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notesMasterIdLst>
    <p:notesMasterId r:id="rId18"/>
  </p:notesMasterIdLst>
  <p:sldIdLst>
    <p:sldId id="306" r:id="rId3"/>
    <p:sldId id="307" r:id="rId4"/>
    <p:sldId id="309" r:id="rId5"/>
    <p:sldId id="297" r:id="rId6"/>
    <p:sldId id="298" r:id="rId7"/>
    <p:sldId id="310" r:id="rId8"/>
    <p:sldId id="311" r:id="rId9"/>
    <p:sldId id="291" r:id="rId10"/>
    <p:sldId id="300" r:id="rId11"/>
    <p:sldId id="301" r:id="rId12"/>
    <p:sldId id="290" r:id="rId13"/>
    <p:sldId id="302" r:id="rId14"/>
    <p:sldId id="289" r:id="rId15"/>
    <p:sldId id="304" r:id="rId16"/>
    <p:sldId id="292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1122" y="78"/>
      </p:cViewPr>
      <p:guideLst>
        <p:guide orient="horz" pos="2134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altLang="x-none" sz="1200" strike="noStrike" noProof="1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158750" y="2132013"/>
            <a:ext cx="8772525" cy="1470025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b="1" kern="1200" baseline="0" dirty="0">
                <a:latin typeface="+mj-lt"/>
                <a:ea typeface="+mj-ea"/>
                <a:cs typeface="+mj-cs"/>
              </a:rPr>
              <a:t>第一章   运动的描述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>
            <a:spLocks noChangeArrowheads="1"/>
          </p:cNvSpPr>
          <p:nvPr/>
        </p:nvSpPr>
        <p:spPr bwMode="auto">
          <a:xfrm>
            <a:off x="684213" y="260350"/>
            <a:ext cx="7416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问题：物体都可以看成质点吗？</a:t>
            </a:r>
            <a:endParaRPr lang="zh-CN" alt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7129463" cy="267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研究火车从北京开到上海的轨迹时</a:t>
            </a:r>
          </a:p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研究火车运动过程中车轮的转动情况</a:t>
            </a:r>
          </a:p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研究地球绕太阳公转时的轨道</a:t>
            </a:r>
          </a:p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研究地球的自转情况</a:t>
            </a:r>
          </a:p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研究原子核外电子的绕核运动</a:t>
            </a:r>
          </a:p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研究字典平移的一段距离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732588" y="981075"/>
            <a:ext cx="893762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可以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092950" y="1412875"/>
            <a:ext cx="1249363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不可以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083300" y="1917700"/>
            <a:ext cx="895350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可以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43438" y="2276475"/>
            <a:ext cx="12493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不可以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940425" y="2709863"/>
            <a:ext cx="1249363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不可以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435600" y="3141663"/>
            <a:ext cx="895350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可以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044575" y="3876675"/>
            <a:ext cx="7127875" cy="224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）同一物体在研究不同问题时有时可以看成质点，有时不能。</a:t>
            </a:r>
          </a:p>
          <a:p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</a:rPr>
              <a:t>）大小不是决定物体是否能看成质点的条件，再大的物体有时也可以看成质点，再小的物体有时也不能当成质点。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1908175" y="836613"/>
            <a:ext cx="935038" cy="1152525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1908175" y="2279650"/>
            <a:ext cx="863600" cy="1008063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  <p:bldP spid="9222" grpId="0" autoUpdateAnimBg="0"/>
      <p:bldP spid="9223" grpId="0" autoUpdateAnimBg="0"/>
      <p:bldP spid="9224" grpId="0" autoUpdateAnimBg="0"/>
      <p:bldP spid="922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文本框 133123"/>
          <p:cNvSpPr txBox="1"/>
          <p:nvPr/>
        </p:nvSpPr>
        <p:spPr>
          <a:xfrm>
            <a:off x="179388" y="188913"/>
            <a:ext cx="8713787" cy="20205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charset="-122"/>
              </a:rPr>
              <a:t>一、质点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290486"/>
                </a:solidFill>
                <a:latin typeface="Arial" panose="020B0604020202020204" pitchFamily="34" charset="0"/>
                <a:ea typeface="黑体" panose="02010609060101010101" charset="-122"/>
              </a:rPr>
              <a:t>1</a:t>
            </a:r>
            <a:r>
              <a:rPr lang="zh-CN" altLang="en-US" sz="2800" b="1" dirty="0">
                <a:solidFill>
                  <a:srgbClr val="290486"/>
                </a:solidFill>
                <a:latin typeface="Arial" panose="020B0604020202020204" pitchFamily="34" charset="0"/>
                <a:ea typeface="黑体" panose="02010609060101010101" charset="-122"/>
              </a:rPr>
              <a:t>、质点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       不考虑物体的大小和形状，用一个有质量的点来代替它。</a:t>
            </a:r>
            <a:endParaRPr lang="zh-CN" altLang="zh-CN" sz="2800" b="1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33125" name="矩形 133124"/>
          <p:cNvSpPr/>
          <p:nvPr/>
        </p:nvSpPr>
        <p:spPr>
          <a:xfrm>
            <a:off x="250825" y="2178050"/>
            <a:ext cx="8353425" cy="340804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290486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800" b="1" dirty="0">
                <a:solidFill>
                  <a:srgbClr val="290486"/>
                </a:solidFill>
                <a:latin typeface="黑体" panose="02010609060101010101" charset="-122"/>
                <a:ea typeface="黑体" panose="02010609060101010101" charset="-122"/>
              </a:rPr>
              <a:t>、理解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charset="0"/>
              </a:rPr>
              <a:t>①</a:t>
            </a:r>
            <a:r>
              <a:rPr lang="zh-CN" altLang="en-US" sz="2800" b="1" dirty="0">
                <a:latin typeface="Times New Roman" panose="02020603050405020304" charset="0"/>
              </a:rPr>
              <a:t>是实际不存在的物体；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charset="0"/>
              </a:rPr>
              <a:t>②</a:t>
            </a:r>
            <a:r>
              <a:rPr lang="zh-CN" altLang="en-US" sz="2800" b="1" dirty="0">
                <a:latin typeface="Times New Roman" panose="02020603050405020304" charset="0"/>
              </a:rPr>
              <a:t>是抽象的“理想化的模型”；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charset="0"/>
              </a:rPr>
              <a:t>③</a:t>
            </a:r>
            <a:r>
              <a:rPr lang="zh-CN" altLang="en-US" sz="2800" b="1" dirty="0">
                <a:latin typeface="Times New Roman" panose="02020603050405020304" charset="0"/>
              </a:rPr>
              <a:t>体积和质量</a:t>
            </a:r>
            <a:r>
              <a:rPr lang="zh-CN" altLang="en-US" sz="2800" b="1" dirty="0">
                <a:latin typeface="Times New Roman" panose="02020603050405020304" charset="0"/>
                <a:sym typeface="+mn-ea"/>
              </a:rPr>
              <a:t>大小</a:t>
            </a:r>
            <a:r>
              <a:rPr lang="zh-CN" altLang="en-US" sz="2800" b="1" dirty="0">
                <a:latin typeface="Times New Roman" panose="02020603050405020304" charset="0"/>
              </a:rPr>
              <a:t>不是判断是否为质点的标准；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ym typeface="+mn-ea"/>
              </a:rPr>
              <a:t>④同一物体在同一过程中，由于研究的问题不一样，物体不一定能看成质点</a:t>
            </a:r>
            <a:endParaRPr lang="zh-CN" altLang="en-US" sz="2800" b="1" dirty="0"/>
          </a:p>
          <a:p>
            <a:pPr>
              <a:lnSpc>
                <a:spcPct val="110000"/>
              </a:lnSpc>
            </a:pPr>
            <a:endParaRPr lang="zh-CN" altLang="en-US" sz="2800" b="1" dirty="0">
              <a:latin typeface="Times New Roman" panose="02020603050405020304" charset="0"/>
            </a:endParaRPr>
          </a:p>
        </p:txBody>
      </p:sp>
      <p:sp>
        <p:nvSpPr>
          <p:cNvPr id="133126" name="圆角矩形标注 133125"/>
          <p:cNvSpPr/>
          <p:nvPr/>
        </p:nvSpPr>
        <p:spPr>
          <a:xfrm>
            <a:off x="5508625" y="260350"/>
            <a:ext cx="3311525" cy="792163"/>
          </a:xfrm>
          <a:prstGeom prst="wedgeRoundRectCallout">
            <a:avLst>
              <a:gd name="adj1" fmla="val -162222"/>
              <a:gd name="adj2" fmla="val -17537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charset="0"/>
              </a:rPr>
              <a:t>突出：本质属性（质量）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charset="0"/>
              </a:rPr>
              <a:t>忽略：形状和大小</a:t>
            </a:r>
          </a:p>
          <a:p>
            <a:pPr algn="ctr">
              <a:lnSpc>
                <a:spcPct val="110000"/>
              </a:lnSpc>
            </a:pPr>
            <a:endParaRPr lang="zh-CN" altLang="en-US" sz="2000" dirty="0">
              <a:latin typeface="Times New Roman" panose="02020603050405020304" charset="0"/>
            </a:endParaRPr>
          </a:p>
        </p:txBody>
      </p:sp>
      <p:sp>
        <p:nvSpPr>
          <p:cNvPr id="133127" name="矩形 133126"/>
          <p:cNvSpPr/>
          <p:nvPr/>
        </p:nvSpPr>
        <p:spPr>
          <a:xfrm>
            <a:off x="250825" y="5037773"/>
            <a:ext cx="8424863" cy="19862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290486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800" b="1" dirty="0">
                <a:solidFill>
                  <a:srgbClr val="290486"/>
                </a:solidFill>
                <a:latin typeface="黑体" panose="02010609060101010101" charset="-122"/>
                <a:ea typeface="黑体" panose="02010609060101010101" charset="-122"/>
              </a:rPr>
              <a:t>、判断能否看做质点的方法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物体的形状和大小对所研究的问题没有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影响</a:t>
            </a:r>
            <a:r>
              <a:rPr lang="zh-CN" altLang="en-US" sz="2800" b="1" dirty="0">
                <a:latin typeface="宋体" panose="02010600030101010101" pitchFamily="2" charset="-122"/>
              </a:rPr>
              <a:t>或影响很小可以忽略</a:t>
            </a:r>
          </a:p>
          <a:p>
            <a:pPr>
              <a:lnSpc>
                <a:spcPct val="110000"/>
              </a:lnSpc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  <p:bldP spid="133125" grpId="0"/>
      <p:bldP spid="133126" grpId="0" animBg="1"/>
      <p:bldP spid="1331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3073"/>
          <p:cNvSpPr>
            <a:spLocks noGrp="1"/>
          </p:cNvSpPr>
          <p:nvPr>
            <p:ph type="ctrTitle"/>
          </p:nvPr>
        </p:nvSpPr>
        <p:spPr>
          <a:xfrm>
            <a:off x="185738" y="1650380"/>
            <a:ext cx="8772525" cy="4081347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3600" b="1" kern="1200" baseline="0" dirty="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理想化方法及理想化模型</a:t>
            </a:r>
            <a:r>
              <a:rPr lang="zh-CN" altLang="en-US" sz="3600" b="1" kern="1200" baseline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/>
            </a:r>
            <a:br>
              <a:rPr lang="zh-CN" altLang="en-US" sz="3600" b="1" kern="1200" baseline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3600" b="1" kern="1200" baseline="0" dirty="0">
                <a:latin typeface="+mj-lt"/>
                <a:ea typeface="+mj-ea"/>
                <a:cs typeface="+mj-cs"/>
              </a:rPr>
              <a:t>在物理学研究中，研究对象受许多因素的影响，如果同时考虑这诸多因素，那就无法使用数学知识达到定量研究的目的。在一定条件下我们把</a:t>
            </a:r>
            <a:r>
              <a:rPr lang="zh-CN" altLang="en-US" sz="3600" b="1" kern="1200" baseline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非本质的次要因素</a:t>
            </a:r>
            <a:r>
              <a:rPr lang="zh-CN" altLang="en-US" sz="3600" b="1" kern="1200" baseline="0" dirty="0">
                <a:latin typeface="+mj-lt"/>
                <a:ea typeface="+mj-ea"/>
                <a:cs typeface="+mj-cs"/>
              </a:rPr>
              <a:t>找出来，</a:t>
            </a:r>
            <a:r>
              <a:rPr lang="zh-CN" altLang="en-US" sz="3600" b="1" kern="1200" baseline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加以剔除</a:t>
            </a:r>
            <a:r>
              <a:rPr lang="zh-CN" altLang="en-US" sz="3600" b="1" kern="1200" baseline="0" dirty="0">
                <a:latin typeface="+mj-lt"/>
                <a:ea typeface="+mj-ea"/>
                <a:cs typeface="+mj-cs"/>
              </a:rPr>
              <a:t>，</a:t>
            </a:r>
            <a:r>
              <a:rPr lang="zh-CN" altLang="en-US" sz="3600" b="1" kern="1200" baseline="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抓住其主要因素和本质特征并进行抽象概括、研究</a:t>
            </a:r>
            <a:r>
              <a:rPr lang="zh-CN" altLang="en-US" sz="3600" b="1" kern="1200" baseline="0" dirty="0">
                <a:latin typeface="+mj-lt"/>
                <a:ea typeface="+mj-ea"/>
                <a:cs typeface="+mj-cs"/>
              </a:rPr>
              <a:t>，这种研究方法称之为物理学中的</a:t>
            </a:r>
            <a:r>
              <a:rPr lang="zh-CN" altLang="en-US" sz="3600" b="1" kern="1200" baseline="0" dirty="0">
                <a:solidFill>
                  <a:srgbClr val="2D65B4"/>
                </a:solidFill>
                <a:latin typeface="+mj-lt"/>
                <a:ea typeface="+mj-ea"/>
                <a:cs typeface="+mj-cs"/>
              </a:rPr>
              <a:t>理想化方法</a:t>
            </a:r>
            <a:r>
              <a:rPr lang="zh-CN" altLang="en-US" sz="3600" b="1" kern="1200" baseline="0" dirty="0">
                <a:latin typeface="+mj-lt"/>
                <a:ea typeface="+mj-ea"/>
                <a:cs typeface="+mj-cs"/>
              </a:rPr>
              <a:t>。用这种方法将研究对象(物体、过程等)简化成抽象模型，我们称之为物理学中的</a:t>
            </a:r>
            <a:r>
              <a:rPr lang="zh-CN" altLang="en-US" sz="3600" b="1" kern="1200" baseline="0" dirty="0">
                <a:solidFill>
                  <a:srgbClr val="2D65B4"/>
                </a:solidFill>
                <a:latin typeface="+mj-lt"/>
                <a:ea typeface="+mj-ea"/>
                <a:cs typeface="+mj-cs"/>
              </a:rPr>
              <a:t>理想化模型</a:t>
            </a:r>
            <a:r>
              <a:rPr lang="zh-CN" altLang="en-US" sz="3600" b="1" kern="1200" baseline="0" dirty="0">
                <a:latin typeface="+mj-lt"/>
                <a:ea typeface="+mj-ea"/>
                <a:cs typeface="+mj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88065" descr="aerialview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67" name="图片 880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6800"/>
            <a:ext cx="1181100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68" name="图片 880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66800"/>
            <a:ext cx="1181100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69" name="图片 880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066800"/>
            <a:ext cx="1181100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70" name="图片 880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66800"/>
            <a:ext cx="1181100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71" name="图片 880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066800"/>
            <a:ext cx="1181100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72" name="图片 880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600200"/>
            <a:ext cx="314325" cy="628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73" name="图片 880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752600"/>
            <a:ext cx="314325" cy="628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74" name="图片 880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133600"/>
            <a:ext cx="314325" cy="628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75" name="图片 880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048000"/>
            <a:ext cx="314325" cy="628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8076" name="图片 880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5029200"/>
            <a:ext cx="314325" cy="62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78" name="Text Box 3"/>
          <p:cNvSpPr txBox="1"/>
          <p:nvPr/>
        </p:nvSpPr>
        <p:spPr>
          <a:xfrm>
            <a:off x="0" y="5303838"/>
            <a:ext cx="8839200" cy="1554162"/>
          </a:xfrm>
          <a:prstGeom prst="rect">
            <a:avLst/>
          </a:prstGeom>
          <a:solidFill>
            <a:schemeClr val="tx1">
              <a:alpha val="59000"/>
            </a:schemeClr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charset="0"/>
              </a:rPr>
              <a:t>    </a:t>
            </a:r>
            <a:r>
              <a:rPr lang="zh-CN" altLang="en-US" sz="3200" b="1" dirty="0">
                <a:solidFill>
                  <a:schemeClr val="bg2"/>
                </a:solidFill>
                <a:latin typeface="Times New Roman" panose="02020603050405020304" charset="0"/>
              </a:rPr>
              <a:t>匀速飞行的飞机上，驾驶员看跳伞员是直线下落还是曲线下落呢？地面上的人观察跳伞员和驾驶员看到的一样吗？？？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3073"/>
          <p:cNvSpPr>
            <a:spLocks noGrp="1"/>
          </p:cNvSpPr>
          <p:nvPr>
            <p:ph type="ctrTitle"/>
          </p:nvPr>
        </p:nvSpPr>
        <p:spPr>
          <a:xfrm>
            <a:off x="88900" y="608965"/>
            <a:ext cx="8772525" cy="5799455"/>
          </a:xfrm>
        </p:spPr>
        <p:txBody>
          <a:bodyPr anchor="ctr"/>
          <a:lstStyle/>
          <a:p>
            <a:pPr algn="l" defTabSz="914400">
              <a:buClrTx/>
              <a:buSzTx/>
              <a:buFontTx/>
            </a:pPr>
            <a:r>
              <a:rPr lang="zh-CN" altLang="en-US" sz="3600" b="1" kern="1200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二、参考系</a:t>
            </a:r>
          </a:p>
          <a:p>
            <a:pPr algn="l" defTabSz="914400">
              <a:buClrTx/>
              <a:buSzTx/>
              <a:buFontTx/>
            </a:pPr>
            <a:r>
              <a:rPr lang="zh-CN" altLang="en-US" sz="3200" b="1" kern="1200" baseline="0" dirty="0">
                <a:latin typeface="+mj-lt"/>
                <a:ea typeface="+mj-ea"/>
                <a:cs typeface="+mj-cs"/>
              </a:rPr>
              <a:t>1.定义：研究物体的运动时，</a:t>
            </a:r>
            <a:r>
              <a:rPr lang="zh-CN" altLang="en-US" sz="3200" b="1" dirty="0">
                <a:sym typeface="+mn-ea"/>
              </a:rPr>
              <a:t>假定静止的</a:t>
            </a:r>
            <a:r>
              <a:rPr lang="zh-CN" altLang="en-US" sz="3200" b="1" kern="1200" baseline="0" dirty="0">
                <a:latin typeface="+mj-lt"/>
                <a:ea typeface="+mj-ea"/>
                <a:cs typeface="+mj-cs"/>
              </a:rPr>
              <a:t>选作参考的物体</a:t>
            </a:r>
          </a:p>
          <a:p>
            <a:pPr algn="l" defTabSz="914400">
              <a:buClrTx/>
              <a:buSzTx/>
              <a:buFontTx/>
            </a:pPr>
            <a:r>
              <a:rPr lang="zh-CN" altLang="en-US" sz="3200" b="1" kern="1200" baseline="0" dirty="0">
                <a:latin typeface="+mj-lt"/>
                <a:ea typeface="+mj-ea"/>
                <a:cs typeface="+mj-cs"/>
              </a:rPr>
              <a:t>2.理解</a:t>
            </a:r>
          </a:p>
          <a:p>
            <a:pPr algn="l" defTabSz="914400">
              <a:buClrTx/>
              <a:buSzTx/>
              <a:buFontTx/>
            </a:pPr>
            <a:r>
              <a:rPr lang="zh-CN" altLang="en-US" sz="3200" b="1" kern="1200" baseline="0" dirty="0">
                <a:latin typeface="+mj-lt"/>
                <a:ea typeface="+mj-ea"/>
                <a:cs typeface="+mj-cs"/>
              </a:rPr>
              <a:t>①参考系是假定不动的</a:t>
            </a:r>
            <a:r>
              <a:rPr lang="en-US" altLang="zh-CN" sz="3200" b="1" kern="1200" baseline="0" dirty="0">
                <a:latin typeface="+mj-lt"/>
                <a:ea typeface="+mj-ea"/>
                <a:cs typeface="+mj-cs"/>
              </a:rPr>
              <a:t>(</a:t>
            </a:r>
            <a:r>
              <a:rPr lang="zh-CN" altLang="en-US" sz="3200" b="1" dirty="0">
                <a:solidFill>
                  <a:srgbClr val="990000"/>
                </a:solidFill>
                <a:latin typeface="宋体" panose="02010600030101010101" pitchFamily="2" charset="-122"/>
                <a:sym typeface="+mn-ea"/>
              </a:rPr>
              <a:t>标准性</a:t>
            </a:r>
            <a:r>
              <a:rPr lang="en-US" altLang="zh-CN" sz="3200" b="1" kern="1200" baseline="0" dirty="0">
                <a:latin typeface="+mj-lt"/>
                <a:ea typeface="+mj-ea"/>
                <a:cs typeface="+mj-cs"/>
              </a:rPr>
              <a:t>)</a:t>
            </a:r>
            <a:endParaRPr lang="zh-CN" altLang="en-US" sz="3200" b="1" kern="1200" baseline="0" dirty="0">
              <a:latin typeface="+mj-lt"/>
              <a:ea typeface="+mj-ea"/>
              <a:cs typeface="+mj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3200" b="1" kern="1200" baseline="0" dirty="0">
                <a:latin typeface="+mj-lt"/>
                <a:ea typeface="+mj-ea"/>
                <a:cs typeface="+mj-cs"/>
              </a:rPr>
              <a:t>②</a:t>
            </a:r>
            <a:r>
              <a:rPr lang="zh-CN" altLang="en-US" sz="3200" b="1" dirty="0">
                <a:sym typeface="+mn-ea"/>
              </a:rPr>
              <a:t>参考系的选择原则上是任意的</a:t>
            </a:r>
            <a:r>
              <a:rPr lang="en-US" altLang="zh-CN" sz="3200" b="1" dirty="0">
                <a:sym typeface="+mn-ea"/>
              </a:rPr>
              <a:t>,</a:t>
            </a:r>
            <a:r>
              <a:rPr lang="zh-CN" altLang="en-US" sz="3200" b="1" dirty="0">
                <a:latin typeface="Times New Roman" panose="02020603050405020304" charset="0"/>
                <a:sym typeface="+mn-ea"/>
              </a:rPr>
              <a:t>使运动的描述简单、方便为原则</a:t>
            </a:r>
            <a:r>
              <a:rPr lang="en-US" altLang="zh-CN" sz="3200" b="1" dirty="0">
                <a:sym typeface="+mn-ea"/>
              </a:rPr>
              <a:t>(</a:t>
            </a:r>
            <a:r>
              <a:rPr lang="zh-CN" altLang="en-US" sz="3200" b="1" dirty="0">
                <a:solidFill>
                  <a:srgbClr val="990000"/>
                </a:solidFill>
                <a:latin typeface="宋体" panose="02010600030101010101" pitchFamily="2" charset="-122"/>
                <a:sym typeface="+mn-ea"/>
              </a:rPr>
              <a:t>任意性</a:t>
            </a:r>
            <a:r>
              <a:rPr lang="en-US" altLang="zh-CN" sz="3200" b="1" dirty="0">
                <a:sym typeface="+mn-ea"/>
              </a:rPr>
              <a:t>)(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讨论地面附近物体运动时，一般都以地面作为参考系</a:t>
            </a:r>
            <a:r>
              <a:rPr lang="en-US" altLang="zh-CN" sz="3200" b="1" dirty="0">
                <a:sym typeface="+mn-ea"/>
              </a:rPr>
              <a:t>)</a:t>
            </a:r>
            <a:r>
              <a:rPr lang="zh-CN" altLang="en-US" sz="3200" b="1" dirty="0">
                <a:sym typeface="+mn-ea"/>
              </a:rPr>
              <a:t/>
            </a:r>
            <a:br>
              <a:rPr lang="zh-CN" altLang="en-US" sz="3200" b="1" dirty="0">
                <a:sym typeface="+mn-ea"/>
              </a:rPr>
            </a:br>
            <a:r>
              <a:rPr lang="zh-CN" altLang="en-US" sz="3200" b="1" dirty="0">
                <a:sym typeface="+mn-ea"/>
              </a:rPr>
              <a:t>③</a:t>
            </a:r>
            <a:r>
              <a:rPr lang="zh-CN" altLang="en-US" sz="3200" b="1" kern="1200" baseline="0" dirty="0">
                <a:latin typeface="+mj-lt"/>
                <a:ea typeface="+mj-ea"/>
                <a:cs typeface="+mj-cs"/>
              </a:rPr>
              <a:t>同一物体的运动在不同参考系下观察结果不同</a:t>
            </a:r>
            <a:r>
              <a:rPr lang="en-US" altLang="zh-CN" sz="3200" b="1" kern="1200" baseline="0" dirty="0">
                <a:latin typeface="+mj-lt"/>
                <a:ea typeface="+mj-ea"/>
                <a:cs typeface="+mj-cs"/>
              </a:rPr>
              <a:t>(</a:t>
            </a:r>
            <a:r>
              <a:rPr lang="zh-CN" altLang="en-US" sz="3200" b="1" dirty="0">
                <a:solidFill>
                  <a:srgbClr val="990000"/>
                </a:solidFill>
                <a:latin typeface="宋体" panose="02010600030101010101" pitchFamily="2" charset="-122"/>
                <a:sym typeface="+mn-ea"/>
              </a:rPr>
              <a:t>差异性</a:t>
            </a:r>
            <a:r>
              <a:rPr lang="en-US" altLang="zh-CN" sz="3200" b="1" kern="1200" baseline="0" dirty="0">
                <a:latin typeface="+mj-lt"/>
                <a:ea typeface="+mj-ea"/>
                <a:cs typeface="+mj-cs"/>
              </a:rPr>
              <a:t>)</a:t>
            </a:r>
            <a:endParaRPr lang="zh-CN" altLang="en-US" sz="3200" b="1" kern="1200" baseline="0" dirty="0">
              <a:latin typeface="+mj-lt"/>
              <a:ea typeface="+mj-ea"/>
              <a:cs typeface="+mj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3200" b="1" dirty="0">
                <a:sym typeface="+mn-ea"/>
              </a:rPr>
              <a:t>④</a:t>
            </a:r>
            <a:r>
              <a:rPr lang="zh-CN" altLang="en-US" sz="3200" b="1" kern="1200" baseline="0" dirty="0">
                <a:latin typeface="+mj-lt"/>
                <a:ea typeface="+mj-ea"/>
                <a:cs typeface="+mj-cs"/>
              </a:rPr>
              <a:t>比较不同物体的运动时，应该选择同一参考系</a:t>
            </a:r>
            <a:r>
              <a:rPr lang="en-US" altLang="zh-CN" sz="3200" b="1" kern="1200" baseline="0" dirty="0">
                <a:latin typeface="+mj-lt"/>
                <a:ea typeface="+mj-ea"/>
                <a:cs typeface="+mj-cs"/>
              </a:rPr>
              <a:t>(</a:t>
            </a:r>
            <a:r>
              <a:rPr lang="zh-CN" altLang="en-US" sz="3200" b="1" dirty="0">
                <a:solidFill>
                  <a:srgbClr val="990000"/>
                </a:solidFill>
                <a:latin typeface="宋体" panose="02010600030101010101" pitchFamily="2" charset="-122"/>
                <a:sym typeface="+mn-ea"/>
              </a:rPr>
              <a:t>统一性</a:t>
            </a:r>
            <a:r>
              <a:rPr lang="en-US" altLang="zh-CN" sz="3200" b="1" kern="1200" baseline="0" dirty="0">
                <a:latin typeface="+mj-lt"/>
                <a:ea typeface="+mj-ea"/>
                <a:cs typeface="+mj-cs"/>
              </a:rPr>
              <a:t>)</a:t>
            </a:r>
            <a:endParaRPr lang="zh-CN" altLang="en-US" sz="3200" b="1" kern="1200" baseline="0" dirty="0">
              <a:latin typeface="+mj-lt"/>
              <a:ea typeface="+mj-ea"/>
              <a:cs typeface="+mj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3200" b="1" kern="1200" baseline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/>
            </a:r>
            <a:br>
              <a:rPr lang="zh-CN" altLang="en-US" sz="3200" b="1" kern="1200" baseline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endParaRPr lang="zh-CN" altLang="en-US" sz="3200" b="1" kern="1200" baseline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文本框 82945"/>
          <p:cNvSpPr txBox="1"/>
          <p:nvPr/>
        </p:nvSpPr>
        <p:spPr>
          <a:xfrm>
            <a:off x="0" y="557213"/>
            <a:ext cx="5080000" cy="649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</a:rPr>
              <a:t>　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Comic Sans MS" panose="030F0702030302020204" pitchFamily="66" charset="0"/>
              </a:rPr>
              <a:t>襄邑道中 宋 陈与义</a:t>
            </a:r>
            <a:r>
              <a:rPr lang="zh-CN" altLang="en-US" sz="1800" dirty="0">
                <a:latin typeface="Comic Sans MS" panose="030F0702030302020204" pitchFamily="66" charset="0"/>
              </a:rPr>
              <a:t> </a:t>
            </a:r>
            <a:endParaRPr lang="zh-CN" altLang="en-US" sz="3200" b="1" dirty="0">
              <a:solidFill>
                <a:srgbClr val="FFFF99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　　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</a:rPr>
              <a:t>飞花两岸照船红，</a:t>
            </a:r>
          </a:p>
          <a:p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</a:rPr>
              <a:t>　　百里榆堤半日风。</a:t>
            </a:r>
          </a:p>
          <a:p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</a:rPr>
              <a:t>　　卧看满天云不动，</a:t>
            </a:r>
          </a:p>
          <a:p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</a:rPr>
              <a:t>　　不知云与我俱东。</a:t>
            </a:r>
            <a:endParaRPr lang="zh-CN" altLang="en-US" sz="3200" b="1" dirty="0">
              <a:effectLst>
                <a:outerShdw blurRad="38100" dist="38100" dir="2700000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 　</a:t>
            </a:r>
            <a:r>
              <a:rPr lang="zh-CN" altLang="en-US" sz="3200" b="1" dirty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诗中描述了什么物体的运动？它是以什么物体为参考系的？</a:t>
            </a:r>
          </a:p>
          <a:p>
            <a:r>
              <a:rPr lang="zh-CN" altLang="en-US" sz="3200" b="1" dirty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 　你对诗人关于 “榆堤”、“云”、“我” 的运动与静止的说法有没有不同的认识？</a:t>
            </a:r>
          </a:p>
          <a:p>
            <a:pPr algn="just" eaLnBrk="0" hangingPunct="0"/>
            <a:endParaRPr lang="zh-CN" altLang="en-US" sz="3200" dirty="0">
              <a:solidFill>
                <a:srgbClr val="0033C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2947" name="图片 82946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04800"/>
            <a:ext cx="3478213" cy="626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5124"/>
          <p:cNvSpPr txBox="1"/>
          <p:nvPr/>
        </p:nvSpPr>
        <p:spPr>
          <a:xfrm>
            <a:off x="228600" y="668338"/>
            <a:ext cx="8915400" cy="4942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sz="3200" b="1">
              <a:solidFill>
                <a:srgbClr val="CC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ea typeface="黑体" panose="02010609060101010101" charset="-122"/>
                <a:sym typeface="+mn-ea"/>
              </a:rPr>
              <a:t>机械运动</a:t>
            </a:r>
            <a:endParaRPr lang="zh-CN" altLang="en-US" sz="2800" b="1">
              <a:solidFill>
                <a:srgbClr val="CC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800" b="1" dirty="0">
                <a:latin typeface="+mn-ea"/>
                <a:ea typeface="+mn-ea"/>
                <a:cs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  <a:cs typeface="+mn-ea"/>
              </a:rPr>
              <a:t>、定义：物体空间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位置</a:t>
            </a:r>
            <a:r>
              <a:rPr lang="zh-CN" altLang="en-US" sz="2800" b="1" dirty="0">
                <a:latin typeface="+mn-ea"/>
                <a:ea typeface="+mn-ea"/>
                <a:cs typeface="+mn-ea"/>
              </a:rPr>
              <a:t>随时间的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变化</a:t>
            </a:r>
            <a:r>
              <a:rPr lang="zh-CN" altLang="en-US" sz="2800" b="1" dirty="0">
                <a:latin typeface="+mn-ea"/>
                <a:ea typeface="+mn-ea"/>
                <a:cs typeface="+mn-ea"/>
              </a:rPr>
              <a:t>。</a:t>
            </a:r>
            <a:endParaRPr lang="zh-CN" altLang="en-US" sz="2800" b="1">
              <a:latin typeface="+mn-ea"/>
              <a:ea typeface="+mn-ea"/>
              <a:cs typeface="+mn-ea"/>
            </a:endParaRPr>
          </a:p>
          <a:p>
            <a:pPr>
              <a:spcBef>
                <a:spcPct val="30000"/>
              </a:spcBef>
            </a:pP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理解：</a:t>
            </a:r>
          </a:p>
          <a:p>
            <a:pPr>
              <a:spcBef>
                <a:spcPct val="3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①</a:t>
            </a:r>
            <a:r>
              <a:rPr lang="zh-CN" altLang="en-US" sz="2800" b="1" dirty="0">
                <a:latin typeface="宋体" panose="02010600030101010101" pitchFamily="2" charset="-122"/>
              </a:rPr>
              <a:t>一切物体都在运动；运动是绝对的，静止是相对的。</a:t>
            </a:r>
          </a:p>
          <a:p>
            <a:pPr>
              <a:spcBef>
                <a:spcPct val="3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②</a:t>
            </a:r>
            <a:r>
              <a:rPr lang="zh-CN" altLang="en-US" sz="2800" b="1" dirty="0">
                <a:latin typeface="宋体" panose="02010600030101010101" pitchFamily="2" charset="-122"/>
              </a:rPr>
              <a:t>是自然界最简单、最基本的运动形式。</a:t>
            </a:r>
          </a:p>
          <a:p>
            <a:pPr>
              <a:spcBef>
                <a:spcPct val="3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③</a:t>
            </a:r>
            <a:r>
              <a:rPr lang="zh-CN" altLang="en-US" sz="2800" b="1" dirty="0">
                <a:latin typeface="宋体" panose="02010600030101010101" pitchFamily="2" charset="-122"/>
              </a:rPr>
              <a:t>描述物体运动要有参照标准；</a:t>
            </a:r>
          </a:p>
          <a:p>
            <a:pPr>
              <a:spcBef>
                <a:spcPct val="30000"/>
              </a:spcBef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  <p:bldLst>
      <p:bldP spid="512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10593"/>
          <p:cNvSpPr>
            <a:spLocks noGrp="1" noRot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</a:rPr>
              <a:t>2</a:t>
            </a:r>
            <a:r>
              <a:rPr lang="zh-CN" altLang="en-US" sz="3600" b="1" dirty="0">
                <a:solidFill>
                  <a:schemeClr val="tx1"/>
                </a:solidFill>
              </a:rPr>
              <a:t>、种类</a:t>
            </a:r>
          </a:p>
        </p:txBody>
      </p:sp>
      <p:sp>
        <p:nvSpPr>
          <p:cNvPr id="110595" name="文本占位符 110594"/>
          <p:cNvSpPr>
            <a:spLocks noGrp="1" noRot="1"/>
          </p:cNvSpPr>
          <p:nvPr>
            <p:ph type="body" idx="1"/>
          </p:nvPr>
        </p:nvSpPr>
        <p:spPr>
          <a:xfrm>
            <a:off x="454343" y="1196975"/>
            <a:ext cx="8496300" cy="547211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zh-CN" altLang="en-US" sz="2800" dirty="0"/>
          </a:p>
        </p:txBody>
      </p:sp>
      <p:pic>
        <p:nvPicPr>
          <p:cNvPr id="7170" name="图片 -2147482600" descr="清新粉(1)"/>
          <p:cNvPicPr>
            <a:picLocks noChangeAspect="1"/>
          </p:cNvPicPr>
          <p:nvPr/>
        </p:nvPicPr>
        <p:blipFill>
          <a:blip r:embed="rId2"/>
          <a:srcRect l="3232" t="11627" r="4523" b="12791"/>
          <a:stretch>
            <a:fillRect/>
          </a:stretch>
        </p:blipFill>
        <p:spPr>
          <a:xfrm>
            <a:off x="158433" y="1238885"/>
            <a:ext cx="8772525" cy="4019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3073"/>
          <p:cNvSpPr>
            <a:spLocks noGrp="1"/>
          </p:cNvSpPr>
          <p:nvPr>
            <p:ph type="ctrTitle"/>
          </p:nvPr>
        </p:nvSpPr>
        <p:spPr>
          <a:xfrm>
            <a:off x="0" y="157480"/>
            <a:ext cx="8772525" cy="5026025"/>
          </a:xfrm>
        </p:spPr>
        <p:txBody>
          <a:bodyPr anchor="ctr"/>
          <a:lstStyle/>
          <a:p>
            <a:pPr algn="l" defTabSz="914400">
              <a:buClrTx/>
              <a:buSzTx/>
              <a:buFontTx/>
            </a:pPr>
            <a:r>
              <a:rPr lang="zh-CN" altLang="zh-CN" sz="4400" b="1" kern="1200" baseline="0" dirty="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j-cs"/>
              </a:rPr>
              <a:t>力学</a:t>
            </a:r>
            <a:r>
              <a:rPr lang="zh-CN" altLang="zh-CN" sz="4400" b="1" kern="1200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br>
              <a:rPr lang="zh-CN" altLang="zh-CN" sz="4400" b="1" kern="1200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zh-CN" altLang="zh-CN" sz="4400" b="1" kern="1200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zh-CN" altLang="zh-CN" sz="4400" b="1" kern="1200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zh-CN" altLang="zh-CN" sz="4400" b="1" kern="1200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zh-CN" altLang="zh-CN" sz="4400" b="1" kern="1200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zh-CN" altLang="en-US" sz="3600" b="1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研究物体做机械运动规律的分支称为</a:t>
            </a:r>
            <a:r>
              <a:rPr lang="zh-CN" altLang="en-US" sz="36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力学</a:t>
            </a:r>
            <a:r>
              <a:rPr lang="zh-CN" altLang="en-US" sz="3600" b="1" dirty="0">
                <a:latin typeface="+mn-ea"/>
                <a:ea typeface="+mn-ea"/>
                <a:cs typeface="+mn-ea"/>
              </a:rPr>
              <a:t/>
            </a:r>
            <a:br>
              <a:rPr lang="zh-CN" altLang="en-US" sz="3600" b="1" dirty="0">
                <a:latin typeface="+mn-ea"/>
                <a:ea typeface="+mn-ea"/>
                <a:cs typeface="+mn-ea"/>
              </a:rPr>
            </a:br>
            <a:endParaRPr lang="zh-CN" altLang="zh-CN" sz="3600" b="1" kern="1200" baseline="0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158750" y="2132013"/>
            <a:ext cx="8772525" cy="1470025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b="1" kern="1200" baseline="0" dirty="0">
                <a:latin typeface="+mj-lt"/>
                <a:ea typeface="+mj-ea"/>
                <a:cs typeface="+mj-cs"/>
              </a:rPr>
              <a:t>第一节   质点、参考系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3073"/>
          <p:cNvSpPr>
            <a:spLocks noGrp="1"/>
          </p:cNvSpPr>
          <p:nvPr>
            <p:ph type="ctrTitle"/>
          </p:nvPr>
        </p:nvSpPr>
        <p:spPr>
          <a:xfrm>
            <a:off x="130810" y="1514475"/>
            <a:ext cx="8772525" cy="3529013"/>
          </a:xfrm>
        </p:spPr>
        <p:txBody>
          <a:bodyPr anchor="ctr"/>
          <a:lstStyle/>
          <a:p>
            <a:pPr algn="l" defTabSz="914400">
              <a:buClrTx/>
              <a:buSzTx/>
              <a:buFontTx/>
            </a:pPr>
            <a:r>
              <a:rPr lang="zh-CN" altLang="en-US" sz="4400" b="1" kern="1200" baseline="0" dirty="0">
                <a:latin typeface="+mn-ea"/>
                <a:ea typeface="+mn-ea"/>
                <a:cs typeface="+mn-ea"/>
              </a:rPr>
              <a:t>打开手机里的地图软件，它可以标明你现在的位置</a:t>
            </a:r>
            <a:r>
              <a:rPr lang="en-US" altLang="zh-CN" sz="4400" b="1" kern="1200" baseline="0" dirty="0">
                <a:latin typeface="+mn-ea"/>
                <a:ea typeface="+mn-ea"/>
                <a:cs typeface="+mn-ea"/>
              </a:rPr>
              <a:t>.</a:t>
            </a:r>
            <a:br>
              <a:rPr lang="en-US" altLang="zh-CN" sz="4400" b="1" kern="1200" baseline="0" dirty="0">
                <a:latin typeface="+mn-ea"/>
                <a:ea typeface="+mn-ea"/>
                <a:cs typeface="+mn-ea"/>
              </a:rPr>
            </a:br>
            <a:r>
              <a:rPr lang="en-US" altLang="zh-CN" sz="4400" b="1" kern="1200" baseline="0" dirty="0">
                <a:latin typeface="+mn-ea"/>
                <a:ea typeface="+mn-ea"/>
                <a:cs typeface="+mn-ea"/>
              </a:rPr>
              <a:t>(</a:t>
            </a:r>
            <a:r>
              <a:rPr lang="en-US" altLang="zh-CN" sz="4400" b="1" dirty="0">
                <a:latin typeface="+mn-ea"/>
                <a:ea typeface="+mn-ea"/>
                <a:cs typeface="+mn-ea"/>
                <a:sym typeface="+mn-ea"/>
              </a:rPr>
              <a:t>1</a:t>
            </a:r>
            <a:r>
              <a:rPr lang="en-US" altLang="zh-CN" sz="4400" b="1" kern="1200" baseline="0" dirty="0">
                <a:latin typeface="+mn-ea"/>
                <a:ea typeface="+mn-ea"/>
                <a:cs typeface="+mn-ea"/>
              </a:rPr>
              <a:t>)</a:t>
            </a:r>
            <a:r>
              <a:rPr lang="zh-CN" altLang="en-US" sz="4400" b="1" kern="1200" baseline="0" dirty="0">
                <a:latin typeface="+mn-ea"/>
                <a:ea typeface="+mn-ea"/>
                <a:cs typeface="+mn-ea"/>
              </a:rPr>
              <a:t>在软件里你是什么形状的？</a:t>
            </a:r>
            <a:br>
              <a:rPr lang="zh-CN" altLang="en-US" sz="4400" b="1" kern="1200" baseline="0" dirty="0">
                <a:latin typeface="+mn-ea"/>
                <a:ea typeface="+mn-ea"/>
                <a:cs typeface="+mn-ea"/>
              </a:rPr>
            </a:br>
            <a:r>
              <a:rPr lang="zh-CN" altLang="en-US" sz="4400" b="1" kern="1200" baseline="0" dirty="0">
                <a:latin typeface="+mn-ea"/>
                <a:ea typeface="+mn-ea"/>
                <a:cs typeface="+mn-ea"/>
              </a:rPr>
              <a:t>(</a:t>
            </a:r>
            <a:r>
              <a:rPr lang="en-US" altLang="zh-CN" sz="4400" b="1" dirty="0">
                <a:latin typeface="+mn-ea"/>
                <a:ea typeface="+mn-ea"/>
                <a:cs typeface="+mn-ea"/>
                <a:sym typeface="+mn-ea"/>
              </a:rPr>
              <a:t>2</a:t>
            </a:r>
            <a:r>
              <a:rPr lang="en-US" altLang="zh-CN" sz="4400" b="1" kern="1200" baseline="0" dirty="0">
                <a:latin typeface="+mn-ea"/>
                <a:ea typeface="+mn-ea"/>
                <a:cs typeface="+mn-ea"/>
              </a:rPr>
              <a:t>)</a:t>
            </a:r>
            <a:r>
              <a:rPr lang="zh-CN" altLang="en-US" sz="4400" b="1" kern="1200" baseline="0" dirty="0">
                <a:latin typeface="+mn-ea"/>
                <a:ea typeface="+mn-ea"/>
                <a:cs typeface="+mn-ea"/>
              </a:rPr>
              <a:t>为什么要这样描述你的运动？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3073"/>
          <p:cNvSpPr>
            <a:spLocks noGrp="1"/>
          </p:cNvSpPr>
          <p:nvPr>
            <p:ph type="ctrTitle"/>
          </p:nvPr>
        </p:nvSpPr>
        <p:spPr>
          <a:xfrm>
            <a:off x="158750" y="2132013"/>
            <a:ext cx="8772525" cy="1470025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 dirty="0">
                <a:latin typeface="+mj-lt"/>
                <a:ea typeface="+mj-ea"/>
                <a:cs typeface="+mj-cs"/>
              </a:rPr>
              <a:t>1.1质点、参考系</a:t>
            </a:r>
          </a:p>
        </p:txBody>
      </p:sp>
      <p:pic>
        <p:nvPicPr>
          <p:cNvPr id="1024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574675"/>
            <a:ext cx="6623050" cy="583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文本占位符 78849"/>
          <p:cNvSpPr>
            <a:spLocks noGrp="1" noRot="1"/>
          </p:cNvSpPr>
          <p:nvPr>
            <p:ph type="body" idx="1"/>
          </p:nvPr>
        </p:nvSpPr>
        <p:spPr>
          <a:xfrm>
            <a:off x="190500" y="274638"/>
            <a:ext cx="8567738" cy="6858000"/>
          </a:xfrm>
        </p:spPr>
        <p:txBody>
          <a:bodyPr/>
          <a:lstStyle/>
          <a:p>
            <a:pPr algn="just">
              <a:lnSpc>
                <a:spcPct val="115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algn="just">
              <a:lnSpc>
                <a:spcPct val="115000"/>
              </a:lnSpc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在下列物体的运动中，可视作质点的物体有                            </a:t>
            </a:r>
            <a:r>
              <a:rPr lang="en-US" altLang="zh-CN" sz="2000" b="1">
                <a:latin typeface="宋体" panose="02010600030101010101" pitchFamily="2" charset="-122"/>
              </a:rPr>
              <a:t>(                 )</a:t>
            </a:r>
          </a:p>
          <a:p>
            <a:pPr algn="just">
              <a:lnSpc>
                <a:spcPct val="115000"/>
              </a:lnSpc>
              <a:buNone/>
            </a:pPr>
            <a:r>
              <a:rPr lang="en-US" altLang="zh-CN" sz="2000" b="1" dirty="0">
                <a:latin typeface="+mn-ea"/>
                <a:cs typeface="+mn-ea"/>
              </a:rPr>
              <a:t>A.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研究某学生骑车回校的速度</a:t>
            </a:r>
            <a:endParaRPr lang="zh-CN" altLang="en-US" sz="2000" b="1">
              <a:latin typeface="+mn-ea"/>
              <a:cs typeface="+mn-ea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dirty="0">
                <a:latin typeface="+mn-ea"/>
                <a:cs typeface="+mn-ea"/>
              </a:rPr>
              <a:t>.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对某学生骑车姿势进行生理学分析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C.</a:t>
            </a:r>
            <a:r>
              <a:rPr lang="zh-CN" altLang="en-US" sz="2000" b="1" dirty="0">
                <a:latin typeface="宋体" panose="02010600030101010101" pitchFamily="2" charset="-122"/>
              </a:rPr>
              <a:t>研究绕地球运动时的航天飞机</a:t>
            </a:r>
          </a:p>
          <a:p>
            <a:pPr algn="just">
              <a:lnSpc>
                <a:spcPct val="115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D.</a:t>
            </a:r>
            <a:r>
              <a:rPr lang="zh-CN" altLang="en-US" sz="2000" b="1" dirty="0">
                <a:latin typeface="宋体" panose="02010600030101010101" pitchFamily="2" charset="-122"/>
              </a:rPr>
              <a:t>表演精彩芭蕾舞演员</a:t>
            </a:r>
          </a:p>
          <a:p>
            <a:pPr algn="just">
              <a:lnSpc>
                <a:spcPct val="115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E.</a:t>
            </a:r>
            <a:r>
              <a:rPr lang="zh-CN" altLang="en-US" sz="2000" b="1" dirty="0">
                <a:latin typeface="宋体" panose="02010600030101010101" pitchFamily="2" charset="-122"/>
              </a:rPr>
              <a:t>研究一百米跑竞赛运动员的冲刺过程</a:t>
            </a:r>
          </a:p>
          <a:p>
            <a:pPr algn="just">
              <a:lnSpc>
                <a:spcPct val="115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F.</a:t>
            </a:r>
            <a:r>
              <a:rPr lang="zh-CN" altLang="en-US" sz="2000" b="1" dirty="0">
                <a:latin typeface="宋体" panose="02010600030101010101" pitchFamily="2" charset="-122"/>
              </a:rPr>
              <a:t>在斜下推力的作用下，沿水平面滑动的箱子的运动快慢</a:t>
            </a:r>
          </a:p>
          <a:p>
            <a:pPr algn="just">
              <a:lnSpc>
                <a:spcPct val="115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G.</a:t>
            </a:r>
            <a:r>
              <a:rPr lang="zh-CN" altLang="en-US" sz="2000" b="1" dirty="0">
                <a:latin typeface="宋体" panose="02010600030101010101" pitchFamily="2" charset="-122"/>
              </a:rPr>
              <a:t>计算子弹从枪口到靶心的飞行时间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H.</a:t>
            </a:r>
            <a:r>
              <a:rPr lang="zh-CN" altLang="en-US" sz="2000" b="1" dirty="0">
                <a:latin typeface="宋体" panose="02010600030101010101" pitchFamily="2" charset="-122"/>
              </a:rPr>
              <a:t>测量子弹穿过一张薄纸的时间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I</a:t>
            </a:r>
            <a:r>
              <a:rPr lang="zh-CN" altLang="en-US" sz="2000" b="1" dirty="0">
                <a:sym typeface="+mn-ea"/>
              </a:rPr>
              <a:t>研究王励勤发球的旋转情况</a:t>
            </a:r>
            <a:endParaRPr lang="zh-CN" altLang="en-US" sz="2000" b="1" dirty="0"/>
          </a:p>
          <a:p>
            <a:pPr>
              <a:lnSpc>
                <a:spcPct val="115000"/>
              </a:lnSpc>
              <a:buNone/>
            </a:pPr>
            <a:r>
              <a:rPr lang="en-US" altLang="zh-CN" sz="2000" b="1" dirty="0">
                <a:sym typeface="+mn-ea"/>
              </a:rPr>
              <a:t>J</a:t>
            </a:r>
            <a:r>
              <a:rPr lang="zh-CN" altLang="en-US" sz="2000" b="1" dirty="0">
                <a:sym typeface="+mn-ea"/>
              </a:rPr>
              <a:t>研究王励勤拉弧圈球的轨迹</a:t>
            </a:r>
          </a:p>
          <a:p>
            <a:pPr>
              <a:lnSpc>
                <a:spcPct val="115000"/>
              </a:lnSpc>
              <a:buNone/>
            </a:pPr>
            <a:endParaRPr lang="zh-CN" altLang="en-US" sz="2000" b="1" dirty="0"/>
          </a:p>
          <a:p>
            <a:pPr>
              <a:lnSpc>
                <a:spcPct val="115000"/>
              </a:lnSpc>
              <a:buNone/>
            </a:pPr>
            <a:endParaRPr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78851" name="矩形 78850"/>
          <p:cNvSpPr/>
          <p:nvPr/>
        </p:nvSpPr>
        <p:spPr>
          <a:xfrm>
            <a:off x="755650" y="1114743"/>
            <a:ext cx="138747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ACFGJ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/>
          <p:cNvSpPr txBox="1">
            <a:spLocks noChangeArrowheads="1"/>
          </p:cNvSpPr>
          <p:nvPr/>
        </p:nvSpPr>
        <p:spPr bwMode="auto">
          <a:xfrm>
            <a:off x="900113" y="400685"/>
            <a:ext cx="7129462" cy="6185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+mn-ea"/>
                <a:ea typeface="+mn-ea"/>
                <a:cs typeface="+mn-ea"/>
              </a:rPr>
              <a:t>下列关于质点的说法正确的是：（         ）</a:t>
            </a:r>
          </a:p>
          <a:p>
            <a:r>
              <a:rPr lang="en-US" altLang="zh-CN" sz="3600" b="1" dirty="0">
                <a:latin typeface="+mn-ea"/>
                <a:ea typeface="+mn-ea"/>
                <a:cs typeface="+mn-ea"/>
              </a:rPr>
              <a:t>A </a:t>
            </a:r>
            <a:r>
              <a:rPr lang="zh-CN" altLang="en-US" sz="3600" b="1" dirty="0">
                <a:latin typeface="+mn-ea"/>
                <a:ea typeface="+mn-ea"/>
                <a:cs typeface="+mn-ea"/>
              </a:rPr>
              <a:t>质点实际上就是体积和质量极小的物体</a:t>
            </a:r>
          </a:p>
          <a:p>
            <a:r>
              <a:rPr lang="en-US" altLang="zh-CN" sz="3600" b="1" dirty="0">
                <a:latin typeface="+mn-ea"/>
                <a:ea typeface="+mn-ea"/>
                <a:cs typeface="+mn-ea"/>
              </a:rPr>
              <a:t>B </a:t>
            </a:r>
            <a:r>
              <a:rPr lang="zh-CN" altLang="en-US" sz="3600" b="1" dirty="0">
                <a:latin typeface="+mn-ea"/>
                <a:ea typeface="+mn-ea"/>
                <a:cs typeface="+mn-ea"/>
              </a:rPr>
              <a:t>同一物体在不同研究中有时能被看成质点，有时不能</a:t>
            </a:r>
          </a:p>
          <a:p>
            <a:r>
              <a:rPr lang="en-US" altLang="zh-CN" sz="3600" b="1" dirty="0">
                <a:latin typeface="+mn-ea"/>
                <a:ea typeface="+mn-ea"/>
                <a:cs typeface="+mn-ea"/>
              </a:rPr>
              <a:t>C </a:t>
            </a:r>
            <a:r>
              <a:rPr lang="zh-CN" altLang="en-US" sz="3600" b="1" dirty="0">
                <a:latin typeface="+mn-ea"/>
                <a:ea typeface="+mn-ea"/>
                <a:cs typeface="+mn-ea"/>
              </a:rPr>
              <a:t>当物体的大小和形状对研究的影响可以忽略不计时可以被当成质点</a:t>
            </a:r>
          </a:p>
          <a:p>
            <a:r>
              <a:rPr lang="en-US" altLang="zh-CN" sz="3600" b="1" dirty="0">
                <a:latin typeface="+mn-ea"/>
                <a:ea typeface="+mn-ea"/>
                <a:cs typeface="+mn-ea"/>
              </a:rPr>
              <a:t>D </a:t>
            </a:r>
            <a:r>
              <a:rPr lang="zh-CN" altLang="en-US" sz="3600" b="1" dirty="0">
                <a:latin typeface="+mn-ea"/>
                <a:ea typeface="+mn-ea"/>
                <a:cs typeface="+mn-ea"/>
              </a:rPr>
              <a:t>只有低速运动的物体才可以看成质点，高速的物体不可以</a:t>
            </a:r>
          </a:p>
          <a:p>
            <a:endParaRPr lang="en-US" altLang="zh-CN" sz="3600" dirty="0">
              <a:latin typeface="+mn-ea"/>
              <a:ea typeface="+mn-ea"/>
              <a:cs typeface="+mn-ea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962615" y="1029335"/>
            <a:ext cx="1007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</a:rPr>
              <a:t>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ldLvl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619</Words>
  <Application>Microsoft Office PowerPoint</Application>
  <PresentationFormat>全屏显示(4:3)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宋体</vt:lpstr>
      <vt:lpstr>Arial</vt:lpstr>
      <vt:lpstr>Calibri</vt:lpstr>
      <vt:lpstr>Comic Sans MS</vt:lpstr>
      <vt:lpstr>Times New Roman</vt:lpstr>
      <vt:lpstr>默认设计模板</vt:lpstr>
      <vt:lpstr>2_默认设计模板</vt:lpstr>
      <vt:lpstr>第一章   运动的描述</vt:lpstr>
      <vt:lpstr>PowerPoint 演示文稿</vt:lpstr>
      <vt:lpstr>2、种类</vt:lpstr>
      <vt:lpstr>力学    研究物体做机械运动规律的分支称为力学 </vt:lpstr>
      <vt:lpstr>第一节   质点、参考系</vt:lpstr>
      <vt:lpstr>打开手机里的地图软件，它可以标明你现在的位置. (1)在软件里你是什么形状的？ (2)为什么要这样描述你的运动？</vt:lpstr>
      <vt:lpstr>1.1质点、参考系</vt:lpstr>
      <vt:lpstr>PowerPoint 演示文稿</vt:lpstr>
      <vt:lpstr>PowerPoint 演示文稿</vt:lpstr>
      <vt:lpstr>PowerPoint 演示文稿</vt:lpstr>
      <vt:lpstr>PowerPoint 演示文稿</vt:lpstr>
      <vt:lpstr>理想化方法及理想化模型 在物理学研究中，研究对象受许多因素的影响，如果同时考虑这诸多因素，那就无法使用数学知识达到定量研究的目的。在一定条件下我们把非本质的次要因素找出来，加以剔除，抓住其主要因素和本质特征并进行抽象概括、研究，这种研究方法称之为物理学中的理想化方法。用这种方法将研究对象(物体、过程等)简化成抽象模型，我们称之为物理学中的理想化模型。</vt:lpstr>
      <vt:lpstr>PowerPoint 演示文稿</vt:lpstr>
      <vt:lpstr>二、参考系 1.定义：研究物体的运动时，假定静止的选作参考的物体 2.理解 ①参考系是假定不动的(标准性) ②参考系的选择原则上是任意的,使运动的描述简单、方便为原则(任意性)(讨论地面附近物体运动时，一般都以地面作为参考系) ③同一物体的运动在不同参考系下观察结果不同(差异性) ④比较不同物体的运动时，应该选择同一参考系(统一性)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哈师大附中</dc:creator>
  <cp:lastModifiedBy>admin</cp:lastModifiedBy>
  <cp:revision>25</cp:revision>
  <dcterms:created xsi:type="dcterms:W3CDTF">2013-01-25T01:44:32Z</dcterms:created>
  <dcterms:modified xsi:type="dcterms:W3CDTF">2020-09-02T01:35:13Z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