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6" r:id="rId3"/>
    <p:sldId id="262" r:id="rId4"/>
    <p:sldId id="271" r:id="rId5"/>
    <p:sldId id="272" r:id="rId6"/>
    <p:sldId id="275" r:id="rId7"/>
    <p:sldId id="259" r:id="rId8"/>
    <p:sldId id="260" r:id="rId9"/>
    <p:sldId id="266" r:id="rId10"/>
    <p:sldId id="269" r:id="rId11"/>
    <p:sldId id="264" r:id="rId12"/>
    <p:sldId id="270" r:id="rId13"/>
    <p:sldId id="263" r:id="rId14"/>
    <p:sldId id="277" r:id="rId15"/>
    <p:sldId id="280" r:id="rId16"/>
    <p:sldId id="265" r:id="rId17"/>
    <p:sldId id="278" r:id="rId18"/>
    <p:sldId id="279" r:id="rId19"/>
    <p:sldId id="273" r:id="rId20"/>
    <p:sldId id="276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2020/9/29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>
            <p:custDataLst>
              <p:tags r:id="rId1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形状 17"/>
          <p:cNvSpPr/>
          <p:nvPr>
            <p:custDataLst>
              <p:tags r:id="rId3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984644" y="3759606"/>
            <a:ext cx="6246302" cy="53616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椭圆 12"/>
          <p:cNvSpPr/>
          <p:nvPr>
            <p:custDataLst>
              <p:tags r:id="rId12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6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形状 17"/>
            <p:cNvSpPr/>
            <p:nvPr>
              <p:custDataLst>
                <p:tags r:id="rId7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任意形状 24"/>
            <p:cNvSpPr/>
            <p:nvPr userDrawn="1">
              <p:custDataLst>
                <p:tags r:id="rId8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形状 8"/>
          <p:cNvSpPr/>
          <p:nvPr>
            <p:custDataLst>
              <p:tags r:id="rId5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形状 7"/>
          <p:cNvSpPr/>
          <p:nvPr>
            <p:custDataLst>
              <p:tags r:id="rId6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6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形状 17"/>
            <p:cNvSpPr/>
            <p:nvPr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任意形状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9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0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9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7"/>
            <p:cNvSpPr/>
            <p:nvPr userDrawn="1">
              <p:custDataLst>
                <p:tags r:id="rId10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9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7"/>
            <p:cNvSpPr/>
            <p:nvPr userDrawn="1">
              <p:custDataLst>
                <p:tags r:id="rId10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2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9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7"/>
            <p:cNvSpPr/>
            <p:nvPr userDrawn="1">
              <p:custDataLst>
                <p:tags r:id="rId8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672507" y="4889195"/>
            <a:ext cx="4846986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10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形状 17"/>
            <p:cNvSpPr/>
            <p:nvPr userDrawn="1">
              <p:custDataLst>
                <p:tags r:id="rId11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2020/9/29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7"/>
            <p:cNvSpPr/>
            <p:nvPr userDrawn="1">
              <p:custDataLst>
                <p:tags r:id="rId8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0710" y="2606040"/>
            <a:ext cx="10989310" cy="117411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哈尔滨教育云平台</a:t>
            </a:r>
          </a:p>
        </p:txBody>
      </p:sp>
      <p:pic>
        <p:nvPicPr>
          <p:cNvPr id="11" name="图片 10" descr="@H54J}A9A1NG@}BQ_}I84X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320675"/>
            <a:ext cx="1993900" cy="396240"/>
          </a:xfrm>
          <a:prstGeom prst="rect">
            <a:avLst/>
          </a:prstGeom>
        </p:spPr>
      </p:pic>
      <p:sp>
        <p:nvSpPr>
          <p:cNvPr id="163" name="Shape 163"/>
          <p:cNvSpPr/>
          <p:nvPr/>
        </p:nvSpPr>
        <p:spPr>
          <a:xfrm>
            <a:off x="2345666" y="4067337"/>
            <a:ext cx="7500990" cy="822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2488" tIns="42488" rIns="42488" bIns="42488" numCol="1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1283335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n/>
                <a:solidFill>
                  <a:schemeClr val="accent4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</a:rPr>
              <a:t>人人皆学、处处能学、时时可学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049" y="443234"/>
            <a:ext cx="10852237" cy="4419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FF"/>
                </a:solidFill>
              </a:rPr>
              <a:t>Public signs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pic>
        <p:nvPicPr>
          <p:cNvPr id="38914" name="Picture 2" descr="https://timgsa.baidu.com/timg?image&amp;quality=80&amp;size=b9999_10000&amp;sec=1596280571514&amp;di=c02fbbe05da73831d4646956a8dd6887&amp;imgtype=0&amp;src=http%3A%2F%2Ffile1.foodmate.net%2Ffile%2Fupload%2F201109%2F21%2F11-23-57-80-5315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33" y="1052819"/>
            <a:ext cx="3924300" cy="2857500"/>
          </a:xfrm>
          <a:prstGeom prst="rect">
            <a:avLst/>
          </a:prstGeom>
          <a:noFill/>
        </p:spPr>
      </p:pic>
      <p:pic>
        <p:nvPicPr>
          <p:cNvPr id="38916" name="Picture 4" descr="https://ss0.bdstatic.com/70cFuHSh_Q1YnxGkpoWK1HF6hhy/it/u=3624901838,903386706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3744" y="782519"/>
            <a:ext cx="4762500" cy="3171826"/>
          </a:xfrm>
          <a:prstGeom prst="rect">
            <a:avLst/>
          </a:prstGeom>
          <a:noFill/>
        </p:spPr>
      </p:pic>
      <p:pic>
        <p:nvPicPr>
          <p:cNvPr id="7" name="Picture 10" descr="https://ss0.bdstatic.com/70cFvHSh_Q1YnxGkpoWK1HF6hhy/it/u=2018334061,426168995&amp;fm=26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137" y="4003693"/>
            <a:ext cx="3191634" cy="2854307"/>
          </a:xfrm>
          <a:prstGeom prst="rect">
            <a:avLst/>
          </a:prstGeom>
          <a:noFill/>
        </p:spPr>
      </p:pic>
      <p:pic>
        <p:nvPicPr>
          <p:cNvPr id="8" name="Picture 2" descr="https://timgsa.baidu.com/timg?image&amp;quality=80&amp;size=b9999_10000&amp;sec=1596280571592&amp;di=79e32378b31d91c7a79c71ea3cc3bcc0&amp;imgtype=0&amp;src=http%3A%2F%2Fimages.rednet.cn%2Farticleimage%2F2007%2F03%2F31%2F15414411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6081" y="3831496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ss1.bdstatic.com/70cFuXSh_Q1YnxGkpoWK1HF6hhy/it/u=2746961403,4058515980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191" y="341253"/>
            <a:ext cx="4762500" cy="3600451"/>
          </a:xfrm>
          <a:prstGeom prst="rect">
            <a:avLst/>
          </a:prstGeom>
          <a:noFill/>
        </p:spPr>
      </p:pic>
      <p:pic>
        <p:nvPicPr>
          <p:cNvPr id="33798" name="Picture 6" descr="https://ss1.bdstatic.com/70cFuXSh_Q1YnxGkpoWK1HF6hhy/it/u=2902951121,537180900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3919" y="399526"/>
            <a:ext cx="4762500" cy="3571875"/>
          </a:xfrm>
          <a:prstGeom prst="rect">
            <a:avLst/>
          </a:prstGeom>
          <a:noFill/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2" descr="https://timgsa.baidu.com/timg?image&amp;quality=80&amp;size=b9999_10000&amp;sec=1596280571596&amp;di=17d362dd89a4b60115b969916279f84e&amp;imgtype=0&amp;src=http%3A%2F%2Fwww.dddxs.com%2Ffile%2Fupload%2F201808%2F23%2F183149391809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952" y="3904987"/>
            <a:ext cx="4655889" cy="2953013"/>
          </a:xfrm>
          <a:prstGeom prst="rect">
            <a:avLst/>
          </a:prstGeom>
          <a:noFill/>
        </p:spPr>
      </p:pic>
      <p:pic>
        <p:nvPicPr>
          <p:cNvPr id="11" name="Picture 4" descr="https://timgsa.baidu.com/timg?image&amp;quality=80&amp;size=b9999_10000&amp;sec=1596280571592&amp;di=a30d0aa9ab32566b95da68da5c604b8f&amp;imgtype=0&amp;src=http%3A%2F%2Fimg.mp.itc.cn%2Fupload%2F20170626%2Fd4810e88307542dd839431f34bc464d6_t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7475" y="4010287"/>
            <a:ext cx="4876800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221" y="167188"/>
            <a:ext cx="10852237" cy="441964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00FF"/>
                </a:solidFill>
              </a:rPr>
              <a:t>Restaurant  menu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pic>
        <p:nvPicPr>
          <p:cNvPr id="39938" name="Picture 2" descr="https://timgsa.baidu.com/timg?image&amp;quality=80&amp;size=b9999_10000&amp;sec=1596280571508&amp;di=157f89450c544b7f3d3c37b15eb021e1&amp;imgtype=0&amp;src=http%3A%2F%2F5b0988e595225.cdn.sohucs.com%2Fimages%2F20190901%2F2406c322f49e4daabb446851385cb21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629" y="793115"/>
            <a:ext cx="4756892" cy="3575597"/>
          </a:xfrm>
          <a:prstGeom prst="rect">
            <a:avLst/>
          </a:prstGeom>
          <a:noFill/>
        </p:spPr>
      </p:pic>
      <p:pic>
        <p:nvPicPr>
          <p:cNvPr id="8194" name="Picture 2" descr="https://ss2.bdstatic.com/70cFvnSh_Q1YnxGkpoWK1HF6hhy/it/u=225553865,1367724603&amp;fm=15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3369" y="0"/>
            <a:ext cx="5339214" cy="3020037"/>
          </a:xfrm>
          <a:prstGeom prst="rect">
            <a:avLst/>
          </a:prstGeom>
          <a:noFill/>
        </p:spPr>
      </p:pic>
      <p:pic>
        <p:nvPicPr>
          <p:cNvPr id="8196" name="Picture 4" descr="https://timgsa.baidu.com/timg?image&amp;quality=80&amp;size=b9999_10000&amp;sec=1596352849740&amp;di=47a6188222cd2c6b696327fef2a49632&amp;imgtype=0&amp;src=http%3A%2F%2Fd.ifengimg.com%2Fmw604%2Fy3.ifengimg.com%2Fifengimcp%2Fpic%2F20150918%2F444cf9eddf0b5aeab3ba_size191_w605_h8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4926" y="3096249"/>
            <a:ext cx="4886666" cy="3761751"/>
          </a:xfrm>
          <a:prstGeom prst="rect">
            <a:avLst/>
          </a:prstGeom>
          <a:noFill/>
        </p:spPr>
      </p:pic>
      <p:pic>
        <p:nvPicPr>
          <p:cNvPr id="6" name="Picture 8" descr="https://ss1.bdstatic.com/70cFvXSh_Q1YnxGkpoWK1HF6hhy/it/u=1804149874,2316304929&amp;fm=15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246" y="4408099"/>
            <a:ext cx="4804913" cy="2277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933" y="258676"/>
            <a:ext cx="10852237" cy="441964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00FF"/>
                </a:solidFill>
              </a:rPr>
              <a:t>Tourist spots 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pic>
        <p:nvPicPr>
          <p:cNvPr id="32772" name="Picture 4" descr="https://timgsa.baidu.com/timg?image&amp;quality=80&amp;size=b9999_10000&amp;sec=1596280505985&amp;di=56bf3a572406011c10c6b280ea45bbf5&amp;imgtype=0&amp;src=http%3A%2F%2Fimg.hc360.com%2Felectric%2Finfo%2Fimages%2F201008%2F2010080513564896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4862" y="0"/>
            <a:ext cx="5246937" cy="2902657"/>
          </a:xfrm>
          <a:prstGeom prst="rect">
            <a:avLst/>
          </a:prstGeom>
          <a:noFill/>
        </p:spPr>
      </p:pic>
      <p:pic>
        <p:nvPicPr>
          <p:cNvPr id="32774" name="Picture 6" descr="https://ss3.bdstatic.com/70cFv8Sh_Q1YnxGkpoWK1HF6hhy/it/u=4268015586,1518368479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448" y="886087"/>
            <a:ext cx="4762500" cy="3571875"/>
          </a:xfrm>
          <a:prstGeom prst="rect">
            <a:avLst/>
          </a:prstGeom>
          <a:noFill/>
        </p:spPr>
      </p:pic>
      <p:pic>
        <p:nvPicPr>
          <p:cNvPr id="8" name="Picture 2" descr="https://ss0.bdstatic.com/70cFuHSh_Q1YnxGkpoWK1HF6hhy/it/u=1992487551,3666817031&amp;fm=26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06119"/>
            <a:ext cx="5402508" cy="4051881"/>
          </a:xfrm>
          <a:prstGeom prst="rect">
            <a:avLst/>
          </a:prstGeom>
          <a:noFill/>
        </p:spPr>
      </p:pic>
      <p:pic>
        <p:nvPicPr>
          <p:cNvPr id="9" name="Picture 4" descr="https://ss0.bdstatic.com/70cFuHSh_Q1YnxGkpoWK1HF6hhy/it/u=2458293108,2181876224&amp;fm=26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4009" y="2912815"/>
            <a:ext cx="5266511" cy="3769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s.chinanews.com/news/2007/2007-07-12/1/_1184207162_IMG_049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464" y="197140"/>
            <a:ext cx="4658687" cy="3494015"/>
          </a:xfrm>
          <a:prstGeom prst="rect">
            <a:avLst/>
          </a:prstGeom>
          <a:noFill/>
        </p:spPr>
      </p:pic>
      <p:pic>
        <p:nvPicPr>
          <p:cNvPr id="1028" name="Picture 4" descr="https://timgsa.baidu.com/timg?image&amp;quality=80&amp;size=b9999_10000&amp;sec=1596359943878&amp;di=7d4f2ff7bb49290b734076ef84d872ed&amp;imgtype=0&amp;src=http%3A%2F%2Fimages.china.cn%2Fnews%2Fattachement%2Fjpg%2Fsite3%2F20140824%2F22139155713832213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707" y="3714390"/>
            <a:ext cx="5238750" cy="2943225"/>
          </a:xfrm>
          <a:prstGeom prst="rect">
            <a:avLst/>
          </a:prstGeom>
          <a:noFill/>
        </p:spPr>
      </p:pic>
      <p:pic>
        <p:nvPicPr>
          <p:cNvPr id="1030" name="Picture 6" descr="https://ss1.bdstatic.com/70cFuXSh_Q1YnxGkpoWK1HF6hhy/it/u=1408407581,3094667680&amp;fm=26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2361" y="0"/>
            <a:ext cx="4338786" cy="3254091"/>
          </a:xfrm>
          <a:prstGeom prst="rect">
            <a:avLst/>
          </a:prstGeom>
          <a:noFill/>
        </p:spPr>
      </p:pic>
      <p:pic>
        <p:nvPicPr>
          <p:cNvPr id="1032" name="Picture 8" descr="https://ss1.bdstatic.com/70cFvXSh_Q1YnxGkpoWK1HF6hhy/it/u=2407877298,276376867&amp;fm=15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637" y="3494504"/>
            <a:ext cx="4683842" cy="3088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ss2.bdstatic.com/70cFvnSh_Q1YnxGkpoWK1HF6hhy/it/u=1498772223,4067978943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60" y="140179"/>
            <a:ext cx="4762500" cy="3571875"/>
          </a:xfrm>
          <a:prstGeom prst="rect">
            <a:avLst/>
          </a:prstGeom>
          <a:noFill/>
        </p:spPr>
      </p:pic>
      <p:pic>
        <p:nvPicPr>
          <p:cNvPr id="47108" name="Picture 4" descr="https://timgsa.baidu.com/timg?image&amp;quality=80&amp;size=b9999_10000&amp;sec=1596360276913&amp;di=d5ab0681d73041348a0129087da9ccea&amp;imgtype=0&amp;src=http%3A%2F%2Fwww.dddxs.com%2Ffile%2Fupload%2F201808%2F23%2F183208761809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3653" y="0"/>
            <a:ext cx="5055079" cy="3738821"/>
          </a:xfrm>
          <a:prstGeom prst="rect">
            <a:avLst/>
          </a:prstGeom>
          <a:noFill/>
        </p:spPr>
      </p:pic>
      <p:pic>
        <p:nvPicPr>
          <p:cNvPr id="47110" name="Picture 6" descr="https://timgsa.baidu.com/timg?image&amp;quality=80&amp;size=b9999_10000&amp;sec=1596360479418&amp;di=c588234dae9073914d58b31d98b167b2&amp;imgtype=0&amp;src=http%3A%2F%2Fpic4.zhimg.com%2F50%2Fv2-750a4dd923ebb47dcbc857851ec574c3_h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92" y="3777187"/>
            <a:ext cx="3821202" cy="2865902"/>
          </a:xfrm>
          <a:prstGeom prst="rect">
            <a:avLst/>
          </a:prstGeom>
          <a:noFill/>
        </p:spPr>
      </p:pic>
      <p:pic>
        <p:nvPicPr>
          <p:cNvPr id="47114" name="Picture 10" descr="https://ss3.bdstatic.com/70cFv8Sh_Q1YnxGkpoWK1HF6hhy/it/u=4187321991,133064908&amp;fm=26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0873" y="3787760"/>
            <a:ext cx="4476810" cy="3357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0353" y="637564"/>
            <a:ext cx="7987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ambria" pitchFamily="18" charset="0"/>
              </a:rPr>
              <a:t>Classify the mistakes in public signs</a:t>
            </a:r>
            <a:endParaRPr lang="zh-CN" altLang="en-US" sz="4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6854" y="1761689"/>
            <a:ext cx="82883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FF"/>
                </a:solidFill>
              </a:rPr>
              <a:t>• grammar mistakes</a:t>
            </a:r>
          </a:p>
          <a:p>
            <a:r>
              <a:rPr lang="en-US" altLang="zh-CN" sz="4000" dirty="0" smtClean="0">
                <a:solidFill>
                  <a:srgbClr val="0000FF"/>
                </a:solidFill>
              </a:rPr>
              <a:t>• wrong choice of words</a:t>
            </a:r>
          </a:p>
          <a:p>
            <a:r>
              <a:rPr lang="en-US" altLang="zh-CN" sz="4000" dirty="0" smtClean="0">
                <a:solidFill>
                  <a:srgbClr val="0000FF"/>
                </a:solidFill>
              </a:rPr>
              <a:t>• spelling mistakes</a:t>
            </a:r>
          </a:p>
          <a:p>
            <a:r>
              <a:rPr lang="en-US" altLang="zh-CN" sz="4000" dirty="0" smtClean="0">
                <a:solidFill>
                  <a:srgbClr val="0000FF"/>
                </a:solidFill>
              </a:rPr>
              <a:t>• word for word translation</a:t>
            </a:r>
          </a:p>
          <a:p>
            <a:r>
              <a:rPr lang="en-US" altLang="zh-CN" sz="4000" dirty="0" smtClean="0">
                <a:solidFill>
                  <a:srgbClr val="0000FF"/>
                </a:solidFill>
              </a:rPr>
              <a:t>• other….</a:t>
            </a:r>
          </a:p>
          <a:p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en-US" altLang="zh-CN" sz="4000" dirty="0" smtClean="0">
              <a:solidFill>
                <a:srgbClr val="0000FF"/>
              </a:solidFill>
            </a:endParaRPr>
          </a:p>
          <a:p>
            <a:endParaRPr lang="zh-CN" alt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838" y="439948"/>
            <a:ext cx="66524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ambria" pitchFamily="18" charset="0"/>
              </a:rPr>
              <a:t>Features of the public signs</a:t>
            </a:r>
            <a:r>
              <a:rPr lang="zh-CN" altLang="en-US" sz="4000" dirty="0" smtClean="0">
                <a:solidFill>
                  <a:srgbClr val="FF0000"/>
                </a:solidFill>
                <a:latin typeface="宋体"/>
                <a:ea typeface="宋体"/>
              </a:rPr>
              <a:t>：</a:t>
            </a:r>
            <a:endParaRPr lang="en-US" altLang="zh-CN" sz="4000" dirty="0" smtClean="0">
              <a:solidFill>
                <a:srgbClr val="FF0000"/>
              </a:solidFill>
              <a:latin typeface="Cambria" pitchFamily="18" charset="0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366" y="2639683"/>
            <a:ext cx="6795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00FF"/>
                </a:solidFill>
                <a:latin typeface="Cambria" pitchFamily="18" charset="0"/>
              </a:rPr>
              <a:t>•Letters in capitals, no comma</a:t>
            </a:r>
            <a:endParaRPr lang="zh-CN" altLang="en-US" sz="40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97" y="3620218"/>
            <a:ext cx="2866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00FF"/>
                </a:solidFill>
                <a:latin typeface="Cambria" pitchFamily="18" charset="0"/>
              </a:rPr>
              <a:t>•Less words</a:t>
            </a:r>
            <a:endParaRPr lang="zh-CN" altLang="en-US" sz="40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880" y="4592129"/>
            <a:ext cx="6553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00FF"/>
                </a:solidFill>
                <a:latin typeface="Cambria" pitchFamily="18" charset="0"/>
              </a:rPr>
              <a:t>•n./v./noun phr./v-</a:t>
            </a:r>
            <a:r>
              <a:rPr lang="en-US" altLang="zh-CN" sz="4000" dirty="0" err="1" smtClean="0">
                <a:solidFill>
                  <a:srgbClr val="0000FF"/>
                </a:solidFill>
                <a:latin typeface="Cambria" pitchFamily="18" charset="0"/>
              </a:rPr>
              <a:t>ing</a:t>
            </a:r>
            <a:r>
              <a:rPr lang="en-US" altLang="zh-CN" sz="4000" dirty="0" smtClean="0">
                <a:solidFill>
                  <a:srgbClr val="0000FF"/>
                </a:solidFill>
                <a:latin typeface="Cambria" pitchFamily="18" charset="0"/>
              </a:rPr>
              <a:t>/</a:t>
            </a:r>
            <a:r>
              <a:rPr lang="zh-CN" altLang="en-US" sz="3200" dirty="0" smtClean="0">
                <a:solidFill>
                  <a:srgbClr val="0000FF"/>
                </a:solidFill>
                <a:latin typeface="Cambria" pitchFamily="18" charset="0"/>
              </a:rPr>
              <a:t>祈使句</a:t>
            </a:r>
          </a:p>
          <a:p>
            <a:endParaRPr lang="zh-CN" altLang="en-US" sz="4000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31" y="1328467"/>
            <a:ext cx="6777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9900FF"/>
                </a:solidFill>
                <a:latin typeface="Cambria" pitchFamily="18" charset="0"/>
                <a:ea typeface="宋体"/>
              </a:rPr>
              <a:t>－</a:t>
            </a:r>
            <a:r>
              <a:rPr lang="en-US" altLang="zh-CN" sz="4800" b="1" dirty="0" smtClean="0">
                <a:solidFill>
                  <a:srgbClr val="9900FF"/>
                </a:solidFill>
                <a:latin typeface="Cambria" pitchFamily="18" charset="0"/>
              </a:rPr>
              <a:t>brief and to the point</a:t>
            </a:r>
            <a:endParaRPr lang="zh-CN" altLang="en-US" sz="4800" b="1" dirty="0">
              <a:solidFill>
                <a:srgbClr val="9900FF"/>
              </a:solidFill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014" y="558129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</a:rPr>
              <a:t>注意固定用法，符合英语表达习惯</a:t>
            </a:r>
            <a:endParaRPr lang="zh-CN" altLang="en-US" sz="3600" dirty="0">
              <a:solidFill>
                <a:srgbClr val="99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43" y="547067"/>
            <a:ext cx="8853680" cy="5388907"/>
          </a:xfrm>
        </p:spPr>
        <p:txBody>
          <a:bodyPr/>
          <a:lstStyle/>
          <a:p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闲人免进      </a:t>
            </a:r>
            <a:r>
              <a:rPr lang="en-US"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no lazy people</a:t>
            </a:r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 </a:t>
            </a:r>
            <a:endParaRPr lang="en-US" altLang="en-US" sz="3600" b="1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出口          </a:t>
            </a:r>
            <a:r>
              <a:rPr lang="en-US"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export</a:t>
            </a:r>
          </a:p>
          <a:p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欢迎再次光临  </a:t>
            </a:r>
            <a:r>
              <a:rPr lang="en-US"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welcome you again</a:t>
            </a:r>
          </a:p>
          <a:p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请勿吸烟      </a:t>
            </a:r>
            <a:r>
              <a:rPr lang="en-US"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please do not smoke</a:t>
            </a:r>
          </a:p>
          <a:p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当心撞头      </a:t>
            </a:r>
            <a:r>
              <a:rPr lang="en-US"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attention your head</a:t>
            </a:r>
          </a:p>
          <a:p>
            <a:r>
              <a:rPr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请勿乱丢垃圾  </a:t>
            </a:r>
            <a:r>
              <a:rPr lang="en-US" altLang="en-US" sz="36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no litter</a:t>
            </a:r>
          </a:p>
          <a:p>
            <a:pPr>
              <a:buNone/>
            </a:pP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616" y="586596"/>
            <a:ext cx="19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Cambria" pitchFamily="18" charset="0"/>
              </a:rPr>
              <a:t>staff only</a:t>
            </a:r>
            <a:endParaRPr lang="zh-CN" alt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13011" y="1414733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Cambria" pitchFamily="18" charset="0"/>
              </a:rPr>
              <a:t>exit</a:t>
            </a:r>
            <a:endParaRPr lang="zh-CN" alt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6747" y="2311879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Cambria" pitchFamily="18" charset="0"/>
              </a:rPr>
              <a:t>welcome again</a:t>
            </a:r>
            <a:endParaRPr lang="zh-CN" alt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6913" y="310550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Cambria" pitchFamily="18" charset="0"/>
              </a:rPr>
              <a:t>no smoking</a:t>
            </a:r>
            <a:endParaRPr lang="zh-CN" alt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2627" y="3976776"/>
            <a:ext cx="315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Cambria" pitchFamily="18" charset="0"/>
              </a:rPr>
              <a:t>mind your head</a:t>
            </a:r>
            <a:endParaRPr lang="zh-CN" alt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3397" y="4891177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Cambria" pitchFamily="18" charset="0"/>
              </a:rPr>
              <a:t>no littering</a:t>
            </a:r>
            <a:endParaRPr lang="zh-CN" alt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  <a:latin typeface="Cambria" pitchFamily="18" charset="0"/>
              </a:rPr>
              <a:t>Mistranslations</a:t>
            </a:r>
            <a:r>
              <a:rPr lang="en-US" altLang="zh-CN" dirty="0" smtClean="0">
                <a:solidFill>
                  <a:srgbClr val="FF0000"/>
                </a:solidFill>
                <a:latin typeface="Cambria" pitchFamily="18" charset="0"/>
              </a:rPr>
              <a:t>  </a:t>
            </a:r>
            <a:r>
              <a:rPr lang="en-US" altLang="zh-CN" sz="4000" dirty="0" smtClean="0">
                <a:solidFill>
                  <a:srgbClr val="FF0000"/>
                </a:solidFill>
                <a:latin typeface="Cambria" pitchFamily="18" charset="0"/>
              </a:rPr>
              <a:t>in public places</a:t>
            </a:r>
            <a:endParaRPr lang="zh-CN" altLang="en-US" sz="4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271" y="1469093"/>
            <a:ext cx="10852237" cy="5388907"/>
          </a:xfrm>
        </p:spPr>
        <p:txBody>
          <a:bodyPr/>
          <a:lstStyle/>
          <a:p>
            <a:pPr algn="ctr"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Cambria" pitchFamily="18" charset="0"/>
              </a:rPr>
              <a:t>Project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FF"/>
                </a:solidFill>
                <a:latin typeface="Cambria" pitchFamily="18" charset="0"/>
              </a:rPr>
              <a:t>•</a:t>
            </a:r>
            <a:r>
              <a:rPr lang="en-US" altLang="zh-CN" sz="3200" b="1" dirty="0" smtClean="0">
                <a:solidFill>
                  <a:srgbClr val="0000FF"/>
                </a:solidFill>
                <a:latin typeface="Cambria" pitchFamily="18" charset="0"/>
              </a:rPr>
              <a:t>Investigate</a:t>
            </a:r>
            <a:r>
              <a:rPr lang="en-US" altLang="zh-CN" sz="3200" dirty="0" smtClean="0">
                <a:latin typeface="Cambria" pitchFamily="18" charset="0"/>
              </a:rPr>
              <a:t>     </a:t>
            </a:r>
            <a:r>
              <a:rPr lang="en-US" altLang="zh-CN" sz="3200" dirty="0" smtClean="0">
                <a:solidFill>
                  <a:schemeClr val="tx1"/>
                </a:solidFill>
                <a:latin typeface="Cambria" pitchFamily="18" charset="0"/>
              </a:rPr>
              <a:t>think about public places 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  <a:latin typeface="Cambria" pitchFamily="18" charset="0"/>
              </a:rPr>
              <a:t>Plan</a:t>
            </a:r>
            <a:r>
              <a:rPr lang="en-US" altLang="zh-CN" sz="3200" dirty="0" smtClean="0">
                <a:latin typeface="Cambria" pitchFamily="18" charset="0"/>
              </a:rPr>
              <a:t>                </a:t>
            </a:r>
            <a:r>
              <a:rPr lang="en-US" altLang="zh-CN" sz="3200" dirty="0" smtClean="0">
                <a:solidFill>
                  <a:schemeClr val="tx1"/>
                </a:solidFill>
                <a:latin typeface="Cambria" pitchFamily="18" charset="0"/>
              </a:rPr>
              <a:t>discuss what the mistakes are</a:t>
            </a:r>
          </a:p>
          <a:p>
            <a:pPr>
              <a:buNone/>
            </a:pPr>
            <a:r>
              <a:rPr lang="en-US" altLang="zh-CN" sz="3200" dirty="0" smtClean="0">
                <a:latin typeface="Cambria" pitchFamily="18" charset="0"/>
              </a:rPr>
              <a:t>                          </a:t>
            </a:r>
            <a:r>
              <a:rPr lang="en-US" altLang="zh-CN" sz="3200" dirty="0" smtClean="0">
                <a:solidFill>
                  <a:schemeClr val="tx1"/>
                </a:solidFill>
                <a:latin typeface="Cambria" pitchFamily="18" charset="0"/>
              </a:rPr>
              <a:t>correct the translations                   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  <a:latin typeface="Cambria" pitchFamily="18" charset="0"/>
              </a:rPr>
              <a:t>Create</a:t>
            </a:r>
            <a:r>
              <a:rPr lang="en-US" altLang="zh-CN" sz="3200" dirty="0" smtClean="0">
                <a:latin typeface="Cambria" pitchFamily="18" charset="0"/>
              </a:rPr>
              <a:t>            photos, slide </a:t>
            </a:r>
            <a:r>
              <a:rPr lang="en-US" altLang="zh-CN" sz="3200" dirty="0" err="1" smtClean="0">
                <a:latin typeface="Cambria" pitchFamily="18" charset="0"/>
              </a:rPr>
              <a:t>presentation,notebooks</a:t>
            </a:r>
            <a:r>
              <a:rPr lang="en-US" altLang="zh-CN" sz="3200" dirty="0" smtClean="0">
                <a:latin typeface="Cambria" pitchFamily="18" charset="0"/>
              </a:rPr>
              <a:t>                       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  <a:latin typeface="Cambria" pitchFamily="18" charset="0"/>
              </a:rPr>
              <a:t>Present</a:t>
            </a:r>
            <a:r>
              <a:rPr lang="en-US" altLang="zh-CN" sz="3200" dirty="0" smtClean="0">
                <a:latin typeface="Cambria" pitchFamily="18" charset="0"/>
              </a:rPr>
              <a:t>          </a:t>
            </a:r>
            <a:r>
              <a:rPr lang="en-US" altLang="zh-CN" sz="3200" dirty="0" smtClean="0">
                <a:solidFill>
                  <a:schemeClr val="tx1"/>
                </a:solidFill>
                <a:latin typeface="Cambria" pitchFamily="18" charset="0"/>
              </a:rPr>
              <a:t>show your list of mistranslations to the 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Cambria" pitchFamily="18" charset="0"/>
              </a:rPr>
              <a:t>                          class and explain the reason.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76000" y="2963504"/>
            <a:ext cx="6840000" cy="93097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Unit 2 </a:t>
            </a:r>
            <a:br>
              <a:rPr lang="en-US" altLang="zh-CN" sz="60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Presenting ideas  and projects</a:t>
            </a:r>
            <a:endParaRPr lang="zh-CN" altLang="en-US" sz="60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98725" y="4549140"/>
            <a:ext cx="7194550" cy="6477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ym typeface="+mn-ea"/>
              </a:rPr>
              <a:t>高中英语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外研社版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必修一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课时</a:t>
            </a:r>
            <a:r>
              <a:rPr lang="en-US" altLang="zh-CN" sz="2800" dirty="0" smtClean="0">
                <a:sym typeface="+mn-ea"/>
              </a:rPr>
              <a:t>6 </a:t>
            </a:r>
            <a:endParaRPr lang="zh-CN" altLang="en-US" sz="2800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8717280" y="5957570"/>
            <a:ext cx="3313430" cy="53975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ym typeface="+mn-ea"/>
              </a:rPr>
              <a:t>哈尔滨市师大附中</a:t>
            </a:r>
            <a:r>
              <a:rPr lang="en-US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耿文静</a:t>
            </a:r>
            <a:endParaRPr lang="zh-CN" altLang="en-US" sz="2000" dirty="0">
              <a:sym typeface="+mn-ea"/>
            </a:endParaRPr>
          </a:p>
        </p:txBody>
      </p:sp>
      <p:pic>
        <p:nvPicPr>
          <p:cNvPr id="11" name="图片 10" descr="@H54J}A9A1NG@}BQ_}I84X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" y="320675"/>
            <a:ext cx="1993900" cy="396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36139" y="1023571"/>
          <a:ext cx="11375559" cy="505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6389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      location</a:t>
                      </a:r>
                      <a:endParaRPr lang="zh-CN" altLang="en-US" sz="3600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     Chinese</a:t>
                      </a:r>
                      <a:endParaRPr lang="zh-CN" altLang="en-US" sz="3600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English</a:t>
                      </a:r>
                      <a:r>
                        <a:rPr lang="en-US" altLang="zh-CN" sz="3600" baseline="0" dirty="0" smtClean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 mistranslation</a:t>
                      </a:r>
                      <a:endParaRPr lang="zh-CN" altLang="en-US" sz="3600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3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3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3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3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42603" y="0"/>
            <a:ext cx="2043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9900FF"/>
                </a:solidFill>
                <a:latin typeface="Cambria" pitchFamily="18" charset="0"/>
              </a:rPr>
              <a:t>Project</a:t>
            </a:r>
            <a:endParaRPr lang="zh-CN" altLang="en-US" sz="4400" b="1" dirty="0">
              <a:solidFill>
                <a:srgbClr val="99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182110" y="2921635"/>
            <a:ext cx="3827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C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</a:rPr>
              <a:t>谢谢观看</a:t>
            </a:r>
          </a:p>
        </p:txBody>
      </p:sp>
      <p:pic>
        <p:nvPicPr>
          <p:cNvPr id="11" name="图片 10" descr="@H54J}A9A1NG@}BQ_}I84X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" y="320675"/>
            <a:ext cx="1993900" cy="396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05" y="149619"/>
            <a:ext cx="10852237" cy="441964"/>
          </a:xfrm>
        </p:spPr>
        <p:txBody>
          <a:bodyPr/>
          <a:lstStyle/>
          <a:p>
            <a:r>
              <a:rPr lang="en-US" altLang="zh-CN" sz="4000" dirty="0" smtClean="0"/>
              <a:t>Creative ways to learn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937" y="801506"/>
            <a:ext cx="10852237" cy="5388907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itchFamily="34" charset="0"/>
              </a:rPr>
              <a:t>Change your mobile phone language to English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Cambria Math" pitchFamily="18" charset="0"/>
                <a:cs typeface="Segoe UI" pitchFamily="34" charset="0"/>
              </a:rPr>
              <a:t>Switch everything to English on a daily basis. 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FF"/>
                </a:solidFill>
                <a:latin typeface="Cambria Math" pitchFamily="18" charset="0"/>
                <a:ea typeface="宋体"/>
                <a:cs typeface="Segoe UI" pitchFamily="34" charset="0"/>
              </a:rPr>
              <a:t>（</a:t>
            </a:r>
            <a:r>
              <a:rPr lang="en-US" altLang="zh-CN" sz="3200" dirty="0" smtClean="0">
                <a:solidFill>
                  <a:srgbClr val="0000FF"/>
                </a:solidFill>
                <a:latin typeface="Cambria Math" pitchFamily="18" charset="0"/>
                <a:cs typeface="Segoe UI" pitchFamily="34" charset="0"/>
              </a:rPr>
              <a:t> phone ,TV, films, computer, your tablet ,instructions of a product ….etc</a:t>
            </a:r>
            <a:r>
              <a:rPr lang="zh-CN" altLang="en-US" sz="3200" dirty="0" smtClean="0">
                <a:solidFill>
                  <a:srgbClr val="0000FF"/>
                </a:solidFill>
                <a:latin typeface="宋体"/>
                <a:ea typeface="宋体"/>
                <a:cs typeface="Segoe UI" pitchFamily="34" charset="0"/>
              </a:rPr>
              <a:t>）</a:t>
            </a:r>
            <a:endParaRPr lang="en-US" altLang="zh-CN" sz="3200" dirty="0" smtClean="0">
              <a:solidFill>
                <a:srgbClr val="0000FF"/>
              </a:solidFill>
              <a:latin typeface="Cambria Math" pitchFamily="18" charset="0"/>
              <a:cs typeface="Segoe UI" pitchFamily="34" charset="0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Cambria Math" pitchFamily="18" charset="0"/>
                <a:cs typeface="Segoe UI" pitchFamily="34" charset="0"/>
              </a:rPr>
              <a:t>•Take a hobby and learn it in English</a:t>
            </a:r>
            <a:r>
              <a:rPr lang="en-US" altLang="zh-CN" sz="3200" dirty="0" smtClean="0">
                <a:solidFill>
                  <a:srgbClr val="0000FF"/>
                </a:solidFill>
                <a:latin typeface="Cambria Math" pitchFamily="18" charset="0"/>
                <a:cs typeface="Segoe UI" pitchFamily="34" charset="0"/>
              </a:rPr>
              <a:t>.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FF"/>
                </a:solidFill>
                <a:latin typeface="Cambria Math" pitchFamily="18" charset="0"/>
                <a:cs typeface="Segoe UI" pitchFamily="34" charset="0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Cambria Math" pitchFamily="18" charset="0"/>
                <a:ea typeface="宋体"/>
                <a:cs typeface="Segoe UI" pitchFamily="34" charset="0"/>
              </a:rPr>
              <a:t>（ c</a:t>
            </a:r>
            <a:r>
              <a:rPr lang="en-US" altLang="zh-CN" sz="3200" dirty="0" smtClean="0">
                <a:solidFill>
                  <a:srgbClr val="0000FF"/>
                </a:solidFill>
                <a:latin typeface="Cambria Math" pitchFamily="18" charset="0"/>
                <a:cs typeface="Segoe UI" pitchFamily="34" charset="0"/>
              </a:rPr>
              <a:t>ooking, singing English songs, playing games..etc</a:t>
            </a:r>
            <a:r>
              <a:rPr sz="3200" dirty="0" smtClean="0">
                <a:solidFill>
                  <a:srgbClr val="0000FF"/>
                </a:solidFill>
                <a:latin typeface="宋体"/>
                <a:ea typeface="宋体"/>
                <a:cs typeface="Segoe UI" pitchFamily="34" charset="0"/>
              </a:rPr>
              <a:t> ）</a:t>
            </a:r>
            <a:endParaRPr lang="en-US" altLang="zh-CN" sz="3200" dirty="0" smtClean="0">
              <a:solidFill>
                <a:srgbClr val="0000FF"/>
              </a:solidFill>
              <a:latin typeface="Cambria Math" pitchFamily="18" charset="0"/>
              <a:cs typeface="Segoe UI" pitchFamily="34" charset="0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Cambria Math" pitchFamily="18" charset="0"/>
                <a:cs typeface="Segoe UI" pitchFamily="34" charset="0"/>
              </a:rPr>
              <a:t>• </a:t>
            </a:r>
            <a:r>
              <a:rPr lang="en-US" altLang="zh-CN" sz="3200" dirty="0" smtClean="0">
                <a:solidFill>
                  <a:srgbClr val="FF0000"/>
                </a:solidFill>
                <a:latin typeface="Cambria" pitchFamily="18" charset="0"/>
              </a:rPr>
              <a:t>Use an APP or </a:t>
            </a:r>
            <a:r>
              <a:rPr lang="en-US" altLang="zh-CN" sz="3200" dirty="0" err="1" smtClean="0">
                <a:solidFill>
                  <a:srgbClr val="FF0000"/>
                </a:solidFill>
                <a:latin typeface="Cambria" pitchFamily="18" charset="0"/>
              </a:rPr>
              <a:t>programme</a:t>
            </a:r>
            <a:r>
              <a:rPr lang="en-US" altLang="zh-CN" sz="3200" dirty="0" smtClean="0">
                <a:solidFill>
                  <a:srgbClr val="FF0000"/>
                </a:solidFill>
                <a:latin typeface="Cambria" pitchFamily="18" charset="0"/>
              </a:rPr>
              <a:t>  instead of attending a language school</a:t>
            </a:r>
            <a:endParaRPr lang="zh-CN" altLang="en-US" sz="3200" dirty="0">
              <a:solidFill>
                <a:srgbClr val="FF0000"/>
              </a:solidFill>
              <a:latin typeface="Cambria" pitchFamily="18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Cambria" pitchFamily="18" charset="0"/>
              </a:rPr>
              <a:t>Useful expressions </a:t>
            </a:r>
            <a:br>
              <a:rPr lang="en-US" altLang="zh-CN" sz="4000" dirty="0" smtClean="0">
                <a:solidFill>
                  <a:srgbClr val="FF0000"/>
                </a:solidFill>
                <a:latin typeface="Cambria" pitchFamily="18" charset="0"/>
              </a:rPr>
            </a:br>
            <a:endParaRPr lang="zh-CN" altLang="en-US" sz="4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104" y="1179011"/>
            <a:ext cx="10852237" cy="5388907"/>
          </a:xfrm>
        </p:spPr>
        <p:txBody>
          <a:bodyPr/>
          <a:lstStyle/>
          <a:p>
            <a:pPr>
              <a:buNone/>
            </a:pPr>
            <a:r>
              <a:rPr lang="en-US" altLang="zh-CN" sz="3200" b="1" dirty="0" smtClean="0">
                <a:latin typeface="Cambria" pitchFamily="18" charset="0"/>
              </a:rPr>
              <a:t>I think …is the most creative idea.</a:t>
            </a:r>
          </a:p>
          <a:p>
            <a:pPr>
              <a:buNone/>
            </a:pPr>
            <a:r>
              <a:rPr lang="en-US" altLang="zh-CN" sz="3200" b="1" dirty="0" smtClean="0">
                <a:latin typeface="Cambria" pitchFamily="18" charset="0"/>
              </a:rPr>
              <a:t>It can help us…</a:t>
            </a:r>
          </a:p>
          <a:p>
            <a:pPr>
              <a:buNone/>
            </a:pPr>
            <a:r>
              <a:rPr lang="en-US" altLang="zh-CN" sz="3200" b="1" dirty="0" smtClean="0">
                <a:latin typeface="Cambria" pitchFamily="18" charset="0"/>
              </a:rPr>
              <a:t>At first, we can…</a:t>
            </a:r>
          </a:p>
          <a:p>
            <a:pPr>
              <a:buNone/>
            </a:pPr>
            <a:r>
              <a:rPr lang="en-US" altLang="zh-CN" sz="3200" b="1" dirty="0" smtClean="0">
                <a:latin typeface="Cambria" pitchFamily="18" charset="0"/>
              </a:rPr>
              <a:t>Then ,…</a:t>
            </a:r>
          </a:p>
          <a:p>
            <a:pPr>
              <a:buNone/>
            </a:pPr>
            <a:r>
              <a:rPr lang="en-US" altLang="zh-CN" sz="3200" b="1" dirty="0" smtClean="0">
                <a:latin typeface="Cambria" pitchFamily="18" charset="0"/>
              </a:rPr>
              <a:t>Last but not least,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Cambria" pitchFamily="18" charset="0"/>
              </a:rPr>
              <a:t>An example of a presentation</a:t>
            </a:r>
            <a:endParaRPr lang="zh-CN" altLang="en-US" sz="3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959" y="1072278"/>
            <a:ext cx="10852237" cy="5388907"/>
          </a:xfrm>
        </p:spPr>
        <p:txBody>
          <a:bodyPr/>
          <a:lstStyle/>
          <a:p>
            <a:pPr>
              <a:buNone/>
            </a:pPr>
            <a:r>
              <a:rPr lang="en-US" altLang="zh-CN" sz="3200" dirty="0" smtClean="0">
                <a:latin typeface="Cambria" pitchFamily="18" charset="0"/>
              </a:rPr>
              <a:t>     </a:t>
            </a:r>
            <a:r>
              <a:rPr lang="en-US" altLang="zh-CN" sz="2400" dirty="0" smtClean="0">
                <a:latin typeface="Cambria" pitchFamily="18" charset="0"/>
              </a:rPr>
              <a:t>I think </a:t>
            </a:r>
            <a:r>
              <a:rPr lang="en-US" altLang="zh-CN" sz="2400" u="sng" dirty="0" smtClean="0">
                <a:latin typeface="Cambria" pitchFamily="18" charset="0"/>
              </a:rPr>
              <a:t>                      </a:t>
            </a:r>
            <a:r>
              <a:rPr lang="en-US" altLang="zh-CN" sz="2400" dirty="0" smtClean="0">
                <a:latin typeface="Cambria" pitchFamily="18" charset="0"/>
              </a:rPr>
              <a:t>is the most creative idea to learn English well .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ambria" pitchFamily="18" charset="0"/>
              </a:rPr>
              <a:t>At first, It can help us</a:t>
            </a:r>
            <a:r>
              <a:rPr lang="en-US" altLang="zh-CN" sz="2400" u="sng" dirty="0" smtClean="0">
                <a:latin typeface="Cambria" pitchFamily="18" charset="0"/>
              </a:rPr>
              <a:t>                       . </a:t>
            </a: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Second, we should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u="sng" dirty="0" smtClean="0">
                <a:latin typeface="Cambria" pitchFamily="18" charset="0"/>
              </a:rPr>
              <a:t>          </a:t>
            </a:r>
            <a:r>
              <a:rPr lang="en-US" sz="2400" dirty="0" smtClean="0">
                <a:latin typeface="Cambria" pitchFamily="18" charset="0"/>
              </a:rPr>
              <a:t> as much</a:t>
            </a:r>
          </a:p>
          <a:p>
            <a:pPr>
              <a:buNone/>
            </a:pPr>
            <a:r>
              <a:rPr lang="en-US" sz="2400" dirty="0" smtClean="0">
                <a:latin typeface="Cambria" pitchFamily="18" charset="0"/>
              </a:rPr>
              <a:t>as possible, which will surely improve</a:t>
            </a:r>
            <a:r>
              <a:rPr lang="en-US" sz="2400" u="sng" dirty="0" smtClean="0">
                <a:latin typeface="Cambria" pitchFamily="18" charset="0"/>
              </a:rPr>
              <a:t>                     </a:t>
            </a:r>
            <a:r>
              <a:rPr lang="en-US" sz="2400" dirty="0" smtClean="0">
                <a:latin typeface="Cambria" pitchFamily="18" charset="0"/>
              </a:rPr>
              <a:t> .  </a:t>
            </a: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We'd better 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u="sng" dirty="0" smtClean="0">
                <a:latin typeface="Cambria" pitchFamily="18" charset="0"/>
              </a:rPr>
              <a:t>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Third, we can also</a:t>
            </a:r>
            <a:r>
              <a:rPr lang="en-US" sz="2400" u="sng" dirty="0" smtClean="0">
                <a:latin typeface="Cambria" pitchFamily="18" charset="0"/>
              </a:rPr>
              <a:t>    </a:t>
            </a:r>
            <a:r>
              <a:rPr lang="en-US" altLang="zh-CN" sz="2400" u="sng" dirty="0" smtClean="0">
                <a:latin typeface="Cambria" pitchFamily="18" charset="0"/>
              </a:rPr>
              <a:t> </a:t>
            </a:r>
            <a:r>
              <a:rPr lang="en-US" sz="2400" u="sng" dirty="0" smtClean="0">
                <a:latin typeface="Cambria" pitchFamily="18" charset="0"/>
              </a:rPr>
              <a:t>                     .</a:t>
            </a:r>
            <a:r>
              <a:rPr lang="en-US" sz="2400" dirty="0" smtClean="0">
                <a:latin typeface="Cambria" pitchFamily="18" charset="0"/>
              </a:rPr>
              <a:t> It's also good for us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.</a:t>
            </a: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 At last, we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should</a:t>
            </a:r>
            <a:r>
              <a:rPr lang="en-US" sz="2400" u="sng" dirty="0" smtClean="0">
                <a:latin typeface="Cambria" pitchFamily="18" charset="0"/>
              </a:rPr>
              <a:t>                                 </a:t>
            </a:r>
            <a:r>
              <a:rPr lang="en-US" sz="2400" dirty="0" smtClean="0">
                <a:latin typeface="Cambria" pitchFamily="18" charset="0"/>
              </a:rPr>
              <a:t>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ambria" pitchFamily="18" charset="0"/>
              </a:rPr>
              <a:t>      In a word</a:t>
            </a:r>
            <a:r>
              <a:rPr lang="en-US" sz="2400" dirty="0" smtClean="0">
                <a:latin typeface="Cambria" pitchFamily="18" charset="0"/>
              </a:rPr>
              <a:t>, as long as we</a:t>
            </a:r>
            <a:r>
              <a:rPr lang="en-US" sz="2400" u="sng" dirty="0" smtClean="0">
                <a:latin typeface="Cambria" pitchFamily="18" charset="0"/>
              </a:rPr>
              <a:t>             </a:t>
            </a:r>
            <a:r>
              <a:rPr lang="en-US" sz="2400" dirty="0" smtClean="0">
                <a:latin typeface="Cambria" pitchFamily="18" charset="0"/>
              </a:rPr>
              <a:t>,we will learn English well</a:t>
            </a:r>
            <a:r>
              <a:rPr sz="2400" dirty="0" smtClean="0">
                <a:latin typeface="Cambria" pitchFamily="18" charset="0"/>
              </a:rPr>
              <a:t>。 </a:t>
            </a:r>
            <a:r>
              <a:rPr lang="en-US" sz="2400" dirty="0" smtClean="0">
                <a:latin typeface="Cambria" pitchFamily="18" charset="0"/>
              </a:rPr>
              <a:t> </a:t>
            </a:r>
            <a:r>
              <a:rPr lang="en-US" altLang="zh-CN" sz="2400" u="sng" dirty="0" smtClean="0">
                <a:latin typeface="Cambria" pitchFamily="18" charset="0"/>
              </a:rPr>
              <a:t> </a:t>
            </a:r>
            <a:endParaRPr lang="en-US" altLang="zh-CN" sz="2400" dirty="0" smtClean="0">
              <a:latin typeface="Cambria" pitchFamily="18" charset="0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22301" y="25102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              .</a:t>
            </a:r>
            <a:endParaRPr lang="zh-CN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idx="1"/>
          </p:nvPr>
        </p:nvSpPr>
        <p:spPr>
          <a:xfrm>
            <a:off x="587229" y="1254512"/>
            <a:ext cx="10809055" cy="1086017"/>
          </a:xfrm>
        </p:spPr>
        <p:txBody>
          <a:bodyPr/>
          <a:lstStyle/>
          <a:p>
            <a:pPr algn="ctr"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latin typeface="Cambria" pitchFamily="18" charset="0"/>
              </a:rPr>
              <a:t>Mistranslations  in public places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0470" y="3087150"/>
            <a:ext cx="7944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</a:rPr>
              <a:t>Q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/>
                <a:ea typeface="宋体"/>
              </a:rPr>
              <a:t>：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/>
                <a:ea typeface="宋体"/>
              </a:rPr>
              <a:t>What kind </a:t>
            </a:r>
            <a:r>
              <a:rPr lang="en-US" altLang="zh-CN" sz="3200" b="1" smtClean="0">
                <a:solidFill>
                  <a:srgbClr val="0000FF"/>
                </a:solidFill>
                <a:latin typeface="宋体"/>
                <a:ea typeface="宋体"/>
              </a:rPr>
              <a:t>of </a:t>
            </a:r>
            <a:r>
              <a:rPr lang="en-US" altLang="zh-CN" sz="3200" b="1" smtClean="0">
                <a:solidFill>
                  <a:srgbClr val="0000FF"/>
                </a:solidFill>
                <a:latin typeface="宋体"/>
                <a:ea typeface="宋体"/>
              </a:rPr>
              <a:t>error</a:t>
            </a:r>
            <a:r>
              <a:rPr lang="en-US" altLang="zh-CN" sz="3200" b="1" smtClean="0">
                <a:solidFill>
                  <a:srgbClr val="0000FF"/>
                </a:solidFill>
                <a:latin typeface="宋体"/>
                <a:ea typeface="宋体"/>
              </a:rPr>
              <a:t>s 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/>
                <a:ea typeface="宋体"/>
              </a:rPr>
              <a:t>can you find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/>
                <a:ea typeface="宋体"/>
              </a:rPr>
              <a:t>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934" y="208343"/>
            <a:ext cx="10852237" cy="441964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000FF"/>
                </a:solidFill>
              </a:rPr>
              <a:t>Road sign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pic>
        <p:nvPicPr>
          <p:cNvPr id="4098" name="Picture 2" descr="https://ss1.bdstatic.com/70cFvXSh_Q1YnxGkpoWK1HF6hhy/it/u=785507927,3974932338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54" y="1027199"/>
            <a:ext cx="3810000" cy="2847976"/>
          </a:xfrm>
          <a:prstGeom prst="rect">
            <a:avLst/>
          </a:prstGeom>
          <a:noFill/>
        </p:spPr>
      </p:pic>
      <p:pic>
        <p:nvPicPr>
          <p:cNvPr id="4100" name="Picture 4" descr="https://timgsa.baidu.com/timg?image&amp;quality=80&amp;size=b9999_10000&amp;sec=1596280409781&amp;di=1cc9a87232e407b4a383013f27661a71&amp;imgtype=0&amp;src=http%3A%2F%2Fn1.itc.cn%2Fimg8%2Fwb%2Frecom%2F2016%2F08%2F02%2F147011897043280437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4962" y="301799"/>
            <a:ext cx="6410325" cy="3619500"/>
          </a:xfrm>
          <a:prstGeom prst="rect">
            <a:avLst/>
          </a:prstGeom>
          <a:noFill/>
        </p:spPr>
      </p:pic>
      <p:pic>
        <p:nvPicPr>
          <p:cNvPr id="4102" name="Picture 6" descr="https://timgsa.baidu.com/timg?image&amp;quality=80&amp;size=b9999_10000&amp;sec=1596280535661&amp;di=7840d328e094a76237a205af90ee8f6e&amp;imgtype=0&amp;src=http%3A%2F%2Fimg2.ali213.net%2Fpicfile%2FNews%2F2015%2F12%2F31%2F584_20151231228358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968" y="3898085"/>
            <a:ext cx="4010025" cy="2552700"/>
          </a:xfrm>
          <a:prstGeom prst="rect">
            <a:avLst/>
          </a:prstGeom>
          <a:noFill/>
        </p:spPr>
      </p:pic>
      <p:pic>
        <p:nvPicPr>
          <p:cNvPr id="4104" name="Picture 8" descr="https://ss1.bdstatic.com/70cFuXSh_Q1YnxGkpoWK1HF6hhy/it/u=3474833313,825817308&amp;fm=26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6632" y="4022564"/>
            <a:ext cx="3333750" cy="2505076"/>
          </a:xfrm>
          <a:prstGeom prst="rect">
            <a:avLst/>
          </a:prstGeom>
          <a:noFill/>
        </p:spPr>
      </p:pic>
      <p:pic>
        <p:nvPicPr>
          <p:cNvPr id="9" name="Picture 6" descr="https://timgsa.baidu.com/timg?image&amp;quality=80&amp;size=b9999_10000&amp;sec=1596280571508&amp;di=93d0b94464e30f0367fb9a761fd5bc4e&amp;imgtype=0&amp;src=http%3A%2F%2Fattach.wzdsb.net%2Fbbs_attachment%2Fforum%2Fmonth_1108%2F110831094991f271cd22e9570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92229" y="3956894"/>
            <a:ext cx="3810000" cy="223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s2.bdstatic.com/70cFvnSh_Q1YnxGkpoWK1HF6hhy/it/u=2366760374,1121710656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0"/>
            <a:ext cx="4762500" cy="3571875"/>
          </a:xfrm>
          <a:prstGeom prst="rect">
            <a:avLst/>
          </a:prstGeom>
          <a:noFill/>
        </p:spPr>
      </p:pic>
      <p:pic>
        <p:nvPicPr>
          <p:cNvPr id="5126" name="Picture 6" descr="https://ss0.bdstatic.com/70cFuHSh_Q1YnxGkpoWK1HF6hhy/it/u=2732856146,2842486962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590" y="186267"/>
            <a:ext cx="4306348" cy="3229761"/>
          </a:xfrm>
          <a:prstGeom prst="rect">
            <a:avLst/>
          </a:prstGeom>
          <a:noFill/>
        </p:spPr>
      </p:pic>
      <p:pic>
        <p:nvPicPr>
          <p:cNvPr id="5128" name="Picture 8" descr="https://timgsa.baidu.com/timg?image&amp;quality=80&amp;size=b9999_10000&amp;sec=1596280321330&amp;di=8d76d4c2b5092e9ae055082e9af70c78&amp;imgtype=0&amp;src=http%3A%2F%2Fwww.wzljl.cn%2Fszb%2Fxjdsb%2Fres%2F1%2F20110615%2F6500130815303896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6466" y="3739353"/>
            <a:ext cx="3795639" cy="2846729"/>
          </a:xfrm>
          <a:prstGeom prst="rect">
            <a:avLst/>
          </a:prstGeom>
          <a:noFill/>
        </p:spPr>
      </p:pic>
      <p:pic>
        <p:nvPicPr>
          <p:cNvPr id="5130" name="Picture 10" descr="https://timgsa.baidu.com/timg?image&amp;quality=80&amp;size=b9999_10000&amp;sec=1596280341911&amp;di=260d593025832d0fff5472b7c9f52695&amp;imgtype=0&amp;src=http%3A%2F%2F5b0988e595225.cdn.sohucs.com%2Fq_70%2Cc_zoom%2Cw_640%2Fimages%2F20171003%2F1e8d8a1b47754267959adbd69cb39e35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2267" y="3450364"/>
            <a:ext cx="4282201" cy="282061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07583" y="3184494"/>
            <a:ext cx="10852237" cy="441964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000FF"/>
                </a:solidFill>
              </a:rPr>
              <a:t>public sign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s://timgsa.baidu.com/timg?image&amp;quality=80&amp;size=b9999_10000&amp;sec=1596280571596&amp;di=d16c429a3462ce7c56c3ab8d988253e4&amp;imgtype=0&amp;src=http%3A%2F%2Fwww.dddxs.com%2Ffile%2Fupload%2F201808%2F23%2F18325825180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742" y="975672"/>
            <a:ext cx="7620000" cy="5267326"/>
          </a:xfrm>
          <a:prstGeom prst="rect">
            <a:avLst/>
          </a:prstGeom>
          <a:noFill/>
        </p:spPr>
      </p:pic>
      <p:pic>
        <p:nvPicPr>
          <p:cNvPr id="35844" name="Picture 4" descr="https://timgsa.baidu.com/timg?image&amp;quality=80&amp;size=b9999_10000&amp;sec=1596281415953&amp;di=cdd0dd18bc0cd0676761dcb39a97caae&amp;imgtype=0&amp;src=http%3A%2F%2Fimg3.imgtn.bdimg.com%2Fit%2Fu%3D1271259448%2C2965501353%26fm%3D214%26gp%3D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0" y="977317"/>
            <a:ext cx="4286250" cy="2857500"/>
          </a:xfrm>
          <a:prstGeom prst="rect">
            <a:avLst/>
          </a:prstGeom>
          <a:noFill/>
        </p:spPr>
      </p:pic>
      <p:pic>
        <p:nvPicPr>
          <p:cNvPr id="35846" name="Picture 6" descr="https://ss3.bdstatic.com/70cFv8Sh_Q1YnxGkpoWK1HF6hhy/it/u=3531136728,675360723&amp;fm=26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8068" y="3864616"/>
            <a:ext cx="4223932" cy="2796243"/>
          </a:xfrm>
          <a:prstGeom prst="rect">
            <a:avLst/>
          </a:prstGeom>
          <a:noFill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8271" y="183175"/>
            <a:ext cx="10852237" cy="441964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000FF"/>
                </a:solidFill>
              </a:rPr>
              <a:t>public sign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3927" y="3917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01_1*i*1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自定义 24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6EACF7"/>
      </a:accent1>
      <a:accent2>
        <a:srgbClr val="8CA2E6"/>
      </a:accent2>
      <a:accent3>
        <a:srgbClr val="A595D7"/>
      </a:accent3>
      <a:accent4>
        <a:srgbClr val="BC86C8"/>
      </a:accent4>
      <a:accent5>
        <a:srgbClr val="D676B9"/>
      </a:accent5>
      <a:accent6>
        <a:srgbClr val="F166AC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4">
    <a:dk1>
      <a:srgbClr val="000000"/>
    </a:dk1>
    <a:lt1>
      <a:srgbClr val="FFFFFF"/>
    </a:lt1>
    <a:dk2>
      <a:srgbClr val="F2F2F2"/>
    </a:dk2>
    <a:lt2>
      <a:srgbClr val="FFFFFF"/>
    </a:lt2>
    <a:accent1>
      <a:srgbClr val="6EACF7"/>
    </a:accent1>
    <a:accent2>
      <a:srgbClr val="8CA2E6"/>
    </a:accent2>
    <a:accent3>
      <a:srgbClr val="A595D7"/>
    </a:accent3>
    <a:accent4>
      <a:srgbClr val="BC86C8"/>
    </a:accent4>
    <a:accent5>
      <a:srgbClr val="D676B9"/>
    </a:accent5>
    <a:accent6>
      <a:srgbClr val="F166AC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405</Words>
  <Application>Microsoft Office PowerPoint</Application>
  <PresentationFormat>宽屏</PresentationFormat>
  <Paragraphs>77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汉仪旗黑-85S</vt:lpstr>
      <vt:lpstr>华文楷体</vt:lpstr>
      <vt:lpstr>华文新魏</vt:lpstr>
      <vt:lpstr>宋体</vt:lpstr>
      <vt:lpstr>微软雅黑</vt:lpstr>
      <vt:lpstr>Arial</vt:lpstr>
      <vt:lpstr>Cambria</vt:lpstr>
      <vt:lpstr>Cambria Math</vt:lpstr>
      <vt:lpstr>Segoe UI</vt:lpstr>
      <vt:lpstr>Viner Hand ITC</vt:lpstr>
      <vt:lpstr>4_Office 主题​​</vt:lpstr>
      <vt:lpstr>哈尔滨教育云平台</vt:lpstr>
      <vt:lpstr>Unit 2  Presenting ideas  and projects</vt:lpstr>
      <vt:lpstr>Creative ways to learn English</vt:lpstr>
      <vt:lpstr>Useful expressions  </vt:lpstr>
      <vt:lpstr>An example of a presentation</vt:lpstr>
      <vt:lpstr>PowerPoint 演示文稿</vt:lpstr>
      <vt:lpstr>Road sign</vt:lpstr>
      <vt:lpstr>public sign</vt:lpstr>
      <vt:lpstr>public sign</vt:lpstr>
      <vt:lpstr>Public signs</vt:lpstr>
      <vt:lpstr>PowerPoint 演示文稿</vt:lpstr>
      <vt:lpstr>Restaurant  menu</vt:lpstr>
      <vt:lpstr>Tourist spots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Mistranslations  in public places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哈尔滨教育云平台</dc:title>
  <dc:creator/>
  <cp:lastModifiedBy>admin</cp:lastModifiedBy>
  <cp:revision>120</cp:revision>
  <dcterms:created xsi:type="dcterms:W3CDTF">2019-06-19T02:08:00Z</dcterms:created>
  <dcterms:modified xsi:type="dcterms:W3CDTF">2020-09-29T00:18:34Z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