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2.xml" ContentType="application/inkml+xml"/>
  <Override PartName="/ppt/tags/tag7.xml" ContentType="application/vnd.openxmlformats-officedocument.presentationml.tags+xml"/>
  <Override PartName="/ppt/ink/ink3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9"/>
  </p:notesMasterIdLst>
  <p:sldIdLst>
    <p:sldId id="256" r:id="rId3"/>
    <p:sldId id="257" r:id="rId4"/>
    <p:sldId id="259" r:id="rId5"/>
    <p:sldId id="260" r:id="rId6"/>
    <p:sldId id="263" r:id="rId7"/>
    <p:sldId id="261" r:id="rId8"/>
    <p:sldId id="264" r:id="rId9"/>
    <p:sldId id="265" r:id="rId10"/>
    <p:sldId id="272" r:id="rId11"/>
    <p:sldId id="266" r:id="rId12"/>
    <p:sldId id="267" r:id="rId13"/>
    <p:sldId id="268" r:id="rId14"/>
    <p:sldId id="270" r:id="rId15"/>
    <p:sldId id="271" r:id="rId16"/>
    <p:sldId id="273" r:id="rId17"/>
    <p:sldId id="275" r:id="rId18"/>
    <p:sldId id="274" r:id="rId19"/>
    <p:sldId id="276" r:id="rId20"/>
    <p:sldId id="277" r:id="rId21"/>
    <p:sldId id="284" r:id="rId22"/>
    <p:sldId id="285" r:id="rId23"/>
    <p:sldId id="286" r:id="rId24"/>
    <p:sldId id="287" r:id="rId25"/>
    <p:sldId id="288" r:id="rId26"/>
    <p:sldId id="289" r:id="rId27"/>
    <p:sldId id="27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5" d="100"/>
          <a:sy n="95" d="100"/>
        </p:scale>
        <p:origin x="2073" y="60"/>
      </p:cViewPr>
      <p:guideLst>
        <p:guide orient="horz" pos="2160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48.84488" units="1/cm"/>
          <inkml:channelProperty channel="Y" name="resolution" value="614.18933" units="1/cm"/>
          <inkml:channelProperty channel="T" name="resolution" value="1" units="1/dev"/>
        </inkml:channelProperties>
      </inkml:inkSource>
      <inkml:timestamp xml:id="ts0" timeString="2021-06-16T03:38:36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7425 9533 0,'0'0'0,"0"0"0,14 22 0,4 8 0,10 9 0,8-2 0,3-3 16,4-10-1,-1-10-15,7-19 16,7-13-16,4-17 16,6-10-1,13-11-15,8 0 16,-12 16-1,-17 24-15,-16 25 16,-6 10-16,2 16 16,0 8-1,0 1-15,4-6 16,4-5-1,2-12-15,10-15 16,17-10-16,36-16 16,41-21-1,41-10-15,42-6 16,30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48.84488" units="1/cm"/>
          <inkml:channelProperty channel="Y" name="resolution" value="614.18933" units="1/cm"/>
          <inkml:channelProperty channel="T" name="resolution" value="1" units="1/dev"/>
        </inkml:channelProperties>
      </inkml:inkSource>
      <inkml:timestamp xml:id="ts0" timeString="2021-06-16T03:40:48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18125 9856 0,'0'0'0,"0"0"0,0 0 0,15 13 0,9 7 0,12 3 0,-36-23 0,45 17 0,1-3 16,10-8-16,10-6 16,4-9-1,9-6-15,19-10 16,10-1-1,-12 8-15,-16 9 16,-16 13-16,-16 9 16,-6 5-1,-1 7-15,1-3 16,1 0-1,4 1-15,2-7 16,6-5-16,6-6 16,6-10-1,7-4-15,18-5 16,4-3-1,-5 1-15,-19 3 16,-20 9-16,-52 4 16,0 0-1,33 1-15,-24 8 16,-24 0-16</inkml:trace>
  <inkml:trace contextRef="#ctx0" brushRef="#br0" timeOffset="2492">12812 10689 0,'0'0'0,"0"0"0,0 0 0,0 0 0,0 0 0,-21 0 0,21 0 0,0 0 0,-36 0 0,36 0 0,0 0 0,0 0 0,0 0 0,0 0 0,0 0 0,0 0 0,-41 7 0,22 15 16,19 12-16,12 6 15,13-1 1,11-2-16,6-6 16,9-11-1,10-9-15,3-8 16,6-10-16,2-9 15,31-13 1,9-9-16,4-2 16,-3 2-1,-15 12-15,-10 10 16,-11 16-16,-4 10 15,-15 9 1,-3 5-16,4 10 16,1 9-1,13 10-15,5-8 16,2-15-16,5-18 15,5-21 1,14-20-16,12-14 16,14-8-16,17 0 15,-8 15 1,-12 16-16,-17 18 15,-16 15 1,-9 16-16,-12 8 16,-1 11-16,-3 6 15,7-3 1,0-4-16,6-11 15,10-16 1,4-20-16,17-16 16,3-12-16,7-11 15,7 3 1,-14 12-16,-5 13 15,-15 13 1,6 9-16,4 5 16,2 1-16,6 0 15,2-11 1,7-6-16,-3-5 15,-7 1 1,-8 4-16,-3 18 16,8 18-16,11 24 15,29 30 1,31 35-16</inkml:trace>
  <inkml:trace contextRef="#ctx0" brushRef="#br0" timeOffset="170729">10371 10720 0,'0'0'0,"0"0"0,0 0 0,0 0 0,0 0 0,12 23 0,-12-23 0,0 0 0,23 33 0,-23-33 0,33 54 0,5 2 15,5 4 1,13 20-16,14 15 16,-2 1-1,2 6-15,2-1 16,-4-6-16,2-3 15,-6-8 1,6-2-16,2-1 16,-5-6-1,-3-3-15,-6-3 16,-1-9-16,-12-8 15,-11-14 1,-34-38-16,32 29 16,-32-29-1,32 22-15,-2-15 16,-9-23-16,-10-13 15,-8-20-15</inkml:trace>
  <inkml:trace contextRef="#ctx0" brushRef="#br0" timeOffset="171071">11584 10687 0,'0'0'0,"-22"13"0,22-13 0,0 0 0,-39 20 0,39-20 0,-62 36 0,-5 13 16,-18 27-16,-13 27 15,-9 18 1,-5 13-16,2 0 16,3 2-16,4-4 15,4 0 1,7-5-16,12-9 15,6-6 1,9-14-16,7-12 16,10-22-16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48.84488" units="1/cm"/>
          <inkml:channelProperty channel="Y" name="resolution" value="614.18933" units="1/cm"/>
          <inkml:channelProperty channel="T" name="resolution" value="1" units="1/dev"/>
        </inkml:channelProperties>
      </inkml:inkSource>
      <inkml:timestamp xml:id="ts0" timeString="2021-06-16T03:46:29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14409 2688 0,'0'0'0,"0"0"0,0 0 0,0 0 0,0 0 0,0 0 0,0 0 0,0 0 0,0 0 0,0 0 0,0 0 0,0 0 0,0 0 0,0 0 0,0 0 0,0 0 0,6 22 0,-6-22 0,0 0 0,14 42 0,-14-42 0,19 56 0,8-7 0,9-6 16,7-10-1,8-13-15,11-16 16,17-19-16,39-27 15,52-30 1,31-22-16,12-4 16,-40 15-1,-31 23-15,-23 13 16,-23 15-16,-26 20 15,-70 12 1,46 0-16,-15 12 16,-16 11-16,-2 6 15,-9 7 1,2 1-16,3 11 15,2-3 1,-11-45-16,20 40 16,5-7-16,8-6 15,3-7 1,10-9-16,14-4 15,18-9 1,40-7-16,45-9 16,11-2-16,-30-2 15,-46-1 1,-98 23-16,0 0 15,0 0 1,61-13-16,-61 13 16,0 0-16,40-7 15,-1 5 1,8 2-16,17-5 15,16-3 1,34-3-16,13-7 16,-6 2-16,-18 0 15,-27 10 1,-76 6-16,62 0 15,-19 4 1,-7 9-16,-6 3 16,-6 2-16,-4 2 15,2 5 1,8 0-16,14-1 15,12-4 1,18-9-16,35-9 16,28-9-16,12-6 15,-12-5 1,-26-1-16,-24 7 15,-15-1 1,-21 9-16,-6 1 16,-1 3-16,-3 7 15,-2 4 1,-2 4-16,1 3 15,6 5 1,8-8-16,18-4 16,12-11-16,30-3 15,20-7 1,-5-3-16,-6-3 15,-17 2 1,-23 3-16,-11 3 16,-16 5-16,-9 7 15,1 3 1,2 4-16,3 3 15,4-1-15,13-2 16,12-6 0,33-3-16,18-6 15,0-5 1,-1-5-16,-16 1 15,-18 0-15,-11 2 16,-13 1 0,-18 6-16,-5 6 15,0 3 1,-4 2-16,-2 6 15,-3 2-15,5 1 16,1 0 0,10-4-16,9 1 15,12-9 1,23-6-16,17-7 15,-9-2-15,-16 0 16,-16-1 0,-6 1-16,-14 4 15,2 5 1,3 4-16,3 3 15,-4 4-15,1 2 16,-5 0 0,-1 2-16,5-1 15,9-1 1,8 1-16,27 0 15,23 4-15,-14-3 16,-24 1 0</inkml:trace>
  <inkml:trace contextRef="#ctx0" brushRef="#br0" timeOffset="3295">9925 3706 0,'0'0'0,"0"0"0,0 0 0,0 0 0,0 0 0,0 0 0,0 0 0,0 0 0,0 0 0,0 0 0,27 5 0,29-3 0,-56-2 0,85 5 0,24-4 15,4-2 1,-1-4-16,-8 3 15,-10 0 1,-11 2-16,-83 0 16,64 2-16,-14 3 15,-50-5 1,42 18-16,0 4 15,0 4-15,4-8 16,16-6 0,19-6-16,34-10 15,34-12 1,3-8-16,-15-4 15,-17 4-15,-22-2 16,-20 7 0,-9 2-16,-21 7 15,2 1 1,0 5-16,6 2 15,2 2-15,3 4 16,4-2 0,6 3-16,3-3 15,16 5-15,0-2 16,-13-3-1,-77-2-15,72 6 16,-15-1 0,-1-1-16,5-1 15,6-1-15,12-4 16,27-3-1,23-4-15,-2-2 16,-4 0 0,-19 1-16,-20 0 15,-16 3-15,-13 4 16,-1 3-1,1 0-15,9 3 16,13 4 0,23 6-16,19 3 15</inkml:trace>
  <inkml:trace contextRef="#ctx0" brushRef="#br0" timeOffset="78412">19008 4225 0,'0'0'0,"0"0"0,0 0 0,0 0 0,0 0 0,0 0 0,0 0 0,0 0 0,0 0 0,0 0 0,0 0 0,0 0 0,0 0 0,0 0 0,0 0 0,0 0 0,22 11 0,-22-11 0,0 0 0,32 18 0,-32-18 0,46 28 0,0 8 16,-1 5-1,-2 6-15,-1 4 16,-1 5-16,-3 0 16,-5-2-1,0-1-15,1-4 16,0-8-1,-2-12-15,6-10 16,6-9 0,2-13-16,8-12 15,7-10-15,1-8 16,5-5-1,14-16-15,4-2 16,-12 9-16,-14 13 16,-9 17-1,-10 6-15,1 8 16,0 13-1,-7 8-15,-5 10 16,-3 13-16,-3 5 16,-1 5-1,-1 6-15,0-4 16,1 2-1,3-7-15,7-4 16,3-8-16,5-7 16,7-9-1,4-13-15,8-9 16,5-13-1,9-12-15,14-13 16,4-12-16,-1-6 16,-8 2-1,-5 5-15,-17 10 16,-13 15-1,-47 26-15,43-16 16,-1 14-16,-2 7 16,-40-5-1,35 17-15,-1 3 16,5 0-1,9-7-15,17-12 16,24-16-16,51-27 16</inkml:trace>
  <inkml:trace contextRef="#ctx0" brushRef="#br0" timeOffset="85645">22466 4366 0,'0'0'0,"0"0"0,0 0 0,0 0 0,0 0 0,13 20 0,-13-20 0,0 0 0,21 31 0,-21-31 0,23 42 0,7 10 16,0 1 0,0 8-16,-1-1 15,0-2-15,-2-4 16,-27-54-1,33 40-15,3-13 16,7-18 0,1-14-16,4-13 15,2-8-15,4-6 16,2-4-1,1 3-15,-3 2 16,-54 31-16,55-25 16,-4 8-1,1 12-15,-10 10 16,-2 9-1,-8 14-15,-6 7 16,2 6-16,0 3 16,6-1-1,6 1-15,12-6 16,14-8-1,20-10-15,47-14 16,56-12-16,33-23 16,-8-13-1</inkml:trace>
  <inkml:trace contextRef="#ctx0" brushRef="#br0" timeOffset="87202">848 5563 0,'0'0'0,"0"0"0,0 0 0,0 0 0,0 0 0,12 19 0,-12-19 0,0 0 0,20 31 0,-20-31 0,27 42 0,4 3 16,5 2-16,2 2 16,4-3-1,-1-3-15,3-5 16,-3-9-1,5-11-15,-2-14 16,3-8 0,-47 4-16,49-18 15,6-11 1,1-5-16,2-1 15,0 3 1,0 6 0,-1 8-16,0 13 15,1 12-15,-3 15 0,1 10 16,1 10-1,1 3-15,2 4 16,27 14-16,14 3 16,8-5-1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2021/6/16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86C07C30-ACBC-4581-9C5B-8B4A0FB8236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 idx="4294967295"/>
            <p:custDataLst>
              <p:tags r:id="rId1"/>
            </p:custDataLst>
          </p:nvPr>
        </p:nvSpPr>
        <p:spPr>
          <a:ln>
            <a:miter lim="800000"/>
          </a:ln>
        </p:spPr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BC0E0-37E6-4DA5-89E5-E106FC98F1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1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172A-DD79-4B0D-B121-87682E1946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B55C9-14AF-4866-BD41-B94B5245C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3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12BF4-623A-4E6E-A334-52A5E9B7A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7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C00E5-6C76-4E10-857E-7553EAFFF9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4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DA199-05CD-442C-A02F-66FAF2EF96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1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9E1C4-D894-49E1-95C0-73650E1F54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4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BBA3F-CD53-46FE-BFBF-9994666645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94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89CF5-2567-4966-8478-5B69160C49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7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52A7D-3378-43F5-A54C-C24E3DCF32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865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B65F5-35E2-45A0-87F0-8B69541CC0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BFD4A-C032-4DAF-9A50-BB1804BEA2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42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5CDD9-6598-4F5E-927D-977F47ED63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59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D9780-C073-4458-AC05-E90BA7AC35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280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78248-A49B-4D9A-A763-3C6C045CC8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0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4B560-4C73-4CD5-8D4F-B93B4A21D4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1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A775A-7283-4B71-86AA-10F2B9F557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34A9C-E87B-4D7D-BFCA-35A59ED6C4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F16BB-8197-4CC5-8653-9B1CA84036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3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00486-C091-473F-9C2E-51C8FEC2ED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AED92-6610-42A5-BDC6-162771E4AE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AA392-13DA-458A-9E84-55BEC5C39B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6EDB4A0C-A826-4098-91B9-FA0E00A01E9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fld id="{9144D614-D954-4A59-A1C7-941114FFB9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ustomXml" Target="../ink/ink2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AppData/Local/Temp/wps/INetCache/fad49c6904a3682e6b50f9f009ee9f3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323850" y="189229"/>
            <a:ext cx="8574405" cy="1717040"/>
          </a:xfrm>
        </p:spPr>
        <p:txBody>
          <a:bodyPr/>
          <a:lstStyle/>
          <a:p>
            <a:pPr algn="l"/>
            <a:r>
              <a:rPr sz="2400" noProof="1">
                <a:latin typeface="宋体" panose="02010600030101010101" pitchFamily="2" charset="-122"/>
                <a:cs typeface="宋体" panose="02010600030101010101" pitchFamily="2" charset="-122"/>
              </a:rPr>
              <a:t>2020年，我国将迎来第七次全国人口普查，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数量、结构、素质、分布</a:t>
            </a:r>
            <a:r>
              <a:rPr lang="zh-CN" altLang="en-US" sz="2400" noProof="1">
                <a:sym typeface="+mn-ea"/>
              </a:rPr>
              <a:t>是人口的基本范畴，第七次全国人口普查主要数据公报从这些方面出发，清晰地绘制出中国近10年间的人口发展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“全景图谱”</a:t>
            </a:r>
            <a:r>
              <a:rPr lang="zh-CN" altLang="en-US" sz="2400" noProof="1">
                <a:sym typeface="+mn-ea"/>
              </a:rPr>
              <a:t>。</a:t>
            </a:r>
            <a:endParaRPr sz="2400" noProof="1"/>
          </a:p>
        </p:txBody>
      </p:sp>
      <p:sp>
        <p:nvSpPr>
          <p:cNvPr id="4" name="文本框 3"/>
          <p:cNvSpPr txBox="1"/>
          <p:nvPr/>
        </p:nvSpPr>
        <p:spPr>
          <a:xfrm>
            <a:off x="395605" y="3357244"/>
            <a:ext cx="8230870" cy="3046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人口数量</a:t>
            </a:r>
            <a:r>
              <a:rPr lang="zh-CN" altLang="en-US" sz="2400" noProof="1"/>
              <a:t>看，近10年间，中国总人口数增长速度延续放缓势头。2020年，大陆地区人口总体规模达到14.1亿人，相较于2010年“六人普”时，增加7205万人，其年平均增长率为0.53％。这一增量比从2000年“五人普”到2010年“六人普”的10年间减少185万人，增速降低0.04个百分点。显然，中国人口高速甚至于超高速增长的时期已渐行渐远，人口惯性增长阶段正渐趋尾声，人口零增长乃至负增长的时代则渐行渐近。</a:t>
            </a:r>
          </a:p>
        </p:txBody>
      </p:sp>
      <p:sp>
        <p:nvSpPr>
          <p:cNvPr id="4099" name="文本框 5"/>
          <p:cNvSpPr txBox="1">
            <a:spLocks noChangeArrowheads="1"/>
          </p:cNvSpPr>
          <p:nvPr/>
        </p:nvSpPr>
        <p:spPr bwMode="auto">
          <a:xfrm>
            <a:off x="395288" y="1773238"/>
            <a:ext cx="81581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第七次全国人口普查全面启用电子化的方式采集数据。利用部门（公安局、卫建部等）行政记录校验数据。深入数以亿计的家庭户及集体户，漏登率仅为0.05％，属于国际上公认的低漏登水平。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表格 1"/>
          <p:cNvGraphicFramePr>
            <a:graphicFrameLocks noGrp="1"/>
          </p:cNvGraphicFramePr>
          <p:nvPr/>
        </p:nvGraphicFramePr>
        <p:xfrm>
          <a:off x="0" y="738188"/>
          <a:ext cx="9144000" cy="5908955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02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L="17667" marR="17667" marT="144114" marB="359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普查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抽样调查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优点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调查结果全面、系统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（1）迅速及时；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（2）节约人力、物力和财力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缺点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工作量大，有时费时费力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调查结果不如普查全面、系统</a:t>
                      </a:r>
                    </a:p>
                  </a:txBody>
                  <a:tcPr marL="17667" marR="17667" marT="14411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适用范围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1.调查对象少；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2.调查对象多，但是调查结果要求必须全面、系统、准确时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tabLst>
                          <a:tab pos="790575" algn="l"/>
                          <a:tab pos="1582420" algn="l"/>
                          <a:tab pos="23749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90575" algn="l"/>
                          <a:tab pos="1582420" algn="l"/>
                          <a:tab pos="2374900" algn="l"/>
                        </a:tabLst>
                      </a:pPr>
                      <a:r>
                        <a:rPr kumimoji="1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1.调查对象太多，且不必要普查的；2.调查方式有破坏性时</a:t>
                      </a:r>
                    </a:p>
                  </a:txBody>
                  <a:tcPr marL="17667" marR="17667" marT="144114" marB="3595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971" name="Rectangle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950" y="215900"/>
            <a:ext cx="4768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15900"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90575" algn="l"/>
                <a:tab pos="1584325" algn="l"/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二、</a:t>
            </a:r>
            <a:r>
              <a:rPr lang="zh-CN" altLang="zh-CN" sz="2800" b="1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普查和抽样调查的对比</a:t>
            </a:r>
            <a:endParaRPr lang="zh-CN" altLang="zh-CN" sz="2800" b="1"/>
          </a:p>
        </p:txBody>
      </p:sp>
      <p:cxnSp>
        <p:nvCxnSpPr>
          <p:cNvPr id="2" name="直接连接符 1"/>
          <p:cNvCxnSpPr/>
          <p:nvPr/>
        </p:nvCxnSpPr>
        <p:spPr>
          <a:xfrm>
            <a:off x="17463" y="1690688"/>
            <a:ext cx="9126537" cy="1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-38100" y="3068638"/>
            <a:ext cx="9218613" cy="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0638" y="4437063"/>
            <a:ext cx="9231312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52975" y="1009650"/>
            <a:ext cx="34925" cy="55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38188" y="1135063"/>
            <a:ext cx="23812" cy="560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"/>
          <p:cNvSpPr txBox="1">
            <a:spLocks noChangeArrowheads="1"/>
          </p:cNvSpPr>
          <p:nvPr/>
        </p:nvSpPr>
        <p:spPr bwMode="auto">
          <a:xfrm>
            <a:off x="1979613" y="333375"/>
            <a:ext cx="58150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9.1.1</a:t>
            </a:r>
            <a:r>
              <a:rPr lang="zh-CN" altLang="en-US" sz="2800" b="1"/>
              <a:t>抽样调查</a:t>
            </a:r>
            <a:r>
              <a:rPr lang="en-US" altLang="zh-CN" sz="2800" b="1"/>
              <a:t>----</a:t>
            </a:r>
            <a:r>
              <a:rPr lang="zh-CN" altLang="en-US" sz="2800" b="1"/>
              <a:t>简单随机抽样</a:t>
            </a:r>
          </a:p>
        </p:txBody>
      </p:sp>
      <p:sp>
        <p:nvSpPr>
          <p:cNvPr id="14338" name="文本框 2"/>
          <p:cNvSpPr txBox="1">
            <a:spLocks noChangeArrowheads="1"/>
          </p:cNvSpPr>
          <p:nvPr/>
        </p:nvSpPr>
        <p:spPr bwMode="auto">
          <a:xfrm>
            <a:off x="498475" y="1174750"/>
            <a:ext cx="7813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262673"/>
                </a:solidFill>
              </a:rPr>
              <a:t>问题</a:t>
            </a:r>
            <a:r>
              <a:rPr lang="en-US" altLang="zh-CN" sz="2400" b="1">
                <a:solidFill>
                  <a:srgbClr val="262673"/>
                </a:solidFill>
              </a:rPr>
              <a:t>1</a:t>
            </a:r>
            <a:r>
              <a:rPr lang="zh-CN" altLang="en-US" sz="2400" b="1">
                <a:solidFill>
                  <a:srgbClr val="262673"/>
                </a:solidFill>
              </a:rPr>
              <a:t>：假设口袋中有红色和白色共</a:t>
            </a:r>
            <a:r>
              <a:rPr lang="en-US" altLang="zh-CN" sz="2400" b="1">
                <a:solidFill>
                  <a:srgbClr val="262673"/>
                </a:solidFill>
              </a:rPr>
              <a:t>1000</a:t>
            </a:r>
            <a:r>
              <a:rPr lang="zh-CN" altLang="en-US" sz="2400" b="1">
                <a:solidFill>
                  <a:srgbClr val="262673"/>
                </a:solidFill>
              </a:rPr>
              <a:t>个小球，除颜色外，小球的大小、质地完全相同，你能通过抽样调查的方法估计袋中红球所占的比例吗？</a:t>
            </a:r>
          </a:p>
        </p:txBody>
      </p:sp>
      <p:sp>
        <p:nvSpPr>
          <p:cNvPr id="14339" name="矩形 1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98475" y="2565400"/>
            <a:ext cx="81280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简单随机抽样的定义：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一般地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设一个总体含有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为正整数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个个体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从中逐个抽取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(1≤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n&lt;N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个个体作为样本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4340" name="H229.eps" descr="id:2147529105;FounderCES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3932238"/>
            <a:ext cx="536575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2673000" y="3406320"/>
              <a:ext cx="780480" cy="97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3640" y="3396960"/>
                <a:ext cx="799200" cy="11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1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508000" y="881063"/>
            <a:ext cx="8128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简单随机抽样的定义：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一般地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设一个总体含有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为正整数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个个体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从中逐个抽取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(1≤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n&lt;N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个个体作为样本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5362" name="H229.eps" descr="id:2147529105;FounderCES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16113"/>
            <a:ext cx="536575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2138" y="0"/>
            <a:ext cx="26320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3200" b="1">
                <a:latin typeface="Times New Roman" panose="02020603050405020304" pitchFamily="18" charset="0"/>
              </a:rPr>
              <a:t>简单随机抽样</a:t>
            </a:r>
            <a:endParaRPr lang="zh-CN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5364" name="文本框 1"/>
          <p:cNvSpPr txBox="1">
            <a:spLocks noChangeArrowheads="1"/>
          </p:cNvSpPr>
          <p:nvPr/>
        </p:nvSpPr>
        <p:spPr bwMode="auto">
          <a:xfrm>
            <a:off x="755650" y="5302250"/>
            <a:ext cx="7889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说明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①通过简单随机抽样获得的样本称为简单随机样本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     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②本章中所称的简单随机抽样指不放回简单随机抽样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这是因为与放回简单随机抽样相比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不放回简单随机抽样的效率更高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因此实践中人们更多采用不放回简单随机抽样</a:t>
            </a: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en-US"/>
          </a:p>
        </p:txBody>
      </p:sp>
      <p:sp>
        <p:nvSpPr>
          <p:cNvPr id="15365" name="文本框 2"/>
          <p:cNvSpPr txBox="1">
            <a:spLocks noChangeArrowheads="1"/>
          </p:cNvSpPr>
          <p:nvPr/>
        </p:nvSpPr>
        <p:spPr bwMode="auto">
          <a:xfrm>
            <a:off x="611188" y="4437063"/>
            <a:ext cx="78152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262673"/>
                </a:solidFill>
              </a:rPr>
              <a:t>问题</a:t>
            </a:r>
            <a:r>
              <a:rPr lang="en-US" altLang="zh-CN" sz="2400" b="1">
                <a:solidFill>
                  <a:srgbClr val="262673"/>
                </a:solidFill>
              </a:rPr>
              <a:t>2</a:t>
            </a:r>
            <a:r>
              <a:rPr lang="zh-CN" altLang="en-US" sz="2400" b="1">
                <a:solidFill>
                  <a:srgbClr val="262673"/>
                </a:solidFill>
              </a:rPr>
              <a:t>：放回简单随机抽样和不放回简单随机抽样，两种方法是否等价，说明理由？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/>
              <p14:cNvContentPartPr/>
              <p14:nvPr/>
            </p14:nvContentPartPr>
            <p14:xfrm>
              <a:off x="3656160" y="3544920"/>
              <a:ext cx="3552120" cy="911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6800" y="3535560"/>
                <a:ext cx="3570840" cy="9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2"/>
          <p:cNvSpPr txBox="1">
            <a:spLocks noChangeArrowheads="1"/>
          </p:cNvSpPr>
          <p:nvPr/>
        </p:nvSpPr>
        <p:spPr bwMode="auto">
          <a:xfrm>
            <a:off x="539750" y="333375"/>
            <a:ext cx="78136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8288"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6825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262673"/>
                </a:solidFill>
              </a:rPr>
              <a:t>问题</a:t>
            </a:r>
            <a:r>
              <a:rPr lang="en-US" altLang="zh-CN" sz="2400" b="1">
                <a:solidFill>
                  <a:srgbClr val="262673"/>
                </a:solidFill>
              </a:rPr>
              <a:t>3</a:t>
            </a:r>
            <a:r>
              <a:rPr lang="zh-CN" altLang="en-US" sz="2400" b="1">
                <a:solidFill>
                  <a:srgbClr val="262673"/>
                </a:solidFill>
              </a:rPr>
              <a:t>：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下列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个抽样中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简单随机抽样的个数是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　　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①从无数个个体中抽取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50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个个体作为样本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②仓库中有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万支奥运火炬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从中一次性抽取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100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支火炬进行质量检查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③一彩民选号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从装有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36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个大小、形状都相同的号签的盒子中无放回地逐个抽出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个号签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</a:p>
          <a:p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④箱子里共有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100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个零件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从中选出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个零件进行质量检验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在抽样操作中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从中任意取出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个零件进行质量检验后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再把它放回箱子里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endParaRPr lang="zh-CN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A.0	B.1	C.2	D.3</a:t>
            </a:r>
            <a:endParaRPr lang="zh-CN" altLang="en-US" sz="2400" b="1">
              <a:solidFill>
                <a:srgbClr val="262673"/>
              </a:solidFill>
            </a:endParaRPr>
          </a:p>
        </p:txBody>
      </p:sp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1188" y="4149725"/>
            <a:ext cx="6880225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28700" algn="l"/>
                <a:tab pos="1851025" algn="l"/>
                <a:tab pos="2538413" algn="l"/>
                <a:tab pos="322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3.</a:t>
            </a:r>
            <a:r>
              <a:rPr lang="zh-CN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简单随机抽样必须具备下列特点</a:t>
            </a:r>
            <a:endParaRPr lang="zh-CN" altLang="zh-CN" sz="2400" b="1">
              <a:solidFill>
                <a:srgbClr val="262673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(1)</a:t>
            </a:r>
            <a:r>
              <a:rPr lang="zh-CN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被抽取样本的总体中的个体数</a:t>
            </a:r>
            <a:r>
              <a:rPr lang="en-US" altLang="zh-CN" sz="2400" b="1" i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是有限的</a:t>
            </a:r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;</a:t>
            </a:r>
            <a:endParaRPr lang="zh-CN" altLang="zh-CN" sz="2400" b="1">
              <a:solidFill>
                <a:srgbClr val="262673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(2)</a:t>
            </a:r>
            <a:r>
              <a:rPr lang="zh-CN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抽取的样本是从总体中逐个抽取的</a:t>
            </a:r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;</a:t>
            </a:r>
            <a:endParaRPr lang="zh-CN" altLang="zh-CN" sz="2400" b="1">
              <a:solidFill>
                <a:srgbClr val="262673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(3)</a:t>
            </a:r>
            <a:r>
              <a:rPr lang="zh-CN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简单随机抽样是一种可放回也可不放回的抽样</a:t>
            </a:r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;</a:t>
            </a:r>
            <a:endParaRPr lang="zh-CN" altLang="zh-CN" sz="2400" b="1">
              <a:solidFill>
                <a:srgbClr val="262673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(4)</a:t>
            </a:r>
            <a:r>
              <a:rPr lang="zh-CN" altLang="zh-CN" sz="2400" b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简单随机抽样是一种等可能的抽样</a:t>
            </a:r>
            <a:r>
              <a:rPr lang="en-US" altLang="zh-CN" sz="2400" b="1" i="1">
                <a:solidFill>
                  <a:srgbClr val="262673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4"/>
          <p:cNvSpPr txBox="1">
            <a:spLocks noChangeArrowheads="1"/>
          </p:cNvSpPr>
          <p:nvPr/>
        </p:nvSpPr>
        <p:spPr bwMode="auto">
          <a:xfrm>
            <a:off x="987425" y="742950"/>
            <a:ext cx="74358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问题</a:t>
            </a:r>
            <a:r>
              <a:rPr lang="en-US" altLang="zh-CN" sz="2400" b="1"/>
              <a:t>4</a:t>
            </a:r>
            <a:r>
              <a:rPr lang="zh-CN" altLang="en-US" sz="2400" b="1"/>
              <a:t>：我们学校为高一同学定做一批可调节座椅，事先要了解学年学生的身高情况，现知高一学年有</a:t>
            </a:r>
            <a:r>
              <a:rPr lang="en-US" altLang="zh-CN" sz="2400" b="1"/>
              <a:t>672</a:t>
            </a:r>
            <a:r>
              <a:rPr lang="zh-CN" altLang="en-US" sz="2400" b="1"/>
              <a:t>人，如果通过简单随机抽样的方法调查我们年级学生的身高情况，应该怎样抽取样本？</a:t>
            </a:r>
          </a:p>
        </p:txBody>
      </p:sp>
      <p:sp>
        <p:nvSpPr>
          <p:cNvPr id="17410" name="文本框 5"/>
          <p:cNvSpPr txBox="1">
            <a:spLocks noChangeArrowheads="1"/>
          </p:cNvSpPr>
          <p:nvPr/>
        </p:nvSpPr>
        <p:spPr bwMode="auto">
          <a:xfrm>
            <a:off x="938213" y="2817813"/>
            <a:ext cx="7513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问题</a:t>
            </a:r>
            <a:r>
              <a:rPr lang="en-US" altLang="zh-CN" sz="2400" b="1"/>
              <a:t>5</a:t>
            </a:r>
            <a:r>
              <a:rPr lang="zh-CN" altLang="en-US" sz="2400" b="1"/>
              <a:t>：通过上述案例，概括实现简单随机抽样的方法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185738"/>
            <a:ext cx="8424863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</a:rPr>
              <a:t>抽签法</a:t>
            </a:r>
            <a:r>
              <a:rPr lang="en-US" altLang="zh-CN" sz="2400" b="1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1.</a:t>
            </a:r>
            <a:r>
              <a:rPr lang="zh-CN" altLang="en-US" sz="2400" b="1">
                <a:solidFill>
                  <a:srgbClr val="000000"/>
                </a:solidFill>
              </a:rPr>
              <a:t>定义：把总体中的</a:t>
            </a:r>
            <a:r>
              <a:rPr lang="en-US" altLang="zh-CN" sz="2400" b="1">
                <a:solidFill>
                  <a:srgbClr val="000000"/>
                </a:solidFill>
              </a:rPr>
              <a:t>N</a:t>
            </a:r>
            <a:r>
              <a:rPr lang="zh-CN" altLang="en-US" sz="2400" b="1">
                <a:solidFill>
                  <a:srgbClr val="000000"/>
                </a:solidFill>
              </a:rPr>
              <a:t>个个体</a:t>
            </a:r>
            <a:r>
              <a:rPr lang="zh-CN" altLang="en-US" sz="2400" b="1" u="sng">
                <a:solidFill>
                  <a:srgbClr val="000000"/>
                </a:solidFill>
              </a:rPr>
              <a:t>编号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000000"/>
                </a:solidFill>
              </a:rPr>
              <a:t>把编号写在外观、质地等无差别的小纸片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zh-CN" altLang="en-US" sz="2400" b="1">
                <a:solidFill>
                  <a:srgbClr val="000000"/>
                </a:solidFill>
              </a:rPr>
              <a:t>也可以是卡片、小球等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zh-CN" altLang="en-US" sz="2400" b="1">
                <a:solidFill>
                  <a:srgbClr val="000000"/>
                </a:solidFill>
              </a:rPr>
              <a:t>上作为号签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000000"/>
                </a:solidFill>
              </a:rPr>
              <a:t>将这些小纸片放在一个不透明的盒里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充分搅拌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000000"/>
                </a:solidFill>
              </a:rPr>
              <a:t>最后从盒中</a:t>
            </a:r>
            <a:r>
              <a:rPr lang="zh-CN" altLang="en-US" sz="2400" b="1">
                <a:solidFill>
                  <a:srgbClr val="FF0000"/>
                </a:solidFill>
              </a:rPr>
              <a:t>不放回地</a:t>
            </a:r>
            <a:r>
              <a:rPr lang="zh-CN" altLang="en-US" sz="2400" b="1" u="sng">
                <a:solidFill>
                  <a:srgbClr val="FF0000"/>
                </a:solidFill>
              </a:rPr>
              <a:t>逐个</a:t>
            </a:r>
            <a:r>
              <a:rPr lang="zh-CN" altLang="en-US" sz="2400" b="1">
                <a:solidFill>
                  <a:srgbClr val="000000"/>
                </a:solidFill>
              </a:rPr>
              <a:t>抽取号签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000000"/>
                </a:solidFill>
              </a:rPr>
              <a:t>使与号签上的编号对应的个体进入样本</a:t>
            </a:r>
            <a:r>
              <a:rPr lang="en-US" altLang="zh-CN" sz="2400" b="1">
                <a:solidFill>
                  <a:srgbClr val="000000"/>
                </a:solidFill>
              </a:rPr>
              <a:t>,</a:t>
            </a:r>
            <a:r>
              <a:rPr lang="zh-CN" altLang="en-US" sz="2400" b="1">
                <a:solidFill>
                  <a:srgbClr val="000000"/>
                </a:solidFill>
              </a:rPr>
              <a:t>直到抽足样本所需的个数</a:t>
            </a:r>
            <a:r>
              <a:rPr lang="en-US" altLang="zh-CN" sz="2400" b="1">
                <a:solidFill>
                  <a:srgbClr val="000000"/>
                </a:solidFill>
              </a:rPr>
              <a:t>.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8434" name="文本框 1"/>
          <p:cNvSpPr txBox="1">
            <a:spLocks noChangeArrowheads="1"/>
          </p:cNvSpPr>
          <p:nvPr/>
        </p:nvSpPr>
        <p:spPr bwMode="auto">
          <a:xfrm>
            <a:off x="179388" y="2708275"/>
            <a:ext cx="8669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2.</a:t>
            </a:r>
            <a:r>
              <a:rPr lang="zh-CN" altLang="en-US" sz="2400" b="1">
                <a:solidFill>
                  <a:srgbClr val="000000"/>
                </a:solidFill>
              </a:rPr>
              <a:t>抽签法的操作步骤：</a:t>
            </a:r>
            <a:endParaRPr lang="zh-CN" altLang="zh-CN" sz="2400" b="1">
              <a:solidFill>
                <a:srgbClr val="000000"/>
              </a:solidFill>
            </a:endParaRPr>
          </a:p>
          <a:p>
            <a:r>
              <a:rPr lang="en-US" altLang="zh-CN" sz="2400" b="1">
                <a:solidFill>
                  <a:srgbClr val="000000"/>
                </a:solidFill>
              </a:rPr>
              <a:t>s1</a:t>
            </a:r>
            <a:r>
              <a:rPr lang="zh-CN" altLang="zh-CN" sz="2400" b="1">
                <a:solidFill>
                  <a:srgbClr val="000000"/>
                </a:solidFill>
              </a:rPr>
              <a:t>编号：</a:t>
            </a:r>
            <a:r>
              <a:rPr lang="en-US" altLang="zh-CN" sz="2400" b="1">
                <a:solidFill>
                  <a:srgbClr val="000000"/>
                </a:solidFill>
              </a:rPr>
              <a:t>            s2</a:t>
            </a:r>
            <a:r>
              <a:rPr lang="zh-CN" altLang="zh-CN" sz="2400" b="1">
                <a:solidFill>
                  <a:srgbClr val="000000"/>
                </a:solidFill>
              </a:rPr>
              <a:t>写签：</a:t>
            </a:r>
            <a:r>
              <a:rPr lang="en-US" altLang="zh-CN" sz="2400" b="1">
                <a:solidFill>
                  <a:srgbClr val="000000"/>
                </a:solidFill>
              </a:rPr>
              <a:t>              s3</a:t>
            </a:r>
            <a:r>
              <a:rPr lang="zh-CN" altLang="zh-CN" sz="2400" b="1">
                <a:solidFill>
                  <a:srgbClr val="000000"/>
                </a:solidFill>
              </a:rPr>
              <a:t>抽签：</a:t>
            </a:r>
            <a:r>
              <a:rPr lang="en-US" altLang="zh-CN" sz="2400" b="1">
                <a:solidFill>
                  <a:srgbClr val="000000"/>
                </a:solidFill>
              </a:rPr>
              <a:t>           s4</a:t>
            </a:r>
            <a:r>
              <a:rPr lang="zh-CN" altLang="zh-CN" sz="2400" b="1">
                <a:solidFill>
                  <a:srgbClr val="000000"/>
                </a:solidFill>
              </a:rPr>
              <a:t>定样：</a:t>
            </a:r>
            <a:endParaRPr lang="zh-CN" altLang="en-US" sz="2400" b="1"/>
          </a:p>
        </p:txBody>
      </p:sp>
      <p:sp>
        <p:nvSpPr>
          <p:cNvPr id="18435" name="文本框 3"/>
          <p:cNvSpPr txBox="1">
            <a:spLocks noChangeArrowheads="1"/>
          </p:cNvSpPr>
          <p:nvPr/>
        </p:nvSpPr>
        <p:spPr bwMode="auto">
          <a:xfrm>
            <a:off x="136525" y="3933825"/>
            <a:ext cx="88709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3.</a:t>
            </a:r>
            <a:r>
              <a:rPr lang="zh-CN" altLang="zh-CN" sz="2400" b="1">
                <a:solidFill>
                  <a:srgbClr val="0070C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提示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: </a:t>
            </a:r>
            <a:r>
              <a:rPr lang="en-US" altLang="zh-CN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zh-CN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给个体编号时可利用已有编号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如学号、考号等；</a:t>
            </a:r>
          </a:p>
          <a:p>
            <a:r>
              <a:rPr lang="zh-CN" altLang="en-US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zh-CN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制作号签时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所使用的工具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如纸条、小球等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形状、大小应当都一样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以确保每个号签被抽到的可能性相等；</a:t>
            </a:r>
          </a:p>
          <a:p>
            <a:r>
              <a:rPr lang="zh-CN" altLang="en-US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zh-CN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400" b="1">
                <a:solidFill>
                  <a:srgbClr val="3333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在抽签法中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搅拌均匀的目的是让每个号签被抽到的机会均等.</a:t>
            </a:r>
            <a:endParaRPr lang="zh-CN" altLang="en-US" sz="2400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05280" y="864720"/>
              <a:ext cx="8537760" cy="1353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920" y="855360"/>
                <a:ext cx="8556480" cy="137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9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0"/>
            <a:ext cx="84963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随机数法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1.</a:t>
            </a:r>
            <a:r>
              <a:rPr lang="zh-CN" altLang="zh-CN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定义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：先把总体中的个体编号，用随机数工具产生与总体中个体数量相等的整数随机数，把产生的随机数作为抽中的编号，并剔除重复的编号，直到抽足样本所需要的个体数．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2.</a:t>
            </a:r>
            <a:r>
              <a:rPr lang="zh-CN" altLang="zh-CN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产生随机数的方法：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①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用</a:t>
            </a:r>
            <a:r>
              <a:rPr lang="zh-CN" altLang="zh-CN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随机试验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生成随机数，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②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用信息技术生成随机数：计算器、电子表格、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软件等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65542" name="TextBox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750" y="2781300"/>
            <a:ext cx="842486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3.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随机数法的步骤</a:t>
            </a:r>
            <a:endParaRPr lang="zh-CN" altLang="zh-CN" sz="2400" b="1">
              <a:solidFill>
                <a:srgbClr val="FF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先给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个个数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编号，例如按1~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进行编号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用随机数工具产生1~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范围内的整数随机数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把产生的随机数作为抽中的编号，使与编号对应的个体进入样本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en-US" altLang="zh-CN" sz="2400" b="1"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zh-CN" sz="24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重复上述过程，直到抽足样本所需要的个体数</a:t>
            </a:r>
            <a:r>
              <a:rPr lang="zh-CN" altLang="zh-CN" sz="280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zh-CN" sz="2800">
              <a:latin typeface="宋体" panose="02010600030101010101" pitchFamily="2" charset="-122"/>
            </a:endParaRPr>
          </a:p>
        </p:txBody>
      </p:sp>
      <p:sp>
        <p:nvSpPr>
          <p:cNvPr id="19459" name="文本框 1"/>
          <p:cNvSpPr txBox="1">
            <a:spLocks noChangeArrowheads="1"/>
          </p:cNvSpPr>
          <p:nvPr/>
        </p:nvSpPr>
        <p:spPr bwMode="auto">
          <a:xfrm>
            <a:off x="127000" y="63500"/>
            <a:ext cx="8890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9.1.1 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简单随机抽样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山东省滕州市第一中学人教版高中数学新教材必修第二册课件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共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30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张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PPT)</a:t>
            </a:r>
            <a:endParaRPr lang="zh-CN" altLang="en-US" sz="1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文本框 2"/>
          <p:cNvSpPr txBox="1">
            <a:spLocks noChangeArrowheads="1"/>
          </p:cNvSpPr>
          <p:nvPr/>
        </p:nvSpPr>
        <p:spPr bwMode="auto">
          <a:xfrm>
            <a:off x="127000" y="6718300"/>
            <a:ext cx="8890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9.1.1 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简单随机抽样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山东省滕州市第一中学人教版高中数学新教材必修第二册课件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共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30</a:t>
            </a:r>
            <a:r>
              <a:rPr lang="zh-CN" altLang="en-US" sz="100">
                <a:solidFill>
                  <a:srgbClr val="FFFFFF"/>
                </a:solidFill>
                <a:latin typeface="宋体" panose="02010600030101010101" pitchFamily="2" charset="-122"/>
              </a:rPr>
              <a:t>张</a:t>
            </a:r>
            <a:r>
              <a:rPr lang="en-US" altLang="zh-CN" sz="100">
                <a:solidFill>
                  <a:srgbClr val="FFFFFF"/>
                </a:solidFill>
                <a:latin typeface="宋体" panose="02010600030101010101" pitchFamily="2" charset="-122"/>
              </a:rPr>
              <a:t>PPT)</a:t>
            </a:r>
            <a:endParaRPr lang="zh-CN" altLang="en-US" sz="10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"/>
          <p:cNvSpPr txBox="1">
            <a:spLocks noChangeArrowheads="1"/>
          </p:cNvSpPr>
          <p:nvPr/>
        </p:nvSpPr>
        <p:spPr bwMode="auto">
          <a:xfrm>
            <a:off x="323850" y="476250"/>
            <a:ext cx="568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问题</a:t>
            </a:r>
            <a:r>
              <a:rPr lang="en-US" altLang="zh-CN" sz="2400"/>
              <a:t>6.</a:t>
            </a:r>
            <a:r>
              <a:rPr lang="zh-CN" altLang="en-US" sz="2400"/>
              <a:t>随机数怎样产生</a:t>
            </a:r>
            <a:r>
              <a:rPr lang="en-US" altLang="zh-CN" sz="2400"/>
              <a:t>?</a:t>
            </a:r>
          </a:p>
        </p:txBody>
      </p:sp>
      <p:sp>
        <p:nvSpPr>
          <p:cNvPr id="21506" name="文本框 2"/>
          <p:cNvSpPr txBox="1">
            <a:spLocks noChangeArrowheads="1"/>
          </p:cNvSpPr>
          <p:nvPr/>
        </p:nvSpPr>
        <p:spPr bwMode="auto">
          <a:xfrm>
            <a:off x="420688" y="1120775"/>
            <a:ext cx="7778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用随机试验生成随机数（试验生成</a:t>
            </a:r>
            <a:r>
              <a:rPr lang="en-US" altLang="zh-CN" sz="2400"/>
              <a:t>5</a:t>
            </a:r>
            <a:r>
              <a:rPr lang="zh-CN" altLang="en-US" sz="2400"/>
              <a:t>个二位随机数）</a:t>
            </a:r>
          </a:p>
        </p:txBody>
      </p:sp>
      <p:sp>
        <p:nvSpPr>
          <p:cNvPr id="21507" name="文本框 5"/>
          <p:cNvSpPr txBox="1">
            <a:spLocks noChangeArrowheads="1"/>
          </p:cNvSpPr>
          <p:nvPr/>
        </p:nvSpPr>
        <p:spPr bwMode="auto">
          <a:xfrm>
            <a:off x="468313" y="1701800"/>
            <a:ext cx="65659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2.</a:t>
            </a:r>
            <a:r>
              <a:rPr lang="zh-CN" altLang="en-US" sz="2400"/>
              <a:t>用信息技术生成随机数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）电子表格生成三位随机数（试验）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R</a:t>
            </a:r>
            <a:r>
              <a:rPr lang="zh-CN" altLang="en-US" sz="2400"/>
              <a:t>统计软件生成随机数表</a:t>
            </a:r>
          </a:p>
        </p:txBody>
      </p:sp>
      <p:pic>
        <p:nvPicPr>
          <p:cNvPr id="2150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8486775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8077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36900"/>
            <a:ext cx="8069262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3"/>
          <p:cNvSpPr txBox="1">
            <a:spLocks noChangeArrowheads="1"/>
          </p:cNvSpPr>
          <p:nvPr/>
        </p:nvSpPr>
        <p:spPr bwMode="auto">
          <a:xfrm>
            <a:off x="579438" y="254000"/>
            <a:ext cx="255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练习：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"/>
          <p:cNvSpPr txBox="1">
            <a:spLocks noChangeArrowheads="1"/>
          </p:cNvSpPr>
          <p:nvPr/>
        </p:nvSpPr>
        <p:spPr bwMode="auto">
          <a:xfrm>
            <a:off x="323850" y="476250"/>
            <a:ext cx="8394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问题</a:t>
            </a:r>
            <a:r>
              <a:rPr lang="en-US" altLang="zh-CN" sz="2400"/>
              <a:t>7.</a:t>
            </a:r>
            <a:r>
              <a:rPr lang="zh-CN" altLang="en-US" sz="2400"/>
              <a:t>结合前面的统计案例，思考用简单随机抽样方法抽取样板，样本量是否越大越好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909003"/>
            <a:ext cx="8229600" cy="1143000"/>
          </a:xfrm>
        </p:spPr>
        <p:txBody>
          <a:bodyPr/>
          <a:lstStyle/>
          <a:p>
            <a:pPr algn="l"/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人口结构</a:t>
            </a:r>
            <a:r>
              <a:rPr lang="zh-CN" altLang="en-US" sz="2400" noProof="1"/>
              <a:t>看，近10年间，中国已跨过了第一个快速人口老龄化期，我们很快还需应对一个更快速的人口老龄化期。2020年，大陆地区60岁及以上的老年人口总量为2.64亿人，已占到总人口的18.7％。自2000年步入老龄化社会以来的20年间，老年人口比例增长了8.4个百分点，其中，从2010年“六人普”到2020年第七次全国人口普查的10年间升高了5.4个百分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1660" y="2853054"/>
            <a:ext cx="8240393" cy="23069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人口素质</a:t>
            </a:r>
            <a:r>
              <a:rPr lang="zh-CN" altLang="en-US" sz="2400" noProof="1"/>
              <a:t>看，近10年间，中国人口教育水平又有新的较大幅度跨越，我们可在高等教育大众化时代中收获更多“人口质量红利”。2020年，大陆地区每10万人中具有大学文化程度的达到15467人，比2010年“六人普”时高出6537人，高中文化程度的相应比例同期也有升高，初中文化程度、小学文化程度比例以及不识字率则在降低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750" y="5160010"/>
            <a:ext cx="8345803" cy="2122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人口分布</a:t>
            </a:r>
            <a:r>
              <a:rPr lang="zh-CN" altLang="en-US" sz="2400" noProof="1"/>
              <a:t>看，近10年间，中国常住人口城镇化率在突破50％后仍保持快速增长趋势，历史上千百年的“乡土中国”正日益发展为“城镇中国”，这可成为实现高质量发展的重要力量“源泉”。</a:t>
            </a:r>
          </a:p>
          <a:p>
            <a:endParaRPr lang="zh-CN" altLang="en-US" noProof="1"/>
          </a:p>
          <a:p>
            <a:r>
              <a:rPr lang="zh-CN" altLang="en-US" noProof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/>
          </p:nvPr>
        </p:nvSpPr>
        <p:spPr>
          <a:xfrm>
            <a:off x="628650" y="877888"/>
            <a:ext cx="7886700" cy="993775"/>
          </a:xfrm>
        </p:spPr>
        <p:txBody>
          <a:bodyPr/>
          <a:lstStyle/>
          <a:p>
            <a:r>
              <a:rPr lang="zh-CN" altLang="en-US" sz="2000" smtClean="0"/>
              <a:t>问题</a:t>
            </a:r>
            <a:r>
              <a:rPr lang="en-US" altLang="zh-CN" sz="2000" smtClean="0"/>
              <a:t>8.</a:t>
            </a:r>
            <a:r>
              <a:rPr lang="zh-CN" altLang="en-US" sz="2000" smtClean="0"/>
              <a:t>调查我学年</a:t>
            </a:r>
            <a:r>
              <a:rPr lang="en-US" altLang="zh-CN" sz="2000" smtClean="0"/>
              <a:t>672</a:t>
            </a:r>
            <a:r>
              <a:rPr lang="zh-CN" altLang="en-US" sz="2000" smtClean="0"/>
              <a:t>名学生的身高情况，根据需要可以全面调查，也可以抽样调查，说说用随机抽样的方法抽出容量为</a:t>
            </a:r>
            <a:r>
              <a:rPr lang="en-US" altLang="zh-CN" sz="2000" smtClean="0"/>
              <a:t>50 </a:t>
            </a:r>
            <a:r>
              <a:rPr lang="zh-CN" altLang="en-US" sz="2000" smtClean="0"/>
              <a:t>的样本？</a:t>
            </a:r>
          </a:p>
        </p:txBody>
      </p:sp>
      <p:pic>
        <p:nvPicPr>
          <p:cNvPr id="2457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379663"/>
            <a:ext cx="629602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/>
          <p:cNvSpPr>
            <a:spLocks noGrp="1" noChangeArrowheads="1"/>
          </p:cNvSpPr>
          <p:nvPr/>
        </p:nvSpPr>
        <p:spPr bwMode="auto">
          <a:xfrm>
            <a:off x="628650" y="1655763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>
              <a:lnSpc>
                <a:spcPct val="90000"/>
              </a:lnSpc>
            </a:pPr>
            <a:r>
              <a:rPr lang="zh-CN" altLang="en-US"/>
              <a:t>问题</a:t>
            </a:r>
            <a:r>
              <a:rPr lang="en-US" altLang="zh-CN"/>
              <a:t>2.</a:t>
            </a:r>
            <a:r>
              <a:rPr lang="zh-CN" altLang="en-US"/>
              <a:t>调查我学年</a:t>
            </a:r>
            <a:r>
              <a:rPr lang="en-US" altLang="zh-CN"/>
              <a:t>672</a:t>
            </a:r>
            <a:r>
              <a:rPr lang="zh-CN" altLang="en-US"/>
              <a:t>名学生的身高情况，学校对学生体检，校医提供给我们</a:t>
            </a:r>
            <a:r>
              <a:rPr lang="en-US" altLang="zh-CN"/>
              <a:t>672</a:t>
            </a:r>
            <a:r>
              <a:rPr lang="zh-CN" altLang="en-US"/>
              <a:t>人没人的身高数据，用简单随机抽样的方法抽出容量为</a:t>
            </a:r>
            <a:r>
              <a:rPr lang="en-US" altLang="zh-CN"/>
              <a:t>50 </a:t>
            </a:r>
            <a:r>
              <a:rPr lang="zh-CN" altLang="en-US"/>
              <a:t>的样本，其数据（单位：</a:t>
            </a:r>
            <a:r>
              <a:rPr lang="en-US" altLang="zh-CN"/>
              <a:t>cm)</a:t>
            </a:r>
            <a:r>
              <a:rPr lang="zh-CN" altLang="en-US"/>
              <a:t>如下：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24580" name="文本框 5"/>
          <p:cNvSpPr txBox="1">
            <a:spLocks noChangeArrowheads="1"/>
          </p:cNvSpPr>
          <p:nvPr/>
        </p:nvSpPr>
        <p:spPr bwMode="auto">
          <a:xfrm flipH="1">
            <a:off x="628650" y="3865563"/>
            <a:ext cx="821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思考，如何分别借助总体和样本求高一年级学生的平均身高？谈谈你的求法</a:t>
            </a:r>
            <a:r>
              <a:rPr lang="en-US" altLang="zh-CN"/>
              <a:t>.</a:t>
            </a:r>
          </a:p>
        </p:txBody>
      </p:sp>
      <p:sp>
        <p:nvSpPr>
          <p:cNvPr id="24581" name="文本框 7"/>
          <p:cNvSpPr txBox="1">
            <a:spLocks noChangeArrowheads="1"/>
          </p:cNvSpPr>
          <p:nvPr/>
        </p:nvSpPr>
        <p:spPr bwMode="auto">
          <a:xfrm>
            <a:off x="706438" y="4319588"/>
            <a:ext cx="386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一、平均值定义和加权平均数</a:t>
            </a:r>
          </a:p>
        </p:txBody>
      </p:sp>
      <p:sp>
        <p:nvSpPr>
          <p:cNvPr id="24582" name="文本框 8"/>
          <p:cNvSpPr txBox="1">
            <a:spLocks noChangeArrowheads="1"/>
          </p:cNvSpPr>
          <p:nvPr/>
        </p:nvSpPr>
        <p:spPr bwMode="auto">
          <a:xfrm>
            <a:off x="752475" y="4675188"/>
            <a:ext cx="297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总体均值</a:t>
            </a:r>
            <a:r>
              <a:rPr lang="en-US" altLang="zh-CN"/>
              <a:t>(</a:t>
            </a:r>
            <a:r>
              <a:rPr lang="zh-CN" altLang="en-US"/>
              <a:t>总体平均数）：</a:t>
            </a:r>
          </a:p>
        </p:txBody>
      </p:sp>
      <p:sp>
        <p:nvSpPr>
          <p:cNvPr id="24583" name="文本框 9"/>
          <p:cNvSpPr txBox="1">
            <a:spLocks noChangeArrowheads="1"/>
          </p:cNvSpPr>
          <p:nvPr/>
        </p:nvSpPr>
        <p:spPr bwMode="auto">
          <a:xfrm>
            <a:off x="706438" y="5032375"/>
            <a:ext cx="3065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样本均值（样本平均数）：</a:t>
            </a:r>
          </a:p>
        </p:txBody>
      </p:sp>
      <p:sp>
        <p:nvSpPr>
          <p:cNvPr id="24584" name="文本框 10"/>
          <p:cNvSpPr txBox="1">
            <a:spLocks noChangeArrowheads="1"/>
          </p:cNvSpPr>
          <p:nvPr/>
        </p:nvSpPr>
        <p:spPr bwMode="auto">
          <a:xfrm>
            <a:off x="706438" y="5426075"/>
            <a:ext cx="3065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4.</a:t>
            </a:r>
            <a:r>
              <a:rPr lang="zh-CN" altLang="en-US"/>
              <a:t>加权平均数：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 noChangeArrowheads="1"/>
          </p:cNvSpPr>
          <p:nvPr>
            <p:ph idx="1"/>
          </p:nvPr>
        </p:nvSpPr>
        <p:spPr>
          <a:xfrm>
            <a:off x="409575" y="1135063"/>
            <a:ext cx="7886700" cy="3263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问题</a:t>
            </a:r>
            <a:r>
              <a:rPr lang="en-US" altLang="zh-CN" smtClean="0"/>
              <a:t>9 </a:t>
            </a:r>
            <a:r>
              <a:rPr lang="zh-CN" altLang="en-US" smtClean="0"/>
              <a:t>全面调查</a:t>
            </a:r>
            <a:r>
              <a:rPr lang="en-US" altLang="zh-CN" smtClean="0"/>
              <a:t>672</a:t>
            </a:r>
            <a:r>
              <a:rPr lang="zh-CN" altLang="en-US" smtClean="0"/>
              <a:t>人，计算总体身高平均数为</a:t>
            </a:r>
            <a:r>
              <a:rPr lang="en-US" altLang="zh-CN" smtClean="0"/>
              <a:t>165.0cm,</a:t>
            </a:r>
            <a:r>
              <a:rPr lang="zh-CN" altLang="en-US" smtClean="0"/>
              <a:t>用简单随机抽样的方法，从前面样本中抽取了样本量为</a:t>
            </a:r>
            <a:r>
              <a:rPr lang="en-US" altLang="zh-CN" smtClean="0"/>
              <a:t>50</a:t>
            </a:r>
            <a:r>
              <a:rPr lang="zh-CN" altLang="en-US" smtClean="0"/>
              <a:t>和</a:t>
            </a:r>
            <a:r>
              <a:rPr lang="en-US" altLang="zh-CN" smtClean="0"/>
              <a:t>100</a:t>
            </a:r>
            <a:r>
              <a:rPr lang="zh-CN" altLang="en-US" smtClean="0"/>
              <a:t>的样本各</a:t>
            </a:r>
            <a:r>
              <a:rPr lang="en-US" altLang="zh-CN" smtClean="0"/>
              <a:t>10</a:t>
            </a:r>
            <a:r>
              <a:rPr lang="zh-CN" altLang="en-US" smtClean="0"/>
              <a:t>个，分别计算出样本的平均数，如下表，你由什么发现，你是怎么想到的？</a:t>
            </a:r>
            <a:r>
              <a:rPr lang="en-US" altLang="zh-CN" smtClean="0"/>
              <a:t> </a:t>
            </a:r>
          </a:p>
        </p:txBody>
      </p:sp>
      <p:pic>
        <p:nvPicPr>
          <p:cNvPr id="25602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414588"/>
            <a:ext cx="8215313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smtClean="0"/>
              <a:t>问题</a:t>
            </a:r>
            <a:r>
              <a:rPr lang="en-US" altLang="zh-CN" sz="2400" smtClean="0"/>
              <a:t>10</a:t>
            </a:r>
            <a:r>
              <a:rPr lang="zh-CN" altLang="en-US" sz="2400" smtClean="0"/>
              <a:t>为了便于发现问题，我们将上述表格中的数据用图形表示，图形中的红线是总体的平均数，你能得出哪些结论</a:t>
            </a:r>
          </a:p>
        </p:txBody>
      </p:sp>
      <p:pic>
        <p:nvPicPr>
          <p:cNvPr id="26626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588" y="2125663"/>
            <a:ext cx="5897562" cy="3643312"/>
          </a:xfrm>
        </p:spPr>
      </p:pic>
      <p:cxnSp>
        <p:nvCxnSpPr>
          <p:cNvPr id="5" name="直接连接符 4"/>
          <p:cNvCxnSpPr/>
          <p:nvPr/>
        </p:nvCxnSpPr>
        <p:spPr>
          <a:xfrm>
            <a:off x="1081088" y="3605213"/>
            <a:ext cx="5278437" cy="20637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 noChangeArrowheads="1"/>
          </p:cNvSpPr>
          <p:nvPr>
            <p:ph type="title"/>
          </p:nvPr>
        </p:nvSpPr>
        <p:spPr>
          <a:xfrm>
            <a:off x="539750" y="331788"/>
            <a:ext cx="7886700" cy="995362"/>
          </a:xfrm>
        </p:spPr>
        <p:txBody>
          <a:bodyPr/>
          <a:lstStyle/>
          <a:p>
            <a:pPr algn="l"/>
            <a:r>
              <a:rPr lang="zh-CN" altLang="en-US" sz="2800" smtClean="0"/>
              <a:t>问题</a:t>
            </a:r>
            <a:r>
              <a:rPr lang="en-US" altLang="zh-CN" sz="2800" smtClean="0"/>
              <a:t>11</a:t>
            </a:r>
            <a:r>
              <a:rPr lang="zh-CN" altLang="en-US" sz="2800" smtClean="0"/>
              <a:t>：概括样本平均数与总体平均数的关系</a:t>
            </a:r>
          </a:p>
        </p:txBody>
      </p:sp>
      <p:sp>
        <p:nvSpPr>
          <p:cNvPr id="2765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确定性与随机性</a:t>
            </a:r>
          </a:p>
          <a:p>
            <a:pPr marL="0" indent="0">
              <a:buFontTx/>
              <a:buNone/>
            </a:pPr>
            <a:r>
              <a:rPr lang="en-US" altLang="zh-CN" smtClean="0"/>
              <a:t>2.</a:t>
            </a:r>
            <a:r>
              <a:rPr lang="zh-CN" altLang="en-US" sz="2800" smtClean="0"/>
              <a:t>样本</a:t>
            </a:r>
            <a:r>
              <a:rPr lang="zh-CN" altLang="en-US" smtClean="0"/>
              <a:t>平均性稳定性（在总体平均数附近波动）</a:t>
            </a:r>
          </a:p>
          <a:p>
            <a:pPr marL="0" indent="0">
              <a:buFontTx/>
              <a:buNone/>
            </a:pPr>
            <a:r>
              <a:rPr lang="en-US" altLang="zh-CN" smtClean="0"/>
              <a:t>3.</a:t>
            </a:r>
            <a:r>
              <a:rPr lang="zh-CN" altLang="en-US" smtClean="0"/>
              <a:t>从趋势上看增加样本容量，波动幅度明显减少，在允许的范围内，增加样本容量提高样本数据的信度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838" y="1112838"/>
            <a:ext cx="8599487" cy="1631950"/>
          </a:xfrm>
        </p:spPr>
      </p:pic>
      <p:graphicFrame>
        <p:nvGraphicFramePr>
          <p:cNvPr id="24579" name="对象 920577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439738" y="2744788"/>
          <a:ext cx="81851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r:id="rId5" imgW="10391760" imgH="3181320" progId="Word.Document.8">
                  <p:embed/>
                </p:oleObj>
              </mc:Choice>
              <mc:Fallback>
                <p:oleObj r:id="rId5" imgW="10391760" imgH="3181320" progId="Word.Document.8">
                  <p:embed/>
                  <p:pic>
                    <p:nvPicPr>
                      <p:cNvPr id="0" name="对象 92057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744788"/>
                        <a:ext cx="8185150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288" y="1323975"/>
            <a:ext cx="7715250" cy="2862263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1"/>
          <p:cNvSpPr txBox="1">
            <a:spLocks noChangeArrowheads="1"/>
          </p:cNvSpPr>
          <p:nvPr/>
        </p:nvSpPr>
        <p:spPr bwMode="auto">
          <a:xfrm>
            <a:off x="323850" y="476250"/>
            <a:ext cx="839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问题</a:t>
            </a:r>
            <a:r>
              <a:rPr lang="en-US" altLang="zh-CN" sz="2400" b="1"/>
              <a:t>12.</a:t>
            </a:r>
            <a:r>
              <a:rPr lang="zh-CN" altLang="en-US" sz="2400" b="1"/>
              <a:t>梳理本节课的知识结构和知识要点？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第九章</a:t>
            </a:r>
            <a:r>
              <a:rPr lang="en-US" altLang="zh-CN" smtClean="0"/>
              <a:t>  </a:t>
            </a:r>
            <a:r>
              <a:rPr lang="zh-CN" altLang="en-US" smtClean="0"/>
              <a:t>统计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223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smtClean="0"/>
              <a:t>统计学：通过收集数据和分析数据来认识客观世界的规律，解决实际问题的一门科学。</a:t>
            </a:r>
          </a:p>
        </p:txBody>
      </p:sp>
      <p:sp>
        <p:nvSpPr>
          <p:cNvPr id="6147" name="文本框 3"/>
          <p:cNvSpPr txBox="1">
            <a:spLocks noChangeArrowheads="1"/>
          </p:cNvSpPr>
          <p:nvPr/>
        </p:nvSpPr>
        <p:spPr bwMode="auto">
          <a:xfrm>
            <a:off x="539750" y="2822575"/>
            <a:ext cx="553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问题</a:t>
            </a:r>
            <a:r>
              <a:rPr lang="en-US" altLang="zh-CN" sz="2400"/>
              <a:t>1</a:t>
            </a:r>
            <a:r>
              <a:rPr lang="zh-CN" altLang="en-US" sz="2400"/>
              <a:t>：结合实例思考统计学研究对象？</a:t>
            </a:r>
          </a:p>
        </p:txBody>
      </p:sp>
      <p:sp>
        <p:nvSpPr>
          <p:cNvPr id="6148" name="文本框 5"/>
          <p:cNvSpPr txBox="1">
            <a:spLocks noChangeArrowheads="1"/>
          </p:cNvSpPr>
          <p:nvPr/>
        </p:nvSpPr>
        <p:spPr bwMode="auto">
          <a:xfrm>
            <a:off x="539750" y="3573463"/>
            <a:ext cx="553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ym typeface="宋体" panose="02010600030101010101" pitchFamily="2" charset="-122"/>
              </a:rPr>
              <a:t>问题</a:t>
            </a:r>
            <a:r>
              <a:rPr lang="en-US" altLang="zh-CN" sz="2400">
                <a:sym typeface="宋体" panose="02010600030101010101" pitchFamily="2" charset="-122"/>
              </a:rPr>
              <a:t>2</a:t>
            </a:r>
            <a:r>
              <a:rPr lang="zh-CN" altLang="en-US" sz="2400">
                <a:sym typeface="宋体" panose="02010600030101010101" pitchFamily="2" charset="-122"/>
              </a:rPr>
              <a:t>：</a:t>
            </a:r>
            <a:r>
              <a:rPr lang="zh-CN" altLang="en-US" sz="2400"/>
              <a:t>结合实例思考</a:t>
            </a:r>
            <a:r>
              <a:rPr lang="zh-CN" altLang="en-US" sz="2400">
                <a:sym typeface="宋体" panose="02010600030101010101" pitchFamily="2" charset="-122"/>
              </a:rPr>
              <a:t>统计学研究方法？</a:t>
            </a:r>
            <a:endParaRPr lang="zh-CN" altLang="en-US" sz="2400"/>
          </a:p>
        </p:txBody>
      </p:sp>
      <p:sp>
        <p:nvSpPr>
          <p:cNvPr id="6149" name="文本框 6"/>
          <p:cNvSpPr txBox="1">
            <a:spLocks noChangeArrowheads="1"/>
          </p:cNvSpPr>
          <p:nvPr/>
        </p:nvSpPr>
        <p:spPr bwMode="auto">
          <a:xfrm>
            <a:off x="539750" y="4221163"/>
            <a:ext cx="553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ym typeface="宋体" panose="02010600030101010101" pitchFamily="2" charset="-122"/>
              </a:rPr>
              <a:t>问题</a:t>
            </a:r>
            <a:r>
              <a:rPr lang="en-US" altLang="zh-CN" sz="2400">
                <a:sym typeface="宋体" panose="02010600030101010101" pitchFamily="2" charset="-122"/>
              </a:rPr>
              <a:t>3</a:t>
            </a:r>
            <a:r>
              <a:rPr lang="zh-CN" altLang="en-US" sz="2400">
                <a:sym typeface="宋体" panose="02010600030101010101" pitchFamily="2" charset="-122"/>
              </a:rPr>
              <a:t>：</a:t>
            </a:r>
            <a:r>
              <a:rPr lang="zh-CN" altLang="en-US" sz="2400"/>
              <a:t>结合实例思考</a:t>
            </a:r>
            <a:r>
              <a:rPr lang="zh-CN" altLang="en-US" sz="2400">
                <a:sym typeface="宋体" panose="02010600030101010101" pitchFamily="2" charset="-122"/>
              </a:rPr>
              <a:t>统计学研究过程？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394969" y="981075"/>
            <a:ext cx="8574406" cy="1717040"/>
          </a:xfrm>
        </p:spPr>
        <p:txBody>
          <a:bodyPr/>
          <a:lstStyle/>
          <a:p>
            <a:pPr algn="l"/>
            <a:r>
              <a:rPr sz="2400" noProof="1">
                <a:latin typeface="宋体" panose="02010600030101010101" pitchFamily="2" charset="-122"/>
                <a:cs typeface="宋体" panose="02010600030101010101" pitchFamily="2" charset="-122"/>
              </a:rPr>
              <a:t>2020年，我国将迎来第七次全国人口普查，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数量、结构、素质、分布</a:t>
            </a:r>
            <a:r>
              <a:rPr lang="zh-CN" altLang="en-US" sz="2400" noProof="1">
                <a:sym typeface="+mn-ea"/>
              </a:rPr>
              <a:t>是人口的基本范畴，第七次全国人口普查主要数据公报从这些方面出发，清晰地绘制出中国近10年间的人口发展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“全景图谱”</a:t>
            </a:r>
            <a:r>
              <a:rPr lang="zh-CN" altLang="en-US" sz="2400" noProof="1">
                <a:sym typeface="+mn-ea"/>
              </a:rPr>
              <a:t>。</a:t>
            </a:r>
            <a:endParaRPr sz="2400" noProof="1"/>
          </a:p>
        </p:txBody>
      </p:sp>
      <p:sp>
        <p:nvSpPr>
          <p:cNvPr id="7170" name="文本框 5"/>
          <p:cNvSpPr txBox="1">
            <a:spLocks noChangeArrowheads="1"/>
          </p:cNvSpPr>
          <p:nvPr/>
        </p:nvSpPr>
        <p:spPr bwMode="auto">
          <a:xfrm>
            <a:off x="466725" y="4005263"/>
            <a:ext cx="81581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第七次全国人口普查全面启用电子化的方式采集数据。利用部门（公安局、卫建部等）行政记录校验数据。深入数以亿计的家庭户及集体户，漏登率仅为0.05％，属于国际上公认的低漏登水平。</a:t>
            </a:r>
          </a:p>
        </p:txBody>
      </p:sp>
      <p:sp>
        <p:nvSpPr>
          <p:cNvPr id="7171" name="文本框 1"/>
          <p:cNvSpPr txBox="1">
            <a:spLocks noChangeArrowheads="1"/>
          </p:cNvSpPr>
          <p:nvPr/>
        </p:nvSpPr>
        <p:spPr bwMode="auto">
          <a:xfrm>
            <a:off x="2339975" y="2781300"/>
            <a:ext cx="2782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明确统计内容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2339975" y="5661025"/>
            <a:ext cx="4268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选择恰当方法获取数据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内容占位符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90488"/>
            <a:ext cx="8272462" cy="3600450"/>
          </a:xfrm>
        </p:spPr>
      </p:pic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8195" name="图片 99" descr="C:/Users/admin/AppData/Local/Temp/wps/INetCache/fad49c6904a3682e6b50f9f009ee9f32"/>
          <p:cNvPicPr>
            <a:picLocks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17475"/>
            <a:ext cx="82550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7360" y="3789044"/>
            <a:ext cx="8230870" cy="30460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人口数量</a:t>
            </a:r>
            <a:r>
              <a:rPr lang="zh-CN" altLang="en-US" sz="2400" noProof="1"/>
              <a:t>看，近10年间，中国总人口数增长速度延续放缓势头。2020年，大陆地区人口总体规模达到14.1亿人，相较于2010年“六人普”时，增加7205万人，其年平均增长率为0.53％。这一增量比从2000年“五人普”到2010年“六人普”的10年间减少185万人，增速降低0.04个百分点。显然，中国人口高速甚至于超高速增长的时期已渐行渐远，人口惯性增长阶段正渐趋尾声，人口零增长乃至负增长的时代则渐行渐近。</a:t>
            </a:r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4356100" y="333375"/>
            <a:ext cx="4165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选择恰当的统计图对数据整理和描述</a:t>
            </a:r>
          </a:p>
        </p:txBody>
      </p:sp>
      <p:sp>
        <p:nvSpPr>
          <p:cNvPr id="8198" name="文本框 5"/>
          <p:cNvSpPr txBox="1">
            <a:spLocks noChangeArrowheads="1"/>
          </p:cNvSpPr>
          <p:nvPr/>
        </p:nvSpPr>
        <p:spPr bwMode="auto">
          <a:xfrm>
            <a:off x="3419475" y="6359525"/>
            <a:ext cx="5802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选择方法进行数据分析，得出相关结论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909003"/>
            <a:ext cx="8229600" cy="1143000"/>
          </a:xfrm>
        </p:spPr>
        <p:txBody>
          <a:bodyPr/>
          <a:lstStyle/>
          <a:p>
            <a:pPr algn="l"/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人口结构</a:t>
            </a:r>
            <a:r>
              <a:rPr lang="zh-CN" altLang="en-US" sz="2400" noProof="1"/>
              <a:t>看，近10年间，中国已跨过了第一个快速人口老龄化期，我们很快还需应对一个更快速的人口老龄化期。2020年，大陆地区60岁及以上的老年人口总量为2.64亿人，已占到总人口的18.7％。自2000年步入老龄化社会以来的20年间，老年人口比例增长了8.4个百分点，其中，从2010年“六人普”到2020年第七次全国人口普查的10年间升高了5.4个百分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1660" y="2853055"/>
            <a:ext cx="8240394" cy="23069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人口素质</a:t>
            </a:r>
            <a:r>
              <a:rPr lang="zh-CN" altLang="en-US" sz="2400" noProof="1"/>
              <a:t>看，近10年间，中国人口教育水平又有新的较大幅度跨越，我们可在高等教育大众化时代中收获更多“人口质量红利”。2020年，大陆地区每10万人中具有大学文化程度的达到15467人，比2010年“六人普”时高出6537人，高中文化程度的相应比例同期也有升高，初中文化程度、小学文化程度比例以及不识字率则在降低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9750" y="5160010"/>
            <a:ext cx="8345803" cy="21228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en-US" sz="2400" noProof="1"/>
              <a:t>从</a:t>
            </a:r>
            <a:r>
              <a:rPr lang="zh-CN" altLang="en-US" sz="240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人口分布</a:t>
            </a:r>
            <a:r>
              <a:rPr lang="zh-CN" altLang="en-US" sz="2400" noProof="1"/>
              <a:t>看，近10年间，中国常住人口城镇化率在突破50％后仍保持快速增长趋势，历史上千百年的“乡土中国”正日益发展为“城镇中国”，这可成为实现高质量发展的重要力量“源泉”。</a:t>
            </a:r>
          </a:p>
          <a:p>
            <a:endParaRPr lang="zh-CN" altLang="en-US" noProof="1"/>
          </a:p>
          <a:p>
            <a:r>
              <a:rPr lang="zh-CN" altLang="en-US" noProof="1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>
          <a:xfrm>
            <a:off x="503238" y="-100013"/>
            <a:ext cx="8229600" cy="1143001"/>
          </a:xfrm>
        </p:spPr>
        <p:txBody>
          <a:bodyPr/>
          <a:lstStyle/>
          <a:p>
            <a:r>
              <a:rPr lang="en-US" altLang="zh-CN" sz="3600" smtClean="0"/>
              <a:t>9.1</a:t>
            </a:r>
            <a:r>
              <a:rPr lang="zh-CN" altLang="en-US" sz="3600" smtClean="0"/>
              <a:t>随机抽样</a:t>
            </a:r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1"/>
          </p:nvPr>
        </p:nvSpPr>
        <p:spPr>
          <a:xfrm>
            <a:off x="503238" y="836613"/>
            <a:ext cx="8229600" cy="262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smtClean="0"/>
              <a:t>问题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：结合下面两个统计案例，思考两个案例采集数据的方式有什么不同？</a:t>
            </a:r>
          </a:p>
        </p:txBody>
      </p:sp>
      <p:pic>
        <p:nvPicPr>
          <p:cNvPr id="10243" name="内容占位符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270250"/>
            <a:ext cx="8069263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文本框 5"/>
          <p:cNvSpPr txBox="1">
            <a:spLocks noChangeArrowheads="1"/>
          </p:cNvSpPr>
          <p:nvPr/>
        </p:nvSpPr>
        <p:spPr bwMode="auto">
          <a:xfrm>
            <a:off x="538163" y="1628775"/>
            <a:ext cx="8158162" cy="1198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统计案例（</a:t>
            </a:r>
            <a:r>
              <a:rPr lang="en-US" altLang="zh-CN" sz="2400"/>
              <a:t>1</a:t>
            </a:r>
            <a:r>
              <a:rPr lang="zh-CN" altLang="en-US" sz="2400"/>
              <a:t>）第七次全国人口普查全面启用电子化的方式采集数据。利用部门（公安局、卫建部等）行政记录校验数据。深入数以亿计的家庭户及集体户，漏登率仅为0.05％。</a:t>
            </a:r>
          </a:p>
        </p:txBody>
      </p:sp>
      <p:sp>
        <p:nvSpPr>
          <p:cNvPr id="10245" name="文本框 5"/>
          <p:cNvSpPr txBox="1">
            <a:spLocks noChangeArrowheads="1"/>
          </p:cNvSpPr>
          <p:nvPr/>
        </p:nvSpPr>
        <p:spPr bwMode="auto">
          <a:xfrm>
            <a:off x="611188" y="2779713"/>
            <a:ext cx="8158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统计案例（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框 1"/>
          <p:cNvSpPr txBox="1">
            <a:spLocks noChangeArrowheads="1"/>
          </p:cNvSpPr>
          <p:nvPr/>
        </p:nvSpPr>
        <p:spPr bwMode="auto">
          <a:xfrm>
            <a:off x="576263" y="331788"/>
            <a:ext cx="5956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一、统计过程中收集数据的方式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490538" y="1119188"/>
          <a:ext cx="8137525" cy="431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318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数据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收集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全面调查（普查）：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总体：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个体：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6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抽样调查：</a:t>
                      </a:r>
                    </a:p>
                  </a:txBody>
                  <a:tcPr marT="45727" marB="45727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样本：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样本容量：</a:t>
                      </a:r>
                    </a:p>
                  </a:txBody>
                  <a:tcPr marT="45727" marB="45727"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</a:rPr>
                        <a:t>样本数：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02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45727" marB="45727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89" name="文本框 3"/>
          <p:cNvSpPr txBox="1">
            <a:spLocks noChangeArrowheads="1"/>
          </p:cNvSpPr>
          <p:nvPr/>
        </p:nvSpPr>
        <p:spPr bwMode="auto">
          <a:xfrm>
            <a:off x="2124075" y="1701800"/>
            <a:ext cx="17462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对每一个调查对象都进行调查的方法</a:t>
            </a:r>
            <a:r>
              <a:rPr lang="en-US" altLang="zh-CN"/>
              <a:t>,</a:t>
            </a:r>
            <a:endParaRPr lang="zh-CN" altLang="en-US"/>
          </a:p>
        </p:txBody>
      </p:sp>
      <p:sp>
        <p:nvSpPr>
          <p:cNvPr id="11290" name="文本框 4"/>
          <p:cNvSpPr txBox="1">
            <a:spLocks noChangeArrowheads="1"/>
          </p:cNvSpPr>
          <p:nvPr/>
        </p:nvSpPr>
        <p:spPr bwMode="auto">
          <a:xfrm>
            <a:off x="3819525" y="1773238"/>
            <a:ext cx="14779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调查对象的全体</a:t>
            </a:r>
            <a:endParaRPr lang="zh-CN" altLang="en-US"/>
          </a:p>
        </p:txBody>
      </p:sp>
      <p:sp>
        <p:nvSpPr>
          <p:cNvPr id="11291" name="文本框 5"/>
          <p:cNvSpPr txBox="1">
            <a:spLocks noChangeArrowheads="1"/>
          </p:cNvSpPr>
          <p:nvPr/>
        </p:nvSpPr>
        <p:spPr bwMode="auto">
          <a:xfrm>
            <a:off x="5435600" y="1773238"/>
            <a:ext cx="292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组成总体的每一个调查对象</a:t>
            </a:r>
            <a:endParaRPr lang="zh-CN" altLang="en-US"/>
          </a:p>
        </p:txBody>
      </p:sp>
      <p:sp>
        <p:nvSpPr>
          <p:cNvPr id="11292" name="文本框 6"/>
          <p:cNvSpPr txBox="1">
            <a:spLocks noChangeArrowheads="1"/>
          </p:cNvSpPr>
          <p:nvPr/>
        </p:nvSpPr>
        <p:spPr bwMode="auto">
          <a:xfrm>
            <a:off x="2124075" y="3644900"/>
            <a:ext cx="16224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从总体中抽取</a:t>
            </a:r>
          </a:p>
          <a:p>
            <a:r>
              <a:rPr lang="zh-CN" altLang="zh-CN"/>
              <a:t>一部分个体进</a:t>
            </a:r>
          </a:p>
          <a:p>
            <a:r>
              <a:rPr lang="zh-CN" altLang="zh-CN"/>
              <a:t>行调查</a:t>
            </a:r>
            <a:r>
              <a:rPr lang="en-US" altLang="zh-CN"/>
              <a:t>,</a:t>
            </a:r>
            <a:r>
              <a:rPr lang="zh-CN" altLang="zh-CN"/>
              <a:t>并以此</a:t>
            </a:r>
          </a:p>
          <a:p>
            <a:r>
              <a:rPr lang="zh-CN" altLang="zh-CN"/>
              <a:t>为依据对总体</a:t>
            </a:r>
          </a:p>
          <a:p>
            <a:r>
              <a:rPr lang="zh-CN" altLang="zh-CN"/>
              <a:t>的情况作出估</a:t>
            </a:r>
          </a:p>
          <a:p>
            <a:r>
              <a:rPr lang="zh-CN" altLang="zh-CN"/>
              <a:t>计和推断</a:t>
            </a:r>
            <a:endParaRPr lang="zh-CN" altLang="en-US"/>
          </a:p>
        </p:txBody>
      </p:sp>
      <p:sp>
        <p:nvSpPr>
          <p:cNvPr id="11293" name="文本框 7"/>
          <p:cNvSpPr txBox="1">
            <a:spLocks noChangeArrowheads="1"/>
          </p:cNvSpPr>
          <p:nvPr/>
        </p:nvSpPr>
        <p:spPr bwMode="auto">
          <a:xfrm>
            <a:off x="3816350" y="3805238"/>
            <a:ext cx="133191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从总体中抽取的那部分个体</a:t>
            </a:r>
            <a:endParaRPr lang="zh-CN" altLang="en-US"/>
          </a:p>
        </p:txBody>
      </p:sp>
      <p:sp>
        <p:nvSpPr>
          <p:cNvPr id="11294" name="文本框 8"/>
          <p:cNvSpPr txBox="1">
            <a:spLocks noChangeArrowheads="1"/>
          </p:cNvSpPr>
          <p:nvPr/>
        </p:nvSpPr>
        <p:spPr bwMode="auto">
          <a:xfrm>
            <a:off x="5508625" y="3789363"/>
            <a:ext cx="13906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样本中包含的个体数</a:t>
            </a:r>
            <a:endParaRPr lang="zh-CN" altLang="en-US"/>
          </a:p>
        </p:txBody>
      </p:sp>
      <p:sp>
        <p:nvSpPr>
          <p:cNvPr id="11295" name="文本框 9"/>
          <p:cNvSpPr txBox="1">
            <a:spLocks noChangeArrowheads="1"/>
          </p:cNvSpPr>
          <p:nvPr/>
        </p:nvSpPr>
        <p:spPr bwMode="auto">
          <a:xfrm>
            <a:off x="7164388" y="3717925"/>
            <a:ext cx="11922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调查样本获得的</a:t>
            </a:r>
            <a:r>
              <a:rPr lang="zh-CN" altLang="zh-CN">
                <a:solidFill>
                  <a:srgbClr val="FF0000"/>
                </a:solidFill>
              </a:rPr>
              <a:t>变量值称为样本的观测数据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"/>
          <p:cNvSpPr txBox="1">
            <a:spLocks noChangeArrowheads="1"/>
          </p:cNvSpPr>
          <p:nvPr/>
        </p:nvSpPr>
        <p:spPr bwMode="auto">
          <a:xfrm>
            <a:off x="898525" y="709613"/>
            <a:ext cx="7158038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问题</a:t>
            </a:r>
            <a:r>
              <a:rPr lang="en-US" altLang="zh-CN" sz="2400"/>
              <a:t>2</a:t>
            </a:r>
            <a:r>
              <a:rPr lang="zh-CN" altLang="en-US" sz="2400"/>
              <a:t>：下面问题，哪些适合普查，哪些适合抽样调查</a:t>
            </a:r>
          </a:p>
          <a:p>
            <a:r>
              <a:rPr lang="en-US" altLang="zh-CN" sz="2400"/>
              <a:t>1.</a:t>
            </a:r>
            <a:r>
              <a:rPr lang="zh-CN" altLang="en-US" sz="2400"/>
              <a:t>调查我班同学每周的体育锻炼时间</a:t>
            </a:r>
          </a:p>
          <a:p>
            <a:r>
              <a:rPr lang="en-US" altLang="zh-CN" sz="2400"/>
              <a:t>2.</a:t>
            </a:r>
            <a:r>
              <a:rPr lang="zh-CN" altLang="en-US" sz="2400"/>
              <a:t>调查一个地区结核病的发病率</a:t>
            </a:r>
          </a:p>
          <a:p>
            <a:r>
              <a:rPr lang="en-US" altLang="zh-CN" sz="2400"/>
              <a:t>3.</a:t>
            </a:r>
            <a:r>
              <a:rPr lang="zh-CN" altLang="en-US" sz="2400"/>
              <a:t>调查一批炮弹的杀伤半径</a:t>
            </a:r>
          </a:p>
          <a:p>
            <a:r>
              <a:rPr lang="en-US" altLang="zh-CN" sz="2400"/>
              <a:t>4.</a:t>
            </a:r>
            <a:r>
              <a:rPr lang="zh-CN" altLang="en-US" sz="2400"/>
              <a:t>调查一个水库所有鱼中草鱼所占的比例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Microsoft Office PowerPoint</Application>
  <PresentationFormat>全屏显示(4:3)</PresentationFormat>
  <Paragraphs>134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华文行楷</vt:lpstr>
      <vt:lpstr>宋体</vt:lpstr>
      <vt:lpstr>Arial</vt:lpstr>
      <vt:lpstr>Calibri</vt:lpstr>
      <vt:lpstr>Times New Roman</vt:lpstr>
      <vt:lpstr>Wingdings</vt:lpstr>
      <vt:lpstr>默认设计模板</vt:lpstr>
      <vt:lpstr>1_默认设计模板</vt:lpstr>
      <vt:lpstr>Microsoft Word 97 - 2003 文档</vt:lpstr>
      <vt:lpstr>PowerPoint 演示文稿</vt:lpstr>
      <vt:lpstr>从人口结构看，近10年间，中国已跨过了第一个快速人口老龄化期，我们很快还需应对一个更快速的人口老龄化期。2020年，大陆地区60岁及以上的老年人口总量为2.64亿人，已占到总人口的18.7％。自2000年步入老龄化社会以来的20年间，老年人口比例增长了8.4个百分点，其中，从2010年“六人普”到2020年第七次全国人口普查的10年间升高了5.4个百分点。</vt:lpstr>
      <vt:lpstr>第九章  统计</vt:lpstr>
      <vt:lpstr>PowerPoint 演示文稿</vt:lpstr>
      <vt:lpstr>PowerPoint 演示文稿</vt:lpstr>
      <vt:lpstr>从人口结构看，近10年间，中国已跨过了第一个快速人口老龄化期，我们很快还需应对一个更快速的人口老龄化期。2020年，大陆地区60岁及以上的老年人口总量为2.64亿人，已占到总人口的18.7％。自2000年步入老龄化社会以来的20年间，老年人口比例增长了8.4个百分点，其中，从2010年“六人普”到2020年第七次全国人口普查的10年间升高了5.4个百分点。</vt:lpstr>
      <vt:lpstr>9.1随机抽样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问题8.调查我学年672名学生的身高情况，根据需要可以全面调查，也可以抽样调查，说说用随机抽样的方法抽出容量为50 的样本？</vt:lpstr>
      <vt:lpstr>PowerPoint 演示文稿</vt:lpstr>
      <vt:lpstr>问题10为了便于发现问题，我们将上述表格中的数据用图形表示，图形中的红线是总体的平均数，你能得出哪些结论</vt:lpstr>
      <vt:lpstr>问题11：概括样本平均数与总体平均数的关系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sdfz</cp:lastModifiedBy>
  <cp:revision>27</cp:revision>
  <dcterms:created xsi:type="dcterms:W3CDTF">2021-06-10T09:27:36Z</dcterms:created>
  <dcterms:modified xsi:type="dcterms:W3CDTF">2021-06-16T10:09:27Z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39A3095A682843059D679F5A7E646697</vt:lpwstr>
  </property>
</Properties>
</file>