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11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8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97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4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107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02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8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1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6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8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6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9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7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C8FCA-F19D-46A3-9C6F-60DE2A081666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290306-DFFF-4138-AA30-5494AD4B8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0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076" y="2294365"/>
            <a:ext cx="7766936" cy="1646302"/>
          </a:xfrm>
        </p:spPr>
        <p:txBody>
          <a:bodyPr>
            <a:normAutofit/>
          </a:bodyPr>
          <a:lstStyle/>
          <a:p>
            <a:r>
              <a:rPr lang="zh-CN" altLang="en-US" sz="9600" b="1" dirty="0" smtClean="0">
                <a:solidFill>
                  <a:schemeClr val="accent6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大学之道</a:t>
            </a:r>
            <a:endParaRPr lang="zh-CN" altLang="en-US" sz="9600" b="1" dirty="0">
              <a:solidFill>
                <a:schemeClr val="accent6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39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526" y="235658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礼记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四书</a:t>
            </a:r>
            <a:r>
              <a:rPr lang="en-US" altLang="zh-CN" b="1" dirty="0" smtClean="0"/>
              <a:t>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322" y="1021393"/>
            <a:ext cx="9716876" cy="5313305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《</a:t>
            </a:r>
            <a:r>
              <a:rPr lang="zh-CN" altLang="en-US" sz="3600" dirty="0" smtClean="0"/>
              <a:t>礼记</a:t>
            </a:r>
            <a:r>
              <a:rPr lang="en-US" altLang="zh-CN" sz="3600" dirty="0" smtClean="0"/>
              <a:t>》</a:t>
            </a:r>
            <a:r>
              <a:rPr lang="zh-CN" altLang="en-US" sz="3600" dirty="0" smtClean="0"/>
              <a:t>，是中国古代一部重要的典章制度书籍，儒家经典著作之一。</a:t>
            </a:r>
            <a:endParaRPr lang="en-US" altLang="zh-CN" sz="3600" dirty="0" smtClean="0"/>
          </a:p>
          <a:p>
            <a:r>
              <a:rPr lang="zh-CN" altLang="en-US" sz="3600" dirty="0" smtClean="0"/>
              <a:t>该书编定是西汉戴圣对秦汉以前各种礼仪著作加以辑录，编纂而成，共</a:t>
            </a:r>
            <a:r>
              <a:rPr lang="en-US" altLang="zh-CN" sz="3600" dirty="0" smtClean="0"/>
              <a:t>49</a:t>
            </a:r>
            <a:r>
              <a:rPr lang="zh-CN" altLang="en-US" sz="3600" dirty="0" smtClean="0"/>
              <a:t>篇。</a:t>
            </a:r>
            <a:endParaRPr lang="en-US" altLang="zh-CN" sz="3600" dirty="0" smtClean="0"/>
          </a:p>
          <a:p>
            <a:r>
              <a:rPr lang="zh-CN" altLang="en-US" sz="3600" dirty="0"/>
              <a:t>内容</a:t>
            </a:r>
            <a:r>
              <a:rPr lang="zh-CN" altLang="en-US" sz="3600" dirty="0" smtClean="0"/>
              <a:t>主要是先秦的礼制，体现了儒家的哲学思想、教育思想、政治思想、美学思想等。</a:t>
            </a:r>
            <a:endParaRPr lang="en-US" altLang="zh-CN" sz="3600" dirty="0" smtClean="0"/>
          </a:p>
          <a:p>
            <a:r>
              <a:rPr lang="zh-CN" altLang="en-US" sz="3600" dirty="0" smtClean="0"/>
              <a:t>和</a:t>
            </a:r>
            <a:r>
              <a:rPr lang="en-US" altLang="zh-CN" sz="3600" dirty="0" smtClean="0"/>
              <a:t>《</a:t>
            </a:r>
            <a:r>
              <a:rPr lang="zh-CN" altLang="en-US" sz="3600" dirty="0" smtClean="0"/>
              <a:t>仪礼</a:t>
            </a:r>
            <a:r>
              <a:rPr lang="en-US" altLang="zh-CN" sz="3600" dirty="0" smtClean="0"/>
              <a:t>》《</a:t>
            </a:r>
            <a:r>
              <a:rPr lang="zh-CN" altLang="en-US" sz="3600" dirty="0" smtClean="0"/>
              <a:t>周礼</a:t>
            </a:r>
            <a:r>
              <a:rPr lang="en-US" altLang="zh-CN" sz="3600" dirty="0" smtClean="0"/>
              <a:t>》</a:t>
            </a:r>
            <a:r>
              <a:rPr lang="zh-CN" altLang="en-US" sz="3600" dirty="0" smtClean="0"/>
              <a:t>并称“三礼”。</a:t>
            </a:r>
            <a:endParaRPr lang="en-US" altLang="zh-CN" sz="3600" dirty="0" smtClean="0"/>
          </a:p>
          <a:p>
            <a:r>
              <a:rPr lang="zh-CN" altLang="en-US" sz="3600" dirty="0" smtClean="0"/>
              <a:t>四书：</a:t>
            </a:r>
            <a:r>
              <a:rPr lang="en-US" altLang="zh-CN" sz="3600" dirty="0" smtClean="0"/>
              <a:t>《</a:t>
            </a:r>
            <a:r>
              <a:rPr lang="zh-CN" altLang="en-US" sz="3600" dirty="0" smtClean="0"/>
              <a:t>大学</a:t>
            </a:r>
            <a:r>
              <a:rPr lang="en-US" altLang="zh-CN" sz="3600" dirty="0" smtClean="0"/>
              <a:t>》《</a:t>
            </a:r>
            <a:r>
              <a:rPr lang="zh-CN" altLang="en-US" sz="3600" dirty="0" smtClean="0"/>
              <a:t>中庸</a:t>
            </a:r>
            <a:r>
              <a:rPr lang="en-US" altLang="zh-CN" sz="3600" dirty="0" smtClean="0"/>
              <a:t>》《</a:t>
            </a:r>
            <a:r>
              <a:rPr lang="zh-CN" altLang="en-US" sz="3600" dirty="0" smtClean="0"/>
              <a:t>论语</a:t>
            </a:r>
            <a:r>
              <a:rPr lang="en-US" altLang="zh-CN" sz="3600" dirty="0" smtClean="0"/>
              <a:t>》《</a:t>
            </a:r>
            <a:r>
              <a:rPr lang="zh-CN" altLang="en-US" sz="3600" dirty="0" smtClean="0"/>
              <a:t>孟子</a:t>
            </a:r>
            <a:r>
              <a:rPr lang="en-US" altLang="zh-CN" sz="3600" dirty="0" smtClean="0"/>
              <a:t>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38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小学与大学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76" y="1477543"/>
            <a:ext cx="9026325" cy="3880773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“人生八岁，则自王公以下，至于庶人之子弟，皆进小学，而教之以洒扫、应对、进退之节，礼乐、射御、书数之文</a:t>
            </a:r>
            <a:r>
              <a:rPr lang="en-US" altLang="zh-CN" sz="3600" dirty="0" smtClean="0"/>
              <a:t>;</a:t>
            </a:r>
            <a:r>
              <a:rPr lang="zh-CN" altLang="en-US" sz="3600" dirty="0" smtClean="0"/>
              <a:t>及其十有五年，则自天子之元子、众子，以至公、卿、大夫、元士之适子，与凡民之俊秀，皆进大学，而教之以穷理、正心、修己、治人之道。”（朱熹</a:t>
            </a:r>
            <a:r>
              <a:rPr lang="en-US" altLang="zh-CN" sz="3600" dirty="0" smtClean="0"/>
              <a:t>《</a:t>
            </a:r>
            <a:r>
              <a:rPr lang="zh-CN" altLang="en-US" sz="3600" dirty="0" smtClean="0"/>
              <a:t>大学章句序</a:t>
            </a:r>
            <a:r>
              <a:rPr lang="en-US" altLang="zh-CN" sz="3600" dirty="0" smtClean="0"/>
              <a:t>》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6238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止于至善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800" dirty="0" smtClean="0"/>
              <a:t>为人</a:t>
            </a:r>
            <a:r>
              <a:rPr lang="zh-CN" altLang="en-US" sz="4800" dirty="0"/>
              <a:t>君止于仁</a:t>
            </a:r>
            <a:r>
              <a:rPr lang="zh-CN" altLang="en-US" sz="4800" dirty="0" smtClean="0"/>
              <a:t>，</a:t>
            </a:r>
            <a:endParaRPr lang="en-US" altLang="zh-CN" sz="4800" dirty="0" smtClean="0"/>
          </a:p>
          <a:p>
            <a:r>
              <a:rPr lang="zh-CN" altLang="en-US" sz="4800" dirty="0" smtClean="0"/>
              <a:t>为人</a:t>
            </a:r>
            <a:r>
              <a:rPr lang="zh-CN" altLang="en-US" sz="4800" dirty="0"/>
              <a:t>臣止于敬</a:t>
            </a:r>
            <a:r>
              <a:rPr lang="zh-CN" altLang="en-US" sz="4800" dirty="0" smtClean="0"/>
              <a:t>，</a:t>
            </a:r>
            <a:endParaRPr lang="en-US" altLang="zh-CN" sz="4800" dirty="0" smtClean="0"/>
          </a:p>
          <a:p>
            <a:r>
              <a:rPr lang="zh-CN" altLang="en-US" sz="4800" dirty="0" smtClean="0"/>
              <a:t>为人</a:t>
            </a:r>
            <a:r>
              <a:rPr lang="zh-CN" altLang="en-US" sz="4800" dirty="0"/>
              <a:t>子止于孝</a:t>
            </a:r>
            <a:r>
              <a:rPr lang="zh-CN" altLang="en-US" sz="4800" dirty="0" smtClean="0"/>
              <a:t>，</a:t>
            </a:r>
            <a:endParaRPr lang="en-US" altLang="zh-CN" sz="4800" dirty="0" smtClean="0"/>
          </a:p>
          <a:p>
            <a:r>
              <a:rPr lang="zh-CN" altLang="en-US" sz="4800" dirty="0" smtClean="0"/>
              <a:t>为人</a:t>
            </a:r>
            <a:r>
              <a:rPr lang="zh-CN" altLang="en-US" sz="4800" dirty="0"/>
              <a:t>父止于慈</a:t>
            </a:r>
            <a:r>
              <a:rPr lang="zh-CN" altLang="en-US" sz="4800" dirty="0" smtClean="0"/>
              <a:t>，</a:t>
            </a:r>
            <a:endParaRPr lang="en-US" altLang="zh-CN" sz="4800" dirty="0" smtClean="0"/>
          </a:p>
          <a:p>
            <a:r>
              <a:rPr lang="zh-CN" altLang="en-US" sz="4800" dirty="0" smtClean="0"/>
              <a:t>与</a:t>
            </a:r>
            <a:r>
              <a:rPr lang="zh-CN" altLang="en-US" sz="4800" dirty="0"/>
              <a:t>国人交止于</a:t>
            </a:r>
            <a:r>
              <a:rPr lang="zh-CN" altLang="en-US" sz="4800" dirty="0" smtClean="0"/>
              <a:t>信。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5025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96" y="1797032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所谓诚其意者，毋自欺也。如恶恶臭，如好好色，此之谓自谦。故君子必慎其独也</a:t>
            </a:r>
            <a:r>
              <a:rPr lang="zh-CN" altLang="en-US" sz="4400" dirty="0" smtClean="0"/>
              <a:t>。</a:t>
            </a:r>
            <a:endParaRPr lang="en-US" altLang="zh-CN" sz="4400" dirty="0" smtClean="0"/>
          </a:p>
          <a:p>
            <a:r>
              <a:rPr lang="zh-CN" altLang="en-US" sz="4400" dirty="0"/>
              <a:t>富润屋，德润身，心广体胖，故君子必诚其意。</a:t>
            </a:r>
          </a:p>
        </p:txBody>
      </p:sp>
    </p:spTree>
    <p:extLst>
      <p:ext uri="{BB962C8B-B14F-4D97-AF65-F5344CB8AC3E}">
        <p14:creationId xmlns:p14="http://schemas.microsoft.com/office/powerpoint/2010/main" val="132466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所谓修身在正其心者，身有所忿懥（</a:t>
            </a:r>
            <a:r>
              <a:rPr lang="en-US" altLang="zh-CN" sz="4400" dirty="0" err="1"/>
              <a:t>zhì</a:t>
            </a:r>
            <a:r>
              <a:rPr lang="zh-CN" altLang="en-US" sz="4400" dirty="0"/>
              <a:t>），则不得其正；有所恐惧，则不得其正；有所好乐，则不得其正；有所忧患，则不得其正。</a:t>
            </a:r>
          </a:p>
        </p:txBody>
      </p:sp>
    </p:spTree>
    <p:extLst>
      <p:ext uri="{BB962C8B-B14F-4D97-AF65-F5344CB8AC3E}">
        <p14:creationId xmlns:p14="http://schemas.microsoft.com/office/powerpoint/2010/main" val="62919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064" y="1270000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所谓齐其家在修其身者</a:t>
            </a:r>
            <a:r>
              <a:rPr lang="en-US" altLang="zh-CN" sz="4000" dirty="0"/>
              <a:t>:</a:t>
            </a:r>
            <a:r>
              <a:rPr lang="zh-CN" altLang="en-US" sz="4000" dirty="0"/>
              <a:t>人之其所亲爱而辟焉</a:t>
            </a:r>
            <a:r>
              <a:rPr lang="en-US" altLang="zh-CN" sz="4000" dirty="0"/>
              <a:t>,</a:t>
            </a:r>
            <a:r>
              <a:rPr lang="zh-CN" altLang="en-US" sz="4000" dirty="0"/>
              <a:t>之其所贱恶而辟焉</a:t>
            </a:r>
            <a:r>
              <a:rPr lang="en-US" altLang="zh-CN" sz="4000" dirty="0"/>
              <a:t>,</a:t>
            </a:r>
            <a:r>
              <a:rPr lang="zh-CN" altLang="en-US" sz="4000" dirty="0"/>
              <a:t>之其所畏敬而辟焉</a:t>
            </a:r>
            <a:r>
              <a:rPr lang="en-US" altLang="zh-CN" sz="4000" dirty="0"/>
              <a:t>,</a:t>
            </a:r>
            <a:r>
              <a:rPr lang="zh-CN" altLang="en-US" sz="4000" dirty="0"/>
              <a:t>之其所哀矜而辟焉</a:t>
            </a:r>
            <a:r>
              <a:rPr lang="en-US" altLang="zh-CN" sz="4000" dirty="0"/>
              <a:t>,</a:t>
            </a:r>
            <a:r>
              <a:rPr lang="zh-CN" altLang="en-US" sz="4000" dirty="0"/>
              <a:t>之其所敖惰而辟</a:t>
            </a:r>
            <a:r>
              <a:rPr lang="zh-CN" altLang="en-US" sz="4000" dirty="0" smtClean="0"/>
              <a:t>焉。故</a:t>
            </a:r>
            <a:r>
              <a:rPr lang="zh-CN" altLang="en-US" sz="4000" dirty="0"/>
              <a:t>好而知其恶</a:t>
            </a:r>
            <a:r>
              <a:rPr lang="en-US" altLang="zh-CN" sz="4000" dirty="0"/>
              <a:t>,</a:t>
            </a:r>
            <a:r>
              <a:rPr lang="zh-CN" altLang="en-US" sz="4000" dirty="0"/>
              <a:t>恶而知其美者</a:t>
            </a:r>
            <a:r>
              <a:rPr lang="en-US" altLang="zh-CN" sz="4000" dirty="0"/>
              <a:t>,</a:t>
            </a:r>
            <a:r>
              <a:rPr lang="zh-CN" altLang="en-US" sz="4000" dirty="0"/>
              <a:t>天下鲜矣</a:t>
            </a:r>
            <a:r>
              <a:rPr lang="en-US" altLang="zh-CN" sz="4000" dirty="0"/>
              <a:t>!</a:t>
            </a:r>
            <a:r>
              <a:rPr lang="zh-CN" altLang="en-US" sz="4000" dirty="0"/>
              <a:t>故谚有之曰</a:t>
            </a:r>
            <a:r>
              <a:rPr lang="en-US" altLang="zh-CN" sz="4000" dirty="0" smtClean="0"/>
              <a:t>:“</a:t>
            </a:r>
            <a:r>
              <a:rPr lang="zh-CN" altLang="en-US" sz="4000" dirty="0" smtClean="0"/>
              <a:t>人</a:t>
            </a:r>
            <a:r>
              <a:rPr lang="zh-CN" altLang="en-US" sz="4000" dirty="0"/>
              <a:t>莫知其子之恶</a:t>
            </a:r>
            <a:r>
              <a:rPr lang="en-US" altLang="zh-CN" sz="4000" dirty="0"/>
              <a:t>,</a:t>
            </a:r>
            <a:r>
              <a:rPr lang="zh-CN" altLang="en-US" sz="4000" dirty="0"/>
              <a:t>莫知其苗之</a:t>
            </a:r>
            <a:r>
              <a:rPr lang="zh-CN" altLang="en-US" sz="4000" dirty="0" smtClean="0"/>
              <a:t>硕。</a:t>
            </a:r>
            <a:r>
              <a:rPr lang="en-US" altLang="zh-CN" sz="4000" dirty="0" smtClean="0"/>
              <a:t>”</a:t>
            </a:r>
            <a:r>
              <a:rPr lang="zh-CN" altLang="en-US" sz="4000" dirty="0" smtClean="0"/>
              <a:t>此</a:t>
            </a:r>
            <a:r>
              <a:rPr lang="zh-CN" altLang="en-US" sz="4000" dirty="0"/>
              <a:t>谓身不修不可以齐其</a:t>
            </a:r>
            <a:r>
              <a:rPr lang="zh-CN" altLang="en-US" sz="4000" dirty="0" smtClean="0"/>
              <a:t>家。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227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所谓治国必先齐其家者</a:t>
            </a:r>
            <a:r>
              <a:rPr lang="en-US" altLang="zh-CN" sz="4000" dirty="0"/>
              <a:t>,</a:t>
            </a:r>
            <a:r>
              <a:rPr lang="zh-CN" altLang="en-US" sz="4000" dirty="0"/>
              <a:t>其家不可教而能教人者无</a:t>
            </a:r>
            <a:r>
              <a:rPr lang="zh-CN" altLang="en-US" sz="4000" dirty="0" smtClean="0"/>
              <a:t>之。故</a:t>
            </a:r>
            <a:r>
              <a:rPr lang="zh-CN" altLang="en-US" sz="4000" dirty="0"/>
              <a:t>君子不出家而成教于国</a:t>
            </a:r>
            <a:r>
              <a:rPr lang="en-US" altLang="zh-CN" sz="4000" dirty="0"/>
              <a:t>:</a:t>
            </a:r>
            <a:r>
              <a:rPr lang="zh-CN" altLang="en-US" sz="4000" dirty="0"/>
              <a:t>孝者</a:t>
            </a:r>
            <a:r>
              <a:rPr lang="en-US" altLang="zh-CN" sz="4000" dirty="0"/>
              <a:t>,</a:t>
            </a:r>
            <a:r>
              <a:rPr lang="zh-CN" altLang="en-US" sz="4000" dirty="0"/>
              <a:t>所以事君也</a:t>
            </a:r>
            <a:r>
              <a:rPr lang="en-US" altLang="zh-CN" sz="4000" dirty="0"/>
              <a:t>;</a:t>
            </a:r>
            <a:r>
              <a:rPr lang="zh-CN" altLang="en-US" sz="4000" dirty="0"/>
              <a:t>悌者</a:t>
            </a:r>
            <a:r>
              <a:rPr lang="en-US" altLang="zh-CN" sz="4000" dirty="0"/>
              <a:t>,</a:t>
            </a:r>
            <a:r>
              <a:rPr lang="zh-CN" altLang="en-US" sz="4000" dirty="0"/>
              <a:t>所以事长也</a:t>
            </a:r>
            <a:r>
              <a:rPr lang="en-US" altLang="zh-CN" sz="4000" dirty="0"/>
              <a:t>;</a:t>
            </a:r>
            <a:r>
              <a:rPr lang="zh-CN" altLang="en-US" sz="4000" dirty="0"/>
              <a:t>慈者</a:t>
            </a:r>
            <a:r>
              <a:rPr lang="en-US" altLang="zh-CN" sz="4000" dirty="0"/>
              <a:t>,</a:t>
            </a:r>
            <a:r>
              <a:rPr lang="zh-CN" altLang="en-US" sz="4000" dirty="0"/>
              <a:t>所以使众</a:t>
            </a:r>
            <a:r>
              <a:rPr lang="zh-CN" altLang="en-US" sz="4000" dirty="0" smtClean="0"/>
              <a:t>也。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9154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所谓平天下在治其国者：上老老而民兴孝，上长长而民兴弟，上恤孤而民不倍，是以君子有絜矩之道</a:t>
            </a:r>
            <a:r>
              <a:rPr lang="zh-CN" altLang="en-US" sz="4400" dirty="0" smtClean="0"/>
              <a:t>也。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4777237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540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大学之道</vt:lpstr>
      <vt:lpstr>《礼记》和《四书》</vt:lpstr>
      <vt:lpstr>小学与大学</vt:lpstr>
      <vt:lpstr>止于至善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大学之道</dc:title>
  <dc:creator>Windows 用户</dc:creator>
  <cp:lastModifiedBy>Windows 用户</cp:lastModifiedBy>
  <cp:revision>4</cp:revision>
  <dcterms:created xsi:type="dcterms:W3CDTF">2021-08-31T07:14:03Z</dcterms:created>
  <dcterms:modified xsi:type="dcterms:W3CDTF">2021-08-31T07:37:16Z</dcterms:modified>
</cp:coreProperties>
</file>