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6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0" r:id="rId14"/>
    <p:sldId id="261" r:id="rId15"/>
    <p:sldId id="262" r:id="rId16"/>
    <p:sldId id="281" r:id="rId17"/>
    <p:sldId id="263" r:id="rId18"/>
    <p:sldId id="264" r:id="rId19"/>
    <p:sldId id="265" r:id="rId20"/>
    <p:sldId id="277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0F6A1-80E7-4673-BC65-5ECFE6A071BE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D8D94-6F53-4037-BF90-37BD03C47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2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464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11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8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6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1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65A9-DD4E-46C1-ACD0-C9C6183D6F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6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165A9-DD4E-46C1-ACD0-C9C6183D6F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535B-89AD-4D78-89E9-55F5F7174BA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9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1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8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色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0412" cy="6857206"/>
          </a:xfrm>
          <a:prstGeom prst="rect">
            <a:avLst/>
          </a:prstGeom>
          <a:solidFill>
            <a:srgbClr val="E3F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630658" y="341319"/>
            <a:ext cx="10987322" cy="617536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594" tIns="22797" rIns="45594" bIns="22797" numCol="1" rtlCol="0" anchor="t" anchorCtr="0" compatLnSpc="1"/>
          <a:lstStyle/>
          <a:p>
            <a:pPr marL="0" marR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27 Image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342039" y="6439210"/>
            <a:ext cx="391471" cy="32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5"/>
          <p:cNvSpPr txBox="1"/>
          <p:nvPr userDrawn="1"/>
        </p:nvSpPr>
        <p:spPr>
          <a:xfrm>
            <a:off x="11357178" y="6417332"/>
            <a:ext cx="3590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b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942552" y="6426910"/>
            <a:ext cx="373576" cy="373381"/>
            <a:chOff x="11226607" y="6533712"/>
            <a:chExt cx="216000" cy="216000"/>
          </a:xfrm>
        </p:grpSpPr>
        <p:sp>
          <p:nvSpPr>
            <p:cNvPr id="11" name="椭圆 10"/>
            <p:cNvSpPr/>
            <p:nvPr userDrawn="1"/>
          </p:nvSpPr>
          <p:spPr>
            <a:xfrm>
              <a:off x="11226607" y="6533712"/>
              <a:ext cx="216000" cy="216000"/>
            </a:xfrm>
            <a:prstGeom prst="ellipse">
              <a:avLst/>
            </a:prstGeom>
            <a:solidFill>
              <a:srgbClr val="A2CEA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燕尾形 22">
              <a:hlinkClick r:id="" action="ppaction://hlinkshowjump?jump=previousslide"/>
            </p:cNvPr>
            <p:cNvSpPr/>
            <p:nvPr userDrawn="1"/>
          </p:nvSpPr>
          <p:spPr>
            <a:xfrm flipH="1">
              <a:off x="11291407" y="6587712"/>
              <a:ext cx="86400" cy="1080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755566" y="6438671"/>
            <a:ext cx="373576" cy="373381"/>
            <a:chOff x="11142748" y="6381312"/>
            <a:chExt cx="216000" cy="216000"/>
          </a:xfrm>
        </p:grpSpPr>
        <p:sp>
          <p:nvSpPr>
            <p:cNvPr id="15" name="椭圆 14"/>
            <p:cNvSpPr/>
            <p:nvPr userDrawn="1"/>
          </p:nvSpPr>
          <p:spPr>
            <a:xfrm>
              <a:off x="11142748" y="6381312"/>
              <a:ext cx="216000" cy="216000"/>
            </a:xfrm>
            <a:prstGeom prst="ellipse">
              <a:avLst/>
            </a:prstGeom>
            <a:solidFill>
              <a:srgbClr val="A2CEA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燕尾形 25">
              <a:hlinkClick r:id="" action="ppaction://hlinkshowjump?jump=nextslide"/>
            </p:cNvPr>
            <p:cNvSpPr/>
            <p:nvPr userDrawn="1"/>
          </p:nvSpPr>
          <p:spPr>
            <a:xfrm>
              <a:off x="11207548" y="6435312"/>
              <a:ext cx="86400" cy="108000"/>
            </a:xfrm>
            <a:prstGeom prst="chevron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81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3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9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2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5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6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E73C-2796-4527-B554-7130BD1B425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546A-A06B-46B9-8E0A-6F0E728E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55697" y="2386360"/>
            <a:ext cx="64767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地球运动</a:t>
            </a:r>
            <a:endParaRPr lang="zh-CN" alt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82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42079" y="4032106"/>
            <a:ext cx="100439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zh-CN" altLang="en-US" sz="2700" dirty="0">
                <a:solidFill>
                  <a:srgbClr val="FF0000"/>
                </a:solidFill>
              </a:rPr>
              <a:t>：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本题考查地球自转线速度大小的判断。纬度相同时，海拔越高，自转线速度越大。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在同一纬线上，且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地的海拔比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地低，因此自转线速度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。根据等值线的分布规律可知，自转线速度数值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＞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，即线速度自南向北增加，因此该区域位于南半球，故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项正确。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35204" y="406899"/>
            <a:ext cx="10860796" cy="3130086"/>
          </a:xfrm>
          <a:prstGeom prst="rect">
            <a:avLst/>
          </a:prstGeom>
          <a:noFill/>
        </p:spPr>
        <p:txBody>
          <a:bodyPr wrap="square" lIns="45717" tIns="22859" rIns="45717" bIns="2285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dirty="0">
                <a:latin typeface="+mn-ea"/>
              </a:rPr>
              <a:t>（</a:t>
            </a:r>
            <a:r>
              <a:rPr lang="en-US" altLang="zh-CN" sz="2700" b="1" dirty="0">
                <a:latin typeface="+mn-ea"/>
              </a:rPr>
              <a:t>2</a:t>
            </a:r>
            <a:r>
              <a:rPr lang="zh-CN" altLang="en-US" sz="2700" b="1" dirty="0">
                <a:latin typeface="+mn-ea"/>
              </a:rPr>
              <a:t>）下图是中纬度某区域地球自转等线速度示意图，其中</a:t>
            </a:r>
            <a:r>
              <a:rPr lang="en-US" altLang="zh-CN" sz="2700" b="1" dirty="0">
                <a:latin typeface="+mn-ea"/>
              </a:rPr>
              <a:t>a</a:t>
            </a:r>
            <a:r>
              <a:rPr lang="zh-CN" altLang="en-US" sz="2700" b="1" dirty="0">
                <a:latin typeface="+mn-ea"/>
              </a:rPr>
              <a:t>、</a:t>
            </a:r>
            <a:r>
              <a:rPr lang="en-US" altLang="zh-CN" sz="2700" b="1" dirty="0">
                <a:latin typeface="+mn-ea"/>
              </a:rPr>
              <a:t>b</a:t>
            </a:r>
            <a:r>
              <a:rPr lang="zh-CN" altLang="en-US" sz="2700" b="1" dirty="0">
                <a:latin typeface="+mn-ea"/>
              </a:rPr>
              <a:t>为线速度数值，</a:t>
            </a:r>
            <a:r>
              <a:rPr lang="en-US" altLang="zh-CN" sz="2700" b="1" dirty="0">
                <a:latin typeface="+mn-ea"/>
              </a:rPr>
              <a:t>R</a:t>
            </a:r>
            <a:r>
              <a:rPr lang="zh-CN" altLang="en-US" sz="2700" b="1" dirty="0">
                <a:latin typeface="+mn-ea"/>
              </a:rPr>
              <a:t>、</a:t>
            </a:r>
            <a:r>
              <a:rPr lang="en-US" altLang="zh-CN" sz="2700" b="1" dirty="0">
                <a:latin typeface="+mn-ea"/>
              </a:rPr>
              <a:t>T</a:t>
            </a:r>
            <a:r>
              <a:rPr lang="zh-CN" altLang="en-US" sz="2700" b="1" dirty="0">
                <a:latin typeface="+mn-ea"/>
              </a:rPr>
              <a:t>在同一纬线上。若</a:t>
            </a:r>
            <a:r>
              <a:rPr lang="en-US" altLang="zh-CN" sz="2700" b="1" dirty="0">
                <a:latin typeface="+mn-ea"/>
              </a:rPr>
              <a:t>R</a:t>
            </a:r>
            <a:r>
              <a:rPr lang="zh-CN" altLang="en-US" sz="2700" b="1" dirty="0">
                <a:latin typeface="+mn-ea"/>
              </a:rPr>
              <a:t>地的海拔比</a:t>
            </a:r>
            <a:r>
              <a:rPr lang="en-US" altLang="zh-CN" sz="2700" b="1" dirty="0">
                <a:latin typeface="+mn-ea"/>
              </a:rPr>
              <a:t>T</a:t>
            </a:r>
            <a:r>
              <a:rPr lang="zh-CN" altLang="en-US" sz="2700" b="1" dirty="0">
                <a:latin typeface="+mn-ea"/>
              </a:rPr>
              <a:t>地低，则</a:t>
            </a:r>
            <a:r>
              <a:rPr lang="en-US" altLang="zh-CN" sz="2700" b="1" dirty="0">
                <a:latin typeface="+mn-ea"/>
              </a:rPr>
              <a:t>a</a:t>
            </a:r>
            <a:r>
              <a:rPr lang="zh-CN" altLang="en-US" sz="2700" b="1" dirty="0">
                <a:latin typeface="+mn-ea"/>
              </a:rPr>
              <a:t>、</a:t>
            </a:r>
            <a:r>
              <a:rPr lang="en-US" altLang="zh-CN" sz="2700" b="1" dirty="0">
                <a:latin typeface="+mn-ea"/>
              </a:rPr>
              <a:t>b</a:t>
            </a:r>
            <a:r>
              <a:rPr lang="zh-CN" altLang="en-US" sz="2700" b="1" dirty="0">
                <a:latin typeface="+mn-ea"/>
              </a:rPr>
              <a:t>的大小关系及该区域所属半球正确的是</a:t>
            </a:r>
            <a:r>
              <a:rPr lang="zh-CN" altLang="zh-CN" sz="2700" b="1" dirty="0">
                <a:latin typeface="+mn-ea"/>
              </a:rPr>
              <a:t>（   ）</a:t>
            </a:r>
            <a:endParaRPr lang="en-US" altLang="zh-CN" sz="270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700" b="1" dirty="0" err="1">
                <a:latin typeface="+mn-ea"/>
              </a:rPr>
              <a:t>A.a</a:t>
            </a:r>
            <a:r>
              <a:rPr lang="zh-CN" altLang="en-US" sz="2700" b="1" dirty="0">
                <a:latin typeface="+mn-ea"/>
              </a:rPr>
              <a:t>＞</a:t>
            </a:r>
            <a:r>
              <a:rPr lang="en-US" altLang="zh-CN" sz="2700" b="1" dirty="0">
                <a:latin typeface="+mn-ea"/>
              </a:rPr>
              <a:t>b</a:t>
            </a:r>
            <a:r>
              <a:rPr lang="zh-CN" altLang="en-US" sz="2700" b="1" dirty="0">
                <a:latin typeface="+mn-ea"/>
              </a:rPr>
              <a:t>北半球      </a:t>
            </a:r>
            <a:r>
              <a:rPr lang="en-US" altLang="zh-CN" sz="2700" b="1" dirty="0" err="1">
                <a:latin typeface="+mn-ea"/>
              </a:rPr>
              <a:t>B.a</a:t>
            </a:r>
            <a:r>
              <a:rPr lang="zh-CN" altLang="en-US" sz="2700" b="1" dirty="0">
                <a:latin typeface="+mn-ea"/>
              </a:rPr>
              <a:t>＞</a:t>
            </a:r>
            <a:r>
              <a:rPr lang="en-US" altLang="zh-CN" sz="2700" b="1" dirty="0">
                <a:latin typeface="+mn-ea"/>
              </a:rPr>
              <a:t>b</a:t>
            </a:r>
            <a:r>
              <a:rPr lang="zh-CN" altLang="en-US" sz="2700" b="1" dirty="0">
                <a:latin typeface="+mn-ea"/>
              </a:rPr>
              <a:t>南半球</a:t>
            </a:r>
          </a:p>
          <a:p>
            <a:pPr>
              <a:lnSpc>
                <a:spcPct val="120000"/>
              </a:lnSpc>
            </a:pPr>
            <a:r>
              <a:rPr lang="en-US" altLang="zh-CN" sz="2700" b="1" dirty="0" err="1">
                <a:latin typeface="+mn-ea"/>
              </a:rPr>
              <a:t>C.a</a:t>
            </a:r>
            <a:r>
              <a:rPr lang="zh-CN" altLang="en-US" sz="2700" b="1" dirty="0">
                <a:latin typeface="+mn-ea"/>
              </a:rPr>
              <a:t>＜</a:t>
            </a:r>
            <a:r>
              <a:rPr lang="en-US" altLang="zh-CN" sz="2700" b="1" dirty="0">
                <a:latin typeface="+mn-ea"/>
              </a:rPr>
              <a:t>b</a:t>
            </a:r>
            <a:r>
              <a:rPr lang="zh-CN" altLang="en-US" sz="2700" b="1" dirty="0">
                <a:latin typeface="+mn-ea"/>
              </a:rPr>
              <a:t>北半球      </a:t>
            </a:r>
            <a:r>
              <a:rPr lang="en-US" altLang="zh-CN" sz="2700" b="1" dirty="0" err="1">
                <a:latin typeface="+mn-ea"/>
              </a:rPr>
              <a:t>D.a</a:t>
            </a:r>
            <a:r>
              <a:rPr lang="zh-CN" altLang="en-US" sz="2700" b="1" dirty="0">
                <a:latin typeface="+mn-ea"/>
              </a:rPr>
              <a:t>＜</a:t>
            </a:r>
            <a:r>
              <a:rPr lang="en-US" altLang="zh-CN" sz="2700" b="1" dirty="0">
                <a:latin typeface="+mn-ea"/>
              </a:rPr>
              <a:t>b</a:t>
            </a:r>
            <a:r>
              <a:rPr lang="zh-CN" altLang="en-US" sz="2700" b="1" dirty="0">
                <a:latin typeface="+mn-ea"/>
              </a:rPr>
              <a:t>南半球</a:t>
            </a:r>
            <a:endParaRPr lang="en-US" altLang="zh-CN" sz="2700" b="1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03841" y="1431159"/>
            <a:ext cx="3593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00" y="2091629"/>
            <a:ext cx="3375000" cy="16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86000" y="369000"/>
            <a:ext cx="7020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地球自转线速度大小的判断方法</a:t>
            </a:r>
          </a:p>
        </p:txBody>
      </p:sp>
      <p:sp>
        <p:nvSpPr>
          <p:cNvPr id="16" name="对角圆角矩形 29"/>
          <p:cNvSpPr/>
          <p:nvPr/>
        </p:nvSpPr>
        <p:spPr>
          <a:xfrm>
            <a:off x="614814" y="346500"/>
            <a:ext cx="1710000" cy="472500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" name="对角圆角矩形 35"/>
          <p:cNvSpPr/>
          <p:nvPr/>
        </p:nvSpPr>
        <p:spPr>
          <a:xfrm>
            <a:off x="614814" y="346500"/>
            <a:ext cx="1710000" cy="472500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" name="文本框 5"/>
          <p:cNvSpPr txBox="1"/>
          <p:nvPr/>
        </p:nvSpPr>
        <p:spPr>
          <a:xfrm>
            <a:off x="656130" y="293806"/>
            <a:ext cx="1627370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zh-CN"/>
            </a:defPPr>
            <a:lvl1pPr algn="ctr">
              <a:defRPr sz="5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2800" dirty="0"/>
              <a:t>方法便笺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750" y="1003107"/>
            <a:ext cx="6412500" cy="548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8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15" y="1700960"/>
            <a:ext cx="7425786" cy="4205754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575173" y="1269010"/>
            <a:ext cx="3188833" cy="1331994"/>
            <a:chOff x="3142950" y="2538314"/>
            <a:chExt cx="6378404" cy="2664296"/>
          </a:xfrm>
        </p:grpSpPr>
        <p:sp>
          <p:nvSpPr>
            <p:cNvPr id="11" name="圆角矩形标注 10"/>
            <p:cNvSpPr/>
            <p:nvPr/>
          </p:nvSpPr>
          <p:spPr>
            <a:xfrm>
              <a:off x="3142950" y="2538314"/>
              <a:ext cx="6378404" cy="172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方向：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自西向东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。从北极上空俯视为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逆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时针，从南极上空俯视为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顺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时针，即南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顺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北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逆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7505130" y="4266314"/>
              <a:ext cx="0" cy="9362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6599998" y="1269010"/>
            <a:ext cx="2411989" cy="2447989"/>
            <a:chOff x="13193762" y="2808314"/>
            <a:chExt cx="4824536" cy="4626544"/>
          </a:xfrm>
        </p:grpSpPr>
        <p:sp>
          <p:nvSpPr>
            <p:cNvPr id="13" name="圆角矩形标注 12"/>
            <p:cNvSpPr/>
            <p:nvPr/>
          </p:nvSpPr>
          <p:spPr>
            <a:xfrm>
              <a:off x="13625810" y="2808314"/>
              <a:ext cx="4392488" cy="118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公转中心：地球的公转中心是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太阳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13193762" y="7362850"/>
              <a:ext cx="2628292" cy="720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13" idx="2"/>
            </p:cNvCxnSpPr>
            <p:nvPr/>
          </p:nvCxnSpPr>
          <p:spPr>
            <a:xfrm flipV="1">
              <a:off x="15822054" y="3996314"/>
              <a:ext cx="0" cy="33665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圆角矩形标注 13"/>
          <p:cNvSpPr/>
          <p:nvPr/>
        </p:nvSpPr>
        <p:spPr>
          <a:xfrm>
            <a:off x="8723988" y="1959579"/>
            <a:ext cx="2211416" cy="863900"/>
          </a:xfrm>
          <a:prstGeom prst="wedgeRoundRectCallout">
            <a:avLst>
              <a:gd name="adj1" fmla="val 546"/>
              <a:gd name="adj2" fmla="val 32361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F7964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6" tIns="43609" rIns="35996" bIns="43609" spcCol="0" rtlCol="0" anchor="ctr"/>
          <a:lstStyle>
            <a:defPPr>
              <a:defRPr lang="zh-CN"/>
            </a:defPPr>
            <a:lvl1pPr marL="0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090295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180590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270885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361180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5450840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6541135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7631430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8721725" algn="l" defTabSz="2179955" rtl="0" eaLnBrk="1" latinLnBrk="0" hangingPunct="1">
              <a:defRPr sz="4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速度：</a:t>
            </a:r>
            <a:r>
              <a:rPr lang="en-US" altLang="zh-CN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月初，地球位于</a:t>
            </a:r>
            <a:r>
              <a:rPr lang="zh-CN" altLang="en-US" sz="18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近日点</a:t>
            </a:r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，公转速度</a:t>
            </a:r>
            <a:r>
              <a:rPr lang="zh-CN" altLang="en-US" sz="18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最快</a:t>
            </a: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9282544" y="2823479"/>
            <a:ext cx="35441" cy="480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7643993" y="4707156"/>
            <a:ext cx="3203985" cy="1637830"/>
            <a:chOff x="16578138" y="8731002"/>
            <a:chExt cx="6408712" cy="2736112"/>
          </a:xfrm>
        </p:grpSpPr>
        <p:sp>
          <p:nvSpPr>
            <p:cNvPr id="15" name="圆角矩形标注 14"/>
            <p:cNvSpPr/>
            <p:nvPr/>
          </p:nvSpPr>
          <p:spPr>
            <a:xfrm>
              <a:off x="16578138" y="9739114"/>
              <a:ext cx="6408712" cy="172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周期：地球公转一周的时间单位是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年，其时间长度是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365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时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9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秒，叫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恒星年 </a:t>
              </a:r>
            </a:p>
          </p:txBody>
        </p:sp>
        <p:cxnSp>
          <p:nvCxnSpPr>
            <p:cNvPr id="40" name="直接连接符 39"/>
            <p:cNvCxnSpPr>
              <a:endCxn id="15" idx="0"/>
            </p:cNvCxnSpPr>
            <p:nvPr/>
          </p:nvCxnSpPr>
          <p:spPr>
            <a:xfrm>
              <a:off x="18018298" y="8731002"/>
              <a:ext cx="1764196" cy="10081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591610" y="4905041"/>
            <a:ext cx="3064397" cy="1205880"/>
            <a:chOff x="3175827" y="9811218"/>
            <a:chExt cx="6129503" cy="2412040"/>
          </a:xfrm>
        </p:grpSpPr>
        <p:sp>
          <p:nvSpPr>
            <p:cNvPr id="16" name="圆角矩形标注 15"/>
            <p:cNvSpPr/>
            <p:nvPr/>
          </p:nvSpPr>
          <p:spPr>
            <a:xfrm>
              <a:off x="3175827" y="11035258"/>
              <a:ext cx="6129503" cy="118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轨道：近似正圆的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椭圆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，太阳位于椭圆的一个焦点上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 flipV="1">
              <a:off x="8369226" y="9811218"/>
              <a:ext cx="0" cy="12240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709091" y="4112997"/>
            <a:ext cx="2362923" cy="1223994"/>
            <a:chOff x="1410585" y="8226946"/>
            <a:chExt cx="4726393" cy="2448272"/>
          </a:xfrm>
        </p:grpSpPr>
        <p:sp>
          <p:nvSpPr>
            <p:cNvPr id="17" name="圆角矩形标注 16"/>
            <p:cNvSpPr/>
            <p:nvPr/>
          </p:nvSpPr>
          <p:spPr>
            <a:xfrm>
              <a:off x="1410585" y="8947218"/>
              <a:ext cx="4726393" cy="172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速度：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月初，地球位于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远日点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，公转速度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最慢</a:t>
              </a:r>
            </a:p>
          </p:txBody>
        </p:sp>
        <p:cxnSp>
          <p:nvCxnSpPr>
            <p:cNvPr id="44" name="直接连接符 43"/>
            <p:cNvCxnSpPr>
              <a:stCxn id="17" idx="0"/>
            </p:cNvCxnSpPr>
            <p:nvPr/>
          </p:nvCxnSpPr>
          <p:spPr>
            <a:xfrm flipV="1">
              <a:off x="3773782" y="8226946"/>
              <a:ext cx="1571108" cy="720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圆角矩形 51"/>
          <p:cNvSpPr/>
          <p:nvPr/>
        </p:nvSpPr>
        <p:spPr>
          <a:xfrm>
            <a:off x="4304543" y="285474"/>
            <a:ext cx="3582915" cy="431950"/>
          </a:xfrm>
          <a:prstGeom prst="roundRect">
            <a:avLst/>
          </a:prstGeom>
          <a:solidFill>
            <a:srgbClr val="EA5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二、地球公转的基本特征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0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007361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861" y="546889"/>
            <a:ext cx="8524875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8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351088" y="1277977"/>
            <a:ext cx="75612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59</a:t>
            </a:r>
            <a:r>
              <a:rPr lang="en-US" altLang="zh-CN" sz="2400" b="1" dirty="0">
                <a:ea typeface="黑体" panose="02010609060101010101" pitchFamily="49" charset="-122"/>
              </a:rPr>
              <a:t>’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／日，约为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1°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／日。因为地球绕日一周转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360°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，而一个回归年大约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365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日，而平均线速度约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30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千米／秒。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495551" y="841473"/>
            <a:ext cx="2815194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）平均角速度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495551" y="2646401"/>
            <a:ext cx="2176463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）速度变化</a:t>
            </a:r>
          </a:p>
        </p:txBody>
      </p:sp>
      <p:pic>
        <p:nvPicPr>
          <p:cNvPr id="5" name="Picture 10" descr="DDL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3440152"/>
            <a:ext cx="8675687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0"/>
          <p:cNvSpPr>
            <a:spLocks noChangeArrowheads="1"/>
          </p:cNvSpPr>
          <p:nvPr/>
        </p:nvSpPr>
        <p:spPr bwMode="auto">
          <a:xfrm>
            <a:off x="702469" y="324773"/>
            <a:ext cx="2881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 smtClean="0"/>
              <a:t>公转</a:t>
            </a:r>
            <a:r>
              <a:rPr lang="zh-CN" altLang="en-US" sz="3200" b="1" dirty="0"/>
              <a:t>的速度：</a:t>
            </a:r>
          </a:p>
        </p:txBody>
      </p:sp>
    </p:spTree>
    <p:extLst>
      <p:ext uri="{BB962C8B-B14F-4D97-AF65-F5344CB8AC3E}">
        <p14:creationId xmlns:p14="http://schemas.microsoft.com/office/powerpoint/2010/main" val="18001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 autoUpdateAnimBg="0"/>
      <p:bldP spid="4" grpId="0" animBg="1" autoUpdateAnimBg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802837" y="290811"/>
            <a:ext cx="415913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三、</a:t>
            </a:r>
            <a:r>
              <a:rPr lang="zh-CN" altLang="en-US" sz="2400" b="1" dirty="0"/>
              <a:t>地球公转与自转的关系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39594" y="1368872"/>
            <a:ext cx="1988045" cy="461665"/>
          </a:xfrm>
          <a:prstGeom prst="rect">
            <a:avLst/>
          </a:prstGeom>
          <a:solidFill>
            <a:srgbClr val="CCFFCC"/>
          </a:soli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ea typeface="黑体" panose="02010609060101010101" pitchFamily="49" charset="-122"/>
              </a:rPr>
              <a:t>1.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黄赤交角：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9" t="3868" r="28013" b="42278"/>
          <a:stretch>
            <a:fillRect/>
          </a:stretch>
        </p:blipFill>
        <p:spPr>
          <a:xfrm>
            <a:off x="2668587" y="1330212"/>
            <a:ext cx="6134831" cy="501309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524021" y="2158208"/>
            <a:ext cx="3347985" cy="1368391"/>
            <a:chOff x="3760714" y="3402411"/>
            <a:chExt cx="6696744" cy="2737098"/>
          </a:xfrm>
        </p:grpSpPr>
        <p:sp>
          <p:nvSpPr>
            <p:cNvPr id="12" name="圆角矩形标注 11"/>
            <p:cNvSpPr/>
            <p:nvPr/>
          </p:nvSpPr>
          <p:spPr>
            <a:xfrm>
              <a:off x="3760714" y="3402411"/>
              <a:ext cx="3615059" cy="118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过地心并与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地轴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垂直的平面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5568243" y="6139509"/>
              <a:ext cx="488921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12" idx="2"/>
            </p:cNvCxnSpPr>
            <p:nvPr/>
          </p:nvCxnSpPr>
          <p:spPr>
            <a:xfrm flipV="1">
              <a:off x="5568243" y="4590411"/>
              <a:ext cx="1" cy="15490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524021" y="3994200"/>
            <a:ext cx="2125822" cy="593931"/>
            <a:chOff x="3760714" y="7074819"/>
            <a:chExt cx="4252136" cy="1188000"/>
          </a:xfrm>
        </p:grpSpPr>
        <p:sp>
          <p:nvSpPr>
            <p:cNvPr id="16" name="圆角矩形标注 15"/>
            <p:cNvSpPr/>
            <p:nvPr/>
          </p:nvSpPr>
          <p:spPr>
            <a:xfrm>
              <a:off x="3760714" y="7074819"/>
              <a:ext cx="3103673" cy="118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地球的公转轨道平面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6864387" y="7866907"/>
              <a:ext cx="114846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8003991" y="3094649"/>
            <a:ext cx="2681708" cy="1295549"/>
            <a:chOff x="16722154" y="5275509"/>
            <a:chExt cx="5364037" cy="2591398"/>
          </a:xfrm>
        </p:grpSpPr>
        <p:sp>
          <p:nvSpPr>
            <p:cNvPr id="19" name="圆角矩形标注 18"/>
            <p:cNvSpPr/>
            <p:nvPr/>
          </p:nvSpPr>
          <p:spPr>
            <a:xfrm>
              <a:off x="17621695" y="5275509"/>
              <a:ext cx="4464496" cy="1728000"/>
            </a:xfrm>
            <a:prstGeom prst="wedgeRoundRectCallout">
              <a:avLst>
                <a:gd name="adj1" fmla="val 546"/>
                <a:gd name="adj2" fmla="val 32361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F7964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6" tIns="43609" rIns="35996" bIns="43609" spcCol="0" rtlCol="0" anchor="ctr"/>
            <a:lstStyle>
              <a:defPPr>
                <a:defRPr lang="zh-CN"/>
              </a:defPPr>
              <a:lvl1pPr marL="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9029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8059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7088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6118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5084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4113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31430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21725" algn="l" defTabSz="2179955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黄道平面与赤道平面</a:t>
              </a:r>
              <a:r>
                <a:rPr lang="zh-CN" altLang="en-US" sz="18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的夹角，目前</a:t>
              </a:r>
              <a:r>
                <a:rPr lang="zh-CN" altLang="en-US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</a:t>
              </a:r>
              <a:r>
                <a:rPr lang="en-US" altLang="zh-CN" sz="1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23°26′</a:t>
              </a:r>
              <a:endPara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6722154" y="7866907"/>
              <a:ext cx="313178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endCxn id="19" idx="2"/>
            </p:cNvCxnSpPr>
            <p:nvPr/>
          </p:nvCxnSpPr>
          <p:spPr>
            <a:xfrm flipV="1">
              <a:off x="19853943" y="7003509"/>
              <a:ext cx="0" cy="8633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4279361" y="5836938"/>
            <a:ext cx="30059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太阳直射点的移动范围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463994" y="3958549"/>
            <a:ext cx="3815982" cy="2559405"/>
            <a:chOff x="15570026" y="7003509"/>
            <a:chExt cx="7632848" cy="511940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0026" y="7003509"/>
              <a:ext cx="4610565" cy="431978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8288049" y="9721975"/>
              <a:ext cx="4914825" cy="2400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+mj-ea"/>
                  <a:ea typeface="+mj-ea"/>
                </a:rPr>
                <a:t>黄赤交角的度数</a:t>
              </a:r>
              <a:r>
                <a:rPr lang="en-US" altLang="zh-CN" sz="2000" b="1" dirty="0">
                  <a:latin typeface="+mj-ea"/>
                  <a:ea typeface="+mj-ea"/>
                </a:rPr>
                <a:t>=</a:t>
              </a:r>
              <a:r>
                <a:rPr lang="zh-CN" altLang="en-US" sz="2000" b="1" dirty="0">
                  <a:latin typeface="+mj-ea"/>
                  <a:ea typeface="+mj-ea"/>
                </a:rPr>
                <a:t>南、北回归线的度</a:t>
              </a:r>
              <a:r>
                <a:rPr lang="en-US" altLang="zh-CN" sz="2000" b="1" dirty="0">
                  <a:latin typeface="+mj-ea"/>
                  <a:ea typeface="+mj-ea"/>
                </a:rPr>
                <a:t>=90°</a:t>
              </a:r>
              <a:r>
                <a:rPr lang="zh-CN" altLang="en-US" sz="2000" b="1" dirty="0">
                  <a:latin typeface="+mj-ea"/>
                  <a:ea typeface="+mj-ea"/>
                </a:rPr>
                <a:t>－极圈的度数</a:t>
              </a:r>
            </a:p>
          </p:txBody>
        </p:sp>
        <p:sp>
          <p:nvSpPr>
            <p:cNvPr id="26" name="矩形 25"/>
            <p:cNvSpPr/>
            <p:nvPr/>
          </p:nvSpPr>
          <p:spPr>
            <a:xfrm rot="18907075">
              <a:off x="16590526" y="9291039"/>
              <a:ext cx="2062341" cy="861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200" b="1" dirty="0">
                  <a:solidFill>
                    <a:srgbClr val="FF0000"/>
                  </a:solidFill>
                  <a:latin typeface="+mj-ea"/>
                  <a:ea typeface="+mj-ea"/>
                </a:rPr>
                <a:t>决定了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28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639360" y="1053011"/>
            <a:ext cx="30059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太阳直射点的移动范围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06" y="2303109"/>
            <a:ext cx="4935117" cy="323998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826598" y="3195212"/>
            <a:ext cx="2951658" cy="1569660"/>
            <a:chOff x="16224379" y="3608393"/>
            <a:chExt cx="6978357" cy="242167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4379" y="3695665"/>
              <a:ext cx="6665190" cy="215501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6462638" y="3608393"/>
              <a:ext cx="6740098" cy="24216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太阳直射点在南、北纬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23°26′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之间的往返运动，称为太阳直射点的</a:t>
              </a:r>
              <a:r>
                <a:rPr lang="zh-CN" altLang="en-US" sz="20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回归运动 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6025" y="3177001"/>
            <a:ext cx="2087072" cy="1569660"/>
            <a:chOff x="1602310" y="6202338"/>
            <a:chExt cx="4174628" cy="3139684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310" y="6210721"/>
              <a:ext cx="4028776" cy="2994227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1746327" y="6202338"/>
              <a:ext cx="4030611" cy="3139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太阳直射点的移动导致了昼夜长短的变化和正午太阳高度的变化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26597" y="1917007"/>
            <a:ext cx="2915820" cy="1200329"/>
            <a:chOff x="16224379" y="3685219"/>
            <a:chExt cx="6906487" cy="2258087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4379" y="3695665"/>
              <a:ext cx="6665190" cy="2155017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16462639" y="3685219"/>
              <a:ext cx="6668227" cy="2258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地球在公转轨道的不同位置接受太阳垂直照射的点称为</a:t>
              </a:r>
              <a:r>
                <a:rPr lang="zh-CN" altLang="en-US" sz="20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太阳直射点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826598" y="4738859"/>
            <a:ext cx="2877380" cy="1200329"/>
            <a:chOff x="16224379" y="3618434"/>
            <a:chExt cx="6796811" cy="2479360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4379" y="3695665"/>
              <a:ext cx="6665190" cy="2155017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16352963" y="3618434"/>
              <a:ext cx="6668227" cy="2479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太阳直射点回归运动的周期为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365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日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时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48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46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秒，叫</a:t>
              </a:r>
              <a:r>
                <a:rPr lang="zh-CN" altLang="en-US" sz="2000" b="1" u="sng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回归年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" r="7658" b="3970"/>
          <a:stretch>
            <a:fillRect/>
          </a:stretch>
        </p:blipFill>
        <p:spPr bwMode="auto">
          <a:xfrm>
            <a:off x="2555092" y="852340"/>
            <a:ext cx="54737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 t="2007" r="3741" b="6981"/>
          <a:stretch>
            <a:fillRect/>
          </a:stretch>
        </p:blipFill>
        <p:spPr bwMode="auto">
          <a:xfrm>
            <a:off x="2555092" y="3357563"/>
            <a:ext cx="52562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03389" y="188914"/>
            <a:ext cx="3140603" cy="461665"/>
          </a:xfrm>
          <a:prstGeom prst="rect">
            <a:avLst/>
          </a:prstGeom>
          <a:solidFill>
            <a:srgbClr val="CCFFCC"/>
          </a:soli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ea typeface="黑体" panose="02010609060101010101" pitchFamily="49" charset="-122"/>
              </a:rPr>
              <a:t>黄赤交角的影响：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8360" y="1138000"/>
            <a:ext cx="3097213" cy="119697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ea typeface="黑体" panose="02010609060101010101" pitchFamily="49" charset="-122"/>
              </a:rPr>
              <a:t>1</a:t>
            </a:r>
            <a:r>
              <a:rPr lang="zh-CN" altLang="en-US" sz="2400" b="1">
                <a:ea typeface="黑体" panose="02010609060101010101" pitchFamily="49" charset="-122"/>
              </a:rPr>
              <a:t>）太阳直射点在</a:t>
            </a:r>
            <a:r>
              <a:rPr lang="zh-CN" altLang="en-US" sz="2400" b="1">
                <a:solidFill>
                  <a:srgbClr val="0000CC"/>
                </a:solidFill>
                <a:ea typeface="黑体" panose="02010609060101010101" pitchFamily="49" charset="-122"/>
              </a:rPr>
              <a:t>南北回归线</a:t>
            </a:r>
            <a:r>
              <a:rPr lang="zh-CN" altLang="en-US" sz="2400" b="1">
                <a:ea typeface="黑体" panose="02010609060101010101" pitchFamily="49" charset="-122"/>
              </a:rPr>
              <a:t>之间往返运动。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028792" y="3667756"/>
            <a:ext cx="3816350" cy="15621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）决定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直射点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的范围，决定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回归线和极圈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度数（互余），决定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极昼极夜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范围。</a:t>
            </a:r>
          </a:p>
        </p:txBody>
      </p:sp>
    </p:spTree>
    <p:extLst>
      <p:ext uri="{BB962C8B-B14F-4D97-AF65-F5344CB8AC3E}">
        <p14:creationId xmlns:p14="http://schemas.microsoft.com/office/powerpoint/2010/main" val="100559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2667000" y="177304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743200" y="337324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667000" y="2611240"/>
            <a:ext cx="4876800" cy="0"/>
          </a:xfrm>
          <a:prstGeom prst="line">
            <a:avLst/>
          </a:prstGeom>
          <a:noFill/>
          <a:ln w="38100">
            <a:solidFill>
              <a:srgbClr val="FF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94601" y="2274691"/>
            <a:ext cx="48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01" y="1512691"/>
            <a:ext cx="1795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23°26′N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02538" y="2970016"/>
            <a:ext cx="1795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23°26′S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3048000" y="1773040"/>
            <a:ext cx="1066800" cy="838200"/>
          </a:xfrm>
          <a:prstGeom prst="line">
            <a:avLst/>
          </a:prstGeom>
          <a:noFill/>
          <a:ln w="38100">
            <a:solidFill>
              <a:srgbClr val="0000FF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667000" y="2535041"/>
            <a:ext cx="1081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春分</a:t>
            </a:r>
          </a:p>
          <a:p>
            <a:pPr eaLnBrk="1" hangingPunct="1"/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733800" y="1011041"/>
            <a:ext cx="1081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夏至</a:t>
            </a:r>
          </a:p>
          <a:p>
            <a:pPr eaLnBrk="1" hangingPunct="1"/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114800" y="1773040"/>
            <a:ext cx="1219200" cy="838200"/>
          </a:xfrm>
          <a:prstGeom prst="line">
            <a:avLst/>
          </a:prstGeom>
          <a:noFill/>
          <a:ln w="38100">
            <a:solidFill>
              <a:srgbClr val="0000FF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419600" y="2611241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秋分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334000" y="2611240"/>
            <a:ext cx="1066800" cy="762000"/>
          </a:xfrm>
          <a:prstGeom prst="line">
            <a:avLst/>
          </a:prstGeom>
          <a:noFill/>
          <a:ln w="38100">
            <a:solidFill>
              <a:srgbClr val="0000FF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867401" y="3373241"/>
            <a:ext cx="120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冬至</a:t>
            </a:r>
          </a:p>
          <a:p>
            <a:pPr eaLnBrk="1" hangingPunct="1"/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6400800" y="2611240"/>
            <a:ext cx="838200" cy="762000"/>
          </a:xfrm>
          <a:prstGeom prst="line">
            <a:avLst/>
          </a:prstGeom>
          <a:noFill/>
          <a:ln w="38100">
            <a:solidFill>
              <a:srgbClr val="0000FF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619875" y="1925441"/>
            <a:ext cx="1217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次年春分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52601" y="401441"/>
            <a:ext cx="411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太阳直射点的周年移动：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133601" y="4132065"/>
            <a:ext cx="80422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南北回归线之间地区，每年获得</a:t>
            </a:r>
            <a:r>
              <a:rPr lang="zh-CN" altLang="en-US" sz="2800" b="1" u="sng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次太阳直射；</a:t>
            </a:r>
          </a:p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南北回归线上的地区，每年获得</a:t>
            </a:r>
            <a:r>
              <a:rPr lang="zh-CN" altLang="en-US" sz="2800" b="1" u="sng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次太阳直射；</a:t>
            </a:r>
          </a:p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南北回归线之外的地区，</a:t>
            </a:r>
            <a:r>
              <a:rPr lang="zh-CN" altLang="en-US" sz="2800" b="1" u="sng">
                <a:latin typeface="黑体" panose="02010609060101010101" pitchFamily="49" charset="-122"/>
                <a:ea typeface="黑体" panose="02010609060101010101" pitchFamily="49" charset="-122"/>
              </a:rPr>
              <a:t>　　　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太阳直射。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294564" y="4046341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366000" y="454957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240464" y="496232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</a:t>
            </a:r>
          </a:p>
        </p:txBody>
      </p:sp>
    </p:spTree>
    <p:extLst>
      <p:ext uri="{BB962C8B-B14F-4D97-AF65-F5344CB8AC3E}">
        <p14:creationId xmlns:p14="http://schemas.microsoft.com/office/powerpoint/2010/main" val="63036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18" grpId="0" build="p" autoUpdateAnimBg="0"/>
      <p:bldP spid="19" grpId="0" autoUpdateAnimBg="0"/>
      <p:bldP spid="20" grpId="0" autoUpdateAnimBg="0"/>
      <p:bldP spid="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10322" y="401443"/>
            <a:ext cx="54102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确定太阳直射点的位置</a:t>
            </a:r>
            <a:endParaRPr lang="zh-CN" altLang="en-US" sz="32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29990" y="1445941"/>
            <a:ext cx="6248400" cy="533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 smtClean="0"/>
              <a:t>★</a:t>
            </a:r>
            <a:r>
              <a:rPr lang="zh-CN" altLang="en-US" b="1" dirty="0" smtClean="0"/>
              <a:t>太阳直射点的经度在日照图上</a:t>
            </a:r>
            <a:r>
              <a:rPr lang="zh-CN" altLang="en-US" b="1" dirty="0" smtClean="0">
                <a:solidFill>
                  <a:srgbClr val="FF3300"/>
                </a:solidFill>
              </a:rPr>
              <a:t>平分昼半球的经线所在经度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 smtClean="0"/>
              <a:t>★在</a:t>
            </a:r>
            <a:r>
              <a:rPr lang="zh-CN" altLang="en-US" b="1" dirty="0" smtClean="0">
                <a:solidFill>
                  <a:srgbClr val="FF3300"/>
                </a:solidFill>
              </a:rPr>
              <a:t>侧视图</a:t>
            </a:r>
            <a:r>
              <a:rPr lang="zh-CN" altLang="en-US" b="1" dirty="0" smtClean="0"/>
              <a:t>上，</a:t>
            </a:r>
            <a:r>
              <a:rPr lang="zh-CN" altLang="en-US" b="1" dirty="0" smtClean="0">
                <a:solidFill>
                  <a:srgbClr val="FF3300"/>
                </a:solidFill>
              </a:rPr>
              <a:t>昼半球最外侧的那条经线</a:t>
            </a:r>
            <a:r>
              <a:rPr lang="zh-CN" altLang="en-US" b="1" dirty="0" smtClean="0"/>
              <a:t>即是太阳直射的经线，其所在经度即为太阳直射点经度</a:t>
            </a:r>
          </a:p>
          <a:p>
            <a:pPr>
              <a:buFontTx/>
              <a:buNone/>
            </a:pPr>
            <a:r>
              <a:rPr lang="zh-CN" altLang="en-US" b="1" dirty="0" smtClean="0"/>
              <a:t>★在</a:t>
            </a:r>
            <a:r>
              <a:rPr lang="zh-CN" altLang="en-US" b="1" dirty="0" smtClean="0">
                <a:solidFill>
                  <a:srgbClr val="FF3300"/>
                </a:solidFill>
              </a:rPr>
              <a:t>俯视图</a:t>
            </a:r>
            <a:r>
              <a:rPr lang="zh-CN" altLang="en-US" b="1" dirty="0" smtClean="0"/>
              <a:t>上，在</a:t>
            </a:r>
            <a:r>
              <a:rPr lang="zh-CN" altLang="en-US" b="1" dirty="0" smtClean="0">
                <a:solidFill>
                  <a:srgbClr val="FF3300"/>
                </a:solidFill>
              </a:rPr>
              <a:t>昼半球与太阳光线平行或重合的那条经线</a:t>
            </a:r>
            <a:r>
              <a:rPr lang="zh-CN" altLang="en-US" b="1" dirty="0" smtClean="0"/>
              <a:t>所在的经度，即为太阳直射点的经度</a:t>
            </a:r>
          </a:p>
          <a:p>
            <a:pPr>
              <a:buFontTx/>
              <a:buNone/>
            </a:pPr>
            <a:r>
              <a:rPr lang="zh-CN" altLang="en-US" b="1" dirty="0" smtClean="0"/>
              <a:t>★</a:t>
            </a:r>
            <a:r>
              <a:rPr lang="zh-CN" altLang="en-US" b="1" dirty="0" smtClean="0">
                <a:solidFill>
                  <a:srgbClr val="FF3300"/>
                </a:solidFill>
              </a:rPr>
              <a:t>直射范围不超过南北回归线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25272"/>
              </p:ext>
            </p:extLst>
          </p:nvPr>
        </p:nvGraphicFramePr>
        <p:xfrm>
          <a:off x="7824439" y="0"/>
          <a:ext cx="25273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位图图像" r:id="rId3" imgW="1666667" imgH="4525007" progId="Paint.Picture">
                  <p:embed/>
                </p:oleObj>
              </mc:Choice>
              <mc:Fallback>
                <p:oleObj name="位图图像" r:id="rId3" imgW="1666667" imgH="4525007" progId="Paint.Picture">
                  <p:embed/>
                  <p:pic>
                    <p:nvPicPr>
                      <p:cNvPr id="77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439" y="0"/>
                        <a:ext cx="25273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3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601834" y="285507"/>
            <a:ext cx="3304381" cy="432000"/>
          </a:xfrm>
          <a:prstGeom prst="roundRect">
            <a:avLst/>
          </a:prstGeom>
          <a:solidFill>
            <a:srgbClr val="EA5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一、地球自转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的基本特征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Box 9"/>
          <p:cNvSpPr txBox="1"/>
          <p:nvPr/>
        </p:nvSpPr>
        <p:spPr>
          <a:xfrm>
            <a:off x="635757" y="1140900"/>
            <a:ext cx="4948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43" name="TextBox 7"/>
          <p:cNvSpPr txBox="1"/>
          <p:nvPr/>
        </p:nvSpPr>
        <p:spPr>
          <a:xfrm>
            <a:off x="849507" y="1550294"/>
            <a:ext cx="473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地球绕其自转轴的旋转，叫地球自转。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79" y="1034830"/>
            <a:ext cx="1824208" cy="2486716"/>
          </a:xfrm>
          <a:prstGeom prst="rect">
            <a:avLst/>
          </a:prstGeom>
        </p:spPr>
      </p:pic>
      <p:sp>
        <p:nvSpPr>
          <p:cNvPr id="45" name="TextBox 9"/>
          <p:cNvSpPr txBox="1"/>
          <p:nvPr/>
        </p:nvSpPr>
        <p:spPr>
          <a:xfrm>
            <a:off x="635757" y="3327293"/>
            <a:ext cx="4948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自转方向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31" y="3838870"/>
            <a:ext cx="7015269" cy="25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124200" y="1311276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E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：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N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逆；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S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顺</a:t>
            </a:r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14139"/>
              </p:ext>
            </p:extLst>
          </p:nvPr>
        </p:nvGraphicFramePr>
        <p:xfrm>
          <a:off x="2063750" y="549276"/>
          <a:ext cx="7918450" cy="4727633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自转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公转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方向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sym typeface="Wingdings 3" pitchFamily="18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   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周期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   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02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度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角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轨道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位置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时间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速度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1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线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sym typeface="Wingdings 3" pitchFamily="18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4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AutoShape 4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72200" y="1158875"/>
            <a:ext cx="3811588" cy="6858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158"/>
              </p:ext>
            </p:extLst>
          </p:nvPr>
        </p:nvGraphicFramePr>
        <p:xfrm>
          <a:off x="6024564" y="3894138"/>
          <a:ext cx="3887787" cy="1371600"/>
        </p:xfrm>
        <a:graphic>
          <a:graphicData uri="http://schemas.openxmlformats.org/drawingml/2006/table">
            <a:tbl>
              <a:tblPr/>
              <a:tblGrid>
                <a:gridCol w="72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8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近圆椭圆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  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近日点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月初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远日点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月初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64"/>
          <p:cNvSpPr txBox="1">
            <a:spLocks noChangeArrowheads="1"/>
          </p:cNvSpPr>
          <p:nvPr/>
        </p:nvSpPr>
        <p:spPr bwMode="auto">
          <a:xfrm>
            <a:off x="6248400" y="1311276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E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：</a:t>
            </a: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逆   </a:t>
            </a: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顺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2711450" y="1949451"/>
            <a:ext cx="324008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恒星日：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23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时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56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分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秒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太阳日：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时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3935413" y="2997201"/>
            <a:ext cx="1905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15°/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小时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1°/4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分钟</a:t>
            </a:r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auto">
          <a:xfrm>
            <a:off x="3935413" y="4221163"/>
            <a:ext cx="212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赤道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Wingdings 3" pitchFamily="18" charset="2"/>
              </a:rPr>
              <a:t>两极</a:t>
            </a:r>
          </a:p>
        </p:txBody>
      </p:sp>
      <p:sp>
        <p:nvSpPr>
          <p:cNvPr id="10" name="Text Box 68"/>
          <p:cNvSpPr txBox="1">
            <a:spLocks noChangeArrowheads="1"/>
          </p:cNvSpPr>
          <p:nvPr/>
        </p:nvSpPr>
        <p:spPr bwMode="auto">
          <a:xfrm>
            <a:off x="3354786" y="2987675"/>
            <a:ext cx="6155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两极为</a:t>
            </a: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1" name="Rectangle 69"/>
          <p:cNvSpPr>
            <a:spLocks noChangeArrowheads="1"/>
          </p:cNvSpPr>
          <p:nvPr/>
        </p:nvSpPr>
        <p:spPr bwMode="auto">
          <a:xfrm>
            <a:off x="5993003" y="2060576"/>
            <a:ext cx="403187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恒星年：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365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天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时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分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秒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60000"/>
              <a:defRPr/>
            </a:pP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回归年：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365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天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时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48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分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46</a:t>
            </a:r>
            <a:r>
              <a:rPr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itchFamily="49" charset="-122"/>
              </a:rPr>
              <a:t>秒</a:t>
            </a:r>
          </a:p>
        </p:txBody>
      </p:sp>
      <p:sp>
        <p:nvSpPr>
          <p:cNvPr id="12" name="AutoShape 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855913" y="1052513"/>
            <a:ext cx="2895600" cy="838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16562"/>
              </p:ext>
            </p:extLst>
          </p:nvPr>
        </p:nvGraphicFramePr>
        <p:xfrm>
          <a:off x="2063750" y="5302250"/>
          <a:ext cx="7920038" cy="15113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意义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黑体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83"/>
          <p:cNvSpPr>
            <a:spLocks noChangeArrowheads="1"/>
          </p:cNvSpPr>
          <p:nvPr/>
        </p:nvSpPr>
        <p:spPr bwMode="auto">
          <a:xfrm>
            <a:off x="2782889" y="5305425"/>
            <a:ext cx="29416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①</a:t>
            </a: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昼夜更替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②地方时不同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③地物水平运动偏转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　（地转偏向力）</a:t>
            </a:r>
          </a:p>
        </p:txBody>
      </p:sp>
      <p:sp>
        <p:nvSpPr>
          <p:cNvPr id="15" name="Rectangle 84"/>
          <p:cNvSpPr>
            <a:spLocks noChangeArrowheads="1"/>
          </p:cNvSpPr>
          <p:nvPr/>
        </p:nvSpPr>
        <p:spPr bwMode="auto">
          <a:xfrm>
            <a:off x="6600825" y="5305425"/>
            <a:ext cx="29416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①</a:t>
            </a: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昼夜长短变化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②正午太阳高度变化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③四季更替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④五带形成</a:t>
            </a:r>
          </a:p>
        </p:txBody>
      </p:sp>
      <p:sp>
        <p:nvSpPr>
          <p:cNvPr id="16" name="AutoShape 8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855913" y="1196975"/>
            <a:ext cx="2895600" cy="838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Rectangle 71"/>
          <p:cNvSpPr>
            <a:spLocks noChangeArrowheads="1"/>
          </p:cNvSpPr>
          <p:nvPr/>
        </p:nvSpPr>
        <p:spPr bwMode="auto">
          <a:xfrm>
            <a:off x="3557307" y="44605"/>
            <a:ext cx="4825360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地球自转、公转的基本特征及意义</a:t>
            </a:r>
          </a:p>
        </p:txBody>
      </p:sp>
    </p:spTree>
    <p:extLst>
      <p:ext uri="{BB962C8B-B14F-4D97-AF65-F5344CB8AC3E}">
        <p14:creationId xmlns:p14="http://schemas.microsoft.com/office/powerpoint/2010/main" val="405593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6" grpId="0" build="p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4" grpId="0" autoUpdateAnimBg="0"/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304" y="818607"/>
            <a:ext cx="10952375" cy="1587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99" b="1" dirty="0">
                <a:latin typeface="+mj-ea"/>
                <a:ea typeface="+mj-ea"/>
              </a:rPr>
              <a:t>（</a:t>
            </a:r>
            <a:r>
              <a:rPr lang="en-US" altLang="zh-CN" sz="2699" b="1" dirty="0">
                <a:latin typeface="+mj-ea"/>
                <a:ea typeface="+mj-ea"/>
              </a:rPr>
              <a:t>1</a:t>
            </a:r>
            <a:r>
              <a:rPr lang="zh-CN" altLang="en-US" sz="2699" b="1" dirty="0">
                <a:latin typeface="+mj-ea"/>
                <a:ea typeface="+mj-ea"/>
              </a:rPr>
              <a:t>）在地球公转过程中，若以地球为参照系，可看到太阳在黄道上运行。图</a:t>
            </a:r>
            <a:r>
              <a:rPr lang="en-US" altLang="zh-CN" sz="2699" b="1" dirty="0">
                <a:latin typeface="+mj-ea"/>
                <a:ea typeface="+mj-ea"/>
              </a:rPr>
              <a:t>a</a:t>
            </a:r>
            <a:r>
              <a:rPr lang="zh-CN" altLang="en-US" sz="2699" b="1" dirty="0">
                <a:latin typeface="+mj-ea"/>
                <a:ea typeface="+mj-ea"/>
              </a:rPr>
              <a:t>是天赤道与黄道的示意图，图</a:t>
            </a:r>
            <a:r>
              <a:rPr lang="en-US" altLang="zh-CN" sz="2699" b="1" dirty="0">
                <a:latin typeface="+mj-ea"/>
                <a:ea typeface="+mj-ea"/>
              </a:rPr>
              <a:t>b</a:t>
            </a:r>
            <a:r>
              <a:rPr lang="zh-CN" altLang="en-US" sz="2699" b="1" dirty="0">
                <a:latin typeface="+mj-ea"/>
                <a:ea typeface="+mj-ea"/>
              </a:rPr>
              <a:t>是太阳在黄道上的视运行轨迹图。读图，完成下题。</a:t>
            </a:r>
          </a:p>
        </p:txBody>
      </p:sp>
      <p:sp>
        <p:nvSpPr>
          <p:cNvPr id="5" name="矩形 4"/>
          <p:cNvSpPr/>
          <p:nvPr/>
        </p:nvSpPr>
        <p:spPr>
          <a:xfrm>
            <a:off x="657303" y="5444991"/>
            <a:ext cx="10370674" cy="1089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99" b="1" dirty="0">
                <a:latin typeface="+mj-ea"/>
                <a:ea typeface="+mj-ea"/>
              </a:rPr>
              <a:t>6</a:t>
            </a:r>
            <a:r>
              <a:rPr lang="zh-CN" altLang="en-US" sz="2699" b="1" dirty="0">
                <a:latin typeface="+mj-ea"/>
                <a:ea typeface="+mj-ea"/>
              </a:rPr>
              <a:t>月初，太阳在黄道上的位置是（  ）</a:t>
            </a:r>
            <a:endParaRPr lang="en-US" altLang="zh-CN" sz="2699" b="1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sz="2699" b="1" dirty="0">
                <a:latin typeface="+mj-ea"/>
                <a:ea typeface="+mj-ea"/>
              </a:rPr>
              <a:t>A.</a:t>
            </a:r>
            <a:r>
              <a:rPr lang="zh-CN" altLang="en-US" sz="2699" b="1" dirty="0">
                <a:latin typeface="+mj-ea"/>
                <a:ea typeface="+mj-ea"/>
              </a:rPr>
              <a:t>甲              </a:t>
            </a:r>
            <a:r>
              <a:rPr lang="en-US" altLang="zh-CN" sz="2699" b="1" dirty="0">
                <a:latin typeface="+mj-ea"/>
                <a:ea typeface="+mj-ea"/>
              </a:rPr>
              <a:t>B.</a:t>
            </a:r>
            <a:r>
              <a:rPr lang="zh-CN" altLang="en-US" sz="2699" b="1" dirty="0">
                <a:latin typeface="+mj-ea"/>
                <a:ea typeface="+mj-ea"/>
              </a:rPr>
              <a:t>乙              </a:t>
            </a:r>
            <a:r>
              <a:rPr lang="en-US" altLang="zh-CN" sz="2699" b="1" dirty="0">
                <a:latin typeface="+mj-ea"/>
                <a:ea typeface="+mj-ea"/>
              </a:rPr>
              <a:t>C.</a:t>
            </a:r>
            <a:r>
              <a:rPr lang="zh-CN" altLang="en-US" sz="2699" b="1" dirty="0">
                <a:latin typeface="+mj-ea"/>
                <a:ea typeface="+mj-ea"/>
              </a:rPr>
              <a:t>丙            </a:t>
            </a:r>
            <a:r>
              <a:rPr lang="en-US" altLang="zh-CN" sz="2699" b="1" dirty="0">
                <a:latin typeface="+mj-ea"/>
                <a:ea typeface="+mj-ea"/>
              </a:rPr>
              <a:t>D.</a:t>
            </a:r>
            <a:r>
              <a:rPr lang="zh-CN" altLang="en-US" sz="2699" b="1" dirty="0">
                <a:latin typeface="+mj-ea"/>
                <a:ea typeface="+mj-ea"/>
              </a:rPr>
              <a:t>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91" y="2449048"/>
            <a:ext cx="7218651" cy="28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304" y="369015"/>
            <a:ext cx="10952375" cy="1587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99" b="1" dirty="0">
                <a:latin typeface="+mj-ea"/>
                <a:ea typeface="+mj-ea"/>
              </a:rPr>
              <a:t>（</a:t>
            </a:r>
            <a:r>
              <a:rPr lang="en-US" altLang="zh-CN" sz="2699" b="1" dirty="0">
                <a:latin typeface="+mj-ea"/>
                <a:ea typeface="+mj-ea"/>
              </a:rPr>
              <a:t>1</a:t>
            </a:r>
            <a:r>
              <a:rPr lang="zh-CN" altLang="en-US" sz="2699" b="1" dirty="0">
                <a:latin typeface="+mj-ea"/>
                <a:ea typeface="+mj-ea"/>
              </a:rPr>
              <a:t>）在地球公转过程中，若以地球为参照系，可看到太阳在黄道上运行。图</a:t>
            </a:r>
            <a:r>
              <a:rPr lang="en-US" altLang="zh-CN" sz="2699" b="1" dirty="0">
                <a:latin typeface="+mj-ea"/>
                <a:ea typeface="+mj-ea"/>
              </a:rPr>
              <a:t>a</a:t>
            </a:r>
            <a:r>
              <a:rPr lang="zh-CN" altLang="en-US" sz="2699" b="1" dirty="0">
                <a:latin typeface="+mj-ea"/>
                <a:ea typeface="+mj-ea"/>
              </a:rPr>
              <a:t>是天赤道与黄道的示意图，图</a:t>
            </a:r>
            <a:r>
              <a:rPr lang="en-US" altLang="zh-CN" sz="2699" b="1" dirty="0">
                <a:latin typeface="+mj-ea"/>
                <a:ea typeface="+mj-ea"/>
              </a:rPr>
              <a:t>b</a:t>
            </a:r>
            <a:r>
              <a:rPr lang="zh-CN" altLang="en-US" sz="2699" b="1" dirty="0">
                <a:latin typeface="+mj-ea"/>
                <a:ea typeface="+mj-ea"/>
              </a:rPr>
              <a:t>是太阳在黄道上的视运行轨迹图。读图，完成下题。</a:t>
            </a:r>
          </a:p>
        </p:txBody>
      </p:sp>
      <p:sp>
        <p:nvSpPr>
          <p:cNvPr id="5" name="矩形 4"/>
          <p:cNvSpPr/>
          <p:nvPr/>
        </p:nvSpPr>
        <p:spPr>
          <a:xfrm>
            <a:off x="672389" y="1843659"/>
            <a:ext cx="5783610" cy="2086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99" b="1" dirty="0">
                <a:latin typeface="+mj-ea"/>
                <a:ea typeface="+mj-ea"/>
              </a:rPr>
              <a:t>6</a:t>
            </a:r>
            <a:r>
              <a:rPr lang="zh-CN" altLang="en-US" sz="2699" b="1" dirty="0">
                <a:latin typeface="+mj-ea"/>
                <a:ea typeface="+mj-ea"/>
              </a:rPr>
              <a:t>月初，太阳在黄道上的位</a:t>
            </a:r>
            <a:endParaRPr lang="en-US" altLang="zh-CN" sz="2699" b="1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2699" b="1" dirty="0">
                <a:latin typeface="+mj-ea"/>
                <a:ea typeface="+mj-ea"/>
              </a:rPr>
              <a:t>置是（  ）</a:t>
            </a:r>
            <a:endParaRPr lang="en-US" altLang="zh-CN" sz="2699" b="1" dirty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699" b="1" dirty="0">
                <a:latin typeface="+mj-ea"/>
                <a:ea typeface="+mj-ea"/>
              </a:rPr>
              <a:t>A.</a:t>
            </a:r>
            <a:r>
              <a:rPr lang="zh-CN" altLang="en-US" sz="2699" b="1" dirty="0">
                <a:latin typeface="+mj-ea"/>
                <a:ea typeface="+mj-ea"/>
              </a:rPr>
              <a:t>甲               </a:t>
            </a:r>
            <a:r>
              <a:rPr lang="en-US" altLang="zh-CN" sz="2699" b="1" dirty="0">
                <a:latin typeface="+mj-ea"/>
                <a:ea typeface="+mj-ea"/>
              </a:rPr>
              <a:t>B.</a:t>
            </a:r>
            <a:r>
              <a:rPr lang="zh-CN" altLang="en-US" sz="2699" b="1" dirty="0">
                <a:latin typeface="+mj-ea"/>
                <a:ea typeface="+mj-ea"/>
              </a:rPr>
              <a:t>乙               </a:t>
            </a:r>
            <a:endParaRPr lang="en-US" altLang="zh-CN" sz="2699" b="1" dirty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699" b="1" dirty="0">
                <a:latin typeface="+mj-ea"/>
                <a:ea typeface="+mj-ea"/>
              </a:rPr>
              <a:t>C.</a:t>
            </a:r>
            <a:r>
              <a:rPr lang="zh-CN" altLang="en-US" sz="2699" b="1" dirty="0">
                <a:latin typeface="+mj-ea"/>
                <a:ea typeface="+mj-ea"/>
              </a:rPr>
              <a:t>丙               </a:t>
            </a:r>
            <a:r>
              <a:rPr lang="en-US" altLang="zh-CN" sz="2699" b="1" dirty="0">
                <a:latin typeface="+mj-ea"/>
                <a:ea typeface="+mj-ea"/>
              </a:rPr>
              <a:t>D.</a:t>
            </a:r>
            <a:r>
              <a:rPr lang="zh-CN" altLang="en-US" sz="2699" b="1" dirty="0">
                <a:latin typeface="+mj-ea"/>
                <a:ea typeface="+mj-ea"/>
              </a:rPr>
              <a:t>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1" t="11113" b="21585"/>
          <a:stretch>
            <a:fillRect/>
          </a:stretch>
        </p:blipFill>
        <p:spPr>
          <a:xfrm>
            <a:off x="5316162" y="1343276"/>
            <a:ext cx="5327975" cy="23862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76020" y="2377106"/>
            <a:ext cx="359394" cy="50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99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zh-CN" altLang="en-US" sz="2699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6389" y="3765168"/>
            <a:ext cx="10082675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9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本题考查地球公转运动规律。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月初，太阳在黄道上的位置应在春分点（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日前后）与夏至点（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日前后）之间，且靠近夏至点。图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中太阳在黄道上的视运动是自右向左的，因此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月初太阳在黄道上的位置接近丁，故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项正确。甲在冬至点至春分点之间且靠近冬至点，故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项错误。乙在秋分点至冬至点之间且靠近冬至点，故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项错误。丙位于夏至点至秋分点之间且靠近夏至点，故</a:t>
            </a:r>
            <a:r>
              <a:rPr lang="en-US" altLang="zh-CN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项错误。</a:t>
            </a:r>
          </a:p>
        </p:txBody>
      </p:sp>
    </p:spTree>
    <p:extLst>
      <p:ext uri="{BB962C8B-B14F-4D97-AF65-F5344CB8AC3E}">
        <p14:creationId xmlns:p14="http://schemas.microsoft.com/office/powerpoint/2010/main" val="226109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角圆角矩形 29"/>
          <p:cNvSpPr/>
          <p:nvPr/>
        </p:nvSpPr>
        <p:spPr>
          <a:xfrm>
            <a:off x="615448" y="346460"/>
            <a:ext cx="1709802" cy="472445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0" name="对角圆角矩形 35"/>
          <p:cNvSpPr/>
          <p:nvPr/>
        </p:nvSpPr>
        <p:spPr>
          <a:xfrm>
            <a:off x="615448" y="346460"/>
            <a:ext cx="1709802" cy="472445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1" name="文本框 5"/>
          <p:cNvSpPr txBox="1"/>
          <p:nvPr/>
        </p:nvSpPr>
        <p:spPr>
          <a:xfrm>
            <a:off x="605369" y="278417"/>
            <a:ext cx="1729962" cy="55387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2999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方法便笺</a:t>
            </a:r>
            <a:endParaRPr lang="zh-CN" altLang="en-US" sz="2999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22" y="819289"/>
            <a:ext cx="5549138" cy="570569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316017" y="390344"/>
            <a:ext cx="8594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根据时间（节气）判断太阳直射点纬度位置和移动方向的方法</a:t>
            </a:r>
          </a:p>
        </p:txBody>
      </p:sp>
    </p:spTree>
    <p:extLst>
      <p:ext uri="{BB962C8B-B14F-4D97-AF65-F5344CB8AC3E}">
        <p14:creationId xmlns:p14="http://schemas.microsoft.com/office/powerpoint/2010/main" val="108490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对角圆角矩形 29"/>
          <p:cNvSpPr/>
          <p:nvPr/>
        </p:nvSpPr>
        <p:spPr>
          <a:xfrm>
            <a:off x="615448" y="346460"/>
            <a:ext cx="1709802" cy="472445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0" name="对角圆角矩形 35"/>
          <p:cNvSpPr/>
          <p:nvPr/>
        </p:nvSpPr>
        <p:spPr>
          <a:xfrm>
            <a:off x="615448" y="346460"/>
            <a:ext cx="1709802" cy="472445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1" name="文本框 5"/>
          <p:cNvSpPr txBox="1"/>
          <p:nvPr/>
        </p:nvSpPr>
        <p:spPr>
          <a:xfrm>
            <a:off x="605369" y="278417"/>
            <a:ext cx="1729962" cy="55387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2999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方法便笺</a:t>
            </a:r>
            <a:endParaRPr lang="zh-CN" altLang="en-US" sz="2999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2" y="2142105"/>
            <a:ext cx="5602880" cy="22429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39376" y="2925002"/>
            <a:ext cx="65694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判断已知日期与二分二至日中某一天间隔的天数 ；</a:t>
            </a:r>
          </a:p>
        </p:txBody>
      </p:sp>
      <p:sp>
        <p:nvSpPr>
          <p:cNvPr id="6" name="矩形 5"/>
          <p:cNvSpPr/>
          <p:nvPr/>
        </p:nvSpPr>
        <p:spPr>
          <a:xfrm>
            <a:off x="3488508" y="3752999"/>
            <a:ext cx="641965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用间隔的天数乘以太阳直射点每日移动的纬度数，即可估算太阳直射点的纬度。</a:t>
            </a:r>
          </a:p>
        </p:txBody>
      </p:sp>
      <p:sp>
        <p:nvSpPr>
          <p:cNvPr id="7" name="矩形 6"/>
          <p:cNvSpPr/>
          <p:nvPr/>
        </p:nvSpPr>
        <p:spPr>
          <a:xfrm>
            <a:off x="3488508" y="4796994"/>
            <a:ext cx="6419658" cy="125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 ：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太阳直射点一年 （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365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天） 移动了约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23.5°×4=94°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，则每天移动约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94°/365=0.26°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约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1°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16017" y="390344"/>
            <a:ext cx="8594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根据时间（节气）判断太阳直射点纬度位置和移动方向的方法</a:t>
            </a:r>
          </a:p>
        </p:txBody>
      </p:sp>
    </p:spTree>
    <p:extLst>
      <p:ext uri="{BB962C8B-B14F-4D97-AF65-F5344CB8AC3E}">
        <p14:creationId xmlns:p14="http://schemas.microsoft.com/office/powerpoint/2010/main" val="184218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9442" y="521803"/>
            <a:ext cx="5961850" cy="3077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18130" y="2810107"/>
            <a:ext cx="3844601" cy="2572631"/>
            <a:chOff x="0" y="0"/>
            <a:chExt cx="2568" cy="1611"/>
          </a:xfrm>
        </p:grpSpPr>
        <p:sp>
          <p:nvSpPr>
            <p:cNvPr id="4" name="Oval 14"/>
            <p:cNvSpPr>
              <a:spLocks noChangeArrowheads="1"/>
            </p:cNvSpPr>
            <p:nvPr/>
          </p:nvSpPr>
          <p:spPr bwMode="auto">
            <a:xfrm>
              <a:off x="136" y="317"/>
              <a:ext cx="2222" cy="10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Oval 15"/>
            <p:cNvSpPr>
              <a:spLocks noChangeArrowheads="1"/>
            </p:cNvSpPr>
            <p:nvPr/>
          </p:nvSpPr>
          <p:spPr bwMode="auto">
            <a:xfrm>
              <a:off x="2206" y="680"/>
              <a:ext cx="317" cy="3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0" y="680"/>
              <a:ext cx="317" cy="3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1089" y="164"/>
              <a:ext cx="317" cy="3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1092" y="1193"/>
              <a:ext cx="317" cy="3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bevel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2268" y="499"/>
              <a:ext cx="227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1134" y="0"/>
              <a:ext cx="227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46" y="499"/>
              <a:ext cx="227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 flipV="1">
              <a:off x="1152" y="1022"/>
              <a:ext cx="227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1269" y="705"/>
              <a:ext cx="272" cy="272"/>
            </a:xfrm>
            <a:prstGeom prst="star24">
              <a:avLst>
                <a:gd name="adj" fmla="val 375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1588" y="830"/>
              <a:ext cx="5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>
              <a:off x="318" y="830"/>
              <a:ext cx="1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2342" y="547"/>
              <a:ext cx="226" cy="106"/>
            </a:xfrm>
            <a:custGeom>
              <a:avLst/>
              <a:gdLst>
                <a:gd name="T0" fmla="*/ 0 w 226"/>
                <a:gd name="T1" fmla="*/ 0 h 106"/>
                <a:gd name="T2" fmla="*/ 90 w 226"/>
                <a:gd name="T3" fmla="*/ 91 h 106"/>
                <a:gd name="T4" fmla="*/ 226 w 226"/>
                <a:gd name="T5" fmla="*/ 91 h 106"/>
                <a:gd name="T6" fmla="*/ 0 60000 65536"/>
                <a:gd name="T7" fmla="*/ 0 60000 65536"/>
                <a:gd name="T8" fmla="*/ 0 60000 65536"/>
                <a:gd name="T9" fmla="*/ 0 w 226"/>
                <a:gd name="T10" fmla="*/ 0 h 106"/>
                <a:gd name="T11" fmla="*/ 226 w 226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106">
                  <a:moveTo>
                    <a:pt x="0" y="0"/>
                  </a:moveTo>
                  <a:cubicBezTo>
                    <a:pt x="26" y="38"/>
                    <a:pt x="52" y="76"/>
                    <a:pt x="90" y="91"/>
                  </a:cubicBezTo>
                  <a:cubicBezTo>
                    <a:pt x="128" y="106"/>
                    <a:pt x="177" y="98"/>
                    <a:pt x="226" y="91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 type="arrow" w="med" len="med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1225" y="45"/>
              <a:ext cx="226" cy="106"/>
            </a:xfrm>
            <a:custGeom>
              <a:avLst/>
              <a:gdLst>
                <a:gd name="T0" fmla="*/ 0 w 226"/>
                <a:gd name="T1" fmla="*/ 0 h 106"/>
                <a:gd name="T2" fmla="*/ 90 w 226"/>
                <a:gd name="T3" fmla="*/ 91 h 106"/>
                <a:gd name="T4" fmla="*/ 226 w 226"/>
                <a:gd name="T5" fmla="*/ 91 h 106"/>
                <a:gd name="T6" fmla="*/ 0 60000 65536"/>
                <a:gd name="T7" fmla="*/ 0 60000 65536"/>
                <a:gd name="T8" fmla="*/ 0 60000 65536"/>
                <a:gd name="T9" fmla="*/ 0 w 226"/>
                <a:gd name="T10" fmla="*/ 0 h 106"/>
                <a:gd name="T11" fmla="*/ 226 w 226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106">
                  <a:moveTo>
                    <a:pt x="0" y="0"/>
                  </a:moveTo>
                  <a:cubicBezTo>
                    <a:pt x="26" y="38"/>
                    <a:pt x="52" y="76"/>
                    <a:pt x="90" y="91"/>
                  </a:cubicBezTo>
                  <a:cubicBezTo>
                    <a:pt x="128" y="106"/>
                    <a:pt x="177" y="98"/>
                    <a:pt x="226" y="91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 type="arrow" w="med" len="med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136" y="544"/>
              <a:ext cx="226" cy="106"/>
            </a:xfrm>
            <a:custGeom>
              <a:avLst/>
              <a:gdLst>
                <a:gd name="T0" fmla="*/ 0 w 226"/>
                <a:gd name="T1" fmla="*/ 0 h 106"/>
                <a:gd name="T2" fmla="*/ 90 w 226"/>
                <a:gd name="T3" fmla="*/ 91 h 106"/>
                <a:gd name="T4" fmla="*/ 226 w 226"/>
                <a:gd name="T5" fmla="*/ 91 h 106"/>
                <a:gd name="T6" fmla="*/ 0 60000 65536"/>
                <a:gd name="T7" fmla="*/ 0 60000 65536"/>
                <a:gd name="T8" fmla="*/ 0 60000 65536"/>
                <a:gd name="T9" fmla="*/ 0 w 226"/>
                <a:gd name="T10" fmla="*/ 0 h 106"/>
                <a:gd name="T11" fmla="*/ 226 w 226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106">
                  <a:moveTo>
                    <a:pt x="0" y="0"/>
                  </a:moveTo>
                  <a:cubicBezTo>
                    <a:pt x="26" y="38"/>
                    <a:pt x="52" y="76"/>
                    <a:pt x="90" y="91"/>
                  </a:cubicBezTo>
                  <a:cubicBezTo>
                    <a:pt x="128" y="106"/>
                    <a:pt x="177" y="98"/>
                    <a:pt x="226" y="91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 type="arrow" w="med" len="med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1225" y="1043"/>
              <a:ext cx="226" cy="106"/>
            </a:xfrm>
            <a:custGeom>
              <a:avLst/>
              <a:gdLst>
                <a:gd name="T0" fmla="*/ 0 w 226"/>
                <a:gd name="T1" fmla="*/ 0 h 106"/>
                <a:gd name="T2" fmla="*/ 90 w 226"/>
                <a:gd name="T3" fmla="*/ 91 h 106"/>
                <a:gd name="T4" fmla="*/ 226 w 226"/>
                <a:gd name="T5" fmla="*/ 91 h 106"/>
                <a:gd name="T6" fmla="*/ 0 60000 65536"/>
                <a:gd name="T7" fmla="*/ 0 60000 65536"/>
                <a:gd name="T8" fmla="*/ 0 60000 65536"/>
                <a:gd name="T9" fmla="*/ 0 w 226"/>
                <a:gd name="T10" fmla="*/ 0 h 106"/>
                <a:gd name="T11" fmla="*/ 226 w 226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106">
                  <a:moveTo>
                    <a:pt x="0" y="0"/>
                  </a:moveTo>
                  <a:cubicBezTo>
                    <a:pt x="26" y="38"/>
                    <a:pt x="52" y="76"/>
                    <a:pt x="90" y="91"/>
                  </a:cubicBezTo>
                  <a:cubicBezTo>
                    <a:pt x="128" y="106"/>
                    <a:pt x="177" y="98"/>
                    <a:pt x="226" y="91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 type="arrow" w="med" len="med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227" y="1179"/>
              <a:ext cx="363" cy="195"/>
            </a:xfrm>
            <a:custGeom>
              <a:avLst/>
              <a:gdLst>
                <a:gd name="T0" fmla="*/ 0 w 363"/>
                <a:gd name="T1" fmla="*/ 0 h 195"/>
                <a:gd name="T2" fmla="*/ 134 w 363"/>
                <a:gd name="T3" fmla="*/ 109 h 195"/>
                <a:gd name="T4" fmla="*/ 363 w 363"/>
                <a:gd name="T5" fmla="*/ 195 h 195"/>
                <a:gd name="T6" fmla="*/ 0 60000 65536"/>
                <a:gd name="T7" fmla="*/ 0 60000 65536"/>
                <a:gd name="T8" fmla="*/ 0 60000 65536"/>
                <a:gd name="T9" fmla="*/ 0 w 363"/>
                <a:gd name="T10" fmla="*/ 0 h 195"/>
                <a:gd name="T11" fmla="*/ 363 w 363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95">
                  <a:moveTo>
                    <a:pt x="0" y="0"/>
                  </a:moveTo>
                  <a:cubicBezTo>
                    <a:pt x="22" y="18"/>
                    <a:pt x="73" y="76"/>
                    <a:pt x="134" y="109"/>
                  </a:cubicBezTo>
                  <a:cubicBezTo>
                    <a:pt x="195" y="142"/>
                    <a:pt x="315" y="177"/>
                    <a:pt x="363" y="19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 type="arrow" w="med" len="med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7229140" y="5572528"/>
            <a:ext cx="416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地球自转方向公转方向要一致</a:t>
            </a:r>
          </a:p>
        </p:txBody>
      </p:sp>
    </p:spTree>
    <p:extLst>
      <p:ext uri="{BB962C8B-B14F-4D97-AF65-F5344CB8AC3E}">
        <p14:creationId xmlns:p14="http://schemas.microsoft.com/office/powerpoint/2010/main" val="10359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9"/>
          <p:cNvSpPr txBox="1"/>
          <p:nvPr/>
        </p:nvSpPr>
        <p:spPr>
          <a:xfrm>
            <a:off x="680361" y="973632"/>
            <a:ext cx="4948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自转周期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80" y="1517253"/>
            <a:ext cx="10200898" cy="43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9"/>
          <p:cNvSpPr txBox="1"/>
          <p:nvPr/>
        </p:nvSpPr>
        <p:spPr>
          <a:xfrm>
            <a:off x="635757" y="1140900"/>
            <a:ext cx="4948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自转速度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69" y="1918235"/>
            <a:ext cx="10370614" cy="4194465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34708" y="1127743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单位时间内转过的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角度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或转过的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弧长</a:t>
            </a:r>
          </a:p>
        </p:txBody>
      </p:sp>
    </p:spTree>
    <p:extLst>
      <p:ext uri="{BB962C8B-B14F-4D97-AF65-F5344CB8AC3E}">
        <p14:creationId xmlns:p14="http://schemas.microsoft.com/office/powerpoint/2010/main" val="35514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/>
          <p:nvPr/>
        </p:nvSpPr>
        <p:spPr>
          <a:xfrm>
            <a:off x="635204" y="921342"/>
            <a:ext cx="10860796" cy="1043361"/>
          </a:xfrm>
          <a:prstGeom prst="rect">
            <a:avLst/>
          </a:prstGeom>
          <a:noFill/>
        </p:spPr>
        <p:txBody>
          <a:bodyPr wrap="square" lIns="45717" tIns="22859" rIns="45717" bIns="2285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dirty="0">
                <a:latin typeface="+mn-ea"/>
              </a:rPr>
              <a:t>（</a:t>
            </a:r>
            <a:r>
              <a:rPr lang="en-US" altLang="zh-CN" sz="2700" b="1" dirty="0">
                <a:latin typeface="+mn-ea"/>
              </a:rPr>
              <a:t>1</a:t>
            </a:r>
            <a:r>
              <a:rPr lang="zh-CN" altLang="en-US" sz="2700" b="1" dirty="0">
                <a:latin typeface="+mn-ea"/>
              </a:rPr>
              <a:t>）下图所示照片是摄影师在夜晚采用连续曝光技术拍摄的。照片中的弧线为恒星视运动轨迹。读图，完成下列问题。</a:t>
            </a:r>
          </a:p>
        </p:txBody>
      </p:sp>
      <p:sp>
        <p:nvSpPr>
          <p:cNvPr id="55" name="矩形 54"/>
          <p:cNvSpPr/>
          <p:nvPr/>
        </p:nvSpPr>
        <p:spPr>
          <a:xfrm>
            <a:off x="628500" y="1964096"/>
            <a:ext cx="5467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700" b="1" dirty="0">
                <a:latin typeface="+mj-ea"/>
                <a:ea typeface="+mj-ea"/>
              </a:rPr>
              <a:t>1</a:t>
            </a:r>
            <a:r>
              <a:rPr lang="zh-CN" altLang="en-US" sz="2700" b="1" dirty="0">
                <a:latin typeface="+mj-ea"/>
                <a:ea typeface="+mj-ea"/>
              </a:rPr>
              <a:t>）图中</a:t>
            </a:r>
            <a:r>
              <a:rPr lang="en-US" altLang="zh-CN" sz="2700" b="1" dirty="0">
                <a:latin typeface="+mj-ea"/>
                <a:ea typeface="+mj-ea"/>
              </a:rPr>
              <a:t>a</a:t>
            </a:r>
            <a:r>
              <a:rPr lang="zh-CN" altLang="en-US" sz="2700" b="1" dirty="0">
                <a:latin typeface="+mj-ea"/>
                <a:ea typeface="+mj-ea"/>
              </a:rPr>
              <a:t>恒星视运动转过的角度约为</a:t>
            </a:r>
            <a:r>
              <a:rPr lang="en-US" altLang="zh-CN" sz="2700" b="1" dirty="0">
                <a:latin typeface="+mj-ea"/>
                <a:ea typeface="+mj-ea"/>
              </a:rPr>
              <a:t>50°</a:t>
            </a:r>
            <a:r>
              <a:rPr lang="zh-CN" altLang="en-US" sz="2700" b="1" dirty="0">
                <a:latin typeface="+mj-ea"/>
                <a:ea typeface="+mj-ea"/>
              </a:rPr>
              <a:t>，据此判断摄影师连续拍摄的时间为</a:t>
            </a:r>
            <a:r>
              <a:rPr lang="zh-CN" altLang="zh-CN" sz="2700" b="1" dirty="0">
                <a:latin typeface="+mj-ea"/>
                <a:ea typeface="+mj-ea"/>
              </a:rPr>
              <a:t>（   ）</a:t>
            </a:r>
            <a:endParaRPr lang="en-US" altLang="zh-CN" sz="2700" b="1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sz="2700" b="1" dirty="0">
                <a:latin typeface="+mj-ea"/>
                <a:ea typeface="+mj-ea"/>
                <a:cs typeface="Times New Roman" panose="02020603050405020304" pitchFamily="18" charset="0"/>
              </a:rPr>
              <a:t>A.1</a:t>
            </a:r>
            <a:r>
              <a:rPr lang="zh-CN" altLang="en-US" sz="2700" b="1" dirty="0">
                <a:latin typeface="+mj-ea"/>
                <a:ea typeface="+mj-ea"/>
                <a:cs typeface="Times New Roman" panose="02020603050405020304" pitchFamily="18" charset="0"/>
              </a:rPr>
              <a:t>个多小时    </a:t>
            </a:r>
            <a:r>
              <a:rPr lang="en-US" altLang="zh-CN" sz="2700" b="1" dirty="0">
                <a:latin typeface="+mj-ea"/>
                <a:ea typeface="+mj-ea"/>
                <a:cs typeface="Times New Roman" panose="02020603050405020304" pitchFamily="18" charset="0"/>
              </a:rPr>
              <a:t>B.3</a:t>
            </a:r>
            <a:r>
              <a:rPr lang="zh-CN" altLang="en-US" sz="2700" b="1" dirty="0">
                <a:latin typeface="+mj-ea"/>
                <a:ea typeface="+mj-ea"/>
                <a:cs typeface="Times New Roman" panose="02020603050405020304" pitchFamily="18" charset="0"/>
              </a:rPr>
              <a:t>个多小时</a:t>
            </a:r>
          </a:p>
          <a:p>
            <a:pPr>
              <a:lnSpc>
                <a:spcPct val="120000"/>
              </a:lnSpc>
            </a:pPr>
            <a:r>
              <a:rPr lang="en-US" altLang="zh-CN" sz="2700" b="1" dirty="0">
                <a:latin typeface="+mj-ea"/>
                <a:ea typeface="+mj-ea"/>
                <a:cs typeface="Times New Roman" panose="02020603050405020304" pitchFamily="18" charset="0"/>
              </a:rPr>
              <a:t>C.5</a:t>
            </a:r>
            <a:r>
              <a:rPr lang="zh-CN" altLang="en-US" sz="2700" b="1" dirty="0">
                <a:latin typeface="+mj-ea"/>
                <a:ea typeface="+mj-ea"/>
                <a:cs typeface="Times New Roman" panose="02020603050405020304" pitchFamily="18" charset="0"/>
              </a:rPr>
              <a:t>个多小时    </a:t>
            </a:r>
            <a:r>
              <a:rPr lang="en-US" altLang="zh-CN" sz="2700" b="1" dirty="0">
                <a:latin typeface="+mj-ea"/>
                <a:ea typeface="+mj-ea"/>
                <a:cs typeface="Times New Roman" panose="02020603050405020304" pitchFamily="18" charset="0"/>
              </a:rPr>
              <a:t>D.7</a:t>
            </a:r>
            <a:r>
              <a:rPr lang="zh-CN" altLang="en-US" sz="2700" b="1" dirty="0">
                <a:latin typeface="+mj-ea"/>
                <a:ea typeface="+mj-ea"/>
                <a:cs typeface="Times New Roman" panose="02020603050405020304" pitchFamily="18" charset="0"/>
              </a:rPr>
              <a:t>个多小时</a:t>
            </a:r>
            <a:endParaRPr lang="en-US" altLang="zh-CN" sz="27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2079" y="4521677"/>
            <a:ext cx="1011702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zh-CN" altLang="en-US" sz="2700" dirty="0">
                <a:solidFill>
                  <a:srgbClr val="FF0000"/>
                </a:solidFill>
              </a:rPr>
              <a:t>：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本题考查地球的自转角速度。恒星视运动转过的角度实际是地球自转的角度，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恒星视运动转过的角度约为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50°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，即地球自转了约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50°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。地球的自转角速度是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15°/h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，故连续拍照时间为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个多小时，故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项正确。</a:t>
            </a:r>
          </a:p>
        </p:txBody>
      </p:sp>
      <p:sp>
        <p:nvSpPr>
          <p:cNvPr id="22" name="矩形 21"/>
          <p:cNvSpPr/>
          <p:nvPr/>
        </p:nvSpPr>
        <p:spPr>
          <a:xfrm>
            <a:off x="2521440" y="2994229"/>
            <a:ext cx="3593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00" y="1964096"/>
            <a:ext cx="3361239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42079" y="336567"/>
            <a:ext cx="130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</a:rPr>
              <a:t>练习</a:t>
            </a:r>
            <a:endParaRPr lang="zh-CN" alt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4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86000" y="369000"/>
            <a:ext cx="7020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利用恒星是运动角度判断时间的方法</a:t>
            </a:r>
          </a:p>
        </p:txBody>
      </p:sp>
      <p:sp>
        <p:nvSpPr>
          <p:cNvPr id="16" name="对角圆角矩形 29"/>
          <p:cNvSpPr/>
          <p:nvPr/>
        </p:nvSpPr>
        <p:spPr>
          <a:xfrm>
            <a:off x="614814" y="346500"/>
            <a:ext cx="1710000" cy="472500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" name="对角圆角矩形 35"/>
          <p:cNvSpPr/>
          <p:nvPr/>
        </p:nvSpPr>
        <p:spPr>
          <a:xfrm>
            <a:off x="614814" y="346500"/>
            <a:ext cx="1710000" cy="472500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" name="文本框 5"/>
          <p:cNvSpPr txBox="1"/>
          <p:nvPr/>
        </p:nvSpPr>
        <p:spPr>
          <a:xfrm>
            <a:off x="656130" y="293806"/>
            <a:ext cx="1627370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方法便笺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1477" y="1035355"/>
            <a:ext cx="823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恒星视运动转过的角度除以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15°/h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，即为经过的时间间隔。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AF8FD"/>
              </a:clrFrom>
              <a:clrTo>
                <a:srgbClr val="EAF8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544" y="1539000"/>
            <a:ext cx="6062912" cy="500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5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41947" y="1603344"/>
            <a:ext cx="5467500" cy="2040557"/>
          </a:xfrm>
          <a:prstGeom prst="rect">
            <a:avLst/>
          </a:prstGeom>
          <a:noFill/>
        </p:spPr>
        <p:txBody>
          <a:bodyPr wrap="square" lIns="45717" tIns="22859" rIns="45717" bIns="2285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700" b="1" dirty="0">
                <a:latin typeface="+mn-ea"/>
              </a:rPr>
              <a:t>2</a:t>
            </a:r>
            <a:r>
              <a:rPr lang="zh-CN" altLang="en-US" sz="2700" b="1" dirty="0">
                <a:latin typeface="+mn-ea"/>
              </a:rPr>
              <a:t>）据图判断，摄影师拍摄的地点位于</a:t>
            </a:r>
            <a:r>
              <a:rPr lang="zh-CN" altLang="zh-CN" sz="2700" b="1" dirty="0">
                <a:latin typeface="+mn-ea"/>
              </a:rPr>
              <a:t>（   ）</a:t>
            </a:r>
            <a:endParaRPr lang="zh-CN" altLang="en-US" sz="27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700" b="1" dirty="0">
                <a:latin typeface="+mn-ea"/>
              </a:rPr>
              <a:t>A.</a:t>
            </a:r>
            <a:r>
              <a:rPr lang="zh-CN" altLang="en-US" sz="2700" b="1" dirty="0">
                <a:latin typeface="+mn-ea"/>
              </a:rPr>
              <a:t>低纬地区      </a:t>
            </a:r>
            <a:r>
              <a:rPr lang="en-US" altLang="zh-CN" sz="2700" b="1" dirty="0">
                <a:latin typeface="+mn-ea"/>
              </a:rPr>
              <a:t>B.</a:t>
            </a:r>
            <a:r>
              <a:rPr lang="zh-CN" altLang="en-US" sz="2700" b="1" dirty="0">
                <a:latin typeface="+mn-ea"/>
              </a:rPr>
              <a:t>中纬地区</a:t>
            </a:r>
          </a:p>
          <a:p>
            <a:pPr>
              <a:lnSpc>
                <a:spcPct val="120000"/>
              </a:lnSpc>
            </a:pPr>
            <a:r>
              <a:rPr lang="en-US" altLang="zh-CN" sz="2700" b="1" dirty="0">
                <a:latin typeface="+mn-ea"/>
              </a:rPr>
              <a:t>C.</a:t>
            </a:r>
            <a:r>
              <a:rPr lang="zh-CN" altLang="en-US" sz="2700" b="1" dirty="0">
                <a:latin typeface="+mn-ea"/>
              </a:rPr>
              <a:t>北极附近      </a:t>
            </a:r>
            <a:r>
              <a:rPr lang="en-US" altLang="zh-CN" sz="2700" b="1" dirty="0">
                <a:latin typeface="+mn-ea"/>
              </a:rPr>
              <a:t>D.</a:t>
            </a:r>
            <a:r>
              <a:rPr lang="zh-CN" altLang="en-US" sz="2700" b="1" dirty="0">
                <a:latin typeface="+mn-ea"/>
              </a:rPr>
              <a:t>南极附近</a:t>
            </a:r>
            <a:endParaRPr lang="en-US" altLang="zh-CN" sz="2700" b="1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2079" y="4521677"/>
            <a:ext cx="1011702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zh-CN" altLang="en-US" sz="2700" dirty="0">
                <a:solidFill>
                  <a:srgbClr val="FF0000"/>
                </a:solidFill>
              </a:rPr>
              <a:t>：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本题考查根据北极星判断地理纬度的方法。由于地轴向北指向北极星附近，故观察者观察北极星的仰角等于当地的地理纬度。图中北极星仰角约为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20°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，所以摄影师拍摄地点位于低纬度地区，故</a:t>
            </a:r>
            <a:r>
              <a:rPr lang="en-US" altLang="zh-CN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700" b="1" dirty="0">
                <a:solidFill>
                  <a:srgbClr val="2A5CA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项正确。</a:t>
            </a:r>
          </a:p>
        </p:txBody>
      </p:sp>
      <p:sp>
        <p:nvSpPr>
          <p:cNvPr id="22" name="矩形 21"/>
          <p:cNvSpPr/>
          <p:nvPr/>
        </p:nvSpPr>
        <p:spPr>
          <a:xfrm>
            <a:off x="1537288" y="2146500"/>
            <a:ext cx="3593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sz="2400" dirty="0"/>
          </a:p>
        </p:txBody>
      </p:sp>
      <p:sp>
        <p:nvSpPr>
          <p:cNvPr id="20" name="TextBox 1"/>
          <p:cNvSpPr txBox="1"/>
          <p:nvPr/>
        </p:nvSpPr>
        <p:spPr>
          <a:xfrm>
            <a:off x="641947" y="366558"/>
            <a:ext cx="10860796" cy="1043361"/>
          </a:xfrm>
          <a:prstGeom prst="rect">
            <a:avLst/>
          </a:prstGeom>
          <a:noFill/>
        </p:spPr>
        <p:txBody>
          <a:bodyPr wrap="square" lIns="45717" tIns="22859" rIns="45717" bIns="2285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dirty="0">
                <a:latin typeface="+mn-ea"/>
              </a:rPr>
              <a:t>（</a:t>
            </a:r>
            <a:r>
              <a:rPr lang="en-US" altLang="zh-CN" sz="2700" b="1" dirty="0">
                <a:latin typeface="+mn-ea"/>
              </a:rPr>
              <a:t>1</a:t>
            </a:r>
            <a:r>
              <a:rPr lang="zh-CN" altLang="en-US" sz="2700" b="1" dirty="0">
                <a:latin typeface="+mn-ea"/>
              </a:rPr>
              <a:t>）下图所示照片是摄影师在夜晚采用连续曝光技术拍摄的。照片中的弧线为恒星视运动轨迹。读图，完成下列问题。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00" y="1516501"/>
            <a:ext cx="3665931" cy="276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2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86000" y="369000"/>
            <a:ext cx="7020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利用北极星的高度判断地理纬度的方法</a:t>
            </a:r>
          </a:p>
        </p:txBody>
      </p:sp>
      <p:sp>
        <p:nvSpPr>
          <p:cNvPr id="16" name="对角圆角矩形 29"/>
          <p:cNvSpPr/>
          <p:nvPr/>
        </p:nvSpPr>
        <p:spPr>
          <a:xfrm>
            <a:off x="614814" y="346500"/>
            <a:ext cx="1710000" cy="472500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7" name="对角圆角矩形 35"/>
          <p:cNvSpPr/>
          <p:nvPr/>
        </p:nvSpPr>
        <p:spPr>
          <a:xfrm>
            <a:off x="614814" y="346500"/>
            <a:ext cx="1710000" cy="472500"/>
          </a:xfrm>
          <a:prstGeom prst="round2Diag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8" name="文本框 5"/>
          <p:cNvSpPr txBox="1"/>
          <p:nvPr/>
        </p:nvSpPr>
        <p:spPr>
          <a:xfrm>
            <a:off x="656130" y="293806"/>
            <a:ext cx="1627370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zh-CN"/>
            </a:defPPr>
            <a:lvl1pPr algn="ctr">
              <a:defRPr sz="5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2800" dirty="0"/>
              <a:t>方法便笺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8500" y="1011741"/>
            <a:ext cx="812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从某地观察到的北极星的高度是多少度，则该地的纬度为北纬多少度，如下图∠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1=∠3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（南半球看不到北极星）。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AF8FD"/>
              </a:clrFrom>
              <a:clrTo>
                <a:srgbClr val="EAF8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18" y="1811623"/>
            <a:ext cx="5447766" cy="468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5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1602</Words>
  <Application>Microsoft Office PowerPoint</Application>
  <PresentationFormat>宽屏</PresentationFormat>
  <Paragraphs>162</Paragraphs>
  <Slides>24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 Unicode MS</vt:lpstr>
      <vt:lpstr>等线</vt:lpstr>
      <vt:lpstr>等线 Light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 3</vt:lpstr>
      <vt:lpstr>Office 主题​​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</cp:revision>
  <dcterms:created xsi:type="dcterms:W3CDTF">2021-09-01T01:56:20Z</dcterms:created>
  <dcterms:modified xsi:type="dcterms:W3CDTF">2021-09-01T03:05:51Z</dcterms:modified>
</cp:coreProperties>
</file>