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EDC"/>
    <a:srgbClr val="4F5FF7"/>
    <a:srgbClr val="545CF2"/>
    <a:srgbClr val="090E77"/>
    <a:srgbClr val="0F0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8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0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61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11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15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49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74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0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1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7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1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6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5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C0A1-858B-4BE5-B917-39F86A261E93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E5C556-7D38-4542-AAFD-4841BA59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0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3178" y="1809623"/>
            <a:ext cx="7766936" cy="1646302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《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论语十二章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》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5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283" y="378246"/>
            <a:ext cx="8596668" cy="13208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不惑、不忧、不惧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929" y="1456674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君子乐天知命，故不忧</a:t>
            </a:r>
            <a:r>
              <a:rPr lang="en-US" altLang="zh-CN" sz="4000" dirty="0" smtClean="0"/>
              <a:t>;</a:t>
            </a:r>
            <a:r>
              <a:rPr lang="zh-CN" altLang="en-US" sz="4000" dirty="0" smtClean="0"/>
              <a:t>审物明辨，故不惑</a:t>
            </a:r>
            <a:r>
              <a:rPr lang="en-US" altLang="zh-CN" sz="4000" dirty="0" smtClean="0"/>
              <a:t>;</a:t>
            </a:r>
            <a:r>
              <a:rPr lang="zh-CN" altLang="en-US" sz="4000" dirty="0" smtClean="0"/>
              <a:t>定心致公，故不惧。</a:t>
            </a:r>
            <a:endParaRPr lang="en-US" altLang="zh-CN" sz="4000" dirty="0" smtClean="0"/>
          </a:p>
          <a:p>
            <a:r>
              <a:rPr lang="zh-CN" altLang="en-US" sz="4000" dirty="0" smtClean="0"/>
              <a:t>明足以烛理，故不惑</a:t>
            </a:r>
            <a:r>
              <a:rPr lang="en-US" altLang="zh-CN" sz="4000" dirty="0" smtClean="0"/>
              <a:t>;</a:t>
            </a:r>
            <a:r>
              <a:rPr lang="zh-CN" altLang="en-US" sz="4000" dirty="0" smtClean="0"/>
              <a:t>理足以胜私，故不忧</a:t>
            </a:r>
            <a:r>
              <a:rPr lang="en-US" altLang="zh-CN" sz="4000" dirty="0" smtClean="0"/>
              <a:t>;</a:t>
            </a:r>
            <a:r>
              <a:rPr lang="zh-CN" altLang="en-US" sz="4000" dirty="0" smtClean="0"/>
              <a:t>气足以配道义，故不惧。</a:t>
            </a:r>
            <a:endParaRPr lang="en-US" altLang="zh-CN" sz="4000" dirty="0" smtClean="0"/>
          </a:p>
          <a:p>
            <a:r>
              <a:rPr lang="zh-CN" altLang="en-US" sz="4000" dirty="0" smtClean="0"/>
              <a:t>智能辨物，故不惑也；安于仁，不改其乐，故无忧也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见义而为，不畏强御，故不惧也。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38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忠恕之道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29293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子曰：“参乎！吾道一以贯之。”曾子曰：</a:t>
            </a:r>
            <a:r>
              <a:rPr lang="zh-CN" altLang="en-US" sz="4000" dirty="0" smtClean="0"/>
              <a:t>“唯。”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子</a:t>
            </a:r>
            <a:r>
              <a:rPr lang="zh-CN" altLang="en-US" sz="4000" dirty="0"/>
              <a:t>出，门人问曰：“何谓也？”曾子曰：“夫子之道，忠恕而已矣。”</a:t>
            </a:r>
          </a:p>
        </p:txBody>
      </p:sp>
    </p:spTree>
    <p:extLst>
      <p:ext uri="{BB962C8B-B14F-4D97-AF65-F5344CB8AC3E}">
        <p14:creationId xmlns:p14="http://schemas.microsoft.com/office/powerpoint/2010/main" val="23469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216" y="6096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</a:rPr>
              <a:t>诸子十家，其可观者九家而已。皆起于王道既微，诸侯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</a:rPr>
              <a:t>力敌，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</a:rPr>
              <a:t>时君世主，好恶殊方，是以九家之术蜂出并作，各引一端，崇其所善，以此驰说，取合诸侯。其言虽殊，辟犹水火，相灭亦相生也。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</a:rPr>
              <a:t>                            《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</a:rPr>
              <a:t>汉书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</a:rPr>
              <a:t>·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</a:rPr>
              <a:t>艺文志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</a:rPr>
              <a:t>》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先秦</a:t>
            </a:r>
            <a:r>
              <a:rPr lang="zh-CN" altLang="en-US" dirty="0" smtClean="0">
                <a:solidFill>
                  <a:schemeClr val="tx1"/>
                </a:solidFill>
              </a:rPr>
              <a:t>诸子散文发展阶段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505" y="2160589"/>
            <a:ext cx="10168569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语录体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春秋至战国初；</a:t>
            </a:r>
            <a:r>
              <a:rPr lang="en-US" altLang="zh-CN" sz="4000" dirty="0" smtClean="0"/>
              <a:t>《</a:t>
            </a:r>
            <a:r>
              <a:rPr lang="zh-CN" altLang="en-US" sz="4000" dirty="0" smtClean="0"/>
              <a:t>论语</a:t>
            </a:r>
            <a:r>
              <a:rPr lang="en-US" altLang="zh-CN" sz="4000" dirty="0" smtClean="0"/>
              <a:t>》《</a:t>
            </a:r>
            <a:r>
              <a:rPr lang="zh-CN" altLang="en-US" sz="4000" dirty="0" smtClean="0"/>
              <a:t>老子</a:t>
            </a:r>
            <a:r>
              <a:rPr lang="en-US" altLang="zh-CN" sz="4000" dirty="0" smtClean="0"/>
              <a:t>》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论辩体（战国中期；</a:t>
            </a:r>
            <a:r>
              <a:rPr lang="en-US" altLang="zh-CN" sz="4000" dirty="0" smtClean="0"/>
              <a:t>《</a:t>
            </a:r>
            <a:r>
              <a:rPr lang="zh-CN" altLang="en-US" sz="4000" dirty="0" smtClean="0"/>
              <a:t>孟子</a:t>
            </a:r>
            <a:r>
              <a:rPr lang="en-US" altLang="zh-CN" sz="4000" dirty="0" smtClean="0"/>
              <a:t>》《</a:t>
            </a:r>
            <a:r>
              <a:rPr lang="zh-CN" altLang="en-US" sz="4000" dirty="0" smtClean="0"/>
              <a:t>庄子</a:t>
            </a:r>
            <a:r>
              <a:rPr lang="en-US" altLang="zh-CN" sz="4000" dirty="0" smtClean="0"/>
              <a:t>》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专题论文（战国末期；</a:t>
            </a:r>
            <a:r>
              <a:rPr lang="en-US" altLang="zh-CN" sz="4000" dirty="0" smtClean="0"/>
              <a:t>《</a:t>
            </a:r>
            <a:r>
              <a:rPr lang="zh-CN" altLang="en-US" sz="4000" dirty="0" smtClean="0"/>
              <a:t>荀子</a:t>
            </a:r>
            <a:r>
              <a:rPr lang="en-US" altLang="zh-CN" sz="4000" dirty="0" smtClean="0"/>
              <a:t>》《</a:t>
            </a:r>
            <a:r>
              <a:rPr lang="zh-CN" altLang="en-US" sz="4000" dirty="0" smtClean="0"/>
              <a:t>韩非子</a:t>
            </a:r>
            <a:r>
              <a:rPr lang="en-US" altLang="zh-CN" sz="4000" dirty="0" smtClean="0"/>
              <a:t>》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43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君子食无求饱，居无求安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879" y="1797033"/>
            <a:ext cx="9612420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tx1"/>
                </a:solidFill>
              </a:rPr>
              <a:t>子曰</a:t>
            </a:r>
            <a:r>
              <a:rPr lang="en-US" altLang="zh-CN" sz="3600" dirty="0">
                <a:solidFill>
                  <a:schemeClr val="tx1"/>
                </a:solidFill>
              </a:rPr>
              <a:t>:“</a:t>
            </a:r>
            <a:r>
              <a:rPr lang="zh-CN" altLang="en-US" sz="3600" dirty="0">
                <a:solidFill>
                  <a:schemeClr val="tx1"/>
                </a:solidFill>
              </a:rPr>
              <a:t>贤哉，回也</a:t>
            </a:r>
            <a:r>
              <a:rPr lang="en-US" altLang="zh-CN" sz="3600" dirty="0">
                <a:solidFill>
                  <a:schemeClr val="tx1"/>
                </a:solidFill>
              </a:rPr>
              <a:t>!</a:t>
            </a:r>
            <a:r>
              <a:rPr lang="zh-CN" altLang="en-US" sz="3600" dirty="0">
                <a:solidFill>
                  <a:schemeClr val="tx1"/>
                </a:solidFill>
              </a:rPr>
              <a:t>一箪食，一瓢饮，在陋巷，人不堪其忧，回也不改其乐。贤哉，回也</a:t>
            </a:r>
            <a:r>
              <a:rPr lang="en-US" altLang="zh-CN" sz="3600" dirty="0" smtClean="0">
                <a:solidFill>
                  <a:schemeClr val="tx1"/>
                </a:solidFill>
              </a:rPr>
              <a:t>!”</a:t>
            </a:r>
            <a:r>
              <a:rPr lang="zh-CN" altLang="en-US" sz="3600" dirty="0" smtClean="0">
                <a:solidFill>
                  <a:schemeClr val="tx1"/>
                </a:solidFill>
              </a:rPr>
              <a:t>（</a:t>
            </a:r>
            <a:r>
              <a:rPr lang="en-US" altLang="zh-CN" sz="3600" dirty="0">
                <a:solidFill>
                  <a:schemeClr val="tx1"/>
                </a:solidFill>
              </a:rPr>
              <a:t>《</a:t>
            </a:r>
            <a:r>
              <a:rPr lang="zh-CN" altLang="en-US" sz="3600" dirty="0">
                <a:solidFill>
                  <a:schemeClr val="tx1"/>
                </a:solidFill>
              </a:rPr>
              <a:t>雍也</a:t>
            </a:r>
            <a:r>
              <a:rPr lang="en-US" altLang="zh-CN" sz="3600" dirty="0">
                <a:solidFill>
                  <a:schemeClr val="tx1"/>
                </a:solidFill>
              </a:rPr>
              <a:t>》</a:t>
            </a:r>
            <a:r>
              <a:rPr lang="zh-CN" altLang="en-US" sz="3600" dirty="0" smtClean="0">
                <a:solidFill>
                  <a:schemeClr val="tx1"/>
                </a:solidFill>
              </a:rPr>
              <a:t>）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chemeClr val="tx1"/>
                </a:solidFill>
              </a:rPr>
              <a:t>子曰</a:t>
            </a:r>
            <a:r>
              <a:rPr lang="en-US" altLang="zh-CN" sz="3600" dirty="0">
                <a:solidFill>
                  <a:schemeClr val="tx1"/>
                </a:solidFill>
              </a:rPr>
              <a:t>:“</a:t>
            </a:r>
            <a:r>
              <a:rPr lang="zh-CN" altLang="en-US" sz="3600" dirty="0">
                <a:solidFill>
                  <a:schemeClr val="tx1"/>
                </a:solidFill>
              </a:rPr>
              <a:t>饭疏食，饮水，曲肱而枕之，乐亦在其中矣。不义而富且贵，于我如浮云。</a:t>
            </a:r>
            <a:r>
              <a:rPr lang="zh-CN" altLang="en-US" sz="3600" dirty="0" smtClean="0">
                <a:solidFill>
                  <a:schemeClr val="tx1"/>
                </a:solidFill>
              </a:rPr>
              <a:t>”（</a:t>
            </a:r>
            <a:r>
              <a:rPr lang="en-US" altLang="zh-CN" sz="3600" dirty="0">
                <a:solidFill>
                  <a:schemeClr val="tx1"/>
                </a:solidFill>
              </a:rPr>
              <a:t>《</a:t>
            </a:r>
            <a:r>
              <a:rPr lang="zh-CN" altLang="en-US" sz="3600" dirty="0">
                <a:solidFill>
                  <a:schemeClr val="tx1"/>
                </a:solidFill>
              </a:rPr>
              <a:t>述而</a:t>
            </a:r>
            <a:r>
              <a:rPr lang="en-US" altLang="zh-CN" sz="3600" dirty="0">
                <a:solidFill>
                  <a:schemeClr val="tx1"/>
                </a:solidFill>
              </a:rPr>
              <a:t>》</a:t>
            </a:r>
            <a:r>
              <a:rPr lang="zh-CN" altLang="en-US" sz="3600" dirty="0" smtClean="0">
                <a:solidFill>
                  <a:schemeClr val="tx1"/>
                </a:solidFill>
              </a:rPr>
              <a:t>）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chemeClr val="tx1"/>
                </a:solidFill>
              </a:rPr>
              <a:t>子曰</a:t>
            </a:r>
            <a:r>
              <a:rPr lang="en-US" altLang="zh-CN" sz="3600" dirty="0">
                <a:solidFill>
                  <a:schemeClr val="tx1"/>
                </a:solidFill>
              </a:rPr>
              <a:t>:“</a:t>
            </a:r>
            <a:r>
              <a:rPr lang="zh-CN" altLang="en-US" sz="3600" dirty="0">
                <a:solidFill>
                  <a:schemeClr val="tx1"/>
                </a:solidFill>
              </a:rPr>
              <a:t>士志于道，而耻恶衣恶食者，未足与议也。</a:t>
            </a:r>
            <a:r>
              <a:rPr lang="zh-CN" altLang="en-US" sz="3600" dirty="0" smtClean="0">
                <a:solidFill>
                  <a:schemeClr val="tx1"/>
                </a:solidFill>
              </a:rPr>
              <a:t>”（</a:t>
            </a:r>
            <a:r>
              <a:rPr lang="en-US" altLang="zh-CN" sz="3600" dirty="0" smtClean="0">
                <a:solidFill>
                  <a:schemeClr val="tx1"/>
                </a:solidFill>
              </a:rPr>
              <a:t>《</a:t>
            </a:r>
            <a:r>
              <a:rPr lang="zh-CN" altLang="en-US" sz="3600" dirty="0">
                <a:solidFill>
                  <a:schemeClr val="tx1"/>
                </a:solidFill>
              </a:rPr>
              <a:t>里仁</a:t>
            </a:r>
            <a:r>
              <a:rPr lang="en-US" altLang="zh-CN" sz="3600" dirty="0" smtClean="0">
                <a:solidFill>
                  <a:schemeClr val="tx1"/>
                </a:solidFill>
              </a:rPr>
              <a:t>》</a:t>
            </a:r>
            <a:r>
              <a:rPr lang="zh-CN" altLang="en-US" sz="3600" dirty="0" smtClean="0">
                <a:solidFill>
                  <a:schemeClr val="tx1"/>
                </a:solidFill>
              </a:rPr>
              <a:t>）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人而不仁，如礼乐何？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孔子</a:t>
            </a:r>
            <a:r>
              <a:rPr lang="zh-CN" altLang="en-US" sz="4000" dirty="0"/>
              <a:t>谓季氏</a:t>
            </a:r>
            <a:r>
              <a:rPr lang="zh-CN" altLang="en-US" sz="4000" dirty="0" smtClean="0"/>
              <a:t>，“八佾舞于庭，是可忍也，孰不可忍也。 ”</a:t>
            </a:r>
            <a:endParaRPr lang="en-US" altLang="zh-CN" sz="4000" dirty="0" smtClean="0"/>
          </a:p>
          <a:p>
            <a:r>
              <a:rPr lang="zh-CN" altLang="en-US" sz="4000" dirty="0"/>
              <a:t>三家者以</a:t>
            </a:r>
            <a:r>
              <a:rPr lang="en-US" altLang="zh-CN" sz="4000" dirty="0"/>
              <a:t>《</a:t>
            </a:r>
            <a:r>
              <a:rPr lang="zh-CN" altLang="en-US" sz="4000" dirty="0"/>
              <a:t>雍</a:t>
            </a:r>
            <a:r>
              <a:rPr lang="en-US" altLang="zh-CN" sz="4000" dirty="0"/>
              <a:t>》</a:t>
            </a:r>
            <a:r>
              <a:rPr lang="zh-CN" altLang="en-US" sz="4000" dirty="0"/>
              <a:t>彻。子曰：“‘相维辟公，天子穆穆’，奚取于三家之堂</a:t>
            </a:r>
            <a:r>
              <a:rPr lang="en-US" altLang="zh-CN" sz="4000" dirty="0"/>
              <a:t>?”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66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朝闻道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“此章疾世无道也。设若早朝闻世有道，暮夕而死，可无恨矣。言将至死不闻世之有道也。”</a:t>
            </a:r>
          </a:p>
        </p:txBody>
      </p:sp>
    </p:spTree>
    <p:extLst>
      <p:ext uri="{BB962C8B-B14F-4D97-AF65-F5344CB8AC3E}">
        <p14:creationId xmlns:p14="http://schemas.microsoft.com/office/powerpoint/2010/main" val="28531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义利观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979" y="1675847"/>
            <a:ext cx="9193779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不义而富且贵，于我如浮云。</a:t>
            </a:r>
            <a:r>
              <a:rPr lang="en-US" altLang="zh-CN" sz="4000" dirty="0" smtClean="0"/>
              <a:t>《</a:t>
            </a:r>
            <a:r>
              <a:rPr lang="zh-CN" altLang="en-US" sz="4000" dirty="0" smtClean="0"/>
              <a:t>述而</a:t>
            </a:r>
            <a:r>
              <a:rPr lang="en-US" altLang="zh-CN" sz="4000" dirty="0" smtClean="0"/>
              <a:t>》</a:t>
            </a:r>
          </a:p>
          <a:p>
            <a:pPr marL="0" indent="0">
              <a:buNone/>
            </a:pPr>
            <a:r>
              <a:rPr lang="zh-CN" altLang="en-US" sz="4000" dirty="0"/>
              <a:t>子曰</a:t>
            </a:r>
            <a:r>
              <a:rPr lang="en-US" altLang="zh-CN" sz="4000" dirty="0"/>
              <a:t>:“</a:t>
            </a:r>
            <a:r>
              <a:rPr lang="zh-CN" altLang="en-US" sz="4000" dirty="0"/>
              <a:t>富而可</a:t>
            </a:r>
            <a:r>
              <a:rPr lang="zh-CN" altLang="en-US" sz="4000"/>
              <a:t>求</a:t>
            </a:r>
            <a:r>
              <a:rPr lang="zh-CN" altLang="en-US" sz="4000" smtClean="0"/>
              <a:t>也，虽</a:t>
            </a:r>
            <a:r>
              <a:rPr lang="zh-CN" altLang="en-US" sz="4000" dirty="0"/>
              <a:t>执鞭之士</a:t>
            </a:r>
            <a:r>
              <a:rPr lang="en-US" altLang="zh-CN" sz="4000" dirty="0"/>
              <a:t>,</a:t>
            </a:r>
            <a:r>
              <a:rPr lang="zh-CN" altLang="en-US" sz="4000" dirty="0"/>
              <a:t>吾亦为之。如不可求</a:t>
            </a:r>
            <a:r>
              <a:rPr lang="en-US" altLang="zh-CN" sz="4000" dirty="0"/>
              <a:t>,</a:t>
            </a:r>
            <a:r>
              <a:rPr lang="zh-CN" altLang="en-US" sz="4000" dirty="0"/>
              <a:t>从吾所好。</a:t>
            </a:r>
            <a:r>
              <a:rPr lang="zh-CN" altLang="en-US" sz="4000" dirty="0" smtClean="0"/>
              <a:t>”</a:t>
            </a:r>
            <a:r>
              <a:rPr lang="en-US" altLang="zh-CN" sz="4000" dirty="0" smtClean="0"/>
              <a:t>《</a:t>
            </a:r>
            <a:r>
              <a:rPr lang="zh-CN" altLang="en-US" sz="4000" dirty="0" smtClean="0"/>
              <a:t>述而</a:t>
            </a:r>
            <a:r>
              <a:rPr lang="en-US" altLang="zh-CN" sz="4000" dirty="0" smtClean="0"/>
              <a:t>》</a:t>
            </a:r>
          </a:p>
          <a:p>
            <a:pPr marL="0" indent="0">
              <a:buNone/>
            </a:pPr>
            <a:r>
              <a:rPr lang="zh-CN" altLang="en-US" sz="4000" dirty="0"/>
              <a:t>“富与贵</a:t>
            </a:r>
            <a:r>
              <a:rPr lang="en-US" altLang="zh-CN" sz="4000" dirty="0"/>
              <a:t>,</a:t>
            </a:r>
            <a:r>
              <a:rPr lang="zh-CN" altLang="en-US" sz="4000" dirty="0"/>
              <a:t>是人之所欲也</a:t>
            </a:r>
            <a:r>
              <a:rPr lang="en-US" altLang="zh-CN" sz="4000" dirty="0"/>
              <a:t>;</a:t>
            </a:r>
            <a:r>
              <a:rPr lang="zh-CN" altLang="en-US" sz="4000" dirty="0"/>
              <a:t>不以其道得之</a:t>
            </a:r>
            <a:r>
              <a:rPr lang="en-US" altLang="zh-CN" sz="4000" dirty="0"/>
              <a:t>,</a:t>
            </a:r>
            <a:r>
              <a:rPr lang="zh-CN" altLang="en-US" sz="4000" dirty="0"/>
              <a:t>不处也。贫与贱</a:t>
            </a:r>
            <a:r>
              <a:rPr lang="en-US" altLang="zh-CN" sz="4000" dirty="0"/>
              <a:t>,</a:t>
            </a:r>
            <a:r>
              <a:rPr lang="zh-CN" altLang="en-US" sz="4000" dirty="0"/>
              <a:t>是人之所恶也</a:t>
            </a:r>
            <a:r>
              <a:rPr lang="en-US" altLang="zh-CN" sz="4000" dirty="0"/>
              <a:t>;</a:t>
            </a:r>
            <a:r>
              <a:rPr lang="zh-CN" altLang="en-US" sz="4000" dirty="0"/>
              <a:t>不以其道得之</a:t>
            </a:r>
            <a:r>
              <a:rPr lang="en-US" altLang="zh-CN" sz="4000" dirty="0"/>
              <a:t>,</a:t>
            </a:r>
            <a:r>
              <a:rPr lang="zh-CN" altLang="en-US" sz="4000" dirty="0"/>
              <a:t>不去也</a:t>
            </a:r>
            <a:r>
              <a:rPr lang="zh-CN" altLang="en-US" sz="4000" dirty="0" smtClean="0"/>
              <a:t>。”</a:t>
            </a:r>
            <a:r>
              <a:rPr lang="en-US" altLang="zh-CN" sz="4000" dirty="0" smtClean="0"/>
              <a:t>《</a:t>
            </a:r>
            <a:r>
              <a:rPr lang="zh-CN" altLang="en-US" sz="4000" dirty="0" smtClean="0"/>
              <a:t>里仁</a:t>
            </a:r>
            <a:r>
              <a:rPr lang="en-US" altLang="zh-CN" sz="4000" dirty="0" smtClean="0"/>
              <a:t>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0921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149" y="257061"/>
            <a:ext cx="8596668" cy="65734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君子与小人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911" y="914401"/>
            <a:ext cx="9237847" cy="5022409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君子</a:t>
            </a:r>
            <a:r>
              <a:rPr lang="zh-CN" altLang="en-US" sz="3200" dirty="0"/>
              <a:t>周而不比</a:t>
            </a:r>
            <a:r>
              <a:rPr lang="en-US" altLang="zh-CN" sz="3200" dirty="0"/>
              <a:t>,</a:t>
            </a:r>
            <a:r>
              <a:rPr lang="zh-CN" altLang="en-US" sz="3200" b="1" dirty="0"/>
              <a:t>小人</a:t>
            </a:r>
            <a:r>
              <a:rPr lang="zh-CN" altLang="en-US" sz="3200" dirty="0"/>
              <a:t>比而</a:t>
            </a:r>
            <a:r>
              <a:rPr lang="zh-CN" altLang="en-US" sz="3200" dirty="0" smtClean="0"/>
              <a:t>不周。</a:t>
            </a:r>
            <a:endParaRPr lang="en-US" altLang="zh-CN" sz="3200" dirty="0" smtClean="0"/>
          </a:p>
          <a:p>
            <a:r>
              <a:rPr lang="zh-CN" altLang="en-US" sz="3200" b="1" dirty="0"/>
              <a:t>君子</a:t>
            </a:r>
            <a:r>
              <a:rPr lang="zh-CN" altLang="en-US" sz="3200" dirty="0"/>
              <a:t>怀德</a:t>
            </a:r>
            <a:r>
              <a:rPr lang="en-US" altLang="zh-CN" sz="3200" dirty="0"/>
              <a:t>,</a:t>
            </a:r>
            <a:r>
              <a:rPr lang="zh-CN" altLang="en-US" sz="3200" b="1" dirty="0"/>
              <a:t>小人</a:t>
            </a:r>
            <a:r>
              <a:rPr lang="zh-CN" altLang="en-US" sz="3200" dirty="0"/>
              <a:t>怀土</a:t>
            </a:r>
            <a:r>
              <a:rPr lang="en-US" altLang="zh-CN" sz="3200" dirty="0"/>
              <a:t>;</a:t>
            </a:r>
            <a:r>
              <a:rPr lang="zh-CN" altLang="en-US" sz="3200" b="1" dirty="0"/>
              <a:t>君子</a:t>
            </a:r>
            <a:r>
              <a:rPr lang="zh-CN" altLang="en-US" sz="3200" dirty="0"/>
              <a:t>怀刑</a:t>
            </a:r>
            <a:r>
              <a:rPr lang="en-US" altLang="zh-CN" sz="3200" dirty="0"/>
              <a:t>,</a:t>
            </a:r>
            <a:r>
              <a:rPr lang="zh-CN" altLang="en-US" sz="3200" b="1" dirty="0"/>
              <a:t>小人</a:t>
            </a:r>
            <a:r>
              <a:rPr lang="zh-CN" altLang="en-US" sz="3200" dirty="0"/>
              <a:t>怀</a:t>
            </a:r>
            <a:r>
              <a:rPr lang="zh-CN" altLang="en-US" sz="3200" dirty="0" smtClean="0"/>
              <a:t>惠。</a:t>
            </a:r>
            <a:endParaRPr lang="en-US" altLang="zh-CN" sz="3200" dirty="0" smtClean="0"/>
          </a:p>
          <a:p>
            <a:r>
              <a:rPr lang="zh-CN" altLang="en-US" sz="3200" b="1" dirty="0"/>
              <a:t>君子</a:t>
            </a:r>
            <a:r>
              <a:rPr lang="zh-CN" altLang="en-US" sz="3200" dirty="0"/>
              <a:t>坦荡荡</a:t>
            </a:r>
            <a:r>
              <a:rPr lang="en-US" altLang="zh-CN" sz="3200" dirty="0"/>
              <a:t>,</a:t>
            </a:r>
            <a:r>
              <a:rPr lang="zh-CN" altLang="en-US" sz="3200" b="1" dirty="0"/>
              <a:t>小人</a:t>
            </a:r>
            <a:r>
              <a:rPr lang="zh-CN" altLang="en-US" sz="3200" dirty="0"/>
              <a:t>长</a:t>
            </a:r>
            <a:r>
              <a:rPr lang="zh-CN" altLang="en-US" sz="3200" dirty="0" smtClean="0"/>
              <a:t>戚戚。</a:t>
            </a:r>
            <a:endParaRPr lang="en-US" altLang="zh-CN" sz="3200" dirty="0" smtClean="0"/>
          </a:p>
          <a:p>
            <a:r>
              <a:rPr lang="zh-CN" altLang="en-US" sz="3200" dirty="0"/>
              <a:t>君子成人之美</a:t>
            </a:r>
            <a:r>
              <a:rPr lang="en-US" altLang="zh-CN" sz="3200" dirty="0"/>
              <a:t>,</a:t>
            </a:r>
            <a:r>
              <a:rPr lang="zh-CN" altLang="en-US" sz="3200" dirty="0"/>
              <a:t>不成人之</a:t>
            </a:r>
            <a:r>
              <a:rPr lang="zh-CN" altLang="en-US" sz="3200" dirty="0" smtClean="0"/>
              <a:t>恶。小人反是。</a:t>
            </a:r>
            <a:endParaRPr lang="en-US" altLang="zh-CN" sz="3200" dirty="0" smtClean="0"/>
          </a:p>
          <a:p>
            <a:r>
              <a:rPr lang="zh-CN" altLang="en-US" sz="3200" dirty="0" smtClean="0"/>
              <a:t>君子和而不同，小人同而不和。</a:t>
            </a:r>
            <a:endParaRPr lang="en-US" altLang="zh-CN" sz="3200" dirty="0" smtClean="0"/>
          </a:p>
          <a:p>
            <a:r>
              <a:rPr lang="zh-CN" altLang="en-US" sz="3200" dirty="0" smtClean="0"/>
              <a:t>君子泰而不骄，小人骄而不泰。</a:t>
            </a:r>
            <a:endParaRPr lang="en-US" altLang="zh-CN" sz="3200" dirty="0" smtClean="0"/>
          </a:p>
          <a:p>
            <a:r>
              <a:rPr lang="zh-CN" altLang="en-US" sz="3200" dirty="0" smtClean="0"/>
              <a:t>君子求诸己，小人求诸人。</a:t>
            </a:r>
            <a:endParaRPr lang="en-US" altLang="zh-CN" sz="3200" dirty="0" smtClean="0"/>
          </a:p>
          <a:p>
            <a:r>
              <a:rPr lang="zh-CN" altLang="en-US" sz="3200" dirty="0" smtClean="0"/>
              <a:t>君子固穷，小人穷斯滥矣。</a:t>
            </a:r>
            <a:endParaRPr lang="en-US" altLang="zh-CN" sz="3200" dirty="0" smtClean="0"/>
          </a:p>
          <a:p>
            <a:r>
              <a:rPr lang="zh-CN" altLang="en-US" sz="3200" dirty="0" smtClean="0"/>
              <a:t>君子有三畏：畏天命，畏大人，畏圣人之言。小人不知天命而不畏也，狎大人，侮圣人之言。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22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士不可以不弘毅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030" y="240296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弘而不毅，则无规则而难立，毅而不弘，则隘陋而无以居之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5784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1469</TotalTime>
  <Words>731</Words>
  <Application>Microsoft Office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方正姚体</vt:lpstr>
      <vt:lpstr>华文新魏</vt:lpstr>
      <vt:lpstr>Arial</vt:lpstr>
      <vt:lpstr>Trebuchet MS</vt:lpstr>
      <vt:lpstr>Wingdings 3</vt:lpstr>
      <vt:lpstr>平面</vt:lpstr>
      <vt:lpstr>《论语十二章》</vt:lpstr>
      <vt:lpstr>PowerPoint 演示文稿</vt:lpstr>
      <vt:lpstr>先秦诸子散文发展阶段</vt:lpstr>
      <vt:lpstr>君子食无求饱，居无求安</vt:lpstr>
      <vt:lpstr>人而不仁，如礼乐何？</vt:lpstr>
      <vt:lpstr>朝闻道</vt:lpstr>
      <vt:lpstr>义利观</vt:lpstr>
      <vt:lpstr>君子与小人</vt:lpstr>
      <vt:lpstr>士不可以不弘毅</vt:lpstr>
      <vt:lpstr>不惑、不忧、不惧</vt:lpstr>
      <vt:lpstr>忠恕之道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《论语十二章》</dc:title>
  <dc:creator>Windows 用户</dc:creator>
  <cp:lastModifiedBy>Windows 用户</cp:lastModifiedBy>
  <cp:revision>9</cp:revision>
  <dcterms:created xsi:type="dcterms:W3CDTF">2021-08-27T09:18:29Z</dcterms:created>
  <dcterms:modified xsi:type="dcterms:W3CDTF">2021-08-31T07:25:52Z</dcterms:modified>
</cp:coreProperties>
</file>