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91" r:id="rId3"/>
    <p:sldId id="292" r:id="rId4"/>
    <p:sldId id="293" r:id="rId5"/>
    <p:sldId id="294" r:id="rId6"/>
    <p:sldId id="314" r:id="rId7"/>
    <p:sldId id="296" r:id="rId8"/>
    <p:sldId id="297" r:id="rId10"/>
    <p:sldId id="298" r:id="rId11"/>
    <p:sldId id="299" r:id="rId12"/>
    <p:sldId id="300" r:id="rId13"/>
    <p:sldId id="301" r:id="rId14"/>
    <p:sldId id="310" r:id="rId15"/>
    <p:sldId id="311" r:id="rId16"/>
    <p:sldId id="312" r:id="rId17"/>
  </p:sldIdLst>
  <p:sldSz cx="12192000" cy="6858000"/>
  <p:notesSz cx="7103745" cy="10234295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0" clrIdx="0"/>
  <p:cmAuthor id="2" name="郭小球~" initials="郭小球~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6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地球上的原始大气中是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没有氧气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的，因此，最早出现的生物都是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厌氧（进行无氧呼吸）的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；最早的</a:t>
            </a:r>
            <a:r>
              <a:rPr lang="zh-CN" altLang="en-US" b="1">
                <a:solidFill>
                  <a:srgbClr val="F6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光合生物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的出现，使得原始大气中有了</a:t>
            </a:r>
            <a:r>
              <a:rPr lang="zh-CN" altLang="en-US" b="1">
                <a:solidFill>
                  <a:srgbClr val="F6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氧气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，这就为</a:t>
            </a:r>
            <a:r>
              <a:rPr lang="zh-CN" altLang="en-US" b="1">
                <a:solidFill>
                  <a:srgbClr val="F6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好氧生物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的出现创造了前提条件。</a:t>
            </a:r>
            <a:endParaRPr lang="zh-CN" altLang="en-US" b="1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b="1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marL="0" lvl="0" indent="0" algn="r" eaLnBrk="1" hangingPunct="1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TextEdit="1"/>
          </p:cNvSpPr>
          <p:nvPr>
            <p:ph type="sldImg" idx="2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zh-CN" altLang="zh-CN" sz="1200" u="none" baseline="0">
              <a:solidFill>
                <a:schemeClr val="tx1"/>
              </a:solidFill>
              <a:effectLst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恐龙的绝灭为哺乳动物的兴盛腾出了空间，增加了生物多样性，使生物进化翻开了崭新的一页。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1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 flipH="1"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humbnail_icon_ppt" hidden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0" y="2552700"/>
            <a:ext cx="2311400" cy="1752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616200"/>
            <a:ext cx="12192000" cy="307975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1350" strike="noStrike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44" name="文本框 6"/>
          <p:cNvSpPr txBox="1"/>
          <p:nvPr/>
        </p:nvSpPr>
        <p:spPr>
          <a:xfrm>
            <a:off x="1760220" y="3355975"/>
            <a:ext cx="845947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第四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节 </a:t>
            </a:r>
            <a:r>
              <a:rPr lang="zh-CN" sz="3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协同进化与生物多样性的形成</a:t>
            </a:r>
            <a:br>
              <a:rPr lang="zh-CN" sz="3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sz="36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45" name="标题 3"/>
          <p:cNvSpPr>
            <a:spLocks noGrp="1"/>
          </p:cNvSpPr>
          <p:nvPr/>
        </p:nvSpPr>
        <p:spPr>
          <a:xfrm>
            <a:off x="3640138" y="2792095"/>
            <a:ext cx="5487987" cy="5635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>
              <a:lnSpc>
                <a:spcPct val="90000"/>
              </a:lnSpc>
            </a:pPr>
            <a:r>
              <a:rPr lang="zh-CN" altLang="en-US" sz="3200" dirty="0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3200" dirty="0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3200" dirty="0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rPr>
              <a:t>章 基因突变及其他变异</a:t>
            </a:r>
            <a:endParaRPr lang="zh-CN" altLang="en-US" sz="3200" dirty="0">
              <a:solidFill>
                <a:srgbClr val="1C1C1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2286000"/>
            <a:ext cx="8467090" cy="4495800"/>
          </a:xfrm>
          <a:prstGeom prst="rect">
            <a:avLst/>
          </a:prstGeom>
        </p:spPr>
      </p:pic>
      <p:sp>
        <p:nvSpPr>
          <p:cNvPr id="13316" name="Rectangle 4"/>
          <p:cNvSpPr/>
          <p:nvPr/>
        </p:nvSpPr>
        <p:spPr>
          <a:xfrm>
            <a:off x="1828483" y="228600"/>
            <a:ext cx="65293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、生物多样性形成的进化历程</a:t>
            </a:r>
            <a:endParaRPr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6000" y="990600"/>
            <a:ext cx="5331460" cy="491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思考</a:t>
            </a:r>
            <a:r>
              <a:rPr kumimoji="1" lang="en-US" altLang="zh-CN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.</a:t>
            </a:r>
            <a:r>
              <a:rPr kumimoji="1"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讨论：分析生物多样性的形成</a:t>
            </a:r>
            <a:endParaRPr kumimoji="1" lang="en-US" altLang="zh-CN" sz="2600" b="1" baseline="-25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2200" y="1825625"/>
            <a:ext cx="42608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结合图，对</a:t>
            </a: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P</a:t>
            </a:r>
            <a:r>
              <a:rPr kumimoji="1" lang="en-US" altLang="zh-CN" sz="2000" b="1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122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问题进行讨论：</a:t>
            </a:r>
            <a:endParaRPr kumimoji="1"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13389" y="990283"/>
            <a:ext cx="8750618" cy="48279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4289" tIns="34289" rIns="34289" bIns="34289" numCol="1" spcCol="38100" rtlCol="0" anchor="t" forceAA="0">
            <a:spAutoFit/>
          </a:bodyPr>
          <a:lstStyle/>
          <a:p>
            <a:pPr marL="0" marR="0" algn="l" rtl="0" fontAlgn="auto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1、</a:t>
            </a:r>
            <a:r>
              <a:rPr kumimoji="1" lang="zh-CN" altLang="en-US" sz="2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最早出现的生物是哪一类生物？它们生活在什么环境中?</a:t>
            </a:r>
            <a:endParaRPr kumimoji="1" lang="zh-CN" altLang="en-US" sz="26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  <a:p>
            <a:pPr marL="0" marR="0" algn="l" rtl="0" fontAlgn="auto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6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  <a:p>
            <a:pPr marL="0" marR="0" algn="l" rtl="0" fontAlgn="auto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 i="0" u="none" strike="noStrike" cap="none" spc="0" normalizeH="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2</a:t>
            </a:r>
            <a:r>
              <a:rPr kumimoji="1" lang="zh-CN" altLang="en-US" sz="2600" b="1" i="0" u="none" strike="noStrike" cap="none" spc="0" normalizeH="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、陆生植物和陆生动物的出现谁先谁后？前者为后者提供了什么条件?</a:t>
            </a:r>
            <a:endParaRPr kumimoji="1" lang="zh-CN" altLang="en-US" sz="2600" b="1" i="0" u="none" strike="noStrike" cap="none" spc="0" normalizeH="0" baseline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  <a:p>
            <a:pPr marL="0" marR="0" algn="l" rtl="0" fontAlgn="auto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600" b="1" i="0" u="none" strike="noStrike" cap="none" spc="0" normalizeH="0" baseline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  <a:p>
            <a:pPr marL="0" marR="0" algn="l" rtl="0" fontAlgn="auto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 i="0" u="none" strike="noStrike" cap="none" spc="0" normalizeH="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3</a:t>
            </a:r>
            <a:r>
              <a:rPr kumimoji="1" lang="zh-CN" altLang="en-US" sz="2600" b="1" i="0" u="none" strike="noStrike" cap="none" spc="0" normalizeH="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、同今天你所看到的地球相比，寒武纪时地球上的生态系统有什么特点?</a:t>
            </a:r>
            <a:endParaRPr kumimoji="1" lang="zh-CN" altLang="en-US" sz="2600" b="1" i="0" u="none" strike="noStrike" cap="none" spc="0" normalizeH="0" baseline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  <a:p>
            <a:pPr marL="0" marR="0" algn="l" rtl="0" fontAlgn="auto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600" b="1" i="0" u="none" strike="noStrike" cap="none" spc="0" normalizeH="0" baseline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  <a:p>
            <a:pPr marL="0" marR="0" algn="l" rtl="0" fontAlgn="auto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1" i="0" u="none" strike="noStrike" cap="none" spc="0" normalizeH="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4</a:t>
            </a:r>
            <a:r>
              <a:rPr kumimoji="1" lang="zh-CN" altLang="en-US" sz="2600" b="1" i="0" u="none" strike="noStrike" cap="none" spc="0" normalizeH="0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、</a:t>
            </a:r>
            <a:r>
              <a:rPr lang="zh-CN" altLang="en-US" sz="2600" b="1" i="0" u="none" strike="noStrike" cap="none" spc="0" normalizeH="0" baseline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恐龙大约是什么时候绝灭的？物种绝灭对生物多样性会产生怎样的影响?</a:t>
            </a:r>
            <a:endParaRPr lang="zh-CN" altLang="en-US" sz="2600" b="1" i="0" u="none" strike="noStrike" cap="none" spc="0" normalizeH="0" baseline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09800" y="1524000"/>
            <a:ext cx="5569585" cy="4673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4289" tIns="34289" rIns="34289" bIns="34289" numCol="1" spcCol="38100" rtlCol="0" anchor="t" forceAA="0">
            <a:spAutoFit/>
          </a:bodyPr>
          <a:lstStyle/>
          <a:p>
            <a:pPr marL="0" marR="0" algn="l" rtl="0" fontAlgn="auto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sz="2600" b="1" i="0" u="none" strike="noStrike" cap="none" spc="0" normalizeH="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厌氧的单细胞生物，原始海洋中。</a:t>
            </a:r>
            <a:endParaRPr kumimoji="1" lang="zh-CN" sz="2600" b="1" i="0" u="none" strike="noStrike" cap="none" spc="0" normalizeH="0" baseline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3759" y="3009741"/>
            <a:ext cx="6397943" cy="4673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4289" tIns="34289" rIns="34289" bIns="34289" numCol="1" spcCol="38100" rtlCol="0" anchor="t" forceAA="0">
            <a:spAutoFit/>
          </a:bodyPr>
          <a:lstStyle/>
          <a:p>
            <a:pPr marL="0" marR="0" algn="l" rtl="0" fontAlgn="auto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sz="2600" b="1" i="0" u="none" strike="noStrike" cap="none" spc="0" normalizeH="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植物先登陆，否则动物登陆后就会饿死。</a:t>
            </a:r>
            <a:endParaRPr kumimoji="1" lang="zh-CN" sz="2600" b="1" i="0" u="none" strike="noStrike" cap="none" spc="0" normalizeH="0" baseline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6159" y="4419600"/>
            <a:ext cx="7445693" cy="4673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4289" tIns="34289" rIns="34289" bIns="34289" numCol="1" spcCol="38100" rtlCol="0" anchor="t" forceAA="0">
            <a:spAutoFit/>
          </a:bodyPr>
          <a:lstStyle/>
          <a:p>
            <a:pPr marL="0" marR="0" algn="l" rtl="0" fontAlgn="auto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sz="2600" b="1" i="0" u="none" strike="noStrike" cap="none" spc="0" normalizeH="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当时陆地上还是一片荒芜，生物都生活在海洋中。</a:t>
            </a:r>
            <a:endParaRPr kumimoji="1" lang="zh-CN" sz="2600" b="1" i="0" u="none" strike="noStrike" cap="none" spc="0" normalizeH="0" baseline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6000" y="5818505"/>
            <a:ext cx="7852410" cy="8674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4289" tIns="34289" rIns="34289" bIns="34289" numCol="1" spcCol="38100" rtlCol="0" anchor="t" forceAA="0">
            <a:spAutoFit/>
          </a:bodyPr>
          <a:lstStyle/>
          <a:p>
            <a:pPr marL="0" marR="0" algn="l" rtl="0" fontAlgn="auto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sz="2600" b="1" i="0" u="none" strike="noStrike" cap="none" spc="0" normalizeH="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中生代后期绝灭的。</a:t>
            </a:r>
            <a:r>
              <a:rPr kumimoji="1" lang="zh-CN" sz="2600" b="1" i="0" u="none" strike="noStrike" cap="none" spc="0" normalizeH="0" baseline="0">
                <a:solidFill>
                  <a:srgbClr val="C70DC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物种绝灭对生物多样性的影响是复杂的。恐龙的绝灭有利于哺乳动物的繁盛。</a:t>
            </a:r>
            <a:endParaRPr kumimoji="1" lang="zh-CN" sz="2600" b="1" i="0" u="none" strike="noStrike" cap="none" spc="0" normalizeH="0" baseline="0">
              <a:solidFill>
                <a:srgbClr val="C70DC4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05000" y="228600"/>
            <a:ext cx="1179195" cy="491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讨论：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4" grpId="0" bldLvl="0" animBg="1"/>
      <p:bldP spid="5" grpId="0" bldLvl="0" animBg="1"/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57241" y="838041"/>
            <a:ext cx="4357370" cy="497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34289" tIns="34289" rIns="34289" bIns="34289" numCol="1" spcCol="38100" rtlCol="0" anchor="t" forceAA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zh-CN" altLang="en-US" sz="2800" b="1">
                <a:solidFill>
                  <a:srgbClr val="C70DC4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生物的进化历程可概括为：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C70DC4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6000" y="2362200"/>
            <a:ext cx="3683000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从原核生物到真核生物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159" y="3047683"/>
            <a:ext cx="3516630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从无性生殖到有性生殖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9814" y="3657600"/>
            <a:ext cx="2376488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由简单到</a:t>
            </a:r>
            <a:r>
              <a:rPr lang="zh-CN" altLang="en-US" sz="2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</a:t>
            </a:r>
            <a:endParaRPr lang="zh-CN" altLang="en-US" sz="26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19833" y="4267439"/>
            <a:ext cx="217551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由水生到陆</a:t>
            </a:r>
            <a:r>
              <a:rPr lang="zh-CN" altLang="en-US" sz="2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</a:t>
            </a:r>
            <a:endParaRPr lang="zh-CN" altLang="en-US" sz="26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19833" y="4800285"/>
            <a:ext cx="217551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由低等到</a:t>
            </a:r>
            <a:r>
              <a:rPr lang="zh-CN" altLang="en-US" sz="2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高等</a:t>
            </a:r>
            <a:endParaRPr lang="zh-CN" altLang="en-US" sz="26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969000" y="3809683"/>
            <a:ext cx="853916" cy="36576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86283" y="3775393"/>
            <a:ext cx="3039904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协同进化</a:t>
            </a:r>
            <a:r>
              <a:rPr lang="zh-CN" altLang="en-US" sz="2600" b="1">
                <a:solidFill>
                  <a:srgbClr val="0812E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的结果</a:t>
            </a:r>
            <a:endParaRPr lang="zh-CN" altLang="en-US" sz="2600" b="1">
              <a:solidFill>
                <a:srgbClr val="0812E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81480" y="304800"/>
            <a:ext cx="5510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三、生物进化理论在发展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1752600"/>
            <a:ext cx="803910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</a:t>
            </a:r>
            <a:r>
              <a:rPr lang="en-US" altLang="zh-CN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1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）适应是</a:t>
            </a:r>
            <a:r>
              <a:rPr lang="zh-CN" altLang="en-US" sz="2600" b="1" u="sng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         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的结果。</a:t>
            </a:r>
            <a:endParaRPr lang="zh-CN" altLang="en-US" sz="2600" b="1"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</a:t>
            </a:r>
            <a:r>
              <a:rPr lang="en-US" altLang="zh-CN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2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</a:t>
            </a:r>
            <a:r>
              <a:rPr lang="zh-CN" altLang="en-US" sz="2600" b="1" u="sng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     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是生物进化的基本单位。</a:t>
            </a:r>
            <a:endParaRPr lang="en-US" altLang="zh-CN" sz="2600" b="1"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</a:t>
            </a:r>
            <a:r>
              <a:rPr lang="en-US" altLang="zh-CN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3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</a:t>
            </a:r>
            <a:r>
              <a:rPr lang="zh-CN" altLang="en-US" sz="2600" b="1" u="sng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              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提供进化的原材料。</a:t>
            </a:r>
            <a:endParaRPr lang="en-US" altLang="zh-CN" sz="2600" b="1"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</a:t>
            </a:r>
            <a:r>
              <a:rPr lang="en-US" altLang="zh-CN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4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</a:t>
            </a:r>
            <a:r>
              <a:rPr lang="zh-CN" altLang="en-US" sz="2600" b="1" u="sng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        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导致种群基因频率的定向改变，进而通过</a:t>
            </a:r>
            <a:r>
              <a:rPr lang="zh-CN" altLang="en-US" sz="2600" b="1" u="sng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       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形成新的物种。</a:t>
            </a:r>
            <a:endParaRPr lang="en-US" altLang="zh-CN" sz="2600" b="1"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</a:t>
            </a:r>
            <a:r>
              <a:rPr lang="en-US" altLang="zh-CN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5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</a:t>
            </a:r>
            <a:r>
              <a:rPr lang="zh-CN" altLang="en-US" sz="2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生物进化的过程实际上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是</a:t>
            </a:r>
            <a:r>
              <a:rPr lang="zh-CN" altLang="en-US" sz="2600" b="1" u="sng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    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与</a:t>
            </a:r>
            <a:r>
              <a:rPr lang="zh-CN" altLang="en-US" sz="2600" b="1" u="sng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    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zh-CN" altLang="en-US" sz="2600" b="1" u="sng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     </a:t>
            </a:r>
            <a:r>
              <a:rPr lang="zh-CN" altLang="en-US" sz="2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、</a:t>
            </a:r>
            <a:r>
              <a:rPr lang="zh-CN" altLang="en-US" sz="2600" b="1" u="sng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   </a:t>
            </a:r>
            <a:endParaRPr lang="zh-CN" altLang="en-US" sz="2600" b="1" u="sng"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与</a:t>
            </a:r>
            <a:r>
              <a:rPr lang="zh-CN" altLang="en-US" sz="2600" b="1" u="sng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     </a:t>
            </a:r>
            <a:r>
              <a:rPr lang="zh-CN" altLang="en-US" sz="2600" b="1" u="sng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    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间</a:t>
            </a:r>
            <a:r>
              <a:rPr lang="zh-CN" altLang="en-US" sz="2600" b="1" u="sng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         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的过程。</a:t>
            </a:r>
            <a:endParaRPr lang="en-US" altLang="zh-CN" sz="2600" b="1"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</a:t>
            </a:r>
            <a:r>
              <a:rPr lang="en-US" altLang="zh-CN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6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</a:t>
            </a:r>
            <a:r>
              <a:rPr lang="zh-CN" altLang="en-US" sz="2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生物多样性是</a:t>
            </a:r>
            <a:r>
              <a:rPr lang="zh-CN" altLang="en-US" sz="2600" b="1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         </a:t>
            </a:r>
            <a:r>
              <a:rPr lang="zh-CN" altLang="en-US" sz="2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的结果。</a:t>
            </a:r>
            <a:endParaRPr lang="zh-CN" altLang="en-US" sz="26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6782058" y="1060050"/>
            <a:ext cx="23279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自然选择学说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4058253" y="1828538"/>
            <a:ext cx="1511300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自然选择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2895503" y="2438359"/>
            <a:ext cx="847090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种群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819161" y="3014448"/>
            <a:ext cx="250761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突变和基因重组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819632" y="3581564"/>
            <a:ext cx="1511300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自然选择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895681" y="4191164"/>
            <a:ext cx="847090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隔离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3"/>
          <p:cNvSpPr txBox="1">
            <a:spLocks noChangeArrowheads="1"/>
          </p:cNvSpPr>
          <p:nvPr/>
        </p:nvSpPr>
        <p:spPr bwMode="auto">
          <a:xfrm>
            <a:off x="6497955" y="4876800"/>
            <a:ext cx="112204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 eaLnBrk="1" hangingPunct="1"/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生物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7695946" y="4800853"/>
            <a:ext cx="847090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生物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8915696" y="4800853"/>
            <a:ext cx="847090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生物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2438684" y="5368342"/>
            <a:ext cx="1511300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无机环境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4986626" y="6020052"/>
            <a:ext cx="1511300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协同进化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4571768" y="5368272"/>
            <a:ext cx="1511300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协同进化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3"/>
          <p:cNvSpPr txBox="1"/>
          <p:nvPr/>
        </p:nvSpPr>
        <p:spPr>
          <a:xfrm>
            <a:off x="1752600" y="1143000"/>
            <a:ext cx="8406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、现代生物进化理论（核心：</a:t>
            </a:r>
            <a:r>
              <a:rPr lang="zh-CN" altLang="en-US" sz="2800" b="1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              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</a:t>
            </a:r>
            <a:endParaRPr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3" grpId="0"/>
      <p:bldP spid="8" grpId="0"/>
      <p:bldP spid="14" grpId="0"/>
      <p:bldP spid="15" grpId="0"/>
      <p:bldP spid="16" grpId="0"/>
      <p:bldP spid="17" grpId="0"/>
      <p:bldP spid="18" grpId="0"/>
      <p:bldP spid="19" grpId="0"/>
      <p:bldP spid="1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8692"/>
          <p:cNvSpPr/>
          <p:nvPr/>
        </p:nvSpPr>
        <p:spPr>
          <a:xfrm>
            <a:off x="2743200" y="3429000"/>
            <a:ext cx="7545705" cy="1210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 fontAlgn="auto">
              <a:lnSpc>
                <a:spcPct val="140000"/>
              </a:lnSpc>
            </a:pP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物种形成并不都是渐变的结果，而是</a:t>
            </a:r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种群长期稳定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与</a:t>
            </a:r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迅速形成新种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交替出现的过程。</a:t>
            </a:r>
            <a:endParaRPr lang="zh-CN" altLang="en-US" sz="26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0800" y="5943600"/>
            <a:ext cx="717423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生物进化论不会停滞不前，而是在不断发展。</a:t>
            </a:r>
            <a:endParaRPr lang="zh-CN" altLang="en-US" sz="2600" b="1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7400" y="381000"/>
            <a:ext cx="3222625" cy="6940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fontAlgn="auto">
              <a:lnSpc>
                <a:spcPct val="140000"/>
              </a:lnSpc>
            </a:pP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、中性突变学说：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90800" y="1143000"/>
            <a:ext cx="7518400" cy="1210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40000"/>
              </a:lnSpc>
            </a:pPr>
            <a:r>
              <a:rPr lang="zh-CN" altLang="en-US" sz="2600" b="1">
                <a:solidFill>
                  <a:srgbClr val="C70DC4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决定生物进化的方向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是</a:t>
            </a:r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中性突变的逐渐积累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，而不是自然选择。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33600" y="2590800"/>
            <a:ext cx="3222625" cy="6940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fontAlgn="auto">
              <a:lnSpc>
                <a:spcPct val="140000"/>
              </a:lnSpc>
            </a:pP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、间断平衡学说：</a:t>
            </a:r>
            <a:endParaRPr lang="zh-CN" altLang="en-US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2133600" y="5181600"/>
            <a:ext cx="837374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600" b="1">
                <a:solidFill>
                  <a:srgbClr val="C70DC4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以自然选择为核心的进化理论，更为大多数学者所接受。</a:t>
            </a:r>
            <a:endParaRPr lang="zh-CN" altLang="en-US" sz="2600" b="1">
              <a:solidFill>
                <a:srgbClr val="C70DC4"/>
              </a:solidFill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  <p:bldP spid="7" grpId="0"/>
      <p:bldP spid="10138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矩形 28692"/>
          <p:cNvSpPr/>
          <p:nvPr/>
        </p:nvSpPr>
        <p:spPr>
          <a:xfrm>
            <a:off x="3491230" y="3810000"/>
            <a:ext cx="338264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 fontAlgn="auto">
              <a:lnSpc>
                <a:spcPct val="130000"/>
              </a:lnSpc>
            </a:pPr>
            <a:r>
              <a:rPr 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不同物种之间：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133441" y="609441"/>
            <a:ext cx="4334828" cy="5143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一、协同进化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1200" y="1828800"/>
            <a:ext cx="1792605" cy="6508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fontAlgn="auto">
              <a:lnSpc>
                <a:spcPct val="130000"/>
              </a:lnSpc>
            </a:pPr>
            <a:r>
              <a:rPr lang="en-US" altLang="zh-CN" sz="2800" b="1">
                <a:solidFill>
                  <a:srgbClr val="C70D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1">
                <a:solidFill>
                  <a:srgbClr val="C70D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、概念：</a:t>
            </a:r>
            <a:endParaRPr lang="zh-CN" altLang="en-US" sz="2800" b="1">
              <a:solidFill>
                <a:srgbClr val="C70DC4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17395" y="3768725"/>
            <a:ext cx="1792605" cy="6508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fontAlgn="auto">
              <a:lnSpc>
                <a:spcPct val="130000"/>
              </a:lnSpc>
            </a:pPr>
            <a:r>
              <a:rPr lang="en-US" altLang="zh-CN" sz="2800" b="1">
                <a:solidFill>
                  <a:srgbClr val="C70D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1">
                <a:solidFill>
                  <a:srgbClr val="C70D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、类型：</a:t>
            </a:r>
            <a:endParaRPr lang="zh-CN" altLang="en-US" sz="2800" b="1">
              <a:solidFill>
                <a:srgbClr val="C70DC4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10000" y="1752600"/>
            <a:ext cx="5816600" cy="1210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不同物种之间、生物与无机环境之间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在相互影响中不断进化和发展。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57600" y="5257800"/>
            <a:ext cx="4295140" cy="6508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fontAlgn="auto"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）生物与无机环境之间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62800" y="3581400"/>
            <a:ext cx="19704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①种间互助  </a:t>
            </a:r>
            <a:endParaRPr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10400" y="4419600"/>
            <a:ext cx="2150110" cy="6508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fontAlgn="auto">
              <a:lnSpc>
                <a:spcPct val="130000"/>
              </a:lnSpc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②种间斗争</a:t>
            </a:r>
            <a:endParaRPr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6858000" y="3657600"/>
            <a:ext cx="245745" cy="1169035"/>
          </a:xfrm>
          <a:prstGeom prst="leftBrace">
            <a:avLst/>
          </a:prstGeom>
          <a:ln w="28575" cmpd="sng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2" grpId="0"/>
      <p:bldP spid="5" grpId="0"/>
      <p:bldP spid="6" grpId="0"/>
      <p:bldP spid="7" grpId="0"/>
      <p:bldP spid="8" grpId="0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矩形 28692"/>
          <p:cNvSpPr/>
          <p:nvPr/>
        </p:nvSpPr>
        <p:spPr>
          <a:xfrm>
            <a:off x="1752600" y="647700"/>
            <a:ext cx="6128385" cy="7308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 fontAlgn="auto">
              <a:lnSpc>
                <a:spcPct val="130000"/>
              </a:lnSpc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）不同物种之间的协同进化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72238" y="5011420"/>
            <a:ext cx="373903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丛林狼捕食老弱兔子，客观上促进了物种的发展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2883" y="2713990"/>
            <a:ext cx="3266599" cy="21755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09483" y="4953000"/>
            <a:ext cx="358282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长舌蝠取食长筒花的花蜜，同时为长筒花传粉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43200"/>
            <a:ext cx="3483610" cy="21228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57400" y="1828800"/>
            <a:ext cx="19704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①种间互助  </a:t>
            </a:r>
            <a:endParaRPr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2555" y="1768475"/>
            <a:ext cx="2150110" cy="6508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fontAlgn="auto">
              <a:lnSpc>
                <a:spcPct val="130000"/>
              </a:lnSpc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②种间斗争</a:t>
            </a:r>
            <a:endParaRPr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矩形 28692"/>
          <p:cNvSpPr/>
          <p:nvPr/>
        </p:nvSpPr>
        <p:spPr>
          <a:xfrm>
            <a:off x="1828800" y="1980883"/>
            <a:ext cx="4361021" cy="233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 fontAlgn="auto"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自然选择</a:t>
            </a:r>
            <a:r>
              <a:rPr lang="zh-CN" altLang="en-US" sz="2800" b="1">
                <a:solidFill>
                  <a:srgbClr val="C70D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有利于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羚羊种群中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肌肉发达、动作敏捷的个体，</a:t>
            </a:r>
            <a:r>
              <a:rPr lang="zh-CN" altLang="en-US" sz="2800" b="1">
                <a:solidFill>
                  <a:srgbClr val="C70D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也有利于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猎豹种群中跑得快的个体。</a:t>
            </a:r>
            <a:endParaRPr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43800" y="4038600"/>
            <a:ext cx="2192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猎豹追捕羚羊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9980" y="914400"/>
            <a:ext cx="4361180" cy="29063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00200" y="990600"/>
            <a:ext cx="242951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fontAlgn="auto">
              <a:lnSpc>
                <a:spcPct val="130000"/>
              </a:lnSpc>
            </a:pP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②种间斗争</a:t>
            </a:r>
            <a:endParaRPr lang="zh-CN" altLang="en-US" sz="32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983592" y="1035521"/>
            <a:ext cx="6624735" cy="649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/>
              <a:t>捕食者的存在是否对被捕食者有害无益？</a:t>
            </a:r>
            <a:endParaRPr lang="zh-CN" altLang="en-US" sz="2800" b="1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11583" y="2093947"/>
            <a:ext cx="10158678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720090">
              <a:spcBef>
                <a:spcPct val="0"/>
              </a:spcBef>
            </a:pPr>
            <a:r>
              <a:rPr lang="zh-CN" altLang="en-US" sz="2800" b="1"/>
              <a:t>捕食者所捕食的大多是被捕食者中年老、病弱或年幼的个体，客观上起到</a:t>
            </a:r>
            <a:r>
              <a:rPr lang="zh-CN" altLang="en-US" sz="2800" b="1">
                <a:solidFill>
                  <a:srgbClr val="FF0000"/>
                </a:solidFill>
              </a:rPr>
              <a:t>促进种群发展</a:t>
            </a:r>
            <a:r>
              <a:rPr lang="zh-CN" altLang="en-US" sz="2800" b="1"/>
              <a:t>的作用。</a:t>
            </a:r>
            <a:endParaRPr lang="zh-CN" altLang="en-US" sz="2800" b="1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11584" y="3356992"/>
            <a:ext cx="10260264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indent="720090">
              <a:spcBef>
                <a:spcPct val="0"/>
              </a:spcBef>
              <a:defRPr sz="2800" b="1"/>
            </a:lvl1pPr>
          </a:lstStyle>
          <a:p>
            <a:r>
              <a:rPr lang="zh-CN" altLang="en-US">
                <a:solidFill>
                  <a:srgbClr val="FF0000"/>
                </a:solidFill>
              </a:rPr>
              <a:t>“精明的捕食者”策略</a:t>
            </a:r>
            <a:r>
              <a:rPr lang="zh-CN" altLang="en-US"/>
              <a:t>：捕食者一般不能将所有的猎物吃掉，否则自己也无法生存。</a:t>
            </a:r>
            <a:endParaRPr lang="zh-CN" alt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911583" y="4725418"/>
            <a:ext cx="10158678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indent="720090">
              <a:spcBef>
                <a:spcPct val="0"/>
              </a:spcBef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zh-CN" altLang="en-US"/>
              <a:t>“收割理论”</a:t>
            </a:r>
            <a:r>
              <a:rPr lang="zh-CN" altLang="en-US">
                <a:solidFill>
                  <a:schemeClr val="tx1"/>
                </a:solidFill>
              </a:rPr>
              <a:t>：捕食者往往捕食个体数量多的物种，这样就会避免出现一种或几种生物在生态系统中占绝对优势的局面，为其他物种的形成腾出空间有利于增加物种的多样性。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ldLvl="0" animBg="1"/>
      <p:bldP spid="16388" grpId="1" bldLvl="0" animBg="1"/>
      <p:bldP spid="16389" grpId="2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26009" y="1828800"/>
            <a:ext cx="2061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原始地球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28692"/>
          <p:cNvSpPr/>
          <p:nvPr/>
        </p:nvSpPr>
        <p:spPr>
          <a:xfrm>
            <a:off x="1752600" y="228600"/>
            <a:ext cx="6202680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 fontAlgn="auto"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）生物与无机环境之间的协同进化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3485" y="990600"/>
            <a:ext cx="4374515" cy="2974975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>
            <a:off x="5304547" y="3855239"/>
            <a:ext cx="648072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04347" y="3279175"/>
            <a:ext cx="2304256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sz="28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原始大气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6235" y="4647327"/>
            <a:ext cx="1296144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无</a:t>
            </a:r>
            <a:r>
              <a:rPr lang="zh-CN" altLang="zh-CN" sz="28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氧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6555" y="4575319"/>
            <a:ext cx="1296144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有</a:t>
            </a:r>
            <a:r>
              <a:rPr lang="zh-CN" altLang="zh-CN" sz="28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氧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48163" y="5943471"/>
            <a:ext cx="2736304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28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无氧呼吸的生物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12859" y="4503311"/>
            <a:ext cx="2376264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sz="28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出现好氧生物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00491" y="5943471"/>
            <a:ext cx="2736304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光合作用的生物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144307" y="3927247"/>
            <a:ext cx="792088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144307" y="5295399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6096635" y="5223391"/>
            <a:ext cx="0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744707" y="4863351"/>
            <a:ext cx="12961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28658">
            <a:off x="3021332" y="3923029"/>
            <a:ext cx="69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>
                <a:latin typeface="微软雅黑" panose="020B0503020204020204" charset="-122"/>
                <a:ea typeface="微软雅黑" panose="020B0503020204020204" charset="-122"/>
              </a:rPr>
              <a:t>最初</a:t>
            </a:r>
            <a:endParaRPr lang="zh-CN" altLang="en-US" sz="200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864387" y="4863351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7" grpId="0" bldLvl="0" animBg="1"/>
      <p:bldP spid="8" grpId="0" bldLvl="0" animBg="1"/>
      <p:bldP spid="11" grpId="0" bldLvl="0" animBg="1"/>
      <p:bldP spid="12" grpId="0" bldLvl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6"/>
          <p:cNvSpPr/>
          <p:nvPr/>
        </p:nvSpPr>
        <p:spPr>
          <a:xfrm>
            <a:off x="2209800" y="381000"/>
            <a:ext cx="2702560" cy="438150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/>
          <a:p>
            <a:r>
              <a:rPr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、协同进化意义：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Text Box 5"/>
          <p:cNvSpPr/>
          <p:nvPr/>
        </p:nvSpPr>
        <p:spPr>
          <a:xfrm>
            <a:off x="1905000" y="1219200"/>
            <a:ext cx="8114030" cy="103886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   通过漫长的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协同进化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过程，地球上不仅出现了</a:t>
            </a:r>
            <a:r>
              <a:rPr lang="zh-CN" altLang="en-US" sz="2800" b="1">
                <a:solidFill>
                  <a:srgbClr val="C70D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千姿百态的物种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，丰富多彩的</a:t>
            </a:r>
            <a:r>
              <a:rPr lang="zh-CN" altLang="en-US" sz="2800" b="1">
                <a:solidFill>
                  <a:srgbClr val="C70D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基因库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，而且形成了</a:t>
            </a:r>
            <a:r>
              <a:rPr lang="zh-CN" altLang="en-US" sz="2800" b="1">
                <a:solidFill>
                  <a:srgbClr val="C70D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多种多样的生态系统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，也就是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形成了生物的多样性。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46225" y="3488055"/>
            <a:ext cx="9106535" cy="2538730"/>
            <a:chOff x="0" y="4870"/>
            <a:chExt cx="14341" cy="3998"/>
          </a:xfrm>
        </p:grpSpPr>
        <p:pic>
          <p:nvPicPr>
            <p:cNvPr id="15362" name="Picture 3" descr="20121206092129_xoywdy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497" y="4870"/>
              <a:ext cx="4844" cy="31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63" name="矩形 5"/>
            <p:cNvSpPr/>
            <p:nvPr/>
          </p:nvSpPr>
          <p:spPr>
            <a:xfrm>
              <a:off x="10645" y="8136"/>
              <a:ext cx="318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湿地生态系统</a:t>
              </a:r>
              <a:endPara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66" name="Text Box 18"/>
            <p:cNvSpPr txBox="1"/>
            <p:nvPr/>
          </p:nvSpPr>
          <p:spPr>
            <a:xfrm>
              <a:off x="720" y="8136"/>
              <a:ext cx="3410" cy="50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森林生态系统</a:t>
              </a:r>
              <a:endPara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  <p:pic>
          <p:nvPicPr>
            <p:cNvPr id="11267" name="Picture 4" descr="森林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883"/>
              <a:ext cx="4833" cy="310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38" name="Text Box 18"/>
            <p:cNvSpPr txBox="1"/>
            <p:nvPr/>
          </p:nvSpPr>
          <p:spPr>
            <a:xfrm>
              <a:off x="5536" y="8160"/>
              <a:ext cx="3257" cy="70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冻原生态系统</a:t>
              </a:r>
              <a:endParaRPr lang="zh-CN" altLang="en-US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  <p:pic>
          <p:nvPicPr>
            <p:cNvPr id="14339" name="Picture 5" descr="https://timgsa.baidu.com/timg?image&amp;quality=80&amp;size=b9999_10000&amp;sec=1573469823929&amp;di=8549ffe8afa221196ad0a5427fcc62b0&amp;imgtype=0&amp;src=http%3A%2F%2Fdingyue.nosdn.127.net%2FTKQTGFVIPlKvJt0XgYfnFtmZugRIOV9nuM8js17yv6wKj1538201266948compressflag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3" y="4897"/>
              <a:ext cx="4664" cy="3107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/>
          <p:nvPr/>
        </p:nvSpPr>
        <p:spPr>
          <a:xfrm>
            <a:off x="1752600" y="228600"/>
            <a:ext cx="4427538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6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二、生物多样性的形成</a:t>
            </a:r>
            <a:endParaRPr lang="zh-CN" altLang="en-US" sz="3200" b="1">
              <a:solidFill>
                <a:srgbClr val="F6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/>
          <p:nvPr/>
        </p:nvSpPr>
        <p:spPr>
          <a:xfrm>
            <a:off x="1828800" y="2148840"/>
            <a:ext cx="67849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、生物多样性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主要包括三个层次的内容：</a:t>
            </a:r>
            <a:endParaRPr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矩形 28692"/>
          <p:cNvSpPr/>
          <p:nvPr/>
        </p:nvSpPr>
        <p:spPr>
          <a:xfrm>
            <a:off x="2132965" y="2595880"/>
            <a:ext cx="4493260" cy="31705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 fontAlgn="auto">
              <a:lnSpc>
                <a:spcPct val="140000"/>
              </a:lnSpc>
            </a:pPr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①遗传多样性（基因多样性）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 fontAlgn="auto">
              <a:lnSpc>
                <a:spcPct val="230000"/>
              </a:lnSpc>
            </a:pP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 fontAlgn="auto">
              <a:lnSpc>
                <a:spcPct val="140000"/>
              </a:lnSpc>
            </a:pPr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②物种多样性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 fontAlgn="auto">
              <a:lnSpc>
                <a:spcPct val="140000"/>
              </a:lnSpc>
            </a:pPr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③生态系统多样性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09165" y="3267075"/>
            <a:ext cx="772668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b="1">
                <a:solidFill>
                  <a:srgbClr val="C70D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指遗传信息的总和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,包括地球上所有动植物、微生物个体的基因。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61565" y="4608830"/>
            <a:ext cx="416052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地球上</a:t>
            </a:r>
            <a:r>
              <a:rPr lang="zh-CN" altLang="en-US" sz="2600" b="1">
                <a:solidFill>
                  <a:srgbClr val="C70D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生物物种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的多样性。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09165" y="5801995"/>
            <a:ext cx="780732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生物圈中生态环境、生物群落和生态过程的多样性。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24600" y="1295400"/>
            <a:ext cx="184277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协同进化</a:t>
            </a:r>
            <a:endParaRPr lang="zh-CN" altLang="en-US"/>
          </a:p>
        </p:txBody>
      </p:sp>
      <p:sp>
        <p:nvSpPr>
          <p:cNvPr id="12" name="Rectangle 3"/>
          <p:cNvSpPr/>
          <p:nvPr/>
        </p:nvSpPr>
        <p:spPr>
          <a:xfrm>
            <a:off x="1828800" y="1219200"/>
            <a:ext cx="42652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、生物多样性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形成原因：</a:t>
            </a:r>
            <a:endParaRPr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4" grpId="0"/>
      <p:bldP spid="3" grpId="0"/>
      <p:bldP spid="5" grpId="0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2419"/>
          <p:cNvSpPr txBox="1"/>
          <p:nvPr/>
        </p:nvSpPr>
        <p:spPr>
          <a:xfrm>
            <a:off x="2133600" y="457200"/>
            <a:ext cx="505269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生物多样性三个层次的关系：</a:t>
            </a:r>
            <a:endParaRPr lang="zh-CN" altLang="en-US" sz="2800" b="1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0290" y="5181600"/>
            <a:ext cx="2708910" cy="4933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生态系统多样性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03085" y="1818640"/>
            <a:ext cx="2863850" cy="4933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变异的不定向性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92620" y="3528060"/>
            <a:ext cx="2751455" cy="4933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蛋白质多样性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79285" y="5177155"/>
            <a:ext cx="2905125" cy="4933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无机环境的多样性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800600" y="2090420"/>
            <a:ext cx="1907540" cy="762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876800" y="3886200"/>
            <a:ext cx="1981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105400" y="5511800"/>
            <a:ext cx="1680845" cy="762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733800" y="4313555"/>
            <a:ext cx="0" cy="66421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8122285" y="4139565"/>
            <a:ext cx="0" cy="81661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724400" y="2319020"/>
            <a:ext cx="2098040" cy="136017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43200" y="2591435"/>
            <a:ext cx="96901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根本   原因</a:t>
            </a:r>
            <a:endParaRPr lang="zh-CN" altLang="zh-CN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897505" y="4240530"/>
            <a:ext cx="66103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zh-CN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组   成</a:t>
            </a:r>
            <a:endParaRPr lang="zh-CN" altLang="zh-CN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57800" y="1606550"/>
            <a:ext cx="11207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导致</a:t>
            </a:r>
            <a:endParaRPr lang="zh-CN" altLang="zh-CN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29200" y="3469640"/>
            <a:ext cx="157861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直接原因</a:t>
            </a:r>
            <a:endParaRPr lang="zh-CN" altLang="zh-CN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10200" y="5050790"/>
            <a:ext cx="11207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</a:t>
            </a:r>
            <a:endParaRPr lang="zh-CN" altLang="zh-CN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46085" y="4159250"/>
            <a:ext cx="112077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直接   选择</a:t>
            </a:r>
            <a:endParaRPr lang="zh-CN" altLang="zh-CN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 rot="1980000">
            <a:off x="5828030" y="2813050"/>
            <a:ext cx="11207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决定</a:t>
            </a:r>
            <a:endParaRPr lang="zh-CN" altLang="zh-CN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3726180" y="2590800"/>
            <a:ext cx="7620" cy="7620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502535" y="1752600"/>
            <a:ext cx="2085975" cy="4933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基因多样性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72385" y="3665855"/>
            <a:ext cx="2016125" cy="4933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物种多样性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 bldLvl="0" animBg="1"/>
      <p:bldP spid="26" grpId="0" bldLvl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187308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187308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187308"/>
  <p:tag name="KSO_WM_TEMPLATE_SUBCATEGORY" val="0"/>
  <p:tag name="KSO_WM_TEMPLATE_THUMBS_INDEX" val="1"/>
</p:tagLst>
</file>

<file path=ppt/tags/tag62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0.05.14"/>
  <p:tag name="AS_TITLE" val="Aspose.Slides for .NET 4.0 Client Profile"/>
  <p:tag name="AS_VERSION" val="20.5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1508</Words>
  <Application>WPS 演示</Application>
  <PresentationFormat/>
  <Paragraphs>206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华文行楷</vt:lpstr>
      <vt:lpstr>Calibri</vt:lpstr>
      <vt:lpstr>微软雅黑</vt:lpstr>
      <vt:lpstr>黑体</vt:lpstr>
      <vt:lpstr>Calibri</vt:lpstr>
      <vt:lpstr>Arial Unicode MS</vt:lpstr>
      <vt:lpstr>楷体</vt:lpstr>
      <vt:lpstr>Arial</vt:lpstr>
      <vt:lpstr>Times New Roman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maybe_pretty </cp:lastModifiedBy>
  <cp:revision>4</cp:revision>
  <cp:lastPrinted>2020-11-12T16:18:00Z</cp:lastPrinted>
  <dcterms:created xsi:type="dcterms:W3CDTF">2020-11-12T16:18:00Z</dcterms:created>
  <dcterms:modified xsi:type="dcterms:W3CDTF">2021-07-06T03:07:23Z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KSOProductBuildVer">
    <vt:lpwstr>2052-11.1.0.10314</vt:lpwstr>
  </property>
</Properties>
</file>