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F5C"/>
    <a:srgbClr val="3F5CEB"/>
    <a:srgbClr val="222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ED2C2-2919-44E0-BAE2-9862BDCE9127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C924F-DE5F-4145-AA00-155DC6E25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2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C924F-DE5F-4145-AA00-155DC6E254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12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B19F-4D83-4006-BACD-E726AC5B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9D886F-B816-4414-A5DE-FA805D7A9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8BE08-ACF8-467D-804B-39C75E80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DB19C6-8386-40E8-9D32-FFEC8552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2F223-D0AE-4CDD-BB08-9936DB82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1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4902B-1650-454B-B75D-9717C7E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B914AA-0EAA-40CC-A77E-EBA284CDA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A6A78-4782-4805-A57D-5C5E9FA9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C5B2CC-4D4C-4E6F-85EF-C227563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935C70-A34D-4B06-9CDC-85446CD3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8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BB5C10-53F7-423E-8DA4-0A87AAE42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85DFC3-6002-4665-99A2-137777B10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7D70E-5439-439E-B66B-7A12BC6A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3B7DA5-2E2C-4ADC-B800-660407EA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A0A528-FD5D-4085-B69A-0209DDDC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77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4BE74-676C-4AB9-86D3-CEA87426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C1BFB-BD35-4468-987F-BDC322CF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12C685-E96E-442A-88C8-CD708664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001E9F-33F3-45B2-93D3-08E62A6C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09AEEC-EB6E-4152-A5D5-D080C409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96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892FB-2458-4C6D-AF42-169CEC23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FFD4E2-6E2A-42AF-9FB0-7CFE9165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FDF9AB-B5F1-4C8A-A3F8-45EBDADA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7DD1B-D746-4798-B22E-C7DEF4CD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0CA95-72D1-4248-8F14-D380A7FA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96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E168E-0E37-49D1-B49C-6BBCF18D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D2A50-EDBF-408F-AB35-37C97BAEC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449FA1-9673-46F0-A689-DC7CC7261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5683A2-7C44-4CFC-8D7D-66C50485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F06BC0-FD07-42E0-880B-10931092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AFC9ED-4D65-4AAF-A345-6C4501FC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9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05F2F-9C77-4797-8628-35A87C08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4F81FF-0662-4035-B209-38B23BAC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DC3957-F5D2-4670-BDC3-85C994D5A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437BC6-2DAE-4F4E-82EA-893D932D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2D20A-4337-40F7-90A2-844E74B29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13A58A-FD9F-4FB7-88A4-8586A54D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184D1C-0BA8-408F-AE51-65CAF540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0F5084-3C0A-41FE-B1F5-FFA2AE8D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61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473B3-FAA3-4C10-81D0-B6625496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3B513B-B3F4-4DE4-B6CD-B43F7BAB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00B719-9DF8-4DA0-B7E7-18AA0073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F5C4A4-3294-47FA-8E13-F7575616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7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EE7487-0540-4B40-9119-496B1193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AC7FB5-0C7B-4434-B971-2EEE943B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9104E9-0AEA-4EA9-9384-5492F92F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B08CE-86DE-452B-929B-400C5B7B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4C2FC-CB90-4D2C-9793-731B9613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D7D546-AF35-4FEB-B178-7AC1258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35D1F1-9D4C-44D6-99B5-63FADC31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C8C49C-A0E8-4CAB-AB5A-93D5C90C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2CF34C-C63E-4587-A191-ABD43B2B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97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3D652-5D4A-4499-B097-BD4D4AC3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80773C-2E8B-4BDA-BAC0-60AA54905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53D127-E5CA-4143-A878-4A82BBAF2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396B81-6463-4CE6-B967-65C8113F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D88E70-65ED-44BC-A871-7E29AD9A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7690B8-A7F0-4059-86AF-9684D373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8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790BB2-A5B1-41EB-BC63-6C7846DD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FF527D-E6C3-4DAD-9A81-98182FDE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A8277F-D5E1-4BB3-A9BC-7B20292C0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D84A-3927-439E-A314-175799ED98FC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B773EC-2233-40BD-BEC7-8472BEB12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41277-F85D-41A9-A673-18A19B828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838D-A03B-4AF8-B56A-39E409E7B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84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圖片 26" descr="一張含有 監視器, 室內, 電子用品, 桌 的圖片&#10;&#10;自動產生的描述">
            <a:extLst>
              <a:ext uri="{FF2B5EF4-FFF2-40B4-BE49-F238E27FC236}">
                <a16:creationId xmlns:a16="http://schemas.microsoft.com/office/drawing/2014/main" id="{8DB22F22-9198-4847-BA54-1840902E0B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980" y="-1661"/>
            <a:ext cx="13063960" cy="686132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B8AF1BB7-E7BD-4B4A-AFB3-9ED522998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541031"/>
            <a:ext cx="8655200" cy="621394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M108660006</a:t>
            </a:r>
            <a:r>
              <a:rPr lang="zh-TW" altLang="en-US" sz="3200" b="1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 簡君維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37" name="標題 5">
            <a:extLst>
              <a:ext uri="{FF2B5EF4-FFF2-40B4-BE49-F238E27FC236}">
                <a16:creationId xmlns:a16="http://schemas.microsoft.com/office/drawing/2014/main" id="{4CC3E22C-77F3-407C-8225-220A2BC8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 altLang="zh-TW" sz="8000" b="1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Data Warehouse </a:t>
            </a:r>
            <a:r>
              <a:rPr lang="en-US" altLang="zh-TW" sz="7200" b="1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Data Description</a:t>
            </a:r>
            <a:endParaRPr lang="zh-TW" altLang="en-US" sz="8000" b="1" dirty="0">
              <a:ln>
                <a:solidFill>
                  <a:schemeClr val="tx1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83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一張含有 監視器, 室內, 電子用品, 桌 的圖片&#10;&#10;自動產生的描述">
            <a:extLst>
              <a:ext uri="{FF2B5EF4-FFF2-40B4-BE49-F238E27FC236}">
                <a16:creationId xmlns:a16="http://schemas.microsoft.com/office/drawing/2014/main" id="{D611A2BD-26D1-4F85-8498-C2ED32A5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980" y="-1661"/>
            <a:ext cx="13063960" cy="686132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01E5E2-8842-432A-946F-56F8B6C20CE6}"/>
              </a:ext>
            </a:extLst>
          </p:cNvPr>
          <p:cNvSpPr txBox="1"/>
          <p:nvPr/>
        </p:nvSpPr>
        <p:spPr>
          <a:xfrm>
            <a:off x="1828800" y="1948891"/>
            <a:ext cx="40742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Source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809E267-C62B-4389-B116-BAE3514AFA03}"/>
              </a:ext>
            </a:extLst>
          </p:cNvPr>
          <p:cNvSpPr txBox="1"/>
          <p:nvPr/>
        </p:nvSpPr>
        <p:spPr>
          <a:xfrm>
            <a:off x="6211749" y="1948891"/>
            <a:ext cx="40742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Description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29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一張含有 監視器, 室內, 電子用品, 桌 的圖片&#10;&#10;自動產生的描述">
            <a:extLst>
              <a:ext uri="{FF2B5EF4-FFF2-40B4-BE49-F238E27FC236}">
                <a16:creationId xmlns:a16="http://schemas.microsoft.com/office/drawing/2014/main" id="{D611A2BD-26D1-4F85-8498-C2ED32A5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4777" y="-3635571"/>
            <a:ext cx="39959528" cy="2098714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01E5E2-8842-432A-946F-56F8B6C20CE6}"/>
              </a:ext>
            </a:extLst>
          </p:cNvPr>
          <p:cNvSpPr txBox="1"/>
          <p:nvPr/>
        </p:nvSpPr>
        <p:spPr>
          <a:xfrm>
            <a:off x="-157357" y="728684"/>
            <a:ext cx="124622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Source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BF5093-F224-41CD-9FCB-179258501B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9CA07B0-AFC8-4D27-95E7-D71D6926B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85" t="3557" r="7617" b="91910"/>
          <a:stretch/>
        </p:blipFill>
        <p:spPr>
          <a:xfrm>
            <a:off x="800100" y="257175"/>
            <a:ext cx="11020425" cy="3289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6160BF-6792-438E-A7B1-1058C034EDE2}"/>
              </a:ext>
            </a:extLst>
          </p:cNvPr>
          <p:cNvSpPr/>
          <p:nvPr/>
        </p:nvSpPr>
        <p:spPr>
          <a:xfrm>
            <a:off x="1109472" y="342593"/>
            <a:ext cx="932688" cy="1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D0CB22-D920-4844-B22A-0C711176FE6B}"/>
              </a:ext>
            </a:extLst>
          </p:cNvPr>
          <p:cNvSpPr txBox="1"/>
          <p:nvPr/>
        </p:nvSpPr>
        <p:spPr>
          <a:xfrm>
            <a:off x="1117092" y="346440"/>
            <a:ext cx="1499616" cy="179758"/>
          </a:xfrm>
          <a:prstGeom prst="rect">
            <a:avLst/>
          </a:prstGeom>
          <a:noFill/>
        </p:spPr>
        <p:txBody>
          <a:bodyPr wrap="square" lIns="36000" tIns="0" rIns="36000" bIns="18000" rtlCol="0" anchor="ctr">
            <a:spAutoFit/>
          </a:bodyPr>
          <a:lstStyle/>
          <a:p>
            <a:r>
              <a:rPr lang="en-US" altLang="zh-TW" sz="105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statsapi.mlb.com</a:t>
            </a:r>
            <a:endParaRPr lang="zh-TW" altLang="en-US" sz="105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C15F91F-DCC7-437C-A6AE-5BC72739F9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47" t="11010" r="5323" b="8163"/>
          <a:stretch/>
        </p:blipFill>
        <p:spPr>
          <a:xfrm>
            <a:off x="0" y="633646"/>
            <a:ext cx="12192000" cy="6226278"/>
          </a:xfrm>
          <a:prstGeom prst="rect">
            <a:avLst/>
          </a:prstGeom>
        </p:spPr>
      </p:pic>
      <p:pic>
        <p:nvPicPr>
          <p:cNvPr id="19" name="圖片 18" descr="一張含有 螢幕擷取畫面 的圖片&#10;&#10;自動產生的描述">
            <a:extLst>
              <a:ext uri="{FF2B5EF4-FFF2-40B4-BE49-F238E27FC236}">
                <a16:creationId xmlns:a16="http://schemas.microsoft.com/office/drawing/2014/main" id="{69F43618-B0B8-44B3-A10D-F7D5CECA51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280" y="-381338"/>
            <a:ext cx="13301928" cy="76248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809E267-C62B-4389-B116-BAE3514AFA03}"/>
              </a:ext>
            </a:extLst>
          </p:cNvPr>
          <p:cNvSpPr txBox="1"/>
          <p:nvPr/>
        </p:nvSpPr>
        <p:spPr>
          <a:xfrm>
            <a:off x="13249035" y="3054304"/>
            <a:ext cx="124622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Description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D6D58C5-281B-4DA2-991B-E7793508E5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1" t="325" r="92020" b="96372"/>
          <a:stretch/>
        </p:blipFill>
        <p:spPr>
          <a:xfrm>
            <a:off x="71120" y="35559"/>
            <a:ext cx="848360" cy="2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44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22 0.91111 L 0 0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-455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0.90463 L 0.00508 -0.0032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-4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animBg="1"/>
      <p:bldP spid="6" grpId="1" animBg="1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一張含有 監視器, 室內, 電子用品, 桌 的圖片&#10;&#10;自動產生的描述">
            <a:extLst>
              <a:ext uri="{FF2B5EF4-FFF2-40B4-BE49-F238E27FC236}">
                <a16:creationId xmlns:a16="http://schemas.microsoft.com/office/drawing/2014/main" id="{D611A2BD-26D1-4F85-8498-C2ED32A5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397" y="0"/>
            <a:ext cx="13092795" cy="687646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809E267-C62B-4389-B116-BAE3514AFA03}"/>
              </a:ext>
            </a:extLst>
          </p:cNvPr>
          <p:cNvSpPr txBox="1"/>
          <p:nvPr/>
        </p:nvSpPr>
        <p:spPr>
          <a:xfrm>
            <a:off x="6213600" y="1947600"/>
            <a:ext cx="4075200" cy="709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Description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2DDB0275-F911-4232-8C79-38D812D3D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5" y="1082695"/>
            <a:ext cx="4321523" cy="24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1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一張含有 監視器, 室內, 電子用品, 桌 的圖片&#10;&#10;自動產生的描述">
            <a:extLst>
              <a:ext uri="{FF2B5EF4-FFF2-40B4-BE49-F238E27FC236}">
                <a16:creationId xmlns:a16="http://schemas.microsoft.com/office/drawing/2014/main" id="{D611A2BD-26D1-4F85-8498-C2ED32A5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461" y="-3514080"/>
            <a:ext cx="39961167" cy="209880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809E267-C62B-4389-B116-BAE3514AFA03}"/>
              </a:ext>
            </a:extLst>
          </p:cNvPr>
          <p:cNvSpPr txBox="1"/>
          <p:nvPr/>
        </p:nvSpPr>
        <p:spPr>
          <a:xfrm>
            <a:off x="-158400" y="727200"/>
            <a:ext cx="12463200" cy="709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Description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2DDB0275-F911-4232-8C79-38D812D3D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08604" y="-252330"/>
            <a:ext cx="13301932" cy="7624800"/>
          </a:xfrm>
          <a:prstGeom prst="rect">
            <a:avLst/>
          </a:prstGeom>
        </p:spPr>
      </p:pic>
      <p:pic>
        <p:nvPicPr>
          <p:cNvPr id="17" name="圖片 16" descr="一張含有 螢幕擷取畫面 的圖片&#10;&#10;自動產生的描述">
            <a:extLst>
              <a:ext uri="{FF2B5EF4-FFF2-40B4-BE49-F238E27FC236}">
                <a16:creationId xmlns:a16="http://schemas.microsoft.com/office/drawing/2014/main" id="{68EF27C6-8D06-4A53-AEE5-DF2CC602D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412" y="-462989"/>
            <a:ext cx="13218590" cy="758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1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7 0.91875 L 1.875E-6 3.33333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-459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監視器, 室內, 電子用品, 桌 的圖片&#10;&#10;自動產生的描述">
            <a:extLst>
              <a:ext uri="{FF2B5EF4-FFF2-40B4-BE49-F238E27FC236}">
                <a16:creationId xmlns:a16="http://schemas.microsoft.com/office/drawing/2014/main" id="{46149DE5-557E-4AEE-AD01-EC038840D3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497" y="4741"/>
            <a:ext cx="13048611" cy="6853260"/>
          </a:xfrm>
          <a:prstGeom prst="rect">
            <a:avLst/>
          </a:prstGeom>
        </p:spPr>
      </p:pic>
      <p:pic>
        <p:nvPicPr>
          <p:cNvPr id="16" name="圖片 15" descr="一張含有 監視器, 室內, 電子用品, 桌 的圖片&#10;&#10;自動產生的描述">
            <a:extLst>
              <a:ext uri="{FF2B5EF4-FFF2-40B4-BE49-F238E27FC236}">
                <a16:creationId xmlns:a16="http://schemas.microsoft.com/office/drawing/2014/main" id="{D611A2BD-26D1-4F85-8498-C2ED32A5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305" y="-5081"/>
            <a:ext cx="13048611" cy="6853260"/>
          </a:xfrm>
          <a:prstGeom prst="rect">
            <a:avLst/>
          </a:prstGeom>
        </p:spPr>
      </p:pic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2DDB0275-F911-4232-8C79-38D812D3D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35" y="1069439"/>
            <a:ext cx="4340351" cy="2487931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D38A1A36-1B19-40C0-8C5A-2C0F3C062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09" y="990191"/>
            <a:ext cx="4340351" cy="24902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36A6D6D-C490-4822-8BBA-493E571373AB}"/>
              </a:ext>
            </a:extLst>
          </p:cNvPr>
          <p:cNvSpPr/>
          <p:nvPr/>
        </p:nvSpPr>
        <p:spPr>
          <a:xfrm>
            <a:off x="2368699" y="1727460"/>
            <a:ext cx="316144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!</a:t>
            </a:r>
            <a:endParaRPr lang="zh-TW" altLang="en-US" sz="6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16AB08-3A7E-4A23-9991-A1CB630C87AB}"/>
              </a:ext>
            </a:extLst>
          </p:cNvPr>
          <p:cNvSpPr/>
          <p:nvPr/>
        </p:nvSpPr>
        <p:spPr>
          <a:xfrm>
            <a:off x="6141587" y="1819792"/>
            <a:ext cx="42947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Any question?</a:t>
            </a:r>
            <a:endParaRPr lang="zh-TW" altLang="en-US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835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43C096B5-2D1C-42F9-8315-F8E6435783D2}"/>
              </a:ext>
            </a:extLst>
          </p:cNvPr>
          <p:cNvGrpSpPr/>
          <p:nvPr/>
        </p:nvGrpSpPr>
        <p:grpSpPr>
          <a:xfrm>
            <a:off x="-556818" y="-325326"/>
            <a:ext cx="13199802" cy="7568763"/>
            <a:chOff x="-556818" y="-325326"/>
            <a:chExt cx="13199802" cy="7568763"/>
          </a:xfrm>
        </p:grpSpPr>
        <p:sp>
          <p:nvSpPr>
            <p:cNvPr id="74" name="矩形 1">
              <a:extLst>
                <a:ext uri="{FF2B5EF4-FFF2-40B4-BE49-F238E27FC236}">
                  <a16:creationId xmlns:a16="http://schemas.microsoft.com/office/drawing/2014/main" id="{10FEAE9E-1F6A-4D39-AF04-5A925A27E756}"/>
                </a:ext>
              </a:extLst>
            </p:cNvPr>
            <p:cNvSpPr/>
            <p:nvPr/>
          </p:nvSpPr>
          <p:spPr>
            <a:xfrm>
              <a:off x="-556818" y="-325326"/>
              <a:ext cx="6658846" cy="7568763"/>
            </a:xfrm>
            <a:custGeom>
              <a:avLst/>
              <a:gdLst>
                <a:gd name="connsiteX0" fmla="*/ 0 w 6652750"/>
                <a:gd name="connsiteY0" fmla="*/ 0 h 7361499"/>
                <a:gd name="connsiteX1" fmla="*/ 6652750 w 6652750"/>
                <a:gd name="connsiteY1" fmla="*/ 0 h 7361499"/>
                <a:gd name="connsiteX2" fmla="*/ 6652750 w 6652750"/>
                <a:gd name="connsiteY2" fmla="*/ 7361499 h 7361499"/>
                <a:gd name="connsiteX3" fmla="*/ 0 w 6652750"/>
                <a:gd name="connsiteY3" fmla="*/ 7361499 h 7361499"/>
                <a:gd name="connsiteX4" fmla="*/ 0 w 6652750"/>
                <a:gd name="connsiteY4" fmla="*/ 0 h 7361499"/>
                <a:gd name="connsiteX0" fmla="*/ 0 w 6652750"/>
                <a:gd name="connsiteY0" fmla="*/ 0 h 7477323"/>
                <a:gd name="connsiteX1" fmla="*/ 6652750 w 6652750"/>
                <a:gd name="connsiteY1" fmla="*/ 0 h 7477323"/>
                <a:gd name="connsiteX2" fmla="*/ 6652750 w 6652750"/>
                <a:gd name="connsiteY2" fmla="*/ 7361499 h 7477323"/>
                <a:gd name="connsiteX3" fmla="*/ 573024 w 6652750"/>
                <a:gd name="connsiteY3" fmla="*/ 7477323 h 7477323"/>
                <a:gd name="connsiteX4" fmla="*/ 0 w 6652750"/>
                <a:gd name="connsiteY4" fmla="*/ 0 h 7477323"/>
                <a:gd name="connsiteX0" fmla="*/ 0 w 6652750"/>
                <a:gd name="connsiteY0" fmla="*/ 0 h 7495611"/>
                <a:gd name="connsiteX1" fmla="*/ 6652750 w 6652750"/>
                <a:gd name="connsiteY1" fmla="*/ 0 h 7495611"/>
                <a:gd name="connsiteX2" fmla="*/ 6652750 w 6652750"/>
                <a:gd name="connsiteY2" fmla="*/ 7361499 h 7495611"/>
                <a:gd name="connsiteX3" fmla="*/ 292608 w 6652750"/>
                <a:gd name="connsiteY3" fmla="*/ 7495611 h 7495611"/>
                <a:gd name="connsiteX4" fmla="*/ 0 w 6652750"/>
                <a:gd name="connsiteY4" fmla="*/ 0 h 7495611"/>
                <a:gd name="connsiteX0" fmla="*/ 0 w 6658846"/>
                <a:gd name="connsiteY0" fmla="*/ 0 h 7568763"/>
                <a:gd name="connsiteX1" fmla="*/ 6658846 w 6658846"/>
                <a:gd name="connsiteY1" fmla="*/ 73152 h 7568763"/>
                <a:gd name="connsiteX2" fmla="*/ 6658846 w 6658846"/>
                <a:gd name="connsiteY2" fmla="*/ 7434651 h 7568763"/>
                <a:gd name="connsiteX3" fmla="*/ 298704 w 6658846"/>
                <a:gd name="connsiteY3" fmla="*/ 7568763 h 7568763"/>
                <a:gd name="connsiteX4" fmla="*/ 0 w 6658846"/>
                <a:gd name="connsiteY4" fmla="*/ 0 h 7568763"/>
                <a:gd name="connsiteX0" fmla="*/ 0 w 6658846"/>
                <a:gd name="connsiteY0" fmla="*/ 0 h 7568763"/>
                <a:gd name="connsiteX1" fmla="*/ 6658846 w 6658846"/>
                <a:gd name="connsiteY1" fmla="*/ 73152 h 7568763"/>
                <a:gd name="connsiteX2" fmla="*/ 6658846 w 6658846"/>
                <a:gd name="connsiteY2" fmla="*/ 7434651 h 7568763"/>
                <a:gd name="connsiteX3" fmla="*/ 298704 w 6658846"/>
                <a:gd name="connsiteY3" fmla="*/ 7568763 h 7568763"/>
                <a:gd name="connsiteX4" fmla="*/ 0 w 6658846"/>
                <a:gd name="connsiteY4" fmla="*/ 0 h 7568763"/>
                <a:gd name="connsiteX0" fmla="*/ 0 w 6658846"/>
                <a:gd name="connsiteY0" fmla="*/ 0 h 7568763"/>
                <a:gd name="connsiteX1" fmla="*/ 6658846 w 6658846"/>
                <a:gd name="connsiteY1" fmla="*/ 73152 h 7568763"/>
                <a:gd name="connsiteX2" fmla="*/ 6658846 w 6658846"/>
                <a:gd name="connsiteY2" fmla="*/ 7434651 h 7568763"/>
                <a:gd name="connsiteX3" fmla="*/ 298704 w 6658846"/>
                <a:gd name="connsiteY3" fmla="*/ 7568763 h 7568763"/>
                <a:gd name="connsiteX4" fmla="*/ 0 w 6658846"/>
                <a:gd name="connsiteY4" fmla="*/ 0 h 7568763"/>
                <a:gd name="connsiteX0" fmla="*/ 0 w 6658846"/>
                <a:gd name="connsiteY0" fmla="*/ 0 h 7568763"/>
                <a:gd name="connsiteX1" fmla="*/ 6658846 w 6658846"/>
                <a:gd name="connsiteY1" fmla="*/ 73152 h 7568763"/>
                <a:gd name="connsiteX2" fmla="*/ 6658846 w 6658846"/>
                <a:gd name="connsiteY2" fmla="*/ 7434651 h 7568763"/>
                <a:gd name="connsiteX3" fmla="*/ 298704 w 6658846"/>
                <a:gd name="connsiteY3" fmla="*/ 7568763 h 7568763"/>
                <a:gd name="connsiteX4" fmla="*/ 0 w 6658846"/>
                <a:gd name="connsiteY4" fmla="*/ 0 h 7568763"/>
                <a:gd name="connsiteX0" fmla="*/ 0 w 6658846"/>
                <a:gd name="connsiteY0" fmla="*/ 0 h 7568763"/>
                <a:gd name="connsiteX1" fmla="*/ 6658846 w 6658846"/>
                <a:gd name="connsiteY1" fmla="*/ 97536 h 7568763"/>
                <a:gd name="connsiteX2" fmla="*/ 6658846 w 6658846"/>
                <a:gd name="connsiteY2" fmla="*/ 7434651 h 7568763"/>
                <a:gd name="connsiteX3" fmla="*/ 298704 w 6658846"/>
                <a:gd name="connsiteY3" fmla="*/ 7568763 h 7568763"/>
                <a:gd name="connsiteX4" fmla="*/ 0 w 6658846"/>
                <a:gd name="connsiteY4" fmla="*/ 0 h 7568763"/>
                <a:gd name="connsiteX0" fmla="*/ 0 w 6658846"/>
                <a:gd name="connsiteY0" fmla="*/ 0 h 7568763"/>
                <a:gd name="connsiteX1" fmla="*/ 6658846 w 6658846"/>
                <a:gd name="connsiteY1" fmla="*/ 97536 h 7568763"/>
                <a:gd name="connsiteX2" fmla="*/ 6658846 w 6658846"/>
                <a:gd name="connsiteY2" fmla="*/ 7434651 h 7568763"/>
                <a:gd name="connsiteX3" fmla="*/ 298704 w 6658846"/>
                <a:gd name="connsiteY3" fmla="*/ 7568763 h 7568763"/>
                <a:gd name="connsiteX4" fmla="*/ 0 w 6658846"/>
                <a:gd name="connsiteY4" fmla="*/ 0 h 756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8846" h="7568763">
                  <a:moveTo>
                    <a:pt x="0" y="0"/>
                  </a:moveTo>
                  <a:lnTo>
                    <a:pt x="6658846" y="97536"/>
                  </a:lnTo>
                  <a:lnTo>
                    <a:pt x="6658846" y="7434651"/>
                  </a:lnTo>
                  <a:lnTo>
                    <a:pt x="298704" y="7568763"/>
                  </a:lnTo>
                  <a:cubicBezTo>
                    <a:pt x="71120" y="2857378"/>
                    <a:pt x="75184" y="383356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2">
              <a:extLst>
                <a:ext uri="{FF2B5EF4-FFF2-40B4-BE49-F238E27FC236}">
                  <a16:creationId xmlns:a16="http://schemas.microsoft.com/office/drawing/2014/main" id="{4BF6A5CC-CC77-4872-B6D6-523CA441ED1B}"/>
                </a:ext>
              </a:extLst>
            </p:cNvPr>
            <p:cNvSpPr/>
            <p:nvPr/>
          </p:nvSpPr>
          <p:spPr>
            <a:xfrm>
              <a:off x="6097125" y="-242316"/>
              <a:ext cx="6545859" cy="7351776"/>
            </a:xfrm>
            <a:custGeom>
              <a:avLst/>
              <a:gdLst>
                <a:gd name="connsiteX0" fmla="*/ 0 w 6462645"/>
                <a:gd name="connsiteY0" fmla="*/ 0 h 7199376"/>
                <a:gd name="connsiteX1" fmla="*/ 6462645 w 6462645"/>
                <a:gd name="connsiteY1" fmla="*/ 0 h 7199376"/>
                <a:gd name="connsiteX2" fmla="*/ 6462645 w 6462645"/>
                <a:gd name="connsiteY2" fmla="*/ 7199376 h 7199376"/>
                <a:gd name="connsiteX3" fmla="*/ 0 w 6462645"/>
                <a:gd name="connsiteY3" fmla="*/ 7199376 h 7199376"/>
                <a:gd name="connsiteX4" fmla="*/ 0 w 6462645"/>
                <a:gd name="connsiteY4" fmla="*/ 0 h 7199376"/>
                <a:gd name="connsiteX0" fmla="*/ 0 w 6538845"/>
                <a:gd name="connsiteY0" fmla="*/ 0 h 7199376"/>
                <a:gd name="connsiteX1" fmla="*/ 6462645 w 6538845"/>
                <a:gd name="connsiteY1" fmla="*/ 0 h 7199376"/>
                <a:gd name="connsiteX2" fmla="*/ 6538845 w 6538845"/>
                <a:gd name="connsiteY2" fmla="*/ 7085076 h 7199376"/>
                <a:gd name="connsiteX3" fmla="*/ 0 w 6538845"/>
                <a:gd name="connsiteY3" fmla="*/ 7199376 h 7199376"/>
                <a:gd name="connsiteX4" fmla="*/ 0 w 6538845"/>
                <a:gd name="connsiteY4" fmla="*/ 0 h 7199376"/>
                <a:gd name="connsiteX0" fmla="*/ 0 w 6538845"/>
                <a:gd name="connsiteY0" fmla="*/ 0 h 7199376"/>
                <a:gd name="connsiteX1" fmla="*/ 6462645 w 6538845"/>
                <a:gd name="connsiteY1" fmla="*/ 0 h 7199376"/>
                <a:gd name="connsiteX2" fmla="*/ 6538845 w 6538845"/>
                <a:gd name="connsiteY2" fmla="*/ 7085076 h 7199376"/>
                <a:gd name="connsiteX3" fmla="*/ 0 w 6538845"/>
                <a:gd name="connsiteY3" fmla="*/ 7199376 h 7199376"/>
                <a:gd name="connsiteX4" fmla="*/ 0 w 6538845"/>
                <a:gd name="connsiteY4" fmla="*/ 0 h 7199376"/>
                <a:gd name="connsiteX0" fmla="*/ 0 w 6538845"/>
                <a:gd name="connsiteY0" fmla="*/ 0 h 7199376"/>
                <a:gd name="connsiteX1" fmla="*/ 6462645 w 6538845"/>
                <a:gd name="connsiteY1" fmla="*/ 0 h 7199376"/>
                <a:gd name="connsiteX2" fmla="*/ 6538845 w 6538845"/>
                <a:gd name="connsiteY2" fmla="*/ 7085076 h 7199376"/>
                <a:gd name="connsiteX3" fmla="*/ 0 w 6538845"/>
                <a:gd name="connsiteY3" fmla="*/ 7199376 h 7199376"/>
                <a:gd name="connsiteX4" fmla="*/ 0 w 6538845"/>
                <a:gd name="connsiteY4" fmla="*/ 0 h 7199376"/>
                <a:gd name="connsiteX0" fmla="*/ 0 w 6538845"/>
                <a:gd name="connsiteY0" fmla="*/ 152400 h 7351776"/>
                <a:gd name="connsiteX1" fmla="*/ 6500745 w 6538845"/>
                <a:gd name="connsiteY1" fmla="*/ 0 h 7351776"/>
                <a:gd name="connsiteX2" fmla="*/ 6538845 w 6538845"/>
                <a:gd name="connsiteY2" fmla="*/ 7237476 h 7351776"/>
                <a:gd name="connsiteX3" fmla="*/ 0 w 6538845"/>
                <a:gd name="connsiteY3" fmla="*/ 7351776 h 7351776"/>
                <a:gd name="connsiteX4" fmla="*/ 0 w 6538845"/>
                <a:gd name="connsiteY4" fmla="*/ 152400 h 7351776"/>
                <a:gd name="connsiteX0" fmla="*/ 0 w 6538845"/>
                <a:gd name="connsiteY0" fmla="*/ 152400 h 7351776"/>
                <a:gd name="connsiteX1" fmla="*/ 6500745 w 6538845"/>
                <a:gd name="connsiteY1" fmla="*/ 0 h 7351776"/>
                <a:gd name="connsiteX2" fmla="*/ 6538845 w 6538845"/>
                <a:gd name="connsiteY2" fmla="*/ 7237476 h 7351776"/>
                <a:gd name="connsiteX3" fmla="*/ 0 w 6538845"/>
                <a:gd name="connsiteY3" fmla="*/ 7351776 h 7351776"/>
                <a:gd name="connsiteX4" fmla="*/ 0 w 6538845"/>
                <a:gd name="connsiteY4" fmla="*/ 152400 h 7351776"/>
                <a:gd name="connsiteX0" fmla="*/ 0 w 6545859"/>
                <a:gd name="connsiteY0" fmla="*/ 152400 h 7351776"/>
                <a:gd name="connsiteX1" fmla="*/ 6500745 w 6545859"/>
                <a:gd name="connsiteY1" fmla="*/ 0 h 7351776"/>
                <a:gd name="connsiteX2" fmla="*/ 6538845 w 6545859"/>
                <a:gd name="connsiteY2" fmla="*/ 7237476 h 7351776"/>
                <a:gd name="connsiteX3" fmla="*/ 0 w 6545859"/>
                <a:gd name="connsiteY3" fmla="*/ 7351776 h 7351776"/>
                <a:gd name="connsiteX4" fmla="*/ 0 w 6545859"/>
                <a:gd name="connsiteY4" fmla="*/ 152400 h 7351776"/>
                <a:gd name="connsiteX0" fmla="*/ 0 w 6553479"/>
                <a:gd name="connsiteY0" fmla="*/ 30480 h 7351776"/>
                <a:gd name="connsiteX1" fmla="*/ 6508365 w 6553479"/>
                <a:gd name="connsiteY1" fmla="*/ 0 h 7351776"/>
                <a:gd name="connsiteX2" fmla="*/ 6546465 w 6553479"/>
                <a:gd name="connsiteY2" fmla="*/ 7237476 h 7351776"/>
                <a:gd name="connsiteX3" fmla="*/ 7620 w 6553479"/>
                <a:gd name="connsiteY3" fmla="*/ 7351776 h 7351776"/>
                <a:gd name="connsiteX4" fmla="*/ 0 w 6553479"/>
                <a:gd name="connsiteY4" fmla="*/ 30480 h 7351776"/>
                <a:gd name="connsiteX0" fmla="*/ 0 w 6553479"/>
                <a:gd name="connsiteY0" fmla="*/ 22860 h 7351776"/>
                <a:gd name="connsiteX1" fmla="*/ 6508365 w 6553479"/>
                <a:gd name="connsiteY1" fmla="*/ 0 h 7351776"/>
                <a:gd name="connsiteX2" fmla="*/ 6546465 w 6553479"/>
                <a:gd name="connsiteY2" fmla="*/ 7237476 h 7351776"/>
                <a:gd name="connsiteX3" fmla="*/ 7620 w 6553479"/>
                <a:gd name="connsiteY3" fmla="*/ 7351776 h 7351776"/>
                <a:gd name="connsiteX4" fmla="*/ 0 w 6553479"/>
                <a:gd name="connsiteY4" fmla="*/ 22860 h 7351776"/>
                <a:gd name="connsiteX0" fmla="*/ 0 w 6545859"/>
                <a:gd name="connsiteY0" fmla="*/ 15240 h 7351776"/>
                <a:gd name="connsiteX1" fmla="*/ 6500745 w 6545859"/>
                <a:gd name="connsiteY1" fmla="*/ 0 h 7351776"/>
                <a:gd name="connsiteX2" fmla="*/ 6538845 w 6545859"/>
                <a:gd name="connsiteY2" fmla="*/ 7237476 h 7351776"/>
                <a:gd name="connsiteX3" fmla="*/ 0 w 6545859"/>
                <a:gd name="connsiteY3" fmla="*/ 7351776 h 7351776"/>
                <a:gd name="connsiteX4" fmla="*/ 0 w 6545859"/>
                <a:gd name="connsiteY4" fmla="*/ 15240 h 735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5859" h="7351776">
                  <a:moveTo>
                    <a:pt x="0" y="15240"/>
                  </a:moveTo>
                  <a:lnTo>
                    <a:pt x="6500745" y="0"/>
                  </a:lnTo>
                  <a:cubicBezTo>
                    <a:pt x="6513445" y="2412492"/>
                    <a:pt x="6564245" y="4565904"/>
                    <a:pt x="6538845" y="7237476"/>
                  </a:cubicBezTo>
                  <a:lnTo>
                    <a:pt x="0" y="7351776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222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C5218FD-BE1A-422C-9E70-039BAF687E4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2FEEEA3-568A-4468-A826-812B9212ABDE}"/>
                  </a:ext>
                </a:extLst>
              </p:cNvPr>
              <p:cNvSpPr/>
              <p:nvPr/>
            </p:nvSpPr>
            <p:spPr>
              <a:xfrm>
                <a:off x="0" y="0"/>
                <a:ext cx="6096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F91B289-839C-4C26-AC41-9871372914DE}"/>
                  </a:ext>
                </a:extLst>
              </p:cNvPr>
              <p:cNvSpPr/>
              <p:nvPr/>
            </p:nvSpPr>
            <p:spPr>
              <a:xfrm>
                <a:off x="6096000" y="0"/>
                <a:ext cx="6096000" cy="6858000"/>
              </a:xfrm>
              <a:prstGeom prst="rect">
                <a:avLst/>
              </a:prstGeom>
              <a:solidFill>
                <a:srgbClr val="222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4B4B8BF-FEEF-4FB3-99BC-E7D85F9E260F}"/>
                  </a:ext>
                </a:extLst>
              </p:cNvPr>
              <p:cNvSpPr txBox="1"/>
              <p:nvPr/>
            </p:nvSpPr>
            <p:spPr>
              <a:xfrm>
                <a:off x="158045" y="76045"/>
                <a:ext cx="20971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>
                    <a:solidFill>
                      <a:srgbClr val="3F5CEB"/>
                    </a:solidFill>
                  </a:rPr>
                  <a:t>Request Structure</a:t>
                </a:r>
                <a:endParaRPr lang="zh-TW" altLang="en-US" sz="2000" b="1">
                  <a:solidFill>
                    <a:srgbClr val="3F5CEB"/>
                  </a:solidFill>
                </a:endParaRP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E1A1C83-DEDE-453F-93FE-31F96B17B0FD}"/>
                  </a:ext>
                </a:extLst>
              </p:cNvPr>
              <p:cNvSpPr txBox="1"/>
              <p:nvPr/>
            </p:nvSpPr>
            <p:spPr>
              <a:xfrm>
                <a:off x="423373" y="476155"/>
                <a:ext cx="818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/>
                  <a:t>• Host :</a:t>
                </a:r>
                <a:endParaRPr lang="zh-TW" altLang="en-US" sz="160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9686FA4-2F83-4D46-B499-F3349D2ACDC0}"/>
                  </a:ext>
                </a:extLst>
              </p:cNvPr>
              <p:cNvSpPr txBox="1"/>
              <p:nvPr/>
            </p:nvSpPr>
            <p:spPr>
              <a:xfrm>
                <a:off x="423373" y="876265"/>
                <a:ext cx="8082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/>
                  <a:t>• Path :</a:t>
                </a:r>
                <a:endParaRPr lang="zh-TW" altLang="en-US" sz="1600"/>
              </a:p>
            </p:txBody>
          </p:sp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1F5EEFE2-03F1-4DB6-9122-EA466479BFDD}"/>
                  </a:ext>
                </a:extLst>
              </p:cNvPr>
              <p:cNvSpPr/>
              <p:nvPr/>
            </p:nvSpPr>
            <p:spPr>
              <a:xfrm>
                <a:off x="1242123" y="481729"/>
                <a:ext cx="2292515" cy="32874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600">
                    <a:solidFill>
                      <a:schemeClr val="bg1">
                        <a:lumMod val="50000"/>
                      </a:schemeClr>
                    </a:solidFill>
                  </a:rPr>
                  <a:t>https://statsapi.mlb.com</a:t>
                </a:r>
                <a:endParaRPr lang="zh-TW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CC9CDB59-C1B2-4B89-AB04-28FF9FFFC161}"/>
                  </a:ext>
                </a:extLst>
              </p:cNvPr>
              <p:cNvSpPr/>
              <p:nvPr/>
            </p:nvSpPr>
            <p:spPr>
              <a:xfrm>
                <a:off x="1242123" y="887553"/>
                <a:ext cx="2561362" cy="1287159"/>
              </a:xfrm>
              <a:prstGeom prst="roundRect">
                <a:avLst>
                  <a:gd name="adj" fmla="val 4975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600">
                    <a:solidFill>
                      <a:schemeClr val="bg1">
                        <a:lumMod val="50000"/>
                      </a:schemeClr>
                    </a:solidFill>
                  </a:rPr>
                  <a:t>/api/v1/schedule?sportId=1</a:t>
                </a:r>
              </a:p>
              <a:p>
                <a:r>
                  <a:rPr lang="en-US" altLang="zh-TW" sz="1600">
                    <a:solidFill>
                      <a:schemeClr val="bg1">
                        <a:lumMod val="50000"/>
                      </a:schemeClr>
                    </a:solidFill>
                  </a:rPr>
                  <a:t>&amp;startDate={startDate}</a:t>
                </a:r>
              </a:p>
              <a:p>
                <a:r>
                  <a:rPr lang="en-US" altLang="zh-TW" sz="1600">
                    <a:solidFill>
                      <a:schemeClr val="bg1">
                        <a:lumMod val="50000"/>
                      </a:schemeClr>
                    </a:solidFill>
                  </a:rPr>
                  <a:t>&amp;endDate={endDate}</a:t>
                </a:r>
              </a:p>
              <a:p>
                <a:r>
                  <a:rPr lang="en-US" altLang="zh-TW" sz="1600">
                    <a:solidFill>
                      <a:schemeClr val="bg1">
                        <a:lumMod val="50000"/>
                      </a:schemeClr>
                    </a:solidFill>
                  </a:rPr>
                  <a:t>&amp;gameType={gameType}</a:t>
                </a:r>
              </a:p>
              <a:p>
                <a:r>
                  <a:rPr lang="en-US" altLang="zh-TW" sz="1600">
                    <a:solidFill>
                      <a:schemeClr val="bg1">
                        <a:lumMod val="50000"/>
                      </a:schemeClr>
                    </a:solidFill>
                  </a:rPr>
                  <a:t>&amp;hydrate=homeRuns</a:t>
                </a:r>
                <a:endParaRPr lang="zh-TW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D01E775-CA23-45E8-B32C-DF8416566EC2}"/>
                  </a:ext>
                </a:extLst>
              </p:cNvPr>
              <p:cNvSpPr txBox="1"/>
              <p:nvPr/>
            </p:nvSpPr>
            <p:spPr>
              <a:xfrm>
                <a:off x="158045" y="2223450"/>
                <a:ext cx="18347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>
                  <a:defRPr sz="2000" b="1">
                    <a:solidFill>
                      <a:srgbClr val="3F5CEB"/>
                    </a:solidFill>
                  </a:defRPr>
                </a:lvl1pPr>
              </a:lstStyle>
              <a:p>
                <a:r>
                  <a:rPr lang="en-US" altLang="zh-TW"/>
                  <a:t>URI Parameters</a:t>
                </a:r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FB5A951-1628-4179-B03A-18AC36F163A6}"/>
                  </a:ext>
                </a:extLst>
              </p:cNvPr>
              <p:cNvSpPr txBox="1"/>
              <p:nvPr/>
            </p:nvSpPr>
            <p:spPr>
              <a:xfrm>
                <a:off x="423373" y="2608171"/>
                <a:ext cx="15886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1600" b="1"/>
                  <a:t>startDate</a:t>
                </a:r>
                <a:endParaRPr lang="zh-TW" altLang="en-US" sz="1600" b="1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52234E0-7BFB-4F44-A99D-EA6FCF4902C3}"/>
                  </a:ext>
                </a:extLst>
              </p:cNvPr>
              <p:cNvSpPr txBox="1"/>
              <p:nvPr/>
            </p:nvSpPr>
            <p:spPr>
              <a:xfrm>
                <a:off x="423373" y="3026188"/>
                <a:ext cx="15886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1600" b="1"/>
                  <a:t>endDate</a:t>
                </a:r>
                <a:endParaRPr lang="zh-TW" altLang="en-US" sz="1600" b="1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E7392C7-6F45-4AC2-8A95-3BA9BD82CAFA}"/>
                  </a:ext>
                </a:extLst>
              </p:cNvPr>
              <p:cNvSpPr txBox="1"/>
              <p:nvPr/>
            </p:nvSpPr>
            <p:spPr>
              <a:xfrm>
                <a:off x="423373" y="3433994"/>
                <a:ext cx="15886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1600" b="1"/>
                  <a:t>gameType</a:t>
                </a:r>
                <a:endParaRPr lang="zh-TW" altLang="en-US" sz="1600" b="1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1C82E94D-DB63-4B60-B831-334EEA6CAD23}"/>
                  </a:ext>
                </a:extLst>
              </p:cNvPr>
              <p:cNvSpPr/>
              <p:nvPr/>
            </p:nvSpPr>
            <p:spPr>
              <a:xfrm>
                <a:off x="2012041" y="2592782"/>
                <a:ext cx="756355" cy="36933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>
                    <a:solidFill>
                      <a:schemeClr val="bg1">
                        <a:lumMod val="50000"/>
                      </a:schemeClr>
                    </a:solidFill>
                  </a:rPr>
                  <a:t>string</a:t>
                </a:r>
                <a:endParaRPr lang="zh-TW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10338ADF-EE8C-41DD-99C2-A2FB110D6251}"/>
                  </a:ext>
                </a:extLst>
              </p:cNvPr>
              <p:cNvSpPr/>
              <p:nvPr/>
            </p:nvSpPr>
            <p:spPr>
              <a:xfrm>
                <a:off x="2012041" y="3010799"/>
                <a:ext cx="756355" cy="36933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>
                    <a:solidFill>
                      <a:schemeClr val="bg1">
                        <a:lumMod val="50000"/>
                      </a:schemeClr>
                    </a:solidFill>
                  </a:rPr>
                  <a:t>string</a:t>
                </a:r>
                <a:endParaRPr lang="zh-TW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FDF19F74-6ABE-4BE4-B896-5FC770DDCE06}"/>
                  </a:ext>
                </a:extLst>
              </p:cNvPr>
              <p:cNvSpPr/>
              <p:nvPr/>
            </p:nvSpPr>
            <p:spPr>
              <a:xfrm>
                <a:off x="2012041" y="3418605"/>
                <a:ext cx="756355" cy="36933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>
                    <a:solidFill>
                      <a:schemeClr val="bg1">
                        <a:lumMod val="50000"/>
                      </a:schemeClr>
                    </a:solidFill>
                  </a:rPr>
                  <a:t>string</a:t>
                </a:r>
                <a:endParaRPr lang="zh-TW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1136D2D-2D03-4C8A-B3B7-923432EFE307}"/>
                  </a:ext>
                </a:extLst>
              </p:cNvPr>
              <p:cNvSpPr txBox="1"/>
              <p:nvPr/>
            </p:nvSpPr>
            <p:spPr>
              <a:xfrm>
                <a:off x="2764506" y="2608171"/>
                <a:ext cx="2417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Example : 2009-04-05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4074093-6DCB-47E7-A3EA-62D21C5C947B}"/>
                  </a:ext>
                </a:extLst>
              </p:cNvPr>
              <p:cNvSpPr txBox="1"/>
              <p:nvPr/>
            </p:nvSpPr>
            <p:spPr>
              <a:xfrm>
                <a:off x="2764506" y="3026188"/>
                <a:ext cx="2417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Example : 2009-04-05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74C10AD-03B9-47C6-9618-772A22DDC015}"/>
                  </a:ext>
                </a:extLst>
              </p:cNvPr>
              <p:cNvSpPr txBox="1"/>
              <p:nvPr/>
            </p:nvSpPr>
            <p:spPr>
              <a:xfrm>
                <a:off x="2764506" y="3433994"/>
                <a:ext cx="2417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Example : R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6C93E1E6-B3D7-49AB-A7C0-8D0BBB84E591}"/>
                  </a:ext>
                </a:extLst>
              </p:cNvPr>
              <p:cNvSpPr txBox="1"/>
              <p:nvPr/>
            </p:nvSpPr>
            <p:spPr>
              <a:xfrm>
                <a:off x="2012041" y="3788319"/>
                <a:ext cx="35082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>
                    <a:solidFill>
                      <a:srgbClr val="222427"/>
                    </a:solidFill>
                  </a:rPr>
                  <a:t>The type of games career stats</a:t>
                </a:r>
                <a:endParaRPr lang="zh-TW" altLang="en-US" sz="1600">
                  <a:solidFill>
                    <a:srgbClr val="222427"/>
                  </a:solidFill>
                </a:endParaRPr>
              </a:p>
            </p:txBody>
          </p:sp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CCC3138E-3F30-424F-8518-72673FD52148}"/>
                  </a:ext>
                </a:extLst>
              </p:cNvPr>
              <p:cNvGrpSpPr/>
              <p:nvPr/>
            </p:nvGrpSpPr>
            <p:grpSpPr>
              <a:xfrm>
                <a:off x="2255158" y="4115163"/>
                <a:ext cx="2084590" cy="323166"/>
                <a:chOff x="2255158" y="4393690"/>
                <a:chExt cx="2084590" cy="323166"/>
              </a:xfrm>
            </p:grpSpPr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34CB40DE-9B9A-4B4D-88A0-C97EF7A3CC26}"/>
                    </a:ext>
                  </a:extLst>
                </p:cNvPr>
                <p:cNvSpPr txBox="1"/>
                <p:nvPr/>
              </p:nvSpPr>
              <p:spPr>
                <a:xfrm>
                  <a:off x="2255158" y="4401385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•</a:t>
                  </a:r>
                  <a:endParaRPr lang="zh-TW" altLang="en-US" sz="1400"/>
                </a:p>
              </p:txBody>
            </p:sp>
            <p:sp>
              <p:nvSpPr>
                <p:cNvPr id="38" name="矩形: 圓角 37">
                  <a:extLst>
                    <a:ext uri="{FF2B5EF4-FFF2-40B4-BE49-F238E27FC236}">
                      <a16:creationId xmlns:a16="http://schemas.microsoft.com/office/drawing/2014/main" id="{5913CD12-D97B-4A10-B104-2427191075D2}"/>
                    </a:ext>
                  </a:extLst>
                </p:cNvPr>
                <p:cNvSpPr/>
                <p:nvPr/>
              </p:nvSpPr>
              <p:spPr>
                <a:xfrm>
                  <a:off x="2536004" y="4393690"/>
                  <a:ext cx="411953" cy="32316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>
                      <a:solidFill>
                        <a:schemeClr val="bg1">
                          <a:lumMod val="50000"/>
                        </a:schemeClr>
                      </a:solidFill>
                    </a:rPr>
                    <a:t>R</a:t>
                  </a:r>
                  <a:endParaRPr lang="zh-TW" altLang="en-US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4886E2CD-0D64-4E48-AD9B-6805735B7CC5}"/>
                    </a:ext>
                  </a:extLst>
                </p:cNvPr>
                <p:cNvSpPr txBox="1"/>
                <p:nvPr/>
              </p:nvSpPr>
              <p:spPr>
                <a:xfrm>
                  <a:off x="2947957" y="4401385"/>
                  <a:ext cx="13917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- Regular Season</a:t>
                  </a:r>
                  <a:endParaRPr lang="zh-TW" altLang="en-US" sz="1400"/>
                </a:p>
              </p:txBody>
            </p:sp>
          </p:grpSp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F70BDCB2-7BD7-400C-B374-3F1089FD9C43}"/>
                  </a:ext>
                </a:extLst>
              </p:cNvPr>
              <p:cNvGrpSpPr/>
              <p:nvPr/>
            </p:nvGrpSpPr>
            <p:grpSpPr>
              <a:xfrm>
                <a:off x="2255158" y="4438329"/>
                <a:ext cx="2052082" cy="323166"/>
                <a:chOff x="2255158" y="4746474"/>
                <a:chExt cx="2052082" cy="323166"/>
              </a:xfrm>
            </p:grpSpPr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8A1F06B7-5479-43A5-9953-0BD6E0B4F484}"/>
                    </a:ext>
                  </a:extLst>
                </p:cNvPr>
                <p:cNvSpPr txBox="1"/>
                <p:nvPr/>
              </p:nvSpPr>
              <p:spPr>
                <a:xfrm>
                  <a:off x="2255158" y="475416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•</a:t>
                  </a:r>
                  <a:endParaRPr lang="zh-TW" altLang="en-US" sz="1400"/>
                </a:p>
              </p:txBody>
            </p:sp>
            <p:sp>
              <p:nvSpPr>
                <p:cNvPr id="39" name="矩形: 圓角 38">
                  <a:extLst>
                    <a:ext uri="{FF2B5EF4-FFF2-40B4-BE49-F238E27FC236}">
                      <a16:creationId xmlns:a16="http://schemas.microsoft.com/office/drawing/2014/main" id="{DA6D553A-4FE4-485C-B02A-52A97B87FD63}"/>
                    </a:ext>
                  </a:extLst>
                </p:cNvPr>
                <p:cNvSpPr/>
                <p:nvPr/>
              </p:nvSpPr>
              <p:spPr>
                <a:xfrm>
                  <a:off x="2536004" y="4746474"/>
                  <a:ext cx="411953" cy="32316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>
                      <a:solidFill>
                        <a:schemeClr val="bg1">
                          <a:lumMod val="50000"/>
                        </a:schemeClr>
                      </a:solidFill>
                    </a:rPr>
                    <a:t>S</a:t>
                  </a:r>
                  <a:endParaRPr lang="zh-TW" altLang="en-US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A6A59D97-7FA0-4458-9F95-5FC120705DA1}"/>
                    </a:ext>
                  </a:extLst>
                </p:cNvPr>
                <p:cNvSpPr txBox="1"/>
                <p:nvPr/>
              </p:nvSpPr>
              <p:spPr>
                <a:xfrm>
                  <a:off x="2947957" y="4754169"/>
                  <a:ext cx="13592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- Spring Training</a:t>
                  </a:r>
                  <a:endParaRPr lang="zh-TW" altLang="en-US" sz="1400"/>
                </a:p>
              </p:txBody>
            </p:sp>
          </p:grp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0AD84D32-F81F-4BA2-97C7-C6D6600279D1}"/>
                  </a:ext>
                </a:extLst>
              </p:cNvPr>
              <p:cNvGrpSpPr/>
              <p:nvPr/>
            </p:nvGrpSpPr>
            <p:grpSpPr>
              <a:xfrm>
                <a:off x="2255158" y="4754544"/>
                <a:ext cx="1703012" cy="323166"/>
                <a:chOff x="2255158" y="5092721"/>
                <a:chExt cx="1703012" cy="323166"/>
              </a:xfrm>
            </p:grpSpPr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1B125580-DEA3-4681-AF49-DCCC8F2B7A68}"/>
                    </a:ext>
                  </a:extLst>
                </p:cNvPr>
                <p:cNvSpPr txBox="1"/>
                <p:nvPr/>
              </p:nvSpPr>
              <p:spPr>
                <a:xfrm>
                  <a:off x="2255158" y="5100416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•</a:t>
                  </a:r>
                  <a:endParaRPr lang="zh-TW" altLang="en-US" sz="1400"/>
                </a:p>
              </p:txBody>
            </p:sp>
            <p:sp>
              <p:nvSpPr>
                <p:cNvPr id="40" name="矩形: 圓角 39">
                  <a:extLst>
                    <a:ext uri="{FF2B5EF4-FFF2-40B4-BE49-F238E27FC236}">
                      <a16:creationId xmlns:a16="http://schemas.microsoft.com/office/drawing/2014/main" id="{AD2E5A32-498D-4BCA-A4A4-F18CC6BD31B1}"/>
                    </a:ext>
                  </a:extLst>
                </p:cNvPr>
                <p:cNvSpPr/>
                <p:nvPr/>
              </p:nvSpPr>
              <p:spPr>
                <a:xfrm>
                  <a:off x="2536004" y="5092721"/>
                  <a:ext cx="411953" cy="32316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>
                      <a:solidFill>
                        <a:schemeClr val="bg1">
                          <a:lumMod val="50000"/>
                        </a:schemeClr>
                      </a:solidFill>
                    </a:rPr>
                    <a:t>E</a:t>
                  </a:r>
                  <a:endParaRPr lang="zh-TW" altLang="en-US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E785B8DC-7522-4C9B-B801-84E85C5FFD51}"/>
                    </a:ext>
                  </a:extLst>
                </p:cNvPr>
                <p:cNvSpPr txBox="1"/>
                <p:nvPr/>
              </p:nvSpPr>
              <p:spPr>
                <a:xfrm>
                  <a:off x="2947957" y="5100416"/>
                  <a:ext cx="10102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- Exhibition</a:t>
                  </a:r>
                  <a:endParaRPr lang="zh-TW" altLang="en-US" sz="1400"/>
                </a:p>
              </p:txBody>
            </p:sp>
          </p:grp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08E7545C-A979-4359-AE52-B3613B89540B}"/>
                  </a:ext>
                </a:extLst>
              </p:cNvPr>
              <p:cNvGrpSpPr/>
              <p:nvPr/>
            </p:nvGrpSpPr>
            <p:grpSpPr>
              <a:xfrm>
                <a:off x="2255158" y="5077710"/>
                <a:ext cx="1962121" cy="323166"/>
                <a:chOff x="2255158" y="5443263"/>
                <a:chExt cx="1962121" cy="323166"/>
              </a:xfrm>
            </p:grpSpPr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A754C705-DA8D-4177-BFE7-C899BDBFEFFB}"/>
                    </a:ext>
                  </a:extLst>
                </p:cNvPr>
                <p:cNvSpPr txBox="1"/>
                <p:nvPr/>
              </p:nvSpPr>
              <p:spPr>
                <a:xfrm>
                  <a:off x="2255158" y="545095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•</a:t>
                  </a:r>
                  <a:endParaRPr lang="zh-TW" altLang="en-US" sz="1400"/>
                </a:p>
              </p:txBody>
            </p:sp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9A3F3235-D18D-4A6C-ABFE-D54EF4AE9842}"/>
                    </a:ext>
                  </a:extLst>
                </p:cNvPr>
                <p:cNvSpPr/>
                <p:nvPr/>
              </p:nvSpPr>
              <p:spPr>
                <a:xfrm>
                  <a:off x="2536004" y="5443263"/>
                  <a:ext cx="411953" cy="32316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>
                      <a:solidFill>
                        <a:schemeClr val="bg1">
                          <a:lumMod val="50000"/>
                        </a:schemeClr>
                      </a:solidFill>
                    </a:rPr>
                    <a:t>A</a:t>
                  </a:r>
                  <a:endParaRPr lang="zh-TW" altLang="en-US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A43A22E-AD17-4E26-82BC-3F72DE94D837}"/>
                    </a:ext>
                  </a:extLst>
                </p:cNvPr>
                <p:cNvSpPr txBox="1"/>
                <p:nvPr/>
              </p:nvSpPr>
              <p:spPr>
                <a:xfrm>
                  <a:off x="2947957" y="5450958"/>
                  <a:ext cx="12693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- All Star Game</a:t>
                  </a:r>
                  <a:endParaRPr lang="zh-TW" altLang="en-US" sz="1400"/>
                </a:p>
              </p:txBody>
            </p:sp>
          </p:grpSp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4449BE28-76F2-4E52-BF8C-BB1A40A12773}"/>
                  </a:ext>
                </a:extLst>
              </p:cNvPr>
              <p:cNvGrpSpPr/>
              <p:nvPr/>
            </p:nvGrpSpPr>
            <p:grpSpPr>
              <a:xfrm>
                <a:off x="2255158" y="5398757"/>
                <a:ext cx="2025215" cy="323166"/>
                <a:chOff x="2255158" y="5792923"/>
                <a:chExt cx="2025215" cy="323166"/>
              </a:xfrm>
            </p:grpSpPr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4FBB52A6-A6C1-4524-AAE0-1D8C173D69EC}"/>
                    </a:ext>
                  </a:extLst>
                </p:cNvPr>
                <p:cNvSpPr txBox="1"/>
                <p:nvPr/>
              </p:nvSpPr>
              <p:spPr>
                <a:xfrm>
                  <a:off x="2255158" y="58006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•</a:t>
                  </a:r>
                  <a:endParaRPr lang="zh-TW" altLang="en-US" sz="1400"/>
                </a:p>
              </p:txBody>
            </p:sp>
            <p:sp>
              <p:nvSpPr>
                <p:cNvPr id="54" name="矩形: 圓角 53">
                  <a:extLst>
                    <a:ext uri="{FF2B5EF4-FFF2-40B4-BE49-F238E27FC236}">
                      <a16:creationId xmlns:a16="http://schemas.microsoft.com/office/drawing/2014/main" id="{2CE0D4F6-5FAD-4B09-847D-E7F99EEEBCD2}"/>
                    </a:ext>
                  </a:extLst>
                </p:cNvPr>
                <p:cNvSpPr/>
                <p:nvPr/>
              </p:nvSpPr>
              <p:spPr>
                <a:xfrm>
                  <a:off x="2536004" y="5792923"/>
                  <a:ext cx="411953" cy="32316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  <a:endParaRPr lang="zh-TW" altLang="en-US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A8D13708-C035-4420-843D-3EDB366B23AD}"/>
                    </a:ext>
                  </a:extLst>
                </p:cNvPr>
                <p:cNvSpPr txBox="1"/>
                <p:nvPr/>
              </p:nvSpPr>
              <p:spPr>
                <a:xfrm>
                  <a:off x="2947957" y="5800618"/>
                  <a:ext cx="13324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- Division Series</a:t>
                  </a:r>
                  <a:endParaRPr lang="zh-TW" altLang="en-US" sz="1400" dirty="0"/>
                </a:p>
              </p:txBody>
            </p:sp>
          </p:grpSp>
          <p:grpSp>
            <p:nvGrpSpPr>
              <p:cNvPr id="62" name="群組 61">
                <a:extLst>
                  <a:ext uri="{FF2B5EF4-FFF2-40B4-BE49-F238E27FC236}">
                    <a16:creationId xmlns:a16="http://schemas.microsoft.com/office/drawing/2014/main" id="{568EC701-E214-423A-B976-6401508E49F5}"/>
                  </a:ext>
                </a:extLst>
              </p:cNvPr>
              <p:cNvGrpSpPr/>
              <p:nvPr/>
            </p:nvGrpSpPr>
            <p:grpSpPr>
              <a:xfrm>
                <a:off x="2255158" y="5719804"/>
                <a:ext cx="2661671" cy="323166"/>
                <a:chOff x="2255158" y="6167031"/>
                <a:chExt cx="2661671" cy="323166"/>
              </a:xfrm>
            </p:grpSpPr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E46E87DE-BDFA-4A88-8968-DC64F8E72E0F}"/>
                    </a:ext>
                  </a:extLst>
                </p:cNvPr>
                <p:cNvSpPr txBox="1"/>
                <p:nvPr/>
              </p:nvSpPr>
              <p:spPr>
                <a:xfrm>
                  <a:off x="2255158" y="6174726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•</a:t>
                  </a:r>
                  <a:endParaRPr lang="zh-TW" altLang="en-US" sz="1400"/>
                </a:p>
              </p:txBody>
            </p:sp>
            <p:sp>
              <p:nvSpPr>
                <p:cNvPr id="55" name="矩形: 圓角 54">
                  <a:extLst>
                    <a:ext uri="{FF2B5EF4-FFF2-40B4-BE49-F238E27FC236}">
                      <a16:creationId xmlns:a16="http://schemas.microsoft.com/office/drawing/2014/main" id="{27584FFC-B479-4B76-86C1-79D46F023AC6}"/>
                    </a:ext>
                  </a:extLst>
                </p:cNvPr>
                <p:cNvSpPr/>
                <p:nvPr/>
              </p:nvSpPr>
              <p:spPr>
                <a:xfrm>
                  <a:off x="2536004" y="6167031"/>
                  <a:ext cx="411953" cy="32316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>
                      <a:solidFill>
                        <a:schemeClr val="bg1">
                          <a:lumMod val="50000"/>
                        </a:schemeClr>
                      </a:solidFill>
                    </a:rPr>
                    <a:t>F</a:t>
                  </a:r>
                  <a:endParaRPr lang="zh-TW" altLang="en-US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74C01333-3AFA-4D50-B6AA-3EC27BE77E84}"/>
                    </a:ext>
                  </a:extLst>
                </p:cNvPr>
                <p:cNvSpPr txBox="1"/>
                <p:nvPr/>
              </p:nvSpPr>
              <p:spPr>
                <a:xfrm>
                  <a:off x="2947957" y="6174726"/>
                  <a:ext cx="19688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- First Round (Wild Card)</a:t>
                  </a:r>
                  <a:endParaRPr lang="zh-TW" altLang="en-US" sz="1400"/>
                </a:p>
              </p:txBody>
            </p:sp>
          </p:grpSp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1CF48A2D-1E19-463F-B3FE-89867881225A}"/>
                  </a:ext>
                </a:extLst>
              </p:cNvPr>
              <p:cNvGrpSpPr/>
              <p:nvPr/>
            </p:nvGrpSpPr>
            <p:grpSpPr>
              <a:xfrm>
                <a:off x="2255158" y="6040851"/>
                <a:ext cx="2579854" cy="323166"/>
                <a:chOff x="2255158" y="6431558"/>
                <a:chExt cx="2579854" cy="323166"/>
              </a:xfrm>
            </p:grpSpPr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F05D7B9E-9B14-44C2-BEC9-75A7D8AE8447}"/>
                    </a:ext>
                  </a:extLst>
                </p:cNvPr>
                <p:cNvSpPr txBox="1"/>
                <p:nvPr/>
              </p:nvSpPr>
              <p:spPr>
                <a:xfrm>
                  <a:off x="2255158" y="643925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•</a:t>
                  </a:r>
                  <a:endParaRPr lang="zh-TW" altLang="en-US" sz="1400"/>
                </a:p>
              </p:txBody>
            </p:sp>
            <p:sp>
              <p:nvSpPr>
                <p:cNvPr id="56" name="矩形: 圓角 55">
                  <a:extLst>
                    <a:ext uri="{FF2B5EF4-FFF2-40B4-BE49-F238E27FC236}">
                      <a16:creationId xmlns:a16="http://schemas.microsoft.com/office/drawing/2014/main" id="{479D9E68-1CFB-4C8B-8C34-8784A8A2D9DC}"/>
                    </a:ext>
                  </a:extLst>
                </p:cNvPr>
                <p:cNvSpPr/>
                <p:nvPr/>
              </p:nvSpPr>
              <p:spPr>
                <a:xfrm>
                  <a:off x="2536004" y="6431558"/>
                  <a:ext cx="411953" cy="32316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>
                      <a:solidFill>
                        <a:schemeClr val="bg1">
                          <a:lumMod val="50000"/>
                        </a:schemeClr>
                      </a:solidFill>
                    </a:rPr>
                    <a:t>L</a:t>
                  </a:r>
                  <a:endParaRPr lang="zh-TW" altLang="en-US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83027D8A-62BC-45DE-924E-B42FED002FD0}"/>
                    </a:ext>
                  </a:extLst>
                </p:cNvPr>
                <p:cNvSpPr txBox="1"/>
                <p:nvPr/>
              </p:nvSpPr>
              <p:spPr>
                <a:xfrm>
                  <a:off x="2947957" y="6439253"/>
                  <a:ext cx="18870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- League Championship</a:t>
                  </a:r>
                  <a:endParaRPr lang="zh-TW" altLang="en-US" sz="1400"/>
                </a:p>
              </p:txBody>
            </p:sp>
          </p:grpSp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5EF89D80-1E0F-4B28-BC1A-4A36C631573F}"/>
                  </a:ext>
                </a:extLst>
              </p:cNvPr>
              <p:cNvGrpSpPr/>
              <p:nvPr/>
            </p:nvGrpSpPr>
            <p:grpSpPr>
              <a:xfrm>
                <a:off x="2255158" y="6361898"/>
                <a:ext cx="1894218" cy="323166"/>
                <a:chOff x="2255158" y="6813361"/>
                <a:chExt cx="1894218" cy="323166"/>
              </a:xfrm>
            </p:grpSpPr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3D1352CF-7019-4C81-B0FC-DD2E47A9240C}"/>
                    </a:ext>
                  </a:extLst>
                </p:cNvPr>
                <p:cNvSpPr txBox="1"/>
                <p:nvPr/>
              </p:nvSpPr>
              <p:spPr>
                <a:xfrm>
                  <a:off x="2255158" y="6821056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•</a:t>
                  </a:r>
                  <a:endParaRPr lang="zh-TW" altLang="en-US" sz="1400"/>
                </a:p>
              </p:txBody>
            </p:sp>
            <p:sp>
              <p:nvSpPr>
                <p:cNvPr id="57" name="矩形: 圓角 56">
                  <a:extLst>
                    <a:ext uri="{FF2B5EF4-FFF2-40B4-BE49-F238E27FC236}">
                      <a16:creationId xmlns:a16="http://schemas.microsoft.com/office/drawing/2014/main" id="{F8EB9AE5-2841-4797-A4BF-A120A317D692}"/>
                    </a:ext>
                  </a:extLst>
                </p:cNvPr>
                <p:cNvSpPr/>
                <p:nvPr/>
              </p:nvSpPr>
              <p:spPr>
                <a:xfrm>
                  <a:off x="2536004" y="6813361"/>
                  <a:ext cx="411953" cy="32316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>
                      <a:solidFill>
                        <a:schemeClr val="bg1">
                          <a:lumMod val="50000"/>
                        </a:schemeClr>
                      </a:solidFill>
                    </a:rPr>
                    <a:t>W</a:t>
                  </a:r>
                  <a:endParaRPr lang="zh-TW" altLang="en-US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245D94FD-EA17-4E7C-AAFB-F88990FD0EAF}"/>
                    </a:ext>
                  </a:extLst>
                </p:cNvPr>
                <p:cNvSpPr txBox="1"/>
                <p:nvPr/>
              </p:nvSpPr>
              <p:spPr>
                <a:xfrm>
                  <a:off x="2947957" y="6821056"/>
                  <a:ext cx="12014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/>
                    <a:t>- World Series</a:t>
                  </a:r>
                  <a:endParaRPr lang="zh-TW" altLang="en-US" sz="1400"/>
                </a:p>
              </p:txBody>
            </p:sp>
          </p:grp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2EBFC534-5706-41FC-AF11-4CB4D8EC9AE0}"/>
                  </a:ext>
                </a:extLst>
              </p:cNvPr>
              <p:cNvSpPr txBox="1"/>
              <p:nvPr/>
            </p:nvSpPr>
            <p:spPr>
              <a:xfrm>
                <a:off x="6358380" y="71118"/>
                <a:ext cx="10895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>
                  <a:defRPr sz="2000" b="1">
                    <a:solidFill>
                      <a:srgbClr val="3F5CEB"/>
                    </a:solidFill>
                  </a:defRPr>
                </a:lvl1pPr>
              </a:lstStyle>
              <a:p>
                <a:r>
                  <a:rPr lang="en-US" altLang="zh-TW" dirty="0">
                    <a:solidFill>
                      <a:srgbClr val="EB3F5C"/>
                    </a:solidFill>
                  </a:rPr>
                  <a:t>Example</a:t>
                </a:r>
                <a:endParaRPr lang="zh-TW" altLang="en-US" dirty="0">
                  <a:solidFill>
                    <a:srgbClr val="EB3F5C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C254E20C-FB35-49A5-8997-AC20ADE2BDD8}"/>
                  </a:ext>
                </a:extLst>
              </p:cNvPr>
              <p:cNvSpPr txBox="1"/>
              <p:nvPr/>
            </p:nvSpPr>
            <p:spPr>
              <a:xfrm>
                <a:off x="6694291" y="476155"/>
                <a:ext cx="4899418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>
                  <a:defRPr sz="1600"/>
                </a:lvl1pPr>
              </a:lstStyle>
              <a:p>
                <a:r>
                  <a:rPr lang="en-US" altLang="zh-TW" dirty="0">
                    <a:solidFill>
                      <a:srgbClr val="EB3F5C"/>
                    </a:solidFill>
                  </a:rPr>
                  <a:t>Get </a:t>
                </a:r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https://statsapi.mlb.com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/api/v1/schedule?sportId=1</a:t>
                </a:r>
              </a:p>
              <a:p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      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&amp;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startDate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=</a:t>
                </a:r>
                <a:r>
                  <a:rPr lang="en-US" altLang="zh-TW" dirty="0">
                    <a:solidFill>
                      <a:srgbClr val="EB3F5C"/>
                    </a:solidFill>
                  </a:rPr>
                  <a:t>2009-04-05</a:t>
                </a:r>
              </a:p>
              <a:p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      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&amp;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endDate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=</a:t>
                </a:r>
                <a:r>
                  <a:rPr lang="en-US" altLang="zh-TW" dirty="0">
                    <a:solidFill>
                      <a:srgbClr val="EB3F5C"/>
                    </a:solidFill>
                  </a:rPr>
                  <a:t>2009-04-05</a:t>
                </a:r>
              </a:p>
              <a:p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      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&amp;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gameType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=</a:t>
                </a:r>
                <a:r>
                  <a:rPr lang="en-US" altLang="zh-TW" dirty="0">
                    <a:solidFill>
                      <a:srgbClr val="EB3F5C"/>
                    </a:solidFill>
                  </a:rPr>
                  <a:t>R</a:t>
                </a:r>
              </a:p>
              <a:p>
                <a:r>
                  <a:rPr lang="zh-TW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     </a:t>
                </a:r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&amp;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gameType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=</a:t>
                </a:r>
                <a:r>
                  <a:rPr lang="en-US" altLang="zh-TW" dirty="0">
                    <a:solidFill>
                      <a:srgbClr val="EB3F5C"/>
                    </a:solidFill>
                  </a:rPr>
                  <a:t>D</a:t>
                </a:r>
              </a:p>
              <a:p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      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&amp;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gameType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=</a:t>
                </a:r>
                <a:r>
                  <a:rPr lang="en-US" altLang="zh-TW" dirty="0">
                    <a:solidFill>
                      <a:srgbClr val="EB3F5C"/>
                    </a:solidFill>
                  </a:rPr>
                  <a:t>L</a:t>
                </a:r>
              </a:p>
              <a:p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      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&amp;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gameType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=</a:t>
                </a:r>
                <a:r>
                  <a:rPr lang="en-US" altLang="zh-TW" dirty="0">
                    <a:solidFill>
                      <a:srgbClr val="EB3F5C"/>
                    </a:solidFill>
                  </a:rPr>
                  <a:t>W</a:t>
                </a:r>
              </a:p>
              <a:p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      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&amp;hydrate=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homeRuns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 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6BCB09C-6318-46CC-A901-05087A0553C1}"/>
                  </a:ext>
                </a:extLst>
              </p:cNvPr>
              <p:cNvSpPr txBox="1"/>
              <p:nvPr/>
            </p:nvSpPr>
            <p:spPr>
              <a:xfrm>
                <a:off x="6370434" y="3069467"/>
                <a:ext cx="579391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{</a:t>
                </a: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"copyright": "Copyright 2020 MLB Advanced Media, L.P.  Use of any content on this page acknowledges agreement to the terms posted here http://gdx.mlb.com/components/copyright.txt",</a:t>
                </a: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"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totalItems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": 1,</a:t>
                </a: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"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totalEvents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": 0,</a:t>
                </a: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"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totalGames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": 1,</a:t>
                </a: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"</a:t>
                </a:r>
                <a:r>
                  <a:rPr lang="en-US" altLang="zh-TW" dirty="0" err="1">
                    <a:solidFill>
                      <a:schemeClr val="bg1"/>
                    </a:solidFill>
                  </a:rPr>
                  <a:t>totalGamesInProgress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": 0</a:t>
                </a: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…</a:t>
                </a: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…</a:t>
                </a: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…</a:t>
                </a: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}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FAE084C-5E62-4DF2-B05F-7A382CFC2F76}"/>
                  </a:ext>
                </a:extLst>
              </p:cNvPr>
              <p:cNvSpPr txBox="1"/>
              <p:nvPr/>
            </p:nvSpPr>
            <p:spPr>
              <a:xfrm>
                <a:off x="6358380" y="2577393"/>
                <a:ext cx="12035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>
                  <a:defRPr sz="2000" b="1">
                    <a:solidFill>
                      <a:srgbClr val="3F5CEB"/>
                    </a:solidFill>
                  </a:defRPr>
                </a:lvl1pPr>
              </a:lstStyle>
              <a:p>
                <a:r>
                  <a:rPr lang="en-US" altLang="zh-TW" dirty="0">
                    <a:solidFill>
                      <a:srgbClr val="EB3F5C"/>
                    </a:solidFill>
                  </a:rPr>
                  <a:t>Response</a:t>
                </a:r>
                <a:endParaRPr lang="zh-TW" altLang="en-US" dirty="0">
                  <a:solidFill>
                    <a:srgbClr val="EB3F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46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11">
            <a:extLst>
              <a:ext uri="{FF2B5EF4-FFF2-40B4-BE49-F238E27FC236}">
                <a16:creationId xmlns:a16="http://schemas.microsoft.com/office/drawing/2014/main" id="{F8AD4E57-743B-4D5C-AF9B-0A1A5F3C8942}"/>
              </a:ext>
            </a:extLst>
          </p:cNvPr>
          <p:cNvSpPr/>
          <p:nvPr/>
        </p:nvSpPr>
        <p:spPr>
          <a:xfrm>
            <a:off x="-451413" y="-462988"/>
            <a:ext cx="13227352" cy="758720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770734"/>
              <a:gd name="connsiteY0" fmla="*/ 462987 h 7320987"/>
              <a:gd name="connsiteX1" fmla="*/ 12770734 w 12770734"/>
              <a:gd name="connsiteY1" fmla="*/ 0 h 7320987"/>
              <a:gd name="connsiteX2" fmla="*/ 12192000 w 12770734"/>
              <a:gd name="connsiteY2" fmla="*/ 7320987 h 7320987"/>
              <a:gd name="connsiteX3" fmla="*/ 0 w 12770734"/>
              <a:gd name="connsiteY3" fmla="*/ 7320987 h 7320987"/>
              <a:gd name="connsiteX4" fmla="*/ 0 w 12770734"/>
              <a:gd name="connsiteY4" fmla="*/ 462987 h 7320987"/>
              <a:gd name="connsiteX0" fmla="*/ 0 w 13222147"/>
              <a:gd name="connsiteY0" fmla="*/ 324091 h 7320987"/>
              <a:gd name="connsiteX1" fmla="*/ 13222147 w 13222147"/>
              <a:gd name="connsiteY1" fmla="*/ 0 h 7320987"/>
              <a:gd name="connsiteX2" fmla="*/ 12643413 w 13222147"/>
              <a:gd name="connsiteY2" fmla="*/ 7320987 h 7320987"/>
              <a:gd name="connsiteX3" fmla="*/ 451413 w 13222147"/>
              <a:gd name="connsiteY3" fmla="*/ 7320987 h 7320987"/>
              <a:gd name="connsiteX4" fmla="*/ 0 w 13222147"/>
              <a:gd name="connsiteY4" fmla="*/ 324091 h 7320987"/>
              <a:gd name="connsiteX0" fmla="*/ 0 w 13222147"/>
              <a:gd name="connsiteY0" fmla="*/ 324091 h 7320987"/>
              <a:gd name="connsiteX1" fmla="*/ 13222147 w 13222147"/>
              <a:gd name="connsiteY1" fmla="*/ 0 h 7320987"/>
              <a:gd name="connsiteX2" fmla="*/ 12643413 w 13222147"/>
              <a:gd name="connsiteY2" fmla="*/ 7320987 h 7320987"/>
              <a:gd name="connsiteX3" fmla="*/ 451413 w 13222147"/>
              <a:gd name="connsiteY3" fmla="*/ 7320987 h 7320987"/>
              <a:gd name="connsiteX4" fmla="*/ 0 w 13222147"/>
              <a:gd name="connsiteY4" fmla="*/ 324091 h 7320987"/>
              <a:gd name="connsiteX0" fmla="*/ 0 w 13222147"/>
              <a:gd name="connsiteY0" fmla="*/ 324091 h 7320987"/>
              <a:gd name="connsiteX1" fmla="*/ 13222147 w 13222147"/>
              <a:gd name="connsiteY1" fmla="*/ 0 h 7320987"/>
              <a:gd name="connsiteX2" fmla="*/ 12643413 w 13222147"/>
              <a:gd name="connsiteY2" fmla="*/ 7320987 h 7320987"/>
              <a:gd name="connsiteX3" fmla="*/ 451413 w 13222147"/>
              <a:gd name="connsiteY3" fmla="*/ 7320987 h 7320987"/>
              <a:gd name="connsiteX4" fmla="*/ 0 w 13222147"/>
              <a:gd name="connsiteY4" fmla="*/ 324091 h 7320987"/>
              <a:gd name="connsiteX0" fmla="*/ 0 w 13222147"/>
              <a:gd name="connsiteY0" fmla="*/ 324091 h 7320987"/>
              <a:gd name="connsiteX1" fmla="*/ 13222147 w 13222147"/>
              <a:gd name="connsiteY1" fmla="*/ 0 h 7320987"/>
              <a:gd name="connsiteX2" fmla="*/ 12643413 w 13222147"/>
              <a:gd name="connsiteY2" fmla="*/ 7320987 h 7320987"/>
              <a:gd name="connsiteX3" fmla="*/ 451413 w 13222147"/>
              <a:gd name="connsiteY3" fmla="*/ 7320987 h 7320987"/>
              <a:gd name="connsiteX4" fmla="*/ 0 w 13222147"/>
              <a:gd name="connsiteY4" fmla="*/ 324091 h 7320987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2643413 w 13222147"/>
              <a:gd name="connsiteY2" fmla="*/ 7320987 h 7587205"/>
              <a:gd name="connsiteX3" fmla="*/ 57874 w 13222147"/>
              <a:gd name="connsiteY3" fmla="*/ 7587205 h 7587205"/>
              <a:gd name="connsiteX4" fmla="*/ 0 w 13222147"/>
              <a:gd name="connsiteY4" fmla="*/ 324091 h 7587205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2643413 w 13222147"/>
              <a:gd name="connsiteY2" fmla="*/ 7320987 h 7587205"/>
              <a:gd name="connsiteX3" fmla="*/ 23150 w 13222147"/>
              <a:gd name="connsiteY3" fmla="*/ 7587205 h 7587205"/>
              <a:gd name="connsiteX4" fmla="*/ 0 w 13222147"/>
              <a:gd name="connsiteY4" fmla="*/ 324091 h 7587205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2643413 w 13222147"/>
              <a:gd name="connsiteY2" fmla="*/ 7320987 h 7587205"/>
              <a:gd name="connsiteX3" fmla="*/ 46300 w 13222147"/>
              <a:gd name="connsiteY3" fmla="*/ 7587205 h 7587205"/>
              <a:gd name="connsiteX4" fmla="*/ 0 w 13222147"/>
              <a:gd name="connsiteY4" fmla="*/ 324091 h 7587205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2643413 w 13222147"/>
              <a:gd name="connsiteY2" fmla="*/ 7320987 h 7587205"/>
              <a:gd name="connsiteX3" fmla="*/ 46300 w 13222147"/>
              <a:gd name="connsiteY3" fmla="*/ 7587205 h 7587205"/>
              <a:gd name="connsiteX4" fmla="*/ 0 w 13222147"/>
              <a:gd name="connsiteY4" fmla="*/ 324091 h 7587205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3175848 w 13222147"/>
              <a:gd name="connsiteY2" fmla="*/ 7587205 h 7587205"/>
              <a:gd name="connsiteX3" fmla="*/ 46300 w 13222147"/>
              <a:gd name="connsiteY3" fmla="*/ 7587205 h 7587205"/>
              <a:gd name="connsiteX4" fmla="*/ 0 w 13222147"/>
              <a:gd name="connsiteY4" fmla="*/ 324091 h 7587205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3175848 w 13222147"/>
              <a:gd name="connsiteY2" fmla="*/ 7587205 h 7587205"/>
              <a:gd name="connsiteX3" fmla="*/ 46300 w 13222147"/>
              <a:gd name="connsiteY3" fmla="*/ 7587205 h 7587205"/>
              <a:gd name="connsiteX4" fmla="*/ 0 w 13222147"/>
              <a:gd name="connsiteY4" fmla="*/ 324091 h 7587205"/>
              <a:gd name="connsiteX0" fmla="*/ 0 w 13227352"/>
              <a:gd name="connsiteY0" fmla="*/ 324091 h 7587205"/>
              <a:gd name="connsiteX1" fmla="*/ 13222147 w 13227352"/>
              <a:gd name="connsiteY1" fmla="*/ 0 h 7587205"/>
              <a:gd name="connsiteX2" fmla="*/ 13175848 w 13227352"/>
              <a:gd name="connsiteY2" fmla="*/ 7587205 h 7587205"/>
              <a:gd name="connsiteX3" fmla="*/ 46300 w 13227352"/>
              <a:gd name="connsiteY3" fmla="*/ 7587205 h 7587205"/>
              <a:gd name="connsiteX4" fmla="*/ 0 w 13227352"/>
              <a:gd name="connsiteY4" fmla="*/ 324091 h 758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27352" h="7587205">
                <a:moveTo>
                  <a:pt x="0" y="324091"/>
                </a:moveTo>
                <a:cubicBezTo>
                  <a:pt x="5020840" y="297084"/>
                  <a:pt x="8398076" y="142754"/>
                  <a:pt x="13222147" y="0"/>
                </a:cubicBezTo>
                <a:cubicBezTo>
                  <a:pt x="13241438" y="2725838"/>
                  <a:pt x="13202856" y="4965540"/>
                  <a:pt x="13175848" y="7587205"/>
                </a:cubicBezTo>
                <a:lnTo>
                  <a:pt x="46300" y="7587205"/>
                </a:lnTo>
                <a:cubicBezTo>
                  <a:pt x="15434" y="5513408"/>
                  <a:pt x="7717" y="2745129"/>
                  <a:pt x="0" y="3240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11">
            <a:extLst>
              <a:ext uri="{FF2B5EF4-FFF2-40B4-BE49-F238E27FC236}">
                <a16:creationId xmlns:a16="http://schemas.microsoft.com/office/drawing/2014/main" id="{EEAA3B3A-2BF2-4FED-8B2B-BB7F9401C3EF}"/>
              </a:ext>
            </a:extLst>
          </p:cNvPr>
          <p:cNvSpPr/>
          <p:nvPr/>
        </p:nvSpPr>
        <p:spPr>
          <a:xfrm>
            <a:off x="-451413" y="-462988"/>
            <a:ext cx="13227352" cy="758720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770734"/>
              <a:gd name="connsiteY0" fmla="*/ 462987 h 7320987"/>
              <a:gd name="connsiteX1" fmla="*/ 12770734 w 12770734"/>
              <a:gd name="connsiteY1" fmla="*/ 0 h 7320987"/>
              <a:gd name="connsiteX2" fmla="*/ 12192000 w 12770734"/>
              <a:gd name="connsiteY2" fmla="*/ 7320987 h 7320987"/>
              <a:gd name="connsiteX3" fmla="*/ 0 w 12770734"/>
              <a:gd name="connsiteY3" fmla="*/ 7320987 h 7320987"/>
              <a:gd name="connsiteX4" fmla="*/ 0 w 12770734"/>
              <a:gd name="connsiteY4" fmla="*/ 462987 h 7320987"/>
              <a:gd name="connsiteX0" fmla="*/ 0 w 13222147"/>
              <a:gd name="connsiteY0" fmla="*/ 324091 h 7320987"/>
              <a:gd name="connsiteX1" fmla="*/ 13222147 w 13222147"/>
              <a:gd name="connsiteY1" fmla="*/ 0 h 7320987"/>
              <a:gd name="connsiteX2" fmla="*/ 12643413 w 13222147"/>
              <a:gd name="connsiteY2" fmla="*/ 7320987 h 7320987"/>
              <a:gd name="connsiteX3" fmla="*/ 451413 w 13222147"/>
              <a:gd name="connsiteY3" fmla="*/ 7320987 h 7320987"/>
              <a:gd name="connsiteX4" fmla="*/ 0 w 13222147"/>
              <a:gd name="connsiteY4" fmla="*/ 324091 h 7320987"/>
              <a:gd name="connsiteX0" fmla="*/ 0 w 13222147"/>
              <a:gd name="connsiteY0" fmla="*/ 324091 h 7320987"/>
              <a:gd name="connsiteX1" fmla="*/ 13222147 w 13222147"/>
              <a:gd name="connsiteY1" fmla="*/ 0 h 7320987"/>
              <a:gd name="connsiteX2" fmla="*/ 12643413 w 13222147"/>
              <a:gd name="connsiteY2" fmla="*/ 7320987 h 7320987"/>
              <a:gd name="connsiteX3" fmla="*/ 451413 w 13222147"/>
              <a:gd name="connsiteY3" fmla="*/ 7320987 h 7320987"/>
              <a:gd name="connsiteX4" fmla="*/ 0 w 13222147"/>
              <a:gd name="connsiteY4" fmla="*/ 324091 h 7320987"/>
              <a:gd name="connsiteX0" fmla="*/ 0 w 13222147"/>
              <a:gd name="connsiteY0" fmla="*/ 324091 h 7320987"/>
              <a:gd name="connsiteX1" fmla="*/ 13222147 w 13222147"/>
              <a:gd name="connsiteY1" fmla="*/ 0 h 7320987"/>
              <a:gd name="connsiteX2" fmla="*/ 12643413 w 13222147"/>
              <a:gd name="connsiteY2" fmla="*/ 7320987 h 7320987"/>
              <a:gd name="connsiteX3" fmla="*/ 451413 w 13222147"/>
              <a:gd name="connsiteY3" fmla="*/ 7320987 h 7320987"/>
              <a:gd name="connsiteX4" fmla="*/ 0 w 13222147"/>
              <a:gd name="connsiteY4" fmla="*/ 324091 h 7320987"/>
              <a:gd name="connsiteX0" fmla="*/ 0 w 13222147"/>
              <a:gd name="connsiteY0" fmla="*/ 324091 h 7320987"/>
              <a:gd name="connsiteX1" fmla="*/ 13222147 w 13222147"/>
              <a:gd name="connsiteY1" fmla="*/ 0 h 7320987"/>
              <a:gd name="connsiteX2" fmla="*/ 12643413 w 13222147"/>
              <a:gd name="connsiteY2" fmla="*/ 7320987 h 7320987"/>
              <a:gd name="connsiteX3" fmla="*/ 451413 w 13222147"/>
              <a:gd name="connsiteY3" fmla="*/ 7320987 h 7320987"/>
              <a:gd name="connsiteX4" fmla="*/ 0 w 13222147"/>
              <a:gd name="connsiteY4" fmla="*/ 324091 h 7320987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2643413 w 13222147"/>
              <a:gd name="connsiteY2" fmla="*/ 7320987 h 7587205"/>
              <a:gd name="connsiteX3" fmla="*/ 57874 w 13222147"/>
              <a:gd name="connsiteY3" fmla="*/ 7587205 h 7587205"/>
              <a:gd name="connsiteX4" fmla="*/ 0 w 13222147"/>
              <a:gd name="connsiteY4" fmla="*/ 324091 h 7587205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2643413 w 13222147"/>
              <a:gd name="connsiteY2" fmla="*/ 7320987 h 7587205"/>
              <a:gd name="connsiteX3" fmla="*/ 23150 w 13222147"/>
              <a:gd name="connsiteY3" fmla="*/ 7587205 h 7587205"/>
              <a:gd name="connsiteX4" fmla="*/ 0 w 13222147"/>
              <a:gd name="connsiteY4" fmla="*/ 324091 h 7587205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2643413 w 13222147"/>
              <a:gd name="connsiteY2" fmla="*/ 7320987 h 7587205"/>
              <a:gd name="connsiteX3" fmla="*/ 46300 w 13222147"/>
              <a:gd name="connsiteY3" fmla="*/ 7587205 h 7587205"/>
              <a:gd name="connsiteX4" fmla="*/ 0 w 13222147"/>
              <a:gd name="connsiteY4" fmla="*/ 324091 h 7587205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2643413 w 13222147"/>
              <a:gd name="connsiteY2" fmla="*/ 7320987 h 7587205"/>
              <a:gd name="connsiteX3" fmla="*/ 46300 w 13222147"/>
              <a:gd name="connsiteY3" fmla="*/ 7587205 h 7587205"/>
              <a:gd name="connsiteX4" fmla="*/ 0 w 13222147"/>
              <a:gd name="connsiteY4" fmla="*/ 324091 h 7587205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3175848 w 13222147"/>
              <a:gd name="connsiteY2" fmla="*/ 7587205 h 7587205"/>
              <a:gd name="connsiteX3" fmla="*/ 46300 w 13222147"/>
              <a:gd name="connsiteY3" fmla="*/ 7587205 h 7587205"/>
              <a:gd name="connsiteX4" fmla="*/ 0 w 13222147"/>
              <a:gd name="connsiteY4" fmla="*/ 324091 h 7587205"/>
              <a:gd name="connsiteX0" fmla="*/ 0 w 13222147"/>
              <a:gd name="connsiteY0" fmla="*/ 324091 h 7587205"/>
              <a:gd name="connsiteX1" fmla="*/ 13222147 w 13222147"/>
              <a:gd name="connsiteY1" fmla="*/ 0 h 7587205"/>
              <a:gd name="connsiteX2" fmla="*/ 13175848 w 13222147"/>
              <a:gd name="connsiteY2" fmla="*/ 7587205 h 7587205"/>
              <a:gd name="connsiteX3" fmla="*/ 46300 w 13222147"/>
              <a:gd name="connsiteY3" fmla="*/ 7587205 h 7587205"/>
              <a:gd name="connsiteX4" fmla="*/ 0 w 13222147"/>
              <a:gd name="connsiteY4" fmla="*/ 324091 h 7587205"/>
              <a:gd name="connsiteX0" fmla="*/ 0 w 13227352"/>
              <a:gd name="connsiteY0" fmla="*/ 324091 h 7587205"/>
              <a:gd name="connsiteX1" fmla="*/ 13222147 w 13227352"/>
              <a:gd name="connsiteY1" fmla="*/ 0 h 7587205"/>
              <a:gd name="connsiteX2" fmla="*/ 13175848 w 13227352"/>
              <a:gd name="connsiteY2" fmla="*/ 7587205 h 7587205"/>
              <a:gd name="connsiteX3" fmla="*/ 46300 w 13227352"/>
              <a:gd name="connsiteY3" fmla="*/ 7587205 h 7587205"/>
              <a:gd name="connsiteX4" fmla="*/ 0 w 13227352"/>
              <a:gd name="connsiteY4" fmla="*/ 324091 h 758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27352" h="7587205">
                <a:moveTo>
                  <a:pt x="0" y="324091"/>
                </a:moveTo>
                <a:cubicBezTo>
                  <a:pt x="5020840" y="297084"/>
                  <a:pt x="8398076" y="142754"/>
                  <a:pt x="13222147" y="0"/>
                </a:cubicBezTo>
                <a:cubicBezTo>
                  <a:pt x="13241438" y="2725838"/>
                  <a:pt x="13202856" y="4965540"/>
                  <a:pt x="13175848" y="7587205"/>
                </a:cubicBezTo>
                <a:lnTo>
                  <a:pt x="46300" y="7587205"/>
                </a:lnTo>
                <a:cubicBezTo>
                  <a:pt x="15434" y="5513408"/>
                  <a:pt x="7717" y="2745129"/>
                  <a:pt x="0" y="324091"/>
                </a:cubicBezTo>
                <a:close/>
              </a:path>
            </a:pathLst>
          </a:custGeom>
          <a:gradFill flip="none" rotWithShape="1">
            <a:gsLst>
              <a:gs pos="0">
                <a:srgbClr val="EB3F5C">
                  <a:alpha val="90000"/>
                </a:srgbClr>
              </a:gs>
              <a:gs pos="39000">
                <a:srgbClr val="EB3F5C">
                  <a:alpha val="50000"/>
                </a:srgbClr>
              </a:gs>
              <a:gs pos="100000">
                <a:srgbClr val="EB3F5C">
                  <a:alpha val="70000"/>
                </a:srgbClr>
              </a:gs>
              <a:gs pos="84000">
                <a:srgbClr val="EB3F5C">
                  <a:alpha val="88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19AE63C2-2EA8-4271-A7BD-2271BC2F6B41}"/>
              </a:ext>
            </a:extLst>
          </p:cNvPr>
          <p:cNvGrpSpPr/>
          <p:nvPr/>
        </p:nvGrpSpPr>
        <p:grpSpPr>
          <a:xfrm>
            <a:off x="1007210" y="405898"/>
            <a:ext cx="10177580" cy="6046205"/>
            <a:chOff x="1170229" y="393970"/>
            <a:chExt cx="10177580" cy="6046205"/>
          </a:xfrm>
        </p:grpSpPr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F9D38758-EF80-4AE0-80A3-5CD29529E162}"/>
                </a:ext>
              </a:extLst>
            </p:cNvPr>
            <p:cNvSpPr/>
            <p:nvPr/>
          </p:nvSpPr>
          <p:spPr>
            <a:xfrm>
              <a:off x="1170229" y="5832013"/>
              <a:ext cx="10177580" cy="608162"/>
            </a:xfrm>
            <a:prstGeom prst="roundRect">
              <a:avLst>
                <a:gd name="adj" fmla="val 255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B0BDB1C8-90D0-4B30-B0D6-1E293C011865}"/>
                </a:ext>
              </a:extLst>
            </p:cNvPr>
            <p:cNvSpPr/>
            <p:nvPr/>
          </p:nvSpPr>
          <p:spPr>
            <a:xfrm>
              <a:off x="1170229" y="5834843"/>
              <a:ext cx="10177580" cy="4312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AAF558B2-BDE0-47D7-A822-84E039834A64}"/>
                </a:ext>
              </a:extLst>
            </p:cNvPr>
            <p:cNvSpPr/>
            <p:nvPr/>
          </p:nvSpPr>
          <p:spPr>
            <a:xfrm>
              <a:off x="1170229" y="393970"/>
              <a:ext cx="10177580" cy="608162"/>
            </a:xfrm>
            <a:prstGeom prst="roundRect">
              <a:avLst>
                <a:gd name="adj" fmla="val 25531"/>
              </a:avLst>
            </a:prstGeom>
            <a:solidFill>
              <a:srgbClr val="222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A8F2B158-A483-4ACE-8075-7FE28F24A6E4}"/>
                </a:ext>
              </a:extLst>
            </p:cNvPr>
            <p:cNvSpPr/>
            <p:nvPr/>
          </p:nvSpPr>
          <p:spPr>
            <a:xfrm>
              <a:off x="1170229" y="1014061"/>
              <a:ext cx="10177580" cy="6081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44CF3965-34E2-4DA8-8CEE-8E8799F9EFAF}"/>
                </a:ext>
              </a:extLst>
            </p:cNvPr>
            <p:cNvSpPr/>
            <p:nvPr/>
          </p:nvSpPr>
          <p:spPr>
            <a:xfrm>
              <a:off x="1170229" y="1616049"/>
              <a:ext cx="10177580" cy="6081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842AECFC-83BF-4684-8EF2-3C3C5CDE7E30}"/>
                </a:ext>
              </a:extLst>
            </p:cNvPr>
            <p:cNvSpPr/>
            <p:nvPr/>
          </p:nvSpPr>
          <p:spPr>
            <a:xfrm>
              <a:off x="1170229" y="2218031"/>
              <a:ext cx="10177580" cy="6081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7C779238-EBF3-40A7-966D-C876ADACB044}"/>
                </a:ext>
              </a:extLst>
            </p:cNvPr>
            <p:cNvSpPr/>
            <p:nvPr/>
          </p:nvSpPr>
          <p:spPr>
            <a:xfrm>
              <a:off x="1170229" y="2818604"/>
              <a:ext cx="10177580" cy="6081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45DBE1F2-D28D-4971-B70B-8A5E99E61458}"/>
                </a:ext>
              </a:extLst>
            </p:cNvPr>
            <p:cNvSpPr/>
            <p:nvPr/>
          </p:nvSpPr>
          <p:spPr>
            <a:xfrm>
              <a:off x="1170229" y="3422138"/>
              <a:ext cx="10177580" cy="6081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22D7E614-C501-4002-90BC-CECDD5B06090}"/>
                </a:ext>
              </a:extLst>
            </p:cNvPr>
            <p:cNvSpPr/>
            <p:nvPr/>
          </p:nvSpPr>
          <p:spPr>
            <a:xfrm>
              <a:off x="1170229" y="4022711"/>
              <a:ext cx="10177580" cy="6081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A1BAE85B-B29C-4EAC-9578-3569ACF801CC}"/>
                </a:ext>
              </a:extLst>
            </p:cNvPr>
            <p:cNvSpPr/>
            <p:nvPr/>
          </p:nvSpPr>
          <p:spPr>
            <a:xfrm>
              <a:off x="1170229" y="4624693"/>
              <a:ext cx="10177580" cy="6081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D66264B8-3A24-4E8D-A184-453AB78FD366}"/>
                </a:ext>
              </a:extLst>
            </p:cNvPr>
            <p:cNvSpPr/>
            <p:nvPr/>
          </p:nvSpPr>
          <p:spPr>
            <a:xfrm>
              <a:off x="1170229" y="5226681"/>
              <a:ext cx="10177580" cy="6081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B0FDD3E-9B80-49A8-B3E3-E45D6188E3F9}"/>
                </a:ext>
              </a:extLst>
            </p:cNvPr>
            <p:cNvSpPr/>
            <p:nvPr/>
          </p:nvSpPr>
          <p:spPr>
            <a:xfrm>
              <a:off x="1170229" y="536888"/>
              <a:ext cx="10177580" cy="484645"/>
            </a:xfrm>
            <a:prstGeom prst="roundRect">
              <a:avLst>
                <a:gd name="adj" fmla="val 0"/>
              </a:avLst>
            </a:prstGeom>
            <a:solidFill>
              <a:srgbClr val="222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93EB4335-1492-4C9F-8814-97C7DEBC100D}"/>
                </a:ext>
              </a:extLst>
            </p:cNvPr>
            <p:cNvSpPr txBox="1"/>
            <p:nvPr/>
          </p:nvSpPr>
          <p:spPr>
            <a:xfrm>
              <a:off x="1557254" y="521212"/>
              <a:ext cx="1549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Field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Name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6EBB16-8E19-4F55-A2CA-D59F6F9F38B1}"/>
                </a:ext>
              </a:extLst>
            </p:cNvPr>
            <p:cNvSpPr txBox="1"/>
            <p:nvPr/>
          </p:nvSpPr>
          <p:spPr>
            <a:xfrm>
              <a:off x="3647481" y="521212"/>
              <a:ext cx="102249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03AD0F2-9192-4CC2-ADAF-BD149F6FA65D}"/>
                </a:ext>
              </a:extLst>
            </p:cNvPr>
            <p:cNvSpPr txBox="1"/>
            <p:nvPr/>
          </p:nvSpPr>
          <p:spPr>
            <a:xfrm>
              <a:off x="5211071" y="521212"/>
              <a:ext cx="209589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Description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233FC62-FE25-4F5A-94DC-CFAC10DDD920}"/>
                </a:ext>
              </a:extLst>
            </p:cNvPr>
            <p:cNvSpPr txBox="1"/>
            <p:nvPr/>
          </p:nvSpPr>
          <p:spPr>
            <a:xfrm>
              <a:off x="1555950" y="1133476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Date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90C3B24-42D5-4E13-B760-B6A427D87A52}"/>
                </a:ext>
              </a:extLst>
            </p:cNvPr>
            <p:cNvSpPr txBox="1"/>
            <p:nvPr/>
          </p:nvSpPr>
          <p:spPr>
            <a:xfrm>
              <a:off x="3286748" y="2337446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BACED02-C802-464E-825A-5E6C42FD22E4}"/>
                </a:ext>
              </a:extLst>
            </p:cNvPr>
            <p:cNvSpPr txBox="1"/>
            <p:nvPr/>
          </p:nvSpPr>
          <p:spPr>
            <a:xfrm>
              <a:off x="5209767" y="1133476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Game date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8E7E361-52DA-4668-8CBF-1D40D93871B9}"/>
                </a:ext>
              </a:extLst>
            </p:cNvPr>
            <p:cNvSpPr txBox="1"/>
            <p:nvPr/>
          </p:nvSpPr>
          <p:spPr>
            <a:xfrm>
              <a:off x="1555950" y="5346096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 err="1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AwayHR</a:t>
              </a:r>
              <a:endParaRPr lang="en-US" altLang="zh-TW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CF13372-F254-46DD-BD83-B351D6BB3109}"/>
                </a:ext>
              </a:extLst>
            </p:cNvPr>
            <p:cNvSpPr txBox="1"/>
            <p:nvPr/>
          </p:nvSpPr>
          <p:spPr>
            <a:xfrm>
              <a:off x="1557254" y="1735464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 err="1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GameType</a:t>
              </a:r>
              <a:endParaRPr lang="en-US" altLang="zh-TW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BCAB693-A874-4BD6-AB5D-265C67E6A409}"/>
                </a:ext>
              </a:extLst>
            </p:cNvPr>
            <p:cNvSpPr txBox="1"/>
            <p:nvPr/>
          </p:nvSpPr>
          <p:spPr>
            <a:xfrm>
              <a:off x="1557254" y="2337446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 err="1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AwayScore</a:t>
              </a:r>
              <a:endParaRPr lang="en-US" altLang="zh-TW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CFF1529-72DE-465A-8928-04EE29C1BAA4}"/>
                </a:ext>
              </a:extLst>
            </p:cNvPr>
            <p:cNvSpPr txBox="1"/>
            <p:nvPr/>
          </p:nvSpPr>
          <p:spPr>
            <a:xfrm>
              <a:off x="1555950" y="2938019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 err="1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AwayTeam</a:t>
              </a:r>
              <a:endParaRPr lang="en-US" altLang="zh-TW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9E62583-F34C-4E13-817F-71182C3C6D31}"/>
                </a:ext>
              </a:extLst>
            </p:cNvPr>
            <p:cNvSpPr txBox="1"/>
            <p:nvPr/>
          </p:nvSpPr>
          <p:spPr>
            <a:xfrm>
              <a:off x="1555950" y="3518403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 err="1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HomeScore</a:t>
              </a:r>
              <a:endParaRPr lang="en-US" altLang="zh-TW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B7B95FC-1E1F-459C-B482-F9243CE8FF1C}"/>
                </a:ext>
              </a:extLst>
            </p:cNvPr>
            <p:cNvSpPr txBox="1"/>
            <p:nvPr/>
          </p:nvSpPr>
          <p:spPr>
            <a:xfrm>
              <a:off x="1555950" y="4142126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 err="1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HomeTeam</a:t>
              </a:r>
              <a:endParaRPr lang="en-US" altLang="zh-TW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8B067DB-BC1E-4BF5-BB04-506BC83315F3}"/>
                </a:ext>
              </a:extLst>
            </p:cNvPr>
            <p:cNvSpPr txBox="1"/>
            <p:nvPr/>
          </p:nvSpPr>
          <p:spPr>
            <a:xfrm>
              <a:off x="1555950" y="4744108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 err="1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VenueName</a:t>
              </a:r>
              <a:endParaRPr lang="en-US" altLang="zh-TW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86F7950-1C85-4588-9C4B-4DC9A894C49D}"/>
                </a:ext>
              </a:extLst>
            </p:cNvPr>
            <p:cNvSpPr txBox="1"/>
            <p:nvPr/>
          </p:nvSpPr>
          <p:spPr>
            <a:xfrm>
              <a:off x="1555950" y="5931108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 err="1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HomeHR</a:t>
              </a:r>
              <a:endParaRPr lang="en-US" altLang="zh-TW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294974B-9699-47D3-B537-4D6F5A268B41}"/>
                </a:ext>
              </a:extLst>
            </p:cNvPr>
            <p:cNvSpPr txBox="1"/>
            <p:nvPr/>
          </p:nvSpPr>
          <p:spPr>
            <a:xfrm>
              <a:off x="3285444" y="1133476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String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4E559DB-9633-4FB2-BC12-A2FD7A679A67}"/>
                </a:ext>
              </a:extLst>
            </p:cNvPr>
            <p:cNvSpPr txBox="1"/>
            <p:nvPr/>
          </p:nvSpPr>
          <p:spPr>
            <a:xfrm>
              <a:off x="3286748" y="1735464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String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BA351E0-0C45-4141-AD1C-A4024CE7CC5A}"/>
                </a:ext>
              </a:extLst>
            </p:cNvPr>
            <p:cNvSpPr txBox="1"/>
            <p:nvPr/>
          </p:nvSpPr>
          <p:spPr>
            <a:xfrm>
              <a:off x="3286748" y="2938019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String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21DE8DE-7743-4FBE-8781-4D545CB82770}"/>
                </a:ext>
              </a:extLst>
            </p:cNvPr>
            <p:cNvSpPr txBox="1"/>
            <p:nvPr/>
          </p:nvSpPr>
          <p:spPr>
            <a:xfrm>
              <a:off x="3286748" y="3518403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AFB54C9-637C-49EF-94E1-92EA428CA87C}"/>
                </a:ext>
              </a:extLst>
            </p:cNvPr>
            <p:cNvSpPr txBox="1"/>
            <p:nvPr/>
          </p:nvSpPr>
          <p:spPr>
            <a:xfrm>
              <a:off x="3286748" y="4142126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String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646CC26-18D7-45B9-89BF-BE13A417C956}"/>
                </a:ext>
              </a:extLst>
            </p:cNvPr>
            <p:cNvSpPr txBox="1"/>
            <p:nvPr/>
          </p:nvSpPr>
          <p:spPr>
            <a:xfrm>
              <a:off x="3286748" y="4744108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String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50103E-9908-41FF-AC42-BDB3F2D7AD55}"/>
                </a:ext>
              </a:extLst>
            </p:cNvPr>
            <p:cNvSpPr txBox="1"/>
            <p:nvPr/>
          </p:nvSpPr>
          <p:spPr>
            <a:xfrm>
              <a:off x="3286748" y="5346096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7AFE2D9-8BD0-409E-B5F6-DFC078030387}"/>
                </a:ext>
              </a:extLst>
            </p:cNvPr>
            <p:cNvSpPr txBox="1"/>
            <p:nvPr/>
          </p:nvSpPr>
          <p:spPr>
            <a:xfrm>
              <a:off x="3286748" y="5931108"/>
              <a:ext cx="17439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F869562-84E6-47CD-A8AA-9168028FBB1D}"/>
                </a:ext>
              </a:extLst>
            </p:cNvPr>
            <p:cNvSpPr txBox="1"/>
            <p:nvPr/>
          </p:nvSpPr>
          <p:spPr>
            <a:xfrm>
              <a:off x="5211071" y="5931108"/>
              <a:ext cx="315781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Amount of home home run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8A1F1C6-B6A2-4167-8C2A-292C62DE393E}"/>
                </a:ext>
              </a:extLst>
            </p:cNvPr>
            <p:cNvSpPr txBox="1"/>
            <p:nvPr/>
          </p:nvSpPr>
          <p:spPr>
            <a:xfrm>
              <a:off x="5211071" y="1735464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 of game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08AAF146-0647-4594-93F3-6FBF613AC578}"/>
                </a:ext>
              </a:extLst>
            </p:cNvPr>
            <p:cNvSpPr txBox="1"/>
            <p:nvPr/>
          </p:nvSpPr>
          <p:spPr>
            <a:xfrm>
              <a:off x="5211071" y="2337446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Away team scores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628D54A-90E5-425C-9E64-939F1FB0FF8F}"/>
                </a:ext>
              </a:extLst>
            </p:cNvPr>
            <p:cNvSpPr txBox="1"/>
            <p:nvPr/>
          </p:nvSpPr>
          <p:spPr>
            <a:xfrm>
              <a:off x="5211071" y="2938019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Away team name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3C056AB-6A50-4725-8FEE-E1F36A2A424E}"/>
                </a:ext>
              </a:extLst>
            </p:cNvPr>
            <p:cNvSpPr txBox="1"/>
            <p:nvPr/>
          </p:nvSpPr>
          <p:spPr>
            <a:xfrm>
              <a:off x="5211071" y="3518403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Home team scores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69A3200-B592-4938-9836-0E1203A59771}"/>
                </a:ext>
              </a:extLst>
            </p:cNvPr>
            <p:cNvSpPr txBox="1"/>
            <p:nvPr/>
          </p:nvSpPr>
          <p:spPr>
            <a:xfrm>
              <a:off x="5211071" y="4142126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Home team name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1F44A938-F5A8-4D9D-A012-9D71EB932D7B}"/>
                </a:ext>
              </a:extLst>
            </p:cNvPr>
            <p:cNvSpPr txBox="1"/>
            <p:nvPr/>
          </p:nvSpPr>
          <p:spPr>
            <a:xfrm>
              <a:off x="5211071" y="4744108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Venue Name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A2E4B6CD-50F1-4D8D-B6A3-7A3354A7BC11}"/>
                </a:ext>
              </a:extLst>
            </p:cNvPr>
            <p:cNvSpPr txBox="1"/>
            <p:nvPr/>
          </p:nvSpPr>
          <p:spPr>
            <a:xfrm>
              <a:off x="5211071" y="5346096"/>
              <a:ext cx="308101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Amount of away home run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2CEFFC96-2704-44CF-A882-F7D8BCD64E63}"/>
                </a:ext>
              </a:extLst>
            </p:cNvPr>
            <p:cNvSpPr txBox="1"/>
            <p:nvPr/>
          </p:nvSpPr>
          <p:spPr>
            <a:xfrm>
              <a:off x="9369062" y="521212"/>
              <a:ext cx="11665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Example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5E0D5F8-2DA8-44EE-998D-3B0626690EBD}"/>
                </a:ext>
              </a:extLst>
            </p:cNvPr>
            <p:cNvSpPr txBox="1"/>
            <p:nvPr/>
          </p:nvSpPr>
          <p:spPr>
            <a:xfrm>
              <a:off x="8675480" y="1133476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2010/4/4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E0C5896A-CF33-4CD5-B26D-ACC53524E505}"/>
                </a:ext>
              </a:extLst>
            </p:cNvPr>
            <p:cNvSpPr txBox="1"/>
            <p:nvPr/>
          </p:nvSpPr>
          <p:spPr>
            <a:xfrm>
              <a:off x="8676784" y="1735464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Regular Season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6E700D9F-D735-4B80-AADA-C8E725B9750C}"/>
                </a:ext>
              </a:extLst>
            </p:cNvPr>
            <p:cNvSpPr txBox="1"/>
            <p:nvPr/>
          </p:nvSpPr>
          <p:spPr>
            <a:xfrm>
              <a:off x="8676784" y="2337446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FF5A306-6991-42C5-B838-DC2FB033918C}"/>
                </a:ext>
              </a:extLst>
            </p:cNvPr>
            <p:cNvSpPr txBox="1"/>
            <p:nvPr/>
          </p:nvSpPr>
          <p:spPr>
            <a:xfrm>
              <a:off x="8676784" y="2938019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New York Yankees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6ED66FD-C477-4C50-B5F2-12EA8E5756B8}"/>
                </a:ext>
              </a:extLst>
            </p:cNvPr>
            <p:cNvSpPr txBox="1"/>
            <p:nvPr/>
          </p:nvSpPr>
          <p:spPr>
            <a:xfrm>
              <a:off x="8676784" y="3518403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A459D1A-1C97-4398-A8C1-D65C524023A3}"/>
                </a:ext>
              </a:extLst>
            </p:cNvPr>
            <p:cNvSpPr txBox="1"/>
            <p:nvPr/>
          </p:nvSpPr>
          <p:spPr>
            <a:xfrm>
              <a:off x="8676784" y="4142126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Boston Red Sox</a:t>
              </a: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E84009D-5F29-4E40-A80E-6320292328C3}"/>
                </a:ext>
              </a:extLst>
            </p:cNvPr>
            <p:cNvSpPr txBox="1"/>
            <p:nvPr/>
          </p:nvSpPr>
          <p:spPr>
            <a:xfrm>
              <a:off x="8676784" y="4744108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Fenway Park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969BDCE-581B-440B-A6DE-1AE600FFEA4B}"/>
                </a:ext>
              </a:extLst>
            </p:cNvPr>
            <p:cNvSpPr txBox="1"/>
            <p:nvPr/>
          </p:nvSpPr>
          <p:spPr>
            <a:xfrm>
              <a:off x="8676784" y="5346096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5B30C8B3-05DF-456E-A1CF-6D74530EBA13}"/>
                </a:ext>
              </a:extLst>
            </p:cNvPr>
            <p:cNvSpPr txBox="1"/>
            <p:nvPr/>
          </p:nvSpPr>
          <p:spPr>
            <a:xfrm>
              <a:off x="8676784" y="5931108"/>
              <a:ext cx="25510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22222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85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333</Words>
  <Application>Microsoft Office PowerPoint</Application>
  <PresentationFormat>寬螢幕</PresentationFormat>
  <Paragraphs>116</Paragraphs>
  <Slides>8</Slides>
  <Notes>1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Data Warehouse Data Description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資料倉儲 資料說明</dc:title>
  <dc:creator>君維 簡</dc:creator>
  <cp:lastModifiedBy>簡君維</cp:lastModifiedBy>
  <cp:revision>53</cp:revision>
  <dcterms:created xsi:type="dcterms:W3CDTF">2020-05-07T01:53:25Z</dcterms:created>
  <dcterms:modified xsi:type="dcterms:W3CDTF">2020-05-10T12:43:28Z</dcterms:modified>
</cp:coreProperties>
</file>