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单击鼠标移动幻灯片</a:t>
            </a:r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单击编辑备注格式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&lt;页眉&gt;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89C8669-DE62-4B34-B436-AFE85E9239A6}" type="slidenum">
              <a:rPr b="0" lang="en-US" sz="1400" spc="-1" strike="noStrike"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7FB75B4-5D35-4BA2-906E-1133A255B0E2}" type="slidenum">
              <a:rPr b="0" lang="en-US" sz="1200" spc="-1" strike="noStrike">
                <a:solidFill>
                  <a:srgbClr val="000000"/>
                </a:solidFill>
                <a:latin typeface="Arial"/>
                <a:ea typeface="PMingLiU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FA6465C-507C-4868-A619-7D926355B1BD}" type="slidenum">
              <a:rPr b="0" lang="en-US" sz="1200" spc="-1" strike="noStrike">
                <a:solidFill>
                  <a:srgbClr val="000000"/>
                </a:solidFill>
                <a:latin typeface="Arial"/>
                <a:ea typeface="PMingLiU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3C150DB-023F-42A6-AADD-170A031F93D9}" type="slidenum">
              <a:rPr b="0" lang="en-US" sz="1200" spc="-1" strike="noStrike">
                <a:solidFill>
                  <a:srgbClr val="000000"/>
                </a:solidFill>
                <a:latin typeface="Arial"/>
                <a:ea typeface="PMingLiU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F07966F-64F3-46E9-8519-EC8621397704}" type="slidenum">
              <a:rPr b="0" lang="en-US" sz="1200" spc="-1" strike="noStrike">
                <a:solidFill>
                  <a:srgbClr val="000000"/>
                </a:solidFill>
                <a:latin typeface="Arial"/>
                <a:ea typeface="PMingLiU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9260F38-9A40-4A8C-86F8-89977CF478B5}" type="slidenum">
              <a:rPr b="0" lang="en-US" sz="1200" spc="-1" strike="noStrike">
                <a:solidFill>
                  <a:srgbClr val="000000"/>
                </a:solidFill>
                <a:latin typeface="Arial"/>
                <a:ea typeface="PMingLiU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301F688-92B5-490D-9460-47FA3577BA5D}" type="slidenum">
              <a:rPr b="0" lang="en-US" sz="1200" spc="-1" strike="noStrike">
                <a:solidFill>
                  <a:srgbClr val="000000"/>
                </a:solidFill>
                <a:latin typeface="Arial"/>
                <a:ea typeface="PMingLiU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47F09F4-E31A-4DE3-AE5C-0B3D2E07FD5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8/26/19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8F99412-9819-4071-AB1F-0DA0A153670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单击鼠标编辑标题文字格式</a:t>
            </a:r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单击鼠标编辑大纲文字格式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第二个大纲级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第三大纲级别</a:t>
            </a:r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第四大纲级别</a:t>
            </a:r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第五大纲级别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第六大纲级别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第七大纲级别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1"/>
          <p:cNvGrpSpPr/>
          <p:nvPr/>
        </p:nvGrpSpPr>
        <p:grpSpPr>
          <a:xfrm>
            <a:off x="2361960" y="2243520"/>
            <a:ext cx="7705440" cy="2952360"/>
            <a:chOff x="2361960" y="2243520"/>
            <a:chExt cx="7705440" cy="2952360"/>
          </a:xfrm>
        </p:grpSpPr>
        <p:sp>
          <p:nvSpPr>
            <p:cNvPr id="48" name="CustomShape 2"/>
            <p:cNvSpPr/>
            <p:nvPr/>
          </p:nvSpPr>
          <p:spPr>
            <a:xfrm>
              <a:off x="2361960" y="2243520"/>
              <a:ext cx="7705440" cy="2952360"/>
            </a:xfrm>
            <a:prstGeom prst="rect">
              <a:avLst/>
            </a:prstGeom>
            <a:solidFill>
              <a:schemeClr val="bg1"/>
            </a:solidFill>
            <a:ln w="38160">
              <a:solidFill>
                <a:srgbClr val="c0c0c0"/>
              </a:solidFill>
              <a:miter/>
            </a:ln>
            <a:effectLst>
              <a:outerShdw algn="ctr" dir="2700000" dist="107763" rotWithShape="0">
                <a:schemeClr val="bg2">
                  <a:alpha val="5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3"/>
            <p:cNvSpPr/>
            <p:nvPr/>
          </p:nvSpPr>
          <p:spPr>
            <a:xfrm>
              <a:off x="2722320" y="2675160"/>
              <a:ext cx="539280" cy="858600"/>
            </a:xfrm>
            <a:prstGeom prst="rect">
              <a:avLst/>
            </a:prstGeom>
            <a:solidFill>
              <a:srgbClr val="e0ad1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4"/>
            <p:cNvSpPr/>
            <p:nvPr/>
          </p:nvSpPr>
          <p:spPr>
            <a:xfrm>
              <a:off x="2577960" y="2416320"/>
              <a:ext cx="539280" cy="858600"/>
            </a:xfrm>
            <a:prstGeom prst="rect">
              <a:avLst/>
            </a:prstGeom>
            <a:solidFill>
              <a:srgbClr val="6399a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" name="CustomShape 5"/>
          <p:cNvSpPr/>
          <p:nvPr/>
        </p:nvSpPr>
        <p:spPr>
          <a:xfrm>
            <a:off x="3648240" y="2708280"/>
            <a:ext cx="6048000" cy="2088720"/>
          </a:xfrm>
          <a:prstGeom prst="roundRect">
            <a:avLst>
              <a:gd name="adj" fmla="val 16667"/>
            </a:avLst>
          </a:prstGeom>
          <a:noFill/>
          <a:ln cap="rnd" w="28440">
            <a:solidFill>
              <a:srgbClr val="c0c0c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843c0b"/>
                </a:solidFill>
                <a:latin typeface="Courier New"/>
                <a:ea typeface="標楷體"/>
              </a:rPr>
              <a:t>第二阶段概述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52" name="图片 1" descr=""/>
          <p:cNvPicPr/>
          <p:nvPr/>
        </p:nvPicPr>
        <p:blipFill>
          <a:blip r:embed="rId1"/>
          <a:stretch/>
        </p:blipFill>
        <p:spPr>
          <a:xfrm>
            <a:off x="8841600" y="278640"/>
            <a:ext cx="2704680" cy="85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 flipV="1">
            <a:off x="958320" y="644760"/>
            <a:ext cx="10245240" cy="5238000"/>
          </a:xfrm>
          <a:custGeom>
            <a:avLst/>
            <a:gdLst/>
            <a:ahLst/>
            <a:rect l="l" t="t" r="r" b="b"/>
            <a:pathLst>
              <a:path w="4398" h="2935">
                <a:moveTo>
                  <a:pt x="0" y="557"/>
                </a:moveTo>
                <a:lnTo>
                  <a:pt x="1226" y="567"/>
                </a:lnTo>
                <a:lnTo>
                  <a:pt x="1226" y="2935"/>
                </a:lnTo>
                <a:lnTo>
                  <a:pt x="4398" y="2935"/>
                </a:lnTo>
                <a:lnTo>
                  <a:pt x="4398" y="0"/>
                </a:lnTo>
                <a:lnTo>
                  <a:pt x="0" y="0"/>
                </a:lnTo>
                <a:lnTo>
                  <a:pt x="0" y="557"/>
                </a:lnTo>
                <a:close/>
              </a:path>
            </a:pathLst>
          </a:custGeom>
          <a:solidFill>
            <a:srgbClr val="a1a646"/>
          </a:solidFill>
          <a:ln w="25560">
            <a:noFill/>
          </a:ln>
          <a:effectLst>
            <a:outerShdw algn="ctr" dir="2700000" dist="107763" rotWithShape="0">
              <a:schemeClr val="bg2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54" name="图片 5" descr=""/>
          <p:cNvPicPr/>
          <p:nvPr/>
        </p:nvPicPr>
        <p:blipFill>
          <a:blip r:embed="rId1"/>
          <a:srcRect l="1896" t="0" r="1896" b="3802"/>
          <a:stretch/>
        </p:blipFill>
        <p:spPr>
          <a:xfrm>
            <a:off x="1139760" y="644760"/>
            <a:ext cx="2159640" cy="323964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  <p:sp>
        <p:nvSpPr>
          <p:cNvPr id="55" name="CustomShape 2"/>
          <p:cNvSpPr/>
          <p:nvPr/>
        </p:nvSpPr>
        <p:spPr>
          <a:xfrm>
            <a:off x="853920" y="4351320"/>
            <a:ext cx="27316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6000"/>
                </a:solidFill>
                <a:latin typeface="微软雅黑"/>
                <a:ea typeface="微软雅黑"/>
              </a:rPr>
              <a:t>Python</a:t>
            </a:r>
            <a:r>
              <a:rPr b="1" lang="en-US" sz="1800" spc="-1" strike="noStrike">
                <a:solidFill>
                  <a:srgbClr val="806000"/>
                </a:solidFill>
                <a:latin typeface="微软雅黑"/>
                <a:ea typeface="微软雅黑"/>
              </a:rPr>
              <a:t>开发  金牌讲师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1652400" y="3914280"/>
            <a:ext cx="113436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806000"/>
                </a:solidFill>
                <a:latin typeface="微软雅黑"/>
                <a:ea typeface="微软雅黑"/>
              </a:rPr>
              <a:t>吕  泽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57" name="CustomShape 4"/>
          <p:cNvSpPr/>
          <p:nvPr/>
        </p:nvSpPr>
        <p:spPr>
          <a:xfrm>
            <a:off x="3966120" y="804240"/>
            <a:ext cx="7017480" cy="39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工作经历</a:t>
            </a:r>
            <a:endParaRPr b="0" lang="en-US" sz="2000" spc="-1" strike="noStrike">
              <a:latin typeface="Arial"/>
            </a:endParaRPr>
          </a:p>
          <a:p>
            <a:pPr marL="257040" indent="-256680">
              <a:lnSpc>
                <a:spcPct val="12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九年以上</a:t>
            </a: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IT</a:t>
            </a: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行业软件研发及教学经验</a:t>
            </a:r>
            <a:endParaRPr b="0" lang="en-US" sz="2000" spc="-1" strike="noStrike">
              <a:latin typeface="Arial"/>
            </a:endParaRPr>
          </a:p>
          <a:p>
            <a:pPr marL="257040" indent="-256680">
              <a:lnSpc>
                <a:spcPct val="12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曾任职北国人百集团</a:t>
            </a: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DBA</a:t>
            </a: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Cisco</a:t>
            </a: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中国产品培训师</a:t>
            </a:r>
            <a:endParaRPr b="0" lang="en-US" sz="2000" spc="-1" strike="noStrike">
              <a:latin typeface="Arial"/>
            </a:endParaRPr>
          </a:p>
          <a:p>
            <a:pPr marL="257040" indent="-256680">
              <a:lnSpc>
                <a:spcPct val="12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精通</a:t>
            </a: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MySQL/MongoDB</a:t>
            </a: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等数据库的开发</a:t>
            </a:r>
            <a:endParaRPr b="0" lang="en-US" sz="2000" spc="-1" strike="noStrike">
              <a:latin typeface="Arial"/>
            </a:endParaRPr>
          </a:p>
          <a:p>
            <a:pPr marL="257040" indent="-256680">
              <a:lnSpc>
                <a:spcPct val="12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精通</a:t>
            </a: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，</a:t>
            </a: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Python</a:t>
            </a: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等多种语言的后端架构设计，提供高可用性的网络并发方案实践</a:t>
            </a:r>
            <a:endParaRPr b="0" lang="en-US" sz="2000" spc="-1" strike="noStrike">
              <a:latin typeface="Arial"/>
            </a:endParaRPr>
          </a:p>
          <a:p>
            <a:pPr marL="257040" indent="-256680">
              <a:lnSpc>
                <a:spcPct val="12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参与北国人百集团</a:t>
            </a: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ERP</a:t>
            </a: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系统、国内某教育网络平台、智能家居、智能识别系统等软件项目的开发工作。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联系邮箱 ： </a:t>
            </a: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lvze@tedu.cn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8" name="CustomShape 5"/>
          <p:cNvSpPr/>
          <p:nvPr/>
        </p:nvSpPr>
        <p:spPr>
          <a:xfrm>
            <a:off x="858960" y="4905360"/>
            <a:ext cx="10620360" cy="8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4472c4"/>
                </a:solidFill>
                <a:latin typeface="Calibri"/>
              </a:rPr>
              <a:t>业精于勤荒于嬉，行成于思毁于随</a:t>
            </a:r>
            <a:endParaRPr b="0" lang="en-US" sz="4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6024600" y="1628640"/>
            <a:ext cx="4392360" cy="1079280"/>
          </a:xfrm>
          <a:prstGeom prst="roundRect">
            <a:avLst>
              <a:gd name="adj" fmla="val 16667"/>
            </a:avLst>
          </a:prstGeom>
          <a:noFill/>
          <a:ln cap="rnd" w="28440">
            <a:solidFill>
              <a:srgbClr val="c0c0c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7c7c7c"/>
                </a:solidFill>
                <a:latin typeface="Courier New"/>
                <a:ea typeface="標楷體"/>
              </a:rPr>
              <a:t>好吧，也可能不是一点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6024600" y="3122640"/>
            <a:ext cx="4392360" cy="1079280"/>
          </a:xfrm>
          <a:prstGeom prst="roundRect">
            <a:avLst>
              <a:gd name="adj" fmla="val 16667"/>
            </a:avLst>
          </a:prstGeom>
          <a:noFill/>
          <a:ln cap="rnd" w="28440">
            <a:solidFill>
              <a:srgbClr val="c0c0c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7c7c7c"/>
                </a:solidFill>
                <a:latin typeface="Courier New"/>
                <a:ea typeface="標楷體"/>
              </a:rPr>
              <a:t>虽然学完你可能不太信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61" name="Group 3"/>
          <p:cNvGrpSpPr/>
          <p:nvPr/>
        </p:nvGrpSpPr>
        <p:grpSpPr>
          <a:xfrm>
            <a:off x="1873440" y="1585800"/>
            <a:ext cx="3687480" cy="4055760"/>
            <a:chOff x="1873440" y="1585800"/>
            <a:chExt cx="3687480" cy="4055760"/>
          </a:xfrm>
        </p:grpSpPr>
        <p:sp>
          <p:nvSpPr>
            <p:cNvPr id="62" name="CustomShape 4"/>
            <p:cNvSpPr/>
            <p:nvPr/>
          </p:nvSpPr>
          <p:spPr>
            <a:xfrm>
              <a:off x="1873440" y="1585800"/>
              <a:ext cx="3687480" cy="1153800"/>
            </a:xfrm>
            <a:prstGeom prst="wedgeRectCallout">
              <a:avLst>
                <a:gd name="adj1" fmla="val 59750"/>
                <a:gd name="adj2" fmla="val -13764"/>
              </a:avLst>
            </a:prstGeom>
            <a:solidFill>
              <a:srgbClr val="6399ab"/>
            </a:solidFill>
            <a:ln w="25560">
              <a:noFill/>
            </a:ln>
            <a:effectLst>
              <a:outerShdw algn="ctr" dir="2700000" dist="107763" rotWithShape="0">
                <a:schemeClr val="bg2">
                  <a:alpha val="5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45720" rIns="45720" tIns="44280" bIns="44280" anchor="ctr" anchorCtr="1"/>
            <a:p>
              <a:pPr>
                <a:lnSpc>
                  <a:spcPct val="85000"/>
                </a:lnSpc>
                <a:spcBef>
                  <a:spcPts val="479"/>
                </a:spcBef>
              </a:pPr>
              <a:r>
                <a:rPr b="1" lang="en-US" sz="1600" spc="-1" strike="noStrike">
                  <a:solidFill>
                    <a:srgbClr val="ffffff"/>
                  </a:solidFill>
                  <a:latin typeface="Arial"/>
                  <a:ea typeface="PMingLiU"/>
                </a:rPr>
                <a:t> 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63" name="CustomShape 5"/>
            <p:cNvSpPr/>
            <p:nvPr/>
          </p:nvSpPr>
          <p:spPr>
            <a:xfrm>
              <a:off x="1873440" y="3079440"/>
              <a:ext cx="3687480" cy="1153800"/>
            </a:xfrm>
            <a:prstGeom prst="wedgeRectCallout">
              <a:avLst>
                <a:gd name="adj1" fmla="val 59750"/>
                <a:gd name="adj2" fmla="val -13764"/>
              </a:avLst>
            </a:prstGeom>
            <a:solidFill>
              <a:srgbClr val="6399ab"/>
            </a:solidFill>
            <a:ln w="25560">
              <a:noFill/>
            </a:ln>
            <a:effectLst>
              <a:outerShdw algn="ctr" dir="2700000" dist="107763" rotWithShape="0">
                <a:schemeClr val="bg2">
                  <a:alpha val="5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45720" rIns="45720" tIns="44280" bIns="44280" anchor="ctr" anchorCtr="1"/>
            <a:p>
              <a:pPr>
                <a:lnSpc>
                  <a:spcPct val="85000"/>
                </a:lnSpc>
                <a:spcBef>
                  <a:spcPts val="479"/>
                </a:spcBef>
              </a:pPr>
              <a:r>
                <a:rPr b="1" lang="en-US" sz="1600" spc="-1" strike="noStrike">
                  <a:solidFill>
                    <a:srgbClr val="ffffff"/>
                  </a:solidFill>
                  <a:latin typeface="Arial"/>
                  <a:ea typeface="PMingLiU"/>
                </a:rPr>
                <a:t> 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64" name="CustomShape 6"/>
            <p:cNvSpPr/>
            <p:nvPr/>
          </p:nvSpPr>
          <p:spPr>
            <a:xfrm>
              <a:off x="1873440" y="4487760"/>
              <a:ext cx="3687480" cy="1153800"/>
            </a:xfrm>
            <a:prstGeom prst="wedgeRectCallout">
              <a:avLst>
                <a:gd name="adj1" fmla="val 59750"/>
                <a:gd name="adj2" fmla="val -13764"/>
              </a:avLst>
            </a:prstGeom>
            <a:solidFill>
              <a:srgbClr val="6399ab"/>
            </a:solidFill>
            <a:ln w="25560">
              <a:noFill/>
            </a:ln>
            <a:effectLst>
              <a:outerShdw algn="ctr" dir="2700000" dist="107763" rotWithShape="0">
                <a:schemeClr val="bg2">
                  <a:alpha val="5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45720" rIns="45720" tIns="44280" bIns="44280" anchor="ctr" anchorCtr="1"/>
            <a:p>
              <a:pPr>
                <a:lnSpc>
                  <a:spcPct val="85000"/>
                </a:lnSpc>
                <a:spcBef>
                  <a:spcPts val="479"/>
                </a:spcBef>
              </a:pPr>
              <a:r>
                <a:rPr b="1" lang="en-US" sz="1600" spc="-1" strike="noStrike">
                  <a:solidFill>
                    <a:srgbClr val="ffffff"/>
                  </a:solidFill>
                  <a:latin typeface="Arial"/>
                  <a:ea typeface="PMingLiU"/>
                </a:rPr>
                <a:t> 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65" name="CustomShape 7"/>
          <p:cNvSpPr/>
          <p:nvPr/>
        </p:nvSpPr>
        <p:spPr>
          <a:xfrm>
            <a:off x="6024600" y="4530600"/>
            <a:ext cx="4392360" cy="1079280"/>
          </a:xfrm>
          <a:prstGeom prst="roundRect">
            <a:avLst>
              <a:gd name="adj" fmla="val 16667"/>
            </a:avLst>
          </a:prstGeom>
          <a:noFill/>
          <a:ln cap="rnd" w="28440">
            <a:solidFill>
              <a:srgbClr val="c0c0c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7c7c7c"/>
                </a:solidFill>
                <a:latin typeface="Courier New"/>
                <a:ea typeface="標楷體"/>
              </a:rPr>
              <a:t>有些技术没有“道理”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6" name="CustomShape 8"/>
          <p:cNvSpPr/>
          <p:nvPr/>
        </p:nvSpPr>
        <p:spPr>
          <a:xfrm>
            <a:off x="559440" y="319320"/>
            <a:ext cx="38386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第二阶段课程特点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7" name="CustomShape 9"/>
          <p:cNvSpPr/>
          <p:nvPr/>
        </p:nvSpPr>
        <p:spPr>
          <a:xfrm>
            <a:off x="1765440" y="1983960"/>
            <a:ext cx="37954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標楷體"/>
              </a:rPr>
              <a:t>部分知识难度提升一点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8" name="CustomShape 10"/>
          <p:cNvSpPr/>
          <p:nvPr/>
        </p:nvSpPr>
        <p:spPr>
          <a:xfrm>
            <a:off x="1869120" y="3471840"/>
            <a:ext cx="33768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標楷體"/>
              </a:rPr>
              <a:t>仍然是一个基础课程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9" name="CustomShape 11"/>
          <p:cNvSpPr/>
          <p:nvPr/>
        </p:nvSpPr>
        <p:spPr>
          <a:xfrm>
            <a:off x="1873440" y="4932360"/>
            <a:ext cx="36874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標楷體"/>
              </a:rPr>
              <a:t>重功能，少逻辑结构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1"/>
          <p:cNvGrpSpPr/>
          <p:nvPr/>
        </p:nvGrpSpPr>
        <p:grpSpPr>
          <a:xfrm>
            <a:off x="4194000" y="1197000"/>
            <a:ext cx="6005520" cy="4573080"/>
            <a:chOff x="4194000" y="1197000"/>
            <a:chExt cx="6005520" cy="4573080"/>
          </a:xfrm>
        </p:grpSpPr>
        <p:sp>
          <p:nvSpPr>
            <p:cNvPr id="71" name="CustomShape 2"/>
            <p:cNvSpPr/>
            <p:nvPr/>
          </p:nvSpPr>
          <p:spPr>
            <a:xfrm rot="15892800">
              <a:off x="4133520" y="5014800"/>
              <a:ext cx="571320" cy="401400"/>
            </a:xfrm>
            <a:custGeom>
              <a:avLst/>
              <a:gdLst/>
              <a:ahLst/>
              <a:rect l="l" t="t" r="r" b="b"/>
              <a:pathLst>
                <a:path w="3346" h="2356">
                  <a:moveTo>
                    <a:pt x="267" y="886"/>
                  </a:moveTo>
                  <a:lnTo>
                    <a:pt x="0" y="670"/>
                  </a:lnTo>
                  <a:lnTo>
                    <a:pt x="153" y="2356"/>
                  </a:lnTo>
                  <a:lnTo>
                    <a:pt x="1671" y="1880"/>
                  </a:lnTo>
                  <a:lnTo>
                    <a:pt x="1430" y="1693"/>
                  </a:lnTo>
                  <a:lnTo>
                    <a:pt x="1448" y="1456"/>
                  </a:lnTo>
                  <a:lnTo>
                    <a:pt x="1525" y="1200"/>
                  </a:lnTo>
                  <a:lnTo>
                    <a:pt x="1664" y="933"/>
                  </a:lnTo>
                  <a:lnTo>
                    <a:pt x="1869" y="681"/>
                  </a:lnTo>
                  <a:lnTo>
                    <a:pt x="1996" y="564"/>
                  </a:lnTo>
                  <a:lnTo>
                    <a:pt x="2136" y="458"/>
                  </a:lnTo>
                  <a:lnTo>
                    <a:pt x="2293" y="366"/>
                  </a:lnTo>
                  <a:lnTo>
                    <a:pt x="2469" y="286"/>
                  </a:lnTo>
                  <a:lnTo>
                    <a:pt x="2662" y="224"/>
                  </a:lnTo>
                  <a:lnTo>
                    <a:pt x="2870" y="184"/>
                  </a:lnTo>
                  <a:lnTo>
                    <a:pt x="3101" y="161"/>
                  </a:lnTo>
                  <a:lnTo>
                    <a:pt x="3346" y="169"/>
                  </a:lnTo>
                  <a:lnTo>
                    <a:pt x="3148" y="99"/>
                  </a:lnTo>
                  <a:lnTo>
                    <a:pt x="2948" y="52"/>
                  </a:lnTo>
                  <a:lnTo>
                    <a:pt x="2746" y="19"/>
                  </a:lnTo>
                  <a:lnTo>
                    <a:pt x="2537" y="0"/>
                  </a:lnTo>
                  <a:lnTo>
                    <a:pt x="2124" y="11"/>
                  </a:lnTo>
                  <a:lnTo>
                    <a:pt x="1715" y="81"/>
                  </a:lnTo>
                  <a:lnTo>
                    <a:pt x="1320" y="205"/>
                  </a:lnTo>
                  <a:lnTo>
                    <a:pt x="1126" y="289"/>
                  </a:lnTo>
                  <a:lnTo>
                    <a:pt x="940" y="385"/>
                  </a:lnTo>
                  <a:lnTo>
                    <a:pt x="761" y="491"/>
                  </a:lnTo>
                  <a:lnTo>
                    <a:pt x="589" y="611"/>
                  </a:lnTo>
                  <a:lnTo>
                    <a:pt x="267" y="886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3"/>
            <p:cNvSpPr/>
            <p:nvPr/>
          </p:nvSpPr>
          <p:spPr>
            <a:xfrm>
              <a:off x="4781520" y="4626000"/>
              <a:ext cx="5417640" cy="1144080"/>
            </a:xfrm>
            <a:prstGeom prst="rect">
              <a:avLst/>
            </a:prstGeom>
            <a:solidFill>
              <a:srgbClr val="6399a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4280" bIns="44280" anchor="ctr" anchorCtr="1"/>
            <a:p>
              <a:pPr>
                <a:lnSpc>
                  <a:spcPct val="85000"/>
                </a:lnSpc>
                <a:spcBef>
                  <a:spcPts val="839"/>
                </a:spcBef>
              </a:pPr>
              <a:r>
                <a:rPr b="1" lang="en-US" sz="2800" spc="-1" strike="noStrike">
                  <a:solidFill>
                    <a:srgbClr val="ffffff"/>
                  </a:solidFill>
                  <a:latin typeface="Arial"/>
                  <a:ea typeface="PMingLiU"/>
                </a:rPr>
                <a:t> </a:t>
              </a:r>
              <a:r>
                <a:rPr b="1" lang="en-US" sz="2800" spc="-1" strike="noStrike">
                  <a:solidFill>
                    <a:srgbClr val="ffffff"/>
                  </a:solidFill>
                  <a:latin typeface="Arial"/>
                  <a:ea typeface="PMingLiU"/>
                </a:rPr>
                <a:t>聊天室，文件服务，</a:t>
              </a:r>
              <a:r>
                <a:rPr b="1" lang="en-US" sz="2800" spc="-1" strike="noStrike">
                  <a:solidFill>
                    <a:srgbClr val="ffffff"/>
                  </a:solidFill>
                  <a:latin typeface="Arial"/>
                  <a:ea typeface="PMingLiU"/>
                </a:rPr>
                <a:t>HTTPServer</a:t>
              </a:r>
              <a:r>
                <a:rPr b="1" lang="en-US" sz="2800" spc="-1" strike="noStrike">
                  <a:solidFill>
                    <a:srgbClr val="ffffff"/>
                  </a:solidFill>
                  <a:latin typeface="Arial"/>
                  <a:ea typeface="PMingLiU"/>
                </a:rPr>
                <a:t>，在线词典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73" name="CustomShape 4"/>
            <p:cNvSpPr/>
            <p:nvPr/>
          </p:nvSpPr>
          <p:spPr>
            <a:xfrm>
              <a:off x="5262480" y="3483000"/>
              <a:ext cx="4936680" cy="1142640"/>
            </a:xfrm>
            <a:prstGeom prst="rect">
              <a:avLst/>
            </a:prstGeom>
            <a:solidFill>
              <a:srgbClr val="b1a35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4280" bIns="44280" anchor="ctr" anchorCtr="1"/>
            <a:p>
              <a:pPr>
                <a:lnSpc>
                  <a:spcPct val="85000"/>
                </a:lnSpc>
                <a:spcBef>
                  <a:spcPts val="1080"/>
                </a:spcBef>
              </a:pPr>
              <a:r>
                <a:rPr b="1" lang="en-US" sz="3600" spc="-1" strike="noStrike">
                  <a:solidFill>
                    <a:srgbClr val="ffffff"/>
                  </a:solidFill>
                  <a:latin typeface="Arial"/>
                  <a:ea typeface="PMingLiU"/>
                </a:rPr>
                <a:t> </a:t>
              </a:r>
              <a:r>
                <a:rPr b="1" lang="en-US" sz="3600" spc="-1" strike="noStrike">
                  <a:solidFill>
                    <a:srgbClr val="ffffff"/>
                  </a:solidFill>
                  <a:latin typeface="Arial"/>
                  <a:ea typeface="PMingLiU"/>
                </a:rPr>
                <a:t>正则，</a:t>
              </a:r>
              <a:r>
                <a:rPr b="1" lang="en-US" sz="3600" spc="-1" strike="noStrike">
                  <a:solidFill>
                    <a:srgbClr val="ffffff"/>
                  </a:solidFill>
                  <a:latin typeface="Arial"/>
                  <a:ea typeface="PMingLiU"/>
                </a:rPr>
                <a:t>MySQL</a:t>
              </a:r>
              <a:r>
                <a:rPr b="1" lang="en-US" sz="3600" spc="-1" strike="noStrike">
                  <a:solidFill>
                    <a:srgbClr val="ffffff"/>
                  </a:solidFill>
                  <a:latin typeface="Arial"/>
                  <a:ea typeface="PMingLiU"/>
                </a:rPr>
                <a:t>，</a:t>
              </a:r>
              <a:r>
                <a:rPr b="1" lang="en-US" sz="3600" spc="-1" strike="noStrike">
                  <a:solidFill>
                    <a:srgbClr val="ffffff"/>
                  </a:solidFill>
                  <a:latin typeface="Arial"/>
                  <a:ea typeface="PMingLiU"/>
                </a:rPr>
                <a:t>GIT</a:t>
              </a:r>
              <a:endParaRPr b="0" lang="en-US" sz="3600" spc="-1" strike="noStrike">
                <a:latin typeface="Arial"/>
              </a:endParaRPr>
            </a:p>
          </p:txBody>
        </p:sp>
        <p:sp>
          <p:nvSpPr>
            <p:cNvPr id="74" name="CustomShape 5"/>
            <p:cNvSpPr/>
            <p:nvPr/>
          </p:nvSpPr>
          <p:spPr>
            <a:xfrm rot="15892800">
              <a:off x="4490640" y="3727440"/>
              <a:ext cx="571320" cy="401400"/>
            </a:xfrm>
            <a:custGeom>
              <a:avLst/>
              <a:gdLst/>
              <a:ahLst/>
              <a:rect l="l" t="t" r="r" b="b"/>
              <a:pathLst>
                <a:path w="3346" h="2356">
                  <a:moveTo>
                    <a:pt x="267" y="886"/>
                  </a:moveTo>
                  <a:lnTo>
                    <a:pt x="0" y="670"/>
                  </a:lnTo>
                  <a:lnTo>
                    <a:pt x="153" y="2356"/>
                  </a:lnTo>
                  <a:lnTo>
                    <a:pt x="1671" y="1880"/>
                  </a:lnTo>
                  <a:lnTo>
                    <a:pt x="1430" y="1693"/>
                  </a:lnTo>
                  <a:lnTo>
                    <a:pt x="1448" y="1456"/>
                  </a:lnTo>
                  <a:lnTo>
                    <a:pt x="1525" y="1200"/>
                  </a:lnTo>
                  <a:lnTo>
                    <a:pt x="1664" y="933"/>
                  </a:lnTo>
                  <a:lnTo>
                    <a:pt x="1869" y="681"/>
                  </a:lnTo>
                  <a:lnTo>
                    <a:pt x="1996" y="564"/>
                  </a:lnTo>
                  <a:lnTo>
                    <a:pt x="2136" y="458"/>
                  </a:lnTo>
                  <a:lnTo>
                    <a:pt x="2293" y="366"/>
                  </a:lnTo>
                  <a:lnTo>
                    <a:pt x="2469" y="286"/>
                  </a:lnTo>
                  <a:lnTo>
                    <a:pt x="2662" y="224"/>
                  </a:lnTo>
                  <a:lnTo>
                    <a:pt x="2870" y="184"/>
                  </a:lnTo>
                  <a:lnTo>
                    <a:pt x="3101" y="161"/>
                  </a:lnTo>
                  <a:lnTo>
                    <a:pt x="3346" y="169"/>
                  </a:lnTo>
                  <a:lnTo>
                    <a:pt x="3148" y="99"/>
                  </a:lnTo>
                  <a:lnTo>
                    <a:pt x="2948" y="52"/>
                  </a:lnTo>
                  <a:lnTo>
                    <a:pt x="2746" y="19"/>
                  </a:lnTo>
                  <a:lnTo>
                    <a:pt x="2537" y="0"/>
                  </a:lnTo>
                  <a:lnTo>
                    <a:pt x="2124" y="11"/>
                  </a:lnTo>
                  <a:lnTo>
                    <a:pt x="1715" y="81"/>
                  </a:lnTo>
                  <a:lnTo>
                    <a:pt x="1320" y="205"/>
                  </a:lnTo>
                  <a:lnTo>
                    <a:pt x="1126" y="289"/>
                  </a:lnTo>
                  <a:lnTo>
                    <a:pt x="940" y="385"/>
                  </a:lnTo>
                  <a:lnTo>
                    <a:pt x="761" y="491"/>
                  </a:lnTo>
                  <a:lnTo>
                    <a:pt x="589" y="611"/>
                  </a:lnTo>
                  <a:lnTo>
                    <a:pt x="267" y="886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6"/>
            <p:cNvSpPr/>
            <p:nvPr/>
          </p:nvSpPr>
          <p:spPr>
            <a:xfrm>
              <a:off x="5816520" y="2340000"/>
              <a:ext cx="4382640" cy="1142640"/>
            </a:xfrm>
            <a:prstGeom prst="rect">
              <a:avLst/>
            </a:prstGeom>
            <a:solidFill>
              <a:srgbClr val="d973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4280" bIns="44280" anchor="ctr" anchorCtr="1"/>
            <a:p>
              <a:pPr>
                <a:lnSpc>
                  <a:spcPct val="85000"/>
                </a:lnSpc>
                <a:spcBef>
                  <a:spcPts val="1199"/>
                </a:spcBef>
              </a:pPr>
              <a:r>
                <a:rPr b="1" lang="en-US" sz="1600" spc="-1" strike="noStrike">
                  <a:solidFill>
                    <a:srgbClr val="ffffff"/>
                  </a:solidFill>
                  <a:latin typeface="Arial"/>
                  <a:ea typeface="PMingLiU"/>
                </a:rPr>
                <a:t>  </a:t>
              </a:r>
              <a:r>
                <a:rPr b="1" lang="en-US" sz="4000" spc="-1" strike="noStrike">
                  <a:solidFill>
                    <a:srgbClr val="ffffff"/>
                  </a:solidFill>
                  <a:latin typeface="Arial"/>
                  <a:ea typeface="PMingLiU"/>
                </a:rPr>
                <a:t>系统编程</a:t>
              </a:r>
              <a:endParaRPr b="0" lang="en-US" sz="4000" spc="-1" strike="noStrike">
                <a:latin typeface="Arial"/>
              </a:endParaRPr>
            </a:p>
          </p:txBody>
        </p:sp>
        <p:sp>
          <p:nvSpPr>
            <p:cNvPr id="76" name="CustomShape 7"/>
            <p:cNvSpPr/>
            <p:nvPr/>
          </p:nvSpPr>
          <p:spPr>
            <a:xfrm rot="15892800">
              <a:off x="4970160" y="2560680"/>
              <a:ext cx="571320" cy="401400"/>
            </a:xfrm>
            <a:custGeom>
              <a:avLst/>
              <a:gdLst/>
              <a:ahLst/>
              <a:rect l="l" t="t" r="r" b="b"/>
              <a:pathLst>
                <a:path w="3346" h="2356">
                  <a:moveTo>
                    <a:pt x="267" y="886"/>
                  </a:moveTo>
                  <a:lnTo>
                    <a:pt x="0" y="670"/>
                  </a:lnTo>
                  <a:lnTo>
                    <a:pt x="153" y="2356"/>
                  </a:lnTo>
                  <a:lnTo>
                    <a:pt x="1671" y="1880"/>
                  </a:lnTo>
                  <a:lnTo>
                    <a:pt x="1430" y="1693"/>
                  </a:lnTo>
                  <a:lnTo>
                    <a:pt x="1448" y="1456"/>
                  </a:lnTo>
                  <a:lnTo>
                    <a:pt x="1525" y="1200"/>
                  </a:lnTo>
                  <a:lnTo>
                    <a:pt x="1664" y="933"/>
                  </a:lnTo>
                  <a:lnTo>
                    <a:pt x="1869" y="681"/>
                  </a:lnTo>
                  <a:lnTo>
                    <a:pt x="1996" y="564"/>
                  </a:lnTo>
                  <a:lnTo>
                    <a:pt x="2136" y="458"/>
                  </a:lnTo>
                  <a:lnTo>
                    <a:pt x="2293" y="366"/>
                  </a:lnTo>
                  <a:lnTo>
                    <a:pt x="2469" y="286"/>
                  </a:lnTo>
                  <a:lnTo>
                    <a:pt x="2662" y="224"/>
                  </a:lnTo>
                  <a:lnTo>
                    <a:pt x="2870" y="184"/>
                  </a:lnTo>
                  <a:lnTo>
                    <a:pt x="3101" y="161"/>
                  </a:lnTo>
                  <a:lnTo>
                    <a:pt x="3346" y="169"/>
                  </a:lnTo>
                  <a:lnTo>
                    <a:pt x="3148" y="99"/>
                  </a:lnTo>
                  <a:lnTo>
                    <a:pt x="2948" y="52"/>
                  </a:lnTo>
                  <a:lnTo>
                    <a:pt x="2746" y="19"/>
                  </a:lnTo>
                  <a:lnTo>
                    <a:pt x="2537" y="0"/>
                  </a:lnTo>
                  <a:lnTo>
                    <a:pt x="2124" y="11"/>
                  </a:lnTo>
                  <a:lnTo>
                    <a:pt x="1715" y="81"/>
                  </a:lnTo>
                  <a:lnTo>
                    <a:pt x="1320" y="205"/>
                  </a:lnTo>
                  <a:lnTo>
                    <a:pt x="1126" y="289"/>
                  </a:lnTo>
                  <a:lnTo>
                    <a:pt x="940" y="385"/>
                  </a:lnTo>
                  <a:lnTo>
                    <a:pt x="761" y="491"/>
                  </a:lnTo>
                  <a:lnTo>
                    <a:pt x="589" y="611"/>
                  </a:lnTo>
                  <a:lnTo>
                    <a:pt x="267" y="886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8"/>
            <p:cNvSpPr/>
            <p:nvPr/>
          </p:nvSpPr>
          <p:spPr>
            <a:xfrm>
              <a:off x="6229440" y="1197000"/>
              <a:ext cx="3970080" cy="1144080"/>
            </a:xfrm>
            <a:prstGeom prst="rect">
              <a:avLst/>
            </a:prstGeom>
            <a:solidFill>
              <a:srgbClr val="e0ad1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4280" bIns="44280" anchor="ctr" anchorCtr="1"/>
            <a:p>
              <a:pPr>
                <a:lnSpc>
                  <a:spcPct val="85000"/>
                </a:lnSpc>
                <a:spcBef>
                  <a:spcPts val="1199"/>
                </a:spcBef>
              </a:pPr>
              <a:r>
                <a:rPr b="1" lang="en-US" sz="1800" spc="-1" strike="noStrike">
                  <a:solidFill>
                    <a:srgbClr val="ffffff"/>
                  </a:solidFill>
                  <a:latin typeface="Arial"/>
                  <a:ea typeface="PMingLiU"/>
                </a:rPr>
                <a:t> </a:t>
              </a:r>
              <a:r>
                <a:rPr b="1" lang="en-US" sz="4000" spc="-1" strike="noStrike">
                  <a:solidFill>
                    <a:srgbClr val="ffffff"/>
                  </a:solidFill>
                  <a:latin typeface="Arial"/>
                  <a:ea typeface="PMingLiU"/>
                </a:rPr>
                <a:t>数据结构</a:t>
              </a:r>
              <a:endParaRPr b="0" lang="en-US" sz="4000" spc="-1" strike="noStrike">
                <a:latin typeface="Arial"/>
              </a:endParaRPr>
            </a:p>
          </p:txBody>
        </p:sp>
        <p:sp>
          <p:nvSpPr>
            <p:cNvPr id="78" name="CustomShape 9"/>
            <p:cNvSpPr/>
            <p:nvPr/>
          </p:nvSpPr>
          <p:spPr>
            <a:xfrm rot="15892800">
              <a:off x="5519520" y="1463760"/>
              <a:ext cx="571320" cy="401400"/>
            </a:xfrm>
            <a:custGeom>
              <a:avLst/>
              <a:gdLst/>
              <a:ahLst/>
              <a:rect l="l" t="t" r="r" b="b"/>
              <a:pathLst>
                <a:path w="3346" h="2356">
                  <a:moveTo>
                    <a:pt x="267" y="886"/>
                  </a:moveTo>
                  <a:lnTo>
                    <a:pt x="0" y="670"/>
                  </a:lnTo>
                  <a:lnTo>
                    <a:pt x="153" y="2356"/>
                  </a:lnTo>
                  <a:lnTo>
                    <a:pt x="1671" y="1880"/>
                  </a:lnTo>
                  <a:lnTo>
                    <a:pt x="1430" y="1693"/>
                  </a:lnTo>
                  <a:lnTo>
                    <a:pt x="1448" y="1456"/>
                  </a:lnTo>
                  <a:lnTo>
                    <a:pt x="1525" y="1200"/>
                  </a:lnTo>
                  <a:lnTo>
                    <a:pt x="1664" y="933"/>
                  </a:lnTo>
                  <a:lnTo>
                    <a:pt x="1869" y="681"/>
                  </a:lnTo>
                  <a:lnTo>
                    <a:pt x="1996" y="564"/>
                  </a:lnTo>
                  <a:lnTo>
                    <a:pt x="2136" y="458"/>
                  </a:lnTo>
                  <a:lnTo>
                    <a:pt x="2293" y="366"/>
                  </a:lnTo>
                  <a:lnTo>
                    <a:pt x="2469" y="286"/>
                  </a:lnTo>
                  <a:lnTo>
                    <a:pt x="2662" y="224"/>
                  </a:lnTo>
                  <a:lnTo>
                    <a:pt x="2870" y="184"/>
                  </a:lnTo>
                  <a:lnTo>
                    <a:pt x="3101" y="161"/>
                  </a:lnTo>
                  <a:lnTo>
                    <a:pt x="3346" y="169"/>
                  </a:lnTo>
                  <a:lnTo>
                    <a:pt x="3148" y="99"/>
                  </a:lnTo>
                  <a:lnTo>
                    <a:pt x="2948" y="52"/>
                  </a:lnTo>
                  <a:lnTo>
                    <a:pt x="2746" y="19"/>
                  </a:lnTo>
                  <a:lnTo>
                    <a:pt x="2537" y="0"/>
                  </a:lnTo>
                  <a:lnTo>
                    <a:pt x="2124" y="11"/>
                  </a:lnTo>
                  <a:lnTo>
                    <a:pt x="1715" y="81"/>
                  </a:lnTo>
                  <a:lnTo>
                    <a:pt x="1320" y="205"/>
                  </a:lnTo>
                  <a:lnTo>
                    <a:pt x="1126" y="289"/>
                  </a:lnTo>
                  <a:lnTo>
                    <a:pt x="940" y="385"/>
                  </a:lnTo>
                  <a:lnTo>
                    <a:pt x="761" y="491"/>
                  </a:lnTo>
                  <a:lnTo>
                    <a:pt x="589" y="611"/>
                  </a:lnTo>
                  <a:lnTo>
                    <a:pt x="267" y="886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9" name="CustomShape 10"/>
          <p:cNvSpPr/>
          <p:nvPr/>
        </p:nvSpPr>
        <p:spPr>
          <a:xfrm>
            <a:off x="3141720" y="1292400"/>
            <a:ext cx="2304720" cy="790200"/>
          </a:xfrm>
          <a:prstGeom prst="roundRect">
            <a:avLst>
              <a:gd name="adj" fmla="val 16667"/>
            </a:avLst>
          </a:prstGeom>
          <a:noFill/>
          <a:ln cap="rnd" w="28440">
            <a:solidFill>
              <a:srgbClr val="c0c0c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11"/>
          <p:cNvSpPr/>
          <p:nvPr/>
        </p:nvSpPr>
        <p:spPr>
          <a:xfrm>
            <a:off x="3228120" y="1282680"/>
            <a:ext cx="22611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US" sz="3200" spc="-1" strike="noStrike">
                <a:solidFill>
                  <a:srgbClr val="548235"/>
                </a:solidFill>
                <a:latin typeface="Courier New"/>
                <a:ea typeface="標楷體"/>
              </a:rPr>
              <a:t>别怂</a:t>
            </a:r>
            <a:r>
              <a:rPr b="0" lang="en-US" sz="3200" spc="-1" strike="noStrike">
                <a:solidFill>
                  <a:srgbClr val="548235"/>
                </a:solidFill>
                <a:latin typeface="Courier New"/>
                <a:ea typeface="標楷體"/>
              </a:rPr>
              <a:t>,</a:t>
            </a:r>
            <a:r>
              <a:rPr b="0" lang="en-US" sz="3200" spc="-1" strike="noStrike">
                <a:solidFill>
                  <a:srgbClr val="548235"/>
                </a:solidFill>
                <a:latin typeface="Courier New"/>
                <a:ea typeface="標楷體"/>
              </a:rPr>
              <a:t>烧脑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1" name="CustomShape 12"/>
          <p:cNvSpPr/>
          <p:nvPr/>
        </p:nvSpPr>
        <p:spPr>
          <a:xfrm>
            <a:off x="1711440" y="4846680"/>
            <a:ext cx="2304720" cy="790200"/>
          </a:xfrm>
          <a:prstGeom prst="roundRect">
            <a:avLst>
              <a:gd name="adj" fmla="val 16667"/>
            </a:avLst>
          </a:prstGeom>
          <a:noFill/>
          <a:ln cap="rnd" w="28440">
            <a:solidFill>
              <a:srgbClr val="c0c0c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13"/>
          <p:cNvSpPr/>
          <p:nvPr/>
        </p:nvSpPr>
        <p:spPr>
          <a:xfrm>
            <a:off x="1670040" y="4836960"/>
            <a:ext cx="23889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US" sz="3200" spc="-1" strike="noStrike">
                <a:solidFill>
                  <a:srgbClr val="548235"/>
                </a:solidFill>
                <a:latin typeface="Courier New"/>
                <a:ea typeface="標楷體"/>
              </a:rPr>
              <a:t>综合实践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3" name="CustomShape 14"/>
          <p:cNvSpPr/>
          <p:nvPr/>
        </p:nvSpPr>
        <p:spPr>
          <a:xfrm>
            <a:off x="2495520" y="2452680"/>
            <a:ext cx="2304720" cy="790200"/>
          </a:xfrm>
          <a:prstGeom prst="roundRect">
            <a:avLst>
              <a:gd name="adj" fmla="val 16667"/>
            </a:avLst>
          </a:prstGeom>
          <a:noFill/>
          <a:ln cap="rnd" w="28440">
            <a:solidFill>
              <a:srgbClr val="c0c0c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15"/>
          <p:cNvSpPr/>
          <p:nvPr/>
        </p:nvSpPr>
        <p:spPr>
          <a:xfrm>
            <a:off x="2454120" y="2443320"/>
            <a:ext cx="23889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US" sz="3200" spc="-1" strike="noStrike">
                <a:solidFill>
                  <a:srgbClr val="548235"/>
                </a:solidFill>
                <a:latin typeface="Courier New"/>
                <a:ea typeface="標楷體"/>
              </a:rPr>
              <a:t>重点内容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5" name="CustomShape 16"/>
          <p:cNvSpPr/>
          <p:nvPr/>
        </p:nvSpPr>
        <p:spPr>
          <a:xfrm>
            <a:off x="2060640" y="3627360"/>
            <a:ext cx="2304720" cy="790200"/>
          </a:xfrm>
          <a:prstGeom prst="roundRect">
            <a:avLst>
              <a:gd name="adj" fmla="val 16667"/>
            </a:avLst>
          </a:prstGeom>
          <a:noFill/>
          <a:ln cap="rnd" w="28440">
            <a:solidFill>
              <a:srgbClr val="c0c0c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17"/>
          <p:cNvSpPr/>
          <p:nvPr/>
        </p:nvSpPr>
        <p:spPr>
          <a:xfrm>
            <a:off x="2019240" y="3618000"/>
            <a:ext cx="23889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US" sz="3200" spc="-1" strike="noStrike">
                <a:solidFill>
                  <a:srgbClr val="548235"/>
                </a:solidFill>
                <a:latin typeface="Courier New"/>
                <a:ea typeface="標楷體"/>
              </a:rPr>
              <a:t>辅助技能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7" name="CustomShape 18"/>
          <p:cNvSpPr/>
          <p:nvPr/>
        </p:nvSpPr>
        <p:spPr>
          <a:xfrm>
            <a:off x="466560" y="308520"/>
            <a:ext cx="29242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课程内容介绍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"/>
          <p:cNvGrpSpPr/>
          <p:nvPr/>
        </p:nvGrpSpPr>
        <p:grpSpPr>
          <a:xfrm>
            <a:off x="1266840" y="1212840"/>
            <a:ext cx="9507240" cy="5518080"/>
            <a:chOff x="1266840" y="1212840"/>
            <a:chExt cx="9507240" cy="5518080"/>
          </a:xfrm>
        </p:grpSpPr>
        <p:sp>
          <p:nvSpPr>
            <p:cNvPr id="89" name="CustomShape 2"/>
            <p:cNvSpPr/>
            <p:nvPr/>
          </p:nvSpPr>
          <p:spPr>
            <a:xfrm>
              <a:off x="2805480" y="1214640"/>
              <a:ext cx="7968600" cy="1648440"/>
            </a:xfrm>
            <a:prstGeom prst="flowChartDelay">
              <a:avLst/>
            </a:prstGeom>
            <a:solidFill>
              <a:srgbClr val="8cb4c2"/>
            </a:solidFill>
            <a:ln w="255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4280" bIns="44280" anchor="ctr" anchorCtr="1"/>
            <a:p>
              <a:pPr>
                <a:lnSpc>
                  <a:spcPct val="85000"/>
                </a:lnSpc>
                <a:spcBef>
                  <a:spcPts val="541"/>
                </a:spcBef>
              </a:pPr>
              <a:r>
                <a:rPr b="1" lang="en-US" sz="1600" spc="-1" strike="noStrike">
                  <a:solidFill>
                    <a:srgbClr val="ffffff"/>
                  </a:solidFill>
                  <a:latin typeface="Arial"/>
                  <a:ea typeface="PMingLiU"/>
                </a:rPr>
                <a:t>         </a:t>
              </a:r>
              <a:r>
                <a:rPr b="1" lang="en-US" sz="1800" spc="-1" strike="noStrike">
                  <a:solidFill>
                    <a:srgbClr val="ffffff"/>
                  </a:solidFill>
                  <a:latin typeface="Arial"/>
                  <a:ea typeface="PMingLiU"/>
                </a:rPr>
                <a:t>对第一阶段的逻辑进一步训练，提高编码能力，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85000"/>
                </a:lnSpc>
                <a:spcBef>
                  <a:spcPts val="541"/>
                </a:spcBef>
              </a:pPr>
              <a:r>
                <a:rPr b="1" lang="en-US" sz="1800" spc="-1" strike="noStrike">
                  <a:solidFill>
                    <a:srgbClr val="ffffff"/>
                  </a:solidFill>
                  <a:latin typeface="Arial"/>
                  <a:ea typeface="PMingLiU"/>
                </a:rPr>
                <a:t>        </a:t>
              </a:r>
              <a:r>
                <a:rPr b="1" lang="en-US" sz="1800" spc="-1" strike="noStrike">
                  <a:solidFill>
                    <a:srgbClr val="ffffff"/>
                  </a:solidFill>
                  <a:latin typeface="Arial"/>
                  <a:ea typeface="PMingLiU"/>
                </a:rPr>
                <a:t>为二三阶段的内容做理论铺垫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0" name="CustomShape 3"/>
            <p:cNvSpPr/>
            <p:nvPr/>
          </p:nvSpPr>
          <p:spPr>
            <a:xfrm>
              <a:off x="1266840" y="1212840"/>
              <a:ext cx="2714040" cy="1628280"/>
            </a:xfrm>
            <a:prstGeom prst="flowChartDelay">
              <a:avLst/>
            </a:prstGeom>
            <a:solidFill>
              <a:srgbClr val="6399ab"/>
            </a:solidFill>
            <a:ln w="255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4280" bIns="44280" anchor="ctr" anchorCtr="1"/>
            <a:p>
              <a:pPr>
                <a:lnSpc>
                  <a:spcPct val="85000"/>
                </a:lnSpc>
                <a:spcBef>
                  <a:spcPts val="720"/>
                </a:spcBef>
              </a:pPr>
              <a:r>
                <a:rPr b="1" lang="en-US" sz="1600" spc="-1" strike="noStrike">
                  <a:solidFill>
                    <a:srgbClr val="ffffff"/>
                  </a:solidFill>
                  <a:latin typeface="Arial"/>
                  <a:ea typeface="PMingLiU"/>
                </a:rPr>
                <a:t>　</a:t>
              </a:r>
              <a:r>
                <a:rPr b="1" lang="en-US" sz="2400" spc="-1" strike="noStrike">
                  <a:solidFill>
                    <a:srgbClr val="ffffff"/>
                  </a:solidFill>
                  <a:latin typeface="Arial"/>
                  <a:ea typeface="PMingLiU"/>
                </a:rPr>
                <a:t>承上启下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91" name="CustomShape 4"/>
            <p:cNvSpPr/>
            <p:nvPr/>
          </p:nvSpPr>
          <p:spPr>
            <a:xfrm>
              <a:off x="2805480" y="3148560"/>
              <a:ext cx="7968600" cy="1648440"/>
            </a:xfrm>
            <a:prstGeom prst="flowChartDelay">
              <a:avLst/>
            </a:prstGeom>
            <a:solidFill>
              <a:srgbClr val="f1ca4d"/>
            </a:solidFill>
            <a:ln w="255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4280" bIns="44280" anchor="ctr" anchorCtr="1"/>
            <a:p>
              <a:pPr>
                <a:lnSpc>
                  <a:spcPct val="85000"/>
                </a:lnSpc>
                <a:spcBef>
                  <a:spcPts val="541"/>
                </a:spcBef>
              </a:pPr>
              <a:r>
                <a:rPr b="1" lang="en-US" sz="1800" spc="-1" strike="noStrike">
                  <a:solidFill>
                    <a:srgbClr val="ffffff"/>
                  </a:solidFill>
                  <a:latin typeface="Arial"/>
                  <a:ea typeface="PMingLiU"/>
                </a:rPr>
                <a:t>                   </a:t>
              </a:r>
              <a:r>
                <a:rPr b="1" lang="en-US" sz="1800" spc="-1" strike="noStrike">
                  <a:solidFill>
                    <a:srgbClr val="ffffff"/>
                  </a:solidFill>
                  <a:latin typeface="Arial"/>
                  <a:ea typeface="PMingLiU"/>
                </a:rPr>
                <a:t>这是一些后端工程师的必备技能，当然也是</a:t>
              </a:r>
              <a:r>
                <a:rPr b="1" lang="en-US" sz="1800" spc="-1" strike="noStrike">
                  <a:solidFill>
                    <a:srgbClr val="ffffff"/>
                  </a:solidFill>
                  <a:latin typeface="Arial"/>
                  <a:ea typeface="PMingLiU"/>
                </a:rPr>
                <a:t>python</a:t>
              </a:r>
              <a:r>
                <a:rPr b="1" lang="en-US" sz="1800" spc="-1" strike="noStrike">
                  <a:solidFill>
                    <a:srgbClr val="ffffff"/>
                  </a:solidFill>
                  <a:latin typeface="Arial"/>
                  <a:ea typeface="PMingLiU"/>
                </a:rPr>
                <a:t>工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85000"/>
                </a:lnSpc>
                <a:spcBef>
                  <a:spcPts val="541"/>
                </a:spcBef>
              </a:pPr>
              <a:r>
                <a:rPr b="1" lang="en-US" sz="1800" spc="-1" strike="noStrike">
                  <a:solidFill>
                    <a:srgbClr val="ffffff"/>
                  </a:solidFill>
                  <a:latin typeface="Arial"/>
                  <a:ea typeface="PMingLiU"/>
                </a:rPr>
                <a:t>                    </a:t>
              </a:r>
              <a:r>
                <a:rPr b="1" lang="en-US" sz="1800" spc="-1" strike="noStrike">
                  <a:solidFill>
                    <a:srgbClr val="ffffff"/>
                  </a:solidFill>
                  <a:latin typeface="Arial"/>
                  <a:ea typeface="PMingLiU"/>
                </a:rPr>
                <a:t>程师在后端编程中常用的技能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2" name="CustomShape 5"/>
            <p:cNvSpPr/>
            <p:nvPr/>
          </p:nvSpPr>
          <p:spPr>
            <a:xfrm>
              <a:off x="1266840" y="3146760"/>
              <a:ext cx="2714040" cy="1628280"/>
            </a:xfrm>
            <a:prstGeom prst="flowChartDelay">
              <a:avLst/>
            </a:prstGeom>
            <a:solidFill>
              <a:srgbClr val="e0ad12"/>
            </a:solidFill>
            <a:ln w="255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4280" bIns="44280" anchor="ctr" anchorCtr="1"/>
            <a:p>
              <a:pPr>
                <a:lnSpc>
                  <a:spcPct val="85000"/>
                </a:lnSpc>
                <a:spcBef>
                  <a:spcPts val="720"/>
                </a:spcBef>
              </a:pPr>
              <a:r>
                <a:rPr b="1" lang="en-US" sz="1800" spc="-1" strike="noStrike">
                  <a:solidFill>
                    <a:srgbClr val="ffffff"/>
                  </a:solidFill>
                  <a:latin typeface="Arial"/>
                  <a:ea typeface="PMingLiU"/>
                </a:rPr>
                <a:t>　</a:t>
              </a:r>
              <a:r>
                <a:rPr b="1" lang="en-US" sz="2400" spc="-1" strike="noStrike">
                  <a:solidFill>
                    <a:srgbClr val="ffffff"/>
                  </a:solidFill>
                  <a:latin typeface="Arial"/>
                  <a:ea typeface="PMingLiU"/>
                </a:rPr>
                <a:t>后端基础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93" name="CustomShape 6"/>
            <p:cNvSpPr/>
            <p:nvPr/>
          </p:nvSpPr>
          <p:spPr>
            <a:xfrm>
              <a:off x="2805480" y="5082480"/>
              <a:ext cx="7968600" cy="1648440"/>
            </a:xfrm>
            <a:prstGeom prst="flowChartDelay">
              <a:avLst/>
            </a:prstGeom>
            <a:solidFill>
              <a:srgbClr val="c0c474"/>
            </a:solidFill>
            <a:ln w="255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4280" bIns="44280" anchor="ctr" anchorCtr="1"/>
            <a:p>
              <a:pPr>
                <a:lnSpc>
                  <a:spcPct val="85000"/>
                </a:lnSpc>
                <a:spcBef>
                  <a:spcPts val="541"/>
                </a:spcBef>
              </a:pPr>
              <a:r>
                <a:rPr b="1" lang="en-US" sz="1600" spc="-1" strike="noStrike">
                  <a:solidFill>
                    <a:srgbClr val="ffffff"/>
                  </a:solidFill>
                  <a:latin typeface="Arial"/>
                  <a:ea typeface="PMingLiU"/>
                </a:rPr>
                <a:t>                     </a:t>
              </a:r>
              <a:r>
                <a:rPr b="1" lang="en-US" sz="1800" spc="-1" strike="noStrike">
                  <a:solidFill>
                    <a:srgbClr val="ffffff"/>
                  </a:solidFill>
                  <a:latin typeface="Arial"/>
                  <a:ea typeface="PMingLiU"/>
                </a:rPr>
                <a:t>通过各种编程模型的构建，不在凭借感性去写代码，建立分        析问题的逻辑思维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4" name="CustomShape 7"/>
            <p:cNvSpPr/>
            <p:nvPr/>
          </p:nvSpPr>
          <p:spPr>
            <a:xfrm>
              <a:off x="1266840" y="5080680"/>
              <a:ext cx="2714040" cy="1628280"/>
            </a:xfrm>
            <a:prstGeom prst="flowChartDelay">
              <a:avLst/>
            </a:prstGeom>
            <a:solidFill>
              <a:srgbClr val="a1a646"/>
            </a:solidFill>
            <a:ln w="255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4280" bIns="44280" anchor="ctr" anchorCtr="1"/>
            <a:p>
              <a:pPr>
                <a:lnSpc>
                  <a:spcPct val="85000"/>
                </a:lnSpc>
                <a:spcBef>
                  <a:spcPts val="720"/>
                </a:spcBef>
              </a:pPr>
              <a:r>
                <a:rPr b="1" lang="en-US" sz="1600" spc="-1" strike="noStrike">
                  <a:solidFill>
                    <a:srgbClr val="ffffff"/>
                  </a:solidFill>
                  <a:latin typeface="Arial"/>
                  <a:ea typeface="PMingLiU"/>
                </a:rPr>
                <a:t>　</a:t>
              </a:r>
              <a:r>
                <a:rPr b="1" lang="en-US" sz="2400" spc="-1" strike="noStrike">
                  <a:solidFill>
                    <a:srgbClr val="ffffff"/>
                  </a:solidFill>
                  <a:latin typeface="Arial"/>
                  <a:ea typeface="PMingLiU"/>
                </a:rPr>
                <a:t>思维构建</a:t>
              </a:r>
              <a:endParaRPr b="0" lang="en-US" sz="2400" spc="-1" strike="noStrike">
                <a:latin typeface="Arial"/>
              </a:endParaRPr>
            </a:p>
          </p:txBody>
        </p:sp>
      </p:grpSp>
      <p:sp>
        <p:nvSpPr>
          <p:cNvPr id="95" name="CustomShape 8"/>
          <p:cNvSpPr/>
          <p:nvPr/>
        </p:nvSpPr>
        <p:spPr>
          <a:xfrm>
            <a:off x="411480" y="308520"/>
            <a:ext cx="29242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你会得到什么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1"/>
          <p:cNvGrpSpPr/>
          <p:nvPr/>
        </p:nvGrpSpPr>
        <p:grpSpPr>
          <a:xfrm>
            <a:off x="1770120" y="1311120"/>
            <a:ext cx="4481280" cy="4298760"/>
            <a:chOff x="1770120" y="1311120"/>
            <a:chExt cx="4481280" cy="4298760"/>
          </a:xfrm>
        </p:grpSpPr>
        <p:sp>
          <p:nvSpPr>
            <p:cNvPr id="97" name="CustomShape 2"/>
            <p:cNvSpPr/>
            <p:nvPr/>
          </p:nvSpPr>
          <p:spPr>
            <a:xfrm>
              <a:off x="1770120" y="1311120"/>
              <a:ext cx="4481280" cy="281880"/>
            </a:xfrm>
            <a:prstGeom prst="rect">
              <a:avLst/>
            </a:prstGeom>
            <a:solidFill>
              <a:srgbClr val="6399a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4280" bIns="44280" anchor="ctr" anchorCtr="1"/>
            <a:p>
              <a:pPr>
                <a:lnSpc>
                  <a:spcPct val="85000"/>
                </a:lnSpc>
                <a:spcBef>
                  <a:spcPts val="479"/>
                </a:spcBef>
              </a:pPr>
              <a:r>
                <a:rPr b="1" lang="en-US" sz="1600" spc="-1" strike="noStrike">
                  <a:solidFill>
                    <a:srgbClr val="ffffff"/>
                  </a:solidFill>
                  <a:latin typeface="Arial"/>
                  <a:ea typeface="PMingLiU"/>
                </a:rPr>
                <a:t> 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98" name="Line 3"/>
            <p:cNvSpPr/>
            <p:nvPr/>
          </p:nvSpPr>
          <p:spPr>
            <a:xfrm flipV="1">
              <a:off x="2163600" y="2184120"/>
              <a:ext cx="757080" cy="1440"/>
            </a:xfrm>
            <a:prstGeom prst="line">
              <a:avLst/>
            </a:prstGeom>
            <a:ln w="28440">
              <a:solidFill>
                <a:schemeClr val="bg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Line 4"/>
            <p:cNvSpPr/>
            <p:nvPr/>
          </p:nvSpPr>
          <p:spPr>
            <a:xfrm>
              <a:off x="2157120" y="5064480"/>
              <a:ext cx="752760" cy="360"/>
            </a:xfrm>
            <a:prstGeom prst="line">
              <a:avLst/>
            </a:prstGeom>
            <a:ln w="28440">
              <a:solidFill>
                <a:schemeClr val="bg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Line 5"/>
            <p:cNvSpPr/>
            <p:nvPr/>
          </p:nvSpPr>
          <p:spPr>
            <a:xfrm flipH="1">
              <a:off x="2151000" y="1591560"/>
              <a:ext cx="1440" cy="3490200"/>
            </a:xfrm>
            <a:prstGeom prst="line">
              <a:avLst/>
            </a:prstGeom>
            <a:ln w="28440">
              <a:solidFill>
                <a:schemeClr val="bg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Line 6"/>
            <p:cNvSpPr/>
            <p:nvPr/>
          </p:nvSpPr>
          <p:spPr>
            <a:xfrm>
              <a:off x="2155680" y="3664440"/>
              <a:ext cx="752400" cy="360"/>
            </a:xfrm>
            <a:prstGeom prst="line">
              <a:avLst/>
            </a:prstGeom>
            <a:ln w="28440">
              <a:solidFill>
                <a:schemeClr val="bg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7"/>
            <p:cNvSpPr/>
            <p:nvPr/>
          </p:nvSpPr>
          <p:spPr>
            <a:xfrm>
              <a:off x="2616120" y="1783080"/>
              <a:ext cx="1645920" cy="811800"/>
            </a:xfrm>
            <a:prstGeom prst="rect">
              <a:avLst/>
            </a:prstGeom>
            <a:solidFill>
              <a:srgbClr val="b1a35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4280" bIns="44280" anchor="ctr" anchorCtr="1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PMingLiU"/>
                </a:rPr>
                <a:t>重点代码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3" name="CustomShape 8"/>
            <p:cNvSpPr/>
            <p:nvPr/>
          </p:nvSpPr>
          <p:spPr>
            <a:xfrm>
              <a:off x="2616120" y="3269160"/>
              <a:ext cx="1645920" cy="811800"/>
            </a:xfrm>
            <a:prstGeom prst="rect">
              <a:avLst/>
            </a:prstGeom>
            <a:solidFill>
              <a:srgbClr val="b1a35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4280" bIns="44280" anchor="ctr" anchorCtr="1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PMingLiU"/>
                </a:rPr>
                <a:t>理论问题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4" name="CustomShape 9"/>
            <p:cNvSpPr/>
            <p:nvPr/>
          </p:nvSpPr>
          <p:spPr>
            <a:xfrm>
              <a:off x="2616120" y="4798080"/>
              <a:ext cx="1645920" cy="811800"/>
            </a:xfrm>
            <a:prstGeom prst="rect">
              <a:avLst/>
            </a:prstGeom>
            <a:solidFill>
              <a:srgbClr val="b1a35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4280" bIns="44280" anchor="ctr" anchorCtr="1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PMingLiU"/>
                </a:rPr>
                <a:t>总结整理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5" name="CustomShape 10"/>
          <p:cNvSpPr/>
          <p:nvPr/>
        </p:nvSpPr>
        <p:spPr>
          <a:xfrm>
            <a:off x="4540320" y="1755720"/>
            <a:ext cx="5198760" cy="790200"/>
          </a:xfrm>
          <a:prstGeom prst="roundRect">
            <a:avLst>
              <a:gd name="adj" fmla="val 16667"/>
            </a:avLst>
          </a:prstGeom>
          <a:noFill/>
          <a:ln cap="rnd" w="28440">
            <a:solidFill>
              <a:srgbClr val="c0c0c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1"/>
          <p:cNvSpPr/>
          <p:nvPr/>
        </p:nvSpPr>
        <p:spPr>
          <a:xfrm>
            <a:off x="4726080" y="1774800"/>
            <a:ext cx="4770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US" sz="2800" spc="-1" strike="noStrike">
                <a:solidFill>
                  <a:srgbClr val="7c7c7c"/>
                </a:solidFill>
                <a:latin typeface="Courier New"/>
                <a:ea typeface="標楷體"/>
              </a:rPr>
              <a:t>重点功能代码自己会写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7" name="CustomShape 12"/>
          <p:cNvSpPr/>
          <p:nvPr/>
        </p:nvSpPr>
        <p:spPr>
          <a:xfrm>
            <a:off x="4540320" y="3251160"/>
            <a:ext cx="5198760" cy="790200"/>
          </a:xfrm>
          <a:prstGeom prst="roundRect">
            <a:avLst>
              <a:gd name="adj" fmla="val 16667"/>
            </a:avLst>
          </a:prstGeom>
          <a:noFill/>
          <a:ln cap="rnd" w="28440">
            <a:solidFill>
              <a:srgbClr val="c0c0c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3"/>
          <p:cNvSpPr/>
          <p:nvPr/>
        </p:nvSpPr>
        <p:spPr>
          <a:xfrm>
            <a:off x="4721400" y="3413880"/>
            <a:ext cx="51480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US" sz="2800" spc="-1" strike="noStrike">
                <a:solidFill>
                  <a:srgbClr val="7c7c7c"/>
                </a:solidFill>
                <a:latin typeface="Courier New"/>
                <a:ea typeface="標楷體"/>
              </a:rPr>
              <a:t>理论问题不要钻底层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9" name="CustomShape 14"/>
          <p:cNvSpPr/>
          <p:nvPr/>
        </p:nvSpPr>
        <p:spPr>
          <a:xfrm>
            <a:off x="4540320" y="4819680"/>
            <a:ext cx="5198760" cy="790200"/>
          </a:xfrm>
          <a:prstGeom prst="roundRect">
            <a:avLst>
              <a:gd name="adj" fmla="val 16667"/>
            </a:avLst>
          </a:prstGeom>
          <a:noFill/>
          <a:ln cap="rnd" w="28440">
            <a:solidFill>
              <a:srgbClr val="c0c0c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5"/>
          <p:cNvSpPr/>
          <p:nvPr/>
        </p:nvSpPr>
        <p:spPr>
          <a:xfrm>
            <a:off x="4721400" y="4838760"/>
            <a:ext cx="48852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US" sz="2800" spc="-1" strike="noStrike">
                <a:solidFill>
                  <a:srgbClr val="7c7c7c"/>
                </a:solidFill>
                <a:latin typeface="Courier New"/>
                <a:ea typeface="標楷體"/>
              </a:rPr>
              <a:t>自己要有自己的总结和整理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1" name="CustomShape 16"/>
          <p:cNvSpPr/>
          <p:nvPr/>
        </p:nvSpPr>
        <p:spPr>
          <a:xfrm>
            <a:off x="595440" y="254160"/>
            <a:ext cx="20098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说点要求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Application>LibreOffice/6.0.7.3$Linux_X86_64 LibreOffice_project/00m0$Build-3</Application>
  <Words>283</Words>
  <Paragraphs>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2019-07-23T14:53:03Z</dcterms:created>
  <dc:creator>lvze</dc:creator>
  <dc:description/>
  <dc:language>zh-CN</dc:language>
  <cp:lastModifiedBy>Administrator</cp:lastModifiedBy>
  <dcterms:modified xsi:type="dcterms:W3CDTF">2019-08-26T01:38:40Z</dcterms:modified>
  <cp:revision>10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