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>
              <a:defRPr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defRPr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defRPr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 bwMode="auto"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fld id="{E1F6B9D7-12DE-428E-804B-343FA55C5F79}" type="datetime">
              <a:rPr lang="ru-RU" sz="1200" b="0" strike="noStrike" spc="-1">
                <a:solidFill>
                  <a:srgbClr val="898989"/>
                </a:solidFill>
                <a:latin typeface="Calibri"/>
              </a:rPr>
              <a:t>07.12.2021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 bwMode="auto"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 bwMode="auto"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>
              <a:defRPr/>
            </a:pPr>
            <a:fld id="{7EDCBCCE-358E-423F-AEA2-C2155B442B53}" type="slidenum">
              <a:rPr lang="ru-RU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-468360" y="6248520"/>
            <a:ext cx="2714760" cy="550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B45F07"/>
                </a:solidFill>
                <a:latin typeface="Century Gothic"/>
              </a:rPr>
              <a:t>www.chemk.org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3483000" y="142920"/>
            <a:ext cx="5589720" cy="6602400"/>
          </a:xfrm>
          <a:prstGeom prst="rect">
            <a:avLst/>
          </a:prstGeom>
          <a:solidFill>
            <a:srgbClr val="FFFFFF"/>
          </a:solidFill>
          <a:ln w="7632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Group 3"/>
          <p:cNvGrpSpPr/>
          <p:nvPr/>
        </p:nvGrpSpPr>
        <p:grpSpPr bwMode="auto">
          <a:xfrm>
            <a:off x="179280" y="5445000"/>
            <a:ext cx="5688000" cy="1079640"/>
            <a:chOff x="179280" y="5445000"/>
            <a:chExt cx="5688000" cy="1079640"/>
          </a:xfrm>
        </p:grpSpPr>
        <p:sp>
          <p:nvSpPr>
            <p:cNvPr id="7" name="CustomShape 4"/>
            <p:cNvSpPr/>
            <p:nvPr/>
          </p:nvSpPr>
          <p:spPr bwMode="auto">
            <a:xfrm>
              <a:off x="179280" y="5445000"/>
              <a:ext cx="5688000" cy="107964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rgbClr val="F07F0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8" name="Рисунок 4"/>
            <p:cNvPicPr/>
            <p:nvPr/>
          </p:nvPicPr>
          <p:blipFill>
            <a:blip r:embed="rId2"/>
            <a:stretch/>
          </p:blipFill>
          <p:spPr bwMode="auto">
            <a:xfrm>
              <a:off x="395280" y="5568840"/>
              <a:ext cx="5153760" cy="831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CustomShape 5"/>
          <p:cNvSpPr/>
          <p:nvPr/>
        </p:nvSpPr>
        <p:spPr bwMode="auto">
          <a:xfrm>
            <a:off x="3564000" y="260280"/>
            <a:ext cx="5289480" cy="5668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500" b="1" strike="noStrike" spc="-1" dirty="0">
                <a:solidFill>
                  <a:srgbClr val="B45F07"/>
                </a:solidFill>
                <a:latin typeface="Arial"/>
              </a:rPr>
              <a:t>Курсовой проект на тему 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2500" b="1" strike="noStrike" spc="-1" dirty="0">
                <a:solidFill>
                  <a:srgbClr val="B45F07"/>
                </a:solidFill>
                <a:latin typeface="Arial"/>
              </a:rPr>
              <a:t>«Технология разработки и защиты баз данных коменданта образовательного учреждения»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ru-RU" sz="1400" b="0" strike="noStrike" spc="-1" dirty="0">
                <a:solidFill>
                  <a:srgbClr val="B45F07"/>
                </a:solidFill>
                <a:latin typeface="Arial"/>
              </a:rPr>
              <a:t> 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defRPr/>
            </a:pPr>
            <a:r>
              <a:rPr lang="ru-RU" sz="1800" b="0" strike="noStrike" spc="-1" dirty="0">
                <a:solidFill>
                  <a:srgbClr val="000000"/>
                </a:solidFill>
                <a:latin typeface="Century Gothic"/>
              </a:rPr>
              <a:t>государственное автономное профессиональное образовательное учреждение Чувашской Республики  «Межрегиональный центр компетенций – Чебоксарский электромеханический колледж» Министерства образования и молодежной политики Чувашской Республики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defRPr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1800" b="0" strike="noStrike" spc="-1" dirty="0">
                <a:solidFill>
                  <a:srgbClr val="000000"/>
                </a:solidFill>
                <a:latin typeface="Century Gothic"/>
              </a:rPr>
              <a:t> </a:t>
            </a:r>
            <a:r>
              <a:rPr lang="ru-RU" sz="1200" b="1" strike="noStrike" spc="-1" dirty="0">
                <a:solidFill>
                  <a:srgbClr val="000000"/>
                </a:solidFill>
                <a:latin typeface="Arial"/>
              </a:rPr>
              <a:t>Докладчик: Захаров Алексей Витальевич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1200" b="1" strike="noStrike" spc="-1" dirty="0">
                <a:solidFill>
                  <a:srgbClr val="000000"/>
                </a:solidFill>
                <a:latin typeface="Arial"/>
              </a:rPr>
              <a:t>студент группы Ип3-19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1200" b="1" strike="noStrike" spc="-1" dirty="0">
                <a:solidFill>
                  <a:srgbClr val="000000"/>
                </a:solidFill>
                <a:latin typeface="Arial"/>
              </a:rPr>
              <a:t>Руководитель: Игнатьева Татьяна Александровна</a:t>
            </a: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defRPr/>
            </a:pPr>
            <a:r>
              <a:rPr dirty="0"/>
              <a:t/>
            </a:r>
            <a:br>
              <a:rPr dirty="0"/>
            </a:b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defRPr/>
            </a:pP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defRPr/>
            </a:pPr>
            <a:endParaRPr lang="en-US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CustomShape 6"/>
          <p:cNvSpPr/>
          <p:nvPr/>
        </p:nvSpPr>
        <p:spPr bwMode="auto">
          <a:xfrm>
            <a:off x="6072120" y="5857920"/>
            <a:ext cx="2714760" cy="3373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600" b="1" strike="noStrike" spc="-1">
                <a:solidFill>
                  <a:srgbClr val="B45F07"/>
                </a:solidFill>
                <a:latin typeface="Century Gothic"/>
              </a:rPr>
              <a:t>2021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" name="Picture 17"/>
          <p:cNvPicPr/>
          <p:nvPr/>
        </p:nvPicPr>
        <p:blipFill>
          <a:blip r:embed="rId3"/>
          <a:stretch/>
        </p:blipFill>
        <p:spPr bwMode="auto">
          <a:xfrm>
            <a:off x="19080" y="890640"/>
            <a:ext cx="3352680" cy="335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8283FE88-2412-4F80-8961-9B6CAB92E275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10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45280"/>
            <a:ext cx="826920" cy="36504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10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4054676"/>
        </p:xfrm>
        <a:graphic>
          <a:graphicData uri="http://schemas.openxmlformats.org/drawingml/2006/table">
            <a:tbl>
              <a:tblPr/>
              <a:tblGrid>
                <a:gridCol w="16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5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Счётчик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Длинное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Уникальный номер пользователя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Первичный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99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full_name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Фамилия и имя пользователя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9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username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Логин пользователя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password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255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Пароль пользователя в зашифрованном виде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504720" y="5730870"/>
            <a:ext cx="79200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Таблица 4. Структура таблица «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users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»(см. продолжение на следующем слайде)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0405A58C-BFEA-4153-B53C-56E15A0BE621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11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373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11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3940560"/>
        </p:xfrm>
        <a:graphic>
          <a:graphicData uri="http://schemas.openxmlformats.org/drawingml/2006/table">
            <a:tbl>
              <a:tblPr/>
              <a:tblGrid>
                <a:gridCol w="18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3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user_role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Роль пользователя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3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cabinet_number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4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Номер кабинета(для пользователей с ролью «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manager_user</a:t>
                      </a: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»)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manager_id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Код кабинета(для пользователей с ролью «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manager_user</a:t>
                      </a: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»)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504720" y="5557680"/>
            <a:ext cx="79200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Таблица 4. Структура таблица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users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»(продолжение)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9CCDAD1E-25A5-48A1-AD78-E2893AD4B9C9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12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45280"/>
            <a:ext cx="826920" cy="36504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12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888840" y="3571920"/>
            <a:ext cx="518508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Перечень созданных таблиц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923760" y="1886040"/>
            <a:ext cx="7296480" cy="15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2CB4C832-EAFE-4EB5-9DC8-D4711D21665D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13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45280"/>
            <a:ext cx="826920" cy="36504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13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39640" y="5877000"/>
            <a:ext cx="561672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Рис.3 – Внешний вид главной страницы сайта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20640" y="1271520"/>
            <a:ext cx="806616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7F19ADB1-C508-41BA-A5E4-5B3264C50BC9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14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14/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46120" y="577368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4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«Список заведующих» для пользователей с ролями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 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manager_user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576360" y="1182600"/>
            <a:ext cx="8184960" cy="460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56ADED8D-1095-459B-AEC9-BF3918BE21C9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15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15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46120" y="577368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«Список кабинетов» для пользователей с ролями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 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manager_user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39720" y="1252440"/>
            <a:ext cx="7910640" cy="444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36298CE-FB8A-408B-8A50-D1AA6B50A4F6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16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16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46120" y="577368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«Список заказов» для пользователей с ролями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 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manager_user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11280" y="1216080"/>
            <a:ext cx="8118360" cy="456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2413215A-C55F-4DB7-AAA6-2756214F26A7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17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17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46120" y="5773680"/>
            <a:ext cx="77868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«Авторизация»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550800" y="1206360"/>
            <a:ext cx="8136000" cy="457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E515A2DF-ED78-42B0-81E9-CC10C3F66675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18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18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27040" y="5851440"/>
            <a:ext cx="79326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«Профиль» для пользователей с ролью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 и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system_user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587520" y="1336680"/>
            <a:ext cx="8029440" cy="451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3D5A7ECC-F35F-45AB-9C7F-6EA92BCAFF86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19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19/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527040" y="5851440"/>
            <a:ext cx="79326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9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«Профиль» для пользователей с ролью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manager_user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 (доп. информация: кабинет, список заказов, кнопка заказа)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3"/>
          <p:cNvPicPr/>
          <p:nvPr/>
        </p:nvPicPr>
        <p:blipFill>
          <a:blip r:embed="rId4"/>
          <a:stretch/>
        </p:blipFill>
        <p:spPr bwMode="auto">
          <a:xfrm>
            <a:off x="709560" y="1243080"/>
            <a:ext cx="7772400" cy="437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D754407C-CD39-481A-920C-46E1C64535D1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13364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395280" y="1341360"/>
            <a:ext cx="8407476" cy="425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Цель работы: Разработка 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alibri"/>
                <a:ea typeface="Arial"/>
              </a:rPr>
              <a:t>базы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данных коменданта образовательного учреждения.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 bwMode="auto">
          <a:xfrm>
            <a:off x="419040" y="2039940"/>
            <a:ext cx="8137476" cy="25421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Для достижения цели определены следующие задачи: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Выполнить описание предметной области.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Выполнить проектирование базы данных.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Выбрать средство реализации.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Реализовать БД в среде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MySQL.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Выполнить разработку пользовательского интерфейса.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8FE5CF5D-241F-47B7-B007-CCD4EBF194E0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20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20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61960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10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страницы «Список заведующих» для пользователей с ролью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system_user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30360" y="1231920"/>
            <a:ext cx="7900920" cy="444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8FA460A6-6044-4F8F-9CE2-D50E4FE2D8D1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21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21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11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добавления заведующих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46200" y="1203480"/>
            <a:ext cx="8070840" cy="453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6A7BFB7-8E15-4D6E-AD51-B0780B2D6707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22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22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12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обновления заведующих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31800" y="1204920"/>
            <a:ext cx="8180280" cy="459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E2D78E36-CBF6-4310-AFF0-954EFBC9A837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23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23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13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удаления заведующих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04800" y="1231920"/>
            <a:ext cx="8070840" cy="453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69F550C-0B2D-486A-A768-147FFF783BB3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24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24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14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добавления кабинетов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60240" y="1279440"/>
            <a:ext cx="8069400" cy="453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37611C0E-808E-4D0B-B58F-8E910B2C3835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25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25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15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обновления кабинетов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25320" y="1271520"/>
            <a:ext cx="8121960" cy="456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D88FA52-602A-40F2-8F61-55495556CED1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26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26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16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удаления кабинетов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17400" y="1352520"/>
            <a:ext cx="7956720" cy="447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10721488-B71F-4857-883F-4A99FD06CB12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27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27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17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добавления заказов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55560" y="1320840"/>
            <a:ext cx="7964640" cy="447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CC620B99-3505-4442-B238-3C1CBF684A30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28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28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18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обновления заказов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25320" y="1392120"/>
            <a:ext cx="7786800" cy="437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D1F4711F-7D4F-4C35-AC38-1F1D6E3B37B9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29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62560"/>
            <a:ext cx="826920" cy="3477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29/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625320" y="5749920"/>
            <a:ext cx="77868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19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 – Внешний вид формы для удаления заказов в виде модального окна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606600" y="1224000"/>
            <a:ext cx="8151480" cy="458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510BDAC8-E32F-4F43-AD1D-624E41151979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3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133639"/>
            <a:ext cx="8804520" cy="5648159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 vert="horz" wrap="square" lIns="90000" tIns="46800" rIns="90000" bIns="4680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3/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395280" y="1341360"/>
            <a:ext cx="8407440" cy="2515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Calibri"/>
                <a:ea typeface="Times New Roman"/>
              </a:rPr>
              <a:t>Выделим 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основные сущности предметной области: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Сотрудники: Код сотрудника, Фамилия, Имя.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Кабинеты: Код кабинета, Состояние, Площадь, Код сотрудника-заведующего.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Заказы: Код заказа, Тип, Дата, Количество заказанного, Цена, Код сотрудника-заказавшего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600" b="0" strike="noStrike" spc="-1" dirty="0" smtClean="0">
              <a:solidFill>
                <a:srgbClr val="000000"/>
              </a:solidFill>
              <a:latin typeface="Calibri"/>
              <a:ea typeface="Times New Roman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spc="-1" dirty="0">
                <a:solidFill>
                  <a:srgbClr val="000000"/>
                </a:solidFill>
                <a:latin typeface="Calibri"/>
                <a:ea typeface="Times New Roman"/>
              </a:rPr>
              <a:t>Пользователи </a:t>
            </a:r>
            <a:r>
              <a:rPr lang="ru-RU" sz="1600" spc="-1" dirty="0" smtClean="0">
                <a:solidFill>
                  <a:srgbClr val="000000"/>
                </a:solidFill>
                <a:latin typeface="Calibri"/>
              </a:rPr>
              <a:t>: Код пользователя, логин, пароль(в зашифрованном виде), роль пользователя и дополнительные данные. 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38067E12-0C22-4DC5-93AE-30A44F89A06E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30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6360" y="6245280"/>
            <a:ext cx="826920" cy="36504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358920" y="1189080"/>
            <a:ext cx="8582040" cy="51440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Times New Roman"/>
              </a:rPr>
              <a:t>Заключение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Для реализации цели курсового проекта были выполнены следующие задачи: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Спроектирована структура базы данных, предполагающая четыре таблицы для хранения данных образовательного учреждения.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В качестве средств разработки и проектирования базы данных была выбрана MySQL версии 8.0.24, используемая через веб–интерфейс администрирования phpMyAdmin, через который были созданы объекты базы данных. В качестве сервера, на котором осуществлялась работа выше перечисленных средств, был выбран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OpenServer</a:t>
            </a: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Разработан интуитивно понятный пользовательский интерфейс.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Осуществлена система защиты от несанкционированного изменения информации через авторизацию по логину и паролю, которые хранятся в базе данных.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Calibri"/>
                <a:ea typeface="Times New Roman"/>
              </a:rPr>
              <a:t>После решения всех поставленных задач была достигнута цель курсового проекта – разработка и администрирование базы данных коменданта образовательного учреждения.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1E04413F-3D25-40C3-A19F-3CBDB9626264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4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133640"/>
            <a:ext cx="876960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4/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CustomShape 6"/>
          <p:cNvSpPr/>
          <p:nvPr/>
        </p:nvSpPr>
        <p:spPr bwMode="auto">
          <a:xfrm>
            <a:off x="1714680" y="5572080"/>
            <a:ext cx="57150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Рис.1 –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ER-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диаграмма базы данных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" name="Рисунок 2"/>
          <p:cNvPicPr/>
          <p:nvPr/>
        </p:nvPicPr>
        <p:blipFill>
          <a:blip r:embed="rId4"/>
          <a:stretch/>
        </p:blipFill>
        <p:spPr bwMode="auto">
          <a:xfrm>
            <a:off x="857160" y="1309680"/>
            <a:ext cx="7429680" cy="42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2290C05-81CC-4200-8C60-AC6A3D0965A4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5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13364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2400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5/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sp>
        <p:nvSpPr>
          <p:cNvPr id="11" name="CustomShape 6"/>
          <p:cNvSpPr/>
          <p:nvPr/>
        </p:nvSpPr>
        <p:spPr bwMode="auto">
          <a:xfrm>
            <a:off x="395280" y="1341360"/>
            <a:ext cx="8407440" cy="4363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Базы данных состоит из четырёх таблиц: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managers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cabinets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orders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arenR"/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users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defRPr/>
            </a:pP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managers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 содержит информация о сотрудниках образовательного учреждения. 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cabinets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 содержит информацию о кабинетах заведения и ответственного за данный кабинет сотрудника. 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orders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 содержит информацию о сделанных заказах, также информацию о том, какой сотрудник сделал данный заказ. Таблица «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users</a:t>
            </a:r>
            <a:r>
              <a:rPr lang="ru-RU" sz="1600" b="0" strike="noStrike" spc="-1" dirty="0">
                <a:solidFill>
                  <a:srgbClr val="000000"/>
                </a:solidFill>
                <a:latin typeface="Calibri"/>
                <a:ea typeface="Times New Roman"/>
              </a:rPr>
              <a:t>» содержит информацию о логинах и паролях заведующих и обычных пользователей в системе, включая их роль.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46178B2B-2D6E-42A2-A6D2-4D6A04980BC7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6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6/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2892236"/>
        </p:xfrm>
        <a:graphic>
          <a:graphicData uri="http://schemas.openxmlformats.org/drawingml/2006/table">
            <a:tbl>
              <a:tblPr/>
              <a:tblGrid>
                <a:gridCol w="16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5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manager_id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Счётчик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Длинное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Уникальный номер сотрудника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Первичный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9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m_surname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Фамилия сотрудника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2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m_name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Имя сотрудника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635040" y="4576680"/>
            <a:ext cx="79200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Таблица 1. Структура таблица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managers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FADAD6CE-99C2-4630-B3CC-678F6693A35F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7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7/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4054676"/>
        </p:xfrm>
        <a:graphic>
          <a:graphicData uri="http://schemas.openxmlformats.org/drawingml/2006/table">
            <a:tbl>
              <a:tblPr/>
              <a:tblGrid>
                <a:gridCol w="16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5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cabinet_id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Счётчик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Длинное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Уникальный номер кабинета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Первичный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99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cabinet_status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Состояние кабинета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9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cabinet_square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Площадь кабинета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manager_id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Код сотрудника из таблицы «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managers</a:t>
                      </a: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»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Внешний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538920" y="5748870"/>
            <a:ext cx="79200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Таблица 2. Структура таблица «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cabinets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»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D82F1444-BA03-4BF1-A1A5-83CD6C77B90F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8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458920" y="6237360"/>
            <a:ext cx="684360" cy="37296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8/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3897358"/>
        </p:xfrm>
        <a:graphic>
          <a:graphicData uri="http://schemas.openxmlformats.org/drawingml/2006/table">
            <a:tbl>
              <a:tblPr/>
              <a:tblGrid>
                <a:gridCol w="16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64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order_id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Счётчик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Длинное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Уникальный номер заказа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Первичный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71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Order_type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Текстовый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50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Тип(вид) заказа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Order_data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Дата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Дата совершения заказа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Order_count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Количество заказанного товара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504720" y="5581800"/>
            <a:ext cx="7920000" cy="64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Таблица 3. Структура таблица «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orders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»(см. продолжение на следующем слайде)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203040" y="115920"/>
            <a:ext cx="8785440" cy="1017720"/>
          </a:xfrm>
          <a:prstGeom prst="rect">
            <a:avLst/>
          </a:prstGeom>
          <a:solidFill>
            <a:srgbClr val="DE6522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Calibri"/>
                <a:ea typeface="Arial"/>
              </a:rPr>
              <a:t>               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/>
          <p:cNvSpPr/>
          <p:nvPr/>
        </p:nvSpPr>
        <p:spPr bwMode="auto"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7000"/>
          </a:bodyPr>
          <a:lstStyle/>
          <a:p>
            <a:pPr algn="r">
              <a:defRPr/>
            </a:pPr>
            <a:fld id="{EC6C9690-DADD-4065-BF04-938131AB2CEE}" type="slidenum">
              <a:rPr lang="ru-RU" sz="1800" b="1" strike="noStrike" spc="-1">
                <a:solidFill>
                  <a:srgbClr val="FFFFFF"/>
                </a:solidFill>
                <a:latin typeface="Calibri"/>
                <a:ea typeface="Arial"/>
              </a:rPr>
              <a:t>9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 bwMode="auto">
          <a:xfrm>
            <a:off x="203040" y="1098720"/>
            <a:ext cx="8785440" cy="5651280"/>
          </a:xfrm>
          <a:prstGeom prst="rect">
            <a:avLst/>
          </a:prstGeom>
          <a:solidFill>
            <a:srgbClr val="FFFFFF"/>
          </a:solidFill>
          <a:ln w="76320">
            <a:solidFill>
              <a:srgbClr val="DE652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r>
              <a:rPr lang="ru-RU" sz="1200" b="0" strike="noStrike" spc="-1">
                <a:solidFill>
                  <a:srgbClr val="F07F09"/>
                </a:solidFill>
                <a:latin typeface="Calibri"/>
                <a:ea typeface="Arial"/>
              </a:rPr>
              <a:t>                       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defRPr/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4"/>
          <p:cNvSpPr/>
          <p:nvPr/>
        </p:nvSpPr>
        <p:spPr bwMode="auto">
          <a:xfrm flipH="1">
            <a:off x="8317080" y="6245280"/>
            <a:ext cx="792000" cy="365040"/>
          </a:xfrm>
          <a:prstGeom prst="flowChartDelay">
            <a:avLst/>
          </a:prstGeom>
          <a:gradFill rotWithShape="0">
            <a:gsLst>
              <a:gs pos="0">
                <a:srgbClr val="CC5D00"/>
              </a:gs>
              <a:gs pos="100000">
                <a:srgbClr val="FF7C00"/>
              </a:gs>
            </a:gsLst>
            <a:lin ang="16200000" scaled="1"/>
          </a:gradFill>
          <a:ln w="9360">
            <a:solidFill>
              <a:srgbClr val="F07C03"/>
            </a:solidFill>
            <a:miter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400" b="1" strike="noStrike" spc="-1">
                <a:solidFill>
                  <a:srgbClr val="FFFFFF"/>
                </a:solidFill>
                <a:latin typeface="Century Gothic"/>
              </a:rPr>
              <a:t>9/</a:t>
            </a:r>
            <a:r>
              <a:rPr lang="ru-RU" sz="1400" b="1" strike="noStrike" spc="-1">
                <a:solidFill>
                  <a:srgbClr val="FFFFFF"/>
                </a:solidFill>
                <a:latin typeface="Century Gothic"/>
              </a:rPr>
              <a:t>30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CustomShape 5"/>
          <p:cNvSpPr/>
          <p:nvPr/>
        </p:nvSpPr>
        <p:spPr bwMode="auto">
          <a:xfrm>
            <a:off x="5573880" y="254160"/>
            <a:ext cx="3290760" cy="625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07F0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Рисунок 16"/>
          <p:cNvPicPr/>
          <p:nvPr/>
        </p:nvPicPr>
        <p:blipFill>
          <a:blip r:embed="rId2"/>
          <a:stretch/>
        </p:blipFill>
        <p:spPr bwMode="auto">
          <a:xfrm>
            <a:off x="5727600" y="325439"/>
            <a:ext cx="2982960" cy="48276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3"/>
          <a:stretch/>
        </p:blipFill>
        <p:spPr bwMode="auto">
          <a:xfrm>
            <a:off x="1077840" y="6437160"/>
            <a:ext cx="7005600" cy="34776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6"/>
          <p:cNvGraphicFramePr>
            <a:graphicFrameLocks/>
          </p:cNvGraphicFramePr>
          <p:nvPr/>
        </p:nvGraphicFramePr>
        <p:xfrm>
          <a:off x="504720" y="1698480"/>
          <a:ext cx="7954920" cy="2724120"/>
        </p:xfrm>
        <a:graphic>
          <a:graphicData uri="http://schemas.openxmlformats.org/drawingml/2006/table">
            <a:tbl>
              <a:tblPr/>
              <a:tblGrid>
                <a:gridCol w="16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Имя поля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Тип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Длина 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Содержание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Ограничения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872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Order_price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Общая стоимость заказа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872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760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</a:rPr>
                        <a:t>manager_id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Числовой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Целое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Код сотрудника из таблицы «</a:t>
                      </a: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managers</a:t>
                      </a: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»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Внешний ключ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ustomShape 7"/>
          <p:cNvSpPr/>
          <p:nvPr/>
        </p:nvSpPr>
        <p:spPr bwMode="auto">
          <a:xfrm>
            <a:off x="522180" y="4395334"/>
            <a:ext cx="7920000" cy="368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Таблица 3. Структура таблица «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orders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»(продолжение)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1018</Words>
  <Application>Microsoft Office PowerPoint</Application>
  <DocSecurity>0</DocSecurity>
  <PresentationFormat>Экран (4:3)</PresentationFormat>
  <Paragraphs>907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DejaVu Sans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subject/>
  <dc:creator>Алексей</dc:creator>
  <cp:keywords>МЦК-ЧЭМК</cp:keywords>
  <dc:description/>
  <cp:lastModifiedBy>Захаров Алексей Витальевич</cp:lastModifiedBy>
  <cp:revision>453</cp:revision>
  <dcterms:created xsi:type="dcterms:W3CDTF">2016-12-05T10:23:21Z</dcterms:created>
  <dcterms:modified xsi:type="dcterms:W3CDTF">2021-12-07T12:59:45Z</dcterms:modified>
  <cp:category/>
  <dc:identifier/>
  <cp:contentStatus/>
  <dc:language>en-US</dc:language>
  <cp:version/>
</cp:coreProperties>
</file>