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02" r:id="rId2"/>
    <p:sldId id="299" r:id="rId3"/>
    <p:sldId id="301" r:id="rId4"/>
    <p:sldId id="256" r:id="rId5"/>
    <p:sldId id="257" r:id="rId6"/>
    <p:sldId id="258" r:id="rId7"/>
    <p:sldId id="263" r:id="rId8"/>
    <p:sldId id="266" r:id="rId9"/>
    <p:sldId id="268" r:id="rId10"/>
    <p:sldId id="283" r:id="rId11"/>
    <p:sldId id="270" r:id="rId12"/>
    <p:sldId id="290" r:id="rId13"/>
    <p:sldId id="287" r:id="rId14"/>
    <p:sldId id="288" r:id="rId15"/>
    <p:sldId id="297" r:id="rId16"/>
    <p:sldId id="296" r:id="rId17"/>
    <p:sldId id="261" r:id="rId18"/>
    <p:sldId id="262" r:id="rId19"/>
    <p:sldId id="26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099"/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0668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3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活动时长：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7.20~7.28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总新客注册人数：总平台注册人数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4,798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人，比活动前相同天数注册人数增长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107%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总新客投资人数：总新客投资人数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1,147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人，比活动前相同天数投资人数增长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157%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1" y="365126"/>
            <a:ext cx="7886712" cy="58118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778441"/>
            <a:ext cx="3655186" cy="82391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2665383"/>
            <a:ext cx="3655186" cy="35242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778441"/>
            <a:ext cx="3673187" cy="82391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2665383"/>
            <a:ext cx="3673187" cy="35242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3124016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457202"/>
            <a:ext cx="4629157" cy="5403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3124016" cy="3811594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职业素养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</a:t>
            </a:r>
            <a: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pPr/>
              <a:t>1</a:t>
            </a:fld>
            <a:endParaRPr lang="zh-CN" altLang="en-US" smtClean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9530" y="449"/>
            <a:ext cx="389929" cy="1231620"/>
            <a:chOff x="79373" y="-1"/>
            <a:chExt cx="519905" cy="1642158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210342" y="-1"/>
              <a:ext cx="0" cy="85634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9373" y="856343"/>
              <a:ext cx="261938" cy="269082"/>
            </a:xfrm>
            <a:prstGeom prst="ellipse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468310" y="0"/>
              <a:ext cx="3178" cy="1373075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37340" y="1373075"/>
              <a:ext cx="261938" cy="269082"/>
            </a:xfrm>
            <a:prstGeom prst="ellipse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pic>
        <p:nvPicPr>
          <p:cNvPr id="21" name="图片 20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10</a:t>
            </a:fld>
            <a:endParaRPr lang="zh-CN" altLang="en-US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认知与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岗位要求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34" y="2160803"/>
            <a:ext cx="4236100" cy="26499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508" y="2492766"/>
            <a:ext cx="4095372" cy="20683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-71120" y="3612427"/>
            <a:ext cx="585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初级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71120" y="2492766"/>
            <a:ext cx="585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高级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8597" y="1384669"/>
            <a:ext cx="3686174" cy="51714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2283" y="1445629"/>
            <a:ext cx="261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我理解的运营知识框架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7508" y="1384669"/>
            <a:ext cx="3686174" cy="51714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43895" y="1461017"/>
            <a:ext cx="274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我理解的运营工作的开展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11</a:t>
            </a:fld>
            <a:endParaRPr lang="zh-CN" altLang="en-US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认知与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业绩展现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1757" y="801683"/>
            <a:ext cx="705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业务模块化思考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能力</a:t>
            </a:r>
            <a:r>
              <a:rPr lang="en-US" altLang="zh-CN" spc="-4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pc="-40" dirty="0" smtClean="0">
                <a:latin typeface="微软雅黑" panose="020B0503020204020204" charset="-122"/>
                <a:ea typeface="微软雅黑" panose="020B0503020204020204" charset="-122"/>
              </a:rPr>
              <a:t>新客模块整体运营策略构思</a:t>
            </a:r>
            <a:endParaRPr lang="en-US" altLang="zh-CN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5814" y="783580"/>
            <a:ext cx="1109995" cy="39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8345" y="811841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4181" y="1302952"/>
            <a:ext cx="697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价值公式：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新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客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投资人数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渠道流量*进入注册转化率*注册完成转化率*充值转化率*投资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转化率</a:t>
            </a: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953" y="1826172"/>
            <a:ext cx="4484866" cy="49117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4400" y="1256414"/>
            <a:ext cx="7169701" cy="58706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12</a:t>
            </a:fld>
            <a:endParaRPr lang="zh-CN" altLang="en-US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认知与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业绩展现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1757" y="801683"/>
            <a:ext cx="705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业务模块化思考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能力</a:t>
            </a:r>
            <a:r>
              <a:rPr lang="en-US" altLang="zh-CN" spc="-4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pc="-40" dirty="0" smtClean="0">
                <a:latin typeface="微软雅黑" panose="020B0503020204020204" charset="-122"/>
                <a:ea typeface="微软雅黑" panose="020B0503020204020204" charset="-122"/>
              </a:rPr>
              <a:t>新客模块整体运营策略</a:t>
            </a:r>
            <a:endParaRPr lang="en-US" altLang="zh-CN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5814" y="783580"/>
            <a:ext cx="1109995" cy="39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8345" y="811841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57" y="1171015"/>
            <a:ext cx="5000399" cy="5582343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6614" y="3387930"/>
            <a:ext cx="802800" cy="801092"/>
          </a:xfrm>
          <a:prstGeom prst="ellipse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6615" y="3465310"/>
            <a:ext cx="92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    重要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      &amp;</a:t>
            </a:r>
          </a:p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高效实现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13</a:t>
            </a:fld>
            <a:endParaRPr lang="zh-CN" altLang="en-US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认知与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业绩展现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1757" y="801683"/>
            <a:ext cx="705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业务模块化思考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能力</a:t>
            </a:r>
            <a:r>
              <a:rPr lang="en-US" altLang="zh-CN" spc="-4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pc="-40" dirty="0" smtClean="0">
                <a:latin typeface="微软雅黑" panose="020B0503020204020204" charset="-122"/>
                <a:ea typeface="微软雅黑" panose="020B0503020204020204" charset="-122"/>
              </a:rPr>
              <a:t>新客模块整体运营策略</a:t>
            </a:r>
            <a:endParaRPr lang="en-US" altLang="zh-CN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5814" y="783580"/>
            <a:ext cx="1109995" cy="39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8345" y="811841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79" y="2001210"/>
            <a:ext cx="6271321" cy="462496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0397" y="1384466"/>
            <a:ext cx="842570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在什么节点刺激？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重新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定义新手节点，从点到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段；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针对不同场景做特定拉动（到期提醒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追加福利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实施什么刺激？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重新梳理新手特权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权益（新手标的加息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新手任务奖励）</a:t>
            </a: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14</a:t>
            </a:fld>
            <a:endParaRPr lang="zh-CN" altLang="en-US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认知与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业绩展现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1757" y="801683"/>
            <a:ext cx="705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业务模块化思考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能力</a:t>
            </a:r>
            <a:r>
              <a:rPr lang="en-US" altLang="zh-CN" spc="-4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pc="-40" dirty="0" smtClean="0">
                <a:latin typeface="微软雅黑" panose="020B0503020204020204" charset="-122"/>
                <a:ea typeface="微软雅黑" panose="020B0503020204020204" charset="-122"/>
              </a:rPr>
              <a:t>新客模块整体运营策略</a:t>
            </a:r>
            <a:endParaRPr lang="en-US" altLang="zh-CN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5814" y="783580"/>
            <a:ext cx="1109995" cy="39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8345" y="811841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5" y="1607097"/>
            <a:ext cx="8761580" cy="38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fld>
            <a:endParaRPr lang="zh-CN" altLang="en-US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认知与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业绩展现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1756" y="801683"/>
            <a:ext cx="53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有效沉淀和提炼方法论能力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运营活动策划及复盘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5814" y="783580"/>
            <a:ext cx="1109995" cy="39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8345" y="811841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757" y="1166302"/>
            <a:ext cx="6888267" cy="5555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16</a:t>
            </a:fld>
            <a:endParaRPr lang="zh-CN" altLang="en-US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我的学习与问题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" y="0"/>
            <a:ext cx="5978107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1295" y="52705"/>
            <a:ext cx="625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我的学习与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培训与分享心得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9769" y="1153973"/>
            <a:ext cx="3600330" cy="1473694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7"/>
          <p:cNvSpPr txBox="1"/>
          <p:nvPr/>
        </p:nvSpPr>
        <p:spPr>
          <a:xfrm>
            <a:off x="993000" y="1451136"/>
            <a:ext cx="279466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《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解决运营问题的上层思维逻辑和底层工作方法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》</a:t>
            </a:r>
          </a:p>
          <a:p>
            <a:pPr algn="ctr"/>
            <a:endParaRPr lang="en-US" altLang="zh-CN" sz="1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已做内部分享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68" y="3106000"/>
            <a:ext cx="4631738" cy="2824230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6389" y="1597980"/>
            <a:ext cx="3951863" cy="43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17</a:t>
            </a:fld>
            <a:endParaRPr lang="zh-CN" altLang="en-US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我的学习与问题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" y="0"/>
            <a:ext cx="5978107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1295" y="52705"/>
            <a:ext cx="625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我的学习与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遇到的问题及对策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82" y="1292587"/>
            <a:ext cx="6306330" cy="3768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18</a:t>
            </a:fld>
            <a:endParaRPr lang="zh-CN" altLang="en-US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我的规划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3724910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1295" y="52705"/>
            <a:ext cx="26212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我的规划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05" y="1316990"/>
            <a:ext cx="5426655" cy="500379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23277" y="842129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年下半年度规划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14672" y="1656785"/>
            <a:ext cx="179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健康渠道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45349" y="4238592"/>
            <a:ext cx="1141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理想路径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45348" y="4581939"/>
            <a:ext cx="2299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精细、自动化触达与监测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19</a:t>
            </a:fld>
            <a:endParaRPr lang="zh-CN" altLang="en-US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8795" y="3939540"/>
            <a:ext cx="3890645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tx2">
                    <a:lumMod val="50000"/>
                  </a:schemeClr>
                </a:solidFill>
                <a:latin typeface="Segoe Script" panose="020B0504020000000003" charset="0"/>
              </a:rPr>
              <a:t>THANKS!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汇报节点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项目策划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项目节点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年度总结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pPr/>
              <a:t>2</a:t>
            </a:fld>
            <a:endParaRPr lang="zh-CN" altLang="en-US" smtClean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9530" y="449"/>
            <a:ext cx="389929" cy="1231620"/>
            <a:chOff x="79373" y="-1"/>
            <a:chExt cx="519905" cy="1642158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210342" y="-1"/>
              <a:ext cx="0" cy="85634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9373" y="856343"/>
              <a:ext cx="261938" cy="269082"/>
            </a:xfrm>
            <a:prstGeom prst="ellipse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468310" y="0"/>
              <a:ext cx="3178" cy="1373075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37340" y="1373075"/>
              <a:ext cx="261938" cy="269082"/>
            </a:xfrm>
            <a:prstGeom prst="ellipse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pic>
        <p:nvPicPr>
          <p:cNvPr id="21" name="图片 20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汇报形式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思维导图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pPr/>
              <a:t>3</a:t>
            </a:fld>
            <a:endParaRPr lang="zh-CN" altLang="en-US" smtClean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9530" y="449"/>
            <a:ext cx="389929" cy="1231620"/>
            <a:chOff x="79373" y="-1"/>
            <a:chExt cx="519905" cy="1642158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210342" y="-1"/>
              <a:ext cx="0" cy="85634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9373" y="856343"/>
              <a:ext cx="261938" cy="269082"/>
            </a:xfrm>
            <a:prstGeom prst="ellipse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468310" y="0"/>
              <a:ext cx="3178" cy="1373075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37340" y="1373075"/>
              <a:ext cx="261938" cy="269082"/>
            </a:xfrm>
            <a:prstGeom prst="ellipse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pic>
        <p:nvPicPr>
          <p:cNvPr id="21" name="图片 20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08960" y="3840480"/>
            <a:ext cx="3188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青苗转正答辩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姓名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XX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86530" y="5720080"/>
            <a:ext cx="15163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2017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年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fld id="{7D9BB5D0-35E4-459D-AEF3-FE4D7C45CC19}" type="slidenum"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fld>
            <a:endParaRPr lang="en-US" altLang="zh-CN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r"/>
            <a:fld id="{7D9BB5D0-35E4-459D-AEF3-FE4D7C45CC19}" type="slidenum"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fld>
            <a:endParaRPr lang="zh-CN" altLang="en-US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圆角矩形 13"/>
          <p:cNvSpPr>
            <a:spLocks noChangeAspect="1"/>
          </p:cNvSpPr>
          <p:nvPr/>
        </p:nvSpPr>
        <p:spPr>
          <a:xfrm>
            <a:off x="2930446" y="1891099"/>
            <a:ext cx="486001" cy="486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圆角矩形 14"/>
          <p:cNvSpPr>
            <a:spLocks noChangeAspect="1"/>
          </p:cNvSpPr>
          <p:nvPr/>
        </p:nvSpPr>
        <p:spPr>
          <a:xfrm>
            <a:off x="2930446" y="2730918"/>
            <a:ext cx="486001" cy="486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圆角矩形 15"/>
          <p:cNvSpPr>
            <a:spLocks noChangeAspect="1"/>
          </p:cNvSpPr>
          <p:nvPr/>
        </p:nvSpPr>
        <p:spPr>
          <a:xfrm>
            <a:off x="2930446" y="3570737"/>
            <a:ext cx="486001" cy="486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58365" y="1901227"/>
            <a:ext cx="2852062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关于我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551221" y="2734854"/>
            <a:ext cx="2852062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551221" y="3562608"/>
            <a:ext cx="2852062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我的学习与问题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biLevel thresh="50000"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36" y="2006153"/>
            <a:ext cx="305421" cy="255893"/>
          </a:xfrm>
          <a:prstGeom prst="rect">
            <a:avLst/>
          </a:prstGeom>
          <a:noFill/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96" y="2821368"/>
            <a:ext cx="305100" cy="305100"/>
          </a:xfrm>
          <a:prstGeom prst="rect">
            <a:avLst/>
          </a:prstGeom>
          <a:noFill/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96" y="3655821"/>
            <a:ext cx="305100" cy="315834"/>
          </a:xfrm>
          <a:prstGeom prst="rect">
            <a:avLst/>
          </a:prstGeom>
          <a:noFill/>
        </p:spPr>
      </p:pic>
      <p:sp>
        <p:nvSpPr>
          <p:cNvPr id="6" name="圆角矩形 5"/>
          <p:cNvSpPr>
            <a:spLocks noChangeAspect="1"/>
          </p:cNvSpPr>
          <p:nvPr/>
        </p:nvSpPr>
        <p:spPr>
          <a:xfrm>
            <a:off x="2953306" y="4404274"/>
            <a:ext cx="486001" cy="486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49" y="4482367"/>
            <a:ext cx="326850" cy="32385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3546141" y="4389319"/>
            <a:ext cx="2852062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的规划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3740" y="239435"/>
            <a:ext cx="2195773" cy="53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smtClean="0">
                <a:solidFill>
                  <a:srgbClr val="161D37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700">
              <a:solidFill>
                <a:srgbClr val="161D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9530" y="449"/>
            <a:ext cx="389929" cy="1231620"/>
            <a:chOff x="79373" y="-1"/>
            <a:chExt cx="519905" cy="1642158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210342" y="-1"/>
              <a:ext cx="0" cy="85634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9373" y="856343"/>
              <a:ext cx="261938" cy="269082"/>
            </a:xfrm>
            <a:prstGeom prst="ellipse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468310" y="0"/>
              <a:ext cx="3178" cy="1373075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37340" y="1373075"/>
              <a:ext cx="261938" cy="269082"/>
            </a:xfrm>
            <a:prstGeom prst="ellipse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21" name="图片 20" descr="图片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fld id="{7D9BB5D0-35E4-459D-AEF3-FE4D7C45CC19}" type="slidenum"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fld>
            <a:endParaRPr lang="zh-CN" altLang="en-US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3724910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1295" y="52705"/>
            <a:ext cx="3406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关于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个人信息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8249" y="887780"/>
            <a:ext cx="5433134" cy="5716282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2"/>
          <p:cNvSpPr txBox="1"/>
          <p:nvPr/>
        </p:nvSpPr>
        <p:spPr>
          <a:xfrm>
            <a:off x="1159630" y="1822504"/>
            <a:ext cx="616140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4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姓       名：</a:t>
            </a:r>
            <a:r>
              <a:rPr lang="en-US" altLang="zh-CN" sz="1600" b="1" spc="-4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XXX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年       龄：</a:t>
            </a:r>
            <a:r>
              <a:rPr lang="en-US" altLang="zh-CN" sz="1600" b="1" spc="-4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28</a:t>
            </a:r>
            <a:r>
              <a:rPr lang="zh-CN" altLang="en-US" sz="1600" b="1" spc="-4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岁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籍       贯：山西 · 忻州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毕业学校：重庆邮电大学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学       历：硕士</a:t>
            </a:r>
          </a:p>
          <a:p>
            <a:pPr>
              <a:lnSpc>
                <a:spcPct val="150000"/>
              </a:lnSpc>
            </a:pPr>
            <a:r>
              <a:rPr lang="zh-CN" altLang="en-US" sz="1600" b="1" spc="-4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工作年限：</a:t>
            </a:r>
            <a:r>
              <a:rPr lang="en-US" altLang="zh-CN" sz="1600" b="1" spc="-4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r>
              <a:rPr lang="zh-CN" altLang="en-US" sz="1600" b="1" spc="-4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年</a:t>
            </a:r>
          </a:p>
          <a:p>
            <a:pPr>
              <a:lnSpc>
                <a:spcPct val="150000"/>
              </a:lnSpc>
            </a:pPr>
            <a:endParaRPr lang="zh-CN" altLang="en-US" sz="1400" b="1" spc="-4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pc="-4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部门：运营</a:t>
            </a: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中心</a:t>
            </a:r>
            <a:r>
              <a:rPr lang="en-US" altLang="zh-CN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-</a:t>
            </a:r>
            <a:r>
              <a:rPr lang="zh-CN" altLang="en-US" sz="1600" b="1" spc="-40" dirty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平台运营部</a:t>
            </a:r>
            <a:endParaRPr lang="zh-CN" altLang="en-US" sz="1600" b="1" spc="-4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pc="-4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职位：运营产品经理</a:t>
            </a:r>
            <a:endParaRPr lang="en-US" altLang="zh-CN" sz="1600" b="1" spc="-4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b="1" spc="-40" dirty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pc="-4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特点：认真，有条理，强执行力</a:t>
            </a:r>
            <a:endParaRPr lang="en-US" altLang="zh-CN" sz="1600" b="1" spc="-40" dirty="0" smtClean="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pc="-40" dirty="0" smtClean="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爱好：广泛阅读、组局桌游（狼人杀业余咖）</a:t>
            </a:r>
          </a:p>
        </p:txBody>
      </p:sp>
      <p:sp>
        <p:nvSpPr>
          <p:cNvPr id="17" name="TextBox 9"/>
          <p:cNvSpPr txBox="1"/>
          <p:nvPr/>
        </p:nvSpPr>
        <p:spPr>
          <a:xfrm>
            <a:off x="1082160" y="1073789"/>
            <a:ext cx="368300" cy="14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200" b="1" dirty="0" smtClean="0">
                <a:solidFill>
                  <a:srgbClr val="2E48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lang="zh-CN" altLang="en-US" sz="9200" b="1" dirty="0">
              <a:solidFill>
                <a:srgbClr val="2E48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fld id="{7D9BB5D0-35E4-459D-AEF3-FE4D7C45CC19}" type="slidenum"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fld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3724910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1295" y="52705"/>
            <a:ext cx="383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关于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职业履历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766" y="2135691"/>
            <a:ext cx="9141619" cy="0"/>
          </a:xfrm>
          <a:prstGeom prst="line">
            <a:avLst/>
          </a:prstGeom>
          <a:ln w="50800">
            <a:solidFill>
              <a:srgbClr val="23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"/>
          <p:cNvSpPr txBox="1"/>
          <p:nvPr/>
        </p:nvSpPr>
        <p:spPr>
          <a:xfrm>
            <a:off x="991500" y="3379750"/>
            <a:ext cx="304504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职位：运营产品经理（初级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中级）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职责：功能需求策划、活动策划、运营需求管理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 smtClean="0">
                <a:latin typeface="微软雅黑" panose="020B0503020204020204" charset="-122"/>
                <a:ea typeface="微软雅黑" panose="020B0503020204020204" charset="-122"/>
              </a:rPr>
              <a:t>工作亮点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、策划落地“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元送关”等异业合作活动，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通过低价高频产品实现快速拉新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策划网站大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改版需求，前端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对应后台功能同时把控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9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沉淀输出需求管理流程</a:t>
            </a:r>
            <a:endParaRPr lang="en-US" altLang="zh-CN" sz="9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 smtClean="0">
                <a:latin typeface="微软雅黑" panose="020B0503020204020204" charset="-122"/>
                <a:ea typeface="微软雅黑" panose="020B0503020204020204" charset="-122"/>
              </a:rPr>
              <a:t>个人成长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、运营活动从策划到落地全流程独立跟进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、跨部门、跨公司项目合作经验的积累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、项目复盘分析与经验输出、内部共享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392874" y="2839036"/>
            <a:ext cx="270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2E4860"/>
                </a:solidFill>
              </a:rPr>
              <a:t>2014.9~2016.2</a:t>
            </a:r>
            <a:endParaRPr lang="zh-CN" altLang="en-US" sz="2000" b="1" dirty="0">
              <a:solidFill>
                <a:srgbClr val="2E486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199717" y="3298320"/>
            <a:ext cx="2340000" cy="13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431051" y="3291768"/>
            <a:ext cx="23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650443" y="1379671"/>
            <a:ext cx="1263478" cy="1263478"/>
          </a:xfrm>
          <a:prstGeom prst="ellipse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9"/>
          <p:cNvSpPr txBox="1"/>
          <p:nvPr/>
        </p:nvSpPr>
        <p:spPr>
          <a:xfrm>
            <a:off x="1811328" y="1844802"/>
            <a:ext cx="122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293D53"/>
                </a:solidFill>
              </a:rPr>
              <a:t>芒果网</a:t>
            </a:r>
            <a:endParaRPr lang="zh-CN" altLang="en-US" sz="2000" b="1" dirty="0">
              <a:solidFill>
                <a:srgbClr val="293D53"/>
              </a:solidFill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5844903" y="2839036"/>
            <a:ext cx="270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2E4860"/>
                </a:solidFill>
              </a:rPr>
              <a:t>2016.2~</a:t>
            </a:r>
            <a:r>
              <a:rPr lang="zh-CN" altLang="en-US" sz="2000" b="1" dirty="0" smtClean="0">
                <a:solidFill>
                  <a:srgbClr val="2E4860"/>
                </a:solidFill>
              </a:rPr>
              <a:t>至今</a:t>
            </a:r>
            <a:endParaRPr lang="zh-CN" altLang="en-US" sz="2000" b="1" dirty="0">
              <a:solidFill>
                <a:srgbClr val="2E486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02059" y="1379671"/>
            <a:ext cx="1263478" cy="1263478"/>
          </a:xfrm>
          <a:prstGeom prst="ellipse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9"/>
          <p:cNvSpPr txBox="1"/>
          <p:nvPr/>
        </p:nvSpPr>
        <p:spPr>
          <a:xfrm>
            <a:off x="6057831" y="1844802"/>
            <a:ext cx="192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293D53"/>
                </a:solidFill>
              </a:rPr>
              <a:t>理财农场</a:t>
            </a:r>
            <a:endParaRPr lang="zh-CN" altLang="en-US" sz="2000" b="1" dirty="0">
              <a:solidFill>
                <a:srgbClr val="293D53"/>
              </a:solidFill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5356634" y="3396755"/>
            <a:ext cx="3068275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职位：运营产品经理（中级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高级）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职责：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新客模块整体运营、活动策划、运营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工作亮点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、新客模块整体框架搭建和运营策略输出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、围绕运营指标、平台大事记等策划主题活动，</a:t>
            </a:r>
            <a:r>
              <a:rPr lang="zh-CN" altLang="en-US" sz="9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沉淀有效活动模式</a:t>
            </a:r>
            <a:endParaRPr lang="en-US" altLang="zh-CN" sz="9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9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，快速验证活动、产品功能上线效果，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监测并及时分析数据异常并采取应对措施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个人成长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、拉新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模块业务的深入思考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与部分策略制定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、数据分析能力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带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新人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，带小组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，进行经验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与专业知识分享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fld>
            <a:endParaRPr lang="zh-CN" altLang="en-US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720281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1294" y="52705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岗位要求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3743" y="3193445"/>
            <a:ext cx="19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20" dirty="0" smtClean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对公司的价值</a:t>
            </a:r>
            <a:endParaRPr lang="zh-CN" altLang="en-US" b="1" spc="-20" dirty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72400" y="3608372"/>
            <a:ext cx="2517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/>
          <p:cNvSpPr txBox="1"/>
          <p:nvPr/>
        </p:nvSpPr>
        <p:spPr>
          <a:xfrm>
            <a:off x="6066612" y="3193445"/>
            <a:ext cx="214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" dirty="0" smtClean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岗位对个人的要求</a:t>
            </a:r>
            <a:endParaRPr lang="zh-CN" altLang="en-US" b="1" spc="-10" dirty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135269" y="3608372"/>
            <a:ext cx="2517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53912" y="3665650"/>
            <a:ext cx="273079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spc="-40" dirty="0" smtClean="0">
                <a:latin typeface="微软雅黑" panose="020B0503020204020204" charset="-122"/>
                <a:ea typeface="微软雅黑" panose="020B0503020204020204" charset="-122"/>
              </a:rPr>
              <a:t>专业能力</a:t>
            </a:r>
            <a:endParaRPr lang="en-US" altLang="zh-CN" sz="1000" spc="-4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spc="-40" dirty="0" smtClean="0">
                <a:latin typeface="微软雅黑" panose="020B0503020204020204" charset="-122"/>
                <a:ea typeface="微软雅黑" panose="020B0503020204020204" charset="-122"/>
              </a:rPr>
              <a:t>     较强</a:t>
            </a: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的产品需求策划</a:t>
            </a:r>
            <a:r>
              <a:rPr lang="zh-CN" altLang="en-US" sz="1000" spc="-40" dirty="0" smtClean="0">
                <a:latin typeface="微软雅黑" panose="020B0503020204020204" charset="-122"/>
                <a:ea typeface="微软雅黑" panose="020B0503020204020204" charset="-122"/>
              </a:rPr>
              <a:t>能力</a:t>
            </a:r>
            <a:endParaRPr lang="en-US" altLang="zh-CN" sz="1000" spc="-4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spc="-4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spc="-4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1000" b="1" spc="-4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业务深度思考、专业模块化思考能力</a:t>
            </a:r>
            <a:endParaRPr lang="en-US" altLang="zh-CN" sz="1000" b="1" spc="-4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spc="-40" dirty="0" smtClean="0">
                <a:latin typeface="微软雅黑" panose="020B0503020204020204" charset="-122"/>
                <a:ea typeface="微软雅黑" panose="020B0503020204020204" charset="-122"/>
              </a:rPr>
              <a:t>     较强</a:t>
            </a: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的数据分析</a:t>
            </a:r>
            <a:r>
              <a:rPr lang="zh-CN" altLang="en-US" sz="1000" spc="-40" dirty="0" smtClean="0">
                <a:latin typeface="微软雅黑" panose="020B0503020204020204" charset="-122"/>
                <a:ea typeface="微软雅黑" panose="020B0503020204020204" charset="-122"/>
              </a:rPr>
              <a:t>能力</a:t>
            </a:r>
            <a:endParaRPr lang="en-US" altLang="zh-CN" sz="1000" spc="-4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spc="-40" dirty="0" smtClean="0">
                <a:latin typeface="微软雅黑" panose="020B0503020204020204" charset="-122"/>
                <a:ea typeface="微软雅黑" panose="020B0503020204020204" charset="-122"/>
              </a:rPr>
              <a:t>其他职业素养</a:t>
            </a:r>
            <a:endParaRPr lang="en-US" altLang="zh-CN" sz="1000" spc="-4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spc="-40" dirty="0" smtClean="0">
                <a:latin typeface="微软雅黑" panose="020B0503020204020204" charset="-122"/>
                <a:ea typeface="微软雅黑" panose="020B0503020204020204" charset="-122"/>
              </a:rPr>
              <a:t>     很好</a:t>
            </a: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的项目推动能力，跨部门合作能力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spc="-40" dirty="0" smtClean="0">
                <a:latin typeface="微软雅黑" panose="020B0503020204020204" charset="-122"/>
                <a:ea typeface="微软雅黑" panose="020B0503020204020204" charset="-122"/>
              </a:rPr>
              <a:t>     自主</a:t>
            </a: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、快速</a:t>
            </a:r>
            <a:r>
              <a:rPr lang="zh-CN" altLang="en-US" sz="1000" spc="-40" dirty="0" smtClean="0">
                <a:latin typeface="微软雅黑" panose="020B0503020204020204" charset="-122"/>
                <a:ea typeface="微软雅黑" panose="020B0503020204020204" charset="-122"/>
              </a:rPr>
              <a:t>学习能力</a:t>
            </a:r>
            <a:endParaRPr lang="en-US" altLang="zh-CN" sz="1000" spc="-4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spc="-4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spc="-4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1000" spc="-40" dirty="0" smtClean="0">
                <a:latin typeface="微软雅黑" panose="020B0503020204020204" charset="-122"/>
                <a:ea typeface="微软雅黑" panose="020B0503020204020204" charset="-122"/>
              </a:rPr>
              <a:t>强的执行能力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74781" y="1854781"/>
            <a:ext cx="2515493" cy="119258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443218" y="2177232"/>
            <a:ext cx="376238" cy="547686"/>
            <a:chOff x="4685962" y="5027993"/>
            <a:chExt cx="376238" cy="547686"/>
          </a:xfrm>
        </p:grpSpPr>
        <p:sp>
          <p:nvSpPr>
            <p:cNvPr id="21" name="椭圆 27"/>
            <p:cNvSpPr/>
            <p:nvPr/>
          </p:nvSpPr>
          <p:spPr>
            <a:xfrm>
              <a:off x="4685962" y="5027993"/>
              <a:ext cx="376238" cy="342901"/>
            </a:xfrm>
            <a:custGeom>
              <a:avLst/>
              <a:gdLst/>
              <a:ahLst/>
              <a:cxnLst/>
              <a:rect l="l" t="t" r="r" b="b"/>
              <a:pathLst>
                <a:path w="376238" h="342901">
                  <a:moveTo>
                    <a:pt x="188119" y="0"/>
                  </a:moveTo>
                  <a:cubicBezTo>
                    <a:pt x="292014" y="0"/>
                    <a:pt x="376238" y="84224"/>
                    <a:pt x="376238" y="188119"/>
                  </a:cubicBezTo>
                  <a:cubicBezTo>
                    <a:pt x="376238" y="254148"/>
                    <a:pt x="342219" y="312232"/>
                    <a:pt x="288862" y="342901"/>
                  </a:cubicBezTo>
                  <a:lnTo>
                    <a:pt x="87376" y="342901"/>
                  </a:lnTo>
                  <a:cubicBezTo>
                    <a:pt x="34019" y="312232"/>
                    <a:pt x="0" y="254148"/>
                    <a:pt x="0" y="188119"/>
                  </a:cubicBezTo>
                  <a:cubicBezTo>
                    <a:pt x="0" y="84224"/>
                    <a:pt x="84224" y="0"/>
                    <a:pt x="188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 flipV="1">
              <a:off x="4819313" y="5220873"/>
              <a:ext cx="54768" cy="188119"/>
            </a:xfrm>
            <a:prstGeom prst="line">
              <a:avLst/>
            </a:prstGeom>
            <a:ln>
              <a:solidFill>
                <a:srgbClr val="F8C9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874081" y="5216111"/>
              <a:ext cx="50007" cy="188119"/>
            </a:xfrm>
            <a:prstGeom prst="line">
              <a:avLst/>
            </a:prstGeom>
            <a:ln>
              <a:solidFill>
                <a:srgbClr val="F8C9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9218"/>
            <p:cNvSpPr/>
            <p:nvPr/>
          </p:nvSpPr>
          <p:spPr>
            <a:xfrm>
              <a:off x="4742455" y="5385179"/>
              <a:ext cx="262239" cy="169069"/>
            </a:xfrm>
            <a:custGeom>
              <a:avLst/>
              <a:gdLst>
                <a:gd name="connsiteX0" fmla="*/ 0 w 257174"/>
                <a:gd name="connsiteY0" fmla="*/ 54769 h 185738"/>
                <a:gd name="connsiteX1" fmla="*/ 54769 w 257174"/>
                <a:gd name="connsiteY1" fmla="*/ 0 h 185738"/>
                <a:gd name="connsiteX2" fmla="*/ 202405 w 257174"/>
                <a:gd name="connsiteY2" fmla="*/ 0 h 185738"/>
                <a:gd name="connsiteX3" fmla="*/ 257174 w 257174"/>
                <a:gd name="connsiteY3" fmla="*/ 54769 h 185738"/>
                <a:gd name="connsiteX4" fmla="*/ 257174 w 257174"/>
                <a:gd name="connsiteY4" fmla="*/ 130969 h 185738"/>
                <a:gd name="connsiteX5" fmla="*/ 202405 w 257174"/>
                <a:gd name="connsiteY5" fmla="*/ 185738 h 185738"/>
                <a:gd name="connsiteX6" fmla="*/ 54769 w 257174"/>
                <a:gd name="connsiteY6" fmla="*/ 185738 h 185738"/>
                <a:gd name="connsiteX7" fmla="*/ 0 w 257174"/>
                <a:gd name="connsiteY7" fmla="*/ 130969 h 185738"/>
                <a:gd name="connsiteX8" fmla="*/ 0 w 257174"/>
                <a:gd name="connsiteY8" fmla="*/ 54769 h 185738"/>
                <a:gd name="connsiteX0-1" fmla="*/ 0 w 259200"/>
                <a:gd name="connsiteY0-2" fmla="*/ 54769 h 185738"/>
                <a:gd name="connsiteX1-3" fmla="*/ 54769 w 259200"/>
                <a:gd name="connsiteY1-4" fmla="*/ 0 h 185738"/>
                <a:gd name="connsiteX2-5" fmla="*/ 238124 w 259200"/>
                <a:gd name="connsiteY2-6" fmla="*/ 0 h 185738"/>
                <a:gd name="connsiteX3-7" fmla="*/ 257174 w 259200"/>
                <a:gd name="connsiteY3-8" fmla="*/ 54769 h 185738"/>
                <a:gd name="connsiteX4-9" fmla="*/ 257174 w 259200"/>
                <a:gd name="connsiteY4-10" fmla="*/ 130969 h 185738"/>
                <a:gd name="connsiteX5-11" fmla="*/ 202405 w 259200"/>
                <a:gd name="connsiteY5-12" fmla="*/ 185738 h 185738"/>
                <a:gd name="connsiteX6-13" fmla="*/ 54769 w 259200"/>
                <a:gd name="connsiteY6-14" fmla="*/ 185738 h 185738"/>
                <a:gd name="connsiteX7-15" fmla="*/ 0 w 259200"/>
                <a:gd name="connsiteY7-16" fmla="*/ 130969 h 185738"/>
                <a:gd name="connsiteX8-17" fmla="*/ 0 w 259200"/>
                <a:gd name="connsiteY8-18" fmla="*/ 54769 h 185738"/>
                <a:gd name="connsiteX0-19" fmla="*/ 3039 w 262239"/>
                <a:gd name="connsiteY0-20" fmla="*/ 54769 h 185738"/>
                <a:gd name="connsiteX1-21" fmla="*/ 19708 w 262239"/>
                <a:gd name="connsiteY1-22" fmla="*/ 0 h 185738"/>
                <a:gd name="connsiteX2-23" fmla="*/ 241163 w 262239"/>
                <a:gd name="connsiteY2-24" fmla="*/ 0 h 185738"/>
                <a:gd name="connsiteX3-25" fmla="*/ 260213 w 262239"/>
                <a:gd name="connsiteY3-26" fmla="*/ 54769 h 185738"/>
                <a:gd name="connsiteX4-27" fmla="*/ 260213 w 262239"/>
                <a:gd name="connsiteY4-28" fmla="*/ 130969 h 185738"/>
                <a:gd name="connsiteX5-29" fmla="*/ 205444 w 262239"/>
                <a:gd name="connsiteY5-30" fmla="*/ 185738 h 185738"/>
                <a:gd name="connsiteX6-31" fmla="*/ 57808 w 262239"/>
                <a:gd name="connsiteY6-32" fmla="*/ 185738 h 185738"/>
                <a:gd name="connsiteX7-33" fmla="*/ 3039 w 262239"/>
                <a:gd name="connsiteY7-34" fmla="*/ 130969 h 185738"/>
                <a:gd name="connsiteX8-35" fmla="*/ 3039 w 262239"/>
                <a:gd name="connsiteY8-36" fmla="*/ 54769 h 1857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262239" h="185738">
                  <a:moveTo>
                    <a:pt x="3039" y="54769"/>
                  </a:moveTo>
                  <a:cubicBezTo>
                    <a:pt x="3039" y="24521"/>
                    <a:pt x="-10540" y="0"/>
                    <a:pt x="19708" y="0"/>
                  </a:cubicBezTo>
                  <a:lnTo>
                    <a:pt x="241163" y="0"/>
                  </a:lnTo>
                  <a:cubicBezTo>
                    <a:pt x="271411" y="0"/>
                    <a:pt x="260213" y="24521"/>
                    <a:pt x="260213" y="54769"/>
                  </a:cubicBezTo>
                  <a:lnTo>
                    <a:pt x="260213" y="130969"/>
                  </a:lnTo>
                  <a:cubicBezTo>
                    <a:pt x="260213" y="161217"/>
                    <a:pt x="235692" y="185738"/>
                    <a:pt x="205444" y="185738"/>
                  </a:cubicBezTo>
                  <a:lnTo>
                    <a:pt x="57808" y="185738"/>
                  </a:lnTo>
                  <a:cubicBezTo>
                    <a:pt x="27560" y="185738"/>
                    <a:pt x="3039" y="161217"/>
                    <a:pt x="3039" y="130969"/>
                  </a:cubicBezTo>
                  <a:lnTo>
                    <a:pt x="3039" y="54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4814551" y="5575679"/>
              <a:ext cx="121444" cy="0"/>
            </a:xfrm>
            <a:prstGeom prst="line">
              <a:avLst/>
            </a:prstGeom>
            <a:ln w="25400" cap="rnd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6078393" y="1856767"/>
            <a:ext cx="2515493" cy="1190602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229640" y="2109938"/>
            <a:ext cx="244513" cy="624872"/>
            <a:chOff x="4449841" y="1591597"/>
            <a:chExt cx="244513" cy="624872"/>
          </a:xfrm>
        </p:grpSpPr>
        <p:sp>
          <p:nvSpPr>
            <p:cNvPr id="28" name="等腰三角形 27"/>
            <p:cNvSpPr/>
            <p:nvPr/>
          </p:nvSpPr>
          <p:spPr>
            <a:xfrm rot="2644183">
              <a:off x="4518770" y="1591597"/>
              <a:ext cx="175584" cy="328927"/>
            </a:xfrm>
            <a:prstGeom prst="triangle">
              <a:avLst>
                <a:gd name="adj" fmla="val 5253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3440000">
              <a:off x="4449841" y="1887542"/>
              <a:ext cx="175584" cy="328927"/>
            </a:xfrm>
            <a:prstGeom prst="triangle">
              <a:avLst>
                <a:gd name="adj" fmla="val 5253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4" name="TextBox 16"/>
          <p:cNvSpPr txBox="1"/>
          <p:nvPr/>
        </p:nvSpPr>
        <p:spPr>
          <a:xfrm>
            <a:off x="3309803" y="3665447"/>
            <a:ext cx="26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spc="-40" dirty="0" smtClean="0">
                <a:latin typeface="微软雅黑" panose="020B0503020204020204" charset="-122"/>
                <a:ea typeface="微软雅黑" panose="020B0503020204020204" charset="-122"/>
              </a:rPr>
              <a:t>完成运营指标</a:t>
            </a:r>
            <a:endParaRPr lang="en-US" altLang="zh-CN" sz="1000" spc="-4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spc="-40" dirty="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000" spc="-40" dirty="0" smtClean="0">
                <a:latin typeface="微软雅黑" panose="020B0503020204020204" charset="-122"/>
                <a:ea typeface="微软雅黑" panose="020B0503020204020204" charset="-122"/>
              </a:rPr>
              <a:t>如新客增长与转化目标</a:t>
            </a:r>
            <a:endParaRPr lang="en-US" altLang="zh-CN" sz="1000" spc="-4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spc="-40" dirty="0" smtClean="0">
                <a:latin typeface="微软雅黑" panose="020B0503020204020204" charset="-122"/>
                <a:ea typeface="微软雅黑" panose="020B0503020204020204" charset="-122"/>
              </a:rPr>
              <a:t>    具体拉收任务等</a:t>
            </a:r>
            <a:endParaRPr lang="en-US" altLang="zh-CN" sz="1000" spc="-4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b="1" spc="-4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沉淀切实</a:t>
            </a:r>
            <a:r>
              <a:rPr lang="zh-CN" altLang="en-US" sz="1000" b="1" spc="-4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有效的</a:t>
            </a:r>
            <a:r>
              <a:rPr lang="zh-CN" altLang="en-US" sz="1000" b="1" spc="-4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方法论</a:t>
            </a:r>
            <a:endParaRPr lang="en-US" altLang="zh-CN" sz="1000" b="1" spc="-4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spc="-40" dirty="0" smtClean="0">
                <a:latin typeface="微软雅黑" panose="020B0503020204020204" charset="-122"/>
                <a:ea typeface="微软雅黑" panose="020B0503020204020204" charset="-122"/>
              </a:rPr>
              <a:t>进行分享</a:t>
            </a:r>
            <a:r>
              <a:rPr lang="zh-CN" altLang="en-US" sz="1000" spc="-40" dirty="0">
                <a:latin typeface="微软雅黑" panose="020B0503020204020204" charset="-122"/>
                <a:ea typeface="微软雅黑" panose="020B0503020204020204" charset="-122"/>
              </a:rPr>
              <a:t>，正面促进团队成长</a:t>
            </a:r>
          </a:p>
          <a:p>
            <a:pPr>
              <a:lnSpc>
                <a:spcPct val="150000"/>
              </a:lnSpc>
            </a:pPr>
            <a:endParaRPr lang="zh-CN" altLang="en-US" sz="1000" spc="-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TextBox 11"/>
          <p:cNvSpPr txBox="1"/>
          <p:nvPr/>
        </p:nvSpPr>
        <p:spPr>
          <a:xfrm>
            <a:off x="618842" y="1965240"/>
            <a:ext cx="256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-10" dirty="0" smtClean="0">
                <a:solidFill>
                  <a:srgbClr val="2E4860"/>
                </a:solidFill>
              </a:rPr>
              <a:t>高级运营产品经理</a:t>
            </a:r>
            <a:endParaRPr lang="zh-CN" altLang="en-US" sz="2000" b="1" spc="-10" dirty="0">
              <a:solidFill>
                <a:srgbClr val="2E4860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09911" y="2366897"/>
            <a:ext cx="20893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709910" y="4802618"/>
            <a:ext cx="20893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"/>
          <p:cNvSpPr txBox="1"/>
          <p:nvPr/>
        </p:nvSpPr>
        <p:spPr>
          <a:xfrm>
            <a:off x="791924" y="2874367"/>
            <a:ext cx="20748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对业务和产品的深度思考</a:t>
            </a:r>
            <a:endParaRPr lang="en-US" altLang="zh-CN" sz="1100" dirty="0" smtClean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对用户群体的精准把控与影响</a:t>
            </a:r>
            <a:endParaRPr lang="en-US" altLang="zh-CN" sz="1100" dirty="0" smtClean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专业技能的专精</a:t>
            </a:r>
            <a:endParaRPr lang="en-US" altLang="zh-CN" sz="1100" dirty="0" smtClean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开始运营策略层面思考</a:t>
            </a:r>
            <a:endParaRPr lang="en-US" altLang="zh-CN" sz="1100" dirty="0" smtClean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带新人和团队能力</a:t>
            </a:r>
            <a:endParaRPr lang="en-US" altLang="zh-CN" sz="1100" dirty="0" smtClean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——</a:t>
            </a:r>
            <a:r>
              <a:rPr lang="zh-CN" altLang="en-US" sz="1100" dirty="0" smtClean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进入</a:t>
            </a:r>
            <a:r>
              <a:rPr lang="en-US" altLang="zh-CN" sz="1100" dirty="0" smtClean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P3</a:t>
            </a:r>
            <a:r>
              <a:rPr lang="zh-CN" altLang="en-US" sz="1100" dirty="0" smtClean="0">
                <a:solidFill>
                  <a:srgbClr val="2E4860"/>
                </a:solidFill>
                <a:latin typeface="微软雅黑" panose="020B0503020204020204" charset="-122"/>
                <a:ea typeface="微软雅黑" panose="020B0503020204020204" charset="-122"/>
              </a:rPr>
              <a:t>的标志 </a:t>
            </a:r>
            <a:endParaRPr lang="zh-CN" altLang="en-US" sz="1100" dirty="0">
              <a:solidFill>
                <a:srgbClr val="2E48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17"/>
          <p:cNvSpPr txBox="1"/>
          <p:nvPr/>
        </p:nvSpPr>
        <p:spPr>
          <a:xfrm>
            <a:off x="771410" y="2553692"/>
            <a:ext cx="43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2E4860"/>
                </a:solidFill>
              </a:rPr>
              <a:t>”</a:t>
            </a:r>
            <a:endParaRPr lang="zh-CN" altLang="en-US" sz="3600" b="1" dirty="0">
              <a:solidFill>
                <a:srgbClr val="2E48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9</a:t>
            </a:fld>
            <a:endParaRPr lang="zh-CN" altLang="en-US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295" y="123190"/>
            <a:ext cx="35363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岗位认知与业绩</a:t>
            </a: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52705"/>
            <a:ext cx="2031365" cy="974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4670854" cy="675640"/>
          </a:xfrm>
          <a:prstGeom prst="rect">
            <a:avLst/>
          </a:prstGeom>
          <a:solidFill>
            <a:srgbClr val="034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345" y="76210"/>
            <a:ext cx="431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认知与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业绩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岗位要求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17960" y="740126"/>
          <a:ext cx="5940000" cy="57262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7999"/>
                <a:gridCol w="1331636"/>
                <a:gridCol w="1669643"/>
                <a:gridCol w="903270"/>
                <a:gridCol w="847452"/>
              </a:tblGrid>
              <a:tr h="46089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能力框架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能力项目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P3.1</a:t>
                      </a:r>
                      <a:b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标准得分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自我得分</a:t>
                      </a:r>
                    </a:p>
                  </a:txBody>
                  <a:tcPr marL="9525" marR="9525" marT="9525" marB="0" anchor="ctr"/>
                </a:tc>
              </a:tr>
              <a:tr h="29122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通用能力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基本素质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学习能力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执行力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沟通能力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关键素质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职业素养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行业融入感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主人翁精神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2914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心态和情商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2912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专业知识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关联知识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技术知识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项目管理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123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其他知识：财务、心理学、美学、办公技能等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291221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专业技能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产品能力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产品策划，节奏把控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市场能力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市场分析能力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前瞻性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对外商务沟通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(BD/P3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以上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营销能力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运营数据分析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100" b="1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市场营销：品牌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公关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推广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渠道管理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客户导向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市场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用户的调研与分析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2912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组织影响力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组织影响力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方法论建设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100" b="1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知识传承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100" b="1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/>
                </a:tc>
              </a:tr>
              <a:tr h="2912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人才培养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6939" y="6538922"/>
            <a:ext cx="276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运营产品经理能力模型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994</Words>
  <Application>Microsoft Office PowerPoint</Application>
  <PresentationFormat>全屏显示(4:3)</PresentationFormat>
  <Paragraphs>250</Paragraphs>
  <Slides>19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职业素养</vt:lpstr>
      <vt:lpstr>汇报节点</vt:lpstr>
      <vt:lpstr>汇报形式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左泽军</dc:creator>
  <cp:lastModifiedBy>Administrator</cp:lastModifiedBy>
  <cp:revision>128</cp:revision>
  <dcterms:created xsi:type="dcterms:W3CDTF">2016-07-15T07:23:00Z</dcterms:created>
  <dcterms:modified xsi:type="dcterms:W3CDTF">2017-12-05T07:50:36Z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