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6" r:id="rId5"/>
  </p:sldIdLst>
  <p:sldSz cx="12192000" cy="6858000"/>
  <p:notesSz cx="6858000" cy="9144000"/>
  <p:embeddedFontLst>
    <p:embeddedFont>
      <p:font typeface="方正正大黑简体" panose="02010600030101010101" charset="-122"/>
      <p:regular r:id="rId7"/>
    </p:embeddedFont>
    <p:embeddedFont>
      <p:font typeface="等线 Light" panose="02010600030101010101" pitchFamily="2" charset="-122"/>
      <p:regular r:id="rId8"/>
    </p:embeddedFont>
    <p:embeddedFont>
      <p:font typeface="Microsoft YaHei UI" panose="020B0503020204020204" pitchFamily="34" charset="-122"/>
      <p:regular r:id="rId9"/>
      <p:bold r:id="rId10"/>
    </p:embeddedFont>
    <p:embeddedFont>
      <p:font typeface="微软雅黑" panose="020B0503020204020204" pitchFamily="34" charset="-122"/>
      <p:regular r:id="rId11"/>
      <p:bold r:id="rId12"/>
    </p:embeddedFont>
    <p:embeddedFont>
      <p:font typeface="Berlin Sans FB Demi" panose="020E0802020502020306" pitchFamily="34" charset="0"/>
      <p:bold r:id="rId13"/>
    </p:embeddedFont>
    <p:embeddedFont>
      <p:font typeface="等线" panose="02010600030101010101" pitchFamily="2" charset="-122"/>
      <p:regular r:id="rId14"/>
      <p:bold r:id="rId15"/>
    </p:embeddedFont>
    <p:embeddedFont>
      <p:font typeface="Arial Unicode MS" panose="02010600030101010101" charset="-122"/>
      <p:regular r:id="rId16"/>
    </p:embeddedFont>
    <p:embeddedFont>
      <p:font typeface="方正品尚黑简体" panose="02010600030101010101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_ Skyside" initials="_S" lastIdx="1" clrIdx="0">
    <p:extLst>
      <p:ext uri="{19B8F6BF-5375-455C-9EA6-DF929625EA0E}">
        <p15:presenceInfo xmlns:p15="http://schemas.microsoft.com/office/powerpoint/2012/main" userId="c90ed783d396ba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D70"/>
    <a:srgbClr val="FFFFFF"/>
    <a:srgbClr val="5EBFDF"/>
    <a:srgbClr val="92D050"/>
    <a:srgbClr val="FE8161"/>
    <a:srgbClr val="FBE2AF"/>
    <a:srgbClr val="B2D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09T18:41:54.936" idx="1">
    <p:pos x="7410" y="479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F2AEA-45DA-4CDA-B18F-F2DF9E174643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FB93-83A3-41FF-84FA-8EFCE66E3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8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AEEF0-6768-4AA1-AFF8-D4D0AE68C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5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6F1-5C0C-47A8-876A-4471D96B455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7654-06EE-4238-B4D8-3222CA47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6F1-5C0C-47A8-876A-4471D96B455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7654-06EE-4238-B4D8-3222CA47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01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6F1-5C0C-47A8-876A-4471D96B455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7654-06EE-4238-B4D8-3222CA47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6F1-5C0C-47A8-876A-4471D96B455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7654-06EE-4238-B4D8-3222CA47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4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6F1-5C0C-47A8-876A-4471D96B455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7654-06EE-4238-B4D8-3222CA47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3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6F1-5C0C-47A8-876A-4471D96B455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7654-06EE-4238-B4D8-3222CA47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3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6F1-5C0C-47A8-876A-4471D96B455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7654-06EE-4238-B4D8-3222CA47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7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6F1-5C0C-47A8-876A-4471D96B455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7654-06EE-4238-B4D8-3222CA47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1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6F1-5C0C-47A8-876A-4471D96B455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7654-06EE-4238-B4D8-3222CA47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8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6F1-5C0C-47A8-876A-4471D96B455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7654-06EE-4238-B4D8-3222CA47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81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6F1-5C0C-47A8-876A-4471D96B455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7654-06EE-4238-B4D8-3222CA47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1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F6F1-5C0C-47A8-876A-4471D96B455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7654-06EE-4238-B4D8-3222CA47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6774763" y="1597148"/>
            <a:ext cx="1511300" cy="1574800"/>
          </a:xfrm>
          <a:prstGeom prst="triangle">
            <a:avLst/>
          </a:prstGeom>
          <a:solidFill>
            <a:srgbClr val="5EBF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3980779" y="808379"/>
            <a:ext cx="2260600" cy="2273300"/>
          </a:xfrm>
          <a:prstGeom prst="triangle">
            <a:avLst/>
          </a:prstGeom>
          <a:solidFill>
            <a:srgbClr val="A4D12C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5225735" y="473659"/>
            <a:ext cx="2094807" cy="2793077"/>
          </a:xfrm>
          <a:prstGeom prst="triangle">
            <a:avLst/>
          </a:prstGeom>
          <a:solidFill>
            <a:srgbClr val="FDD2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695907" y="1137490"/>
            <a:ext cx="1672046" cy="2129246"/>
          </a:xfrm>
          <a:prstGeom prst="triangle">
            <a:avLst/>
          </a:prstGeom>
          <a:solidFill>
            <a:srgbClr val="FE816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51947" y="3668247"/>
            <a:ext cx="6852662" cy="1107996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管理学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原理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 rot="21157416" flipH="1">
            <a:off x="2343091" y="2852125"/>
            <a:ext cx="2050188" cy="1034773"/>
          </a:xfrm>
          <a:prstGeom prst="wedgeEllipseCallout">
            <a:avLst/>
          </a:prstGeom>
          <a:solidFill>
            <a:srgbClr val="FE816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BatangChe" panose="02030609000101010101" pitchFamily="49" charset="-127"/>
                <a:cs typeface="Arial Unicode MS" panose="020B0604020202020204" pitchFamily="34" charset="-122"/>
              </a:rPr>
              <a:t>Hello</a:t>
            </a:r>
            <a:endParaRPr lang="zh-CN" altLang="en-US" sz="4000" dirty="0">
              <a:solidFill>
                <a:schemeClr val="bg1"/>
              </a:solidFill>
              <a:latin typeface="Berlin Sans FB Demi" panose="020E0802020502020306" pitchFamily="34" charset="0"/>
              <a:ea typeface="BatangChe" panose="02030609000101010101" pitchFamily="49" charset="-127"/>
              <a:cs typeface="Arial Unicode MS" panose="020B0604020202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546389" y="4998097"/>
            <a:ext cx="6289589" cy="90269"/>
          </a:xfrm>
          <a:prstGeom prst="roundRect">
            <a:avLst/>
          </a:prstGeom>
          <a:solidFill>
            <a:srgbClr val="F88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9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96040" y="242898"/>
            <a:ext cx="10884965" cy="4659655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837717"/>
            <a:ext cx="12192000" cy="590365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7355" y="-46893"/>
            <a:ext cx="11904644" cy="7101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63277"/>
            <a:ext cx="12192000" cy="195175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-46775"/>
            <a:ext cx="3102887" cy="7100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5458" y="68456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成员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0" y="61219"/>
            <a:ext cx="557337" cy="56249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122868" y="86251"/>
            <a:ext cx="2048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2C1D3B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Members</a:t>
            </a:r>
            <a:endParaRPr lang="zh-CN" altLang="en-US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4562" y="-493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406242" y="9144555"/>
            <a:ext cx="474665" cy="474665"/>
          </a:xfrm>
          <a:prstGeom prst="ellipse">
            <a:avLst/>
          </a:prstGeom>
          <a:blipFill dpi="0" rotWithShape="0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 w="161925">
            <a:solidFill>
              <a:srgbClr val="FE9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459600" y="3782232"/>
            <a:ext cx="2668786" cy="1120321"/>
          </a:xfrm>
          <a:prstGeom prst="roundRect">
            <a:avLst/>
          </a:prstGeom>
          <a:solidFill>
            <a:srgbClr val="FBE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564497" y="3876682"/>
            <a:ext cx="2471566" cy="9555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10517" y="3908319"/>
            <a:ext cx="1174179" cy="11741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椭圆 12"/>
          <p:cNvSpPr/>
          <p:nvPr/>
        </p:nvSpPr>
        <p:spPr>
          <a:xfrm>
            <a:off x="2196012" y="3993814"/>
            <a:ext cx="1003188" cy="1003188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3248718" y="401852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：刘民心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班级：软件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274997" y="1964622"/>
            <a:ext cx="2668786" cy="1120321"/>
          </a:xfrm>
          <a:prstGeom prst="roundRect">
            <a:avLst/>
          </a:prstGeom>
          <a:solidFill>
            <a:srgbClr val="FBE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7407791" y="2047974"/>
            <a:ext cx="2471566" cy="9555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853261" y="2090710"/>
            <a:ext cx="1174179" cy="11741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2" name="椭圆 61"/>
          <p:cNvSpPr/>
          <p:nvPr/>
        </p:nvSpPr>
        <p:spPr>
          <a:xfrm>
            <a:off x="6938756" y="2176205"/>
            <a:ext cx="1003188" cy="1003188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3" name="文本框 62"/>
          <p:cNvSpPr txBox="1"/>
          <p:nvPr/>
        </p:nvSpPr>
        <p:spPr>
          <a:xfrm>
            <a:off x="8027440" y="2241791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姓名：汤赐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9600" y="1964622"/>
            <a:ext cx="2668786" cy="1120321"/>
          </a:xfrm>
          <a:prstGeom prst="roundRect">
            <a:avLst/>
          </a:prstGeom>
          <a:solidFill>
            <a:srgbClr val="FBE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2557849" y="2056421"/>
            <a:ext cx="2471566" cy="9555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029735" y="2090710"/>
            <a:ext cx="1174179" cy="11741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6" name="椭圆 65"/>
          <p:cNvSpPr/>
          <p:nvPr/>
        </p:nvSpPr>
        <p:spPr>
          <a:xfrm>
            <a:off x="2115230" y="2176205"/>
            <a:ext cx="1003188" cy="1003188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圆角矩形 38"/>
          <p:cNvSpPr/>
          <p:nvPr/>
        </p:nvSpPr>
        <p:spPr>
          <a:xfrm>
            <a:off x="7290353" y="3797161"/>
            <a:ext cx="2668786" cy="1120321"/>
          </a:xfrm>
          <a:prstGeom prst="roundRect">
            <a:avLst/>
          </a:prstGeom>
          <a:solidFill>
            <a:srgbClr val="FBE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7388963" y="3876682"/>
            <a:ext cx="2471566" cy="9555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241176" y="2280337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姓名：黄重顺</a:t>
            </a: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班级：软件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854157" y="3919576"/>
            <a:ext cx="1174179" cy="11741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0" name="椭圆 69"/>
          <p:cNvSpPr/>
          <p:nvPr/>
        </p:nvSpPr>
        <p:spPr>
          <a:xfrm>
            <a:off x="6939652" y="4005071"/>
            <a:ext cx="1003188" cy="1003188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1" name="文本框 70"/>
          <p:cNvSpPr txBox="1"/>
          <p:nvPr/>
        </p:nvSpPr>
        <p:spPr>
          <a:xfrm>
            <a:off x="7992358" y="4135921"/>
            <a:ext cx="216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姓名：游世文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班级：软件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24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70000" decel="3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16000" decel="8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accel="8000" decel="7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7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ccel="21000" decel="79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00"/>
                            </p:stCondLst>
                            <p:childTnLst>
                              <p:par>
                                <p:cTn id="49" presetID="6" presetClass="emph" presetSubtype="0" accel="21000" decel="79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00"/>
                            </p:stCondLst>
                            <p:childTnLst>
                              <p:par>
                                <p:cTn id="58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800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2" grpId="0" animBg="1"/>
      <p:bldP spid="11" grpId="0" animBg="1"/>
      <p:bldP spid="11" grpId="1" animBg="1"/>
      <p:bldP spid="9" grpId="0" animBg="1"/>
      <p:bldP spid="9" grpId="1" animBg="1"/>
      <p:bldP spid="10" grpId="0" animBg="1"/>
      <p:bldP spid="10" grpId="1" animBg="1"/>
      <p:bldP spid="14" grpId="0" animBg="1"/>
      <p:bldP spid="3" grpId="0"/>
      <p:bldP spid="17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302454" y="489877"/>
            <a:ext cx="13140000" cy="180000"/>
          </a:xfrm>
          <a:prstGeom prst="roundRect">
            <a:avLst/>
          </a:prstGeom>
          <a:solidFill>
            <a:srgbClr val="FE816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07773" y="760819"/>
            <a:ext cx="11355859" cy="5721179"/>
          </a:xfrm>
          <a:prstGeom prst="roundRect">
            <a:avLst/>
          </a:prstGeom>
          <a:solidFill>
            <a:srgbClr val="FE8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4801599" y="-165276"/>
            <a:ext cx="1877656" cy="1852191"/>
            <a:chOff x="205657" y="2257955"/>
            <a:chExt cx="1758678" cy="17348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205657" y="2257955"/>
              <a:ext cx="1758678" cy="1734826"/>
            </a:xfrm>
            <a:prstGeom prst="ellipse">
              <a:avLst/>
            </a:prstGeom>
            <a:solidFill>
              <a:srgbClr val="FE8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288000" rIns="216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303661" y="2337710"/>
              <a:ext cx="1562670" cy="15753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288000" rIns="216000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4946564" y="-50357"/>
            <a:ext cx="1587726" cy="160530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6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3643" y="5260950"/>
            <a:ext cx="7606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选择“项目垂直管理模式”的公司，这有效避免了项目管理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过度分散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现象，保证了公司对工程项目有效监控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3642" y="3086095"/>
            <a:ext cx="7606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项目垂直管理，是集团化的工程总承包企业，其项目经理都由各分公司自行选派；项目部人员的组成，也多由所在单位直接指定配备，项目部及项目经理对分公司负责。而直属项目经理部的项目经理则由总公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或集团公司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聘或选派，由总公司向其下达“项目目标管理责任书”。项目部在总公司授权范围内，对所承接项目的成本核算、财务管理及工程质量、安全、进度、文明施工等负全部责任，并行使人事管理自主权、作业队伍选择自主权、项目资金使用自主权和项目经营自主权等职权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73642" y="1686915"/>
            <a:ext cx="7772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大多数施工企业，尤其是大中型的工程总承包企业，各类经济技术管理人员均隶属各自单位。由于人员和施工任务在各单位之间分布的不平衡，造成了有的单位因施工任务较多却缺少技术人员，而有的因施工任务短缺造成人员闲置的局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68062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79506 0.013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53" y="6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4.07407E-6 L 0.33932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0.34192 -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21844" y="2239227"/>
            <a:ext cx="9369286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0000" b="1" dirty="0" smtClean="0">
                <a:latin typeface="方正品尚黑简体" panose="02000000000000000000" pitchFamily="2" charset="-122"/>
                <a:ea typeface="方正品尚黑简体" panose="02000000000000000000" pitchFamily="2" charset="-122"/>
              </a:rPr>
              <a:t>感谢观看</a:t>
            </a:r>
            <a:endParaRPr lang="zh-CN" altLang="en-US" sz="5400" b="1" dirty="0">
              <a:latin typeface="方正品尚黑简体" panose="02000000000000000000" pitchFamily="2" charset="-122"/>
              <a:ea typeface="方正品尚黑简体" panose="020000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459" y="2148569"/>
            <a:ext cx="1912534" cy="18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25E-6 -3.7037E-7 L -1.25E-6 -0.07222 " pathEditMode="relative" rAng="0" ptsTypes="AA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265</Words>
  <Application>Microsoft Office PowerPoint</Application>
  <PresentationFormat>宽屏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方正正大黑简体</vt:lpstr>
      <vt:lpstr>等线 Light</vt:lpstr>
      <vt:lpstr>Microsoft YaHei UI</vt:lpstr>
      <vt:lpstr>微软雅黑</vt:lpstr>
      <vt:lpstr>Arial</vt:lpstr>
      <vt:lpstr>Berlin Sans FB Demi</vt:lpstr>
      <vt:lpstr>等线</vt:lpstr>
      <vt:lpstr>BatangChe</vt:lpstr>
      <vt:lpstr>Arial Unicode MS</vt:lpstr>
      <vt:lpstr>方正品尚黑简体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_ Skyside</dc:creator>
  <cp:lastModifiedBy>_ Skyside</cp:lastModifiedBy>
  <cp:revision>22</cp:revision>
  <dcterms:created xsi:type="dcterms:W3CDTF">2015-10-12T07:56:24Z</dcterms:created>
  <dcterms:modified xsi:type="dcterms:W3CDTF">2015-11-09T10:45:24Z</dcterms:modified>
</cp:coreProperties>
</file>