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b8ff092e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b8ff092e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b8ff092e5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b8ff092e5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b8ff092e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b8ff092e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b8ff092e5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b8ff092e5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c15161ef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c15161ef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c15161ef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c15161ef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c15161ef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c15161ef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www.kaggle.com/datasets/carrie1/ecommerce-data/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35390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Pet-Project. Statistics by Region for a UK-based and Registered Non-Store Online Retail</a:t>
            </a:r>
            <a:endParaRPr>
              <a:solidFill>
                <a:srgbClr val="4A86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solidFill>
                  <a:srgbClr val="F1C232"/>
                </a:solidFill>
              </a:rPr>
              <a:t>Опис роботи</a:t>
            </a:r>
            <a:endParaRPr b="0">
              <a:solidFill>
                <a:srgbClr val="F1C232"/>
              </a:solidFill>
            </a:endParaRPr>
          </a:p>
          <a:p>
            <a:pPr indent="0" lvl="0" marL="0" rtl="0" algn="l">
              <a:spcBef>
                <a:spcPts val="0"/>
              </a:spcBef>
              <a:spcAft>
                <a:spcPts val="0"/>
              </a:spcAft>
              <a:buNone/>
            </a:pPr>
            <a:r>
              <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Тема</a:t>
            </a:r>
            <a:r>
              <a:rPr lang="en"/>
              <a:t>: </a:t>
            </a:r>
            <a:r>
              <a:rPr lang="en"/>
              <a:t>RFM аналіз сегментів користувачів та описова статистика діяльності роздрібної торгівлі</a:t>
            </a:r>
            <a:endParaRPr/>
          </a:p>
          <a:p>
            <a:pPr indent="0" lvl="0" marL="0" rtl="0" algn="l">
              <a:spcBef>
                <a:spcPts val="1200"/>
              </a:spcBef>
              <a:spcAft>
                <a:spcPts val="0"/>
              </a:spcAft>
              <a:buNone/>
            </a:pPr>
            <a:r>
              <a:rPr b="1" lang="en"/>
              <a:t>Мета</a:t>
            </a:r>
            <a:r>
              <a:rPr lang="en"/>
              <a:t>: Краще зрозуміти клієнтську базу шляхом її розбиття на сегменти та надати рекомендації взаємодії з кожним сегментом. Зробити загальний огляд діяльності компанії в кожному регіоні. </a:t>
            </a:r>
            <a:endParaRPr/>
          </a:p>
          <a:p>
            <a:pPr indent="0" lvl="0" marL="0" rtl="0" algn="l">
              <a:spcBef>
                <a:spcPts val="1200"/>
              </a:spcBef>
              <a:spcAft>
                <a:spcPts val="1200"/>
              </a:spcAft>
              <a:buNone/>
            </a:pPr>
            <a:r>
              <a:rPr b="1" lang="en"/>
              <a:t>Технології</a:t>
            </a:r>
            <a:r>
              <a:rPr lang="en"/>
              <a:t>: Excel для початкового очищення даних та проведення RFM-аналізу. Tableau для візуалізації та аналізу діяльності за регіонами</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70750" y="1302300"/>
            <a:ext cx="7868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300">
                <a:solidFill>
                  <a:srgbClr val="F1C232"/>
                </a:solidFill>
              </a:rPr>
              <a:t>Джерело даних</a:t>
            </a:r>
            <a:endParaRPr b="0" sz="2300">
              <a:solidFill>
                <a:srgbClr val="F1C232"/>
              </a:solidFill>
            </a:endParaRPr>
          </a:p>
        </p:txBody>
      </p:sp>
      <p:pic>
        <p:nvPicPr>
          <p:cNvPr id="98" name="Google Shape;98;p15"/>
          <p:cNvPicPr preferRelativeResize="0"/>
          <p:nvPr/>
        </p:nvPicPr>
        <p:blipFill>
          <a:blip r:embed="rId3">
            <a:alphaModFix/>
          </a:blip>
          <a:stretch>
            <a:fillRect/>
          </a:stretch>
        </p:blipFill>
        <p:spPr>
          <a:xfrm rot="-30">
            <a:off x="6468198" y="3657003"/>
            <a:ext cx="2315805" cy="1137573"/>
          </a:xfrm>
          <a:prstGeom prst="rect">
            <a:avLst/>
          </a:prstGeom>
          <a:noFill/>
          <a:ln>
            <a:noFill/>
          </a:ln>
        </p:spPr>
      </p:pic>
      <p:sp>
        <p:nvSpPr>
          <p:cNvPr id="99" name="Google Shape;99;p15"/>
          <p:cNvSpPr txBox="1"/>
          <p:nvPr>
            <p:ph idx="1" type="body"/>
          </p:nvPr>
        </p:nvSpPr>
        <p:spPr>
          <a:xfrm>
            <a:off x="770750" y="2150275"/>
            <a:ext cx="8088900" cy="1797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Дані запозичені з платформи kaggle (</a:t>
            </a:r>
            <a:r>
              <a:rPr lang="en" u="sng">
                <a:solidFill>
                  <a:schemeClr val="hlink"/>
                </a:solidFill>
                <a:hlinkClick r:id="rId4"/>
              </a:rPr>
              <a:t>https://www.kaggle.com/datasets/carrie1/ecommerce-data/data</a:t>
            </a:r>
            <a:r>
              <a:rPr lang="en"/>
              <a:t>). Це транснаціональний набір даних, який містить усі транзакції з 01/12/2010 по 09/12/2011 для роздрібного онлайн-магазину з Великобританії, котрий не має фізичного відділення. Магазин в основному продає унікальні подарунки для будь якої нагоди. Багато клієнтів компанії - оптовики. </a:t>
            </a:r>
            <a:endParaRPr/>
          </a:p>
          <a:p>
            <a:pPr indent="0" lvl="0" marL="0" rtl="0" algn="l">
              <a:spcBef>
                <a:spcPts val="1200"/>
              </a:spcBef>
              <a:spcAft>
                <a:spcPts val="0"/>
              </a:spcAft>
              <a:buNone/>
            </a:pPr>
            <a:r>
              <a:rPr lang="en"/>
              <a:t>Дані мають обмежену інформацію про продукти, однак чудово підходять для проведення RFM сегментації та аналізу.</a:t>
            </a:r>
            <a:endParaRPr/>
          </a:p>
          <a:p>
            <a:pPr indent="0" lvl="0" marL="0" rtl="0" algn="l">
              <a:spcBef>
                <a:spcPts val="1200"/>
              </a:spcBef>
              <a:spcAft>
                <a:spcPts val="1200"/>
              </a:spcAft>
              <a:buNone/>
            </a:pPr>
            <a:r>
              <a:rPr lang="en"/>
              <a:t>Доступні метрики: InvoiceNo, StockCode, Description, Quantity, InvoiceDate, UnitPrice, CustomerID, Country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solidFill>
                  <a:srgbClr val="F1C232"/>
                </a:solidFill>
              </a:rPr>
              <a:t>Збір та очищення</a:t>
            </a:r>
            <a:endParaRPr b="0">
              <a:solidFill>
                <a:srgbClr val="F1C232"/>
              </a:solidFill>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Збір та попереднє очищення даних проводилось в Excel. Від’ємні значення в колонці </a:t>
            </a:r>
            <a:r>
              <a:rPr i="1" lang="en"/>
              <a:t>Quantity </a:t>
            </a:r>
            <a:r>
              <a:rPr lang="en"/>
              <a:t>вирішив залишити, оскільки це “зворотні транзакції”, тобто повернуті товари, за котрі потрібно було повернути кошти. Вони також мають вплив на розрахунок загальних продажів.</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solidFill>
                  <a:srgbClr val="F1C232"/>
                </a:solidFill>
              </a:rPr>
              <a:t>Аналіз за регіонами</a:t>
            </a:r>
            <a:endParaRPr b="0">
              <a:solidFill>
                <a:srgbClr val="F1C232"/>
              </a:solidFill>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Як видно з графіку, левова частка продажів припадає на Великобританію, що не дивно, адже компанія, яку ми оцінюємо походить саме звідти. На графіку розподілу продажів видно, що саме на цю країну припадає багатократно більша частка,  тому для наочності можна виключити цю країну у фільтрі та оцінити, як виглядає ситуація в інших регіонах.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727650" y="1376325"/>
            <a:ext cx="7688700" cy="29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У 5 лідерів виявились такі країни, як Нідерланди, Ірландія, Німеччина, Франція та Австралія.</a:t>
            </a:r>
            <a:endParaRPr/>
          </a:p>
          <a:p>
            <a:pPr indent="0" lvl="0" marL="0" rtl="0" algn="l">
              <a:spcBef>
                <a:spcPts val="1200"/>
              </a:spcBef>
              <a:spcAft>
                <a:spcPts val="0"/>
              </a:spcAft>
              <a:buNone/>
            </a:pPr>
            <a:r>
              <a:rPr lang="en"/>
              <a:t>Для кращого розуміння ситуації по кожній країні створено дашборд з якого можна дізнатись загальну числову статистику (Продажі, Кількість замовлень, Кількість відвідувачів), а також перевірити динаміку продажів кожного окремого регіону (або набору регіонів) за кожний місяць з грудня 2010 по грудень 2011 та передивитись частку продажів для продуктів обраного регіону.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