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71" r:id="rId3"/>
    <p:sldId id="272" r:id="rId4"/>
    <p:sldId id="273" r:id="rId5"/>
    <p:sldId id="267" r:id="rId6"/>
    <p:sldId id="266" r:id="rId7"/>
    <p:sldId id="257" r:id="rId8"/>
    <p:sldId id="259" r:id="rId9"/>
    <p:sldId id="264" r:id="rId10"/>
    <p:sldId id="258" r:id="rId11"/>
    <p:sldId id="260" r:id="rId12"/>
    <p:sldId id="270" r:id="rId13"/>
    <p:sldId id="261" r:id="rId14"/>
    <p:sldId id="274" r:id="rId15"/>
    <p:sldId id="269" r:id="rId16"/>
    <p:sldId id="263" r:id="rId17"/>
    <p:sldId id="275" r:id="rId18"/>
    <p:sldId id="262" r:id="rId19"/>
    <p:sldId id="268"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347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659" autoAdjust="0"/>
  </p:normalViewPr>
  <p:slideViewPr>
    <p:cSldViewPr snapToGrid="0">
      <p:cViewPr varScale="1">
        <p:scale>
          <a:sx n="93" d="100"/>
          <a:sy n="93" d="100"/>
        </p:scale>
        <p:origin x="123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2BE915-E9FF-4521-A40D-273F048937A4}" type="datetimeFigureOut">
              <a:rPr lang="zh-CN" altLang="en-US" smtClean="0"/>
              <a:t>2018/10/11 Thursday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D461C9-1113-4D1B-9047-BF3F678127BE}" type="slidenum">
              <a:rPr lang="zh-CN" altLang="en-US" smtClean="0"/>
              <a:t>‹#›</a:t>
            </a:fld>
            <a:endParaRPr lang="zh-CN" altLang="en-US"/>
          </a:p>
        </p:txBody>
      </p:sp>
    </p:spTree>
    <p:extLst>
      <p:ext uri="{BB962C8B-B14F-4D97-AF65-F5344CB8AC3E}">
        <p14:creationId xmlns:p14="http://schemas.microsoft.com/office/powerpoint/2010/main" val="11768482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1.  For instance, the nearest neighbor of “kitty” is “cat,” and the embedding of the word “kitty” is much closer to the embedding of “animal” than it is to the embedding of the word “rocket” </a:t>
            </a:r>
          </a:p>
          <a:p>
            <a:r>
              <a:rPr lang="en-US" altLang="zh-CN" sz="1200" b="0" i="0" kern="1200" dirty="0" smtClean="0">
                <a:solidFill>
                  <a:schemeClr val="tx1"/>
                </a:solidFill>
                <a:effectLst/>
                <a:latin typeface="+mn-lt"/>
                <a:ea typeface="+mn-ea"/>
                <a:cs typeface="+mn-cs"/>
              </a:rPr>
              <a:t>2.embeddings of words in different languages share similar neighborhood </a:t>
            </a:r>
            <a:r>
              <a:rPr lang="en-US" altLang="zh-CN" sz="1200" b="0" i="0" kern="1200" dirty="0" err="1" smtClean="0">
                <a:solidFill>
                  <a:schemeClr val="tx1"/>
                </a:solidFill>
                <a:effectLst/>
                <a:latin typeface="+mn-lt"/>
                <a:ea typeface="+mn-ea"/>
                <a:cs typeface="+mn-cs"/>
              </a:rPr>
              <a:t>structur</a:t>
            </a:r>
            <a:endParaRPr lang="zh-CN" altLang="en-US" dirty="0"/>
          </a:p>
        </p:txBody>
      </p:sp>
      <p:sp>
        <p:nvSpPr>
          <p:cNvPr id="4" name="灯片编号占位符 3"/>
          <p:cNvSpPr>
            <a:spLocks noGrp="1"/>
          </p:cNvSpPr>
          <p:nvPr>
            <p:ph type="sldNum" sz="quarter" idx="10"/>
          </p:nvPr>
        </p:nvSpPr>
        <p:spPr/>
        <p:txBody>
          <a:bodyPr/>
          <a:lstStyle/>
          <a:p>
            <a:fld id="{FDD461C9-1113-4D1B-9047-BF3F678127BE}" type="slidenum">
              <a:rPr lang="zh-CN" altLang="en-US" smtClean="0"/>
              <a:t>7</a:t>
            </a:fld>
            <a:endParaRPr lang="zh-CN" altLang="en-US"/>
          </a:p>
        </p:txBody>
      </p:sp>
    </p:spTree>
    <p:extLst>
      <p:ext uri="{BB962C8B-B14F-4D97-AF65-F5344CB8AC3E}">
        <p14:creationId xmlns:p14="http://schemas.microsoft.com/office/powerpoint/2010/main" val="239260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Table 1 shows an extract of a French-English unsupervised phrase table, where we can see that unigrams are correctly aligned to bigrams, and vice versa.</a:t>
            </a:r>
            <a:endParaRPr lang="zh-CN" altLang="en-US" dirty="0"/>
          </a:p>
        </p:txBody>
      </p:sp>
      <p:sp>
        <p:nvSpPr>
          <p:cNvPr id="4" name="灯片编号占位符 3"/>
          <p:cNvSpPr>
            <a:spLocks noGrp="1"/>
          </p:cNvSpPr>
          <p:nvPr>
            <p:ph type="sldNum" sz="quarter" idx="10"/>
          </p:nvPr>
        </p:nvSpPr>
        <p:spPr/>
        <p:txBody>
          <a:bodyPr/>
          <a:lstStyle/>
          <a:p>
            <a:fld id="{FDD461C9-1113-4D1B-9047-BF3F678127BE}" type="slidenum">
              <a:rPr lang="zh-CN" altLang="en-US" smtClean="0"/>
              <a:t>13</a:t>
            </a:fld>
            <a:endParaRPr lang="zh-CN" altLang="en-US"/>
          </a:p>
        </p:txBody>
      </p:sp>
    </p:spTree>
    <p:extLst>
      <p:ext uri="{BB962C8B-B14F-4D97-AF65-F5344CB8AC3E}">
        <p14:creationId xmlns:p14="http://schemas.microsoft.com/office/powerpoint/2010/main" val="2836819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5EDC598F-89DA-418A-B507-EE0915848F80}" type="datetimeFigureOut">
              <a:rPr lang="zh-CN" altLang="en-US" smtClean="0"/>
              <a:t>2018/10/11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702512-54CA-4CE0-950A-0194F2021904}" type="slidenum">
              <a:rPr lang="zh-CN" altLang="en-US" smtClean="0"/>
              <a:t>‹#›</a:t>
            </a:fld>
            <a:endParaRPr lang="zh-CN" altLang="en-US"/>
          </a:p>
        </p:txBody>
      </p:sp>
    </p:spTree>
    <p:extLst>
      <p:ext uri="{BB962C8B-B14F-4D97-AF65-F5344CB8AC3E}">
        <p14:creationId xmlns:p14="http://schemas.microsoft.com/office/powerpoint/2010/main" val="1325777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EDC598F-89DA-418A-B507-EE0915848F80}" type="datetimeFigureOut">
              <a:rPr lang="zh-CN" altLang="en-US" smtClean="0"/>
              <a:t>2018/10/11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702512-54CA-4CE0-950A-0194F2021904}" type="slidenum">
              <a:rPr lang="zh-CN" altLang="en-US" smtClean="0"/>
              <a:t>‹#›</a:t>
            </a:fld>
            <a:endParaRPr lang="zh-CN" altLang="en-US"/>
          </a:p>
        </p:txBody>
      </p:sp>
    </p:spTree>
    <p:extLst>
      <p:ext uri="{BB962C8B-B14F-4D97-AF65-F5344CB8AC3E}">
        <p14:creationId xmlns:p14="http://schemas.microsoft.com/office/powerpoint/2010/main" val="871129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EDC598F-89DA-418A-B507-EE0915848F80}" type="datetimeFigureOut">
              <a:rPr lang="zh-CN" altLang="en-US" smtClean="0"/>
              <a:t>2018/10/11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702512-54CA-4CE0-950A-0194F2021904}" type="slidenum">
              <a:rPr lang="zh-CN" altLang="en-US" smtClean="0"/>
              <a:t>‹#›</a:t>
            </a:fld>
            <a:endParaRPr lang="zh-CN" altLang="en-US"/>
          </a:p>
        </p:txBody>
      </p:sp>
    </p:spTree>
    <p:extLst>
      <p:ext uri="{BB962C8B-B14F-4D97-AF65-F5344CB8AC3E}">
        <p14:creationId xmlns:p14="http://schemas.microsoft.com/office/powerpoint/2010/main" val="3154328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EDC598F-89DA-418A-B507-EE0915848F80}" type="datetimeFigureOut">
              <a:rPr lang="zh-CN" altLang="en-US" smtClean="0"/>
              <a:t>2018/10/11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702512-54CA-4CE0-950A-0194F2021904}" type="slidenum">
              <a:rPr lang="zh-CN" altLang="en-US" smtClean="0"/>
              <a:t>‹#›</a:t>
            </a:fld>
            <a:endParaRPr lang="zh-CN" altLang="en-US"/>
          </a:p>
        </p:txBody>
      </p:sp>
    </p:spTree>
    <p:extLst>
      <p:ext uri="{BB962C8B-B14F-4D97-AF65-F5344CB8AC3E}">
        <p14:creationId xmlns:p14="http://schemas.microsoft.com/office/powerpoint/2010/main" val="599417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5EDC598F-89DA-418A-B507-EE0915848F80}" type="datetimeFigureOut">
              <a:rPr lang="zh-CN" altLang="en-US" smtClean="0"/>
              <a:t>2018/10/11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702512-54CA-4CE0-950A-0194F2021904}" type="slidenum">
              <a:rPr lang="zh-CN" altLang="en-US" smtClean="0"/>
              <a:t>‹#›</a:t>
            </a:fld>
            <a:endParaRPr lang="zh-CN" altLang="en-US"/>
          </a:p>
        </p:txBody>
      </p:sp>
    </p:spTree>
    <p:extLst>
      <p:ext uri="{BB962C8B-B14F-4D97-AF65-F5344CB8AC3E}">
        <p14:creationId xmlns:p14="http://schemas.microsoft.com/office/powerpoint/2010/main" val="3254506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EDC598F-89DA-418A-B507-EE0915848F80}" type="datetimeFigureOut">
              <a:rPr lang="zh-CN" altLang="en-US" smtClean="0"/>
              <a:t>2018/10/11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702512-54CA-4CE0-950A-0194F2021904}" type="slidenum">
              <a:rPr lang="zh-CN" altLang="en-US" smtClean="0"/>
              <a:t>‹#›</a:t>
            </a:fld>
            <a:endParaRPr lang="zh-CN" altLang="en-US"/>
          </a:p>
        </p:txBody>
      </p:sp>
    </p:spTree>
    <p:extLst>
      <p:ext uri="{BB962C8B-B14F-4D97-AF65-F5344CB8AC3E}">
        <p14:creationId xmlns:p14="http://schemas.microsoft.com/office/powerpoint/2010/main" val="2836868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EDC598F-89DA-418A-B507-EE0915848F80}" type="datetimeFigureOut">
              <a:rPr lang="zh-CN" altLang="en-US" smtClean="0"/>
              <a:t>2018/10/11 Thursday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2702512-54CA-4CE0-950A-0194F2021904}" type="slidenum">
              <a:rPr lang="zh-CN" altLang="en-US" smtClean="0"/>
              <a:t>‹#›</a:t>
            </a:fld>
            <a:endParaRPr lang="zh-CN" altLang="en-US"/>
          </a:p>
        </p:txBody>
      </p:sp>
    </p:spTree>
    <p:extLst>
      <p:ext uri="{BB962C8B-B14F-4D97-AF65-F5344CB8AC3E}">
        <p14:creationId xmlns:p14="http://schemas.microsoft.com/office/powerpoint/2010/main" val="3155165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EDC598F-89DA-418A-B507-EE0915848F80}" type="datetimeFigureOut">
              <a:rPr lang="zh-CN" altLang="en-US" smtClean="0"/>
              <a:t>2018/10/11 Thursday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2702512-54CA-4CE0-950A-0194F2021904}" type="slidenum">
              <a:rPr lang="zh-CN" altLang="en-US" smtClean="0"/>
              <a:t>‹#›</a:t>
            </a:fld>
            <a:endParaRPr lang="zh-CN" altLang="en-US"/>
          </a:p>
        </p:txBody>
      </p:sp>
    </p:spTree>
    <p:extLst>
      <p:ext uri="{BB962C8B-B14F-4D97-AF65-F5344CB8AC3E}">
        <p14:creationId xmlns:p14="http://schemas.microsoft.com/office/powerpoint/2010/main" val="3309224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EDC598F-89DA-418A-B507-EE0915848F80}" type="datetimeFigureOut">
              <a:rPr lang="zh-CN" altLang="en-US" smtClean="0"/>
              <a:t>2018/10/11 Thursday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2702512-54CA-4CE0-950A-0194F2021904}" type="slidenum">
              <a:rPr lang="zh-CN" altLang="en-US" smtClean="0"/>
              <a:t>‹#›</a:t>
            </a:fld>
            <a:endParaRPr lang="zh-CN" altLang="en-US"/>
          </a:p>
        </p:txBody>
      </p:sp>
    </p:spTree>
    <p:extLst>
      <p:ext uri="{BB962C8B-B14F-4D97-AF65-F5344CB8AC3E}">
        <p14:creationId xmlns:p14="http://schemas.microsoft.com/office/powerpoint/2010/main" val="2599825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5EDC598F-89DA-418A-B507-EE0915848F80}" type="datetimeFigureOut">
              <a:rPr lang="zh-CN" altLang="en-US" smtClean="0"/>
              <a:t>2018/10/11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702512-54CA-4CE0-950A-0194F2021904}" type="slidenum">
              <a:rPr lang="zh-CN" altLang="en-US" smtClean="0"/>
              <a:t>‹#›</a:t>
            </a:fld>
            <a:endParaRPr lang="zh-CN" altLang="en-US"/>
          </a:p>
        </p:txBody>
      </p:sp>
    </p:spTree>
    <p:extLst>
      <p:ext uri="{BB962C8B-B14F-4D97-AF65-F5344CB8AC3E}">
        <p14:creationId xmlns:p14="http://schemas.microsoft.com/office/powerpoint/2010/main" val="2725525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5EDC598F-89DA-418A-B507-EE0915848F80}" type="datetimeFigureOut">
              <a:rPr lang="zh-CN" altLang="en-US" smtClean="0"/>
              <a:t>2018/10/11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702512-54CA-4CE0-950A-0194F2021904}" type="slidenum">
              <a:rPr lang="zh-CN" altLang="en-US" smtClean="0"/>
              <a:t>‹#›</a:t>
            </a:fld>
            <a:endParaRPr lang="zh-CN" altLang="en-US"/>
          </a:p>
        </p:txBody>
      </p:sp>
    </p:spTree>
    <p:extLst>
      <p:ext uri="{BB962C8B-B14F-4D97-AF65-F5344CB8AC3E}">
        <p14:creationId xmlns:p14="http://schemas.microsoft.com/office/powerpoint/2010/main" val="1545459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DC598F-89DA-418A-B507-EE0915848F80}" type="datetimeFigureOut">
              <a:rPr lang="zh-CN" altLang="en-US" smtClean="0"/>
              <a:t>2018/10/11 Thursday</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702512-54CA-4CE0-950A-0194F2021904}" type="slidenum">
              <a:rPr lang="zh-CN" altLang="en-US" smtClean="0"/>
              <a:t>‹#›</a:t>
            </a:fld>
            <a:endParaRPr lang="zh-CN" altLang="en-US"/>
          </a:p>
        </p:txBody>
      </p:sp>
    </p:spTree>
    <p:extLst>
      <p:ext uri="{BB962C8B-B14F-4D97-AF65-F5344CB8AC3E}">
        <p14:creationId xmlns:p14="http://schemas.microsoft.com/office/powerpoint/2010/main" val="488529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www.cs.columbia.edu/~mcollins/pb.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21942" y="696235"/>
            <a:ext cx="12197918" cy="2387600"/>
          </a:xfrm>
        </p:spPr>
        <p:txBody>
          <a:bodyPr>
            <a:normAutofit/>
          </a:bodyPr>
          <a:lstStyle/>
          <a:p>
            <a:r>
              <a:rPr lang="en-US" altLang="zh-CN" sz="4800" dirty="0"/>
              <a:t>Phrase-Based &amp; Neural </a:t>
            </a:r>
            <a:r>
              <a:rPr lang="en-US" altLang="zh-CN" sz="4800" dirty="0" smtClean="0"/>
              <a:t/>
            </a:r>
            <a:br>
              <a:rPr lang="en-US" altLang="zh-CN" sz="4800" dirty="0" smtClean="0"/>
            </a:br>
            <a:r>
              <a:rPr lang="en-US" altLang="zh-CN" sz="4800" dirty="0" smtClean="0"/>
              <a:t>Unsupervised </a:t>
            </a:r>
            <a:r>
              <a:rPr lang="en-US" altLang="zh-CN" sz="4800" dirty="0"/>
              <a:t>Machine Translation</a:t>
            </a:r>
            <a:endParaRPr lang="zh-CN" altLang="en-US" sz="4800" dirty="0"/>
          </a:p>
        </p:txBody>
      </p:sp>
      <p:sp>
        <p:nvSpPr>
          <p:cNvPr id="3" name="副标题 2"/>
          <p:cNvSpPr>
            <a:spLocks noGrp="1"/>
          </p:cNvSpPr>
          <p:nvPr>
            <p:ph type="subTitle" idx="1"/>
          </p:nvPr>
        </p:nvSpPr>
        <p:spPr>
          <a:xfrm>
            <a:off x="1523999" y="3602037"/>
            <a:ext cx="9848295" cy="2656719"/>
          </a:xfrm>
        </p:spPr>
        <p:txBody>
          <a:bodyPr>
            <a:normAutofit lnSpcReduction="10000"/>
          </a:bodyPr>
          <a:lstStyle/>
          <a:p>
            <a:r>
              <a:rPr lang="en-US" altLang="zh-CN" dirty="0" smtClean="0"/>
              <a:t>Author: </a:t>
            </a:r>
            <a:r>
              <a:rPr lang="en-US" altLang="zh-CN" dirty="0"/>
              <a:t>Guillaume </a:t>
            </a:r>
            <a:r>
              <a:rPr lang="en-US" altLang="zh-CN" dirty="0" err="1" smtClean="0"/>
              <a:t>Lample</a:t>
            </a:r>
            <a:r>
              <a:rPr lang="en-US" altLang="zh-CN" dirty="0" smtClean="0"/>
              <a:t>,  </a:t>
            </a:r>
            <a:r>
              <a:rPr lang="en-US" altLang="zh-CN" dirty="0" err="1"/>
              <a:t>Myle</a:t>
            </a:r>
            <a:r>
              <a:rPr lang="en-US" altLang="zh-CN" dirty="0"/>
              <a:t> </a:t>
            </a:r>
            <a:r>
              <a:rPr lang="en-US" altLang="zh-CN" dirty="0" err="1" smtClean="0"/>
              <a:t>Ott</a:t>
            </a:r>
            <a:r>
              <a:rPr lang="en-US" altLang="zh-CN" dirty="0" smtClean="0"/>
              <a:t>,  Alexis </a:t>
            </a:r>
            <a:r>
              <a:rPr lang="en-US" altLang="zh-CN" dirty="0" err="1" smtClean="0"/>
              <a:t>Conneau</a:t>
            </a:r>
            <a:r>
              <a:rPr lang="en-US" altLang="zh-CN" dirty="0"/>
              <a:t> </a:t>
            </a:r>
            <a:endParaRPr lang="en-US" altLang="zh-CN" dirty="0" smtClean="0"/>
          </a:p>
          <a:p>
            <a:r>
              <a:rPr lang="en-US" altLang="zh-CN" dirty="0" err="1"/>
              <a:t>Ludovic</a:t>
            </a:r>
            <a:r>
              <a:rPr lang="en-US" altLang="zh-CN" dirty="0"/>
              <a:t> </a:t>
            </a:r>
            <a:r>
              <a:rPr lang="en-US" altLang="zh-CN" dirty="0" err="1" smtClean="0"/>
              <a:t>Denoyer</a:t>
            </a:r>
            <a:r>
              <a:rPr lang="en-US" altLang="zh-CN" dirty="0" smtClean="0"/>
              <a:t>,</a:t>
            </a:r>
            <a:r>
              <a:rPr lang="en-US" altLang="zh-CN" dirty="0"/>
              <a:t> </a:t>
            </a:r>
            <a:r>
              <a:rPr lang="en-US" altLang="zh-CN" dirty="0" smtClean="0"/>
              <a:t> </a:t>
            </a:r>
            <a:r>
              <a:rPr lang="en-US" altLang="zh-CN" dirty="0" err="1" smtClean="0"/>
              <a:t>MarcAurelio</a:t>
            </a:r>
            <a:r>
              <a:rPr lang="en-US" altLang="zh-CN" dirty="0" smtClean="0"/>
              <a:t> </a:t>
            </a:r>
            <a:r>
              <a:rPr lang="en-US" altLang="zh-CN" dirty="0" err="1" smtClean="0"/>
              <a:t>Ranzato</a:t>
            </a:r>
            <a:endParaRPr lang="en-US" altLang="zh-CN" dirty="0" smtClean="0"/>
          </a:p>
          <a:p>
            <a:endParaRPr lang="en-US" altLang="zh-CN" dirty="0" smtClean="0"/>
          </a:p>
          <a:p>
            <a:r>
              <a:rPr lang="en-US" altLang="zh-CN" i="1" dirty="0" smtClean="0"/>
              <a:t>EMNLP 2018 Best long paper award</a:t>
            </a:r>
          </a:p>
          <a:p>
            <a:endParaRPr lang="en-US" altLang="zh-CN" i="1" dirty="0"/>
          </a:p>
          <a:p>
            <a:r>
              <a:rPr lang="en-US" altLang="zh-CN" i="1" dirty="0" smtClean="0"/>
              <a:t>							</a:t>
            </a:r>
            <a:r>
              <a:rPr lang="en-US" altLang="zh-CN" sz="2200" dirty="0" smtClean="0"/>
              <a:t>Presenter: Longxu Dou</a:t>
            </a:r>
          </a:p>
        </p:txBody>
      </p:sp>
    </p:spTree>
    <p:extLst>
      <p:ext uri="{BB962C8B-B14F-4D97-AF65-F5344CB8AC3E}">
        <p14:creationId xmlns:p14="http://schemas.microsoft.com/office/powerpoint/2010/main" val="17755668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Back Translation</a:t>
            </a:r>
            <a:endParaRPr lang="zh-CN" altLang="en-US" dirty="0"/>
          </a:p>
        </p:txBody>
      </p:sp>
      <p:pic>
        <p:nvPicPr>
          <p:cNvPr id="4" name="内容占位符 3"/>
          <p:cNvPicPr>
            <a:picLocks noGrp="1" noChangeAspect="1"/>
          </p:cNvPicPr>
          <p:nvPr>
            <p:ph idx="1"/>
          </p:nvPr>
        </p:nvPicPr>
        <p:blipFill>
          <a:blip r:embed="rId2"/>
          <a:stretch>
            <a:fillRect/>
          </a:stretch>
        </p:blipFill>
        <p:spPr>
          <a:xfrm>
            <a:off x="1063720" y="2292992"/>
            <a:ext cx="9904762" cy="29904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164724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Unsupervised MT </a:t>
            </a:r>
            <a:r>
              <a:rPr lang="en-US" altLang="zh-CN" dirty="0"/>
              <a:t>Pipeline </a:t>
            </a:r>
            <a:endParaRPr lang="zh-CN" altLang="en-US" dirty="0"/>
          </a:p>
        </p:txBody>
      </p:sp>
      <p:pic>
        <p:nvPicPr>
          <p:cNvPr id="4" name="内容占位符 3"/>
          <p:cNvPicPr>
            <a:picLocks noGrp="1" noChangeAspect="1"/>
          </p:cNvPicPr>
          <p:nvPr>
            <p:ph idx="1"/>
          </p:nvPr>
        </p:nvPicPr>
        <p:blipFill>
          <a:blip r:embed="rId2"/>
          <a:stretch>
            <a:fillRect/>
          </a:stretch>
        </p:blipFill>
        <p:spPr>
          <a:xfrm>
            <a:off x="603056" y="1464648"/>
            <a:ext cx="6383371" cy="4880891"/>
          </a:xfrm>
          <a:prstGeom prst="rect">
            <a:avLst/>
          </a:prstGeom>
        </p:spPr>
      </p:pic>
    </p:spTree>
    <p:extLst>
      <p:ext uri="{BB962C8B-B14F-4D97-AF65-F5344CB8AC3E}">
        <p14:creationId xmlns:p14="http://schemas.microsoft.com/office/powerpoint/2010/main" val="2513655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Phrase-Based Translation Models</a:t>
            </a:r>
            <a:endParaRPr lang="zh-CN" altLang="en-US" dirty="0"/>
          </a:p>
        </p:txBody>
      </p:sp>
      <p:pic>
        <p:nvPicPr>
          <p:cNvPr id="4" name="内容占位符 3"/>
          <p:cNvPicPr>
            <a:picLocks noGrp="1" noChangeAspect="1"/>
          </p:cNvPicPr>
          <p:nvPr>
            <p:ph idx="1"/>
          </p:nvPr>
        </p:nvPicPr>
        <p:blipFill>
          <a:blip r:embed="rId2"/>
          <a:stretch>
            <a:fillRect/>
          </a:stretch>
        </p:blipFill>
        <p:spPr>
          <a:xfrm>
            <a:off x="971366" y="1591218"/>
            <a:ext cx="10515600" cy="2565223"/>
          </a:xfrm>
          <a:prstGeom prst="rect">
            <a:avLst/>
          </a:prstGeom>
        </p:spPr>
      </p:pic>
      <p:sp>
        <p:nvSpPr>
          <p:cNvPr id="10" name="矩形 9"/>
          <p:cNvSpPr/>
          <p:nvPr/>
        </p:nvSpPr>
        <p:spPr>
          <a:xfrm>
            <a:off x="8788893" y="2432482"/>
            <a:ext cx="2627186" cy="1118586"/>
          </a:xfrm>
          <a:prstGeom prst="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a:blip r:embed="rId3"/>
          <a:stretch>
            <a:fillRect/>
          </a:stretch>
        </p:blipFill>
        <p:spPr>
          <a:xfrm>
            <a:off x="8859780" y="2653725"/>
            <a:ext cx="2497708" cy="675401"/>
          </a:xfrm>
          <a:prstGeom prst="rect">
            <a:avLst/>
          </a:prstGeom>
        </p:spPr>
      </p:pic>
      <p:grpSp>
        <p:nvGrpSpPr>
          <p:cNvPr id="17" name="组合 16"/>
          <p:cNvGrpSpPr/>
          <p:nvPr/>
        </p:nvGrpSpPr>
        <p:grpSpPr>
          <a:xfrm>
            <a:off x="1246573" y="4722920"/>
            <a:ext cx="3982375" cy="363985"/>
            <a:chOff x="1325733" y="4689697"/>
            <a:chExt cx="10472684" cy="838095"/>
          </a:xfrm>
        </p:grpSpPr>
        <p:pic>
          <p:nvPicPr>
            <p:cNvPr id="12" name="图片 11"/>
            <p:cNvPicPr>
              <a:picLocks noChangeAspect="1"/>
            </p:cNvPicPr>
            <p:nvPr/>
          </p:nvPicPr>
          <p:blipFill>
            <a:blip r:embed="rId4"/>
            <a:stretch>
              <a:fillRect/>
            </a:stretch>
          </p:blipFill>
          <p:spPr>
            <a:xfrm>
              <a:off x="1325733" y="4689697"/>
              <a:ext cx="4603154" cy="806993"/>
            </a:xfrm>
            <a:prstGeom prst="rect">
              <a:avLst/>
            </a:prstGeom>
          </p:spPr>
        </p:pic>
        <p:pic>
          <p:nvPicPr>
            <p:cNvPr id="15" name="图片 14"/>
            <p:cNvPicPr>
              <a:picLocks noChangeAspect="1"/>
            </p:cNvPicPr>
            <p:nvPr/>
          </p:nvPicPr>
          <p:blipFill>
            <a:blip r:embed="rId5"/>
            <a:stretch>
              <a:fillRect/>
            </a:stretch>
          </p:blipFill>
          <p:spPr>
            <a:xfrm>
              <a:off x="5779369" y="4689697"/>
              <a:ext cx="6019048" cy="838095"/>
            </a:xfrm>
            <a:prstGeom prst="rect">
              <a:avLst/>
            </a:prstGeom>
          </p:spPr>
        </p:pic>
      </p:grpSp>
      <p:cxnSp>
        <p:nvCxnSpPr>
          <p:cNvPr id="22" name="直接箭头连接符 21"/>
          <p:cNvCxnSpPr>
            <a:stCxn id="24" idx="2"/>
            <a:endCxn id="23" idx="0"/>
          </p:cNvCxnSpPr>
          <p:nvPr/>
        </p:nvCxnSpPr>
        <p:spPr>
          <a:xfrm flipH="1">
            <a:off x="3773431" y="5076336"/>
            <a:ext cx="587068" cy="30619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2060462" y="5382534"/>
            <a:ext cx="3425938" cy="369332"/>
          </a:xfrm>
          <a:prstGeom prst="rect">
            <a:avLst/>
          </a:prstGeom>
          <a:noFill/>
        </p:spPr>
        <p:txBody>
          <a:bodyPr wrap="square" rtlCol="0">
            <a:spAutoFit/>
          </a:bodyPr>
          <a:lstStyle/>
          <a:p>
            <a:r>
              <a:rPr lang="en-US" altLang="zh-CN" dirty="0"/>
              <a:t>phrase </a:t>
            </a:r>
            <a:r>
              <a:rPr lang="en-US" altLang="zh-CN" dirty="0" smtClean="0"/>
              <a:t>tables/translation model</a:t>
            </a:r>
          </a:p>
        </p:txBody>
      </p:sp>
      <p:sp>
        <p:nvSpPr>
          <p:cNvPr id="24" name="矩形 23"/>
          <p:cNvSpPr/>
          <p:nvPr/>
        </p:nvSpPr>
        <p:spPr>
          <a:xfrm>
            <a:off x="4030462" y="4722920"/>
            <a:ext cx="660073" cy="353416"/>
          </a:xfrm>
          <a:prstGeom prst="rect">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69166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PBSMT </a:t>
            </a:r>
            <a:r>
              <a:rPr lang="en-US" altLang="zh-CN" dirty="0"/>
              <a:t>Pipeline </a:t>
            </a:r>
            <a:endParaRPr lang="zh-CN" altLang="en-US" dirty="0"/>
          </a:p>
        </p:txBody>
      </p:sp>
      <p:pic>
        <p:nvPicPr>
          <p:cNvPr id="5" name="图片 4"/>
          <p:cNvPicPr>
            <a:picLocks noChangeAspect="1"/>
          </p:cNvPicPr>
          <p:nvPr/>
        </p:nvPicPr>
        <p:blipFill>
          <a:blip r:embed="rId3"/>
          <a:stretch>
            <a:fillRect/>
          </a:stretch>
        </p:blipFill>
        <p:spPr>
          <a:xfrm>
            <a:off x="838200" y="1376039"/>
            <a:ext cx="4811338" cy="5179382"/>
          </a:xfrm>
          <a:prstGeom prst="rect">
            <a:avLst/>
          </a:prstGeom>
        </p:spPr>
      </p:pic>
      <p:sp>
        <p:nvSpPr>
          <p:cNvPr id="4" name="右箭头 3"/>
          <p:cNvSpPr/>
          <p:nvPr/>
        </p:nvSpPr>
        <p:spPr>
          <a:xfrm>
            <a:off x="5649538" y="2517168"/>
            <a:ext cx="1347163" cy="341441"/>
          </a:xfrm>
          <a:prstGeom prst="rightArrow">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180730" y="2405849"/>
            <a:ext cx="4234649" cy="656947"/>
          </a:xfrm>
          <a:prstGeom prst="rect">
            <a:avLst/>
          </a:prstGeom>
          <a:noFill/>
          <a:ln w="19050">
            <a:solidFill>
              <a:srgbClr val="2347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a:blip r:embed="rId4"/>
          <a:stretch>
            <a:fillRect/>
          </a:stretch>
        </p:blipFill>
        <p:spPr>
          <a:xfrm>
            <a:off x="7243647" y="532500"/>
            <a:ext cx="4697087" cy="1275752"/>
          </a:xfrm>
          <a:prstGeom prst="rect">
            <a:avLst/>
          </a:prstGeom>
        </p:spPr>
      </p:pic>
      <p:pic>
        <p:nvPicPr>
          <p:cNvPr id="8" name="图片 7"/>
          <p:cNvPicPr>
            <a:picLocks noChangeAspect="1"/>
          </p:cNvPicPr>
          <p:nvPr/>
        </p:nvPicPr>
        <p:blipFill>
          <a:blip r:embed="rId5"/>
          <a:stretch>
            <a:fillRect/>
          </a:stretch>
        </p:blipFill>
        <p:spPr>
          <a:xfrm>
            <a:off x="7243647" y="2070483"/>
            <a:ext cx="4601537" cy="4021638"/>
          </a:xfrm>
          <a:prstGeom prst="rect">
            <a:avLst/>
          </a:prstGeom>
        </p:spPr>
      </p:pic>
    </p:spTree>
    <p:extLst>
      <p:ext uri="{BB962C8B-B14F-4D97-AF65-F5344CB8AC3E}">
        <p14:creationId xmlns:p14="http://schemas.microsoft.com/office/powerpoint/2010/main" val="2455580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Comparison with Supervised Model</a:t>
            </a:r>
            <a:endParaRPr lang="zh-CN" altLang="en-US" dirty="0"/>
          </a:p>
        </p:txBody>
      </p:sp>
      <p:pic>
        <p:nvPicPr>
          <p:cNvPr id="4" name="图片 3"/>
          <p:cNvPicPr>
            <a:picLocks noChangeAspect="1"/>
          </p:cNvPicPr>
          <p:nvPr/>
        </p:nvPicPr>
        <p:blipFill>
          <a:blip r:embed="rId2"/>
          <a:stretch>
            <a:fillRect/>
          </a:stretch>
        </p:blipFill>
        <p:spPr>
          <a:xfrm>
            <a:off x="3043520" y="1783155"/>
            <a:ext cx="6104960" cy="4715398"/>
          </a:xfrm>
          <a:prstGeom prst="rect">
            <a:avLst/>
          </a:prstGeom>
        </p:spPr>
      </p:pic>
    </p:spTree>
    <p:extLst>
      <p:ext uri="{BB962C8B-B14F-4D97-AF65-F5344CB8AC3E}">
        <p14:creationId xmlns:p14="http://schemas.microsoft.com/office/powerpoint/2010/main" val="2323372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Combination</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Unsupervised Neural Model:</a:t>
            </a:r>
            <a:r>
              <a:rPr lang="en-US" altLang="zh-CN" dirty="0"/>
              <a:t> </a:t>
            </a:r>
            <a:r>
              <a:rPr lang="en-US" altLang="zh-CN" dirty="0" smtClean="0"/>
              <a:t>More </a:t>
            </a:r>
            <a:r>
              <a:rPr lang="en-US" altLang="zh-CN" dirty="0"/>
              <a:t>fluent than word-by-word translations but did not produce translations of the quality we wanted</a:t>
            </a:r>
            <a:r>
              <a:rPr lang="en-US" altLang="zh-CN" dirty="0" smtClean="0"/>
              <a:t>.</a:t>
            </a:r>
          </a:p>
          <a:p>
            <a:endParaRPr lang="en-US" altLang="zh-CN" dirty="0"/>
          </a:p>
          <a:p>
            <a:r>
              <a:rPr lang="en-US" altLang="zh-CN" dirty="0" smtClean="0"/>
              <a:t>Phrase-Based MT:  Produced more </a:t>
            </a:r>
            <a:r>
              <a:rPr lang="en-US" altLang="zh-CN" dirty="0"/>
              <a:t>correct words but were less </a:t>
            </a:r>
            <a:r>
              <a:rPr lang="en-US" altLang="zh-CN" dirty="0" smtClean="0"/>
              <a:t>fluent.</a:t>
            </a:r>
          </a:p>
          <a:p>
            <a:endParaRPr lang="en-US" altLang="zh-CN" dirty="0"/>
          </a:p>
          <a:p>
            <a:r>
              <a:rPr lang="en-US" altLang="zh-CN" dirty="0"/>
              <a:t>C</a:t>
            </a:r>
            <a:r>
              <a:rPr lang="en-US" altLang="zh-CN" dirty="0" smtClean="0"/>
              <a:t>ombined </a:t>
            </a:r>
            <a:r>
              <a:rPr lang="en-US" altLang="zh-CN" dirty="0"/>
              <a:t>both </a:t>
            </a:r>
            <a:r>
              <a:rPr lang="en-US" altLang="zh-CN" dirty="0" smtClean="0"/>
              <a:t>models: </a:t>
            </a:r>
            <a:r>
              <a:rPr lang="en-US" altLang="zh-CN" dirty="0"/>
              <a:t>both fluent and good at </a:t>
            </a:r>
            <a:r>
              <a:rPr lang="en-US" altLang="zh-CN" dirty="0" smtClean="0"/>
              <a:t>translating.</a:t>
            </a:r>
          </a:p>
          <a:p>
            <a:pPr lvl="1"/>
            <a:r>
              <a:rPr lang="en-US" altLang="zh-CN" dirty="0" smtClean="0"/>
              <a:t>Start from </a:t>
            </a:r>
            <a:r>
              <a:rPr lang="en-US" altLang="zh-CN" dirty="0"/>
              <a:t>a trained neural model and then </a:t>
            </a:r>
            <a:r>
              <a:rPr lang="en-US" altLang="zh-CN" dirty="0" smtClean="0"/>
              <a:t>train </a:t>
            </a:r>
            <a:r>
              <a:rPr lang="en-US" altLang="zh-CN" dirty="0"/>
              <a:t>it with additional back-translated sentences from the phrase-based </a:t>
            </a:r>
            <a:r>
              <a:rPr lang="en-US" altLang="zh-CN" dirty="0" smtClean="0"/>
              <a:t>mode.</a:t>
            </a:r>
            <a:endParaRPr lang="zh-CN" altLang="en-US" dirty="0"/>
          </a:p>
        </p:txBody>
      </p:sp>
    </p:spTree>
    <p:extLst>
      <p:ext uri="{BB962C8B-B14F-4D97-AF65-F5344CB8AC3E}">
        <p14:creationId xmlns:p14="http://schemas.microsoft.com/office/powerpoint/2010/main" val="34094483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Fully </a:t>
            </a:r>
            <a:r>
              <a:rPr lang="en-US" altLang="zh-CN" dirty="0" smtClean="0"/>
              <a:t>Unsupervised Results</a:t>
            </a:r>
            <a:endParaRPr lang="zh-CN" altLang="en-US" dirty="0"/>
          </a:p>
        </p:txBody>
      </p:sp>
      <p:pic>
        <p:nvPicPr>
          <p:cNvPr id="4" name="图片 3"/>
          <p:cNvPicPr>
            <a:picLocks noChangeAspect="1"/>
          </p:cNvPicPr>
          <p:nvPr/>
        </p:nvPicPr>
        <p:blipFill>
          <a:blip r:embed="rId2"/>
          <a:stretch>
            <a:fillRect/>
          </a:stretch>
        </p:blipFill>
        <p:spPr>
          <a:xfrm>
            <a:off x="630315" y="1690688"/>
            <a:ext cx="10049276" cy="4602399"/>
          </a:xfrm>
          <a:prstGeom prst="rect">
            <a:avLst/>
          </a:prstGeom>
        </p:spPr>
      </p:pic>
    </p:spTree>
    <p:extLst>
      <p:ext uri="{BB962C8B-B14F-4D97-AF65-F5344CB8AC3E}">
        <p14:creationId xmlns:p14="http://schemas.microsoft.com/office/powerpoint/2010/main" val="33009329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Comparison with </a:t>
            </a:r>
            <a:r>
              <a:rPr lang="en-US" altLang="zh-CN" dirty="0" smtClean="0"/>
              <a:t>Previous UMT Model</a:t>
            </a:r>
            <a:endParaRPr lang="zh-CN" altLang="en-US" dirty="0"/>
          </a:p>
        </p:txBody>
      </p:sp>
      <p:pic>
        <p:nvPicPr>
          <p:cNvPr id="4" name="图片 3"/>
          <p:cNvPicPr>
            <a:picLocks noChangeAspect="1"/>
          </p:cNvPicPr>
          <p:nvPr/>
        </p:nvPicPr>
        <p:blipFill>
          <a:blip r:embed="rId2"/>
          <a:stretch>
            <a:fillRect/>
          </a:stretch>
        </p:blipFill>
        <p:spPr>
          <a:xfrm>
            <a:off x="2640459" y="1384058"/>
            <a:ext cx="6041203" cy="5133372"/>
          </a:xfrm>
          <a:prstGeom prst="rect">
            <a:avLst/>
          </a:prstGeom>
        </p:spPr>
      </p:pic>
    </p:spTree>
    <p:extLst>
      <p:ext uri="{BB962C8B-B14F-4D97-AF65-F5344CB8AC3E}">
        <p14:creationId xmlns:p14="http://schemas.microsoft.com/office/powerpoint/2010/main" val="22276830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Ablation Study: PBSMT </a:t>
            </a:r>
            <a:r>
              <a:rPr lang="en-US" altLang="zh-CN" dirty="0"/>
              <a:t>on </a:t>
            </a:r>
            <a:r>
              <a:rPr lang="en-US" altLang="zh-CN" sz="4000" b="1" i="1" dirty="0" err="1" smtClean="0"/>
              <a:t>fr</a:t>
            </a:r>
            <a:r>
              <a:rPr lang="en-US" altLang="zh-CN" sz="4000" b="1" i="1" dirty="0" smtClean="0"/>
              <a:t>-&gt;</a:t>
            </a:r>
            <a:r>
              <a:rPr lang="en-US" altLang="zh-CN" sz="4000" b="1" i="1" dirty="0" err="1" smtClean="0"/>
              <a:t>en</a:t>
            </a:r>
            <a:endParaRPr lang="zh-CN" altLang="en-US" b="1" dirty="0"/>
          </a:p>
        </p:txBody>
      </p:sp>
      <p:pic>
        <p:nvPicPr>
          <p:cNvPr id="4" name="图片 3"/>
          <p:cNvPicPr>
            <a:picLocks noChangeAspect="1"/>
          </p:cNvPicPr>
          <p:nvPr/>
        </p:nvPicPr>
        <p:blipFill>
          <a:blip r:embed="rId2"/>
          <a:stretch>
            <a:fillRect/>
          </a:stretch>
        </p:blipFill>
        <p:spPr>
          <a:xfrm>
            <a:off x="1196499" y="1792436"/>
            <a:ext cx="10022881" cy="252835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文本框 5"/>
          <p:cNvSpPr txBox="1"/>
          <p:nvPr/>
        </p:nvSpPr>
        <p:spPr>
          <a:xfrm>
            <a:off x="1056441" y="4758432"/>
            <a:ext cx="11017189" cy="1200329"/>
          </a:xfrm>
          <a:prstGeom prst="rect">
            <a:avLst/>
          </a:prstGeom>
          <a:noFill/>
        </p:spPr>
        <p:txBody>
          <a:bodyPr wrap="square" rtlCol="0">
            <a:spAutoFit/>
          </a:bodyPr>
          <a:lstStyle/>
          <a:p>
            <a:r>
              <a:rPr lang="en-US" altLang="zh-CN" sz="2400" dirty="0" smtClean="0"/>
              <a:t>1</a:t>
            </a:r>
            <a:r>
              <a:rPr lang="en-US" altLang="zh-CN" sz="2400" dirty="0"/>
              <a:t>. </a:t>
            </a:r>
            <a:r>
              <a:rPr lang="en-US" altLang="zh-CN" sz="2400" dirty="0" smtClean="0"/>
              <a:t>The </a:t>
            </a:r>
            <a:r>
              <a:rPr lang="en-US" altLang="zh-CN" sz="2400" dirty="0"/>
              <a:t>quality of the </a:t>
            </a:r>
            <a:r>
              <a:rPr lang="en-US" altLang="zh-CN" sz="2400" b="1" dirty="0"/>
              <a:t>initial </a:t>
            </a:r>
            <a:r>
              <a:rPr lang="en-US" altLang="zh-CN" sz="2400" b="1" dirty="0" smtClean="0"/>
              <a:t>alignment </a:t>
            </a:r>
            <a:r>
              <a:rPr lang="en-US" altLang="zh-CN" sz="2400" dirty="0" smtClean="0"/>
              <a:t>between </a:t>
            </a:r>
            <a:r>
              <a:rPr lang="en-US" altLang="zh-CN" sz="2400" dirty="0"/>
              <a:t>the source and target </a:t>
            </a:r>
            <a:r>
              <a:rPr lang="en-US" altLang="zh-CN" sz="2400" dirty="0" err="1" smtClean="0"/>
              <a:t>embeddings</a:t>
            </a:r>
            <a:r>
              <a:rPr lang="en-US" altLang="zh-CN" sz="2400" dirty="0" smtClean="0"/>
              <a:t>.</a:t>
            </a:r>
          </a:p>
          <a:p>
            <a:r>
              <a:rPr lang="en-US" altLang="zh-CN" sz="2400" dirty="0" smtClean="0"/>
              <a:t>2.</a:t>
            </a:r>
            <a:r>
              <a:rPr lang="en-US" altLang="zh-CN" sz="2400" dirty="0"/>
              <a:t> </a:t>
            </a:r>
            <a:r>
              <a:rPr lang="en-US" altLang="zh-CN" sz="2400" dirty="0" smtClean="0"/>
              <a:t>#sentences used </a:t>
            </a:r>
            <a:r>
              <a:rPr lang="en-US" altLang="zh-CN" sz="2400" dirty="0"/>
              <a:t>to train the </a:t>
            </a:r>
            <a:r>
              <a:rPr lang="en-US" altLang="zh-CN" sz="2400" b="1" dirty="0"/>
              <a:t>language </a:t>
            </a:r>
            <a:r>
              <a:rPr lang="en-US" altLang="zh-CN" sz="2400" b="1" dirty="0" smtClean="0"/>
              <a:t>models</a:t>
            </a:r>
            <a:r>
              <a:rPr lang="en-US" altLang="zh-CN" sz="2400" dirty="0" smtClean="0"/>
              <a:t>.</a:t>
            </a:r>
          </a:p>
          <a:p>
            <a:r>
              <a:rPr lang="en-US" altLang="zh-CN" sz="2400" dirty="0" smtClean="0"/>
              <a:t>3</a:t>
            </a:r>
            <a:r>
              <a:rPr lang="en-US" altLang="zh-CN" sz="2400" dirty="0"/>
              <a:t>. </a:t>
            </a:r>
            <a:r>
              <a:rPr lang="en-US" altLang="zh-CN" sz="2400" dirty="0" smtClean="0"/>
              <a:t>#sentences </a:t>
            </a:r>
            <a:r>
              <a:rPr lang="en-US" altLang="zh-CN" sz="2400" dirty="0"/>
              <a:t>used for </a:t>
            </a:r>
            <a:r>
              <a:rPr lang="en-US" altLang="zh-CN" sz="2400" b="1" dirty="0" smtClean="0"/>
              <a:t>back-translation</a:t>
            </a:r>
            <a:r>
              <a:rPr lang="en-US" altLang="zh-CN" sz="2400" dirty="0" smtClean="0"/>
              <a:t>.</a:t>
            </a:r>
            <a:endParaRPr lang="zh-CN" altLang="en-US" sz="2400" dirty="0"/>
          </a:p>
        </p:txBody>
      </p:sp>
    </p:spTree>
    <p:extLst>
      <p:ext uri="{BB962C8B-B14F-4D97-AF65-F5344CB8AC3E}">
        <p14:creationId xmlns:p14="http://schemas.microsoft.com/office/powerpoint/2010/main" val="316038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Reference </a:t>
            </a:r>
            <a:endParaRPr lang="zh-CN" altLang="en-US" dirty="0"/>
          </a:p>
        </p:txBody>
      </p:sp>
      <p:sp>
        <p:nvSpPr>
          <p:cNvPr id="3" name="内容占位符 2"/>
          <p:cNvSpPr>
            <a:spLocks noGrp="1"/>
          </p:cNvSpPr>
          <p:nvPr>
            <p:ph idx="1"/>
          </p:nvPr>
        </p:nvSpPr>
        <p:spPr/>
        <p:txBody>
          <a:bodyPr/>
          <a:lstStyle/>
          <a:p>
            <a:r>
              <a:rPr lang="en-US" altLang="zh-CN" sz="2000" dirty="0"/>
              <a:t>&lt;Word Translation Without Parallel Data</a:t>
            </a:r>
            <a:r>
              <a:rPr lang="en-US" altLang="zh-CN" sz="2000" dirty="0" smtClean="0"/>
              <a:t>&gt; ICLR 2018</a:t>
            </a:r>
          </a:p>
          <a:p>
            <a:endParaRPr lang="en-US" altLang="zh-CN" sz="2000" dirty="0" smtClean="0"/>
          </a:p>
          <a:p>
            <a:r>
              <a:rPr lang="en-US" altLang="zh-CN" sz="2000" dirty="0"/>
              <a:t>&lt;Unsupervised Machine Translation Using Monolingual Corpora Only</a:t>
            </a:r>
            <a:r>
              <a:rPr lang="en-US" altLang="zh-CN" sz="2000" dirty="0" smtClean="0"/>
              <a:t>&gt; ICLR 2018</a:t>
            </a:r>
          </a:p>
          <a:p>
            <a:endParaRPr lang="en-US" altLang="zh-CN" sz="2000" dirty="0" smtClean="0"/>
          </a:p>
          <a:p>
            <a:r>
              <a:rPr lang="en-US" altLang="zh-CN" sz="2000" dirty="0" smtClean="0"/>
              <a:t>&lt;</a:t>
            </a:r>
            <a:r>
              <a:rPr lang="en-US" altLang="zh-CN" sz="2000" dirty="0"/>
              <a:t>Understanding Back-Translation at Scale</a:t>
            </a:r>
            <a:r>
              <a:rPr lang="en-US" altLang="zh-CN" sz="2000" dirty="0" smtClean="0"/>
              <a:t>&gt; EMNLP 2018</a:t>
            </a:r>
          </a:p>
          <a:p>
            <a:pPr marL="0" indent="0">
              <a:buNone/>
            </a:pPr>
            <a:endParaRPr lang="en-US" altLang="zh-CN" sz="2000" dirty="0" smtClean="0"/>
          </a:p>
          <a:p>
            <a:r>
              <a:rPr lang="en-US" altLang="zh-CN" sz="2000" dirty="0" smtClean="0"/>
              <a:t>&lt;</a:t>
            </a:r>
            <a:r>
              <a:rPr lang="en-US" altLang="zh-CN" sz="2000" dirty="0"/>
              <a:t>Phrase-Based &amp; Neural Unsupervised Machine Translation</a:t>
            </a:r>
            <a:r>
              <a:rPr lang="en-US" altLang="zh-CN" sz="2000" dirty="0" smtClean="0"/>
              <a:t>&gt; EMNLP 2018 (Best Long Paper Award)</a:t>
            </a:r>
          </a:p>
          <a:p>
            <a:endParaRPr lang="en-US" altLang="zh-CN" sz="2000" dirty="0"/>
          </a:p>
          <a:p>
            <a:r>
              <a:rPr lang="en-US" altLang="zh-CN" sz="2000" dirty="0" smtClean="0"/>
              <a:t>&lt;Phrase-Based </a:t>
            </a:r>
            <a:r>
              <a:rPr lang="en-US" altLang="zh-CN" sz="2000" dirty="0"/>
              <a:t>Translation </a:t>
            </a:r>
            <a:r>
              <a:rPr lang="en-US" altLang="zh-CN" sz="2000" dirty="0" smtClean="0"/>
              <a:t>Models</a:t>
            </a:r>
            <a:r>
              <a:rPr lang="en-US" altLang="zh-CN" sz="2000" dirty="0"/>
              <a:t>&gt; </a:t>
            </a:r>
            <a:r>
              <a:rPr lang="en-US" altLang="zh-CN" sz="2000" dirty="0">
                <a:hlinkClick r:id="rId2"/>
              </a:rPr>
              <a:t>http://www.cs.columbia.edu/~mcollins/pb.pdf</a:t>
            </a:r>
            <a:endParaRPr lang="en-US" altLang="zh-CN" sz="2000" dirty="0" smtClean="0"/>
          </a:p>
          <a:p>
            <a:pPr marL="0" indent="0">
              <a:buNone/>
            </a:pPr>
            <a:endParaRPr lang="zh-CN" altLang="en-US" dirty="0"/>
          </a:p>
        </p:txBody>
      </p:sp>
    </p:spTree>
    <p:extLst>
      <p:ext uri="{BB962C8B-B14F-4D97-AF65-F5344CB8AC3E}">
        <p14:creationId xmlns:p14="http://schemas.microsoft.com/office/powerpoint/2010/main" val="279505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0380" y="0"/>
            <a:ext cx="10515600" cy="1325563"/>
          </a:xfrm>
        </p:spPr>
        <p:txBody>
          <a:bodyPr/>
          <a:lstStyle/>
          <a:p>
            <a:r>
              <a:rPr lang="en-US" altLang="zh-CN" dirty="0" smtClean="0"/>
              <a:t>Machine Translation History</a:t>
            </a:r>
            <a:endParaRPr lang="zh-CN" altLang="en-US" dirty="0"/>
          </a:p>
        </p:txBody>
      </p:sp>
      <p:pic>
        <p:nvPicPr>
          <p:cNvPr id="8" name="图片 7"/>
          <p:cNvPicPr>
            <a:picLocks noChangeAspect="1"/>
          </p:cNvPicPr>
          <p:nvPr/>
        </p:nvPicPr>
        <p:blipFill>
          <a:blip r:embed="rId2"/>
          <a:stretch>
            <a:fillRect/>
          </a:stretch>
        </p:blipFill>
        <p:spPr>
          <a:xfrm>
            <a:off x="843478" y="961223"/>
            <a:ext cx="8567650" cy="5708504"/>
          </a:xfrm>
          <a:prstGeom prst="rect">
            <a:avLst/>
          </a:prstGeom>
        </p:spPr>
      </p:pic>
    </p:spTree>
    <p:extLst>
      <p:ext uri="{BB962C8B-B14F-4D97-AF65-F5344CB8AC3E}">
        <p14:creationId xmlns:p14="http://schemas.microsoft.com/office/powerpoint/2010/main" val="1221827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224" y="0"/>
            <a:ext cx="10515600" cy="1325563"/>
          </a:xfrm>
        </p:spPr>
        <p:txBody>
          <a:bodyPr/>
          <a:lstStyle/>
          <a:p>
            <a:r>
              <a:rPr lang="en-US" altLang="zh-CN" dirty="0"/>
              <a:t>Machine Translation History</a:t>
            </a:r>
            <a:endParaRPr lang="zh-CN" altLang="en-US" dirty="0"/>
          </a:p>
        </p:txBody>
      </p:sp>
      <p:pic>
        <p:nvPicPr>
          <p:cNvPr id="4" name="内容占位符 3"/>
          <p:cNvPicPr>
            <a:picLocks noGrp="1" noChangeAspect="1"/>
          </p:cNvPicPr>
          <p:nvPr>
            <p:ph idx="1"/>
          </p:nvPr>
        </p:nvPicPr>
        <p:blipFill>
          <a:blip r:embed="rId2"/>
          <a:stretch>
            <a:fillRect/>
          </a:stretch>
        </p:blipFill>
        <p:spPr>
          <a:xfrm>
            <a:off x="1177418" y="1131207"/>
            <a:ext cx="9221490" cy="5726793"/>
          </a:xfrm>
          <a:prstGeom prst="rect">
            <a:avLst/>
          </a:prstGeom>
        </p:spPr>
      </p:pic>
    </p:spTree>
    <p:extLst>
      <p:ext uri="{BB962C8B-B14F-4D97-AF65-F5344CB8AC3E}">
        <p14:creationId xmlns:p14="http://schemas.microsoft.com/office/powerpoint/2010/main" val="3130068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Points</a:t>
            </a:r>
            <a:endParaRPr lang="zh-CN" altLang="en-US" dirty="0"/>
          </a:p>
        </p:txBody>
      </p:sp>
      <p:sp>
        <p:nvSpPr>
          <p:cNvPr id="3" name="内容占位符 2"/>
          <p:cNvSpPr>
            <a:spLocks noGrp="1"/>
          </p:cNvSpPr>
          <p:nvPr>
            <p:ph idx="1"/>
          </p:nvPr>
        </p:nvSpPr>
        <p:spPr>
          <a:xfrm>
            <a:off x="838200" y="1690688"/>
            <a:ext cx="10515600" cy="4969600"/>
          </a:xfrm>
        </p:spPr>
        <p:txBody>
          <a:bodyPr numCol="2">
            <a:normAutofit/>
          </a:bodyPr>
          <a:lstStyle/>
          <a:p>
            <a:r>
              <a:rPr lang="en-US" altLang="zh-CN" dirty="0" smtClean="0"/>
              <a:t>Vocabulary Constrain</a:t>
            </a:r>
          </a:p>
          <a:p>
            <a:pPr lvl="1"/>
            <a:r>
              <a:rPr lang="en-US" altLang="zh-CN" dirty="0" smtClean="0"/>
              <a:t>OOV</a:t>
            </a:r>
          </a:p>
          <a:p>
            <a:pPr lvl="1"/>
            <a:r>
              <a:rPr lang="en-US" altLang="zh-CN" dirty="0" smtClean="0"/>
              <a:t>Fine-Grained Representation</a:t>
            </a:r>
          </a:p>
          <a:p>
            <a:pPr lvl="1"/>
            <a:endParaRPr lang="en-US" altLang="zh-CN" dirty="0"/>
          </a:p>
          <a:p>
            <a:r>
              <a:rPr lang="en-US" altLang="zh-CN" dirty="0" smtClean="0"/>
              <a:t>Decoding Algorithm</a:t>
            </a:r>
          </a:p>
          <a:p>
            <a:pPr lvl="1"/>
            <a:r>
              <a:rPr lang="en-US" altLang="zh-CN" dirty="0" smtClean="0"/>
              <a:t>Attention Mechanism</a:t>
            </a:r>
          </a:p>
          <a:p>
            <a:pPr lvl="1"/>
            <a:r>
              <a:rPr lang="en-US" altLang="zh-CN" dirty="0" smtClean="0"/>
              <a:t>External Knowledge</a:t>
            </a:r>
            <a:endParaRPr lang="en-US" altLang="zh-CN" dirty="0"/>
          </a:p>
          <a:p>
            <a:pPr lvl="1"/>
            <a:endParaRPr lang="en-US" altLang="zh-CN" dirty="0"/>
          </a:p>
          <a:p>
            <a:r>
              <a:rPr lang="en-US" altLang="zh-CN" dirty="0" smtClean="0"/>
              <a:t>Training Principle</a:t>
            </a:r>
          </a:p>
          <a:p>
            <a:pPr lvl="1"/>
            <a:r>
              <a:rPr lang="en-US" altLang="zh-CN" dirty="0" smtClean="0"/>
              <a:t>Beam Search</a:t>
            </a:r>
          </a:p>
          <a:p>
            <a:pPr lvl="1"/>
            <a:endParaRPr lang="en-US" altLang="zh-CN" dirty="0"/>
          </a:p>
          <a:p>
            <a:r>
              <a:rPr lang="en-US" altLang="zh-CN" b="1" dirty="0" smtClean="0">
                <a:solidFill>
                  <a:srgbClr val="FF0000"/>
                </a:solidFill>
              </a:rPr>
              <a:t>Resource Constrain</a:t>
            </a:r>
          </a:p>
          <a:p>
            <a:pPr lvl="1"/>
            <a:r>
              <a:rPr lang="en-US" altLang="zh-CN" b="1" dirty="0" smtClean="0">
                <a:solidFill>
                  <a:srgbClr val="FF0000"/>
                </a:solidFill>
              </a:rPr>
              <a:t>No Parallel Data</a:t>
            </a:r>
          </a:p>
          <a:p>
            <a:pPr lvl="1"/>
            <a:r>
              <a:rPr lang="en-US" altLang="zh-CN" dirty="0" smtClean="0"/>
              <a:t>Few Parallel Data</a:t>
            </a:r>
          </a:p>
          <a:p>
            <a:endParaRPr lang="en-US" altLang="zh-CN" dirty="0"/>
          </a:p>
          <a:p>
            <a:r>
              <a:rPr lang="en-US" altLang="zh-CN" dirty="0" smtClean="0"/>
              <a:t>Architecture Design</a:t>
            </a:r>
          </a:p>
          <a:p>
            <a:pPr lvl="1"/>
            <a:r>
              <a:rPr lang="en-US" altLang="zh-CN" dirty="0" smtClean="0"/>
              <a:t>RNN-&gt;CNN-&gt;SAN</a:t>
            </a:r>
          </a:p>
          <a:p>
            <a:pPr lvl="1"/>
            <a:r>
              <a:rPr lang="en-US" altLang="zh-CN" dirty="0" smtClean="0"/>
              <a:t>Local Encoding</a:t>
            </a:r>
            <a:endParaRPr lang="zh-CN" altLang="en-US" dirty="0"/>
          </a:p>
        </p:txBody>
      </p:sp>
    </p:spTree>
    <p:extLst>
      <p:ext uri="{BB962C8B-B14F-4D97-AF65-F5344CB8AC3E}">
        <p14:creationId xmlns:p14="http://schemas.microsoft.com/office/powerpoint/2010/main" val="1187975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Motivation &amp; Contribution</a:t>
            </a:r>
            <a:endParaRPr lang="zh-CN" altLang="en-US" dirty="0"/>
          </a:p>
        </p:txBody>
      </p:sp>
      <p:sp>
        <p:nvSpPr>
          <p:cNvPr id="3" name="内容占位符 2"/>
          <p:cNvSpPr>
            <a:spLocks noGrp="1"/>
          </p:cNvSpPr>
          <p:nvPr>
            <p:ph idx="1"/>
          </p:nvPr>
        </p:nvSpPr>
        <p:spPr>
          <a:xfrm>
            <a:off x="710214" y="1518082"/>
            <a:ext cx="10643586" cy="4658881"/>
          </a:xfrm>
        </p:spPr>
        <p:txBody>
          <a:bodyPr>
            <a:normAutofit fontScale="92500" lnSpcReduction="10000"/>
          </a:bodyPr>
          <a:lstStyle/>
          <a:p>
            <a:r>
              <a:rPr lang="en-US" altLang="zh-CN" dirty="0" smtClean="0"/>
              <a:t>Why we need UMT:</a:t>
            </a:r>
          </a:p>
          <a:p>
            <a:pPr lvl="1"/>
            <a:r>
              <a:rPr lang="en-US" altLang="zh-CN" dirty="0" smtClean="0"/>
              <a:t>Current </a:t>
            </a:r>
            <a:r>
              <a:rPr lang="en-US" altLang="zh-CN" dirty="0"/>
              <a:t>machine translation (MT) systems require access to a considerable volume of translated </a:t>
            </a:r>
            <a:r>
              <a:rPr lang="en-US" altLang="zh-CN" dirty="0" smtClean="0"/>
              <a:t>text.</a:t>
            </a:r>
          </a:p>
          <a:p>
            <a:pPr lvl="1"/>
            <a:endParaRPr lang="en-US" altLang="zh-CN" dirty="0"/>
          </a:p>
          <a:p>
            <a:r>
              <a:rPr lang="en-US" altLang="zh-CN" dirty="0" smtClean="0"/>
              <a:t>How to do UMT:</a:t>
            </a:r>
          </a:p>
          <a:p>
            <a:pPr lvl="1"/>
            <a:r>
              <a:rPr lang="en-US" altLang="zh-CN" b="1" dirty="0"/>
              <a:t>Word-by-word </a:t>
            </a:r>
            <a:r>
              <a:rPr lang="en-US" altLang="zh-CN" b="1" dirty="0" smtClean="0"/>
              <a:t>translation-&gt;</a:t>
            </a:r>
            <a:r>
              <a:rPr lang="en-US" altLang="zh-CN" b="1" dirty="0"/>
              <a:t>Translating sentences</a:t>
            </a:r>
            <a:endParaRPr lang="en-US" altLang="zh-CN" dirty="0" smtClean="0"/>
          </a:p>
          <a:p>
            <a:endParaRPr lang="en-US" altLang="zh-CN" dirty="0"/>
          </a:p>
          <a:p>
            <a:r>
              <a:rPr lang="en-US" altLang="zh-CN" dirty="0" smtClean="0"/>
              <a:t>Achievement:</a:t>
            </a:r>
          </a:p>
          <a:p>
            <a:pPr lvl="1"/>
            <a:r>
              <a:rPr lang="en-US" altLang="zh-CN" dirty="0" smtClean="0"/>
              <a:t>Equivalent </a:t>
            </a:r>
            <a:r>
              <a:rPr lang="en-US" altLang="zh-CN" dirty="0"/>
              <a:t>to supervised approaches trained with nearly 100,000 reference translations. </a:t>
            </a:r>
            <a:endParaRPr lang="en-US" altLang="zh-CN" dirty="0" smtClean="0"/>
          </a:p>
          <a:p>
            <a:pPr lvl="1"/>
            <a:r>
              <a:rPr lang="en-US" altLang="zh-CN" dirty="0" smtClean="0"/>
              <a:t>Improvement </a:t>
            </a:r>
            <a:r>
              <a:rPr lang="en-US" altLang="zh-CN" dirty="0"/>
              <a:t>of more than 10 BLEU </a:t>
            </a:r>
            <a:r>
              <a:rPr lang="en-US" altLang="zh-CN" dirty="0" smtClean="0"/>
              <a:t>points compared with previous UMT model.</a:t>
            </a:r>
          </a:p>
          <a:p>
            <a:pPr lvl="1"/>
            <a:r>
              <a:rPr lang="en-US" altLang="zh-CN" dirty="0" smtClean="0"/>
              <a:t>For </a:t>
            </a:r>
            <a:r>
              <a:rPr lang="en-US" altLang="zh-CN" dirty="0"/>
              <a:t>low-resource languages, there is now a way to learn to translate </a:t>
            </a:r>
            <a:endParaRPr lang="en-US" altLang="zh-CN" dirty="0" smtClean="0"/>
          </a:p>
        </p:txBody>
      </p:sp>
    </p:spTree>
    <p:extLst>
      <p:ext uri="{BB962C8B-B14F-4D97-AF65-F5344CB8AC3E}">
        <p14:creationId xmlns:p14="http://schemas.microsoft.com/office/powerpoint/2010/main" val="2914499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Three principles </a:t>
            </a:r>
            <a:r>
              <a:rPr lang="en-US" altLang="zh-CN" dirty="0"/>
              <a:t>of unsupervised MT</a:t>
            </a:r>
            <a:endParaRPr lang="zh-CN" altLang="en-US" dirty="0"/>
          </a:p>
        </p:txBody>
      </p:sp>
      <p:pic>
        <p:nvPicPr>
          <p:cNvPr id="7" name="图片 6"/>
          <p:cNvPicPr>
            <a:picLocks noChangeAspect="1"/>
          </p:cNvPicPr>
          <p:nvPr/>
        </p:nvPicPr>
        <p:blipFill>
          <a:blip r:embed="rId2"/>
          <a:stretch>
            <a:fillRect/>
          </a:stretch>
        </p:blipFill>
        <p:spPr>
          <a:xfrm>
            <a:off x="323232" y="1797977"/>
            <a:ext cx="11545536" cy="4224683"/>
          </a:xfrm>
          <a:prstGeom prst="rect">
            <a:avLst/>
          </a:prstGeom>
        </p:spPr>
      </p:pic>
    </p:spTree>
    <p:extLst>
      <p:ext uri="{BB962C8B-B14F-4D97-AF65-F5344CB8AC3E}">
        <p14:creationId xmlns:p14="http://schemas.microsoft.com/office/powerpoint/2010/main" val="1867840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Word-by-word translation</a:t>
            </a:r>
            <a:endParaRPr lang="zh-CN" altLang="en-US" dirty="0"/>
          </a:p>
        </p:txBody>
      </p:sp>
      <p:sp>
        <p:nvSpPr>
          <p:cNvPr id="3" name="内容占位符 2"/>
          <p:cNvSpPr>
            <a:spLocks noGrp="1"/>
          </p:cNvSpPr>
          <p:nvPr>
            <p:ph idx="1"/>
          </p:nvPr>
        </p:nvSpPr>
        <p:spPr>
          <a:xfrm>
            <a:off x="1091952" y="4864963"/>
            <a:ext cx="10261847" cy="1312000"/>
          </a:xfrm>
        </p:spPr>
        <p:txBody>
          <a:bodyPr>
            <a:normAutofit/>
          </a:bodyPr>
          <a:lstStyle/>
          <a:p>
            <a:pPr marL="0" indent="0">
              <a:buNone/>
            </a:pPr>
            <a:r>
              <a:rPr lang="en-US" altLang="zh-CN" sz="2400" i="1" dirty="0"/>
              <a:t>Two-dimensional word </a:t>
            </a:r>
            <a:r>
              <a:rPr lang="en-US" altLang="zh-CN" sz="2400" i="1" dirty="0" err="1"/>
              <a:t>embeddings</a:t>
            </a:r>
            <a:r>
              <a:rPr lang="en-US" altLang="zh-CN" sz="2400" i="1" dirty="0"/>
              <a:t> in two languages (left) can be aligned via a simple rotation (right). After the rotation, word translation is performed via nearest neighbor search.</a:t>
            </a:r>
            <a:endParaRPr lang="zh-CN" altLang="en-US" sz="2400" dirty="0"/>
          </a:p>
        </p:txBody>
      </p:sp>
      <p:pic>
        <p:nvPicPr>
          <p:cNvPr id="5" name="图片 4"/>
          <p:cNvPicPr>
            <a:picLocks noChangeAspect="1"/>
          </p:cNvPicPr>
          <p:nvPr/>
        </p:nvPicPr>
        <p:blipFill>
          <a:blip r:embed="rId3"/>
          <a:stretch>
            <a:fillRect/>
          </a:stretch>
        </p:blipFill>
        <p:spPr>
          <a:xfrm>
            <a:off x="401960" y="1825868"/>
            <a:ext cx="11388080" cy="24265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07781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Denoising</a:t>
            </a:r>
            <a:r>
              <a:rPr lang="en-US" altLang="zh-CN" dirty="0" smtClean="0"/>
              <a:t> Auto-Encoder for LM</a:t>
            </a:r>
            <a:endParaRPr lang="zh-CN" altLang="en-US" dirty="0"/>
          </a:p>
        </p:txBody>
      </p:sp>
      <p:sp>
        <p:nvSpPr>
          <p:cNvPr id="3" name="内容占位符 2"/>
          <p:cNvSpPr>
            <a:spLocks noGrp="1"/>
          </p:cNvSpPr>
          <p:nvPr>
            <p:ph idx="1"/>
          </p:nvPr>
        </p:nvSpPr>
        <p:spPr/>
        <p:txBody>
          <a:bodyPr/>
          <a:lstStyle/>
          <a:p>
            <a:r>
              <a:rPr lang="en-US" altLang="zh-CN" dirty="0"/>
              <a:t>Without any constraint, the auto-encoder </a:t>
            </a:r>
            <a:r>
              <a:rPr lang="en-US" altLang="zh-CN" dirty="0" smtClean="0"/>
              <a:t>very quickly </a:t>
            </a:r>
            <a:r>
              <a:rPr lang="en-US" altLang="zh-CN" dirty="0"/>
              <a:t>learns to merely copy every input word one by one.</a:t>
            </a:r>
            <a:endParaRPr lang="zh-CN" altLang="en-US" dirty="0"/>
          </a:p>
        </p:txBody>
      </p:sp>
      <p:pic>
        <p:nvPicPr>
          <p:cNvPr id="4" name="图片 3"/>
          <p:cNvPicPr>
            <a:picLocks noChangeAspect="1"/>
          </p:cNvPicPr>
          <p:nvPr/>
        </p:nvPicPr>
        <p:blipFill>
          <a:blip r:embed="rId2"/>
          <a:stretch>
            <a:fillRect/>
          </a:stretch>
        </p:blipFill>
        <p:spPr>
          <a:xfrm>
            <a:off x="838200" y="3144863"/>
            <a:ext cx="10876190" cy="638095"/>
          </a:xfrm>
          <a:prstGeom prst="rect">
            <a:avLst/>
          </a:prstGeom>
        </p:spPr>
      </p:pic>
      <p:pic>
        <p:nvPicPr>
          <p:cNvPr id="5" name="图片 4"/>
          <p:cNvPicPr>
            <a:picLocks noChangeAspect="1"/>
          </p:cNvPicPr>
          <p:nvPr/>
        </p:nvPicPr>
        <p:blipFill>
          <a:blip r:embed="rId3"/>
          <a:stretch>
            <a:fillRect/>
          </a:stretch>
        </p:blipFill>
        <p:spPr>
          <a:xfrm>
            <a:off x="942956" y="4130767"/>
            <a:ext cx="9114286" cy="1942857"/>
          </a:xfrm>
          <a:prstGeom prst="rect">
            <a:avLst/>
          </a:prstGeom>
        </p:spPr>
      </p:pic>
    </p:spTree>
    <p:extLst>
      <p:ext uri="{BB962C8B-B14F-4D97-AF65-F5344CB8AC3E}">
        <p14:creationId xmlns:p14="http://schemas.microsoft.com/office/powerpoint/2010/main" val="2565861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Back Translation</a:t>
            </a:r>
            <a:endParaRPr lang="zh-CN" altLang="en-US" dirty="0"/>
          </a:p>
        </p:txBody>
      </p:sp>
      <p:pic>
        <p:nvPicPr>
          <p:cNvPr id="5" name="内容占位符 4"/>
          <p:cNvPicPr>
            <a:picLocks noGrp="1" noChangeAspect="1"/>
          </p:cNvPicPr>
          <p:nvPr>
            <p:ph idx="1"/>
          </p:nvPr>
        </p:nvPicPr>
        <p:blipFill>
          <a:blip r:embed="rId2"/>
          <a:stretch>
            <a:fillRect/>
          </a:stretch>
        </p:blipFill>
        <p:spPr>
          <a:xfrm>
            <a:off x="980243" y="1984516"/>
            <a:ext cx="10515600" cy="238231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7741436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455</TotalTime>
  <Words>392</Words>
  <Application>Microsoft Office PowerPoint</Application>
  <PresentationFormat>宽屏</PresentationFormat>
  <Paragraphs>79</Paragraphs>
  <Slides>19</Slides>
  <Notes>2</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19</vt:i4>
      </vt:variant>
    </vt:vector>
  </HeadingPairs>
  <TitlesOfParts>
    <vt:vector size="23" baseType="lpstr">
      <vt:lpstr>等线</vt:lpstr>
      <vt:lpstr>等线 Light</vt:lpstr>
      <vt:lpstr>Arial</vt:lpstr>
      <vt:lpstr>Office 主题​​</vt:lpstr>
      <vt:lpstr>Phrase-Based &amp; Neural  Unsupervised Machine Translation</vt:lpstr>
      <vt:lpstr>Machine Translation History</vt:lpstr>
      <vt:lpstr>Machine Translation History</vt:lpstr>
      <vt:lpstr>Points</vt:lpstr>
      <vt:lpstr>Motivation &amp; Contribution</vt:lpstr>
      <vt:lpstr>Three principles of unsupervised MT</vt:lpstr>
      <vt:lpstr>Word-by-word translation</vt:lpstr>
      <vt:lpstr>Denoising Auto-Encoder for LM</vt:lpstr>
      <vt:lpstr>Back Translation</vt:lpstr>
      <vt:lpstr>Back Translation</vt:lpstr>
      <vt:lpstr>Unsupervised MT Pipeline </vt:lpstr>
      <vt:lpstr>Phrase-Based Translation Models</vt:lpstr>
      <vt:lpstr>PBSMT Pipeline </vt:lpstr>
      <vt:lpstr>Comparison with Supervised Model</vt:lpstr>
      <vt:lpstr>Combination</vt:lpstr>
      <vt:lpstr>Fully Unsupervised Results</vt:lpstr>
      <vt:lpstr>Comparison with Previous UMT Model</vt:lpstr>
      <vt:lpstr>Ablation Study: PBSMT on fr-&gt;en</vt:lpstr>
      <vt:lpstr>Reference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Phrase-Based &amp; Neural  Unsupervised Machine Translation</dc:title>
  <dc:creator>Dou Longxu</dc:creator>
  <cp:lastModifiedBy>Dou Longxu</cp:lastModifiedBy>
  <cp:revision>82</cp:revision>
  <dcterms:created xsi:type="dcterms:W3CDTF">2018-10-10T12:09:27Z</dcterms:created>
  <dcterms:modified xsi:type="dcterms:W3CDTF">2018-10-11T13:15:05Z</dcterms:modified>
</cp:coreProperties>
</file>