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64" r:id="rId4"/>
    <p:sldId id="257" r:id="rId5"/>
    <p:sldId id="259" r:id="rId6"/>
    <p:sldId id="260" r:id="rId7"/>
    <p:sldId id="281" r:id="rId8"/>
    <p:sldId id="268" r:id="rId9"/>
    <p:sldId id="269" r:id="rId10"/>
    <p:sldId id="270" r:id="rId11"/>
    <p:sldId id="271" r:id="rId12"/>
    <p:sldId id="272" r:id="rId13"/>
    <p:sldId id="275" r:id="rId14"/>
    <p:sldId id="273" r:id="rId15"/>
    <p:sldId id="274" r:id="rId16"/>
    <p:sldId id="262" r:id="rId17"/>
    <p:sldId id="276" r:id="rId18"/>
    <p:sldId id="277" r:id="rId19"/>
    <p:sldId id="278" r:id="rId20"/>
    <p:sldId id="279" r:id="rId21"/>
    <p:sldId id="280" r:id="rId22"/>
    <p:sldId id="261" r:id="rId23"/>
    <p:sldId id="265" r:id="rId24"/>
    <p:sldId id="26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/>
    <p:restoredTop sz="86818"/>
  </p:normalViewPr>
  <p:slideViewPr>
    <p:cSldViewPr snapToGrid="0" snapToObjects="1">
      <p:cViewPr varScale="1">
        <p:scale>
          <a:sx n="113" d="100"/>
          <a:sy n="113" d="100"/>
        </p:scale>
        <p:origin x="10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BC113-A7C2-DE43-A6F4-3296FA381ADD}" type="datetimeFigureOut">
              <a:rPr kumimoji="1" lang="zh-CN" altLang="en-US" smtClean="0"/>
              <a:t>2019/12/24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34F76-6265-2544-8B97-EF7448D5BB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6387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2018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年，谷歌发布基于双向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的大规模预训练语言模型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NLP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领域带来了极大的惊喜。而后一系列基于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的研究工作如春笋般涌现，用于解决多类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NLP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任务。预训练模型也成为了业内解决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NLP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问题的标配。今日，谷歌又为大家带来了新的惊喜，新模型在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NLP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任务中都达到了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SOTA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性能。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34F76-6265-2544-8B97-EF7448D5BB7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755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zh-CN" altLang="en-US" dirty="0"/>
            </a:b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34F76-6265-2544-8B97-EF7448D5BB7C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9761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zh-CN" altLang="en-US" dirty="0"/>
            </a:b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34F76-6265-2544-8B97-EF7448D5BB7C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7417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34F76-6265-2544-8B97-EF7448D5BB7C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9535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34F76-6265-2544-8B97-EF7448D5BB7C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0899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34F76-6265-2544-8B97-EF7448D5BB7C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8116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34F76-6265-2544-8B97-EF7448D5BB7C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8299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EE4DD9-FF74-B84D-9365-4AF1D8EF8A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﻿Exploring the Limits of </a:t>
            </a:r>
            <a:r>
              <a:rPr kumimoji="1" lang="en-US" altLang="zh-CN" dirty="0">
                <a:solidFill>
                  <a:srgbClr val="FF0000"/>
                </a:solidFill>
              </a:rPr>
              <a:t>T</a:t>
            </a:r>
            <a:r>
              <a:rPr kumimoji="1" lang="en-US" altLang="zh-CN" dirty="0"/>
              <a:t>ransfer Learning with a Unified </a:t>
            </a:r>
            <a:r>
              <a:rPr kumimoji="1" lang="en-US" altLang="zh-CN" dirty="0">
                <a:solidFill>
                  <a:srgbClr val="FF0000"/>
                </a:solidFill>
              </a:rPr>
              <a:t>T</a:t>
            </a:r>
            <a:r>
              <a:rPr kumimoji="1" lang="en-US" altLang="zh-CN" dirty="0"/>
              <a:t>ext-</a:t>
            </a:r>
            <a:r>
              <a:rPr kumimoji="1" lang="en-US" altLang="zh-CN" dirty="0">
                <a:solidFill>
                  <a:srgbClr val="FF0000"/>
                </a:solidFill>
              </a:rPr>
              <a:t>t</a:t>
            </a:r>
            <a:r>
              <a:rPr kumimoji="1" lang="en-US" altLang="zh-CN" dirty="0"/>
              <a:t>o-</a:t>
            </a:r>
            <a:r>
              <a:rPr kumimoji="1" lang="en-US" altLang="zh-CN" dirty="0">
                <a:solidFill>
                  <a:srgbClr val="FF0000"/>
                </a:solidFill>
              </a:rPr>
              <a:t>T</a:t>
            </a:r>
            <a:r>
              <a:rPr kumimoji="1" lang="en-US" altLang="zh-CN" dirty="0"/>
              <a:t>ext </a:t>
            </a:r>
            <a:r>
              <a:rPr kumimoji="1" lang="en-US" altLang="zh-CN" dirty="0">
                <a:solidFill>
                  <a:srgbClr val="FF0000"/>
                </a:solidFill>
              </a:rPr>
              <a:t>T</a:t>
            </a:r>
            <a:r>
              <a:rPr kumimoji="1" lang="en-US" altLang="zh-CN" dirty="0"/>
              <a:t>ransformer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C69A46-6660-A34B-B78E-1E6F2423A9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dirty="0"/>
              <a:t>窦隆绪</a:t>
            </a:r>
            <a:r>
              <a:rPr kumimoji="1" lang="en-US" altLang="zh-CN" dirty="0"/>
              <a:t>-LA-Y2</a:t>
            </a:r>
          </a:p>
          <a:p>
            <a:r>
              <a:rPr kumimoji="1" lang="en-US" altLang="zh-CN" dirty="0"/>
              <a:t>2019/12/24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6872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35A2B-2BDA-8341-9323-CB801837A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基线模型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EB4F4-2B58-B045-B8AD-B67F5FB9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623" y="1463742"/>
            <a:ext cx="11029615" cy="3678303"/>
          </a:xfrm>
        </p:spPr>
        <p:txBody>
          <a:bodyPr>
            <a:normAutofit/>
          </a:bodyPr>
          <a:lstStyle/>
          <a:p>
            <a:r>
              <a:rPr lang="zh-CN" altLang="en-US" b="1" dirty="0"/>
              <a:t>模型：</a:t>
            </a:r>
            <a:r>
              <a:rPr lang="zh-CN" altLang="en-US" dirty="0"/>
              <a:t>标准的</a:t>
            </a:r>
            <a:r>
              <a:rPr lang="en-US" altLang="zh-CN" dirty="0"/>
              <a:t>transformer</a:t>
            </a:r>
            <a:r>
              <a:rPr lang="zh-CN" altLang="en-US" dirty="0"/>
              <a:t>。具体参数参照了</a:t>
            </a:r>
            <a:r>
              <a:rPr lang="en-US" altLang="zh-CN" dirty="0"/>
              <a:t>BERT base</a:t>
            </a:r>
            <a:r>
              <a:rPr lang="zh-CN" altLang="en-US" dirty="0"/>
              <a:t>，所以最终模型的参数量大约是</a:t>
            </a:r>
            <a:r>
              <a:rPr lang="en-US" altLang="zh-CN" dirty="0"/>
              <a:t>BERT base</a:t>
            </a:r>
            <a:r>
              <a:rPr lang="zh-CN" altLang="en-US" dirty="0"/>
              <a:t>的两倍，因为</a:t>
            </a:r>
            <a:r>
              <a:rPr lang="en-US" altLang="zh-CN" dirty="0"/>
              <a:t>encoder-decoder</a:t>
            </a:r>
            <a:r>
              <a:rPr lang="zh-CN" altLang="en-US" dirty="0"/>
              <a:t>结构。</a:t>
            </a:r>
            <a:endParaRPr lang="en-US" altLang="zh-CN" dirty="0"/>
          </a:p>
          <a:p>
            <a:r>
              <a:rPr lang="zh-CN" altLang="en-US" b="1" dirty="0"/>
              <a:t>训练：</a:t>
            </a:r>
            <a:r>
              <a:rPr lang="zh-CN" altLang="en-US" dirty="0"/>
              <a:t>还是标准的</a:t>
            </a:r>
            <a:r>
              <a:rPr lang="en-US" altLang="zh-CN" dirty="0"/>
              <a:t>MLE</a:t>
            </a:r>
            <a:r>
              <a:rPr lang="zh-CN" altLang="en-US" dirty="0"/>
              <a:t>的训练模式，</a:t>
            </a:r>
            <a:r>
              <a:rPr lang="en-US" altLang="zh-CN" dirty="0"/>
              <a:t>optimizer</a:t>
            </a:r>
            <a:r>
              <a:rPr lang="zh-CN" altLang="en-US" dirty="0"/>
              <a:t>用了</a:t>
            </a:r>
            <a:r>
              <a:rPr lang="en-US" altLang="zh-CN" dirty="0" err="1"/>
              <a:t>AdaFactor</a:t>
            </a:r>
            <a:r>
              <a:rPr lang="zh-CN" altLang="en-US" dirty="0"/>
              <a:t>，预测是用了</a:t>
            </a:r>
            <a:r>
              <a:rPr lang="en-US" altLang="zh-CN" dirty="0"/>
              <a:t>greedy decoding</a:t>
            </a:r>
          </a:p>
          <a:p>
            <a:r>
              <a:rPr lang="zh-CN" altLang="en-US" b="1" dirty="0"/>
              <a:t>单词表：</a:t>
            </a:r>
            <a:r>
              <a:rPr lang="zh-CN" altLang="en-US" dirty="0"/>
              <a:t>用</a:t>
            </a:r>
            <a:r>
              <a:rPr lang="en-US" altLang="zh-CN" dirty="0" err="1"/>
              <a:t>SentencePiece</a:t>
            </a:r>
            <a:r>
              <a:rPr lang="zh-CN" altLang="en-US" dirty="0"/>
              <a:t>生成了一个大小为</a:t>
            </a:r>
            <a:r>
              <a:rPr lang="en-US" altLang="zh-CN" dirty="0"/>
              <a:t>32000</a:t>
            </a:r>
            <a:r>
              <a:rPr lang="zh-CN" altLang="en-US" dirty="0"/>
              <a:t>的单词表。</a:t>
            </a:r>
            <a:r>
              <a:rPr lang="en-US" altLang="zh-CN" dirty="0" err="1"/>
              <a:t>SentencePiece</a:t>
            </a:r>
            <a:r>
              <a:rPr lang="zh-CN" altLang="en-US" dirty="0"/>
              <a:t>是一个</a:t>
            </a:r>
            <a:r>
              <a:rPr lang="en-US" altLang="zh-CN" dirty="0"/>
              <a:t>language-independent tokenizer</a:t>
            </a:r>
          </a:p>
          <a:p>
            <a:r>
              <a:rPr lang="zh-CN" altLang="en-US" b="1" dirty="0"/>
              <a:t>无监督目标函数：</a:t>
            </a:r>
            <a:r>
              <a:rPr lang="zh-CN" altLang="en-US" dirty="0"/>
              <a:t>本文作者用了</a:t>
            </a:r>
            <a:r>
              <a:rPr lang="en-US" altLang="zh-CN" dirty="0">
                <a:solidFill>
                  <a:schemeClr val="tx1"/>
                </a:solidFill>
              </a:rPr>
              <a:t>denoising</a:t>
            </a:r>
            <a:r>
              <a:rPr lang="en-US" altLang="zh-CN" dirty="0"/>
              <a:t> objective</a:t>
            </a:r>
            <a:r>
              <a:rPr lang="zh-CN" altLang="en-US" dirty="0"/>
              <a:t>，在</a:t>
            </a:r>
            <a:r>
              <a:rPr lang="en-US" altLang="zh-CN" dirty="0"/>
              <a:t>input sequence</a:t>
            </a:r>
            <a:r>
              <a:rPr lang="zh-CN" altLang="en-US" dirty="0"/>
              <a:t>中随机</a:t>
            </a:r>
            <a:r>
              <a:rPr lang="en-US" altLang="zh-CN" dirty="0"/>
              <a:t>drop</a:t>
            </a:r>
            <a:r>
              <a:rPr lang="zh-CN" altLang="en-US" dirty="0"/>
              <a:t>掉</a:t>
            </a:r>
            <a:r>
              <a:rPr lang="en-US" altLang="zh-CN" dirty="0"/>
              <a:t>15%</a:t>
            </a:r>
            <a:r>
              <a:rPr lang="zh-CN" altLang="en-US" dirty="0"/>
              <a:t>的</a:t>
            </a:r>
            <a:r>
              <a:rPr lang="en-US" altLang="zh-CN" dirty="0"/>
              <a:t>token</a:t>
            </a:r>
            <a:r>
              <a:rPr lang="zh-CN" altLang="en-US" dirty="0"/>
              <a:t>，相邻的</a:t>
            </a:r>
            <a:r>
              <a:rPr lang="en-US" altLang="zh-CN" dirty="0"/>
              <a:t>token</a:t>
            </a:r>
            <a:r>
              <a:rPr lang="zh-CN" altLang="en-US" dirty="0"/>
              <a:t>就</a:t>
            </a:r>
            <a:r>
              <a:rPr lang="en-US" altLang="zh-CN" dirty="0"/>
              <a:t>merge</a:t>
            </a:r>
            <a:r>
              <a:rPr lang="zh-CN" altLang="en-US" dirty="0"/>
              <a:t>成一个</a:t>
            </a:r>
            <a:r>
              <a:rPr lang="en-US" altLang="zh-CN" dirty="0"/>
              <a:t>span</a:t>
            </a:r>
            <a:r>
              <a:rPr lang="zh-CN" altLang="en-US" dirty="0"/>
              <a:t>，这样以来就有了若干个</a:t>
            </a:r>
            <a:r>
              <a:rPr lang="en-US" altLang="zh-CN" dirty="0"/>
              <a:t>span</a:t>
            </a:r>
            <a:r>
              <a:rPr lang="zh-CN" altLang="en-US" dirty="0"/>
              <a:t>，</a:t>
            </a:r>
            <a:r>
              <a:rPr lang="en-US" altLang="zh-CN" dirty="0"/>
              <a:t>target sequence</a:t>
            </a:r>
            <a:r>
              <a:rPr lang="zh-CN" altLang="en-US" dirty="0"/>
              <a:t>的</a:t>
            </a:r>
            <a:r>
              <a:rPr lang="en-US" altLang="zh-CN" dirty="0"/>
              <a:t>mask</a:t>
            </a:r>
            <a:r>
              <a:rPr lang="zh-CN" altLang="en-US" dirty="0"/>
              <a:t>实际上是根据被</a:t>
            </a:r>
            <a:r>
              <a:rPr lang="en-US" altLang="zh-CN" dirty="0"/>
              <a:t>mask</a:t>
            </a:r>
            <a:r>
              <a:rPr lang="zh-CN" altLang="en-US" dirty="0"/>
              <a:t>之后的</a:t>
            </a:r>
            <a:r>
              <a:rPr lang="en-US" altLang="zh-CN" dirty="0"/>
              <a:t>input sequence</a:t>
            </a:r>
            <a:r>
              <a:rPr lang="zh-CN" altLang="en-US" dirty="0"/>
              <a:t>取了反集，最后在加上一个额外的</a:t>
            </a:r>
            <a:r>
              <a:rPr lang="en-US" altLang="zh-CN" dirty="0"/>
              <a:t>mask</a:t>
            </a:r>
            <a:r>
              <a:rPr lang="zh-CN" altLang="en-US" dirty="0"/>
              <a:t>。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FF4F00-EB93-C74D-B0D1-8AE6BB33E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4643981"/>
            <a:ext cx="5631473" cy="214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822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886B0-B977-AA4E-B7BF-CDDEA1537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Architecture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AC282F-05BB-494E-BF8E-4540D8B00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483" y="1209056"/>
            <a:ext cx="11029615" cy="3678303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Model structures</a:t>
            </a:r>
            <a:r>
              <a:rPr lang="zh-CN" altLang="en-US" sz="2400" dirty="0"/>
              <a:t>：这一部分介绍了三种结构：</a:t>
            </a:r>
            <a:endParaRPr lang="en-US" altLang="zh-CN" sz="2400" dirty="0"/>
          </a:p>
          <a:p>
            <a:pPr lvl="1"/>
            <a:r>
              <a:rPr lang="en-US" altLang="zh-CN" sz="2000" dirty="0"/>
              <a:t>Encoder-decoder</a:t>
            </a:r>
            <a:r>
              <a:rPr lang="zh-CN" altLang="en-US" sz="2000" dirty="0"/>
              <a:t>：</a:t>
            </a:r>
            <a:r>
              <a:rPr lang="en-US" altLang="zh-CN" sz="2000" dirty="0"/>
              <a:t> Fully-visible</a:t>
            </a:r>
            <a:r>
              <a:rPr lang="zh-CN" altLang="en-US" sz="2000" dirty="0"/>
              <a:t>（</a:t>
            </a:r>
            <a:r>
              <a:rPr lang="en-US" altLang="zh-CN" sz="2000" dirty="0"/>
              <a:t>transformer</a:t>
            </a:r>
            <a:r>
              <a:rPr lang="zh-CN" altLang="en-US" sz="2000" dirty="0"/>
              <a:t>的</a:t>
            </a:r>
            <a:r>
              <a:rPr lang="en-US" altLang="zh-CN" sz="2000" dirty="0"/>
              <a:t>encoder</a:t>
            </a:r>
            <a:r>
              <a:rPr lang="zh-CN" altLang="en-US" sz="2000" dirty="0"/>
              <a:t>那种</a:t>
            </a:r>
            <a:r>
              <a:rPr lang="en-US" altLang="zh-CN" sz="2000" dirty="0"/>
              <a:t>mask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/>
            <a:r>
              <a:rPr lang="en-US" altLang="zh-CN" sz="2000" dirty="0"/>
              <a:t>Language model</a:t>
            </a:r>
            <a:r>
              <a:rPr lang="zh-CN" altLang="en-US" sz="2000" dirty="0"/>
              <a:t>：</a:t>
            </a:r>
            <a:r>
              <a:rPr lang="en-US" altLang="zh-CN" sz="2000" dirty="0"/>
              <a:t> Causal</a:t>
            </a:r>
            <a:r>
              <a:rPr lang="zh-CN" altLang="en-US" sz="2000" dirty="0"/>
              <a:t>（</a:t>
            </a:r>
            <a:r>
              <a:rPr lang="en-US" altLang="zh-CN" sz="2000" dirty="0"/>
              <a:t>transformer</a:t>
            </a:r>
            <a:r>
              <a:rPr lang="zh-CN" altLang="en-US" sz="2000" dirty="0"/>
              <a:t>的</a:t>
            </a:r>
            <a:r>
              <a:rPr lang="en-US" altLang="zh-CN" sz="2000" dirty="0"/>
              <a:t>decoder</a:t>
            </a:r>
            <a:r>
              <a:rPr lang="zh-CN" altLang="en-US" sz="2000" dirty="0"/>
              <a:t>那种</a:t>
            </a:r>
            <a:r>
              <a:rPr lang="en-US" altLang="zh-CN" sz="2000" dirty="0"/>
              <a:t>mask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/>
            <a:r>
              <a:rPr lang="en-US" altLang="zh-CN" sz="2000" dirty="0"/>
              <a:t>Prefix LM</a:t>
            </a:r>
            <a:r>
              <a:rPr lang="zh-CN" altLang="en-US" sz="2000" dirty="0"/>
              <a:t>：</a:t>
            </a:r>
            <a:r>
              <a:rPr lang="en-US" altLang="zh-CN" sz="2000" dirty="0"/>
              <a:t>Causal with prefix</a:t>
            </a:r>
            <a:r>
              <a:rPr lang="zh-CN" altLang="en-US" sz="2000" dirty="0"/>
              <a:t>（前两种的结合，前半段是</a:t>
            </a:r>
            <a:r>
              <a:rPr lang="en-US" altLang="zh-CN" sz="2000" dirty="0"/>
              <a:t>fully-visible</a:t>
            </a:r>
            <a:r>
              <a:rPr lang="zh-CN" altLang="en-US" sz="2000" dirty="0"/>
              <a:t>，后半段是</a:t>
            </a:r>
            <a:r>
              <a:rPr lang="en-US" altLang="zh-CN" sz="2000" dirty="0"/>
              <a:t>causal</a:t>
            </a:r>
            <a:r>
              <a:rPr lang="zh-CN" altLang="en-US" sz="2000" dirty="0"/>
              <a:t>）</a:t>
            </a:r>
            <a:endParaRPr kumimoji="1"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0C6B49A-3C07-9641-B5A4-3259A952C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142" y="4128463"/>
            <a:ext cx="6651871" cy="252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061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ADFFB8-6193-6246-BCCA-7D716B5BB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Architecture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90B0A19-6B1E-BF4E-AD85-F000231B43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843733"/>
            <a:ext cx="5796162" cy="241253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B5EF0D4-ADCC-2348-AB92-13FD37327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4174919"/>
            <a:ext cx="9148962" cy="259282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CF69DE3-98FB-F544-86F5-52511C6AF8D0}"/>
              </a:ext>
            </a:extLst>
          </p:cNvPr>
          <p:cNvSpPr txBox="1"/>
          <p:nvPr/>
        </p:nvSpPr>
        <p:spPr>
          <a:xfrm>
            <a:off x="6580258" y="3153508"/>
            <a:ext cx="5213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Encoder-decoder</a:t>
            </a:r>
            <a:r>
              <a:rPr lang="zh-CN" altLang="en-US" dirty="0"/>
              <a:t>配合</a:t>
            </a:r>
            <a:r>
              <a:rPr lang="en-US" altLang="zh-CN" dirty="0"/>
              <a:t>denoising objective</a:t>
            </a:r>
            <a:r>
              <a:rPr lang="zh-CN" altLang="en-US" dirty="0"/>
              <a:t>达到了最好的效果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8885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B93ED-FF9A-8A4B-BFE5-7F9DDCF26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﻿Unsupervised objectives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E2AC021-299D-CA4F-A3F6-C8B5CB74A476}"/>
              </a:ext>
            </a:extLst>
          </p:cNvPr>
          <p:cNvSpPr/>
          <p:nvPr/>
        </p:nvSpPr>
        <p:spPr>
          <a:xfrm>
            <a:off x="1348154" y="4138246"/>
            <a:ext cx="1324708" cy="5744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83FB1EA-570E-4846-9D3E-79A00E67F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748" y="2204123"/>
            <a:ext cx="8014294" cy="409770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D10C6B6-EC5F-9444-A062-0CD0FE94213E}"/>
              </a:ext>
            </a:extLst>
          </p:cNvPr>
          <p:cNvSpPr/>
          <p:nvPr/>
        </p:nvSpPr>
        <p:spPr>
          <a:xfrm>
            <a:off x="1465385" y="4173415"/>
            <a:ext cx="1324708" cy="574431"/>
          </a:xfrm>
          <a:prstGeom prst="rect">
            <a:avLst/>
          </a:prstGeom>
          <a:noFill/>
          <a:ln w="66675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28D7B8-4D85-4444-83D7-83259E1F48ED}"/>
              </a:ext>
            </a:extLst>
          </p:cNvPr>
          <p:cNvSpPr/>
          <p:nvPr/>
        </p:nvSpPr>
        <p:spPr>
          <a:xfrm>
            <a:off x="3377730" y="4191858"/>
            <a:ext cx="1324708" cy="574431"/>
          </a:xfrm>
          <a:prstGeom prst="rect">
            <a:avLst/>
          </a:prstGeom>
          <a:noFill/>
          <a:ln w="66675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EDB1A52-6F05-6E43-B880-8F323BCDE0CF}"/>
              </a:ext>
            </a:extLst>
          </p:cNvPr>
          <p:cNvSpPr/>
          <p:nvPr/>
        </p:nvSpPr>
        <p:spPr>
          <a:xfrm>
            <a:off x="5249044" y="3851028"/>
            <a:ext cx="1324708" cy="574431"/>
          </a:xfrm>
          <a:prstGeom prst="rect">
            <a:avLst/>
          </a:prstGeom>
          <a:noFill/>
          <a:ln w="66675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23C5BF3-05BA-5540-96AA-FE0AA1DFF017}"/>
              </a:ext>
            </a:extLst>
          </p:cNvPr>
          <p:cNvSpPr/>
          <p:nvPr/>
        </p:nvSpPr>
        <p:spPr>
          <a:xfrm>
            <a:off x="7120359" y="3851029"/>
            <a:ext cx="1324708" cy="574431"/>
          </a:xfrm>
          <a:prstGeom prst="rect">
            <a:avLst/>
          </a:prstGeom>
          <a:noFill/>
          <a:ln w="66675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9274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49957-B03D-D94D-AFA6-C7EC86C2B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﻿Unsupervised objectives: Approaches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697D1CA-5C47-9B43-8819-21CBD35BC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9615" y="2286000"/>
            <a:ext cx="11931977" cy="226413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B8CF6C5-8587-1349-B9D2-BF6F640DA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615" y="4756906"/>
            <a:ext cx="9336531" cy="190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928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49957-B03D-D94D-AFA6-C7EC86C2B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﻿Unsupervised objectives: corruption</a:t>
            </a:r>
            <a:endParaRPr kumimoji="1"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1B274DAF-C5FB-5D44-AFD9-A415650E0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BERT-style objective</a:t>
            </a:r>
            <a:r>
              <a:rPr lang="zh-CN" altLang="en-US" dirty="0"/>
              <a:t>，又做了进一步简化，出了三种</a:t>
            </a:r>
            <a:r>
              <a:rPr lang="en-US" altLang="zh-CN" dirty="0"/>
              <a:t>variant</a:t>
            </a:r>
            <a:r>
              <a:rPr lang="zh-CN" altLang="en-US" dirty="0"/>
              <a:t>，这些</a:t>
            </a:r>
            <a:r>
              <a:rPr lang="en-US" altLang="zh-CN" dirty="0"/>
              <a:t>variants</a:t>
            </a:r>
            <a:r>
              <a:rPr lang="zh-CN" altLang="en-US" dirty="0"/>
              <a:t>跟原版的</a:t>
            </a:r>
            <a:r>
              <a:rPr lang="en-US" altLang="zh-CN" dirty="0"/>
              <a:t>BERT-style objective</a:t>
            </a:r>
            <a:r>
              <a:rPr lang="zh-CN" altLang="en-US" dirty="0"/>
              <a:t>差距不大。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研究了一下不同的</a:t>
            </a:r>
            <a:r>
              <a:rPr lang="en-US" altLang="zh-CN" dirty="0"/>
              <a:t>corruption rate</a:t>
            </a:r>
            <a:r>
              <a:rPr lang="zh-CN" altLang="en-US" dirty="0"/>
              <a:t>的影响，</a:t>
            </a:r>
            <a:r>
              <a:rPr lang="en-US" altLang="zh-CN" dirty="0"/>
              <a:t>15%</a:t>
            </a:r>
            <a:r>
              <a:rPr lang="zh-CN" altLang="en-US" dirty="0"/>
              <a:t>最好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E75F1CD-9947-1C47-A4BE-7E6F0C396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233" y="3101227"/>
            <a:ext cx="8804520" cy="146393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B882F98-12AB-9045-B2E4-71B6E6C6A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233" y="5126832"/>
            <a:ext cx="7717017" cy="146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346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276966-288E-9545-90B1-A3E985341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C4 </a:t>
            </a:r>
            <a:r>
              <a:rPr lang="zh-CN" altLang="en-US" dirty="0"/>
              <a:t>语料库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D90024-EE06-7C42-880F-615540D1B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Common Crawl </a:t>
            </a:r>
            <a:r>
              <a:rPr lang="zh-CN" altLang="en-US" dirty="0"/>
              <a:t>网站每个月可以爬取 </a:t>
            </a:r>
            <a:r>
              <a:rPr lang="en-US" altLang="zh-CN" dirty="0"/>
              <a:t>20TB </a:t>
            </a:r>
            <a:r>
              <a:rPr lang="zh-CN" altLang="en-US" dirty="0"/>
              <a:t>大小的文本数据。</a:t>
            </a:r>
            <a:endParaRPr lang="en-US" altLang="zh-CN" dirty="0"/>
          </a:p>
          <a:p>
            <a:r>
              <a:rPr lang="zh-CN" altLang="en-US" dirty="0"/>
              <a:t>研究者利用以下启发式方法来清洗从 </a:t>
            </a:r>
            <a:r>
              <a:rPr lang="en-US" altLang="zh-CN" dirty="0"/>
              <a:t>Common Crawl </a:t>
            </a:r>
            <a:r>
              <a:rPr lang="zh-CN" altLang="en-US" dirty="0"/>
              <a:t>网站上爬取到的文本：</a:t>
            </a:r>
            <a:endParaRPr lang="en-US" altLang="zh-CN" dirty="0"/>
          </a:p>
          <a:p>
            <a:pPr lvl="1"/>
            <a:r>
              <a:rPr lang="zh-CN" altLang="en-US" dirty="0"/>
              <a:t>仅保留以终端标点符号（即句号、感叹号、问号或结束引号）结尾的文本行；</a:t>
            </a:r>
          </a:p>
          <a:p>
            <a:pPr lvl="1"/>
            <a:r>
              <a:rPr lang="zh-CN" altLang="en-US" dirty="0"/>
              <a:t>删除任何包含「污秽、下流或其他脏话字眼」的页面；</a:t>
            </a:r>
          </a:p>
          <a:p>
            <a:pPr lvl="1"/>
            <a:r>
              <a:rPr lang="zh-CN" altLang="en-US" dirty="0"/>
              <a:t>由于爬取到的很多页面包含「应启用 </a:t>
            </a:r>
            <a:r>
              <a:rPr lang="en-US" altLang="zh-CN" dirty="0" err="1"/>
              <a:t>Javascript</a:t>
            </a:r>
            <a:r>
              <a:rPr lang="zh-CN" altLang="en-US" dirty="0"/>
              <a:t>」的警告信息，所以删除含有 </a:t>
            </a:r>
            <a:r>
              <a:rPr lang="en-US" altLang="zh-CN" dirty="0" err="1"/>
              <a:t>Javascript</a:t>
            </a:r>
            <a:r>
              <a:rPr lang="en-US" altLang="zh-CN" dirty="0"/>
              <a:t> </a:t>
            </a:r>
            <a:r>
              <a:rPr lang="zh-CN" altLang="en-US" dirty="0"/>
              <a:t>一词的所有文本行；</a:t>
            </a:r>
          </a:p>
          <a:p>
            <a:pPr lvl="1"/>
            <a:r>
              <a:rPr lang="zh-CN" altLang="en-US" dirty="0"/>
              <a:t>为了删除数据集中的重复数据，删除数据集中多次出现的任何三个句子中的两个。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750GB</a:t>
            </a:r>
            <a:r>
              <a:rPr lang="zh-CN" altLang="en-US" dirty="0"/>
              <a:t>非常干净自然的英文文本，研究者将此数据集称为「</a:t>
            </a:r>
            <a:r>
              <a:rPr lang="en-US" altLang="zh-CN" dirty="0"/>
              <a:t>Colossal Clean Crawled Corpus</a:t>
            </a:r>
            <a:r>
              <a:rPr lang="zh-CN" altLang="en-US" dirty="0"/>
              <a:t>」（或简称 </a:t>
            </a:r>
            <a:r>
              <a:rPr lang="en-US" altLang="zh-CN" dirty="0"/>
              <a:t>C4 </a:t>
            </a:r>
            <a:r>
              <a:rPr lang="zh-CN" altLang="en-US" dirty="0"/>
              <a:t>语料库），并将其作为 </a:t>
            </a:r>
            <a:r>
              <a:rPr lang="en-US" altLang="zh-CN" dirty="0"/>
              <a:t>TensorFlow </a:t>
            </a:r>
            <a:r>
              <a:rPr lang="zh-CN" altLang="en-US" dirty="0"/>
              <a:t>数据集的一部分发布。</a:t>
            </a:r>
            <a:endParaRPr lang="en-US" altLang="zh-CN" dirty="0"/>
          </a:p>
          <a:p>
            <a:endParaRPr lang="zh-CN" altLang="en-US" sz="110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2056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276966-288E-9545-90B1-A3E985341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C4 </a:t>
            </a:r>
            <a:r>
              <a:rPr lang="zh-CN" altLang="en-US" dirty="0"/>
              <a:t>语料库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C4AFD8DB-B056-F94C-B6B0-3807E28BB2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514" y="2467148"/>
            <a:ext cx="10731577" cy="327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461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68B02-5DBC-B74B-A0B8-954B448C8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 strategy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ACB469-9DFE-5C48-8B6D-4F415BBAF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527" y="1199512"/>
            <a:ext cx="11029615" cy="3678303"/>
          </a:xfrm>
        </p:spPr>
        <p:txBody>
          <a:bodyPr>
            <a:normAutofit/>
          </a:bodyPr>
          <a:lstStyle/>
          <a:p>
            <a:r>
              <a:rPr lang="en-US" altLang="zh-CN" b="1" dirty="0"/>
              <a:t>Fine-tuning methods</a:t>
            </a:r>
            <a:r>
              <a:rPr lang="zh-CN" altLang="en-US" b="1" dirty="0"/>
              <a:t>：</a:t>
            </a:r>
            <a:r>
              <a:rPr lang="zh-CN" altLang="en-US" dirty="0"/>
              <a:t>主要比较了两种方法，</a:t>
            </a:r>
            <a:r>
              <a:rPr lang="en-US" altLang="zh-CN" dirty="0"/>
              <a:t>adapter layer</a:t>
            </a:r>
            <a:r>
              <a:rPr lang="zh-CN" altLang="en-US" dirty="0"/>
              <a:t>和</a:t>
            </a:r>
            <a:r>
              <a:rPr lang="en-US" altLang="zh-CN" dirty="0"/>
              <a:t>gradual unfreezing</a:t>
            </a:r>
            <a:r>
              <a:rPr lang="zh-CN" altLang="en-US" dirty="0"/>
              <a:t>。</a:t>
            </a:r>
            <a:r>
              <a:rPr lang="en-US" altLang="zh-CN" dirty="0"/>
              <a:t>adapter layer</a:t>
            </a:r>
            <a:r>
              <a:rPr lang="zh-CN" altLang="en-US" dirty="0"/>
              <a:t>的参数量是跟</a:t>
            </a:r>
            <a:r>
              <a:rPr lang="en-US" altLang="zh-CN" dirty="0"/>
              <a:t>fine-tuning tasks</a:t>
            </a:r>
            <a:r>
              <a:rPr lang="zh-CN" altLang="en-US" dirty="0"/>
              <a:t>的数据规模正相关的。如果能仔细调调参数，其实还是更新所有参数表现最好。</a:t>
            </a:r>
            <a:endParaRPr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1949366-7310-124E-9ACE-56D3FF5C0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31" y="3604858"/>
            <a:ext cx="11445142" cy="254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77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68B02-5DBC-B74B-A0B8-954B448C8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 strategy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ACB469-9DFE-5C48-8B6D-4F415BBAF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115" y="702156"/>
            <a:ext cx="11029615" cy="36783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/>
              <a:t>Multi-task learning</a:t>
            </a:r>
            <a:r>
              <a:rPr lang="zh-CN" altLang="en-US" b="1" dirty="0"/>
              <a:t>：</a:t>
            </a:r>
            <a:r>
              <a:rPr lang="zh-CN" altLang="en-US" dirty="0"/>
              <a:t>单纯用</a:t>
            </a:r>
            <a:r>
              <a:rPr lang="en-US" altLang="zh-CN" dirty="0"/>
              <a:t>multi task learning</a:t>
            </a:r>
            <a:r>
              <a:rPr lang="zh-CN" altLang="en-US" dirty="0"/>
              <a:t>不如</a:t>
            </a:r>
            <a:r>
              <a:rPr lang="en-US" altLang="zh-CN" dirty="0"/>
              <a:t>pre-train-then-fine-tune</a:t>
            </a:r>
            <a:r>
              <a:rPr lang="zh-CN" altLang="en-US" dirty="0"/>
              <a:t>效果好。（我个人觉得还是数据规模上差距太大）</a:t>
            </a:r>
            <a:endParaRPr lang="en-US" altLang="zh-CN" dirty="0"/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B51235-BE3A-264E-B820-5A04622FE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99" y="3152280"/>
            <a:ext cx="11100201" cy="367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022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E4780-2D1D-F345-8554-82C66521D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9C5CDF-3677-4B4A-BF9E-4F18C5517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这篇 </a:t>
            </a:r>
            <a:r>
              <a:rPr lang="en-US" altLang="zh-CN" dirty="0"/>
              <a:t>53 </a:t>
            </a:r>
            <a:r>
              <a:rPr lang="zh-CN" altLang="en-US" dirty="0"/>
              <a:t>页的 </a:t>
            </a:r>
            <a:r>
              <a:rPr lang="en-US" altLang="zh-CN" dirty="0"/>
              <a:t>T5 </a:t>
            </a:r>
            <a:r>
              <a:rPr lang="zh-CN" altLang="en-US" dirty="0"/>
              <a:t>论文发布之后，引起了 </a:t>
            </a:r>
            <a:r>
              <a:rPr lang="en-US" altLang="zh-CN" dirty="0"/>
              <a:t>NLP </a:t>
            </a:r>
            <a:r>
              <a:rPr lang="zh-CN" altLang="en-US" dirty="0"/>
              <a:t>社区极大的关注与讨论。</a:t>
            </a:r>
            <a:endParaRPr lang="en-US" altLang="zh-CN" dirty="0"/>
          </a:p>
          <a:p>
            <a:r>
              <a:rPr lang="zh-CN" altLang="en-US" dirty="0"/>
              <a:t>论文从实际验证出发，包含了大量的实验报告。</a:t>
            </a:r>
            <a:endParaRPr lang="en-US" altLang="zh-CN" dirty="0"/>
          </a:p>
          <a:p>
            <a:r>
              <a:rPr lang="zh-CN" altLang="en-US" dirty="0"/>
              <a:t>而除了提出的 </a:t>
            </a:r>
            <a:r>
              <a:rPr lang="en-US" altLang="zh-CN" dirty="0"/>
              <a:t>T5 </a:t>
            </a:r>
            <a:r>
              <a:rPr lang="zh-CN" altLang="en-US" dirty="0"/>
              <a:t>模型之外，作者还开源了 </a:t>
            </a:r>
            <a:r>
              <a:rPr lang="en-US" altLang="zh-CN" dirty="0"/>
              <a:t>750GB </a:t>
            </a:r>
            <a:r>
              <a:rPr lang="zh-CN" altLang="en-US" dirty="0"/>
              <a:t>的数据集 </a:t>
            </a:r>
            <a:r>
              <a:rPr lang="en-US" altLang="zh-CN" dirty="0"/>
              <a:t>C4</a:t>
            </a:r>
            <a:r>
              <a:rPr lang="zh-CN" altLang="en-US" dirty="0"/>
              <a:t>，内含从网上爬取的数百个千兆字节干净英文文本。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149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68B02-5DBC-B74B-A0B8-954B448C8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 strategy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ACB469-9DFE-5C48-8B6D-4F415BBAF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702156"/>
            <a:ext cx="11029615" cy="3678303"/>
          </a:xfrm>
        </p:spPr>
        <p:txBody>
          <a:bodyPr>
            <a:normAutofit/>
          </a:bodyPr>
          <a:lstStyle/>
          <a:p>
            <a:r>
              <a:rPr lang="en-US" altLang="zh-CN" b="1" dirty="0"/>
              <a:t>Combining multi-task learning with fine-tuning</a:t>
            </a:r>
            <a:r>
              <a:rPr lang="zh-CN" altLang="en-US" b="1" dirty="0"/>
              <a:t>：</a:t>
            </a:r>
            <a:r>
              <a:rPr lang="en-US" altLang="zh-CN" dirty="0"/>
              <a:t>Multi-task pre-training</a:t>
            </a:r>
            <a:r>
              <a:rPr lang="zh-CN" altLang="en-US" dirty="0"/>
              <a:t>效果不如</a:t>
            </a:r>
            <a:r>
              <a:rPr lang="en-US" altLang="zh-CN" dirty="0"/>
              <a:t>Unsupervised pre-training</a:t>
            </a:r>
            <a:r>
              <a:rPr lang="zh-CN" altLang="en-US" dirty="0"/>
              <a:t>，除了</a:t>
            </a:r>
            <a:r>
              <a:rPr lang="en-US" altLang="zh-CN" dirty="0"/>
              <a:t>MT</a:t>
            </a:r>
            <a:r>
              <a:rPr lang="zh-CN" altLang="en-US" dirty="0"/>
              <a:t>（其实也没差太多）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89DFFD0-947D-0843-89B3-498CB4B8E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56" y="2842485"/>
            <a:ext cx="11423688" cy="214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082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68B02-5DBC-B74B-A0B8-954B448C8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 strategy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ACB469-9DFE-5C48-8B6D-4F415BBAF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766" y="1187189"/>
            <a:ext cx="11029615" cy="3678303"/>
          </a:xfrm>
        </p:spPr>
        <p:txBody>
          <a:bodyPr>
            <a:normAutofit/>
          </a:bodyPr>
          <a:lstStyle/>
          <a:p>
            <a:r>
              <a:rPr lang="en-US" altLang="zh-CN" b="1" dirty="0"/>
              <a:t>Scaling</a:t>
            </a:r>
            <a:r>
              <a:rPr lang="zh-CN" altLang="en-US" b="1" dirty="0"/>
              <a:t>：</a:t>
            </a:r>
            <a:r>
              <a:rPr lang="zh-CN" altLang="en-US" dirty="0"/>
              <a:t>更长的训练时间和更大的模型会带来更好的结果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DA09DF8-1E68-5E46-83B5-8D7FE1A1D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66" y="3275732"/>
            <a:ext cx="11610808" cy="292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9934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F5015D-B655-C740-9830-EDE3F2E67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实验结果</a:t>
            </a:r>
            <a:endParaRPr kumimoji="1"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C6C8C3D-7379-2344-9805-376CF5947C0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502" y="589933"/>
            <a:ext cx="5517589" cy="6268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E909A2F-72A7-D94A-8CC9-6524FE08DBFA}"/>
              </a:ext>
            </a:extLst>
          </p:cNvPr>
          <p:cNvSpPr txBox="1"/>
          <p:nvPr/>
        </p:nvSpPr>
        <p:spPr>
          <a:xfrm>
            <a:off x="581192" y="2471058"/>
            <a:ext cx="449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T5 </a:t>
            </a:r>
            <a:r>
              <a:rPr lang="zh-CN" altLang="en-US" dirty="0"/>
              <a:t>模型众多变体在各个任务上的性能。</a:t>
            </a:r>
            <a:r>
              <a:rPr lang="en-US" altLang="zh-CN" dirty="0"/>
              <a:t>Small</a:t>
            </a:r>
            <a:r>
              <a:rPr lang="zh-CN" altLang="en-US" dirty="0"/>
              <a:t>、</a:t>
            </a:r>
            <a:r>
              <a:rPr lang="en-US" altLang="zh-CN" dirty="0"/>
              <a:t>Base</a:t>
            </a:r>
            <a:r>
              <a:rPr lang="zh-CN" altLang="en-US" dirty="0"/>
              <a:t>、</a:t>
            </a:r>
            <a:r>
              <a:rPr lang="en-US" altLang="zh-CN" dirty="0"/>
              <a:t>Large</a:t>
            </a:r>
            <a:r>
              <a:rPr lang="zh-CN" altLang="en-US" dirty="0"/>
              <a:t>、</a:t>
            </a:r>
            <a:r>
              <a:rPr lang="en-US" altLang="zh-CN" dirty="0"/>
              <a:t>3B </a:t>
            </a:r>
            <a:r>
              <a:rPr lang="zh-CN" altLang="en-US" dirty="0"/>
              <a:t>和 </a:t>
            </a:r>
            <a:r>
              <a:rPr lang="en-US" altLang="zh-CN" dirty="0"/>
              <a:t>11B </a:t>
            </a:r>
            <a:r>
              <a:rPr lang="zh-CN" altLang="en-US" dirty="0"/>
              <a:t>表示模型参数量分别为 </a:t>
            </a:r>
            <a:r>
              <a:rPr lang="en-US" altLang="zh-CN" dirty="0"/>
              <a:t>6000 </a:t>
            </a:r>
            <a:r>
              <a:rPr lang="zh-CN" altLang="en-US" dirty="0"/>
              <a:t>万、</a:t>
            </a:r>
            <a:r>
              <a:rPr lang="en-US" altLang="zh-CN" dirty="0"/>
              <a:t>2.2 </a:t>
            </a:r>
            <a:r>
              <a:rPr lang="zh-CN" altLang="en-US" dirty="0"/>
              <a:t>亿、</a:t>
            </a:r>
            <a:r>
              <a:rPr lang="en-US" altLang="zh-CN" dirty="0"/>
              <a:t>7.7 </a:t>
            </a:r>
            <a:r>
              <a:rPr lang="zh-CN" altLang="en-US" dirty="0"/>
              <a:t>亿、</a:t>
            </a:r>
            <a:r>
              <a:rPr lang="en-US" altLang="zh-CN" dirty="0"/>
              <a:t>30 </a:t>
            </a:r>
            <a:r>
              <a:rPr lang="zh-CN" altLang="en-US" dirty="0"/>
              <a:t>亿和 </a:t>
            </a:r>
            <a:r>
              <a:rPr lang="en-US" altLang="zh-CN" dirty="0"/>
              <a:t>110 </a:t>
            </a:r>
            <a:r>
              <a:rPr lang="zh-CN" altLang="en-US" dirty="0"/>
              <a:t>亿。每个表的第一行列出了该任务之前的 </a:t>
            </a:r>
            <a:r>
              <a:rPr lang="en-US" altLang="zh-CN" dirty="0"/>
              <a:t>SOTA </a:t>
            </a:r>
            <a:r>
              <a:rPr lang="zh-CN" altLang="en-US" dirty="0"/>
              <a:t>得分。</a:t>
            </a:r>
            <a:endParaRPr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lang="zh-CN" altLang="en-US" dirty="0"/>
              <a:t>总体而言，在实验的 </a:t>
            </a:r>
            <a:r>
              <a:rPr lang="en-US" altLang="zh-CN" dirty="0"/>
              <a:t>24 </a:t>
            </a:r>
            <a:r>
              <a:rPr lang="zh-CN" altLang="en-US" dirty="0"/>
              <a:t>项任务中，</a:t>
            </a:r>
            <a:r>
              <a:rPr lang="en-US" altLang="zh-CN" dirty="0"/>
              <a:t>T5 </a:t>
            </a:r>
            <a:r>
              <a:rPr lang="zh-CN" altLang="en-US" dirty="0"/>
              <a:t>模型在其中的 </a:t>
            </a:r>
            <a:r>
              <a:rPr lang="en-US" altLang="zh-CN" dirty="0"/>
              <a:t>17 </a:t>
            </a:r>
            <a:r>
              <a:rPr lang="zh-CN" altLang="en-US" dirty="0"/>
              <a:t>个任务上都取得了 </a:t>
            </a:r>
            <a:r>
              <a:rPr lang="en-US" altLang="zh-CN" dirty="0"/>
              <a:t>SOTA </a:t>
            </a:r>
            <a:r>
              <a:rPr lang="zh-CN" altLang="en-US" dirty="0"/>
              <a:t>性能。它在 </a:t>
            </a:r>
            <a:r>
              <a:rPr lang="en-US" altLang="zh-CN" dirty="0"/>
              <a:t>GLUE </a:t>
            </a:r>
            <a:r>
              <a:rPr lang="zh-CN" altLang="en-US" dirty="0"/>
              <a:t>基准中的平均得分为 </a:t>
            </a:r>
            <a:r>
              <a:rPr lang="en-US" altLang="zh-CN" dirty="0"/>
              <a:t>89.7</a:t>
            </a:r>
            <a:r>
              <a:rPr lang="zh-CN" altLang="en-US" dirty="0"/>
              <a:t>；在 </a:t>
            </a:r>
            <a:r>
              <a:rPr lang="en-US" altLang="zh-CN" dirty="0" err="1"/>
              <a:t>SuperGLUE</a:t>
            </a:r>
            <a:r>
              <a:rPr lang="en-US" altLang="zh-CN" dirty="0"/>
              <a:t> </a:t>
            </a:r>
            <a:r>
              <a:rPr lang="zh-CN" altLang="en-US" dirty="0"/>
              <a:t>上的平均得分为 </a:t>
            </a:r>
            <a:r>
              <a:rPr lang="en-US" altLang="zh-CN" dirty="0"/>
              <a:t>88.9</a:t>
            </a:r>
            <a:r>
              <a:rPr lang="zh-CN" altLang="en-US" dirty="0"/>
              <a:t>，远高于之前的 </a:t>
            </a:r>
            <a:r>
              <a:rPr lang="en-US" altLang="zh-CN" dirty="0"/>
              <a:t>SOTA </a:t>
            </a:r>
            <a:r>
              <a:rPr lang="zh-CN" altLang="en-US" dirty="0"/>
              <a:t>得分 </a:t>
            </a:r>
            <a:r>
              <a:rPr lang="en-US" altLang="zh-CN" dirty="0"/>
              <a:t>84.6</a:t>
            </a:r>
            <a:r>
              <a:rPr lang="zh-CN" altLang="en-US" dirty="0"/>
              <a:t>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4039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7126C-BAEC-1C4A-B553-C90EA4991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CC36C7-A7F3-074C-B76F-10F46980C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Text-to-text</a:t>
            </a:r>
            <a:r>
              <a:rPr kumimoji="1" lang="zh-CN" altLang="en-US" dirty="0"/>
              <a:t>：统一框架下的生成式任务、分类任务、回归任务</a:t>
            </a:r>
            <a:endParaRPr kumimoji="1" lang="en-US" altLang="zh-CN" dirty="0"/>
          </a:p>
          <a:p>
            <a:r>
              <a:rPr kumimoji="1" lang="en-US" altLang="zh-CN" dirty="0" err="1"/>
              <a:t>Architecutures</a:t>
            </a:r>
            <a:r>
              <a:rPr kumimoji="1" lang="zh-CN" altLang="en-US" dirty="0"/>
              <a:t>：原生的</a:t>
            </a:r>
            <a:r>
              <a:rPr kumimoji="1" lang="en-US" altLang="zh-CN" dirty="0"/>
              <a:t>Transformer</a:t>
            </a:r>
            <a:r>
              <a:rPr kumimoji="1" lang="zh-CN" altLang="en-US" dirty="0"/>
              <a:t>很好用，即使共享</a:t>
            </a:r>
            <a:r>
              <a:rPr kumimoji="1" lang="en-US" altLang="zh-CN" dirty="0"/>
              <a:t>encoder</a:t>
            </a:r>
            <a:r>
              <a:rPr kumimoji="1" lang="zh-CN" altLang="en-US" dirty="0"/>
              <a:t>和</a:t>
            </a:r>
            <a:r>
              <a:rPr kumimoji="1" lang="en-US" altLang="zh-CN" dirty="0"/>
              <a:t>decoder</a:t>
            </a:r>
            <a:r>
              <a:rPr kumimoji="1" lang="zh-CN" altLang="en-US" dirty="0"/>
              <a:t>，性能也不会下降太多</a:t>
            </a:r>
            <a:endParaRPr kumimoji="1" lang="en-US" altLang="zh-CN" dirty="0"/>
          </a:p>
          <a:p>
            <a:r>
              <a:rPr kumimoji="1" lang="en-US" altLang="zh-CN" dirty="0"/>
              <a:t>Unsupervised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objectives</a:t>
            </a:r>
            <a:r>
              <a:rPr kumimoji="1" lang="zh-CN" altLang="en-US" dirty="0"/>
              <a:t>：</a:t>
            </a:r>
            <a:r>
              <a:rPr kumimoji="1" lang="en-US" altLang="zh-CN" dirty="0"/>
              <a:t>1</a:t>
            </a:r>
            <a:r>
              <a:rPr kumimoji="1" lang="zh-CN" altLang="en-US" dirty="0"/>
              <a:t>）</a:t>
            </a:r>
            <a:r>
              <a:rPr kumimoji="1" lang="en-US" altLang="zh-CN" dirty="0" err="1"/>
              <a:t>denosing</a:t>
            </a:r>
            <a:r>
              <a:rPr kumimoji="1" lang="zh-CN" altLang="en-US" dirty="0"/>
              <a:t>更有效 </a:t>
            </a:r>
            <a:r>
              <a:rPr kumimoji="1" lang="en-US" altLang="zh-CN" dirty="0"/>
              <a:t>2</a:t>
            </a:r>
            <a:r>
              <a:rPr kumimoji="1" lang="zh-CN" altLang="en-US" dirty="0"/>
              <a:t>）但是将短文本生成当作目标，计算上更有效率</a:t>
            </a:r>
            <a:endParaRPr kumimoji="1" lang="en-US" altLang="zh-CN" dirty="0"/>
          </a:p>
          <a:p>
            <a:r>
              <a:rPr kumimoji="1" lang="en-US" altLang="zh-CN" dirty="0"/>
              <a:t>Datasets</a:t>
            </a:r>
            <a:r>
              <a:rPr kumimoji="1" lang="zh-CN" altLang="en-US" dirty="0"/>
              <a:t>：数据的质量</a:t>
            </a:r>
            <a:r>
              <a:rPr kumimoji="1" lang="en-US" altLang="zh-CN" dirty="0"/>
              <a:t>+</a:t>
            </a:r>
            <a:r>
              <a:rPr kumimoji="1" lang="zh-CN" altLang="en-US" dirty="0"/>
              <a:t>领域多样性很重要</a:t>
            </a:r>
            <a:endParaRPr kumimoji="1" lang="en-US" altLang="zh-CN" dirty="0"/>
          </a:p>
          <a:p>
            <a:r>
              <a:rPr kumimoji="1" lang="en-US" altLang="zh-CN" dirty="0"/>
              <a:t>Training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strategies</a:t>
            </a:r>
            <a:r>
              <a:rPr kumimoji="1" lang="zh-CN" altLang="en-US" dirty="0"/>
              <a:t>：</a:t>
            </a:r>
            <a:r>
              <a:rPr kumimoji="1" lang="en-US" altLang="zh-CN" dirty="0"/>
              <a:t>1</a:t>
            </a:r>
            <a:r>
              <a:rPr kumimoji="1" lang="zh-CN" altLang="en-US" dirty="0"/>
              <a:t>）每次训练都更新所有的参数 </a:t>
            </a:r>
            <a:r>
              <a:rPr kumimoji="1" lang="en-US" altLang="zh-CN" dirty="0"/>
              <a:t>2</a:t>
            </a:r>
            <a:r>
              <a:rPr kumimoji="1" lang="zh-CN" altLang="en-US" dirty="0"/>
              <a:t>）没有找到很好的训练数据混合的方法</a:t>
            </a:r>
            <a:endParaRPr kumimoji="1" lang="en-US" altLang="zh-CN" dirty="0"/>
          </a:p>
          <a:p>
            <a:r>
              <a:rPr kumimoji="1" lang="en-US" altLang="zh-CN" dirty="0"/>
              <a:t>Scaling</a:t>
            </a:r>
            <a:r>
              <a:rPr kumimoji="1" lang="zh-CN" altLang="en-US" dirty="0"/>
              <a:t>：</a:t>
            </a:r>
            <a:r>
              <a:rPr kumimoji="1" lang="en-US" altLang="zh-CN" dirty="0"/>
              <a:t>ensemble&gt;</a:t>
            </a:r>
            <a:r>
              <a:rPr kumimoji="1" lang="zh-CN" altLang="en-US" dirty="0"/>
              <a:t>更大的模型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更多的数据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88530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CA821-7916-2447-8798-04BA61580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展望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FA45DC-A72C-DE48-9BDB-7B89A2293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inconvenience of large models</a:t>
            </a:r>
            <a:r>
              <a:rPr lang="zh-CN" altLang="en-US" dirty="0"/>
              <a:t>：我们也知道大模型表现好，但是在一些便携设备上不容易使用，建议大家可以看看</a:t>
            </a:r>
            <a:r>
              <a:rPr lang="en-US" altLang="zh-CN" dirty="0"/>
              <a:t>distillation</a:t>
            </a:r>
            <a:r>
              <a:rPr lang="zh-CN" altLang="en-US" dirty="0"/>
              <a:t>、</a:t>
            </a:r>
            <a:r>
              <a:rPr lang="en-US" altLang="zh-CN" dirty="0"/>
              <a:t>parameter sharing</a:t>
            </a:r>
            <a:r>
              <a:rPr lang="zh-CN" altLang="en-US" dirty="0"/>
              <a:t>和</a:t>
            </a:r>
            <a:r>
              <a:rPr lang="en-US" altLang="zh-CN" dirty="0"/>
              <a:t>conditional computation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More efficient knowledge extraction</a:t>
            </a:r>
            <a:r>
              <a:rPr lang="zh-CN" altLang="en-US" dirty="0"/>
              <a:t>：需要一个更有效的方法来学到通用的知识，我们强烈怀疑</a:t>
            </a:r>
            <a:r>
              <a:rPr lang="en-US" altLang="zh-CN" dirty="0"/>
              <a:t>BERT-style loss</a:t>
            </a:r>
            <a:r>
              <a:rPr lang="zh-CN" altLang="en-US" dirty="0"/>
              <a:t>的效率。</a:t>
            </a:r>
            <a:endParaRPr lang="en-US" altLang="zh-CN" dirty="0"/>
          </a:p>
          <a:p>
            <a:r>
              <a:rPr lang="en-US" altLang="zh-CN" dirty="0"/>
              <a:t>Formalizing the similarity between tasks</a:t>
            </a:r>
            <a:r>
              <a:rPr lang="zh-CN" altLang="en-US" dirty="0"/>
              <a:t>：需要一个衡量</a:t>
            </a:r>
            <a:r>
              <a:rPr lang="en-US" altLang="zh-CN" dirty="0"/>
              <a:t>pre-training</a:t>
            </a:r>
            <a:r>
              <a:rPr lang="zh-CN" altLang="en-US" dirty="0"/>
              <a:t>和下游任务相似性的方法。</a:t>
            </a:r>
            <a:endParaRPr lang="en-US" altLang="zh-CN" dirty="0"/>
          </a:p>
          <a:p>
            <a:r>
              <a:rPr lang="en-US" altLang="zh-CN" dirty="0"/>
              <a:t>Language-agnostic models</a:t>
            </a:r>
            <a:r>
              <a:rPr lang="zh-CN" altLang="en-US" dirty="0"/>
              <a:t>：</a:t>
            </a:r>
            <a:r>
              <a:rPr lang="en-US" altLang="zh-CN" dirty="0"/>
              <a:t>English-only pre-training</a:t>
            </a:r>
            <a:r>
              <a:rPr lang="zh-CN" altLang="en-US" dirty="0"/>
              <a:t>没能在翻译任务上达到</a:t>
            </a:r>
            <a:r>
              <a:rPr lang="en-US" altLang="zh-CN" dirty="0"/>
              <a:t>SOTA</a:t>
            </a:r>
            <a:r>
              <a:rPr lang="zh-CN" altLang="en-US" dirty="0"/>
              <a:t>的表现，说明单一语言还是有局限性。要是能搞一个不收语言限制的模型就好了</a:t>
            </a:r>
          </a:p>
        </p:txBody>
      </p:sp>
    </p:spTree>
    <p:extLst>
      <p:ext uri="{BB962C8B-B14F-4D97-AF65-F5344CB8AC3E}">
        <p14:creationId xmlns:p14="http://schemas.microsoft.com/office/powerpoint/2010/main" val="792524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FE229-0B35-D040-89E1-756C5EC08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176C73-D341-F34B-8BD9-A726DB520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目的：发展</a:t>
            </a:r>
            <a:r>
              <a:rPr lang="zh-CN" altLang="en-US" b="1" dirty="0"/>
              <a:t>通用知识</a:t>
            </a:r>
            <a:r>
              <a:rPr lang="zh-CN" altLang="en-US" dirty="0"/>
              <a:t>，使模型可以“</a:t>
            </a:r>
            <a:r>
              <a:rPr lang="zh-CN" altLang="en-US" b="1" dirty="0"/>
              <a:t>理解</a:t>
            </a:r>
            <a:r>
              <a:rPr lang="zh-CN" altLang="en-US" dirty="0"/>
              <a:t>”文本。</a:t>
            </a:r>
            <a:endParaRPr lang="en-US" altLang="zh-CN" dirty="0"/>
          </a:p>
          <a:p>
            <a:pPr lvl="1"/>
            <a:r>
              <a:rPr lang="zh-CN" altLang="en-US" dirty="0"/>
              <a:t>这些知识的范围从低级（例如单词的拼写或含义）到高级（例如大多数背包都无法容纳大号这样大的乐器）。</a:t>
            </a:r>
            <a:endParaRPr lang="en-US" altLang="zh-CN" dirty="0"/>
          </a:p>
          <a:p>
            <a:r>
              <a:rPr lang="zh-CN" altLang="en-US" dirty="0"/>
              <a:t>调研：为了获得更严谨的理解，我们提出了一种统一的迁移学习方法，使我们能够系统地研究不同的方法，并推动领域发展。</a:t>
            </a:r>
            <a:endParaRPr lang="en-US" altLang="zh-CN" dirty="0"/>
          </a:p>
          <a:p>
            <a:r>
              <a:rPr lang="zh-CN" altLang="en-US" dirty="0"/>
              <a:t>做法：</a:t>
            </a:r>
            <a:r>
              <a:rPr lang="en-US" altLang="zh-CN" dirty="0"/>
              <a:t>T5 </a:t>
            </a:r>
            <a:r>
              <a:rPr lang="zh-CN" altLang="en-US" dirty="0"/>
              <a:t>的基本思想是将每个 </a:t>
            </a:r>
            <a:r>
              <a:rPr lang="en-US" altLang="zh-CN" dirty="0"/>
              <a:t>NLP </a:t>
            </a:r>
            <a:r>
              <a:rPr lang="zh-CN" altLang="en-US" dirty="0"/>
              <a:t>问题都视为“</a:t>
            </a:r>
            <a:r>
              <a:rPr lang="en-US" altLang="zh-CN" dirty="0"/>
              <a:t>text-to-text”</a:t>
            </a:r>
            <a:r>
              <a:rPr lang="zh-CN" altLang="en-US" dirty="0"/>
              <a:t>问题，即将文本作为输入并生成新的文本作为输出，这允许将相同的模型、目标、训练步骤和解码过程，直接应用于每个任务。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7409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D5F4B-3D20-F247-82B8-F55442204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GLUE</a:t>
            </a:r>
            <a:r>
              <a:rPr kumimoji="1" lang="zh-CN" altLang="en-US" dirty="0"/>
              <a:t>结果概览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BDDD998-92B0-2245-8ABE-8B86835E1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347397"/>
            <a:ext cx="11277600" cy="1649871"/>
          </a:xfrm>
          <a:prstGeom prst="rect">
            <a:avLst/>
          </a:prstGeom>
        </p:spPr>
      </p:pic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ADB0EC-9AB2-C241-B3F3-BD181A3E96F7}"/>
              </a:ext>
            </a:extLst>
          </p:cNvPr>
          <p:cNvSpPr txBox="1">
            <a:spLocks/>
          </p:cNvSpPr>
          <p:nvPr/>
        </p:nvSpPr>
        <p:spPr>
          <a:xfrm>
            <a:off x="581192" y="2180496"/>
            <a:ext cx="11029615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 </a:t>
            </a:r>
            <a:r>
              <a:rPr lang="en-US" altLang="zh-CN" dirty="0"/>
              <a:t>GLUE </a:t>
            </a:r>
            <a:r>
              <a:rPr lang="zh-CN" altLang="en-US" dirty="0"/>
              <a:t>基准排行榜上，</a:t>
            </a:r>
            <a:r>
              <a:rPr lang="en-US" altLang="zh-CN" dirty="0"/>
              <a:t>T5 </a:t>
            </a:r>
            <a:r>
              <a:rPr lang="zh-CN" altLang="en-US" dirty="0"/>
              <a:t>超越 </a:t>
            </a:r>
            <a:r>
              <a:rPr lang="en-US" altLang="zh-CN" dirty="0"/>
              <a:t>ALBERT</a:t>
            </a:r>
            <a:r>
              <a:rPr lang="zh-CN" altLang="en-US" dirty="0"/>
              <a:t>，位列榜首。</a:t>
            </a:r>
            <a:endParaRPr lang="en-US" altLang="zh-CN" dirty="0"/>
          </a:p>
          <a:p>
            <a:r>
              <a:rPr lang="zh-CN" altLang="en-US" dirty="0"/>
              <a:t>参数量达到了 </a:t>
            </a:r>
            <a:r>
              <a:rPr lang="en-US" altLang="zh-CN" dirty="0"/>
              <a:t>110 </a:t>
            </a:r>
            <a:r>
              <a:rPr lang="zh-CN" altLang="en-US" dirty="0"/>
              <a:t>亿，再次刷新 </a:t>
            </a:r>
            <a:r>
              <a:rPr lang="en-US" altLang="zh-CN" dirty="0"/>
              <a:t>Glue </a:t>
            </a:r>
            <a:r>
              <a:rPr lang="zh-CN" altLang="en-US" dirty="0"/>
              <a:t>榜单，成为全新的 </a:t>
            </a:r>
            <a:r>
              <a:rPr lang="en-US" altLang="zh-CN" dirty="0"/>
              <a:t>NLP SOTA </a:t>
            </a:r>
            <a:r>
              <a:rPr lang="zh-CN" altLang="en-US" dirty="0"/>
              <a:t>预训练模型。</a:t>
            </a:r>
            <a:endParaRPr kumimoji="1"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770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D5F4B-3D20-F247-82B8-F55442204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SuperGLUE</a:t>
            </a:r>
            <a:r>
              <a:rPr kumimoji="1" lang="zh-CN" altLang="en-US" dirty="0"/>
              <a:t>结果概览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40D22A-C77B-EA48-AF58-9BC3107FF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175" y="2798803"/>
            <a:ext cx="11029615" cy="3678303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在 </a:t>
            </a:r>
            <a:r>
              <a:rPr lang="en-US" altLang="zh-CN" dirty="0" err="1"/>
              <a:t>SuperGLUE</a:t>
            </a:r>
            <a:r>
              <a:rPr lang="en-US" altLang="zh-CN" dirty="0"/>
              <a:t> </a:t>
            </a:r>
            <a:r>
              <a:rPr lang="zh-CN" altLang="en-US" dirty="0"/>
              <a:t>基准排行榜上，</a:t>
            </a:r>
            <a:r>
              <a:rPr lang="en-US" altLang="zh-CN" dirty="0"/>
              <a:t>T5 </a:t>
            </a:r>
            <a:r>
              <a:rPr lang="zh-CN" altLang="en-US" dirty="0"/>
              <a:t>得分 </a:t>
            </a:r>
            <a:r>
              <a:rPr lang="en-US" altLang="zh-CN" dirty="0"/>
              <a:t>88.9</a:t>
            </a:r>
            <a:r>
              <a:rPr lang="zh-CN" altLang="en-US" dirty="0"/>
              <a:t>，超越 </a:t>
            </a:r>
            <a:r>
              <a:rPr lang="en-US" altLang="zh-CN" dirty="0"/>
              <a:t>Facebook </a:t>
            </a:r>
            <a:r>
              <a:rPr lang="zh-CN" altLang="en-US" dirty="0"/>
              <a:t>的 </a:t>
            </a:r>
            <a:r>
              <a:rPr lang="en-US" altLang="zh-CN" dirty="0" err="1"/>
              <a:t>RoBERTa</a:t>
            </a:r>
            <a:r>
              <a:rPr lang="zh-CN" altLang="en-US" dirty="0"/>
              <a:t>，成为新的 </a:t>
            </a:r>
            <a:r>
              <a:rPr lang="en-US" altLang="zh-CN" dirty="0"/>
              <a:t>SOTA </a:t>
            </a:r>
            <a:r>
              <a:rPr lang="zh-CN" altLang="en-US" dirty="0"/>
              <a:t>模型。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DACD96D-761A-1447-8FA3-023602F0F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93" y="2297723"/>
            <a:ext cx="11937073" cy="181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946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8A94B1-DBAC-744C-AD38-E986594CA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dirty="0"/>
              <a:t>ext-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dirty="0"/>
              <a:t>o-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dirty="0"/>
              <a:t>ext-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dirty="0"/>
              <a:t>ransfer-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dirty="0"/>
              <a:t>ransformer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dirty="0"/>
              <a:t>5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A7E251-640E-704F-82D1-437B2885F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4210897"/>
            <a:ext cx="11029615" cy="3678303"/>
          </a:xfrm>
        </p:spPr>
        <p:txBody>
          <a:bodyPr/>
          <a:lstStyle/>
          <a:p>
            <a:r>
              <a:rPr lang="zh-CN" altLang="en-US" dirty="0"/>
              <a:t>谷歌提出的文本到文本框架图解。研究者考虑的每个任务（包括翻译、问答、摘要、分类）都被转换为输入模型的文本，然后训练模型生成目标文本。这样就能保证在不同的任务中使用相同的模型、损失函数、超参数等。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C38BFA-FBB3-DC46-B587-A82F7F5C2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012" y="2048761"/>
            <a:ext cx="8769585" cy="313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137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8A94B1-DBAC-744C-AD38-E986594CA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dirty="0"/>
              <a:t>ext-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dirty="0"/>
              <a:t>o-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dirty="0"/>
              <a:t>ext-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dirty="0"/>
              <a:t>ransfer-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dirty="0"/>
              <a:t>ransformer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dirty="0"/>
              <a:t>5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A7E251-640E-704F-82D1-437B2885F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314" y="4316692"/>
            <a:ext cx="11029615" cy="3678303"/>
          </a:xfrm>
        </p:spPr>
        <p:txBody>
          <a:bodyPr/>
          <a:lstStyle/>
          <a:p>
            <a:r>
              <a:rPr lang="zh-CN" altLang="en-US" dirty="0"/>
              <a:t>类似</a:t>
            </a:r>
            <a:r>
              <a:rPr lang="en-US" altLang="zh-CN" dirty="0"/>
              <a:t>BERT</a:t>
            </a:r>
            <a:r>
              <a:rPr lang="zh-CN" altLang="en-US" dirty="0"/>
              <a:t>中加入</a:t>
            </a:r>
            <a:r>
              <a:rPr lang="en-US" altLang="zh-CN" dirty="0"/>
              <a:t>[CLS]</a:t>
            </a:r>
            <a:r>
              <a:rPr lang="zh-CN" altLang="en-US" dirty="0"/>
              <a:t>和</a:t>
            </a:r>
            <a:r>
              <a:rPr lang="en-US" altLang="zh-CN" dirty="0"/>
              <a:t>[SEP]</a:t>
            </a:r>
            <a:r>
              <a:rPr lang="zh-CN" altLang="en-US" dirty="0"/>
              <a:t>来区分不同的输入类型</a:t>
            </a:r>
            <a:r>
              <a:rPr lang="en-US" altLang="zh-CN" dirty="0"/>
              <a:t>(</a:t>
            </a:r>
            <a:r>
              <a:rPr lang="zh-CN" altLang="en-US" dirty="0"/>
              <a:t>单文本或文本对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T5</a:t>
            </a:r>
            <a:r>
              <a:rPr lang="zh-CN" altLang="en-US" dirty="0"/>
              <a:t>针对多任务的设定也对输入有这样的处理</a:t>
            </a:r>
            <a:endParaRPr lang="en-US" altLang="zh-CN" dirty="0"/>
          </a:p>
          <a:p>
            <a:pPr lvl="1"/>
            <a:r>
              <a:rPr lang="zh-CN" altLang="en-US" dirty="0"/>
              <a:t>例如翻译任务的输入形如「</a:t>
            </a:r>
            <a:r>
              <a:rPr lang="en-US" altLang="zh-CN" dirty="0"/>
              <a:t>translate English to German: That is good.</a:t>
            </a:r>
            <a:r>
              <a:rPr lang="zh-CN" altLang="en-US" dirty="0"/>
              <a:t>」</a:t>
            </a:r>
            <a:endParaRPr lang="en-US" altLang="zh-CN" dirty="0"/>
          </a:p>
          <a:p>
            <a:pPr lvl="1"/>
            <a:r>
              <a:rPr lang="zh-CN" altLang="en-US" dirty="0"/>
              <a:t>模型能够根据输入格式区分任务，这得益于神经网络对统计信息的有力捕捉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C38BFA-FBB3-DC46-B587-A82F7F5C2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012" y="2048761"/>
            <a:ext cx="8769585" cy="313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238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869C93-F339-9340-8828-B269CDB17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下游任务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D4D32D-BDCD-1E4A-8258-F20342935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这个工作主要研究了</a:t>
            </a:r>
            <a:r>
              <a:rPr lang="en-US" altLang="zh-CN" dirty="0"/>
              <a:t>machine translation</a:t>
            </a:r>
            <a:r>
              <a:rPr lang="zh-CN" altLang="en-US" dirty="0"/>
              <a:t>、</a:t>
            </a:r>
            <a:r>
              <a:rPr lang="en-US" altLang="zh-CN" dirty="0"/>
              <a:t>question answering</a:t>
            </a:r>
            <a:r>
              <a:rPr lang="zh-CN" altLang="en-US" dirty="0"/>
              <a:t>、</a:t>
            </a:r>
            <a:r>
              <a:rPr lang="en-US" altLang="zh-CN" dirty="0"/>
              <a:t>abstractive summarization</a:t>
            </a:r>
            <a:r>
              <a:rPr lang="zh-CN" altLang="en-US" dirty="0"/>
              <a:t>和</a:t>
            </a:r>
            <a:r>
              <a:rPr lang="en-US" altLang="zh-CN" dirty="0"/>
              <a:t>text classification</a:t>
            </a:r>
            <a:r>
              <a:rPr lang="zh-CN" altLang="en-US" dirty="0"/>
              <a:t>四个任务。具体用于评测的标准数据集有：</a:t>
            </a:r>
          </a:p>
          <a:p>
            <a:r>
              <a:rPr lang="en-US" altLang="zh-CN" dirty="0"/>
              <a:t>machine translation</a:t>
            </a:r>
            <a:r>
              <a:rPr lang="zh-CN" altLang="en-US" dirty="0"/>
              <a:t>：</a:t>
            </a:r>
            <a:r>
              <a:rPr lang="en-US" altLang="zh-CN" dirty="0"/>
              <a:t>WMT English to German, French, and Romanian translation</a:t>
            </a:r>
          </a:p>
          <a:p>
            <a:r>
              <a:rPr lang="en-US" altLang="zh-CN" dirty="0"/>
              <a:t>question answering</a:t>
            </a:r>
            <a:r>
              <a:rPr lang="zh-CN" altLang="en-US" dirty="0"/>
              <a:t>：</a:t>
            </a:r>
            <a:r>
              <a:rPr lang="en-US" altLang="zh-CN" dirty="0" err="1"/>
              <a:t>SQuAD</a:t>
            </a:r>
            <a:endParaRPr lang="en-US" altLang="zh-CN" dirty="0"/>
          </a:p>
          <a:p>
            <a:r>
              <a:rPr lang="en-US" altLang="zh-CN" dirty="0"/>
              <a:t>abstractive summarization</a:t>
            </a:r>
            <a:r>
              <a:rPr lang="zh-CN" altLang="en-US" dirty="0"/>
              <a:t>：</a:t>
            </a:r>
            <a:r>
              <a:rPr lang="en-US" altLang="zh-CN" dirty="0"/>
              <a:t>CNN/Daily Mail</a:t>
            </a:r>
          </a:p>
          <a:p>
            <a:r>
              <a:rPr lang="en-US" altLang="zh-CN" dirty="0"/>
              <a:t>text classification</a:t>
            </a:r>
            <a:r>
              <a:rPr lang="zh-CN" altLang="en-US" dirty="0"/>
              <a:t>：</a:t>
            </a:r>
            <a:r>
              <a:rPr lang="en-US" altLang="zh-CN" dirty="0"/>
              <a:t>GLUE and </a:t>
            </a:r>
            <a:r>
              <a:rPr lang="en-US" altLang="zh-CN" dirty="0" err="1"/>
              <a:t>SuperGLUE</a:t>
            </a:r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3603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FAE757-3333-9D4D-88C6-433883118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输入输出格式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607FCA-EA72-6444-81BF-BC0244466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因为这个工作的思想就是“一个模型干所有”，为了让模型知道什么情况该干啥，作者在真实的数据前面加了个</a:t>
            </a:r>
            <a:r>
              <a:rPr lang="en-US" altLang="zh-CN" sz="2000" dirty="0"/>
              <a:t>prefix</a:t>
            </a:r>
            <a:r>
              <a:rPr lang="zh-CN" altLang="en-US" sz="2000" dirty="0"/>
              <a:t>。就比如说，英语翻译成德语。</a:t>
            </a:r>
            <a:endParaRPr lang="en-US" altLang="zh-CN" sz="2000" dirty="0"/>
          </a:p>
          <a:p>
            <a:pPr lvl="1"/>
            <a:r>
              <a:rPr lang="zh-CN" altLang="en-US" sz="1800" dirty="0"/>
              <a:t>原来的输入是：</a:t>
            </a:r>
            <a:r>
              <a:rPr lang="en-US" altLang="zh-CN" sz="1800" dirty="0"/>
              <a:t>{"</a:t>
            </a:r>
            <a:r>
              <a:rPr lang="en-US" altLang="zh-CN" sz="1800" dirty="0" err="1"/>
              <a:t>en</a:t>
            </a:r>
            <a:r>
              <a:rPr lang="en-US" altLang="zh-CN" sz="1800" dirty="0"/>
              <a:t>": "That is good.", "de": "Das </a:t>
            </a:r>
            <a:r>
              <a:rPr lang="en-US" altLang="zh-CN" sz="1800" dirty="0" err="1"/>
              <a:t>ist</a:t>
            </a:r>
            <a:r>
              <a:rPr lang="en-US" altLang="zh-CN" sz="1800" dirty="0"/>
              <a:t> gut."}</a:t>
            </a:r>
          </a:p>
          <a:p>
            <a:pPr lvl="1"/>
            <a:r>
              <a:rPr lang="zh-CN" altLang="en-US" sz="1800" dirty="0"/>
              <a:t>现在变成了：</a:t>
            </a:r>
            <a:r>
              <a:rPr lang="en-US" altLang="zh-CN" sz="1800" dirty="0"/>
              <a:t>{"inputs": "</a:t>
            </a:r>
            <a:r>
              <a:rPr lang="en-US" altLang="zh-CN" sz="1800" b="1" dirty="0">
                <a:solidFill>
                  <a:srgbClr val="FF0000"/>
                </a:solidFill>
              </a:rPr>
              <a:t>translate English to German: </a:t>
            </a:r>
            <a:r>
              <a:rPr lang="en-US" altLang="zh-CN" sz="1800" dirty="0"/>
              <a:t>That is good.", "targets": "Das </a:t>
            </a:r>
            <a:r>
              <a:rPr lang="en-US" altLang="zh-CN" sz="1800" dirty="0" err="1"/>
              <a:t>ist</a:t>
            </a:r>
            <a:r>
              <a:rPr lang="en-US" altLang="zh-CN" sz="1800" dirty="0"/>
              <a:t> gut.’’}</a:t>
            </a:r>
            <a:endParaRPr kumimoji="1" lang="en-US" altLang="zh-CN" sz="1800" dirty="0"/>
          </a:p>
          <a:p>
            <a:pPr lvl="1"/>
            <a:r>
              <a:rPr lang="en-US" altLang="zh-CN" sz="1800" b="1" dirty="0"/>
              <a:t>“</a:t>
            </a:r>
            <a:r>
              <a:rPr lang="en-US" altLang="zh-CN" sz="1800" b="1" dirty="0">
                <a:solidFill>
                  <a:srgbClr val="FF0000"/>
                </a:solidFill>
              </a:rPr>
              <a:t>translate English to German: </a:t>
            </a:r>
            <a:r>
              <a:rPr lang="en-US" altLang="zh-CN" sz="1800" b="1" dirty="0"/>
              <a:t>”</a:t>
            </a:r>
            <a:r>
              <a:rPr lang="zh-CN" altLang="en-US" sz="1800" dirty="0"/>
              <a:t>就是翻译任务的</a:t>
            </a:r>
            <a:r>
              <a:rPr lang="en-US" altLang="zh-CN" sz="1800" dirty="0"/>
              <a:t>prefix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endParaRPr kumimoji="1" lang="en-US" altLang="zh-CN" sz="2000" dirty="0"/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STS-B (</a:t>
            </a:r>
            <a:r>
              <a:rPr lang="zh-CN" altLang="en-US" sz="2000" dirty="0"/>
              <a:t>文本相似度</a:t>
            </a:r>
            <a:r>
              <a:rPr lang="en-US" altLang="zh-CN" sz="2000" dirty="0"/>
              <a:t>) </a:t>
            </a:r>
            <a:r>
              <a:rPr lang="zh-CN" altLang="en-US" sz="2000" dirty="0"/>
              <a:t>任务中，作者将回归任务转换为分类任务来处理，即，将</a:t>
            </a:r>
            <a:r>
              <a:rPr lang="en-US" altLang="zh-CN" sz="2000" dirty="0"/>
              <a:t>[0,5]</a:t>
            </a:r>
            <a:r>
              <a:rPr lang="zh-CN" altLang="en-US" sz="2000" dirty="0"/>
              <a:t>区间离散化为间隔</a:t>
            </a:r>
            <a:r>
              <a:rPr lang="en-US" altLang="zh-CN" sz="2000" dirty="0"/>
              <a:t>0.2</a:t>
            </a:r>
            <a:r>
              <a:rPr lang="zh-CN" altLang="en-US" sz="2000" dirty="0"/>
              <a:t>的数值集合</a:t>
            </a:r>
            <a:r>
              <a:rPr lang="en-US" altLang="zh-CN" sz="2000" dirty="0"/>
              <a:t>{0, 0.2, 0.4, ..., 5.0}</a:t>
            </a:r>
            <a:r>
              <a:rPr lang="zh-CN" altLang="en-US" sz="2000" dirty="0"/>
              <a:t>，这样就有</a:t>
            </a:r>
            <a:r>
              <a:rPr lang="en-US" altLang="zh-CN" sz="2000" dirty="0"/>
              <a:t>21</a:t>
            </a:r>
            <a:r>
              <a:rPr lang="zh-CN" altLang="en-US" sz="2000" dirty="0"/>
              <a:t>个类标签。</a:t>
            </a:r>
            <a:endParaRPr kumimoji="1" lang="zh-CN" altLang="en-US" sz="2000" dirty="0"/>
          </a:p>
          <a:p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71649547"/>
      </p:ext>
    </p:extLst>
  </p:cSld>
  <p:clrMapOvr>
    <a:masterClrMapping/>
  </p:clrMapOvr>
</p:sld>
</file>

<file path=ppt/theme/theme1.xml><?xml version="1.0" encoding="utf-8"?>
<a:theme xmlns:a="http://schemas.openxmlformats.org/drawingml/2006/main" name="红利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红利</Template>
  <TotalTime>2928</TotalTime>
  <Words>1625</Words>
  <Application>Microsoft Macintosh PowerPoint</Application>
  <PresentationFormat>宽屏</PresentationFormat>
  <Paragraphs>107</Paragraphs>
  <Slides>24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等线</vt:lpstr>
      <vt:lpstr>Gill Sans MT</vt:lpstr>
      <vt:lpstr>Wingdings 2</vt:lpstr>
      <vt:lpstr>红利</vt:lpstr>
      <vt:lpstr>Exploring the Limits of Transfer Learning with a Unified Text-to-Text Transformer</vt:lpstr>
      <vt:lpstr>介绍</vt:lpstr>
      <vt:lpstr>介绍</vt:lpstr>
      <vt:lpstr>GLUE结果概览</vt:lpstr>
      <vt:lpstr>SuperGLUE结果概览</vt:lpstr>
      <vt:lpstr>text-to-text-transfer-transformer：T5</vt:lpstr>
      <vt:lpstr>text-to-text-transfer-transformer：T5</vt:lpstr>
      <vt:lpstr>下游任务</vt:lpstr>
      <vt:lpstr>输入输出格式</vt:lpstr>
      <vt:lpstr>基线模型</vt:lpstr>
      <vt:lpstr>Architecture</vt:lpstr>
      <vt:lpstr>Architecture</vt:lpstr>
      <vt:lpstr>Unsupervised objectives</vt:lpstr>
      <vt:lpstr>Unsupervised objectives: Approaches</vt:lpstr>
      <vt:lpstr>Unsupervised objectives: corruption</vt:lpstr>
      <vt:lpstr>C4 语料库</vt:lpstr>
      <vt:lpstr>C4 语料库</vt:lpstr>
      <vt:lpstr>Training strategy</vt:lpstr>
      <vt:lpstr>Training strategy</vt:lpstr>
      <vt:lpstr>Training strategy</vt:lpstr>
      <vt:lpstr>Training strategy</vt:lpstr>
      <vt:lpstr>实验结果</vt:lpstr>
      <vt:lpstr>总结</vt:lpstr>
      <vt:lpstr>展望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the Limits of Transfer Learning with a Unified Text-to-Text Transformer</dc:title>
  <dc:creator>Dou Longxu</dc:creator>
  <cp:lastModifiedBy>Dou Longxu</cp:lastModifiedBy>
  <cp:revision>38</cp:revision>
  <dcterms:created xsi:type="dcterms:W3CDTF">2019-12-21T04:26:47Z</dcterms:created>
  <dcterms:modified xsi:type="dcterms:W3CDTF">2019-12-24T07:53:29Z</dcterms:modified>
</cp:coreProperties>
</file>