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4" r:id="rId4"/>
    <p:sldId id="279" r:id="rId5"/>
    <p:sldId id="280" r:id="rId6"/>
    <p:sldId id="265" r:id="rId7"/>
    <p:sldId id="282" r:id="rId8"/>
    <p:sldId id="268" r:id="rId9"/>
    <p:sldId id="267" r:id="rId10"/>
    <p:sldId id="284" r:id="rId11"/>
    <p:sldId id="285" r:id="rId12"/>
    <p:sldId id="286" r:id="rId13"/>
    <p:sldId id="287" r:id="rId14"/>
    <p:sldId id="266" r:id="rId15"/>
    <p:sldId id="272" r:id="rId16"/>
    <p:sldId id="270" r:id="rId17"/>
    <p:sldId id="288" r:id="rId18"/>
    <p:sldId id="271" r:id="rId19"/>
    <p:sldId id="290" r:id="rId20"/>
    <p:sldId id="291" r:id="rId21"/>
    <p:sldId id="273" r:id="rId22"/>
    <p:sldId id="275" r:id="rId23"/>
    <p:sldId id="274" r:id="rId24"/>
    <p:sldId id="292" r:id="rId25"/>
    <p:sldId id="293" r:id="rId26"/>
    <p:sldId id="276" r:id="rId27"/>
    <p:sldId id="294" r:id="rId28"/>
    <p:sldId id="277" r:id="rId29"/>
    <p:sldId id="278" r:id="rId30"/>
    <p:sldId id="295" r:id="rId31"/>
    <p:sldId id="296" r:id="rId32"/>
    <p:sldId id="297" r:id="rId33"/>
    <p:sldId id="298" r:id="rId34"/>
    <p:sldId id="299" r:id="rId35"/>
    <p:sldId id="300" r:id="rId36"/>
    <p:sldId id="262" r:id="rId37"/>
    <p:sldId id="263" r:id="rId3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192" y="4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2019年4月14日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2019年4月14日 Sunday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nai/allennlp/tree/master/tutorials" TargetMode="External"/><Relationship Id="rId2" Type="http://schemas.openxmlformats.org/officeDocument/2006/relationships/hyperlink" Target="https://allenai.github.io/allennlp-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onnet.org/" TargetMode="External"/><Relationship Id="rId4" Type="http://schemas.openxmlformats.org/officeDocument/2006/relationships/hyperlink" Target="http://mlexplained.com/2019/01/30/an-in-depth-tutorial-to-allennlp-from-basics-to-elmo-and-ber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enai/allennlp/tree/master/tutorials/tagg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AllenNLP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2019-03-25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徐阳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F611-BAE7-49B7-83F6-8DD97B63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8F0FD-0522-434B-A1FB-5D528BDF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977032-4BAA-4DE3-9662-4E9FB201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803" y="1901041"/>
            <a:ext cx="836639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PosDatasetReader(DatasetReader):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token_indexers: Dict[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TokenIndexer]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-&gt;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lazy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.token_indexers = token_indexers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"tokens"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 SingleIdTokenIndexer()}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text_to_instance(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tokens: List[Token], tags: List[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]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-&gt; Instance: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sentence_field = TextField(tokens,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.token_indexers)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fields = 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"sentence"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 sentence_field}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tags: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label_field = SequenceLabelField(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=tags,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sequence_field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=sentence_field)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fields[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"labels"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] = label_field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Instance(fields)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_read(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file_path: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-&gt; Iterator[Instance]: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open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(file_path)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line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pairs = line.strip().split()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sentence, tags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zip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(*(pair.split(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"###"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pair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pairs))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.text_to_instance([Token(word)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word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sentence], tags)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C3C3-29E7-4785-96DF-63994E54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E72E3-A3D1-4514-9F66-5CB80904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Field </a:t>
            </a:r>
            <a:r>
              <a:rPr lang="zh-CN" altLang="en-US" dirty="0"/>
              <a:t>一般根据类型转化成数组（</a:t>
            </a:r>
            <a:r>
              <a:rPr lang="en-US" altLang="zh-CN" dirty="0"/>
              <a:t>Tensor</a:t>
            </a:r>
            <a:r>
              <a:rPr lang="zh-CN" altLang="en-US" dirty="0"/>
              <a:t>）作为模型 </a:t>
            </a:r>
            <a:r>
              <a:rPr lang="en-US" altLang="zh-CN" dirty="0"/>
              <a:t>forward </a:t>
            </a:r>
            <a:r>
              <a:rPr lang="zh-CN" altLang="en-US" dirty="0"/>
              <a:t>的输入， </a:t>
            </a:r>
            <a:r>
              <a:rPr lang="en-US" altLang="zh-CN" dirty="0"/>
              <a:t>Field </a:t>
            </a:r>
            <a:r>
              <a:rPr lang="zh-CN" altLang="en-US" dirty="0"/>
              <a:t>的名字直接对应参数名</a:t>
            </a:r>
            <a:endParaRPr lang="en-US" altLang="zh-CN" dirty="0"/>
          </a:p>
          <a:p>
            <a:r>
              <a:rPr lang="zh-CN" altLang="en-US" dirty="0"/>
              <a:t>一些常用 </a:t>
            </a:r>
            <a:r>
              <a:rPr lang="en-US" altLang="zh-CN" dirty="0"/>
              <a:t>Field 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 err="1"/>
              <a:t>TextField</a:t>
            </a:r>
            <a:r>
              <a:rPr lang="zh-CN" altLang="en-US" dirty="0"/>
              <a:t> ：一种基本的 </a:t>
            </a:r>
            <a:r>
              <a:rPr lang="en-US" altLang="zh-CN" dirty="0"/>
              <a:t>Field </a:t>
            </a:r>
            <a:r>
              <a:rPr lang="zh-CN" altLang="en-US" dirty="0"/>
              <a:t>，用来把</a:t>
            </a:r>
            <a:r>
              <a:rPr lang="en-US" altLang="zh-CN" dirty="0"/>
              <a:t> Token </a:t>
            </a:r>
            <a:r>
              <a:rPr lang="zh-CN" altLang="en-US" dirty="0"/>
              <a:t>序列转换成整数数组</a:t>
            </a:r>
            <a:endParaRPr lang="en-US" altLang="zh-CN" dirty="0"/>
          </a:p>
          <a:p>
            <a:pPr lvl="1"/>
            <a:r>
              <a:rPr lang="en-US" altLang="zh-CN" dirty="0" err="1"/>
              <a:t>SequenceLabelField</a:t>
            </a:r>
            <a:r>
              <a:rPr lang="en-US" altLang="zh-CN" dirty="0"/>
              <a:t> </a:t>
            </a:r>
            <a:r>
              <a:rPr lang="zh-CN" altLang="en-US" dirty="0"/>
              <a:t>：会成为数组，作为序列的标签</a:t>
            </a:r>
            <a:endParaRPr lang="en-US" altLang="zh-CN" dirty="0"/>
          </a:p>
          <a:p>
            <a:pPr lvl="1"/>
            <a:r>
              <a:rPr lang="en-US" altLang="zh-CN" dirty="0" err="1"/>
              <a:t>MetadataField</a:t>
            </a:r>
            <a:r>
              <a:rPr lang="en-US" altLang="zh-CN" dirty="0"/>
              <a:t> </a:t>
            </a:r>
            <a:r>
              <a:rPr lang="zh-CN" altLang="en-US" dirty="0"/>
              <a:t>：不会被转换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3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4B5DC-F739-41A4-9544-B03CAB69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TokenIndexer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91871-FC75-420A-BB24-45D6A4BA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TokenIndexer</a:t>
            </a:r>
            <a:r>
              <a:rPr lang="en-US" altLang="zh-CN" dirty="0"/>
              <a:t> </a:t>
            </a:r>
            <a:r>
              <a:rPr lang="zh-CN" altLang="en-US" dirty="0"/>
              <a:t>用来指定 </a:t>
            </a:r>
            <a:r>
              <a:rPr lang="en-US" altLang="zh-CN" dirty="0" err="1"/>
              <a:t>TextField</a:t>
            </a:r>
            <a:r>
              <a:rPr lang="en-US" altLang="zh-CN" dirty="0"/>
              <a:t> </a:t>
            </a:r>
            <a:r>
              <a:rPr lang="zh-CN" altLang="en-US" dirty="0"/>
              <a:t>转换 </a:t>
            </a:r>
            <a:r>
              <a:rPr lang="en-US" altLang="zh-CN" dirty="0"/>
              <a:t>Token </a:t>
            </a:r>
            <a:r>
              <a:rPr lang="zh-CN" altLang="en-US" dirty="0"/>
              <a:t>的方式</a:t>
            </a:r>
            <a:endParaRPr lang="en-US" altLang="zh-CN" dirty="0"/>
          </a:p>
          <a:p>
            <a:r>
              <a:rPr lang="zh-CN" altLang="en-US" dirty="0"/>
              <a:t>默认的 </a:t>
            </a:r>
            <a:r>
              <a:rPr lang="en-US" altLang="zh-CN" dirty="0" err="1"/>
              <a:t>SingleIdTokenIndexer</a:t>
            </a:r>
            <a:r>
              <a:rPr lang="en-US" altLang="zh-CN" dirty="0"/>
              <a:t> </a:t>
            </a:r>
            <a:r>
              <a:rPr lang="zh-CN" altLang="en-US" dirty="0"/>
              <a:t>把每个 </a:t>
            </a:r>
            <a:r>
              <a:rPr lang="en-US" altLang="zh-CN" dirty="0"/>
              <a:t>Token </a:t>
            </a:r>
            <a:r>
              <a:rPr lang="zh-CN" altLang="en-US" dirty="0"/>
              <a:t>转换成一个数，对应普通的词级别模型</a:t>
            </a:r>
            <a:endParaRPr lang="en-US" altLang="zh-CN" dirty="0"/>
          </a:p>
          <a:p>
            <a:r>
              <a:rPr lang="zh-CN" altLang="en-US" dirty="0"/>
              <a:t>可以通过不同的 </a:t>
            </a:r>
            <a:r>
              <a:rPr lang="en-US" altLang="zh-CN" dirty="0" err="1"/>
              <a:t>TokenIndexer</a:t>
            </a:r>
            <a:r>
              <a:rPr lang="en-US" altLang="zh-CN" dirty="0"/>
              <a:t> </a:t>
            </a:r>
            <a:r>
              <a:rPr lang="zh-CN" altLang="en-US" dirty="0"/>
              <a:t>实现字符级别或其他形式的分割，也可以通过设置多个 </a:t>
            </a:r>
            <a:r>
              <a:rPr lang="en-US" altLang="zh-CN" dirty="0" err="1"/>
              <a:t>TokenIndexer</a:t>
            </a:r>
            <a:r>
              <a:rPr lang="en-US" altLang="zh-CN" dirty="0"/>
              <a:t> </a:t>
            </a:r>
            <a:r>
              <a:rPr lang="zh-CN" altLang="en-US" dirty="0"/>
              <a:t>来获得同一个词的不同表示</a:t>
            </a:r>
            <a:endParaRPr lang="en-US" altLang="zh-CN" dirty="0"/>
          </a:p>
          <a:p>
            <a:r>
              <a:rPr lang="zh-CN" altLang="en-US" dirty="0"/>
              <a:t>显然， </a:t>
            </a:r>
            <a:r>
              <a:rPr lang="en-US" altLang="zh-CN" dirty="0"/>
              <a:t>Token </a:t>
            </a:r>
            <a:r>
              <a:rPr lang="zh-CN" altLang="en-US" dirty="0"/>
              <a:t>对应的数需要到词表查询，这里只是设置了转换方式</a:t>
            </a:r>
          </a:p>
        </p:txBody>
      </p:sp>
    </p:spTree>
    <p:extLst>
      <p:ext uri="{BB962C8B-B14F-4D97-AF65-F5344CB8AC3E}">
        <p14:creationId xmlns:p14="http://schemas.microsoft.com/office/powerpoint/2010/main" val="12884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54265-8109-44C2-A6FB-ECEEE89F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DatasetReader</a:t>
            </a:r>
            <a:r>
              <a:rPr lang="en-US" altLang="zh-CN" dirty="0"/>
              <a:t> 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C81B0-E12D-4A49-9C69-290284D5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DatasetReader</a:t>
            </a:r>
            <a:r>
              <a:rPr lang="en-US" altLang="zh-CN" dirty="0"/>
              <a:t> </a:t>
            </a:r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 </a:t>
            </a:r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6AA1F-70F6-4ABD-809A-1CF36E03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313" y="2366159"/>
            <a:ext cx="483337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reader = PosDatasetReader()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train_dataset = reader.read(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'training.txt'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validation_dataset = reader.read(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'validation.txt'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E967CA-94C3-469F-BDB4-9AB2FE0425E3}"/>
              </a:ext>
            </a:extLst>
          </p:cNvPr>
          <p:cNvSpPr/>
          <p:nvPr/>
        </p:nvSpPr>
        <p:spPr>
          <a:xfrm>
            <a:off x="2573044" y="3429000"/>
            <a:ext cx="7045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Instance with fields: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 sentence: TextField of length 5 with text: 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[The, dog, ate, the, apple]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and TokenIndexers : {'tokens‘: 'SingleIdTokenIndexer'} 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 labels: SequenceLabelField of length 5 with labels: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('DET', 'NN', 'V', 'DET', 'NN')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in namespace: 'labels'.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B39AD2-724A-4331-B002-C069CB824D8F}"/>
              </a:ext>
            </a:extLst>
          </p:cNvPr>
          <p:cNvSpPr/>
          <p:nvPr/>
        </p:nvSpPr>
        <p:spPr>
          <a:xfrm>
            <a:off x="2573043" y="4784487"/>
            <a:ext cx="7045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Instance with fields: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 sentence: TextField of length 4 with text: 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[Everybody, read, that, book]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and TokenIndexers : {'tokens': 'SingleIdTokenIndexer'} 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 labels: SequenceLabelField of length 4 with labels: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('NN', 'V', 'DET', 'NN')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		in namespace: 'labels'. </a:t>
            </a:r>
          </a:p>
        </p:txBody>
      </p:sp>
    </p:spTree>
    <p:extLst>
      <p:ext uri="{BB962C8B-B14F-4D97-AF65-F5344CB8AC3E}">
        <p14:creationId xmlns:p14="http://schemas.microsoft.com/office/powerpoint/2010/main" val="179249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C6980-65DC-478B-B48C-CD480203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读入原始数据生成数据集：</a:t>
            </a:r>
            <a:r>
              <a:rPr lang="en-US" altLang="zh-CN" dirty="0" err="1"/>
              <a:t>DatasetReader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AE4C-F8CD-4CAB-A5AC-2EE71F5D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allennlp.data.dataset_readers</a:t>
            </a:r>
            <a:r>
              <a:rPr lang="zh-CN" altLang="en-US" dirty="0"/>
              <a:t> 中包含了一些数据集的 </a:t>
            </a:r>
            <a:r>
              <a:rPr lang="en-US" altLang="zh-CN" dirty="0" err="1"/>
              <a:t>DatasetReader</a:t>
            </a:r>
            <a:r>
              <a:rPr lang="en-US" altLang="zh-CN" dirty="0"/>
              <a:t> </a:t>
            </a:r>
            <a:r>
              <a:rPr lang="zh-CN" altLang="en-US" dirty="0"/>
              <a:t>可以直接使用</a:t>
            </a:r>
            <a:endParaRPr lang="en-US" altLang="zh-CN" dirty="0"/>
          </a:p>
          <a:p>
            <a:r>
              <a:rPr lang="zh-CN" altLang="en-US" dirty="0"/>
              <a:t>初始化时的参数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lazy</a:t>
            </a:r>
            <a:r>
              <a:rPr lang="en-US" altLang="zh-CN" dirty="0"/>
              <a:t> </a:t>
            </a:r>
            <a:r>
              <a:rPr lang="zh-CN" altLang="en-US" dirty="0"/>
              <a:t>用于支持延迟读取，可以避免把大数据集完全读入内存，也可以利用它实现采样等功能</a:t>
            </a:r>
            <a:endParaRPr lang="en-US" altLang="zh-CN" dirty="0"/>
          </a:p>
          <a:p>
            <a:r>
              <a:rPr lang="zh-CN" altLang="en-US" dirty="0"/>
              <a:t>实现自己的版本主要需要实现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_read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text_to_instance</a:t>
            </a:r>
            <a:r>
              <a:rPr lang="en-US" altLang="zh-CN" dirty="0"/>
              <a:t> </a:t>
            </a:r>
            <a:r>
              <a:rPr lang="zh-CN" altLang="en-US" dirty="0"/>
              <a:t>两个函数</a:t>
            </a:r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1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BF1C-BDBA-428B-942A-6152295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自动化生成词表：</a:t>
            </a:r>
            <a:r>
              <a:rPr lang="en-US" altLang="zh-CN" dirty="0"/>
              <a:t>Vocabulary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85A8F-14A4-48E9-838E-23A0E43E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A6D01-7CA1-42B2-AB75-F0AB496F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" y="2255349"/>
            <a:ext cx="11174627" cy="326170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64B2849-22CA-4A9B-B0E6-36C8B028B25E}"/>
              </a:ext>
            </a:extLst>
          </p:cNvPr>
          <p:cNvSpPr/>
          <p:nvPr/>
        </p:nvSpPr>
        <p:spPr>
          <a:xfrm>
            <a:off x="3216375" y="2627791"/>
            <a:ext cx="4338522" cy="19748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6AC0-B0BB-4F30-A186-BA770378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自动化生成词表：</a:t>
            </a:r>
            <a:r>
              <a:rPr lang="en-US" altLang="zh-CN" dirty="0"/>
              <a:t>Vocabulary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3FDFD-1FA4-40CC-BAEB-D8535C32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allennlp.data.vocabulary.Vocabulary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Instance </a:t>
            </a:r>
            <a:r>
              <a:rPr lang="zh-CN" altLang="en-US" dirty="0"/>
              <a:t>中各种 </a:t>
            </a:r>
            <a:r>
              <a:rPr lang="en-US" altLang="zh-CN" dirty="0"/>
              <a:t>Field </a:t>
            </a:r>
            <a:r>
              <a:rPr lang="zh-CN" altLang="en-US" dirty="0"/>
              <a:t>出现的每个 </a:t>
            </a:r>
            <a:r>
              <a:rPr lang="en-US" altLang="zh-CN" dirty="0"/>
              <a:t>namespace </a:t>
            </a:r>
            <a:r>
              <a:rPr lang="zh-CN" altLang="en-US" dirty="0"/>
              <a:t>单独建立一个词表，构造字符串到整数的映射</a:t>
            </a:r>
            <a:endParaRPr lang="en-US" altLang="zh-CN" dirty="0"/>
          </a:p>
          <a:p>
            <a:r>
              <a:rPr lang="zh-CN" altLang="en-US" dirty="0"/>
              <a:t>自动构造的词表含有 </a:t>
            </a:r>
            <a:r>
              <a:rPr lang="en-US" altLang="zh-CN" dirty="0"/>
              <a:t>OOV </a:t>
            </a:r>
            <a:r>
              <a:rPr lang="zh-CN" altLang="en-US" dirty="0"/>
              <a:t>符号，可以用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non_padded_namespaces</a:t>
            </a:r>
            <a:r>
              <a:rPr lang="en-US" altLang="zh-CN" dirty="0"/>
              <a:t> </a:t>
            </a:r>
            <a:r>
              <a:rPr lang="zh-CN" altLang="en-US" dirty="0"/>
              <a:t>参数指定不添加 </a:t>
            </a:r>
            <a:r>
              <a:rPr lang="en-US" altLang="zh-CN" dirty="0"/>
              <a:t>OOV </a:t>
            </a:r>
            <a:r>
              <a:rPr lang="zh-CN" altLang="en-US" dirty="0"/>
              <a:t>的 </a:t>
            </a:r>
            <a:r>
              <a:rPr lang="en-US" altLang="zh-CN" dirty="0"/>
              <a:t>namespace </a:t>
            </a:r>
            <a:r>
              <a:rPr lang="zh-CN" altLang="en-US" dirty="0"/>
              <a:t>，这样遇到 </a:t>
            </a:r>
            <a:r>
              <a:rPr lang="en-US" altLang="zh-CN" dirty="0"/>
              <a:t>OOV </a:t>
            </a:r>
            <a:r>
              <a:rPr lang="zh-CN" altLang="en-US" dirty="0"/>
              <a:t>时会直接报错，适用于预测标签等情况。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non_padded_namespaces</a:t>
            </a:r>
            <a:r>
              <a:rPr lang="en-US" altLang="zh-CN" dirty="0"/>
              <a:t> </a:t>
            </a:r>
            <a:r>
              <a:rPr lang="zh-CN" altLang="en-US" dirty="0"/>
              <a:t>参数支持通配符 * （看文档似乎只能用一个 * 表示后缀，并不支持完整正则）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4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78337-5C4C-473C-B495-4CC0B11B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Vocabulary 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C3E2B-066C-47D7-8A36-99944FA9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可以通过之前读入的数据集直接创建词表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查看一下结果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8F5586-4DAC-4F82-A523-0B040ED86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058" y="2495950"/>
            <a:ext cx="65998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vocab = Vocabulary.from_instances(train_dataset + validation_dataset)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4EC467-6995-4902-A2F8-AC2DDB14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9000"/>
            <a:ext cx="983715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(vocab.get_token_to_index_vocabulary(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'labels</a:t>
            </a:r>
            <a:r>
              <a:rPr lang="zh-CN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{'NN': 0, 'DET': 1, 'V': 2}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(vocab.get_token_to_index_vocabulary(</a:t>
            </a:r>
            <a:r>
              <a:rPr lang="zh-CN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token</a:t>
            </a:r>
            <a:r>
              <a:rPr lang="zh-CN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s'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{'@@PADDING@@': 0, '@@UNKNOWN@@': 1, 'The': 2, 'dog': 3, 'ate': 4, 'the': 5, 'apple': 6, 'Everybody': 7, 'read': 8, 'that': 9, 'book': 10}</a:t>
            </a:r>
          </a:p>
        </p:txBody>
      </p:sp>
    </p:spTree>
    <p:extLst>
      <p:ext uri="{BB962C8B-B14F-4D97-AF65-F5344CB8AC3E}">
        <p14:creationId xmlns:p14="http://schemas.microsoft.com/office/powerpoint/2010/main" val="17984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BF1C-BDBA-428B-942A-6152295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从数据集生成</a:t>
            </a:r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 err="1"/>
              <a:t>DataIterator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85A8F-14A4-48E9-838E-23A0E43E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A6D01-7CA1-42B2-AB75-F0AB496F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" y="2255349"/>
            <a:ext cx="11174627" cy="326170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64B2849-22CA-4A9B-B0E6-36C8B028B25E}"/>
              </a:ext>
            </a:extLst>
          </p:cNvPr>
          <p:cNvSpPr/>
          <p:nvPr/>
        </p:nvSpPr>
        <p:spPr>
          <a:xfrm>
            <a:off x="3624747" y="3366854"/>
            <a:ext cx="5679050" cy="176665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4D4F-9D07-4B27-8DCF-FC9DDFB0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从数据集生成</a:t>
            </a:r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 err="1"/>
              <a:t>DataIterator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CDFC6-7478-4B93-8D34-177EC5B1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DataIterator</a:t>
            </a:r>
            <a:r>
              <a:rPr lang="en-US" altLang="zh-CN" dirty="0"/>
              <a:t> </a:t>
            </a:r>
            <a:r>
              <a:rPr lang="zh-CN" altLang="en-US" dirty="0"/>
              <a:t>这一步，生成的 </a:t>
            </a:r>
            <a:r>
              <a:rPr lang="en-US" altLang="zh-CN" dirty="0"/>
              <a:t>batch </a:t>
            </a:r>
            <a:r>
              <a:rPr lang="zh-CN" altLang="en-US" dirty="0"/>
              <a:t>会转换成数值表示</a:t>
            </a:r>
            <a:endParaRPr lang="en-US" altLang="zh-CN" dirty="0"/>
          </a:p>
          <a:p>
            <a:r>
              <a:rPr lang="en-US" altLang="zh-CN" dirty="0" err="1"/>
              <a:t>DataIterator</a:t>
            </a:r>
            <a:r>
              <a:rPr lang="en-US" altLang="zh-CN" dirty="0"/>
              <a:t> </a:t>
            </a:r>
            <a:r>
              <a:rPr lang="zh-CN" altLang="en-US" dirty="0"/>
              <a:t>只定义了从数据集生成 </a:t>
            </a:r>
            <a:r>
              <a:rPr lang="en-US" altLang="zh-CN" dirty="0"/>
              <a:t>batch </a:t>
            </a:r>
            <a:r>
              <a:rPr lang="zh-CN" altLang="en-US" dirty="0"/>
              <a:t>的方式，所以需要指定一个词表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3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AllenNLP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AI2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PyTorch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开发的开源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NLP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库，主要面向研究人员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提供了一整套较为通用又不失便捷的框架，支持模型的构建、训练、评估以及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demo 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部署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集成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了一些可复用的常用模型，包括一部分较新的模型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E2ECB-216E-4EE9-8147-1CA1A75D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DataIterator</a:t>
            </a:r>
            <a:r>
              <a:rPr lang="en-US" altLang="zh-CN" dirty="0"/>
              <a:t> 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84416-E36E-40D0-971B-56BD45CE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多数时候不需要手动调用 </a:t>
            </a:r>
            <a:r>
              <a:rPr lang="en-US" altLang="zh-CN" dirty="0" err="1"/>
              <a:t>DataIterator</a:t>
            </a:r>
            <a:r>
              <a:rPr lang="en-US" altLang="zh-CN" dirty="0"/>
              <a:t> </a:t>
            </a:r>
            <a:r>
              <a:rPr lang="zh-CN" altLang="en-US" dirty="0"/>
              <a:t>，只需要指定词表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 batch </a:t>
            </a:r>
            <a:r>
              <a:rPr lang="zh-CN" altLang="en-US" dirty="0"/>
              <a:t>可以看到数据已经组织成可以输入模型 </a:t>
            </a:r>
            <a:r>
              <a:rPr lang="en-US" altLang="zh-CN" dirty="0"/>
              <a:t>forward </a:t>
            </a:r>
            <a:r>
              <a:rPr lang="zh-CN" altLang="en-US" dirty="0"/>
              <a:t>的形式了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71108D-A907-40C6-8378-A3A8BF957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686" y="2514600"/>
            <a:ext cx="782862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iterator = BucketIterator(</a:t>
            </a:r>
            <a:r>
              <a:rPr lang="zh-CN" altLang="zh-CN" sz="1200" dirty="0">
                <a:solidFill>
                  <a:srgbClr val="66009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batch_size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zh-CN" altLang="zh-CN" sz="1200" dirty="0">
                <a:solidFill>
                  <a:srgbClr val="0000FF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zh-CN" altLang="zh-CN" sz="1200" dirty="0">
                <a:solidFill>
                  <a:srgbClr val="66009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sorting_keys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=[(</a:t>
            </a:r>
            <a:r>
              <a:rPr lang="zh-CN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"sentence"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zh-CN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"num_tokens"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  <a:b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iterator.index_with(vocab)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data_generator = iterator(</a:t>
            </a:r>
            <a:r>
              <a:rPr lang="en-US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train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_dataset, </a:t>
            </a:r>
            <a:r>
              <a:rPr lang="zh-CN" altLang="zh-CN" sz="1200" dirty="0">
                <a:solidFill>
                  <a:srgbClr val="66009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num_epochs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zh-CN" altLang="zh-CN" sz="1200" dirty="0">
                <a:solidFill>
                  <a:srgbClr val="0000FF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zh-CN" altLang="zh-CN" sz="1200" dirty="0">
                <a:solidFill>
                  <a:srgbClr val="66009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shuffle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zh-CN" altLang="zh-CN" sz="1200" b="1" dirty="0">
                <a:solidFill>
                  <a:srgbClr val="000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num_batches = iterator.get_num_batches(</a:t>
            </a:r>
            <a:r>
              <a:rPr lang="en-US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train 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_dataset)</a:t>
            </a:r>
            <a:b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data_generator_tqdm = tqdm(data_generator, </a:t>
            </a:r>
            <a:r>
              <a:rPr lang="zh-CN" altLang="zh-CN" sz="1200" dirty="0">
                <a:solidFill>
                  <a:srgbClr val="66009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total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=num_batches)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0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batch </a:t>
            </a:r>
            <a:r>
              <a:rPr lang="zh-CN" altLang="zh-CN" sz="1200" b="1" dirty="0">
                <a:solidFill>
                  <a:srgbClr val="000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data_generator_tqdm: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AB253D-0B1A-417D-A1D1-68248294B01B}"/>
              </a:ext>
            </a:extLst>
          </p:cNvPr>
          <p:cNvSpPr/>
          <p:nvPr/>
        </p:nvSpPr>
        <p:spPr>
          <a:xfrm>
            <a:off x="3047998" y="447484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endParaRPr lang="en-US" altLang="zh-CN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'sentence': {</a:t>
            </a:r>
            <a:endParaRPr lang="en-US" altLang="zh-CN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'tokens': tensor([[ 7,  8,  9, 10,  0],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[ 2,  3,  4,  5,  6]])</a:t>
            </a:r>
            <a:endParaRPr lang="en-US" altLang="zh-CN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zh-CN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},</a:t>
            </a:r>
            <a:endParaRPr lang="en-US" altLang="zh-CN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'labels': tensor([[0, 2, 1, 0, 0],</a:t>
            </a: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[1, 0, 2, 1, 0]])</a:t>
            </a:r>
            <a:endParaRPr lang="en-US" altLang="zh-CN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39156-484E-47F6-82C3-B5BF1878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从数据集生成</a:t>
            </a:r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 err="1"/>
              <a:t>DataIterator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DC196-8D66-4345-8CC6-E48709C7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allennlp.data.iterators</a:t>
            </a:r>
            <a:r>
              <a:rPr lang="zh-CN" altLang="en-US" dirty="0"/>
              <a:t> 中实现了几个常用的 </a:t>
            </a:r>
            <a:r>
              <a:rPr lang="en-US" altLang="zh-CN" dirty="0" err="1"/>
              <a:t>DataIterator</a:t>
            </a:r>
            <a:r>
              <a:rPr lang="en-US" altLang="zh-CN" dirty="0"/>
              <a:t> </a:t>
            </a:r>
            <a:r>
              <a:rPr lang="zh-CN" altLang="en-US" dirty="0"/>
              <a:t>，以</a:t>
            </a:r>
            <a:r>
              <a:rPr lang="en-US" altLang="zh-CN" dirty="0"/>
              <a:t> </a:t>
            </a:r>
            <a:r>
              <a:rPr lang="en-US" altLang="zh-CN" dirty="0" err="1"/>
              <a:t>BucketIterator</a:t>
            </a:r>
            <a:r>
              <a:rPr lang="en-US" altLang="zh-CN" dirty="0"/>
              <a:t> 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max_instances_in_memory</a:t>
            </a:r>
            <a:r>
              <a:rPr lang="en-US" altLang="zh-CN" dirty="0"/>
              <a:t> </a:t>
            </a:r>
            <a:r>
              <a:rPr lang="zh-CN" altLang="en-US" dirty="0"/>
              <a:t>：内存中保存的最大数据条数，默认为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，行为取决于 </a:t>
            </a:r>
            <a:r>
              <a:rPr lang="en-US" altLang="zh-CN" dirty="0" err="1"/>
              <a:t>DatasetReader</a:t>
            </a:r>
            <a:r>
              <a:rPr lang="en-US" altLang="zh-CN" dirty="0"/>
              <a:t> </a:t>
            </a:r>
            <a:r>
              <a:rPr lang="zh-CN" altLang="en-US" dirty="0"/>
              <a:t>，非 </a:t>
            </a:r>
            <a:r>
              <a:rPr lang="en-US" altLang="zh-CN" dirty="0"/>
              <a:t>lazy </a:t>
            </a:r>
            <a:r>
              <a:rPr lang="zh-CN" altLang="en-US" dirty="0"/>
              <a:t>模式全部读入，否则只读入一个 </a:t>
            </a:r>
            <a:r>
              <a:rPr lang="en-US" altLang="zh-CN" dirty="0"/>
              <a:t>batch </a:t>
            </a:r>
            <a:r>
              <a:rPr lang="zh-CN" altLang="en-US" dirty="0"/>
              <a:t>，会导致 </a:t>
            </a:r>
            <a:r>
              <a:rPr lang="en-US" altLang="zh-CN" dirty="0" err="1"/>
              <a:t>BucketIterator</a:t>
            </a:r>
            <a:r>
              <a:rPr lang="en-US" altLang="zh-CN" dirty="0"/>
              <a:t> </a:t>
            </a:r>
            <a:r>
              <a:rPr lang="zh-CN" altLang="en-US" dirty="0"/>
              <a:t>这类模块无法看到更多数据，影响效果</a:t>
            </a:r>
            <a:endParaRPr lang="en-US" altLang="zh-CN" dirty="0"/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sorting_keys</a:t>
            </a:r>
            <a:r>
              <a:rPr lang="en-US" altLang="zh-CN" dirty="0"/>
              <a:t> </a:t>
            </a:r>
            <a:r>
              <a:rPr lang="zh-CN" altLang="en-US" dirty="0"/>
              <a:t>：排序关键字（目前文档不全，不太清楚可以用哪些）</a:t>
            </a:r>
            <a:endParaRPr lang="en-US" altLang="zh-CN" dirty="0"/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biggest_batch_first</a:t>
            </a:r>
            <a:r>
              <a:rPr lang="en-US" altLang="zh-CN" dirty="0"/>
              <a:t> </a:t>
            </a:r>
            <a:r>
              <a:rPr lang="zh-CN" altLang="en-US" dirty="0"/>
              <a:t>：排序后最大 </a:t>
            </a:r>
            <a:r>
              <a:rPr lang="en-US" altLang="zh-CN" dirty="0"/>
              <a:t>batch </a:t>
            </a:r>
            <a:r>
              <a:rPr lang="zh-CN" altLang="en-US" dirty="0"/>
              <a:t>在前，可以快速实验显存占用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4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BF1C-BDBA-428B-942A-6152295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模型本体：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85A8F-14A4-48E9-838E-23A0E43E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A6D01-7CA1-42B2-AB75-F0AB496F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" y="2255349"/>
            <a:ext cx="11174627" cy="326170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64B2849-22CA-4A9B-B0E6-36C8B028B25E}"/>
              </a:ext>
            </a:extLst>
          </p:cNvPr>
          <p:cNvSpPr/>
          <p:nvPr/>
        </p:nvSpPr>
        <p:spPr>
          <a:xfrm>
            <a:off x="5699464" y="1981807"/>
            <a:ext cx="6350493" cy="260675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BCBFD-06F7-4D4E-8B5F-923A85C3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模型本体：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7382C-53AC-4354-93FF-58F93033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为了兼容框架，模型应该是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allennlp.models.Model</a:t>
            </a:r>
            <a:r>
              <a:rPr lang="en-US" altLang="zh-CN" dirty="0"/>
              <a:t> </a:t>
            </a:r>
            <a:r>
              <a:rPr lang="zh-CN" altLang="en-US" dirty="0"/>
              <a:t>的派生类，这要求模型创建时指定一个词表</a:t>
            </a:r>
            <a:endParaRPr lang="en-US" altLang="zh-CN" dirty="0"/>
          </a:p>
          <a:p>
            <a:r>
              <a:rPr lang="zh-CN" altLang="en-US" dirty="0"/>
              <a:t>需要实现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forward</a:t>
            </a:r>
            <a:r>
              <a:rPr lang="en-US" altLang="zh-CN" dirty="0"/>
              <a:t> </a:t>
            </a:r>
            <a:r>
              <a:rPr lang="zh-CN" altLang="en-US" dirty="0"/>
              <a:t>函数，如果有需要还可以实现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get_metrics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decode</a:t>
            </a:r>
            <a:r>
              <a:rPr lang="en-US" altLang="zh-CN" dirty="0"/>
              <a:t> </a:t>
            </a:r>
            <a:r>
              <a:rPr lang="zh-CN" altLang="en-US" dirty="0"/>
              <a:t>，这里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forward</a:t>
            </a:r>
            <a:r>
              <a:rPr lang="en-US" altLang="zh-CN" dirty="0"/>
              <a:t> </a:t>
            </a:r>
            <a:r>
              <a:rPr lang="zh-CN" altLang="en-US" dirty="0"/>
              <a:t>的返回值是字典，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decode</a:t>
            </a:r>
            <a:r>
              <a:rPr lang="en-US" altLang="zh-CN" dirty="0"/>
              <a:t> </a:t>
            </a:r>
            <a:r>
              <a:rPr lang="zh-CN" altLang="en-US" dirty="0"/>
              <a:t>应该直接接收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forward</a:t>
            </a:r>
            <a:r>
              <a:rPr lang="en-US" altLang="zh-CN" dirty="0"/>
              <a:t> </a:t>
            </a:r>
            <a:r>
              <a:rPr lang="zh-CN" altLang="en-US" dirty="0"/>
              <a:t>的输出，也返回字典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7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9ADBF-B853-4361-A58E-2B164203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9F2CA-25C0-4C1D-BEC5-64CC748B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E91BF5-2E44-4FB6-B5A5-3F5E17118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633" y="-54098"/>
            <a:ext cx="8459367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LstmTagger(Model):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word_embeddings: TextFieldEmbedder,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encoder: Seq2SeqEncoder,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vocab: Vocabulary) -&gt;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(vocab)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.word_embeddings = word_embeddings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.encoder = encoder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.hidden2tag = torch.nn.Linear(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in_features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=encoder.get_output_dim(),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out_features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=vocab.get_vocab_size(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'labels'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.accuracy = CategoricalAccuracy()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forward(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sentence: Dict[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torch.Tensor],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labels: torch.Tensor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-&gt; Dict[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torch.Tensor]: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mask = get_text_field_mask(sentence)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embeddings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.word_embeddings(sentence)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encoder_out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.encoder(embeddings, mask)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tag_logits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.hidden2tag(encoder_out)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output = 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"tag_logits"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 tag_logits}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labels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is not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.accuracy(tag_logits, labels, mask)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output[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"loss"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] = sequence_cross_entropy_with_logits(tag_logits, labels, mask)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output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get_metrics(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reset: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bool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-&gt; Dict[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]: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"accuracy"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.accuracy.get_metric(reset)}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D41DA1-FD1F-416D-B9D2-5275CEFC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25998"/>
            <a:ext cx="836639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token_embedding = Embedding(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num_embeddings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=vocab.get_vocab_size(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'tokens'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embedding_dim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=EMBEDDING_DIM)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word_embeddings = BasicTextFieldEmbedder({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"tokens"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 token_embedding})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lstm = PytorchSeq2SeqWrapper(torch.nn.LSTM(EMBEDDING_DIM, HIDDEN_DIM,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batch_first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model = LstmTagger(word_embeddings, lstm, vocab)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C493-1508-41FC-99A4-F2A8D395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TokenEmbedder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TextFieldEmbedder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62111-84FB-4730-A789-A1165644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 </a:t>
            </a:r>
            <a:r>
              <a:rPr lang="en-US" altLang="zh-CN" dirty="0"/>
              <a:t>Field </a:t>
            </a:r>
            <a:r>
              <a:rPr lang="zh-CN" altLang="en-US" dirty="0"/>
              <a:t>中的 </a:t>
            </a:r>
            <a:r>
              <a:rPr lang="en-US" altLang="zh-CN" dirty="0"/>
              <a:t>Token </a:t>
            </a:r>
            <a:r>
              <a:rPr lang="zh-CN" altLang="en-US" dirty="0"/>
              <a:t>序列可以由多个 </a:t>
            </a:r>
            <a:r>
              <a:rPr lang="en-US" altLang="zh-CN" dirty="0" err="1"/>
              <a:t>TokenIndexer</a:t>
            </a:r>
            <a:r>
              <a:rPr lang="en-US" altLang="zh-CN" dirty="0"/>
              <a:t> </a:t>
            </a:r>
            <a:r>
              <a:rPr lang="zh-CN" altLang="en-US" dirty="0"/>
              <a:t>分别处理，结果同步送入模型 </a:t>
            </a:r>
            <a:r>
              <a:rPr lang="en-US" altLang="zh-CN" dirty="0"/>
              <a:t>forward </a:t>
            </a:r>
            <a:r>
              <a:rPr lang="zh-CN" altLang="en-US" dirty="0"/>
              <a:t>，最终由 </a:t>
            </a:r>
            <a:r>
              <a:rPr lang="en-US" altLang="zh-CN" dirty="0" err="1"/>
              <a:t>TokenEmbedder</a:t>
            </a:r>
            <a:r>
              <a:rPr lang="en-US" altLang="zh-CN" dirty="0"/>
              <a:t> </a:t>
            </a:r>
            <a:r>
              <a:rPr lang="zh-CN" altLang="en-US" dirty="0"/>
              <a:t>处理得到 </a:t>
            </a:r>
            <a:r>
              <a:rPr lang="en-US" altLang="zh-CN" dirty="0"/>
              <a:t>embedding</a:t>
            </a:r>
            <a:endParaRPr lang="zh-CN" altLang="en-US" dirty="0"/>
          </a:p>
          <a:p>
            <a:r>
              <a:rPr lang="en-US" altLang="zh-CN" dirty="0" err="1"/>
              <a:t>TokenEmbedder</a:t>
            </a:r>
            <a:r>
              <a:rPr lang="en-US" altLang="zh-CN" dirty="0"/>
              <a:t> </a:t>
            </a:r>
            <a:r>
              <a:rPr lang="zh-CN" altLang="en-US" dirty="0"/>
              <a:t>可以看做对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模型中常见的 </a:t>
            </a:r>
            <a:r>
              <a:rPr lang="en-US" altLang="zh-CN" dirty="0"/>
              <a:t>Embedding </a:t>
            </a:r>
            <a:r>
              <a:rPr lang="zh-CN" altLang="en-US" dirty="0"/>
              <a:t>的抽象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 err="1"/>
              <a:t>TextField</a:t>
            </a:r>
            <a:r>
              <a:rPr lang="en-US" altLang="zh-CN" dirty="0"/>
              <a:t> </a:t>
            </a:r>
            <a:r>
              <a:rPr lang="zh-CN" altLang="en-US" dirty="0"/>
              <a:t>，框架提供了 </a:t>
            </a:r>
            <a:r>
              <a:rPr lang="en-US" altLang="zh-CN" dirty="0" err="1"/>
              <a:t>TextFieldEmbedder</a:t>
            </a:r>
            <a:r>
              <a:rPr lang="en-US" altLang="zh-CN" dirty="0"/>
              <a:t> </a:t>
            </a:r>
            <a:r>
              <a:rPr lang="zh-CN" altLang="en-US" dirty="0"/>
              <a:t>来专门处理</a:t>
            </a:r>
            <a:endParaRPr lang="en-US" altLang="zh-CN" dirty="0"/>
          </a:p>
          <a:p>
            <a:r>
              <a:rPr lang="zh-CN" altLang="en-US" dirty="0"/>
              <a:t>为什么需要 </a:t>
            </a:r>
            <a:r>
              <a:rPr lang="en-US" altLang="zh-CN" dirty="0" err="1"/>
              <a:t>TextFieldEmbedder</a:t>
            </a:r>
            <a:r>
              <a:rPr lang="en-US" altLang="zh-CN" dirty="0"/>
              <a:t> </a:t>
            </a:r>
            <a:r>
              <a:rPr lang="zh-CN" altLang="en-US" dirty="0"/>
              <a:t>？正如前面介绍的，我们使用 </a:t>
            </a:r>
            <a:r>
              <a:rPr lang="en-US" altLang="zh-CN" dirty="0" err="1"/>
              <a:t>TextField</a:t>
            </a:r>
            <a:r>
              <a:rPr lang="en-US" altLang="zh-CN" dirty="0"/>
              <a:t> </a:t>
            </a:r>
            <a:r>
              <a:rPr lang="zh-CN" altLang="en-US" dirty="0"/>
              <a:t>时可能会设置多个 </a:t>
            </a:r>
            <a:r>
              <a:rPr lang="en-US" altLang="zh-CN" dirty="0" err="1"/>
              <a:t>TokenIndexer</a:t>
            </a:r>
            <a:r>
              <a:rPr lang="en-US" altLang="zh-CN" dirty="0"/>
              <a:t> </a:t>
            </a:r>
            <a:r>
              <a:rPr lang="zh-CN" altLang="en-US" dirty="0"/>
              <a:t>，这时 </a:t>
            </a:r>
            <a:r>
              <a:rPr lang="en-US" altLang="zh-CN" dirty="0" err="1"/>
              <a:t>TextFieldEmbedder</a:t>
            </a:r>
            <a:r>
              <a:rPr lang="en-US" altLang="zh-CN" dirty="0"/>
              <a:t> </a:t>
            </a:r>
            <a:r>
              <a:rPr lang="zh-CN" altLang="en-US" dirty="0"/>
              <a:t>就会负责使用对应的 </a:t>
            </a:r>
            <a:r>
              <a:rPr lang="en-US" altLang="zh-CN" dirty="0" err="1"/>
              <a:t>TokenIndexer</a:t>
            </a:r>
            <a:r>
              <a:rPr lang="en-US" altLang="zh-CN" dirty="0"/>
              <a:t> </a:t>
            </a:r>
            <a:r>
              <a:rPr lang="zh-CN" altLang="en-US" dirty="0"/>
              <a:t>获得每一种 </a:t>
            </a:r>
            <a:r>
              <a:rPr lang="en-US" altLang="zh-CN" dirty="0"/>
              <a:t>embedding </a:t>
            </a:r>
            <a:r>
              <a:rPr lang="zh-CN" altLang="en-US" dirty="0"/>
              <a:t>，然后生成 </a:t>
            </a:r>
            <a:r>
              <a:rPr lang="en-US" altLang="zh-CN" dirty="0"/>
              <a:t>feature </a:t>
            </a:r>
            <a:r>
              <a:rPr lang="zh-CN" altLang="en-US" dirty="0"/>
              <a:t>，默认的 </a:t>
            </a:r>
            <a:r>
              <a:rPr lang="zh-CN" altLang="zh-CN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BasicTextFieldEmbedder</a:t>
            </a:r>
            <a:r>
              <a:rPr lang="zh-CN" altLang="en-US" dirty="0"/>
              <a:t> 会把所有 </a:t>
            </a:r>
            <a:r>
              <a:rPr lang="en-US" altLang="zh-CN" dirty="0"/>
              <a:t>embedding </a:t>
            </a:r>
            <a:r>
              <a:rPr lang="zh-CN" altLang="en-US" dirty="0"/>
              <a:t>拼接起来</a:t>
            </a:r>
          </a:p>
        </p:txBody>
      </p:sp>
    </p:spTree>
    <p:extLst>
      <p:ext uri="{BB962C8B-B14F-4D97-AF65-F5344CB8AC3E}">
        <p14:creationId xmlns:p14="http://schemas.microsoft.com/office/powerpoint/2010/main" val="15101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8A28B-D2D2-4346-92A5-C1DBCD15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训练模型：</a:t>
            </a:r>
            <a:r>
              <a:rPr lang="en-US" altLang="zh-CN" dirty="0"/>
              <a:t>Trainer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F479E-7D7E-47FE-9346-47C622ED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经过前面的步骤，再配置好优化器，就可以开始训练了， </a:t>
            </a:r>
            <a:r>
              <a:rPr lang="en-US" altLang="zh-CN" dirty="0" err="1"/>
              <a:t>AllenNLP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/>
              <a:t>Trainer </a:t>
            </a:r>
            <a:r>
              <a:rPr lang="zh-CN" altLang="en-US" dirty="0"/>
              <a:t>，帮我们实现了训练过程</a:t>
            </a:r>
            <a:endParaRPr lang="en-US" altLang="zh-CN" dirty="0"/>
          </a:p>
          <a:p>
            <a:r>
              <a:rPr lang="zh-CN" altLang="en-US" dirty="0"/>
              <a:t>前面的各个部分相互之间耦合松散，而且数据和控制也比较独立，在这里我们可以方便地把各个部分传入</a:t>
            </a:r>
          </a:p>
        </p:txBody>
      </p:sp>
    </p:spTree>
    <p:extLst>
      <p:ext uri="{BB962C8B-B14F-4D97-AF65-F5344CB8AC3E}">
        <p14:creationId xmlns:p14="http://schemas.microsoft.com/office/powerpoint/2010/main" val="11779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A9164-40B6-40E4-A108-FF085ADE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Trainer </a:t>
            </a:r>
            <a:r>
              <a:rPr lang="zh-CN" altLang="en-US" dirty="0"/>
              <a:t>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36B23-E4B2-4B51-B870-738D9158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9AB79D-1E42-4DB3-BC2A-00C1E34F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90" y="2916704"/>
            <a:ext cx="539121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optimizer = optim.SGD(model.parameters(), </a:t>
            </a:r>
            <a:r>
              <a:rPr lang="zh-CN" altLang="zh-CN" sz="1200" dirty="0">
                <a:solidFill>
                  <a:srgbClr val="660099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lr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zh-CN" altLang="zh-CN" sz="1200" dirty="0">
                <a:solidFill>
                  <a:srgbClr val="0000FF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0.1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trainer = Trainer(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model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=model,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=optimizer,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iterator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=iterator,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train_dataset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=train_dataset,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validation_dataset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=validation_dataset,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patience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num_epochs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cuda_device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=cuda_device)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trainer.train</a:t>
            </a:r>
            <a:r>
              <a:rPr lang="en-US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432EC-2411-49F5-9FF1-237CAC8B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训练模型：</a:t>
            </a:r>
            <a:r>
              <a:rPr lang="en-US" altLang="zh-CN" dirty="0"/>
              <a:t>Trainer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E3B70-4FAB-4345-A2DB-952A9C8A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参数意义比较明显，这里介绍一些其他常用参数</a:t>
            </a:r>
            <a:endParaRPr lang="en-US" altLang="zh-CN" dirty="0"/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validation_metric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/>
              <a:t>的设置比较有意思，是</a:t>
            </a:r>
            <a:r>
              <a:rPr lang="en-US" altLang="zh-CN" dirty="0"/>
              <a:t>{</a:t>
            </a:r>
            <a:r>
              <a:rPr lang="zh-CN" altLang="en-US" dirty="0"/>
              <a:t>正负号</a:t>
            </a:r>
            <a:r>
              <a:rPr lang="en-US" altLang="zh-CN" dirty="0"/>
              <a:t>}+{</a:t>
            </a:r>
            <a:r>
              <a:rPr lang="zh-CN" altLang="en-US" dirty="0"/>
              <a:t>指标名</a:t>
            </a:r>
            <a:r>
              <a:rPr lang="en-US" altLang="zh-CN" dirty="0"/>
              <a:t>}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/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validation_metric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accuracy'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则认为验证集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model.get_metrics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()[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 accuracy'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最大的模型最优</a:t>
            </a:r>
            <a:endParaRPr lang="en-US" altLang="zh-CN" dirty="0">
              <a:cs typeface="DejaVu Sans Mono" panose="020B0609030804020204" pitchFamily="49" charset="0"/>
            </a:endParaRPr>
          </a:p>
          <a:p>
            <a:pPr lvl="1"/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validation_metric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-loss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则认为验证集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model.get_metrics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()[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loss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最小的模型最优（默认情况）</a:t>
            </a:r>
            <a:endParaRPr lang="en-US" altLang="zh-CN" dirty="0">
              <a:cs typeface="DejaVu Sans Mono" panose="020B0609030804020204" pitchFamily="49" charset="0"/>
            </a:endParaRPr>
          </a:p>
          <a:p>
            <a:r>
              <a:rPr lang="zh-CN" altLang="en-US" dirty="0"/>
              <a:t>连续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patience</a:t>
            </a:r>
            <a:r>
              <a:rPr lang="en-US" altLang="zh-CN" dirty="0"/>
              <a:t> </a:t>
            </a:r>
            <a:r>
              <a:rPr lang="zh-CN" altLang="en-US" dirty="0"/>
              <a:t>个 </a:t>
            </a:r>
            <a:r>
              <a:rPr lang="en-US" altLang="zh-CN" dirty="0"/>
              <a:t>epoch </a:t>
            </a:r>
            <a:r>
              <a:rPr lang="zh-CN" altLang="en-US" dirty="0"/>
              <a:t>模型没有提升则停止训练，默认 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patience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-1 </a:t>
            </a:r>
            <a:r>
              <a:rPr lang="zh-CN" altLang="en-US" dirty="0"/>
              <a:t>，即不提前停止训练</a:t>
            </a:r>
            <a:endParaRPr lang="en-US" altLang="zh-CN" dirty="0"/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num_serialized_models_to_keep</a:t>
            </a:r>
            <a:r>
              <a:rPr lang="en-US" altLang="zh-CN" dirty="0"/>
              <a:t> </a:t>
            </a:r>
            <a:r>
              <a:rPr lang="zh-CN" altLang="en-US" dirty="0"/>
              <a:t>表示保存后多少个 </a:t>
            </a:r>
            <a:r>
              <a:rPr lang="en-US" altLang="zh-CN" dirty="0"/>
              <a:t>epoch </a:t>
            </a:r>
            <a:r>
              <a:rPr lang="zh-CN" altLang="en-US" dirty="0"/>
              <a:t>的模型参数</a:t>
            </a:r>
          </a:p>
        </p:txBody>
      </p:sp>
    </p:spTree>
    <p:extLst>
      <p:ext uri="{BB962C8B-B14F-4D97-AF65-F5344CB8AC3E}">
        <p14:creationId xmlns:p14="http://schemas.microsoft.com/office/powerpoint/2010/main" val="33855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2997-BECE-4E0A-801F-7EC83904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D029F-68E8-43C3-A81E-177C2699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 </a:t>
            </a:r>
            <a:r>
              <a:rPr lang="zh-CN" altLang="zh-CN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allennlp.training.util.evaluate</a:t>
            </a:r>
            <a:r>
              <a:rPr lang="en-US" altLang="zh-CN" dirty="0"/>
              <a:t> </a:t>
            </a:r>
            <a:r>
              <a:rPr lang="zh-CN" altLang="en-US" dirty="0"/>
              <a:t>，或者根据需要扩充</a:t>
            </a:r>
            <a:endParaRPr lang="en-US" altLang="zh-CN" dirty="0"/>
          </a:p>
          <a:p>
            <a:r>
              <a:rPr lang="zh-CN" altLang="en-US" dirty="0"/>
              <a:t>参数意义同样比较明显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0EBFF2-E886-480A-9B14-E9BF039F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738" y="3378368"/>
            <a:ext cx="520527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evaluate(model: Model,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instances: Iterable[Instance],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data_iterator: DataIterator,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cuda_device: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batch_weight_key: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-&gt; Dict[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, Any]: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FB68A-FB6D-417D-82E2-8BA32D6C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主要模块速览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5B9D-90B4-4745-AC2A-8A82ADD2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allennlp.data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/>
              <a:t>数据表示及处理</a:t>
            </a:r>
            <a:endParaRPr lang="en-US" altLang="zh-CN" dirty="0"/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allennlp.models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适用于 </a:t>
            </a:r>
            <a:r>
              <a:rPr lang="en-US" altLang="zh-CN" dirty="0" err="1">
                <a:cs typeface="DejaVu Sans Mono" panose="020B0609030804020204" pitchFamily="49" charset="0"/>
              </a:rPr>
              <a:t>AllenNLP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框架的模型，相当于 </a:t>
            </a:r>
            <a:r>
              <a:rPr lang="en-US" altLang="zh-CN" dirty="0" err="1">
                <a:cs typeface="DejaVu Sans Mono" panose="020B0609030804020204" pitchFamily="49" charset="0"/>
              </a:rPr>
              <a:t>PyTorch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模型的扩展，和 </a:t>
            </a:r>
            <a:r>
              <a:rPr lang="en-US" altLang="zh-CN" dirty="0">
                <a:cs typeface="DejaVu Sans Mono" panose="020B0609030804020204" pitchFamily="49" charset="0"/>
              </a:rPr>
              <a:t>data </a:t>
            </a:r>
            <a:r>
              <a:rPr lang="zh-CN" altLang="en-US" dirty="0">
                <a:cs typeface="DejaVu Sans Mono" panose="020B0609030804020204" pitchFamily="49" charset="0"/>
              </a:rPr>
              <a:t>等部分耦合较紧，很难在框架外直接使用</a:t>
            </a:r>
            <a:endParaRPr lang="en-US" altLang="zh-CN" dirty="0">
              <a:cs typeface="DejaVu Sans Mono" panose="020B0609030804020204" pitchFamily="49" charset="0"/>
            </a:endParaRPr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allennlp.modules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常用模块，相当于实现好的 </a:t>
            </a:r>
            <a:r>
              <a:rPr lang="en-US" altLang="zh-CN" dirty="0" err="1">
                <a:cs typeface="DejaVu Sans Mono" panose="020B0609030804020204" pitchFamily="49" charset="0"/>
              </a:rPr>
              <a:t>PyTorch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模型，和框架其他部分耦合较松，可以方便地用在框架外</a:t>
            </a:r>
            <a:endParaRPr lang="en-US" altLang="zh-CN" dirty="0">
              <a:cs typeface="DejaVu Sans Mono" panose="020B0609030804020204" pitchFamily="49" charset="0"/>
            </a:endParaRPr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allennlp.nn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激活函数、初始化、正则化、工具函数等</a:t>
            </a:r>
            <a:endParaRPr lang="en-US" altLang="zh-CN" dirty="0">
              <a:cs typeface="DejaVu Sans Mono" panose="020B0609030804020204" pitchFamily="49" charset="0"/>
            </a:endParaRPr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allennlp.training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训练、验证工具</a:t>
            </a:r>
            <a:endParaRPr lang="en-US" altLang="zh-CN" dirty="0">
              <a:cs typeface="DejaVu Sans Mono" panose="020B0609030804020204" pitchFamily="49" charset="0"/>
            </a:endParaRPr>
          </a:p>
          <a:p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allennlp.pretrained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allennlp.predictors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zh-CN" dirty="0">
                <a:cs typeface="DejaVu Sans Mono" panose="020B0609030804020204" pitchFamily="49" charset="0"/>
              </a:rPr>
              <a:t> </a:t>
            </a:r>
            <a:r>
              <a:rPr lang="zh-CN" altLang="en-US" dirty="0">
                <a:cs typeface="DejaVu Sans Mono" panose="020B0609030804020204" pitchFamily="49" charset="0"/>
              </a:rPr>
              <a:t>主要用于打包模型、部署 </a:t>
            </a:r>
            <a:r>
              <a:rPr lang="en-US" altLang="zh-CN" dirty="0">
                <a:cs typeface="DejaVu Sans Mono" panose="020B0609030804020204" pitchFamily="49" charset="0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F858A-DF32-43A0-BAA0-587E8080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955AD-1461-4AFD-87EC-6492ABA3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 </a:t>
            </a:r>
            <a:r>
              <a:rPr lang="en-US" altLang="zh-CN" dirty="0" err="1"/>
              <a:t>AllenNLP</a:t>
            </a:r>
            <a:r>
              <a:rPr lang="en-US" altLang="zh-CN" dirty="0"/>
              <a:t> </a:t>
            </a:r>
            <a:r>
              <a:rPr lang="zh-CN" altLang="en-US" dirty="0"/>
              <a:t>为我们提供了一种非常简洁的编程方式：配置文件</a:t>
            </a:r>
            <a:endParaRPr lang="en-US" altLang="zh-CN" dirty="0"/>
          </a:p>
          <a:p>
            <a:r>
              <a:rPr lang="zh-CN" altLang="en-US" dirty="0"/>
              <a:t>配置文件可以是 </a:t>
            </a:r>
            <a:r>
              <a:rPr lang="en-US" altLang="zh-CN" dirty="0"/>
              <a:t>JSON </a:t>
            </a:r>
            <a:r>
              <a:rPr lang="zh-CN" altLang="en-US" dirty="0"/>
              <a:t>或 </a:t>
            </a:r>
            <a:r>
              <a:rPr lang="en-US" altLang="zh-CN" dirty="0" err="1"/>
              <a:t>Jsonnet</a:t>
            </a:r>
            <a:r>
              <a:rPr lang="en-US" altLang="zh-CN" dirty="0"/>
              <a:t> </a:t>
            </a:r>
            <a:r>
              <a:rPr lang="zh-CN" altLang="en-US" dirty="0"/>
              <a:t>（ </a:t>
            </a:r>
            <a:r>
              <a:rPr lang="en-US" altLang="zh-CN" dirty="0"/>
              <a:t>JSON </a:t>
            </a:r>
            <a:r>
              <a:rPr lang="zh-CN" altLang="en-US" dirty="0"/>
              <a:t>的超集，可以转换成 </a:t>
            </a:r>
            <a:r>
              <a:rPr lang="en-US" altLang="zh-CN" dirty="0"/>
              <a:t>JSON </a:t>
            </a:r>
            <a:r>
              <a:rPr lang="zh-CN" altLang="en-US" dirty="0"/>
              <a:t>）格式，分模块描述代码中各个部分</a:t>
            </a:r>
            <a:endParaRPr lang="en-US" altLang="zh-CN" dirty="0"/>
          </a:p>
          <a:p>
            <a:r>
              <a:rPr lang="zh-CN" altLang="en-US" dirty="0"/>
              <a:t>为了使用配置文件，我们需要把自己实现的部分注册到相应的类别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4521F2-B287-47D6-B4CD-290AD308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670" y="3886200"/>
            <a:ext cx="381065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@DatasetReader.register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'pos-tutorial'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PosDatasetReader(DatasetReader):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B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@Model.register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zh-CN" altLang="zh-CN" sz="1200" b="1" dirty="0">
                <a:solidFill>
                  <a:srgbClr val="008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'lstm-tagger'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zh-CN" altLang="zh-CN" sz="1200" b="1" dirty="0">
                <a:solidFill>
                  <a:srgbClr val="00008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zh-CN" altLang="zh-CN" sz="1200" dirty="0">
                <a:solidFill>
                  <a:srgbClr val="00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LstmTagger(Model):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6A346-9A32-4DBD-851D-16B7E68E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Jsonnet</a:t>
            </a:r>
            <a:r>
              <a:rPr lang="en-US" altLang="zh-CN" dirty="0"/>
              <a:t> 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2930B-1480-43E3-A12D-D1E6DE6B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F26A5-D43E-4273-A7F5-A03C533B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1842075"/>
            <a:ext cx="5921406" cy="48500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520B71-0C17-4572-B594-6873ECA4C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" r="11047" b="714"/>
          <a:stretch/>
        </p:blipFill>
        <p:spPr>
          <a:xfrm>
            <a:off x="6445188" y="1842075"/>
            <a:ext cx="5450890" cy="48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CBFBE-FE6D-464C-B3AE-730BB252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使用配置文件运行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E2307-5CDF-4FC8-853A-7EDA8D45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如果只需要现有的模块，就几乎不需要写代码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D7C0DB-A49C-4B2E-BC6D-5C0BB2FA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26" y="2362706"/>
            <a:ext cx="780854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# In practice you'd probably do this from the command line: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#   $ allennlp train tutorials/tagger/experiment.jsonnet -s /tmp/serialization_dir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__name__ ==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"__main__"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params = Params.from_file(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'tutorials/tagger/experiment.jsonnet'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serialization_dir = tempfile.mkdtemp()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model = train_model(params, serialization_dir)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# Make predictions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predictor = SentenceTaggerPredictor(model,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dataset_reader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=PosDatasetReader())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tag_logits = predictor.predict(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"The dog ate the apple"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'tag_logits'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(tag_logits)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tag_ids = np.argmax(tag_logits,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=-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([model.vocab.get_token_from_index(i,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'labels'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tag_ids])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 panose="020B0609030804020204" pitchFamily="49" charset="0"/>
                <a:cs typeface="DejaVu Sans Mono" panose="020B0609030804020204" pitchFamily="49" charset="0"/>
              </a:rPr>
              <a:t>    shutil.rmtree(serialization_dir)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4BE98-BEC4-4A99-A6AD-EAEF93F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68DDC-5236-46A1-BBF3-C08E5492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需要修改模型？以加入字符 </a:t>
            </a:r>
            <a:r>
              <a:rPr lang="en-US" altLang="zh-CN" dirty="0"/>
              <a:t>embedding </a:t>
            </a:r>
            <a:r>
              <a:rPr lang="zh-CN" altLang="en-US" dirty="0"/>
              <a:t>为例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2DA13A-DE14-4660-81F9-62B83D89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84" y="3139794"/>
            <a:ext cx="5971298" cy="10937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C20996-3292-4AEE-97AF-7178A831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68" y="2491724"/>
            <a:ext cx="5046810" cy="42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6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7590-FF24-47E2-8C72-BD81F9B9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0CE36-756B-4A8E-BC89-D4F933DE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Token </a:t>
            </a:r>
            <a:r>
              <a:rPr lang="zh-CN" altLang="en-US" dirty="0"/>
              <a:t>到 </a:t>
            </a:r>
            <a:r>
              <a:rPr lang="en-US" altLang="zh-CN" dirty="0"/>
              <a:t>index </a:t>
            </a:r>
            <a:r>
              <a:rPr lang="zh-CN" altLang="en-US" dirty="0"/>
              <a:t>一对多关系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0E2A4-4D93-4CC4-897A-938B60A9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3977959"/>
            <a:ext cx="8183880" cy="57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74DCB-9010-4D58-965F-3601E4CF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4806765"/>
            <a:ext cx="10370820" cy="754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418853-F775-4F55-8AE7-EEE6241B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10" y="3332033"/>
            <a:ext cx="669798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A71D2-FC8F-4F7E-8BA6-33F19B8A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46691-57F6-41C1-94A4-C3D15CF8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可能需要自己实现的 </a:t>
            </a:r>
            <a:r>
              <a:rPr lang="en-US" altLang="zh-CN" dirty="0" err="1"/>
              <a:t>TextFieldEmbedder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50A223-84BF-40C3-BC13-E96ABC42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87" y="2317824"/>
            <a:ext cx="6140768" cy="43672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40B235-1D14-4FF2-829C-56143486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5" y="3061250"/>
            <a:ext cx="552069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C63EE-7F35-4ABF-AACF-33F4120B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212B-2EB2-4837-AA5A-4C2395E5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https://allenai.github.io/allennlp-docs/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https://github.com/allenai/allennlp/tree/master/tutorials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http://mlexplained.com/2019/01/30/an-in-depth-tutorial-to-allennlp-from-basics-to-elmo-and-bert/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https://jsonnet.org/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10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35AE86-E719-4877-941A-8D62153E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E2AA77D-28CD-4E46-94CA-6FD47A023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纸上得来终觉浅，绝知此事要躬行</a:t>
            </a:r>
          </a:p>
        </p:txBody>
      </p:sp>
    </p:spTree>
    <p:extLst>
      <p:ext uri="{BB962C8B-B14F-4D97-AF65-F5344CB8AC3E}">
        <p14:creationId xmlns:p14="http://schemas.microsoft.com/office/powerpoint/2010/main" val="7598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89EB1-8C21-402F-BBF4-80A1F69F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例子：词性标注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BD46-AC11-4ABE-BC44-7C5D25B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任务：标出一句话中每个词的词性</a:t>
            </a:r>
            <a:endParaRPr lang="en-US" altLang="zh-CN" dirty="0"/>
          </a:p>
          <a:p>
            <a:r>
              <a:rPr lang="en-US" altLang="zh-CN" dirty="0"/>
              <a:t>"The dog ate the apple" -&gt; </a:t>
            </a:r>
            <a:r>
              <a:rPr lang="nn-NO" altLang="zh-CN" dirty="0"/>
              <a:t>["DET", "NN", "V", "DET", "NN"]</a:t>
            </a:r>
          </a:p>
          <a:p>
            <a:r>
              <a:rPr lang="zh-CN" altLang="en-US" dirty="0"/>
              <a:t>数据格式</a:t>
            </a:r>
            <a:endParaRPr lang="en-US" altLang="zh-CN" dirty="0"/>
          </a:p>
          <a:p>
            <a:pPr lvl="1"/>
            <a:r>
              <a:rPr lang="zh-CN" altLang="en-US" dirty="0"/>
              <a:t>每行一个句子</a:t>
            </a:r>
            <a:endParaRPr lang="en-US" altLang="zh-CN" dirty="0"/>
          </a:p>
          <a:p>
            <a:pPr lvl="1"/>
            <a:r>
              <a:rPr lang="zh-CN" altLang="en-US" dirty="0"/>
              <a:t>行内空格分隔单词</a:t>
            </a:r>
            <a:r>
              <a:rPr lang="en-US" altLang="zh-CN" dirty="0"/>
              <a:t>-</a:t>
            </a:r>
            <a:r>
              <a:rPr lang="zh-CN" altLang="en-US" dirty="0"/>
              <a:t>词性对</a:t>
            </a:r>
            <a:endParaRPr lang="en-US" altLang="zh-CN" dirty="0"/>
          </a:p>
          <a:p>
            <a:pPr lvl="1"/>
            <a:r>
              <a:rPr lang="zh-CN" altLang="en-US" dirty="0"/>
              <a:t>单词和词性间由 </a:t>
            </a:r>
            <a:r>
              <a:rPr lang="en-US" altLang="zh-CN" dirty="0"/>
              <a:t>### </a:t>
            </a:r>
            <a:r>
              <a:rPr lang="zh-CN" altLang="en-US" dirty="0"/>
              <a:t>分隔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https://github.com/allenai/allennlp/tree/master/tutorials/tagger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7A36E-2F74-4FA4-AA59-0453DED94F4E}"/>
              </a:ext>
            </a:extLst>
          </p:cNvPr>
          <p:cNvSpPr txBox="1"/>
          <p:nvPr/>
        </p:nvSpPr>
        <p:spPr>
          <a:xfrm>
            <a:off x="5359152" y="3563034"/>
            <a:ext cx="603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4292E"/>
                </a:solidFill>
                <a:latin typeface="Arial Unicode MS"/>
                <a:ea typeface="SFMono-Regular"/>
              </a:rPr>
              <a:t>The###DET dog###NN ate###V the###DET apple###NN Everybody###NN read###V that###DET book###NN</a:t>
            </a:r>
            <a:r>
              <a:rPr lang="zh-CN" altLang="zh-CN" sz="16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81CB-0D0E-4C95-A5E6-C1CF2C1A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我们需要做什么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BC393-9926-44D2-8901-CA124EE5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zh-CN" altLang="en-US" dirty="0"/>
              <a:t>读入数据，构造数据集</a:t>
            </a:r>
            <a:endParaRPr lang="en-US" altLang="zh-CN" dirty="0"/>
          </a:p>
          <a:p>
            <a:pPr lvl="1"/>
            <a:r>
              <a:rPr lang="zh-CN" altLang="en-US" dirty="0"/>
              <a:t>建立词表，用于记录字符串和整数的映射</a:t>
            </a:r>
            <a:endParaRPr lang="en-US" altLang="zh-CN" dirty="0"/>
          </a:p>
          <a:p>
            <a:r>
              <a:rPr lang="zh-CN" altLang="en-US" dirty="0"/>
              <a:t>模型搭建</a:t>
            </a:r>
            <a:endParaRPr lang="en-US" altLang="zh-CN" dirty="0"/>
          </a:p>
          <a:p>
            <a:pPr lvl="1"/>
            <a:r>
              <a:rPr lang="en-US" altLang="zh-CN" dirty="0"/>
              <a:t>Embedder</a:t>
            </a:r>
          </a:p>
          <a:p>
            <a:pPr lvl="1"/>
            <a:r>
              <a:rPr lang="en-US" altLang="zh-CN" dirty="0"/>
              <a:t>Encoder</a:t>
            </a:r>
          </a:p>
          <a:p>
            <a:pPr lvl="1"/>
            <a:r>
              <a:rPr lang="zh-CN" altLang="en-US" dirty="0"/>
              <a:t>计算 </a:t>
            </a:r>
            <a:r>
              <a:rPr lang="en-US" altLang="zh-CN" dirty="0"/>
              <a:t>loss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模型训练</a:t>
            </a:r>
            <a:endParaRPr lang="en-US" altLang="zh-CN" dirty="0"/>
          </a:p>
          <a:p>
            <a:pPr lvl="1"/>
            <a:r>
              <a:rPr lang="zh-CN" altLang="en-US" dirty="0"/>
              <a:t>生成 </a:t>
            </a:r>
            <a:r>
              <a:rPr lang="en-US" altLang="zh-CN" dirty="0"/>
              <a:t>batch</a:t>
            </a:r>
          </a:p>
          <a:p>
            <a:pPr lvl="1"/>
            <a:r>
              <a:rPr lang="zh-CN" altLang="en-US" dirty="0"/>
              <a:t>配置优化器</a:t>
            </a:r>
            <a:endParaRPr lang="en-US" altLang="zh-CN" dirty="0"/>
          </a:p>
          <a:p>
            <a:pPr lvl="1"/>
            <a:r>
              <a:rPr lang="zh-CN" altLang="en-US" dirty="0"/>
              <a:t>验证集检验模型</a:t>
            </a:r>
            <a:endParaRPr lang="en-US" altLang="zh-CN" dirty="0"/>
          </a:p>
          <a:p>
            <a:pPr lvl="1"/>
            <a:r>
              <a:rPr lang="zh-CN" altLang="en-US" dirty="0"/>
              <a:t>追踪训练情况</a:t>
            </a:r>
            <a:endParaRPr lang="en-US" altLang="zh-CN" dirty="0"/>
          </a:p>
          <a:p>
            <a:r>
              <a:rPr lang="zh-CN" altLang="en-US" dirty="0"/>
              <a:t>模型评估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2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BF1C-BDBA-428B-942A-6152295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85A8F-14A4-48E9-838E-23A0E43E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A6D01-7CA1-42B2-AB75-F0AB496F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" y="2255349"/>
            <a:ext cx="11174627" cy="32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9F72-C9C2-4002-9D5A-82F135AB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从原始数据到数值表示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2B2DE-EED6-4436-BB94-0425AB8D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每句话是一条数据</a:t>
            </a:r>
            <a:endParaRPr lang="en-US" altLang="zh-CN" dirty="0"/>
          </a:p>
          <a:p>
            <a:r>
              <a:rPr lang="zh-CN" altLang="en-US" dirty="0"/>
              <a:t>每条数据含单词列表、词性列表两项信息（属性）</a:t>
            </a:r>
            <a:endParaRPr lang="en-US" altLang="zh-CN" dirty="0"/>
          </a:p>
          <a:p>
            <a:r>
              <a:rPr lang="zh-CN" altLang="en-US" dirty="0"/>
              <a:t>单词需要表示成 </a:t>
            </a:r>
            <a:r>
              <a:rPr lang="en-US" altLang="zh-CN" dirty="0"/>
              <a:t>embedding </a:t>
            </a:r>
            <a:r>
              <a:rPr lang="zh-CN" altLang="en-US" dirty="0"/>
              <a:t>，词性作为标签可以表示成整数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97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FB3D2-8A20-44A9-AF44-4EA0EAB7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zh-CN" altLang="en-US" dirty="0"/>
              <a:t>数据表示的抽象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1F75E-7C7C-4B09-A570-85D6FA7B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数据的抽象：每条数据是一个 </a:t>
            </a:r>
            <a:r>
              <a:rPr lang="en-US" altLang="zh-CN" dirty="0"/>
              <a:t>Instance </a:t>
            </a:r>
          </a:p>
          <a:p>
            <a:r>
              <a:rPr lang="zh-CN" altLang="en-US" dirty="0"/>
              <a:t>数据属性的抽象：每个 </a:t>
            </a:r>
            <a:r>
              <a:rPr lang="en-US" altLang="zh-CN" dirty="0"/>
              <a:t>Instance </a:t>
            </a:r>
            <a:r>
              <a:rPr lang="zh-CN" altLang="en-US" dirty="0"/>
              <a:t>是若干 </a:t>
            </a:r>
            <a:r>
              <a:rPr lang="en-US" altLang="zh-CN" dirty="0"/>
              <a:t>Field </a:t>
            </a:r>
            <a:r>
              <a:rPr lang="zh-CN" altLang="en-US" dirty="0"/>
              <a:t>的集合</a:t>
            </a:r>
            <a:endParaRPr lang="en-US" altLang="zh-CN" dirty="0"/>
          </a:p>
          <a:p>
            <a:r>
              <a:rPr lang="zh-CN" altLang="en-US" dirty="0"/>
              <a:t>符号的抽象：根据情况，每个字符、词、标签或其它符号形成一个 </a:t>
            </a:r>
            <a:r>
              <a:rPr lang="en-US" altLang="zh-CN" dirty="0"/>
              <a:t>Token </a:t>
            </a:r>
            <a:r>
              <a:rPr lang="zh-CN" altLang="en-US" dirty="0"/>
              <a:t>，若干 </a:t>
            </a:r>
            <a:r>
              <a:rPr lang="en-US" altLang="zh-CN" dirty="0"/>
              <a:t>Token </a:t>
            </a:r>
            <a:r>
              <a:rPr lang="zh-CN" altLang="en-US" dirty="0"/>
              <a:t>组成一个 </a:t>
            </a:r>
            <a:r>
              <a:rPr lang="en-US" altLang="zh-CN" dirty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4355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BF1C-BDBA-428B-942A-6152295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读入原始数据生成数据集：</a:t>
            </a:r>
            <a:r>
              <a:rPr lang="en-US" altLang="zh-CN" dirty="0" err="1"/>
              <a:t>DatasetReader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85A8F-14A4-48E9-838E-23A0E43E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A6D01-7CA1-42B2-AB75-F0AB496F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" y="2255349"/>
            <a:ext cx="11174627" cy="326170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64B2849-22CA-4A9B-B0E6-36C8B028B25E}"/>
              </a:ext>
            </a:extLst>
          </p:cNvPr>
          <p:cNvSpPr/>
          <p:nvPr/>
        </p:nvSpPr>
        <p:spPr>
          <a:xfrm>
            <a:off x="508686" y="3438939"/>
            <a:ext cx="5176497" cy="165983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2948</TotalTime>
  <Words>1848</Words>
  <Application>Microsoft Macintosh PowerPoint</Application>
  <PresentationFormat>宽屏</PresentationFormat>
  <Paragraphs>179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微软雅黑</vt:lpstr>
      <vt:lpstr>幼圆</vt:lpstr>
      <vt:lpstr>Arial Unicode MS</vt:lpstr>
      <vt:lpstr>DejaVu Sans Mono</vt:lpstr>
      <vt:lpstr>SFMono-Regular</vt:lpstr>
      <vt:lpstr>Arial</vt:lpstr>
      <vt:lpstr>菱形网格 16x9</vt:lpstr>
      <vt:lpstr>AllenNLP 简介</vt:lpstr>
      <vt:lpstr>AllenNLP</vt:lpstr>
      <vt:lpstr>主要模块速览</vt:lpstr>
      <vt:lpstr>例子：词性标注</vt:lpstr>
      <vt:lpstr>我们需要做什么</vt:lpstr>
      <vt:lpstr>主要框架</vt:lpstr>
      <vt:lpstr>从原始数据到数值表示</vt:lpstr>
      <vt:lpstr>数据表示的抽象</vt:lpstr>
      <vt:lpstr>读入原始数据生成数据集：DatasetReader</vt:lpstr>
      <vt:lpstr>代码实现</vt:lpstr>
      <vt:lpstr>Field</vt:lpstr>
      <vt:lpstr>TokenIndexer</vt:lpstr>
      <vt:lpstr>DatasetReader 使用方法</vt:lpstr>
      <vt:lpstr>读入原始数据生成数据集：DatasetReader</vt:lpstr>
      <vt:lpstr>自动化生成词表：Vocabulary</vt:lpstr>
      <vt:lpstr>自动化生成词表：Vocabulary</vt:lpstr>
      <vt:lpstr>Vocabulary 使用方法</vt:lpstr>
      <vt:lpstr>从数据集生成batch：DataIterator</vt:lpstr>
      <vt:lpstr>从数据集生成batch：DataIterator</vt:lpstr>
      <vt:lpstr>DataIterator 使用方法</vt:lpstr>
      <vt:lpstr>从数据集生成batch：DataIterator</vt:lpstr>
      <vt:lpstr>模型本体：Model</vt:lpstr>
      <vt:lpstr>模型本体：Model</vt:lpstr>
      <vt:lpstr>代码实现</vt:lpstr>
      <vt:lpstr>TokenEmbedder 和 TextFieldEmbedder</vt:lpstr>
      <vt:lpstr>训练模型：Trainer</vt:lpstr>
      <vt:lpstr>Trainer 使用方法</vt:lpstr>
      <vt:lpstr>训练模型：Trainer</vt:lpstr>
      <vt:lpstr>模型评估</vt:lpstr>
      <vt:lpstr>配置文件</vt:lpstr>
      <vt:lpstr>Jsonnet 配置文件</vt:lpstr>
      <vt:lpstr>使用配置文件运行</vt:lpstr>
      <vt:lpstr>配置文件</vt:lpstr>
      <vt:lpstr>关于 BERT</vt:lpstr>
      <vt:lpstr>关于 BERT</vt:lpstr>
      <vt:lpstr>参考资料</vt:lpstr>
      <vt:lpstr>谢谢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AllenNLP 简介</dc:title>
  <dc:creator>Y Clear</dc:creator>
  <cp:lastModifiedBy>Dou Longxu</cp:lastModifiedBy>
  <cp:revision>161</cp:revision>
  <dcterms:created xsi:type="dcterms:W3CDTF">2019-03-20T18:55:36Z</dcterms:created>
  <dcterms:modified xsi:type="dcterms:W3CDTF">2019-04-15T01:21:56Z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