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58" r:id="rId8"/>
    <p:sldId id="295" r:id="rId9"/>
    <p:sldId id="294" r:id="rId10"/>
    <p:sldId id="259" r:id="rId11"/>
    <p:sldId id="297" r:id="rId12"/>
    <p:sldId id="298" r:id="rId13"/>
    <p:sldId id="271" r:id="rId14"/>
    <p:sldId id="268" r:id="rId15"/>
    <p:sldId id="269" r:id="rId16"/>
    <p:sldId id="270" r:id="rId17"/>
    <p:sldId id="267" r:id="rId18"/>
    <p:sldId id="296" r:id="rId19"/>
    <p:sldId id="272" r:id="rId20"/>
    <p:sldId id="260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/>
    <p:restoredTop sz="94656"/>
  </p:normalViewPr>
  <p:slideViewPr>
    <p:cSldViewPr snapToGrid="0" snapToObjects="1">
      <p:cViewPr varScale="1">
        <p:scale>
          <a:sx n="116" d="100"/>
          <a:sy n="116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E5593-D152-D040-AF6A-416CEAE2C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Text2sql</a:t>
            </a:r>
            <a:r>
              <a:rPr kumimoji="1" lang="zh-CN" altLang="en-US" dirty="0"/>
              <a:t>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BC360-9150-E148-AFCF-3F371DE05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11-29-2019</a:t>
            </a:r>
          </a:p>
          <a:p>
            <a:r>
              <a:rPr kumimoji="1" lang="zh-CN" altLang="en-US" dirty="0"/>
              <a:t>窦隆绪</a:t>
            </a:r>
          </a:p>
        </p:txBody>
      </p:sp>
    </p:spTree>
    <p:extLst>
      <p:ext uri="{BB962C8B-B14F-4D97-AF65-F5344CB8AC3E}">
        <p14:creationId xmlns:p14="http://schemas.microsoft.com/office/powerpoint/2010/main" val="299646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AD40-3F1E-5242-82C4-6254DB8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Schema linking</a:t>
            </a:r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FC512-E25E-8749-877A-1A6E9A71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找出问题中提到的表格（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）和列（</a:t>
            </a:r>
            <a:r>
              <a:rPr kumimoji="1" lang="en-US" altLang="zh-CN" dirty="0"/>
              <a:t>columns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和实体链接（</a:t>
            </a:r>
            <a:r>
              <a:rPr kumimoji="1" lang="en-US" altLang="zh-CN" dirty="0"/>
              <a:t>entity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linking</a:t>
            </a:r>
            <a:r>
              <a:rPr kumimoji="1" lang="zh-CN" altLang="en-US" dirty="0"/>
              <a:t>）任务很像，也可以看作 </a:t>
            </a:r>
            <a:r>
              <a:rPr kumimoji="1" lang="en-US" altLang="zh-CN" dirty="0"/>
              <a:t>question-to-DB mapping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IRNET</a:t>
            </a:r>
            <a:r>
              <a:rPr kumimoji="1" lang="zh-CN" altLang="en-US" dirty="0"/>
              <a:t>：</a:t>
            </a:r>
            <a:r>
              <a:rPr lang="zh-CN" altLang="en-US" dirty="0"/>
              <a:t>提问中的</a:t>
            </a:r>
            <a:r>
              <a:rPr lang="en-US" altLang="zh-CN" dirty="0"/>
              <a:t>n-gram</a:t>
            </a:r>
            <a:r>
              <a:rPr lang="zh-CN" altLang="en-US" dirty="0"/>
              <a:t>与数据库的表名、列名进行字符串匹配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AD40-3F1E-5242-82C4-6254DB8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RATSQL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FC512-E25E-8749-877A-1A6E9A71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2111"/>
            <a:ext cx="11029615" cy="1013800"/>
          </a:xfrm>
        </p:spPr>
        <p:txBody>
          <a:bodyPr/>
          <a:lstStyle/>
          <a:p>
            <a:r>
              <a:rPr kumimoji="1" lang="en-US" altLang="zh-CN" dirty="0"/>
              <a:t>RATSQL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GNN</a:t>
            </a:r>
            <a:r>
              <a:rPr kumimoji="1" lang="zh-CN" altLang="en-US" dirty="0"/>
              <a:t>建模问题、表格题目、列名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396F6C-E29A-8843-A3D5-9CBBB3FD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77582"/>
            <a:ext cx="6977273" cy="1615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382EDA-DBE1-084D-8004-BAFD2477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94" y="4296132"/>
            <a:ext cx="4816704" cy="25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AD40-3F1E-5242-82C4-6254DB8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RATSQL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SPIDER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DBD969A-52F5-2849-B544-12AEC000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99" y="622040"/>
            <a:ext cx="11029615" cy="3678303"/>
          </a:xfrm>
        </p:spPr>
        <p:txBody>
          <a:bodyPr/>
          <a:lstStyle/>
          <a:p>
            <a:r>
              <a:rPr lang="zh-CN" altLang="en-US" dirty="0"/>
              <a:t>不用</a:t>
            </a:r>
            <a:r>
              <a:rPr lang="en-US" altLang="zh-CN" dirty="0"/>
              <a:t>BERT</a:t>
            </a:r>
            <a:r>
              <a:rPr lang="zh-CN" altLang="en-US" dirty="0"/>
              <a:t>的情况下，达到了很好的效果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7BED4A-F683-4B40-8226-50398EE8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7" y="2657724"/>
            <a:ext cx="10268531" cy="40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7EBE6-5392-2A41-BC90-763F0736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STAMP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wikisql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AB624-DB14-6C4D-B80A-0E995E37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5020"/>
            <a:ext cx="10805076" cy="149823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Wikisql</a:t>
            </a:r>
            <a:r>
              <a:rPr kumimoji="1" lang="zh-CN" altLang="en-US" dirty="0"/>
              <a:t>相比</a:t>
            </a:r>
            <a:r>
              <a:rPr kumimoji="1" lang="en-US" altLang="zh-CN" dirty="0"/>
              <a:t>spider</a:t>
            </a:r>
            <a:r>
              <a:rPr kumimoji="1" lang="zh-CN" altLang="en-US" dirty="0"/>
              <a:t>的评价，需要考虑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，也就是</a:t>
            </a:r>
            <a:r>
              <a:rPr kumimoji="1" lang="en-US" altLang="zh-CN" dirty="0"/>
              <a:t>age&gt;20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spider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age&gt;NUM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STAMP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PTR-NETWORK</a:t>
            </a:r>
            <a:r>
              <a:rPr kumimoji="1" lang="zh-CN" altLang="en-US" dirty="0"/>
              <a:t>的基础上加入了</a:t>
            </a:r>
            <a:r>
              <a:rPr kumimoji="1" lang="en-US" altLang="zh-CN" dirty="0"/>
              <a:t>column-cell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的建模，将</a:t>
            </a:r>
            <a:r>
              <a:rPr kumimoji="1" lang="en-US" altLang="zh-CN" dirty="0" err="1"/>
              <a:t>wikisql</a:t>
            </a:r>
            <a:r>
              <a:rPr kumimoji="1" lang="zh-CN" altLang="en-US" dirty="0"/>
              <a:t>的执行准确率从</a:t>
            </a:r>
            <a:r>
              <a:rPr kumimoji="1" lang="en-US" altLang="zh-CN" dirty="0"/>
              <a:t>69</a:t>
            </a:r>
            <a:r>
              <a:rPr kumimoji="1" lang="zh-CN" altLang="en-US" dirty="0"/>
              <a:t>提高到</a:t>
            </a:r>
            <a:r>
              <a:rPr kumimoji="1" lang="en-US" altLang="zh-CN" dirty="0"/>
              <a:t>74.4</a:t>
            </a:r>
          </a:p>
          <a:p>
            <a:r>
              <a:rPr kumimoji="1" lang="en-US" altLang="zh-CN" dirty="0"/>
              <a:t>Column-cell</a:t>
            </a:r>
            <a:r>
              <a:rPr kumimoji="1" lang="zh-CN" altLang="en-US" dirty="0"/>
              <a:t>在于建模</a:t>
            </a:r>
            <a:r>
              <a:rPr kumimoji="1" lang="en-US" altLang="zh-CN" dirty="0"/>
              <a:t>column</a:t>
            </a:r>
            <a:r>
              <a:rPr kumimoji="1" lang="zh-CN" altLang="en-US" dirty="0"/>
              <a:t>的时候结合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进行了加权建模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B522C8-58C1-4944-9DF0-110B6915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6" y="3603362"/>
            <a:ext cx="6760963" cy="30345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DF6F53-991F-0B42-BD9B-F18CF0A161AB}"/>
              </a:ext>
            </a:extLst>
          </p:cNvPr>
          <p:cNvSpPr/>
          <p:nvPr/>
        </p:nvSpPr>
        <p:spPr>
          <a:xfrm flipV="1">
            <a:off x="3371712" y="5001370"/>
            <a:ext cx="3593630" cy="6758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D86CE-16F9-BA4F-969D-61CDC42A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34" y="3017401"/>
            <a:ext cx="3973829" cy="6140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8CDFB9-0C30-FF49-9B78-AE0A92641FBB}"/>
              </a:ext>
            </a:extLst>
          </p:cNvPr>
          <p:cNvSpPr/>
          <p:nvPr/>
        </p:nvSpPr>
        <p:spPr>
          <a:xfrm flipV="1">
            <a:off x="10241280" y="3017399"/>
            <a:ext cx="1250257" cy="61407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33ED8C-72C3-2045-8457-805ACEB93970}"/>
              </a:ext>
            </a:extLst>
          </p:cNvPr>
          <p:cNvSpPr txBox="1"/>
          <p:nvPr/>
        </p:nvSpPr>
        <p:spPr>
          <a:xfrm>
            <a:off x="7466275" y="6528021"/>
            <a:ext cx="635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Semantic parsing with syntax- and table-aware SQL generation</a:t>
            </a: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48AB-84AA-6049-9B71-76AE2247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01978-CB58-D64B-BBE5-DF6136FD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974837"/>
            <a:ext cx="11029615" cy="3167208"/>
          </a:xfrm>
        </p:spPr>
        <p:txBody>
          <a:bodyPr/>
          <a:lstStyle/>
          <a:p>
            <a:r>
              <a:rPr kumimoji="1" lang="zh-CN" altLang="en-US" dirty="0"/>
              <a:t>提出了一种</a:t>
            </a:r>
            <a:r>
              <a:rPr kumimoji="1" lang="en-US" altLang="zh-CN" dirty="0"/>
              <a:t>General-purpose grammar model</a:t>
            </a:r>
          </a:p>
          <a:p>
            <a:r>
              <a:rPr kumimoji="1" lang="en-US" altLang="zh-CN" dirty="0"/>
              <a:t>Semantic Parsing</a:t>
            </a:r>
            <a:r>
              <a:rPr kumimoji="1" lang="zh-CN" altLang="en-US" dirty="0"/>
              <a:t>任务可以分为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﻿linguistically-motivated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(broad coverage): lambda calculus, AMR</a:t>
            </a:r>
          </a:p>
          <a:p>
            <a:pPr lvl="1"/>
            <a:r>
              <a:rPr kumimoji="1" lang="en-US" altLang="zh-CN" dirty="0"/>
              <a:t>Task-driven: code generation, SQL generation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AEC597-35CA-9B46-A57A-C1111475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474029"/>
            <a:ext cx="9351759" cy="23839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7CB842-519B-B744-9D64-F1997FD4C7CF}"/>
              </a:ext>
            </a:extLst>
          </p:cNvPr>
          <p:cNvSpPr txBox="1"/>
          <p:nvPr/>
        </p:nvSpPr>
        <p:spPr>
          <a:xfrm>
            <a:off x="7276675" y="2024104"/>
            <a:ext cx="4473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NL-&gt;AST(tree)-&gt;MR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ASN: ﻿abstract syntax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AST: ﻿abstract syntax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ASDL: ﻿abstract syntax description language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01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48AB-84AA-6049-9B71-76AE2247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TRANX: </a:t>
            </a:r>
            <a:r>
              <a:rPr kumimoji="1" lang="zh-CN" altLang="en-US" dirty="0"/>
              <a:t>转移系统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01978-CB58-D64B-BBE5-DF6136FD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3" y="5466453"/>
            <a:ext cx="11029615" cy="2508890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种转移操作：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APPLYCONSTR[c]</a:t>
            </a:r>
            <a:r>
              <a:rPr kumimoji="1" lang="zh-CN" altLang="en-US" dirty="0"/>
              <a:t>：生成粉色结点，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代表具体操作，例如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Expr</a:t>
            </a:r>
          </a:p>
          <a:p>
            <a:pPr lvl="1"/>
            <a:r>
              <a:rPr kumimoji="1" lang="en-US" altLang="zh-CN" dirty="0"/>
              <a:t>REDUCE</a:t>
            </a:r>
            <a:r>
              <a:rPr kumimoji="1" lang="zh-CN" altLang="en-US" dirty="0"/>
              <a:t>：终止生成不定数量参数结点，例如 </a:t>
            </a:r>
            <a:r>
              <a:rPr kumimoji="1" lang="en-US" altLang="zh-CN" dirty="0"/>
              <a:t>expr</a:t>
            </a:r>
            <a:r>
              <a:rPr kumimoji="1" lang="zh-CN" altLang="en-US" dirty="0"/>
              <a:t> *</a:t>
            </a:r>
            <a:r>
              <a:rPr kumimoji="1" lang="en-US" altLang="zh-CN" dirty="0" err="1"/>
              <a:t>args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GenToken</a:t>
            </a:r>
            <a:r>
              <a:rPr kumimoji="1" lang="en-US" altLang="zh-CN" dirty="0"/>
              <a:t>[v]:</a:t>
            </a:r>
            <a:r>
              <a:rPr kumimoji="1" lang="zh-CN" altLang="en-US" dirty="0"/>
              <a:t> 生成灰色结点，为父节点赋具体值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49813-0D26-884D-A0F0-95C1FDB5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3" y="1907162"/>
            <a:ext cx="8842015" cy="28281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F82758-0ABF-8449-AD48-4F2EA20A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64" y="5142044"/>
            <a:ext cx="3047076" cy="16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FCB1-BEC6-5C4E-80DD-F979C33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TRANX: </a:t>
            </a:r>
            <a:r>
              <a:rPr kumimoji="1" lang="zh-CN" altLang="en-US" dirty="0"/>
              <a:t>怎么适配到特定的语言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32622-278F-2647-9147-08F22A9B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 err="1"/>
              <a:t>wikisql</a:t>
            </a:r>
            <a:r>
              <a:rPr kumimoji="1" lang="zh-CN" altLang="en-US" dirty="0"/>
              <a:t>为例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BB99D-B114-A245-95DB-6091AC9C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4" y="4285751"/>
            <a:ext cx="3658968" cy="12160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303370-FB2F-CE42-B483-6C522675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70" y="2382213"/>
            <a:ext cx="4056719" cy="38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5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BEBC-296A-E24B-8C6B-D8BB585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Syntax-</a:t>
            </a:r>
            <a:r>
              <a:rPr kumimoji="1" lang="en-US" altLang="zh-CN" dirty="0" err="1"/>
              <a:t>sqlnet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EDB0CA-FB41-6041-A63F-DDB9D3C12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71" y="2187008"/>
            <a:ext cx="4445000" cy="334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C466B2-E602-584B-9723-2BC24132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28" y="605108"/>
            <a:ext cx="5127171" cy="58502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6B884B-D50F-474E-BBB7-9BF8B67B635A}"/>
              </a:ext>
            </a:extLst>
          </p:cNvPr>
          <p:cNvSpPr txBox="1"/>
          <p:nvPr/>
        </p:nvSpPr>
        <p:spPr>
          <a:xfrm>
            <a:off x="381001" y="5786512"/>
            <a:ext cx="728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Seq-to-Tree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decoding</a:t>
            </a:r>
            <a:r>
              <a:rPr kumimoji="1" lang="zh-CN" altLang="en-US" dirty="0"/>
              <a:t>的过程是一个自顶向下建树的过程（</a:t>
            </a:r>
            <a:r>
              <a:rPr kumimoji="1" lang="en-US" altLang="zh-CN" dirty="0"/>
              <a:t>recursively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0727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BEBC-296A-E24B-8C6B-D8BB585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sqlnet</a:t>
            </a:r>
            <a:r>
              <a:rPr kumimoji="1" lang="zh-CN" altLang="en-US" dirty="0"/>
              <a:t>：顺序问题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2FD58B83-A89B-2F4F-8BC0-77F0551EE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dirty="0"/>
                  <a:t>Seq-to-Seq </a:t>
                </a:r>
                <a:r>
                  <a:rPr kumimoji="1" lang="zh-CN" altLang="en-US" dirty="0"/>
                  <a:t>变为 </a:t>
                </a:r>
                <a:r>
                  <a:rPr kumimoji="1" lang="en-US" altLang="zh-CN" dirty="0"/>
                  <a:t>Seq-to-Set</a:t>
                </a:r>
              </a:p>
              <a:p>
                <a:r>
                  <a:rPr kumimoji="1" lang="en-US" altLang="zh-CN" dirty="0"/>
                  <a:t>Insight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Select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and B</a:t>
                </a:r>
                <a:r>
                  <a:rPr kumimoji="1" lang="zh-CN" altLang="en-US" dirty="0"/>
                  <a:t> 和 </a:t>
                </a:r>
                <a:r>
                  <a:rPr kumimoji="1" lang="en-US" altLang="zh-CN" dirty="0"/>
                  <a:t>Select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等价，但是在</a:t>
                </a:r>
                <a:r>
                  <a:rPr kumimoji="1" lang="en-US" altLang="zh-CN" dirty="0"/>
                  <a:t>Seq-to-Seq</a:t>
                </a:r>
                <a:r>
                  <a:rPr kumimoji="1" lang="zh-CN" altLang="en-US" dirty="0"/>
                  <a:t>只有一种顺序是正确的</a:t>
                </a:r>
                <a:endParaRPr kumimoji="1" lang="en-US" altLang="zh-CN" dirty="0"/>
              </a:p>
              <a:p>
                <a:r>
                  <a:rPr lang="en-US" altLang="zh-CN" sz="2000" dirty="0"/>
                  <a:t>Sequence-to-set</a:t>
                </a:r>
                <a:r>
                  <a:rPr lang="zh-CN" altLang="en-US" sz="2000" dirty="0"/>
                  <a:t>机制用于选取目标</a:t>
                </a:r>
                <a:r>
                  <a:rPr lang="en-US" altLang="zh-CN" sz="2000" dirty="0"/>
                  <a:t>SQL</a:t>
                </a:r>
                <a:r>
                  <a:rPr lang="zh-CN" altLang="en-US" sz="2000" dirty="0"/>
                  <a:t>语句中的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子句可能出现的列。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对于表中的每一列给出一个概率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：（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𝑐𝑜𝑙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分别为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列名和用户提问的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Embedding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</a:t>
                </a:r>
                <a:endParaRPr lang="en-US" altLang="zh-CN" sz="2000" dirty="0"/>
              </a:p>
              <a:p>
                <a:r>
                  <a:rPr lang="zh-CN" altLang="en-US" sz="2000" dirty="0"/>
                  <a:t>如何选取？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可以设置一个阈值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选取所有概率大于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的列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亦可首先计算出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子句中的条件个数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，然后选取概率最高的前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个列（效果更好一些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2FD58B83-A89B-2F4F-8BC0-77F0551EE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2"/>
                <a:stretch>
                  <a:fillRect l="-230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407EC5A-971E-2D4B-8946-EB2C5F03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4" y="5729597"/>
            <a:ext cx="4419861" cy="4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86805-733F-6A4C-855A-B20A7B07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Execution-guided decoding</a:t>
            </a:r>
            <a:endParaRPr kumimoji="1" lang="zh-CN" altLang="en-US" dirty="0"/>
          </a:p>
        </p:txBody>
      </p:sp>
      <p:pic>
        <p:nvPicPr>
          <p:cNvPr id="1026" name="Picture 2" descr="2.2. Execution-Guided Decoding &#10;Since SQL programs are executable, we car &#10;semantics to guide the repairing of decoded &#10;partial programs) that throw errors during e &#10;consider the following two types of errors &#10;identified by the execution engine: &#10;• Runtime error: A program p throws a ru &#10;it has a component whose operator typ &#10;its operands type. Such an error could &#10;the mismatch between the aggregation &#10;the target column (e.g., sum over a colul &#10;type) or the mismatch between conditio &#10;its operands (e.g., applying &gt; to a colum &#10;and a constant of string type). &#10;• Empty output: When executed, a pro, &#10;return a empty result if the predicate ge ">
            <a:extLst>
              <a:ext uri="{FF2B5EF4-FFF2-40B4-BE49-F238E27FC236}">
                <a16:creationId xmlns:a16="http://schemas.microsoft.com/office/drawing/2014/main" id="{2BA2A808-6976-9940-ABB9-40B39B2130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7" y="2023803"/>
            <a:ext cx="3498802" cy="413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148F3E-01A0-8646-84F1-620F382F3EA2}"/>
              </a:ext>
            </a:extLst>
          </p:cNvPr>
          <p:cNvSpPr txBox="1"/>
          <p:nvPr/>
        </p:nvSpPr>
        <p:spPr>
          <a:xfrm>
            <a:off x="6957391" y="6408751"/>
            <a:ext cx="60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﻿&lt;Execution-Guided Neural Program Decoding&gt;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2A6DB5-AA1A-654D-9EFA-75334DAF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79" y="1932167"/>
            <a:ext cx="3946893" cy="19067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F0AE21-FC90-7A49-90DF-58148E93A92D}"/>
              </a:ext>
            </a:extLst>
          </p:cNvPr>
          <p:cNvSpPr txBox="1"/>
          <p:nvPr/>
        </p:nvSpPr>
        <p:spPr>
          <a:xfrm>
            <a:off x="5024197" y="5232514"/>
            <a:ext cx="6586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Sum over a column with string type (</a:t>
            </a:r>
            <a:r>
              <a:rPr kumimoji="1" lang="zh-CN" altLang="en-US" dirty="0"/>
              <a:t>运算符和</a:t>
            </a:r>
            <a:r>
              <a:rPr kumimoji="1" lang="en-US" altLang="zh-CN" dirty="0"/>
              <a:t>value-type</a:t>
            </a:r>
            <a:r>
              <a:rPr kumimoji="1" lang="zh-CN" altLang="en-US" dirty="0"/>
              <a:t>不匹配</a:t>
            </a:r>
            <a:r>
              <a:rPr kumimoji="1"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Age=Woman</a:t>
            </a:r>
            <a:r>
              <a:rPr kumimoji="1" lang="zh-CN" altLang="en-US" dirty="0"/>
              <a:t>（谓词和值不匹配）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C8AE-F177-5842-96B6-E8D95A9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数据集分析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BD4F6-E3C8-954E-8B4C-F98CE7BD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Wikisql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spider</a:t>
            </a:r>
            <a:r>
              <a:rPr kumimoji="1" lang="zh-CN" altLang="en-US" dirty="0"/>
              <a:t>的训练集、开发集、测试集的表格都是不相交的</a:t>
            </a:r>
            <a:endParaRPr kumimoji="1" lang="en-US" altLang="zh-CN" dirty="0"/>
          </a:p>
          <a:p>
            <a:r>
              <a:rPr kumimoji="1" lang="en-US" altLang="zh-CN" dirty="0"/>
              <a:t>Spider</a:t>
            </a:r>
          </a:p>
          <a:p>
            <a:pPr lvl="1"/>
            <a:r>
              <a:rPr kumimoji="1" lang="en-US" altLang="zh-CN" dirty="0"/>
              <a:t>11</a:t>
            </a:r>
            <a:r>
              <a:rPr kumimoji="1" lang="zh-CN" altLang="en-US" dirty="0"/>
              <a:t>个学生标注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10181</a:t>
            </a:r>
            <a:r>
              <a:rPr kumimoji="1" lang="zh-CN" altLang="en-US" dirty="0"/>
              <a:t>个问题，</a:t>
            </a:r>
            <a:r>
              <a:rPr kumimoji="1" lang="en-US" altLang="zh-CN" dirty="0"/>
              <a:t>5693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200</a:t>
            </a:r>
            <a:r>
              <a:rPr kumimoji="1" lang="zh-CN" altLang="en-US" dirty="0"/>
              <a:t>个数据库，</a:t>
            </a:r>
            <a:r>
              <a:rPr kumimoji="1" lang="en-US" altLang="zh-CN" dirty="0"/>
              <a:t>138</a:t>
            </a:r>
            <a:r>
              <a:rPr kumimoji="1" lang="zh-CN" altLang="en-US" dirty="0"/>
              <a:t>个领域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之前的</a:t>
            </a:r>
            <a:r>
              <a:rPr kumimoji="1" lang="en-US" altLang="zh-CN" dirty="0" err="1"/>
              <a:t>sota</a:t>
            </a:r>
            <a:r>
              <a:rPr kumimoji="1" lang="zh-CN" altLang="en-US" dirty="0"/>
              <a:t>只能做到</a:t>
            </a:r>
            <a:r>
              <a:rPr kumimoji="1" lang="en-US" altLang="zh-CN" dirty="0"/>
              <a:t>12.4%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48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D52A-76EF-8A4B-9F4E-B41818F7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多样性问题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C5C6F-BB9D-034B-805A-65B1BADF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NL</a:t>
            </a:r>
            <a:r>
              <a:rPr kumimoji="1" lang="zh-CN" altLang="en-US" dirty="0"/>
              <a:t>是多样的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可以用</a:t>
            </a:r>
            <a:r>
              <a:rPr kumimoji="1" lang="en-US" altLang="zh-CN" dirty="0"/>
              <a:t>SDP</a:t>
            </a:r>
            <a:r>
              <a:rPr kumimoji="1" lang="zh-CN" altLang="en-US" dirty="0"/>
              <a:t>来抽象语法信息，</a:t>
            </a:r>
            <a:r>
              <a:rPr kumimoji="1" lang="en-US" altLang="zh-CN" dirty="0"/>
              <a:t>DT</a:t>
            </a:r>
            <a:r>
              <a:rPr kumimoji="1" lang="zh-CN" altLang="en-US" dirty="0"/>
              <a:t>抽象句法信息</a:t>
            </a:r>
            <a:endParaRPr kumimoji="1" lang="en-US" altLang="zh-CN" dirty="0"/>
          </a:p>
          <a:p>
            <a:r>
              <a:rPr kumimoji="1" lang="en-US" altLang="zh-CN" dirty="0"/>
              <a:t>SQL</a:t>
            </a:r>
            <a:r>
              <a:rPr kumimoji="1" lang="zh-CN" altLang="en-US" dirty="0"/>
              <a:t>是多样的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中间表示</a:t>
            </a:r>
          </a:p>
        </p:txBody>
      </p:sp>
    </p:spTree>
    <p:extLst>
      <p:ext uri="{BB962C8B-B14F-4D97-AF65-F5344CB8AC3E}">
        <p14:creationId xmlns:p14="http://schemas.microsoft.com/office/powerpoint/2010/main" val="12191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353A-B905-9B43-A78E-07F4782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</a:t>
            </a:r>
            <a:r>
              <a:rPr kumimoji="1" lang="en-US" altLang="zh-CN" dirty="0"/>
              <a:t>spider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07659-6413-C24D-82BE-B9CF616E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新挑战：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问句（中文）和表格（英文）、</a:t>
            </a:r>
            <a:r>
              <a:rPr kumimoji="1" lang="en-US" altLang="zh-CN" dirty="0"/>
              <a:t>SQL</a:t>
            </a:r>
            <a:r>
              <a:rPr kumimoji="1" lang="zh-CN" altLang="en-US" dirty="0"/>
              <a:t>（英文）的语言不匹配</a:t>
            </a:r>
          </a:p>
        </p:txBody>
      </p:sp>
    </p:spTree>
    <p:extLst>
      <p:ext uri="{BB962C8B-B14F-4D97-AF65-F5344CB8AC3E}">
        <p14:creationId xmlns:p14="http://schemas.microsoft.com/office/powerpoint/2010/main" val="115280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20E5-4607-9F42-B88C-1606DF7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9763C-225A-E243-B4AB-0B17574D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Spider: A Large-Scale Human-Labeled Dataset for Complex and Cross-Domain Semantic Parsing and Text-to-SQL Task</a:t>
            </a:r>
          </a:p>
          <a:p>
            <a:r>
              <a:rPr kumimoji="1" lang="en-US" altLang="zh-CN" dirty="0"/>
              <a:t>﻿A Pilot Study for Chinese SQL Semantic Parsing</a:t>
            </a:r>
          </a:p>
          <a:p>
            <a:r>
              <a:rPr kumimoji="1" lang="en-US" altLang="zh-CN" dirty="0"/>
              <a:t>﻿</a:t>
            </a:r>
            <a:r>
              <a:rPr kumimoji="1" lang="en-US" altLang="zh-CN" dirty="0" err="1"/>
              <a:t>SyntaxSQLNet</a:t>
            </a:r>
            <a:r>
              <a:rPr kumimoji="1" lang="en-US" altLang="zh-CN" dirty="0"/>
              <a:t>: Syntax Tree Networks for Complex and Cross-Domain Text-to-SQL Task</a:t>
            </a:r>
          </a:p>
          <a:p>
            <a:r>
              <a:rPr kumimoji="1" lang="en-US" altLang="zh-CN" dirty="0"/>
              <a:t>﻿TRANX: A Transition-based Neural Abstract Syntax Parser for Semantic Parsing and Code Generation</a:t>
            </a:r>
          </a:p>
          <a:p>
            <a:r>
              <a:rPr kumimoji="1" lang="en-US" altLang="zh-CN" dirty="0"/>
              <a:t>﻿Execution-Guided Neural Program Decoding</a:t>
            </a:r>
          </a:p>
          <a:p>
            <a:r>
              <a:rPr lang="en-US" altLang="zh-CN" dirty="0"/>
              <a:t>RAT-SQL: Relation-Aware Schema Encoding and Linking for Text-to-SQL Parsers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49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0691-BB60-E34B-ACD8-26D84F63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7A017-44BD-A345-BBC1-EA0E308D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﻿Component Matching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﻿Exact Matching</a:t>
            </a:r>
          </a:p>
          <a:p>
            <a:pPr lvl="1"/>
            <a:r>
              <a:rPr kumimoji="1" lang="zh-CN" altLang="en-US" dirty="0"/>
              <a:t>等价于</a:t>
            </a:r>
            <a:r>
              <a:rPr kumimoji="1" lang="en-US" altLang="zh-CN" dirty="0"/>
              <a:t>﻿Component Matching</a:t>
            </a:r>
            <a:r>
              <a:rPr kumimoji="1" lang="zh-CN" altLang="en-US" dirty="0"/>
              <a:t>全对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解决了顺序问题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﻿Execution Accuracy</a:t>
            </a:r>
          </a:p>
          <a:p>
            <a:pPr lvl="1"/>
            <a:r>
              <a:rPr kumimoji="1" lang="zh-CN" altLang="en-US" dirty="0"/>
              <a:t>目前还没有上线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需要在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语句的基础上填充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，比如</a:t>
            </a:r>
            <a:r>
              <a:rPr kumimoji="1" lang="en-US" altLang="zh-CN" dirty="0"/>
              <a:t>age&gt;25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25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86EDFE-164F-B04A-9AFA-97D2A345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6" y="2261529"/>
            <a:ext cx="3850215" cy="9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9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6DE0A-9974-344E-BAC9-CD0C696B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zh-CN" altLang="en-US" dirty="0"/>
              <a:t>难度分级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4795B-B256-4F42-849B-6B4A26E1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26496"/>
            <a:ext cx="5169238" cy="3769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67098B-6F62-1A4B-B8AC-812CA608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6" y="702156"/>
            <a:ext cx="4284134" cy="59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3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01205-1650-DB40-893A-C39EC6B6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基线模型性能对比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4D1FE2-849F-464A-B545-0C99554D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39" y="2825717"/>
            <a:ext cx="5114257" cy="24639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7EE1AD-04BF-174A-89B7-D3C1FA68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16" y="2825717"/>
            <a:ext cx="5453041" cy="2324165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2019913D-A1E6-8344-961C-9E7F90C443BB}"/>
              </a:ext>
            </a:extLst>
          </p:cNvPr>
          <p:cNvSpPr/>
          <p:nvPr/>
        </p:nvSpPr>
        <p:spPr>
          <a:xfrm>
            <a:off x="5439608" y="3745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107C9-114E-2F4B-9EFB-24CAA4A55BC8}"/>
              </a:ext>
            </a:extLst>
          </p:cNvPr>
          <p:cNvSpPr txBox="1"/>
          <p:nvPr/>
        </p:nvSpPr>
        <p:spPr>
          <a:xfrm>
            <a:off x="1329267" y="572346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﻿Component Matching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6B94B2-20BB-4C43-81C5-06E4AB0A6334}"/>
              </a:ext>
            </a:extLst>
          </p:cNvPr>
          <p:cNvSpPr/>
          <p:nvPr/>
        </p:nvSpPr>
        <p:spPr>
          <a:xfrm>
            <a:off x="8349286" y="5786511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﻿Exact Matching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453BC8-F090-384B-B416-FE9EE88070C6}"/>
              </a:ext>
            </a:extLst>
          </p:cNvPr>
          <p:cNvSpPr/>
          <p:nvPr/>
        </p:nvSpPr>
        <p:spPr>
          <a:xfrm>
            <a:off x="2425507" y="2700739"/>
            <a:ext cx="436227" cy="23241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848421-C68B-A941-A767-F4BAC4966F9A}"/>
              </a:ext>
            </a:extLst>
          </p:cNvPr>
          <p:cNvSpPr txBox="1"/>
          <p:nvPr/>
        </p:nvSpPr>
        <p:spPr>
          <a:xfrm>
            <a:off x="554503" y="2149708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WHERE</a:t>
            </a:r>
            <a:r>
              <a:rPr kumimoji="1" lang="zh-CN" altLang="en-US" dirty="0"/>
              <a:t>的选择是主要障碍</a:t>
            </a:r>
          </a:p>
        </p:txBody>
      </p:sp>
    </p:spTree>
    <p:extLst>
      <p:ext uri="{BB962C8B-B14F-4D97-AF65-F5344CB8AC3E}">
        <p14:creationId xmlns:p14="http://schemas.microsoft.com/office/powerpoint/2010/main" val="990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E75A-70A4-134D-A736-60F22237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IRNET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B7532-EFB1-EF49-B43A-A36AE642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三阶段法：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Scheme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linking</a:t>
            </a:r>
            <a:r>
              <a:rPr kumimoji="1" lang="zh-CN" altLang="en-US" dirty="0"/>
              <a:t>：问题和数据库联合编码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SemSQL</a:t>
            </a:r>
            <a:r>
              <a:rPr kumimoji="1" lang="zh-CN" altLang="en-US" dirty="0"/>
              <a:t>：产生中间表示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SQL</a:t>
            </a:r>
            <a:r>
              <a:rPr kumimoji="1" lang="zh-CN" altLang="en-US" dirty="0"/>
              <a:t>生成：结合领域知识，将</a:t>
            </a:r>
            <a:r>
              <a:rPr kumimoji="1" lang="en-US" altLang="zh-CN" dirty="0" err="1"/>
              <a:t>SemSQL</a:t>
            </a:r>
            <a:r>
              <a:rPr kumimoji="1" lang="zh-CN" altLang="en-US" dirty="0"/>
              <a:t>转化为</a:t>
            </a:r>
            <a:r>
              <a:rPr kumimoji="1" lang="en-US" altLang="zh-CN" dirty="0"/>
              <a:t>SQL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9EB2E0-A955-0A49-B625-6EDEFA1A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57" y="2440684"/>
            <a:ext cx="4897107" cy="3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8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B634D-E14C-3244-A7E1-69136EDE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IRNet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Semsql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C110E0-6DCD-3041-A88A-D32B09C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11" y="2184520"/>
            <a:ext cx="4254142" cy="1244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B3EAAD-78E2-0742-B2AB-03B08B42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93" y="3897564"/>
            <a:ext cx="3016177" cy="2643809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F96DF10-17D1-AF48-BE7E-779C614D8282}"/>
              </a:ext>
            </a:extLst>
          </p:cNvPr>
          <p:cNvCxnSpPr>
            <a:cxnSpLocks/>
          </p:cNvCxnSpPr>
          <p:nvPr/>
        </p:nvCxnSpPr>
        <p:spPr>
          <a:xfrm>
            <a:off x="5367131" y="2874395"/>
            <a:ext cx="1311965" cy="10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7CA9945-9039-7C49-982C-2E7B96B8CA68}"/>
              </a:ext>
            </a:extLst>
          </p:cNvPr>
          <p:cNvCxnSpPr>
            <a:cxnSpLocks/>
          </p:cNvCxnSpPr>
          <p:nvPr/>
        </p:nvCxnSpPr>
        <p:spPr>
          <a:xfrm flipV="1">
            <a:off x="5454595" y="4301656"/>
            <a:ext cx="1224501" cy="91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9CC2BD7-C579-A540-A7FF-460BDE46D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611" y="2874395"/>
            <a:ext cx="3367230" cy="24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对于第二个问题，模式关联（</a:t>
            </a:r>
            <a:r>
              <a:rPr lang="en-US" altLang="zh-CN" sz="2000" dirty="0"/>
              <a:t>Schema Linking</a:t>
            </a:r>
            <a:r>
              <a:rPr lang="zh-CN" altLang="en-US" sz="2000" dirty="0"/>
              <a:t>）机制。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即：将提问中的单词或单词序列与数据库中的表名、列名进行关联。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具体操作使用的是提问中的</a:t>
            </a:r>
            <a:r>
              <a:rPr lang="en-US" altLang="zh-CN" sz="2000" dirty="0"/>
              <a:t>n-gram</a:t>
            </a:r>
            <a:r>
              <a:rPr lang="zh-CN" altLang="en-US" sz="2000" dirty="0"/>
              <a:t>与数据库的表名、列名进行字符串匹配，如果匹配成功（不论是部分匹配还是全部匹配），则将其作为一个整体打上对应的标签。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对于提问中的具体值与列的对应，是从开放域知识库</a:t>
            </a:r>
            <a:r>
              <a:rPr lang="en-US" altLang="zh-CN" sz="2000" dirty="0" err="1"/>
              <a:t>ConceptNet</a:t>
            </a:r>
            <a:r>
              <a:rPr lang="zh-CN" altLang="en-US" sz="2000" dirty="0"/>
              <a:t>中查找得到的。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Decoder</a:t>
            </a:r>
            <a:r>
              <a:rPr lang="zh-CN" altLang="en-US" sz="2000" dirty="0"/>
              <a:t>部分，输出并不是单词序列，而是文法推导序列，生成一棵文法树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1" y="4740682"/>
            <a:ext cx="11300637" cy="19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3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实验结果：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Spider</a:t>
            </a:r>
            <a:r>
              <a:rPr lang="zh-CN" altLang="en-US" sz="2000" dirty="0"/>
              <a:t>数据集上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35" y="2272464"/>
            <a:ext cx="5606214" cy="39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9334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2737</TotalTime>
  <Words>852</Words>
  <Application>Microsoft Macintosh PowerPoint</Application>
  <PresentationFormat>宽屏</PresentationFormat>
  <Paragraphs>104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Gill Sans MT</vt:lpstr>
      <vt:lpstr>Wingdings 2</vt:lpstr>
      <vt:lpstr>红利</vt:lpstr>
      <vt:lpstr>Text2sql报告</vt:lpstr>
      <vt:lpstr>数据集分析</vt:lpstr>
      <vt:lpstr>评价标准</vt:lpstr>
      <vt:lpstr>难度分级</vt:lpstr>
      <vt:lpstr>基线模型性能对比</vt:lpstr>
      <vt:lpstr>IRNET</vt:lpstr>
      <vt:lpstr>IRNet: Semsql</vt:lpstr>
      <vt:lpstr>IRNet</vt:lpstr>
      <vt:lpstr>IRNet</vt:lpstr>
      <vt:lpstr>Schema linking问题</vt:lpstr>
      <vt:lpstr>RATSQL ON SPIDER</vt:lpstr>
      <vt:lpstr>RATSQL ON SPIDER</vt:lpstr>
      <vt:lpstr>STAMP on wikisql</vt:lpstr>
      <vt:lpstr>TRANX</vt:lpstr>
      <vt:lpstr>TRANX: 转移系统</vt:lpstr>
      <vt:lpstr>TRANX: 怎么适配到特定的语言</vt:lpstr>
      <vt:lpstr>Syntax-sqlnet：Tree decoder</vt:lpstr>
      <vt:lpstr>sqlnet：顺序问题</vt:lpstr>
      <vt:lpstr>Execution-guided decoding</vt:lpstr>
      <vt:lpstr>多样性问题</vt:lpstr>
      <vt:lpstr>中文spider</vt:lpstr>
      <vt:lpstr>参考论文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Text2sql模型调研</dc:title>
  <dc:creator>Dou Longxu</dc:creator>
  <cp:lastModifiedBy>Dou Longxu</cp:lastModifiedBy>
  <cp:revision>57</cp:revision>
  <dcterms:created xsi:type="dcterms:W3CDTF">2019-11-27T02:14:18Z</dcterms:created>
  <dcterms:modified xsi:type="dcterms:W3CDTF">2019-11-29T06:02:56Z</dcterms:modified>
</cp:coreProperties>
</file>