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5" r:id="rId6"/>
    <p:sldId id="268" r:id="rId7"/>
    <p:sldId id="269" r:id="rId8"/>
    <p:sldId id="270" r:id="rId9"/>
    <p:sldId id="275" r:id="rId10"/>
    <p:sldId id="258" r:id="rId11"/>
    <p:sldId id="271" r:id="rId12"/>
    <p:sldId id="272" r:id="rId13"/>
    <p:sldId id="273" r:id="rId14"/>
    <p:sldId id="274" r:id="rId15"/>
    <p:sldId id="267" r:id="rId16"/>
    <p:sldId id="260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>
        <p:scale>
          <a:sx n="94" d="100"/>
          <a:sy n="94" d="100"/>
        </p:scale>
        <p:origin x="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440B-F779-FB4F-9563-FA60D1F68C8A}" type="datetimeFigureOut">
              <a:rPr kumimoji="1" lang="zh-CN" altLang="en-US" smtClean="0"/>
              <a:t>2019/4/9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6E859-B2E7-A44B-82F2-62F1100D3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6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6E859-B2E7-A44B-82F2-62F1100D31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49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use the same convolutional encoder as in the </a:t>
            </a:r>
            <a:r>
              <a:rPr kumimoji="1" lang="en-US" altLang="zh-CN" dirty="0" err="1"/>
              <a:t>Omniglot</a:t>
            </a:r>
            <a:r>
              <a:rPr kumimoji="1" lang="en-US" altLang="zh-CN" dirty="0"/>
              <a:t> experiment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6E859-B2E7-A44B-82F2-62F1100D313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24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Leap is applied with respect to the convolutional encoder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6E859-B2E7-A44B-82F2-62F1100D313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11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6E859-B2E7-A44B-82F2-62F1100D313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69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EB784-AFBB-344E-A54C-85E38D13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20AAB-758A-3B4A-801B-82145CD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DF0AB-CEB3-8C48-98D7-2BF3E089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74DA6-D517-2B41-9665-A0A30873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DE494-3DE5-664C-947C-80F290DC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9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46C3-7BCD-8249-AB02-4EDE188F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7353F-F789-0549-ADFC-E55822D6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DE450-ACA7-6A41-A2BA-3CFE5AF0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640ED-E1F4-1A4C-8C07-72EA3EE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6FB2E-6998-7642-9D59-3F080E15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8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4820E-BB68-154F-8205-5E7B07853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AB934-C154-DC43-8CA0-5C3E96CA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8C4F0-681E-784C-880D-8E9FF2E2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08494-AFF0-2D48-B728-BA43EC1E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9A84D-8B47-4B4C-A7AB-51C1A5F6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5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F5369-CA71-ED4B-8603-7CED1AD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9EB2A-E3DC-354F-9F5E-5470A685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2B05-D1C9-3C43-90A5-D61F26A2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B2B16-5091-7248-B207-8F054C6A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37EDA-EEF0-9241-A592-A464C927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4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63C32-7FB3-914C-A804-3B274B8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14CAA-973B-1240-A033-5B2C67B1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3F3B2-B45F-1644-9030-A03678BD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3BB5B-40D2-4E4D-B875-A43F104B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FBED6-347D-FA42-BB33-E937FBA1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1F534-84DC-074B-950A-ECD8E4D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FAD38-B670-E944-985A-77BDD3D58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3B1DD-2994-5F4A-973D-5918E3D3B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0F4FC-8602-9545-AF87-C31A21F2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C5594-415E-194E-A9F8-B7D9D42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AC419-E25A-CD49-BC11-2689648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45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0C64-2A97-B944-81CE-FBDC7B8C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AF720-5431-FE4E-AB2B-5D6DE792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0D8E8D-BD91-1846-B301-28751F8A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ACAE9-468F-2E48-A0E3-3E3E7C4AC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7C217-35CF-F241-B7ED-8424D6AFB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DE07A-D9E2-F641-88A6-63799FD5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D81FE-9EBB-D14C-9540-B8A5B2CC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8EB75D-7BD2-E747-A527-B939A12E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00A15-F33A-3C42-98E9-A7DD11B5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5351B-D321-6442-827B-E634A4C1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167952-30F3-9F47-BF89-B07CCB2C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3F627C-8CD4-6E40-95FF-70AAF056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1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C9E7F9-B1BA-2349-A36B-011E92B1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06959-7186-DB46-AADF-40EF5AB8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3EF0E-A9F4-0241-B573-D9D14E04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8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56B9-7DB2-5043-AA23-8A3DB648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B585-E306-8945-A12B-3351C4B4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F4F33-21E3-3B4A-8445-E95CA521F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59420-1DDA-9F4A-9D58-A304925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B17C-23D2-E24A-8D5C-5601014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7426A-A433-124C-969D-4692CC1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03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4695-137E-E24E-B54E-58D733FC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C04CCF-7F1D-4543-9EC5-9F2DA00C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2792D-D25F-DF43-9C9D-8A5FD32AF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AEABE-26A6-D64D-92B2-69C1169E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9E3C3-1F2B-6649-A1D5-51884E3E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FEBFF-6681-5143-92B0-89553000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883A4-3C34-464D-8AEA-373E47A9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662C1-CAEC-A14B-B57E-519B3C30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1557C-5E22-844B-9667-16FF9CAB4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AFD2-A6DC-D849-9BCB-9E8A22465A44}" type="datetimeFigureOut">
              <a:rPr kumimoji="1" lang="zh-CN" altLang="en-US" smtClean="0"/>
              <a:t>2019/4/5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0EE4C-D956-BA46-8D8D-8C32CBEC7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A243F-3416-7B4B-88F6-882B0EF04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5736-0276-2043-8861-00001B4225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7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rofile?email=morepab%40amazon.com" TargetMode="External"/><Relationship Id="rId2" Type="http://schemas.openxmlformats.org/officeDocument/2006/relationships/hyperlink" Target="https://openreview.net/profile?email=sflennerhag%40turing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review.net/profile?email=damianou%40amazon.com" TargetMode="External"/><Relationship Id="rId4" Type="http://schemas.openxmlformats.org/officeDocument/2006/relationships/hyperlink" Target="https://openreview.net/profile?email=lawrennd%40amazon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410E9-C973-6A40-AA22-6B4167873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Transferring Knowledge across Learning Processes</a:t>
            </a:r>
            <a:br>
              <a:rPr lang="en-US" altLang="zh-CN" b="1" dirty="0"/>
            </a:b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EE7D1-284D-AD44-A160-B2B6C8B5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9455"/>
            <a:ext cx="9144000" cy="234834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Author: </a:t>
            </a:r>
            <a:r>
              <a:rPr lang="en-US" altLang="zh-CN" dirty="0">
                <a:hlinkClick r:id="rId2"/>
              </a:rPr>
              <a:t>Sebastian Flennerhag</a:t>
            </a:r>
            <a:r>
              <a:rPr lang="en-US" altLang="zh-CN" dirty="0"/>
              <a:t>, </a:t>
            </a:r>
            <a:r>
              <a:rPr lang="en-US" altLang="zh-CN" dirty="0">
                <a:hlinkClick r:id="rId3"/>
              </a:rPr>
              <a:t>Pablo G. Moreno</a:t>
            </a:r>
            <a:r>
              <a:rPr lang="en-US" altLang="zh-CN" dirty="0"/>
              <a:t>, </a:t>
            </a:r>
            <a:r>
              <a:rPr lang="en-US" altLang="zh-CN" dirty="0">
                <a:hlinkClick r:id="rId4"/>
              </a:rPr>
              <a:t>Neil D. Lawrence</a:t>
            </a:r>
            <a:r>
              <a:rPr lang="en-US" altLang="zh-CN" dirty="0"/>
              <a:t>, </a:t>
            </a:r>
            <a:r>
              <a:rPr lang="en-US" altLang="zh-CN" dirty="0">
                <a:hlinkClick r:id="rId5"/>
              </a:rPr>
              <a:t>Andreas Damianou</a:t>
            </a:r>
            <a:r>
              <a:rPr lang="en-US" altLang="zh-CN" dirty="0"/>
              <a:t> (Amazon UK)</a:t>
            </a:r>
            <a:endParaRPr kumimoji="1" lang="en-US" altLang="zh-CN" dirty="0"/>
          </a:p>
          <a:p>
            <a:r>
              <a:rPr kumimoji="1" lang="en-US" altLang="zh-CN" dirty="0"/>
              <a:t>ICLR 2019 Oral</a:t>
            </a:r>
          </a:p>
          <a:p>
            <a:pPr algn="r"/>
            <a:endParaRPr kumimoji="1" lang="en-US" altLang="zh-CN" dirty="0"/>
          </a:p>
          <a:p>
            <a:pPr algn="r"/>
            <a:r>
              <a:rPr kumimoji="1" lang="en-US" altLang="zh-CN" dirty="0"/>
              <a:t>Presenter : Longxu Dou</a:t>
            </a:r>
          </a:p>
          <a:p>
            <a:pPr algn="r"/>
            <a:r>
              <a:rPr kumimoji="1" lang="en-US" altLang="zh-CN" dirty="0"/>
              <a:t>4/11/2019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25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5370-A31F-964A-831C-FD1C6E4E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 Setting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06ACB-3C6B-D54B-BB2B-B56FD81A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Omniglot</a:t>
            </a:r>
            <a:r>
              <a:rPr lang="en-US" altLang="zh-CN" dirty="0"/>
              <a:t> (frequently used in few-shot learning)</a:t>
            </a:r>
          </a:p>
          <a:p>
            <a:endParaRPr lang="en-US" altLang="zh-CN" dirty="0"/>
          </a:p>
          <a:p>
            <a:r>
              <a:rPr lang="en-US" altLang="zh-CN" dirty="0"/>
              <a:t>Multi-CV (common in various forms of transfer learning)</a:t>
            </a:r>
          </a:p>
          <a:p>
            <a:endParaRPr kumimoji="1" lang="en-US" altLang="zh-CN" dirty="0"/>
          </a:p>
          <a:p>
            <a:r>
              <a:rPr lang="en-US" altLang="zh-CN" dirty="0"/>
              <a:t>Atari (difficult transfer learning problem)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3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17DC3-FA2D-744C-9096-CD73EDDC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Omniglot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177721-F1A7-5544-8875-65BA73CE4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807" y="1906307"/>
            <a:ext cx="8474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7F4C4A-8842-924C-9DD5-AD65074C1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70" y="2063103"/>
            <a:ext cx="4440139" cy="47273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C0843D-96F6-FE4A-998F-2E3A051DB100}"/>
              </a:ext>
            </a:extLst>
          </p:cNvPr>
          <p:cNvSpPr/>
          <p:nvPr/>
        </p:nvSpPr>
        <p:spPr>
          <a:xfrm>
            <a:off x="5889813" y="2881263"/>
            <a:ext cx="568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We pretrain on all but one task</a:t>
            </a:r>
            <a:r>
              <a:rPr lang="en-US" altLang="zh-CN" dirty="0"/>
              <a:t> , which is held out for final evaluation.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677A75-A914-DD49-B37C-2F5D93FDC3E7}"/>
              </a:ext>
            </a:extLst>
          </p:cNvPr>
          <p:cNvSpPr/>
          <p:nvPr/>
        </p:nvSpPr>
        <p:spPr>
          <a:xfrm>
            <a:off x="5889813" y="4044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Leap converges faster to optimal performance and achieves superior final performance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058844-B632-C44E-881F-A8D40D79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0" y="1044765"/>
            <a:ext cx="8991600" cy="88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EF9C1B-046A-184B-8505-9C63A5258859}"/>
              </a:ext>
            </a:extLst>
          </p:cNvPr>
          <p:cNvSpPr txBox="1"/>
          <p:nvPr/>
        </p:nvSpPr>
        <p:spPr>
          <a:xfrm>
            <a:off x="1201270" y="269096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Multi-CV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8382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566A-317F-1B41-90AF-67DF737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Atari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4D436-6BFA-FE44-BE2E-0622883E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529" y="575048"/>
            <a:ext cx="8444753" cy="1250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Training: mini-batches(16) from 27 games (Action:10)</a:t>
            </a:r>
          </a:p>
          <a:p>
            <a:pPr marL="0" indent="0">
              <a:buNone/>
            </a:pPr>
            <a:r>
              <a:rPr kumimoji="1" lang="en-US" altLang="zh-CN" dirty="0"/>
              <a:t>Testing: two games with with similar action space.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DDF06-80DD-9548-8D2D-2332C118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8387687" cy="47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75780-D4A3-184C-A61C-0EB697C2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environment characteristics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1A2D75-C024-EF49-8703-3FF708450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88" y="2319291"/>
            <a:ext cx="8610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9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05A8-744D-2D4F-B56D-6DB6C027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Compare with MAML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DF73F-59E1-9F44-BCDC-280CB7C0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Leap: explicitly accounts for the entire path traversed by the model parameters during task-specific fine-tuning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MAML: mainly focusing on the final value attained by the model parameters after fine-tuning.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3B5E3-CD5A-CA42-B233-DBC30E77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79" y="5328818"/>
            <a:ext cx="2324100" cy="39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92134C-5FA0-9946-B12E-4544B57E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79" y="2677717"/>
            <a:ext cx="3136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6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5370-A31F-964A-831C-FD1C6E4E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06ACB-3C6B-D54B-BB2B-B56FD81A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6" y="1924334"/>
            <a:ext cx="11130887" cy="4675709"/>
          </a:xfrm>
        </p:spPr>
        <p:txBody>
          <a:bodyPr>
            <a:normAutofit/>
          </a:bodyPr>
          <a:lstStyle/>
          <a:p>
            <a:r>
              <a:rPr lang="en-US" altLang="zh-CN" dirty="0"/>
              <a:t>The more sophisticated the meta objective, the better Leap performs.</a:t>
            </a:r>
          </a:p>
          <a:p>
            <a:endParaRPr lang="en-US" altLang="zh-CN" dirty="0"/>
          </a:p>
          <a:p>
            <a:r>
              <a:rPr lang="en-US" altLang="zh-CN" dirty="0"/>
              <a:t>The length metric converges faster, but final performance is largely equivalent.</a:t>
            </a:r>
          </a:p>
          <a:p>
            <a:endParaRPr lang="en-US" altLang="zh-CN" dirty="0"/>
          </a:p>
          <a:p>
            <a:r>
              <a:rPr lang="en-US" altLang="zh-CN" dirty="0"/>
              <a:t>Adding the loss to the task manifold improves performance, while the stabilizer speeds up convergence.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7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917A-F048-C440-8C7D-29A6B53D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05F88-00F5-2D4B-98AA-D6BD362C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88" y="1839272"/>
            <a:ext cx="11226421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Transfer learning typically ignores the </a:t>
            </a:r>
            <a:r>
              <a:rPr kumimoji="1" lang="en-US" altLang="zh-CN" b="1" dirty="0">
                <a:solidFill>
                  <a:srgbClr val="FF0000"/>
                </a:solidFill>
              </a:rPr>
              <a:t>learning process </a:t>
            </a:r>
            <a:r>
              <a:rPr kumimoji="1" lang="en-US" altLang="zh-CN" dirty="0"/>
              <a:t>itself, restricting knowledge transfer to scenarios where target tasks are very similar to source tasks. 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By formalizing knowledge transfer as </a:t>
            </a:r>
            <a:r>
              <a:rPr kumimoji="1" lang="en-US" altLang="zh-CN" b="1" dirty="0">
                <a:solidFill>
                  <a:srgbClr val="FF0000"/>
                </a:solidFill>
              </a:rPr>
              <a:t>minimizing the expected length of gradient paths</a:t>
            </a:r>
            <a:r>
              <a:rPr kumimoji="1" lang="en-US" altLang="zh-CN" dirty="0"/>
              <a:t>, we propose a method for </a:t>
            </a:r>
            <a:r>
              <a:rPr kumimoji="1" lang="en-US" altLang="zh-CN" b="1" dirty="0">
                <a:solidFill>
                  <a:srgbClr val="FF0000"/>
                </a:solidFill>
              </a:rPr>
              <a:t>meta-learning</a:t>
            </a:r>
            <a:r>
              <a:rPr kumimoji="1" lang="en-US" altLang="zh-CN" dirty="0"/>
              <a:t> that scales to highly demanding problems.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Leap has superior generalizing properties to finetuning and competing meta-learners.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24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5370-A31F-964A-831C-FD1C6E4E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06ACB-3C6B-D54B-BB2B-B56FD81A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paper proposes Leap, a meta-learning procedure that finds better initialization for new tasks.</a:t>
            </a:r>
          </a:p>
          <a:p>
            <a:r>
              <a:rPr lang="en-US" altLang="zh-CN" dirty="0"/>
              <a:t>Leap is based on past training/optimization trajectories and updates the initialization to minimize </a:t>
            </a:r>
            <a:r>
              <a:rPr lang="en-US" altLang="zh-CN" dirty="0">
                <a:solidFill>
                  <a:srgbClr val="FF0000"/>
                </a:solidFill>
              </a:rPr>
              <a:t>the expected distance </a:t>
            </a:r>
            <a:r>
              <a:rPr lang="en-US" altLang="zh-CN" dirty="0"/>
              <a:t>the training process travels on a task's loss surface.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Near Transfer vs. Far Transfer</a:t>
            </a:r>
          </a:p>
          <a:p>
            <a:pPr lvl="1"/>
            <a:r>
              <a:rPr kumimoji="1" lang="en-US" altLang="zh-CN" dirty="0"/>
              <a:t>In general transfer-learning : the two tasks must have a high degree of structural affinity. (</a:t>
            </a:r>
            <a:r>
              <a:rPr kumimoji="1" lang="en-US" altLang="zh-CN" b="1" dirty="0"/>
              <a:t>Resemble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the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Parameter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Leap try to do knowledge transfer between distinct tasks. (</a:t>
            </a:r>
            <a:r>
              <a:rPr lang="en-US" altLang="zh-CN" b="1" dirty="0"/>
              <a:t>Meta Learning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4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5370-A31F-964A-831C-FD1C6E4E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bias of MAML(meta-learner)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06ACB-3C6B-D54B-BB2B-B56FD81A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1378424"/>
            <a:ext cx="11905397" cy="560922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What cause bias?</a:t>
            </a:r>
          </a:p>
          <a:p>
            <a:pPr lvl="1"/>
            <a:r>
              <a:rPr kumimoji="1" lang="en-US" altLang="zh-CN" dirty="0"/>
              <a:t>Backpropagating through thousands of gradient steps is both impractical and susceptible to instability.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Truncating backpropagation </a:t>
            </a:r>
            <a:r>
              <a:rPr kumimoji="1" lang="en-US" altLang="zh-CN" dirty="0"/>
              <a:t>to a few initial steps induces a short-horizon bias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What is bias?</a:t>
            </a:r>
          </a:p>
          <a:p>
            <a:pPr lvl="1"/>
            <a:r>
              <a:rPr kumimoji="1" lang="en-US" altLang="zh-CN" dirty="0"/>
              <a:t>Encourage the learning rate and momentum to </a:t>
            </a:r>
            <a:r>
              <a:rPr kumimoji="1" lang="en-US" altLang="zh-CN" dirty="0">
                <a:solidFill>
                  <a:srgbClr val="FF0000"/>
                </a:solidFill>
              </a:rPr>
              <a:t>decay quickly</a:t>
            </a:r>
            <a:r>
              <a:rPr kumimoji="1" lang="en-US" altLang="zh-CN" dirty="0"/>
              <a:t>, so as to achieve the largest gain in the short term, but at the expense of long-run performance.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bias?</a:t>
            </a:r>
          </a:p>
          <a:p>
            <a:pPr lvl="1"/>
            <a:r>
              <a:rPr kumimoji="1" lang="en-US" altLang="zh-CN" dirty="0"/>
              <a:t>When adapting to a new task through a single or a handful of gradient steps, the </a:t>
            </a:r>
            <a:r>
              <a:rPr kumimoji="1" lang="en-US" altLang="zh-CN" dirty="0">
                <a:solidFill>
                  <a:srgbClr val="FF0000"/>
                </a:solidFill>
              </a:rPr>
              <a:t>geometry</a:t>
            </a:r>
            <a:r>
              <a:rPr kumimoji="1" lang="en-US" altLang="zh-CN" dirty="0"/>
              <a:t> can largely be ignored.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1371600" lvl="3" indent="0" algn="r">
              <a:buNone/>
            </a:pPr>
            <a:r>
              <a:rPr kumimoji="1" lang="en-US" altLang="zh-CN" dirty="0"/>
              <a:t>&lt;</a:t>
            </a:r>
            <a:r>
              <a:rPr lang="en-US" altLang="zh-CN" dirty="0">
                <a:effectLst/>
              </a:rPr>
              <a:t>Understanding Short-Horizon Bias in Stochastic Meta-Optimization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1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7405D-13D5-7141-AC4F-358C93CF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The Distance of Learning Process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C2654-4EA8-8A43-B4BB-14B0452A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1078"/>
            <a:ext cx="10845800" cy="124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5EA543-5496-E649-9154-EAC0BB9023B2}"/>
                  </a:ext>
                </a:extLst>
              </p:cNvPr>
              <p:cNvSpPr/>
              <p:nvPr/>
            </p:nvSpPr>
            <p:spPr>
              <a:xfrm>
                <a:off x="5455024" y="1977641"/>
                <a:ext cx="653975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sz="2000" dirty="0"/>
                  <a:t>: A specific task manifold </a:t>
                </a:r>
                <a:r>
                  <a:rPr kumimoji="1" lang="en-US" altLang="zh-CN" sz="2000" dirty="0">
                    <a:sym typeface="Wingdings" pitchFamily="2" charset="2"/>
                  </a:rPr>
                  <a:t>&lt;=</a:t>
                </a:r>
                <a:r>
                  <a:rPr kumimoji="1" lang="en-US" altLang="zh-CN" sz="2000" dirty="0"/>
                  <a:t>&gt; Loss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surface</a:t>
                </a:r>
              </a:p>
              <a:p>
                <a:r>
                  <a:rPr kumimoji="1" lang="zh-CN" altLang="en-US" sz="2000" dirty="0"/>
                  <a:t>（</a:t>
                </a:r>
                <a:r>
                  <a:rPr kumimoji="1" lang="en-US" altLang="zh-CN" sz="2000" dirty="0"/>
                  <a:t>The process of learning a task can be seen as a curve 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sz="2000" dirty="0"/>
                  <a:t>）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sz="2000" dirty="0"/>
                  <a:t>: The gradient path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en-US" altLang="zh-CN" sz="2000" dirty="0"/>
                  <a:t> 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5EA543-5496-E649-9154-EAC0BB902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024" y="1977641"/>
                <a:ext cx="6539752" cy="1631216"/>
              </a:xfrm>
              <a:prstGeom prst="rect">
                <a:avLst/>
              </a:prstGeom>
              <a:blipFill>
                <a:blip r:embed="rId3"/>
                <a:stretch>
                  <a:fillRect l="-971" t="-2344" b="-5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10EF691-8891-1C45-974F-707055B8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43" y="1690688"/>
            <a:ext cx="4930545" cy="29356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70E417-4EE0-6E42-8748-B83C6AB71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42845"/>
            <a:ext cx="5498726" cy="10350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389D87-F6E5-9B46-A9D1-69B906A88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024" y="3651817"/>
            <a:ext cx="2489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5A49-E4F2-344F-9DB4-056F6588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Leap Algorithm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B1C5C7-FD84-5E44-B3C9-10C3C9530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63" y="2300639"/>
            <a:ext cx="8443947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A5D76A-525C-B546-A94F-66727155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63" y="2749181"/>
            <a:ext cx="6108700" cy="218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2ABC36-29C0-694F-8F2A-6FBF6C0C6F1A}"/>
                  </a:ext>
                </a:extLst>
              </p:cNvPr>
              <p:cNvSpPr txBox="1"/>
              <p:nvPr/>
            </p:nvSpPr>
            <p:spPr>
              <a:xfrm>
                <a:off x="5882576" y="381575"/>
                <a:ext cx="30222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Task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1" lang="en-US" altLang="zh-CN" dirty="0"/>
                  <a:t>: Task objective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1" lang="en-US" altLang="zh-CN" dirty="0"/>
                  <a:t>: Data Distribution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1" lang="en-US" altLang="zh-CN" dirty="0"/>
                  <a:t>: Update Rule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2ABC36-29C0-694F-8F2A-6FBF6C0C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76" y="381575"/>
                <a:ext cx="3022234" cy="1200329"/>
              </a:xfrm>
              <a:prstGeom prst="rect">
                <a:avLst/>
              </a:prstGeom>
              <a:blipFill>
                <a:blip r:embed="rId4"/>
                <a:stretch>
                  <a:fillRect l="-1255" t="-208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0A451-1043-D244-8763-C320AB89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A89327-53F7-D845-8042-0FFCF41A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en-US" altLang="zh-CN" dirty="0"/>
                  <a:t>: second-best initialization without knowledge transfer (random initialization or pretrained model)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dirty="0"/>
                  <a:t>: A specific task manifold </a:t>
                </a:r>
                <a:r>
                  <a:rPr kumimoji="1" lang="en-US" altLang="zh-CN" dirty="0">
                    <a:sym typeface="Wingdings" pitchFamily="2" charset="2"/>
                  </a:rPr>
                  <a:t>&lt;=</a:t>
                </a:r>
                <a:r>
                  <a:rPr kumimoji="1" lang="en-US" altLang="zh-CN" dirty="0"/>
                  <a:t>&gt; Loss Surface</a:t>
                </a:r>
              </a:p>
              <a:p>
                <a:pPr lvl="1"/>
                <a:r>
                  <a:rPr kumimoji="1" lang="en-US" altLang="zh-CN" dirty="0"/>
                  <a:t>The process of learning a task can be seen as a curve on M</a:t>
                </a:r>
                <a:r>
                  <a:rPr kumimoji="1"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/>
                  <a:t>: The gradient path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en-US" altLang="zh-CN" dirty="0"/>
                  <a:t>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A89327-53F7-D845-8042-0FFCF41A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1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69059-743F-4A49-BF85-F0FD9C59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Feasibility Constraint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5F7636-15D6-FE4B-BF8C-364126ACD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85662"/>
            <a:ext cx="6176684" cy="1739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98A242-2A47-7640-B410-CDD3C016A7FD}"/>
                  </a:ext>
                </a:extLst>
              </p:cNvPr>
              <p:cNvSpPr/>
              <p:nvPr/>
            </p:nvSpPr>
            <p:spPr>
              <a:xfrm>
                <a:off x="708210" y="5688107"/>
                <a:ext cx="86106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: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second-best</a:t>
                </a:r>
                <a:r>
                  <a:rPr kumimoji="1" lang="en-US" altLang="zh-CN" sz="2400" dirty="0"/>
                  <a:t> initialization without knowledge transfer (random initialization or pretrained model)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98A242-2A47-7640-B410-CDD3C016A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10" y="5688107"/>
                <a:ext cx="8610601" cy="830997"/>
              </a:xfrm>
              <a:prstGeom prst="rect">
                <a:avLst/>
              </a:prstGeom>
              <a:blipFill>
                <a:blip r:embed="rId3"/>
                <a:stretch>
                  <a:fillRect l="-1031" t="-4545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34248A-8B78-B34A-A833-626315130C2C}"/>
                  </a:ext>
                </a:extLst>
              </p:cNvPr>
              <p:cNvSpPr txBox="1"/>
              <p:nvPr/>
            </p:nvSpPr>
            <p:spPr>
              <a:xfrm>
                <a:off x="470648" y="1889805"/>
                <a:ext cx="105424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If the task objective is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non-convex</a:t>
                </a:r>
                <a:r>
                  <a:rPr kumimoji="1" lang="en-US" altLang="zh-CN" sz="2400" dirty="0"/>
                  <a:t>, the gradient path distance itself does not differentiate between levels of final performance.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 feasibility constraint: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en-US" altLang="zh-CN" sz="2400" dirty="0"/>
                  <a:t>  must achieve at least good performance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34248A-8B78-B34A-A833-62631513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8" y="1889805"/>
                <a:ext cx="10542493" cy="1569660"/>
              </a:xfrm>
              <a:prstGeom prst="rect">
                <a:avLst/>
              </a:prstGeom>
              <a:blipFill>
                <a:blip r:embed="rId4"/>
                <a:stretch>
                  <a:fillRect l="-722" t="-3226" r="-842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08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D5C9DD-5B4B-EB4C-BA3D-50AE4640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94" y="2746468"/>
            <a:ext cx="5232400" cy="1206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86F1A72-24F3-634A-8614-E32F9086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Pull-Forward Objective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DF590E-9000-8842-985A-15AB6923629F}"/>
              </a:ext>
            </a:extLst>
          </p:cNvPr>
          <p:cNvSpPr/>
          <p:nvPr/>
        </p:nvSpPr>
        <p:spPr>
          <a:xfrm>
            <a:off x="6925235" y="2665786"/>
            <a:ext cx="2649071" cy="1419599"/>
          </a:xfrm>
          <a:prstGeom prst="rect">
            <a:avLst/>
          </a:prstGeom>
          <a:ln cmpd="dbl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>
                <a:prstDash val="dashDot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E861F5-12E5-DF49-8F79-5EB1DAC8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65" y="2736103"/>
            <a:ext cx="2387600" cy="44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ECBBDE-72F9-D549-8954-1518EAF1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5" y="3410744"/>
            <a:ext cx="2286000" cy="444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B3909A-8380-D14C-A202-5E05AE47B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94" y="5171888"/>
            <a:ext cx="6057900" cy="1282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E55604-2AA6-FE4A-9EE7-C744DCA87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211" y="171871"/>
            <a:ext cx="4991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FA632-F6B3-8945-A0D5-5894CF46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Pull-Forward Objective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197AD1-D37D-BD49-A507-CD294F233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310" y="604838"/>
            <a:ext cx="4991100" cy="2171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855F74-EC37-AB4D-8802-926BD3D8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776538"/>
            <a:ext cx="11010900" cy="2171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1FA710-AE96-6F42-9F1C-43B19D44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11" y="4948238"/>
            <a:ext cx="9893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616</Words>
  <Application>Microsoft Macintosh PowerPoint</Application>
  <PresentationFormat>宽屏</PresentationFormat>
  <Paragraphs>88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Wingdings</vt:lpstr>
      <vt:lpstr>Office 主题​​</vt:lpstr>
      <vt:lpstr>Transferring Knowledge across Learning Processes  </vt:lpstr>
      <vt:lpstr>Motivation</vt:lpstr>
      <vt:lpstr>The bias of MAML(meta-learner)</vt:lpstr>
      <vt:lpstr>The Distance of Learning Process</vt:lpstr>
      <vt:lpstr>Leap Algorithm</vt:lpstr>
      <vt:lpstr>Notation</vt:lpstr>
      <vt:lpstr>Feasibility Constraint</vt:lpstr>
      <vt:lpstr>Pull-Forward Objective</vt:lpstr>
      <vt:lpstr>Pull-Forward Objective</vt:lpstr>
      <vt:lpstr>Experimental Setting</vt:lpstr>
      <vt:lpstr>Omniglot</vt:lpstr>
      <vt:lpstr>PowerPoint 演示文稿</vt:lpstr>
      <vt:lpstr>Atari</vt:lpstr>
      <vt:lpstr>Evaluation environment characteristics</vt:lpstr>
      <vt:lpstr>Compare with MAML</vt:lpstr>
      <vt:lpstr>Tips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Transferring Knowledge across Learning Processes </dc:title>
  <dc:creator>Dou Longxu</dc:creator>
  <cp:lastModifiedBy>Dou Longxu</cp:lastModifiedBy>
  <cp:revision>40</cp:revision>
  <dcterms:created xsi:type="dcterms:W3CDTF">2019-04-05T08:11:13Z</dcterms:created>
  <dcterms:modified xsi:type="dcterms:W3CDTF">2019-04-11T03:07:15Z</dcterms:modified>
</cp:coreProperties>
</file>