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5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1348-BADE-3545-8F0B-03D8DDA6E361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9A764-CF4B-1544-9159-D5A8E8EA9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45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A764-CF4B-1544-9159-D5A8E8EA9D1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00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common criterion for evaluating a semantic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 is invariance, where semantic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should be similar across paraphrases or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pairs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A764-CF4B-1544-9159-D5A8E8EA9D1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870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EA28C-2496-3843-A3FA-AF468AFD5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8F3C1-B98D-7A45-8AFA-A8F94E048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B28F1-A846-A940-A560-D7B2CE18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CC709-61C8-6747-A4B0-698FAFE6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AD791-4355-6141-8CB0-EAEF502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7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89B7C-F497-624E-9511-A375A4BC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F8526B-C4EB-7B48-BA3D-0A467D00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BE4D8-0735-2049-BA5B-05A888C3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54E10-D6E5-8342-A185-259A196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FA805-DB4C-2D49-9124-5BB3CBE2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0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931AEE-780E-324C-BFD3-51C957E63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92A98-0410-274A-902D-DEAB57FFE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4A298-F07E-2C4B-A6E2-0BAF4534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FB0CF-168E-694E-91A4-5C347D5D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242CC-AAA3-5C43-B0D6-BF63696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4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1C368-44EC-8A4E-8E4B-6010E4CC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1713C-72F1-8D4C-A959-752EB664B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1266E-EEC9-E149-B86C-2BEE10B4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4D76F-C019-714E-A04B-0ABA3A9B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C5F97-E97B-8A4C-ADB0-1F0B14F5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51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4A81-3175-C548-8A40-2C50A097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B7E1A-5277-7C4C-97BB-60C9EFAE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038DA-5F82-E44A-A2CF-E68D3A56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87E6A-AC05-EB48-94AA-9F521D9C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69119-76D7-BF4B-8386-E2C6DFD8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17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42329-DDF5-F04B-9E37-207B9930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A523A-2BE5-F348-BAE1-A4419D08B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B9343A-7E4A-7B4E-9E32-2413A6A5E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E8DE7-D4A7-DB46-89EE-C10B12E6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5662A-BCC5-2444-9164-D5B232B1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A5A6C-55DF-B542-9DE0-045B8CFC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43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5C47-47DC-DE4B-B88E-AAAF5CA2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4850D-D279-3044-BEA9-84CB81FA7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AAFD8-4EEE-4F43-883E-16B101C7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8489F9-5C91-D044-AA28-3545781B1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83233D-BC84-9E48-9793-03DB58BE0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32281-B7C9-874A-B108-05A9E48B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D63C7A-DBD4-0E41-94DB-A038F749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148A8-BAAE-AC45-8027-B8735CDB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60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A29D8-3A16-594B-B707-3842A803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05582A-87BA-9B45-B649-BB6EDB4D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D9A69E-7191-1346-8824-178D173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0EAC8D-574F-AA40-B80C-880A0F03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558A1-E47C-9449-AB3D-34F5AB12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A518FD-6F73-4748-BDE5-5D60C281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1703CE-3302-DE4C-B896-11E21BA0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8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5ABD-E5F7-1140-908F-62ADF20E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7B911-2946-C14B-9B51-1C08B0D7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591DE-AD0F-0C44-A938-4C578EF9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FEE25-FF37-9143-9BB9-37581F93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9F9A5-A295-EF40-B5D5-2187D5E5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65457-36BD-004E-9A1C-4245A1EC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02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5EC28-1BEA-AE4B-8BC9-179C19DC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EBAF1-81E1-ED4F-9556-75040F8C0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0B30D-FA94-B442-A4CD-DF33E3FC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3681F8-7896-0B48-B654-6ED3527C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FFB9C-0739-4B47-94AA-1A7CD94D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422E6-D7C6-2047-825C-1BB4987A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46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B3295D-876A-044E-A59B-07928F87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7258D-D356-3F49-9C34-16BD8059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82896-FF2B-314F-A644-0E79DEC0C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C916-75CF-8E46-B8BE-0A71FE49DDA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8F518-AEFE-4F46-B820-1D69446FD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D8715-3AD9-024B-8318-DF25041E9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5EC0-A7F9-D34F-9F02-F97C2461F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77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867D8-C348-B940-94F8-BA052CA16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The State of the Art </a:t>
            </a:r>
            <a:br>
              <a:rPr lang="en-US" altLang="zh-CN" sz="4800" dirty="0"/>
            </a:br>
            <a:r>
              <a:rPr lang="en-US" altLang="zh-CN" sz="4800" dirty="0"/>
              <a:t>in Semantic Representation</a:t>
            </a:r>
            <a:br>
              <a:rPr lang="en-US" altLang="zh-CN" sz="4800" dirty="0"/>
            </a:br>
            <a:endParaRPr kumimoji="1"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6F17E8-1E42-374C-86C9-20E0902B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Omri</a:t>
            </a:r>
            <a:r>
              <a:rPr lang="en-US" altLang="zh-CN" dirty="0"/>
              <a:t> Abend &amp; Ari </a:t>
            </a:r>
            <a:r>
              <a:rPr lang="en-US" altLang="zh-CN" dirty="0" err="1"/>
              <a:t>Rappoport</a:t>
            </a:r>
            <a:endParaRPr lang="en-US" altLang="zh-CN" dirty="0"/>
          </a:p>
          <a:p>
            <a:r>
              <a:rPr lang="en-US" altLang="zh-CN" dirty="0"/>
              <a:t>The Hebrew University of Jerusalem</a:t>
            </a:r>
          </a:p>
          <a:p>
            <a:r>
              <a:rPr lang="en-US" altLang="zh-CN" dirty="0"/>
              <a:t>ACL 2017 Long Paper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8824BF-BAE6-0D43-8124-8A7D59E9CAAD}"/>
              </a:ext>
            </a:extLst>
          </p:cNvPr>
          <p:cNvSpPr txBox="1"/>
          <p:nvPr/>
        </p:nvSpPr>
        <p:spPr>
          <a:xfrm>
            <a:off x="9054058" y="5726243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Presenter: Longxu Dou</a:t>
            </a:r>
          </a:p>
          <a:p>
            <a:r>
              <a:rPr kumimoji="1" lang="en-US" altLang="zh-CN" dirty="0"/>
              <a:t>5/15/2019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3F22-1B69-5946-8BA7-30A58DC7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Divergence #2: Relation to 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5A3F1-1464-2343-963F-BD357567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79" y="1766067"/>
            <a:ext cx="11203898" cy="4351338"/>
          </a:xfrm>
        </p:spPr>
        <p:txBody>
          <a:bodyPr/>
          <a:lstStyle/>
          <a:p>
            <a:r>
              <a:rPr kumimoji="1" lang="en-US" altLang="zh-CN" dirty="0"/>
              <a:t>Schemes differ in their relation to syntax</a:t>
            </a:r>
          </a:p>
          <a:p>
            <a:pPr lvl="1"/>
            <a:r>
              <a:rPr kumimoji="1" lang="en-US" altLang="zh-CN" dirty="0"/>
              <a:t>i.e., their coupling with a theory of the syntax-semantics inference</a:t>
            </a:r>
          </a:p>
          <a:p>
            <a:r>
              <a:rPr kumimoji="1" lang="en-US" altLang="zh-CN" b="1" dirty="0"/>
              <a:t>Approach #1</a:t>
            </a:r>
            <a:r>
              <a:rPr kumimoji="1" lang="en-US" altLang="zh-CN" dirty="0"/>
              <a:t>: Semantics is compositionally derived from the syntax</a:t>
            </a:r>
          </a:p>
          <a:p>
            <a:pPr lvl="1"/>
            <a:r>
              <a:rPr kumimoji="1" lang="en-US" altLang="zh-CN" i="1" dirty="0"/>
              <a:t>Example: DRT structures used by the Groningen Meaning Bank are compositionally derived based on CCG derivations.</a:t>
            </a:r>
            <a:endParaRPr kumimoji="1" lang="zh-CN" altLang="en-US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1D7CD0-84FD-D04D-842B-7F262A31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79" y="4574382"/>
            <a:ext cx="5245100" cy="194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3BF6EC-2424-814B-926A-5B1E092A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468" y="4499003"/>
            <a:ext cx="3380698" cy="22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3F22-1B69-5946-8BA7-30A58DC7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Divergence #2: Relation to 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5A3F1-1464-2343-963F-BD357567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1766067"/>
            <a:ext cx="11503702" cy="4351338"/>
          </a:xfrm>
        </p:spPr>
        <p:txBody>
          <a:bodyPr/>
          <a:lstStyle/>
          <a:p>
            <a:r>
              <a:rPr kumimoji="1" lang="en-US" altLang="zh-CN" dirty="0"/>
              <a:t>Schemes differ in their relation to syntax</a:t>
            </a:r>
          </a:p>
          <a:p>
            <a:pPr lvl="1"/>
            <a:r>
              <a:rPr kumimoji="1" lang="en-US" altLang="zh-CN" dirty="0"/>
              <a:t>i.e., their coupling with a theory of the syntax-semantics inference</a:t>
            </a:r>
          </a:p>
          <a:p>
            <a:r>
              <a:rPr kumimoji="1" lang="en-US" altLang="zh-CN" b="1" dirty="0"/>
              <a:t>Approach #2</a:t>
            </a:r>
            <a:r>
              <a:rPr kumimoji="1" lang="en-US" altLang="zh-CN" dirty="0"/>
              <a:t>: Syntax defines the skeletal structure of the semantic form</a:t>
            </a:r>
          </a:p>
          <a:p>
            <a:pPr lvl="1"/>
            <a:r>
              <a:rPr kumimoji="1" lang="en-US" altLang="zh-CN" i="1" dirty="0"/>
              <a:t>Example: Universal </a:t>
            </a:r>
            <a:r>
              <a:rPr kumimoji="1" lang="en-US" altLang="zh-CN" i="1" dirty="0" err="1"/>
              <a:t>Decompositional</a:t>
            </a:r>
            <a:r>
              <a:rPr kumimoji="1" lang="en-US" altLang="zh-CN" i="1" dirty="0"/>
              <a:t> Semantics is based on the Universal Dependencies framework</a:t>
            </a:r>
            <a:endParaRPr kumimoji="1" lang="zh-CN" altLang="en-US" i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04F669-DB1E-F546-BB47-E34D4D38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11" y="4002374"/>
            <a:ext cx="6742875" cy="26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6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3F22-1B69-5946-8BA7-30A58DC7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Divergence #2: Relation to 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5A3F1-1464-2343-963F-BD357567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1766067"/>
            <a:ext cx="11503702" cy="4351338"/>
          </a:xfrm>
        </p:spPr>
        <p:txBody>
          <a:bodyPr/>
          <a:lstStyle/>
          <a:p>
            <a:r>
              <a:rPr kumimoji="1" lang="en-US" altLang="zh-CN" dirty="0"/>
              <a:t>Schemes differ in their relation to syntax</a:t>
            </a:r>
          </a:p>
          <a:p>
            <a:pPr lvl="1"/>
            <a:r>
              <a:rPr kumimoji="1" lang="en-US" altLang="zh-CN" dirty="0"/>
              <a:t>i.e., their coupling with a theory of the syntax-semantics inference</a:t>
            </a:r>
          </a:p>
          <a:p>
            <a:r>
              <a:rPr kumimoji="1" lang="en-US" altLang="zh-CN" b="1" dirty="0"/>
              <a:t>Approach #3</a:t>
            </a:r>
            <a:r>
              <a:rPr kumimoji="1" lang="en-US" altLang="zh-CN" dirty="0"/>
              <a:t>: Assume no syntactic framework</a:t>
            </a:r>
          </a:p>
          <a:p>
            <a:pPr lvl="1"/>
            <a:r>
              <a:rPr kumimoji="1" lang="en-US" altLang="zh-CN" i="1" dirty="0"/>
              <a:t>Example: AMR and UCCA</a:t>
            </a:r>
            <a:endParaRPr kumimoji="1" lang="zh-CN" altLang="en-US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395A24-0995-834C-A7AF-A3C0B7C0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83" y="3941736"/>
            <a:ext cx="4555136" cy="2422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73E660-3A80-FA42-BA36-6242329A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472" y="3963368"/>
            <a:ext cx="4139844" cy="24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7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03099-54E9-1F4C-A5CF-0E9A86B9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Divergence #3: Cross-linguistic Applicability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37A1C-8469-F048-A677-C8BC41F0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0"/>
            <a:ext cx="8710534" cy="4781861"/>
          </a:xfrm>
        </p:spPr>
        <p:txBody>
          <a:bodyPr/>
          <a:lstStyle/>
          <a:p>
            <a:r>
              <a:rPr kumimoji="1" lang="en-US" altLang="zh-CN" dirty="0"/>
              <a:t>Cross-linguistic applicability: one of the great promises of semantic analysis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Criterion #1</a:t>
            </a:r>
            <a:r>
              <a:rPr kumimoji="1" lang="en-US" altLang="zh-CN" dirty="0"/>
              <a:t>: Same categories/guidelines across different languages?</a:t>
            </a:r>
          </a:p>
          <a:p>
            <a:endParaRPr kumimoji="1" lang="en-US" altLang="zh-CN" dirty="0"/>
          </a:p>
          <a:p>
            <a:pPr lvl="1"/>
            <a:r>
              <a:rPr kumimoji="1" lang="en-US" altLang="zh-CN" dirty="0"/>
              <a:t>Some schemes define their categories by referring to linguistic typology (e.g., Lingo Grammar Matrix, UCCA)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Some schemes (in their current form) are admittedly English-centric (e.g. AMR)</a:t>
            </a:r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1525EE-9EB4-1F46-9996-03BD8971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654" y="2068643"/>
            <a:ext cx="3600346" cy="27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5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03099-54E9-1F4C-A5CF-0E9A86B9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Divergence #3: Cross-linguistic Applicability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37A1C-8469-F048-A677-C8BC41F0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9993"/>
          </a:xfrm>
        </p:spPr>
        <p:txBody>
          <a:bodyPr/>
          <a:lstStyle/>
          <a:p>
            <a:r>
              <a:rPr kumimoji="1" lang="en-US" altLang="zh-CN" b="1" dirty="0"/>
              <a:t>Criterion #2</a:t>
            </a:r>
            <a:r>
              <a:rPr kumimoji="1" lang="en-US" altLang="zh-CN" dirty="0"/>
              <a:t>: Do translation have the same semantic structure?</a:t>
            </a:r>
          </a:p>
          <a:p>
            <a:pPr lvl="1"/>
            <a:r>
              <a:rPr kumimoji="1" lang="en-US" altLang="zh-CN" dirty="0"/>
              <a:t>Despite syntactic differences:</a:t>
            </a:r>
          </a:p>
          <a:p>
            <a:pPr lvl="1"/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CDC337-D154-4D49-AE45-9200473C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67" y="2781299"/>
            <a:ext cx="4597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03099-54E9-1F4C-A5CF-0E9A86B9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Divergence #3: Cross-linguistic Applicability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37A1C-8469-F048-A677-C8BC41F0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9993"/>
          </a:xfrm>
        </p:spPr>
        <p:txBody>
          <a:bodyPr/>
          <a:lstStyle/>
          <a:p>
            <a:r>
              <a:rPr kumimoji="1" lang="en-US" altLang="zh-CN" dirty="0"/>
              <a:t>Criterion #2 has often been empirically evaluated</a:t>
            </a:r>
          </a:p>
          <a:p>
            <a:pPr lvl="1"/>
            <a:r>
              <a:rPr kumimoji="1" lang="en-US" altLang="zh-CN" dirty="0"/>
              <a:t>Examples: AMR (</a:t>
            </a:r>
            <a:r>
              <a:rPr kumimoji="1" lang="en-US" altLang="zh-CN" dirty="0" err="1"/>
              <a:t>Xue</a:t>
            </a:r>
            <a:r>
              <a:rPr kumimoji="1" lang="en-US" altLang="zh-CN" dirty="0"/>
              <a:t> et al., 2014), </a:t>
            </a:r>
            <a:r>
              <a:rPr kumimoji="1" lang="en-US" altLang="zh-CN" dirty="0" err="1"/>
              <a:t>FrameNet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Pado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Lapata</a:t>
            </a:r>
            <a:r>
              <a:rPr kumimoji="1" lang="en-US" altLang="zh-CN" dirty="0"/>
              <a:t>, 2009), UCCA (</a:t>
            </a:r>
            <a:r>
              <a:rPr kumimoji="1" lang="en-US" altLang="zh-CN" dirty="0" err="1"/>
              <a:t>Sulem</a:t>
            </a:r>
            <a:r>
              <a:rPr kumimoji="1" lang="en-US" altLang="zh-CN" dirty="0"/>
              <a:t> et al, 2015)</a:t>
            </a:r>
          </a:p>
          <a:p>
            <a:pPr lvl="1"/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4E2D0E-2B5A-A842-9DA7-47CEBEF1C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31" y="3016251"/>
            <a:ext cx="9330128" cy="33917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3FE73A-AAF1-E644-8F37-A4945060ED4C}"/>
              </a:ext>
            </a:extLst>
          </p:cNvPr>
          <p:cNvSpPr txBox="1"/>
          <p:nvPr/>
        </p:nvSpPr>
        <p:spPr>
          <a:xfrm>
            <a:off x="4042560" y="6426792"/>
            <a:ext cx="793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&lt;Not an Interlingua, But Close: Comparison of English AMRs to Chinese and Czech&gt; </a:t>
            </a:r>
            <a:r>
              <a:rPr kumimoji="1" lang="en-US" altLang="zh-CN" sz="1400" dirty="0" err="1"/>
              <a:t>Xue</a:t>
            </a:r>
            <a:r>
              <a:rPr kumimoji="1" lang="en-US" altLang="zh-CN" sz="1400" dirty="0"/>
              <a:t> et al., 2014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970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A1732-7157-9246-9DFA-6773813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79C8-E111-DF47-80B0-CD3D619D2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476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We began to chart the semantic content encoded by SRT schemes.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Despite significant formal differences, much convergence in the </a:t>
            </a:r>
            <a:r>
              <a:rPr kumimoji="1" lang="en-US" altLang="zh-CN" sz="2400" b="1" dirty="0"/>
              <a:t>content</a:t>
            </a:r>
            <a:r>
              <a:rPr kumimoji="1" lang="en-US" altLang="zh-CN" sz="2400" dirty="0"/>
              <a:t> distinctions.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400" dirty="0"/>
              <a:t>Nevertheless, significant differences in three major dimensions:</a:t>
            </a:r>
          </a:p>
          <a:p>
            <a:pPr lvl="1"/>
            <a:r>
              <a:rPr kumimoji="1" lang="en-US" altLang="zh-CN" dirty="0"/>
              <a:t>Coupling with syntax</a:t>
            </a:r>
          </a:p>
          <a:p>
            <a:pPr lvl="1"/>
            <a:r>
              <a:rPr kumimoji="1" lang="en-US" altLang="zh-CN" dirty="0"/>
              <a:t>Profile of annotators</a:t>
            </a:r>
          </a:p>
          <a:p>
            <a:pPr lvl="1"/>
            <a:r>
              <a:rPr kumimoji="1" lang="en-US" altLang="zh-CN" dirty="0"/>
              <a:t>Cross-linguistic applicability</a:t>
            </a:r>
          </a:p>
          <a:p>
            <a:endParaRPr kumimoji="1" lang="en-US" altLang="zh-CN" dirty="0"/>
          </a:p>
          <a:p>
            <a:r>
              <a:rPr kumimoji="1" lang="en-US" altLang="zh-CN" sz="2400" dirty="0"/>
              <a:t>Much to gain from understanding and comparing the different schemes.</a:t>
            </a:r>
          </a:p>
        </p:txBody>
      </p:sp>
    </p:spTree>
    <p:extLst>
      <p:ext uri="{BB962C8B-B14F-4D97-AF65-F5344CB8AC3E}">
        <p14:creationId xmlns:p14="http://schemas.microsoft.com/office/powerpoint/2010/main" val="3515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41F4-25AD-A842-935A-022EF0A3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 Semantic Representation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142F2-861A-CA4B-8B30-5D752C8B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Semantic </a:t>
            </a:r>
            <a:r>
              <a:rPr kumimoji="1" lang="en-US" altLang="zh-CN" dirty="0" err="1"/>
              <a:t>Graphbanks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Abstract Meaning Representation (AMR)</a:t>
            </a:r>
          </a:p>
          <a:p>
            <a:pPr lvl="1"/>
            <a:r>
              <a:rPr kumimoji="1" lang="en-US" altLang="zh-CN" dirty="0"/>
              <a:t>Broad-coverage Semantic Dependences (SDP)</a:t>
            </a:r>
          </a:p>
          <a:p>
            <a:pPr lvl="1"/>
            <a:r>
              <a:rPr kumimoji="1" lang="en-US" altLang="zh-CN" dirty="0"/>
              <a:t>Other CCG-based frameworks </a:t>
            </a:r>
          </a:p>
          <a:p>
            <a:pPr lvl="1"/>
            <a:r>
              <a:rPr kumimoji="1" lang="en-US" altLang="zh-CN" dirty="0"/>
              <a:t>Universal Conceptual Cognitive Annotation (UCCA)</a:t>
            </a:r>
          </a:p>
          <a:p>
            <a:pPr lvl="1"/>
            <a:r>
              <a:rPr kumimoji="1" lang="en-US" altLang="zh-CN" dirty="0"/>
              <a:t>Universal </a:t>
            </a:r>
            <a:r>
              <a:rPr kumimoji="1" lang="en-US" altLang="zh-CN" dirty="0" err="1"/>
              <a:t>Decompositional</a:t>
            </a:r>
            <a:r>
              <a:rPr kumimoji="1" lang="en-US" altLang="zh-CN" dirty="0"/>
              <a:t> Semantics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More Specific Schemes:</a:t>
            </a:r>
          </a:p>
          <a:p>
            <a:pPr lvl="1"/>
            <a:r>
              <a:rPr kumimoji="1" lang="en-US" altLang="zh-CN" dirty="0"/>
              <a:t>Semantic Roles (e.g., </a:t>
            </a:r>
            <a:r>
              <a:rPr kumimoji="1" lang="en-US" altLang="zh-CN" dirty="0" err="1"/>
              <a:t>PropBank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FrameNet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VerbNet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Discourse relation (e.g., Penn Discourse Treebank, RST discourse treebank)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B0406B-79AC-0A49-8A7A-5900E484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818" y="1377013"/>
            <a:ext cx="4106806" cy="897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ABA7D9-1901-9745-9764-919821B2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335" y="2549407"/>
            <a:ext cx="3337081" cy="12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515D-7CE8-C440-9411-385A42A7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BF4BE-0F98-B14F-81BF-6D2C46EC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742"/>
          </a:xfrm>
        </p:spPr>
        <p:txBody>
          <a:bodyPr/>
          <a:lstStyle/>
          <a:p>
            <a:r>
              <a:rPr kumimoji="1" lang="en-US" altLang="zh-CN" b="1" dirty="0"/>
              <a:t>Little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the commonalities and differences between schemes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An understanding of the achievements and gaps of semantic analysis in NLP is crucial</a:t>
            </a:r>
          </a:p>
          <a:p>
            <a:pPr lvl="1"/>
            <a:r>
              <a:rPr kumimoji="1" lang="en-US" altLang="zh-CN" dirty="0"/>
              <a:t>Scientifically- avoiding fragmented discussion</a:t>
            </a:r>
          </a:p>
          <a:p>
            <a:pPr lvl="1"/>
            <a:r>
              <a:rPr kumimoji="1" lang="en-US" altLang="zh-CN" dirty="0"/>
              <a:t>Practically-</a:t>
            </a:r>
          </a:p>
          <a:p>
            <a:pPr lvl="2"/>
            <a:r>
              <a:rPr kumimoji="1" lang="en-US" altLang="zh-CN" sz="2400" dirty="0"/>
              <a:t>Adopting the best practices from each scheme</a:t>
            </a:r>
          </a:p>
          <a:p>
            <a:pPr lvl="2"/>
            <a:r>
              <a:rPr kumimoji="1" lang="en-US" altLang="zh-CN" sz="2400" dirty="0"/>
              <a:t>Using the resources in conjunction (e.g. joint learning, conversion protocols)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55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122B0-42C9-444C-82AB-EBA852EC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Methodology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27CF6-D35F-8148-878B-B87D470D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Our focus: Schemes for </a:t>
            </a:r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r>
              <a:rPr kumimoji="1" lang="en-US" altLang="zh-CN" dirty="0"/>
              <a:t>emantic 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en-US" altLang="zh-CN" dirty="0"/>
              <a:t>epresentation of </a:t>
            </a:r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r>
              <a:rPr kumimoji="1" lang="en-US" altLang="zh-CN" dirty="0"/>
              <a:t>ext (SRTs)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Charting various SRT schemes by their content</a:t>
            </a:r>
          </a:p>
          <a:p>
            <a:pPr lvl="1"/>
            <a:r>
              <a:rPr kumimoji="1" lang="en-US" altLang="zh-CN" dirty="0"/>
              <a:t>Content = semantic distinctions, regardless of their form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Reliably and efficiently extractable distinctions</a:t>
            </a:r>
          </a:p>
          <a:p>
            <a:pPr lvl="1"/>
            <a:r>
              <a:rPr kumimoji="1" lang="en-US" altLang="zh-CN" dirty="0"/>
              <a:t>As manual symbolic supervision needed for human-like reliability </a:t>
            </a:r>
          </a:p>
          <a:p>
            <a:pPr lvl="1"/>
            <a:r>
              <a:rPr kumimoji="1" lang="en-US" altLang="zh-CN" dirty="0"/>
              <a:t>-&gt;focus on manual symbolic annotation</a:t>
            </a:r>
          </a:p>
        </p:txBody>
      </p:sp>
    </p:spTree>
    <p:extLst>
      <p:ext uri="{BB962C8B-B14F-4D97-AF65-F5344CB8AC3E}">
        <p14:creationId xmlns:p14="http://schemas.microsoft.com/office/powerpoint/2010/main" val="32777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B10A-A785-B24C-A26A-56A3F1C7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A Word on Syntactic Schemes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1D67F-C784-374B-8785-53B89D6E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6886"/>
          </a:xfrm>
        </p:spPr>
        <p:txBody>
          <a:bodyPr/>
          <a:lstStyle/>
          <a:p>
            <a:r>
              <a:rPr kumimoji="1" lang="en-US" altLang="zh-CN" dirty="0"/>
              <a:t>What`s the difference between a syntactic and a semantic scheme?</a:t>
            </a:r>
          </a:p>
          <a:p>
            <a:pPr lvl="1"/>
            <a:r>
              <a:rPr kumimoji="1" lang="en-US" altLang="zh-CN" dirty="0"/>
              <a:t>No single answer, but clearly syntactic schemes provide useful semantic information.</a:t>
            </a:r>
          </a:p>
          <a:p>
            <a:pPr lvl="1"/>
            <a:r>
              <a:rPr kumimoji="1" lang="en-US" altLang="zh-CN" dirty="0"/>
              <a:t>In a nutshell: syntactic schemes are generally more committed to distributional considerations.</a:t>
            </a:r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FB94DF-C4FE-A14D-8AC3-66D22B39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84" y="3792511"/>
            <a:ext cx="4113030" cy="27631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3C58E9-17AC-4345-86E7-69679B48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80" y="3772294"/>
            <a:ext cx="4145188" cy="27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5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0053-9DC5-6B4D-BDA0-A5E94FB1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Outline of Findings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3D514-D456-D342-8DFA-EE9ED303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kumimoji="1" lang="en-US" altLang="zh-CN" dirty="0"/>
              <a:t>Despite great formal difference between the schemes,</a:t>
            </a:r>
          </a:p>
          <a:p>
            <a:pPr lvl="1"/>
            <a:r>
              <a:rPr kumimoji="1" lang="en-US" altLang="zh-CN" dirty="0"/>
              <a:t>Considerable convergence in terms of the core of the annotation schemes</a:t>
            </a:r>
          </a:p>
          <a:p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en-US" altLang="zh-CN" dirty="0"/>
              <a:t>Three important dimensions in which schemes diverge were identified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35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31B5-1FCC-0F4A-AD9B-2C7FF8C1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Substantial Convergence on Core Distinctions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C06C5-8F41-F14E-8556-55A99A9E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51" y="1840615"/>
            <a:ext cx="11203898" cy="4351338"/>
          </a:xfrm>
        </p:spPr>
        <p:txBody>
          <a:bodyPr/>
          <a:lstStyle/>
          <a:p>
            <a:r>
              <a:rPr kumimoji="1" lang="en-US" altLang="zh-CN" dirty="0"/>
              <a:t>SRT schemes normally have: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Events (or frames / scenes / propositions / predicate-argument structures)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Predicates (or frame-evoking elements, or main relations)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Core and non-core arguments (or arguments vs. modifiers / adjuncts), sometimes also anaphoric and implicit arguments.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50DA3A-F402-1B4D-8587-E9AF0B22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9" y="4317166"/>
            <a:ext cx="10958741" cy="15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5B4E3-E34C-A841-96EE-606254F1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Major Dimensions of Divergence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4B8A5-AB4B-8749-8885-59D1EA69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Three major architectural choices that considerably affect the semantic distinctions:</a:t>
            </a:r>
          </a:p>
          <a:p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Profile of annotators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Relation to syntax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Cross-linguistic applicability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10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C4907-9F13-AB47-B2F7-3B3C58E4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Divergence #1: Profile of Annotators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AA672-7DFD-4D40-AF4E-83E9B5C8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35" y="1840615"/>
            <a:ext cx="7421380" cy="4351338"/>
          </a:xfrm>
        </p:spPr>
        <p:txBody>
          <a:bodyPr/>
          <a:lstStyle/>
          <a:p>
            <a:r>
              <a:rPr kumimoji="1" lang="en-US" altLang="zh-CN" dirty="0"/>
              <a:t>The entire spectrum of annotator training:</a:t>
            </a:r>
          </a:p>
          <a:p>
            <a:pPr lvl="1"/>
            <a:r>
              <a:rPr kumimoji="1" lang="en-US" altLang="zh-CN" dirty="0"/>
              <a:t>Crowdsourcing (e.g., Universal </a:t>
            </a:r>
            <a:r>
              <a:rPr kumimoji="1" lang="en-US" altLang="zh-CN" dirty="0" err="1"/>
              <a:t>Decompositional</a:t>
            </a:r>
            <a:r>
              <a:rPr kumimoji="1" lang="en-US" altLang="zh-CN" dirty="0"/>
              <a:t> Semantics)</a:t>
            </a:r>
          </a:p>
          <a:p>
            <a:pPr lvl="1"/>
            <a:r>
              <a:rPr kumimoji="1" lang="en-US" altLang="zh-CN" dirty="0"/>
              <a:t>Hired laypeople (e.g., UCCA, QASRL)</a:t>
            </a:r>
          </a:p>
          <a:p>
            <a:pPr lvl="1"/>
            <a:r>
              <a:rPr kumimoji="1" lang="en-US" altLang="zh-CN" dirty="0"/>
              <a:t>Experts had-correcting automatic parses(e.g., Groningen Meaning Bank)</a:t>
            </a:r>
          </a:p>
          <a:p>
            <a:pPr lvl="1"/>
            <a:r>
              <a:rPr kumimoji="1" lang="en-US" altLang="zh-CN" dirty="0"/>
              <a:t>Annotators with extensive training (e.g., AMR)</a:t>
            </a:r>
          </a:p>
          <a:p>
            <a:pPr lvl="1"/>
            <a:r>
              <a:rPr kumimoji="1" lang="en-US" altLang="zh-CN" dirty="0"/>
              <a:t>A mix of the above (e.g., </a:t>
            </a:r>
            <a:r>
              <a:rPr kumimoji="1" lang="en-US" altLang="zh-CN" dirty="0" err="1"/>
              <a:t>FrameNet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Affects the type of distinctions the schemes make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CEA0D9-DBF9-6C48-B91A-C2271E8A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15" y="1840614"/>
            <a:ext cx="3151644" cy="31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794</Words>
  <Application>Microsoft Macintosh PowerPoint</Application>
  <PresentationFormat>宽屏</PresentationFormat>
  <Paragraphs>112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Wingdings</vt:lpstr>
      <vt:lpstr>Office 主题​​</vt:lpstr>
      <vt:lpstr>The State of the Art  in Semantic Representation </vt:lpstr>
      <vt:lpstr>Symbolic Semantic Representation</vt:lpstr>
      <vt:lpstr>Motivation</vt:lpstr>
      <vt:lpstr>Methodology</vt:lpstr>
      <vt:lpstr>A Word on Syntactic Schemes</vt:lpstr>
      <vt:lpstr>Outline of Findings</vt:lpstr>
      <vt:lpstr>Substantial Convergence on Core Distinctions</vt:lpstr>
      <vt:lpstr>Major Dimensions of Divergence</vt:lpstr>
      <vt:lpstr>Divergence #1: Profile of Annotators</vt:lpstr>
      <vt:lpstr>Divergence #2: Relation to Syntax</vt:lpstr>
      <vt:lpstr>Divergence #2: Relation to Syntax</vt:lpstr>
      <vt:lpstr>Divergence #2: Relation to Syntax</vt:lpstr>
      <vt:lpstr>Divergence #3: Cross-linguistic Applicability</vt:lpstr>
      <vt:lpstr>Divergence #3: Cross-linguistic Applicability</vt:lpstr>
      <vt:lpstr>Divergence #3: Cross-linguistic Applicability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Art  in Semantic Representation</dc:title>
  <dc:creator>Dou Longxu</dc:creator>
  <cp:lastModifiedBy>Dou Longxu</cp:lastModifiedBy>
  <cp:revision>15</cp:revision>
  <dcterms:created xsi:type="dcterms:W3CDTF">2019-05-14T14:33:19Z</dcterms:created>
  <dcterms:modified xsi:type="dcterms:W3CDTF">2019-05-15T03:03:07Z</dcterms:modified>
</cp:coreProperties>
</file>