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6D62-EC51-4076-8847-73C52C77B970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29A3-418D-4AEF-9991-58846D935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 requires reasoning with respect to sets of numbers or variables, which is an essential </a:t>
            </a:r>
            <a:r>
              <a:rPr lang="en-US" altLang="zh-CN" dirty="0" err="1" smtClean="0"/>
              <a:t>capa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bility</a:t>
            </a:r>
            <a:r>
              <a:rPr lang="en-US" altLang="zh-CN" dirty="0" smtClean="0"/>
              <a:t> in many other natural language understand- 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 tasks.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2E13-83D6-4277-AE5D-E7C581471D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1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one equation system, several latent form derivations are possible. Take the following math problem as an example: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2E13-83D6-4277-AE5D-E7C581471D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manually </a:t>
            </a:r>
            <a:r>
              <a:rPr lang="en-US" altLang="zh-CN" dirty="0" err="1" smtClean="0"/>
              <a:t>sam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ple</a:t>
            </a:r>
            <a:r>
              <a:rPr lang="en-US" altLang="zh-CN" dirty="0" smtClean="0"/>
              <a:t> 100 math problems with derivation </a:t>
            </a:r>
            <a:r>
              <a:rPr lang="en-US" altLang="zh-CN" dirty="0" err="1" smtClean="0"/>
              <a:t>ambigu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ity</a:t>
            </a:r>
            <a:r>
              <a:rPr lang="en-US" altLang="zh-CN" dirty="0" smtClean="0"/>
              <a:t>. 78% of them are relabeled with correct latent forms as we have checked.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2E13-83D6-4277-AE5D-E7C581471D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0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NumWord</a:t>
            </a:r>
            <a:r>
              <a:rPr lang="en-US" altLang="zh-CN" dirty="0" smtClean="0"/>
              <a:t>(2015) Its linear subset (subset of problems that can be solved by linear equation systems) has 986 problems, only involving four basic operations {+, −, ∗, /}</a:t>
            </a:r>
          </a:p>
          <a:p>
            <a:r>
              <a:rPr lang="en-US" altLang="zh-CN" dirty="0" smtClean="0"/>
              <a:t>Dolphin18K(2016)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It contains 18,711 math word problems col- </a:t>
            </a:r>
            <a:r>
              <a:rPr lang="en-US" altLang="zh-CN" dirty="0" err="1" smtClean="0"/>
              <a:t>lected</a:t>
            </a:r>
            <a:r>
              <a:rPr lang="en-US" altLang="zh-CN" dirty="0" smtClean="0"/>
              <a:t> from Yahoo! Answers2. Since it con- </a:t>
            </a:r>
            <a:r>
              <a:rPr lang="en-US" altLang="zh-CN" dirty="0" err="1" smtClean="0"/>
              <a:t>tains</a:t>
            </a:r>
            <a:r>
              <a:rPr lang="en-US" altLang="zh-CN" dirty="0" smtClean="0"/>
              <a:t> some problems without equations, we only use the subset of 10,644 problems which are paired with their equation systems.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2E13-83D6-4277-AE5D-E7C581471D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5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41D-69BE-4AF1-8632-12907D10501C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A8F6-8E51-45C8-BBA3-02A31AB0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5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41D-69BE-4AF1-8632-12907D10501C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A8F6-8E51-45C8-BBA3-02A31AB0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41D-69BE-4AF1-8632-12907D10501C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A8F6-8E51-45C8-BBA3-02A31AB0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5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41D-69BE-4AF1-8632-12907D10501C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A8F6-8E51-45C8-BBA3-02A31AB0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0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41D-69BE-4AF1-8632-12907D10501C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A8F6-8E51-45C8-BBA3-02A31AB0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3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41D-69BE-4AF1-8632-12907D10501C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A8F6-8E51-45C8-BBA3-02A31AB0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2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41D-69BE-4AF1-8632-12907D10501C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A8F6-8E51-45C8-BBA3-02A31AB0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8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41D-69BE-4AF1-8632-12907D10501C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A8F6-8E51-45C8-BBA3-02A31AB0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41D-69BE-4AF1-8632-12907D10501C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A8F6-8E51-45C8-BBA3-02A31AB0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41D-69BE-4AF1-8632-12907D10501C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A8F6-8E51-45C8-BBA3-02A31AB0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41D-69BE-4AF1-8632-12907D10501C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A8F6-8E51-45C8-BBA3-02A31AB0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341D-69BE-4AF1-8632-12907D10501C}" type="datetimeFigureOut">
              <a:rPr lang="zh-CN" altLang="en-US" smtClean="0"/>
              <a:t>2018/9/24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CA8F6-8E51-45C8-BBA3-02A31AB0B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2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D654-18B2-45C0-BAD0-A5C60AD3B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47" y="32741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ym typeface="+mn-ea"/>
              </a:rPr>
              <a:t> Using </a:t>
            </a:r>
            <a:r>
              <a:rPr lang="en-US" sz="4800" b="1" dirty="0">
                <a:solidFill>
                  <a:srgbClr val="00B0F0"/>
                </a:solidFill>
                <a:sym typeface="+mn-ea"/>
              </a:rPr>
              <a:t>Intermediate Representations</a:t>
            </a:r>
            <a:r>
              <a:rPr lang="en-US" sz="4800" dirty="0">
                <a:sym typeface="+mn-ea"/>
              </a:rPr>
              <a:t> to Solve Math Word Problems </a:t>
            </a:r>
            <a:endParaRPr lang="en-US" sz="4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7" y="2954215"/>
            <a:ext cx="11415264" cy="27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3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</a:t>
            </a:r>
            <a:r>
              <a:rPr lang="en-US" altLang="zh-CN" dirty="0" smtClean="0"/>
              <a:t>Regularization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923" y="1805837"/>
            <a:ext cx="3685714" cy="8857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3460"/>
            <a:ext cx="8979903" cy="3119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23" y="2923269"/>
            <a:ext cx="4619048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BE0D-1207-46A0-A98A-31DBE8B4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205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L</a:t>
            </a:r>
            <a:r>
              <a:rPr lang="en-US" altLang="zh-CN" sz="2400" dirty="0"/>
              <a:t>ogical Form is better than Equation</a:t>
            </a:r>
          </a:p>
          <a:p>
            <a:r>
              <a:rPr lang="en-US" sz="2400" dirty="0"/>
              <a:t>Iterative Labeling </a:t>
            </a:r>
            <a:r>
              <a:rPr lang="en-US" sz="2400" dirty="0" smtClean="0"/>
              <a:t>helps</a:t>
            </a:r>
          </a:p>
          <a:p>
            <a:r>
              <a:rPr lang="en-US" altLang="zh-CN" sz="2400" dirty="0" smtClean="0"/>
              <a:t>Attention Regularization helps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30" y="3188348"/>
            <a:ext cx="7682524" cy="33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6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205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Natural language variations</a:t>
            </a:r>
          </a:p>
          <a:p>
            <a:pPr marL="0" indent="0">
              <a:buNone/>
            </a:pPr>
            <a:r>
              <a:rPr lang="en-US" sz="2400" dirty="0"/>
              <a:t>“</a:t>
            </a:r>
            <a:r>
              <a:rPr lang="en-US" sz="2400" i="1" dirty="0"/>
              <a:t>John has 10 apples. How many apples does John have after giving Mary 2 apples?</a:t>
            </a:r>
            <a:r>
              <a:rPr lang="en-US" sz="2400" dirty="0"/>
              <a:t>” </a:t>
            </a:r>
          </a:p>
          <a:p>
            <a:pPr marL="0" indent="0">
              <a:buNone/>
            </a:pPr>
            <a:r>
              <a:rPr lang="en-US" sz="2400" dirty="0"/>
              <a:t>“</a:t>
            </a:r>
            <a:r>
              <a:rPr lang="en-US" sz="2400" i="1" dirty="0"/>
              <a:t>A cat caught 10 fish. It has eaten 2 fish. How many fish are left?</a:t>
            </a:r>
            <a:r>
              <a:rPr lang="en-US" sz="2400" dirty="0"/>
              <a:t>” (x = 10 - 2)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Nested operations</a:t>
            </a:r>
          </a:p>
          <a:p>
            <a:pPr marL="0" indent="0">
              <a:buNone/>
            </a:pPr>
            <a:r>
              <a:rPr lang="en-US" sz="2400" dirty="0"/>
              <a:t>“I think of number, double it, add 3, multiply by the answer by 3 and then add on the original number. What is the number now?”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External knowledge</a:t>
            </a:r>
          </a:p>
          <a:p>
            <a:pPr marL="0" indent="0">
              <a:buNone/>
            </a:pPr>
            <a:r>
              <a:rPr lang="en-US" sz="2400" dirty="0"/>
              <a:t>“</a:t>
            </a:r>
            <a:r>
              <a:rPr lang="en-US" sz="2400" i="1" dirty="0"/>
              <a:t>Find the </a:t>
            </a:r>
            <a:r>
              <a:rPr lang="en-US" sz="2400" i="1" dirty="0">
                <a:solidFill>
                  <a:srgbClr val="FF0000"/>
                </a:solidFill>
              </a:rPr>
              <a:t>probability</a:t>
            </a:r>
            <a:r>
              <a:rPr lang="en-US" sz="2400" i="1" dirty="0"/>
              <a:t> that total scores is 10 or more given at least one dice show 6 if 2 dice red &amp; blue thrown?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7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 -&gt;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732"/>
          </a:xfrm>
        </p:spPr>
        <p:txBody>
          <a:bodyPr>
            <a:noAutofit/>
          </a:bodyPr>
          <a:lstStyle/>
          <a:p>
            <a:r>
              <a:rPr lang="en-US" dirty="0"/>
              <a:t>Semantic gap between natural language and equations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211" y="2919966"/>
            <a:ext cx="1183513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FF0000"/>
                </a:solidFill>
              </a:rPr>
              <a:t>The sum of 2 numbers </a:t>
            </a:r>
            <a:r>
              <a:rPr lang="en-US" sz="2200" i="1" dirty="0"/>
              <a:t>is 18. </a:t>
            </a:r>
            <a:r>
              <a:rPr lang="en-US" sz="2200" i="1" dirty="0">
                <a:solidFill>
                  <a:srgbClr val="00B050"/>
                </a:solidFill>
              </a:rPr>
              <a:t>The first number</a:t>
            </a:r>
            <a:r>
              <a:rPr lang="en-US" sz="2200" i="1" dirty="0"/>
              <a:t> is 4 more than </a:t>
            </a:r>
            <a:r>
              <a:rPr lang="en-US" sz="2200" i="1" dirty="0">
                <a:solidFill>
                  <a:srgbClr val="00B050"/>
                </a:solidFill>
              </a:rPr>
              <a:t>the second number</a:t>
            </a:r>
            <a:r>
              <a:rPr lang="en-US" sz="2200" i="1" dirty="0"/>
              <a:t>. Find the two numbers.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/>
              </p:cNvPr>
              <p:cNvSpPr txBox="1"/>
              <p:nvPr/>
            </p:nvSpPr>
            <p:spPr>
              <a:xfrm>
                <a:off x="4007707" y="4195200"/>
                <a:ext cx="29241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=18,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07" y="4195200"/>
                <a:ext cx="2924134" cy="369332"/>
              </a:xfrm>
              <a:prstGeom prst="rect">
                <a:avLst/>
              </a:prstGeom>
              <a:blipFill>
                <a:blip r:embed="rId3"/>
                <a:stretch>
                  <a:fillRect l="-833" r="-20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2050415" y="3351530"/>
            <a:ext cx="221742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68850" y="3406140"/>
            <a:ext cx="904875" cy="80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39205" y="3324860"/>
            <a:ext cx="1376045" cy="95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50033" y="4916475"/>
            <a:ext cx="871601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about “</a:t>
            </a:r>
            <a:r>
              <a:rPr lang="en-US" sz="2400" i="1" dirty="0"/>
              <a:t>the sum of 100 numbers</a:t>
            </a:r>
            <a:r>
              <a:rPr lang="en-US" sz="2400" dirty="0"/>
              <a:t>” that is unseen in training data</a:t>
            </a:r>
          </a:p>
          <a:p>
            <a:r>
              <a:rPr lang="en-US" sz="2400" dirty="0"/>
              <a:t>-&gt; x+y+.... (100 variables)</a:t>
            </a:r>
          </a:p>
        </p:txBody>
      </p:sp>
    </p:spTree>
    <p:extLst>
      <p:ext uri="{BB962C8B-B14F-4D97-AF65-F5344CB8AC3E}">
        <p14:creationId xmlns:p14="http://schemas.microsoft.com/office/powerpoint/2010/main" val="88946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605" y="1956192"/>
            <a:ext cx="1183513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FF0000"/>
                </a:solidFill>
              </a:rPr>
              <a:t>The sum of 2 numbers </a:t>
            </a:r>
            <a:r>
              <a:rPr lang="en-US" sz="2200" i="1" dirty="0"/>
              <a:t>is 18. </a:t>
            </a:r>
            <a:r>
              <a:rPr lang="en-US" sz="2200" i="1" dirty="0">
                <a:solidFill>
                  <a:srgbClr val="00B050"/>
                </a:solidFill>
              </a:rPr>
              <a:t>The first number</a:t>
            </a:r>
            <a:r>
              <a:rPr lang="en-US" sz="2200" i="1" dirty="0"/>
              <a:t> is 4 more than </a:t>
            </a:r>
            <a:r>
              <a:rPr lang="en-US" sz="2200" i="1" dirty="0">
                <a:solidFill>
                  <a:srgbClr val="00B050"/>
                </a:solidFill>
              </a:rPr>
              <a:t>the second number</a:t>
            </a:r>
            <a:r>
              <a:rPr lang="en-US" sz="2200" i="1" dirty="0"/>
              <a:t>. Find the two numbers.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/>
              </p:cNvPr>
              <p:cNvSpPr txBox="1"/>
              <p:nvPr/>
            </p:nvSpPr>
            <p:spPr>
              <a:xfrm>
                <a:off x="4401063" y="3565262"/>
                <a:ext cx="2206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185" y="3565525"/>
                <a:ext cx="3385820" cy="476250"/>
              </a:xfrm>
              <a:prstGeom prst="rect">
                <a:avLst/>
              </a:prstGeom>
              <a:blipFill rotWithShape="1">
                <a:blip r:embed="rId2"/>
                <a:stretch>
                  <a:fillRect l="-1105" r="-193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29205" y="2791460"/>
            <a:ext cx="76815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solidFill>
                  <a:srgbClr val="FF0000"/>
                </a:solidFill>
              </a:rPr>
              <a:t>math#sum</a:t>
            </a:r>
            <a:r>
              <a:rPr lang="en-US" altLang="zh-CN" sz="2200" dirty="0">
                <a:solidFill>
                  <a:srgbClr val="FF0000"/>
                </a:solidFill>
              </a:rPr>
              <a:t>(</a:t>
            </a:r>
            <a:r>
              <a:rPr lang="en-US" altLang="zh-CN" sz="2200" dirty="0" err="1">
                <a:solidFill>
                  <a:srgbClr val="FF0000"/>
                </a:solidFill>
              </a:rPr>
              <a:t>cnt</a:t>
            </a:r>
            <a:r>
              <a:rPr lang="en-US" altLang="zh-CN" sz="2200" dirty="0">
                <a:solidFill>
                  <a:srgbClr val="FF0000"/>
                </a:solidFill>
              </a:rPr>
              <a:t>: 2) </a:t>
            </a:r>
            <a:r>
              <a:rPr lang="en-US" altLang="zh-CN" sz="2200" dirty="0"/>
              <a:t>= 18, </a:t>
            </a:r>
            <a:r>
              <a:rPr lang="en-US" altLang="zh-CN" sz="2200" dirty="0">
                <a:solidFill>
                  <a:srgbClr val="00B050"/>
                </a:solidFill>
              </a:rPr>
              <a:t>ordinal(1)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math#more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B050"/>
                </a:solidFill>
              </a:rPr>
              <a:t>ordinal(2)</a:t>
            </a:r>
            <a:r>
              <a:rPr lang="en-US" altLang="zh-CN" sz="2200" dirty="0"/>
              <a:t>, 4)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183939" y="4331210"/>
            <a:ext cx="802703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Generalize to </a:t>
            </a:r>
            <a:r>
              <a:rPr lang="en-US" sz="2400" dirty="0"/>
              <a:t>“</a:t>
            </a:r>
            <a:r>
              <a:rPr lang="en-US" sz="2400" i="1" dirty="0"/>
              <a:t>the sum of 100 numbers</a:t>
            </a:r>
            <a:r>
              <a:rPr lang="en-US" sz="2400" dirty="0"/>
              <a:t>” -&gt; </a:t>
            </a:r>
            <a:r>
              <a:rPr lang="en-US" sz="2400" dirty="0" err="1"/>
              <a:t>math#sum</a:t>
            </a:r>
            <a:r>
              <a:rPr lang="en-US" sz="2400" dirty="0"/>
              <a:t>(</a:t>
            </a:r>
            <a:r>
              <a:rPr lang="en-US" sz="2400" dirty="0" err="1"/>
              <a:t>cnt</a:t>
            </a:r>
            <a:r>
              <a:rPr lang="en-US" sz="2400" dirty="0"/>
              <a:t>: 100)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8949" y="2386484"/>
            <a:ext cx="650856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01185" y="2289810"/>
            <a:ext cx="1376045" cy="63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60055" y="2341880"/>
            <a:ext cx="360045" cy="54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6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Inspired from Dolphin Language </a:t>
            </a:r>
            <a:r>
              <a:rPr lang="en-US" sz="2000" dirty="0"/>
              <a:t>(Shi et al., 2015)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2720"/>
            <a:ext cx="7652951" cy="2098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1" y="4118062"/>
            <a:ext cx="913828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Dolphin language aligns too closely with natural utterances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new intermediate form is more compact</a:t>
            </a:r>
          </a:p>
          <a:p>
            <a:r>
              <a:rPr lang="en-US" sz="2800" dirty="0" err="1"/>
              <a:t>math#consecutive</a:t>
            </a:r>
            <a:r>
              <a:rPr lang="en-US" sz="2800" dirty="0"/>
              <a:t>(), </a:t>
            </a:r>
            <a:r>
              <a:rPr lang="en-US" sz="2800" dirty="0" err="1"/>
              <a:t>math#sum</a:t>
            </a:r>
            <a:r>
              <a:rPr lang="en-US" sz="2800" dirty="0"/>
              <a:t>(</a:t>
            </a:r>
            <a:r>
              <a:rPr lang="en-US" sz="2800" dirty="0" err="1"/>
              <a:t>cnt</a:t>
            </a:r>
            <a:r>
              <a:rPr lang="en-US" sz="2800" dirty="0"/>
              <a:t>: 5)….</a:t>
            </a:r>
          </a:p>
        </p:txBody>
      </p:sp>
    </p:spTree>
    <p:extLst>
      <p:ext uri="{BB962C8B-B14F-4D97-AF65-F5344CB8AC3E}">
        <p14:creationId xmlns:p14="http://schemas.microsoft.com/office/powerpoint/2010/main" val="110468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 -&gt; Logical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605" y="1956192"/>
            <a:ext cx="1183513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FF0000"/>
                </a:solidFill>
              </a:rPr>
              <a:t>The sum of 2 numbers </a:t>
            </a:r>
            <a:r>
              <a:rPr lang="en-US" sz="2200" i="1" dirty="0"/>
              <a:t>is 18. </a:t>
            </a:r>
            <a:r>
              <a:rPr lang="en-US" sz="2200" i="1" dirty="0">
                <a:solidFill>
                  <a:srgbClr val="00B050"/>
                </a:solidFill>
              </a:rPr>
              <a:t>The first number</a:t>
            </a:r>
            <a:r>
              <a:rPr lang="en-US" sz="2200" i="1" dirty="0"/>
              <a:t> is 4 more than </a:t>
            </a:r>
            <a:r>
              <a:rPr lang="en-US" sz="2200" i="1" dirty="0">
                <a:solidFill>
                  <a:srgbClr val="00B050"/>
                </a:solidFill>
              </a:rPr>
              <a:t>the second number</a:t>
            </a:r>
            <a:r>
              <a:rPr lang="en-US" sz="2200" i="1" dirty="0"/>
              <a:t>. Find the two numbers.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/>
              </p:cNvPr>
              <p:cNvSpPr txBox="1"/>
              <p:nvPr/>
            </p:nvSpPr>
            <p:spPr>
              <a:xfrm>
                <a:off x="4401063" y="3565262"/>
                <a:ext cx="2206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185" y="3565525"/>
                <a:ext cx="3385820" cy="476250"/>
              </a:xfrm>
              <a:prstGeom prst="rect">
                <a:avLst/>
              </a:prstGeom>
              <a:blipFill rotWithShape="1">
                <a:blip r:embed="rId2"/>
                <a:stretch>
                  <a:fillRect l="-1105" r="-193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29205" y="2791460"/>
            <a:ext cx="76815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solidFill>
                  <a:srgbClr val="FF0000"/>
                </a:solidFill>
              </a:rPr>
              <a:t>math#sum</a:t>
            </a:r>
            <a:r>
              <a:rPr lang="en-US" altLang="zh-CN" sz="2200" dirty="0">
                <a:solidFill>
                  <a:srgbClr val="FF0000"/>
                </a:solidFill>
              </a:rPr>
              <a:t>(</a:t>
            </a:r>
            <a:r>
              <a:rPr lang="en-US" altLang="zh-CN" sz="2200" dirty="0" err="1">
                <a:solidFill>
                  <a:srgbClr val="FF0000"/>
                </a:solidFill>
              </a:rPr>
              <a:t>cnt</a:t>
            </a:r>
            <a:r>
              <a:rPr lang="en-US" altLang="zh-CN" sz="2200" dirty="0">
                <a:solidFill>
                  <a:srgbClr val="FF0000"/>
                </a:solidFill>
              </a:rPr>
              <a:t>: 2) </a:t>
            </a:r>
            <a:r>
              <a:rPr lang="en-US" altLang="zh-CN" sz="2200" dirty="0"/>
              <a:t>= 18, </a:t>
            </a:r>
            <a:r>
              <a:rPr lang="en-US" altLang="zh-CN" sz="2200" dirty="0">
                <a:solidFill>
                  <a:srgbClr val="00B050"/>
                </a:solidFill>
              </a:rPr>
              <a:t>ordinal(1)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math#more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B050"/>
                </a:solidFill>
              </a:rPr>
              <a:t>ordinal(2)</a:t>
            </a:r>
            <a:r>
              <a:rPr lang="en-US" altLang="zh-CN" sz="2200" dirty="0"/>
              <a:t>, 4)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432349" y="4649980"/>
            <a:ext cx="610171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ym typeface="+mn-ea"/>
              </a:rPr>
              <a:t>Challenge: Intermediate representation is latent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8949" y="2386484"/>
            <a:ext cx="650856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01185" y="2289810"/>
            <a:ext cx="1376045" cy="63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60055" y="2341880"/>
            <a:ext cx="360045" cy="54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8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latent forms from equations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945640"/>
            <a:ext cx="6660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Find </a:t>
            </a:r>
            <a:r>
              <a:rPr lang="en-US" sz="2400" i="1" dirty="0">
                <a:solidFill>
                  <a:srgbClr val="00B0F0"/>
                </a:solidFill>
              </a:rPr>
              <a:t>3</a:t>
            </a:r>
            <a:r>
              <a:rPr lang="en-US" sz="2400" i="1" dirty="0"/>
              <a:t> consecutive integers that </a:t>
            </a:r>
            <a:r>
              <a:rPr lang="en-US" sz="2400" i="1" dirty="0">
                <a:solidFill>
                  <a:srgbClr val="00B0F0"/>
                </a:solidFill>
              </a:rPr>
              <a:t>3</a:t>
            </a:r>
            <a:r>
              <a:rPr lang="en-US" sz="2400" i="1" dirty="0"/>
              <a:t> times the sum of </a:t>
            </a:r>
            <a:r>
              <a:rPr lang="en-US" sz="2400" i="1" dirty="0">
                <a:solidFill>
                  <a:srgbClr val="FF0000"/>
                </a:solidFill>
              </a:rPr>
              <a:t>the first and the third </a:t>
            </a:r>
            <a:r>
              <a:rPr lang="en-US" sz="2400" i="1" dirty="0"/>
              <a:t>is 79.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3 * (x + (x + 2)) = 79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389564"/>
            <a:ext cx="91001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sym typeface="Wingdings" panose="05000000000000000000" pitchFamily="2" charset="2"/>
              </a:rPr>
              <a:t></a:t>
            </a:r>
            <a:r>
              <a:rPr lang="en-US" sz="2400" dirty="0"/>
              <a:t>) </a:t>
            </a:r>
            <a:r>
              <a:rPr lang="en-US" sz="2400" dirty="0" err="1"/>
              <a:t>math#consecutive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F0"/>
                </a:solidFill>
              </a:rPr>
              <a:t>3</a:t>
            </a:r>
            <a:r>
              <a:rPr lang="en-US" sz="2400" dirty="0"/>
              <a:t>), </a:t>
            </a:r>
            <a:r>
              <a:rPr lang="en-US" sz="2400" dirty="0" err="1"/>
              <a:t>math#product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F0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 err="1"/>
              <a:t>math#sum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ord</a:t>
            </a:r>
            <a:r>
              <a:rPr lang="en-US" sz="2400" dirty="0">
                <a:solidFill>
                  <a:srgbClr val="FF0000"/>
                </a:solidFill>
              </a:rPr>
              <a:t>(1), </a:t>
            </a:r>
            <a:r>
              <a:rPr lang="en-US" sz="2400" dirty="0" err="1">
                <a:solidFill>
                  <a:srgbClr val="FF0000"/>
                </a:solidFill>
              </a:rPr>
              <a:t>ord</a:t>
            </a:r>
            <a:r>
              <a:rPr lang="en-US" sz="2400" dirty="0">
                <a:solidFill>
                  <a:srgbClr val="FF0000"/>
                </a:solidFill>
              </a:rPr>
              <a:t>(3)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(x) </a:t>
            </a:r>
            <a:r>
              <a:rPr lang="en-US" sz="2400" dirty="0" err="1"/>
              <a:t>math#consecutive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F0"/>
                </a:solidFill>
              </a:rPr>
              <a:t>3</a:t>
            </a:r>
            <a:r>
              <a:rPr lang="en-US" sz="2400" dirty="0"/>
              <a:t>), </a:t>
            </a:r>
            <a:r>
              <a:rPr lang="en-US" sz="2400" dirty="0" err="1"/>
              <a:t>math#product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F0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 err="1"/>
              <a:t>math#sum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min(), max()</a:t>
            </a:r>
            <a:r>
              <a:rPr lang="en-US" sz="2400" dirty="0"/>
              <a:t>) = 79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973" y="1576898"/>
            <a:ext cx="3328086" cy="1720643"/>
          </a:xfrm>
          <a:prstGeom prst="rect">
            <a:avLst/>
          </a:prstGeom>
        </p:spPr>
      </p:pic>
      <p:sp>
        <p:nvSpPr>
          <p:cNvPr id="11" name="Arrow: Down 10"/>
          <p:cNvSpPr/>
          <p:nvPr/>
        </p:nvSpPr>
        <p:spPr>
          <a:xfrm>
            <a:off x="2532380" y="3173730"/>
            <a:ext cx="126365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4194" y="5972324"/>
            <a:ext cx="3097530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Ambiguity in Derivation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3469004" y="3395980"/>
            <a:ext cx="3632011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Which 3 to align?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Which operator to derive?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81872" y="3297541"/>
            <a:ext cx="232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Predefine rules for derivation</a:t>
            </a:r>
          </a:p>
        </p:txBody>
      </p:sp>
    </p:spTree>
    <p:extLst>
      <p:ext uri="{BB962C8B-B14F-4D97-AF65-F5344CB8AC3E}">
        <p14:creationId xmlns:p14="http://schemas.microsoft.com/office/powerpoint/2010/main" val="39251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615"/>
            <a:ext cx="10515600" cy="1123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Input</a:t>
            </a:r>
          </a:p>
          <a:p>
            <a:r>
              <a:rPr lang="en-US" sz="2400" i="1" dirty="0" err="1"/>
              <a:t>D</a:t>
            </a:r>
            <a:r>
              <a:rPr lang="en-US" sz="2400" i="1" baseline="-25000" dirty="0" err="1"/>
              <a:t>n</a:t>
            </a:r>
            <a:r>
              <a:rPr lang="en-US" sz="2400" dirty="0"/>
              <a:t> = {(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i="1" dirty="0"/>
              <a:t>, E</a:t>
            </a:r>
            <a:r>
              <a:rPr lang="en-US" sz="2400" i="1" baseline="-25000" dirty="0"/>
              <a:t>pi</a:t>
            </a:r>
            <a:r>
              <a:rPr lang="en-US" sz="2400" i="1" dirty="0"/>
              <a:t>,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pi</a:t>
            </a:r>
            <a:r>
              <a:rPr lang="en-US" sz="2400" dirty="0"/>
              <a:t>)} (problem with equation and answer annotation)</a:t>
            </a:r>
          </a:p>
          <a:p>
            <a:r>
              <a:rPr lang="en-US" sz="2400" dirty="0"/>
              <a:t> Possible latent forms </a:t>
            </a:r>
            <a:r>
              <a:rPr lang="en-US" sz="2400" i="1" dirty="0"/>
              <a:t>P</a:t>
            </a:r>
            <a:r>
              <a:rPr lang="en-US" sz="2400" i="1" baseline="-25000" dirty="0"/>
              <a:t>LF</a:t>
            </a:r>
            <a:r>
              <a:rPr lang="en-US" sz="2400" dirty="0"/>
              <a:t> = {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i="1" baseline="-25000" dirty="0">
                <a:solidFill>
                  <a:srgbClr val="0070C0"/>
                </a:solidFill>
              </a:rPr>
              <a:t>0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i="1" dirty="0">
                <a:solidFill>
                  <a:srgbClr val="0070C0"/>
                </a:solidFill>
              </a:rPr>
              <a:t>LF</a:t>
            </a:r>
            <a:r>
              <a:rPr lang="en-US" sz="2400" i="1" baseline="30000" dirty="0">
                <a:solidFill>
                  <a:srgbClr val="0070C0"/>
                </a:solidFill>
              </a:rPr>
              <a:t>0</a:t>
            </a:r>
            <a:r>
              <a:rPr lang="en-US" sz="2400" i="1" baseline="-25000" dirty="0">
                <a:solidFill>
                  <a:srgbClr val="0070C0"/>
                </a:solidFill>
              </a:rPr>
              <a:t>p0</a:t>
            </a:r>
            <a:r>
              <a:rPr lang="en-US" sz="2400" dirty="0">
                <a:solidFill>
                  <a:srgbClr val="0070C0"/>
                </a:solidFill>
              </a:rPr>
              <a:t>), (</a:t>
            </a: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i="1" baseline="-25000" dirty="0">
                <a:solidFill>
                  <a:srgbClr val="0070C0"/>
                </a:solidFill>
              </a:rPr>
              <a:t>0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i="1" dirty="0">
                <a:solidFill>
                  <a:srgbClr val="0070C0"/>
                </a:solidFill>
              </a:rPr>
              <a:t>LF</a:t>
            </a:r>
            <a:r>
              <a:rPr lang="en-US" altLang="zh-CN" sz="2400" i="1" baseline="30000" dirty="0">
                <a:solidFill>
                  <a:srgbClr val="0070C0"/>
                </a:solidFill>
              </a:rPr>
              <a:t>1</a:t>
            </a:r>
            <a:r>
              <a:rPr lang="en-US" sz="2400" i="1" baseline="-25000" dirty="0">
                <a:solidFill>
                  <a:srgbClr val="0070C0"/>
                </a:solidFill>
              </a:rPr>
              <a:t>p0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…,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sz="2400" dirty="0"/>
              <a:t>, </a:t>
            </a:r>
            <a:r>
              <a:rPr lang="en-US" sz="2400" i="1" dirty="0" err="1"/>
              <a:t>LF</a:t>
            </a:r>
            <a:r>
              <a:rPr lang="en-US" altLang="zh-CN" sz="2400" i="1" baseline="30000" dirty="0" err="1"/>
              <a:t>m</a:t>
            </a:r>
            <a:r>
              <a:rPr lang="en-US" sz="2400" i="1" baseline="-25000" dirty="0" err="1"/>
              <a:t>pn</a:t>
            </a:r>
            <a:r>
              <a:rPr lang="en-US" sz="2400" dirty="0"/>
              <a:t>)}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47" y="3210542"/>
            <a:ext cx="4112750" cy="2962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7515" y="4286056"/>
            <a:ext cx="3803515" cy="188716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999" y="5229639"/>
            <a:ext cx="3221990" cy="398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Re-labeling LF in training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4530" y="3509318"/>
            <a:ext cx="2784389" cy="51534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5999" y="3509318"/>
            <a:ext cx="4719955" cy="706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Pre-train with all possible LF </a:t>
            </a:r>
          </a:p>
          <a:p>
            <a:r>
              <a:rPr lang="en-US" sz="2000" dirty="0"/>
              <a:t>(more stable model and faster convergence)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08389" y="3766988"/>
            <a:ext cx="1787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5420497" y="5429247"/>
            <a:ext cx="675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43929" y="5774489"/>
            <a:ext cx="613410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After IL, correct the LF of </a:t>
            </a:r>
            <a:r>
              <a:rPr lang="en-US" sz="2000" i="1" dirty="0"/>
              <a:t>p</a:t>
            </a:r>
            <a:r>
              <a:rPr lang="en-US" sz="2000" i="1" baseline="-25000" dirty="0"/>
              <a:t>0</a:t>
            </a:r>
            <a:r>
              <a:rPr lang="en-US" sz="2000" dirty="0"/>
              <a:t> to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LF</a:t>
            </a:r>
            <a:r>
              <a:rPr lang="en-US" sz="2000" i="1" baseline="30000" dirty="0">
                <a:solidFill>
                  <a:srgbClr val="FF0000"/>
                </a:solidFill>
              </a:rPr>
              <a:t>1</a:t>
            </a:r>
            <a:r>
              <a:rPr lang="en-US" sz="2000" i="1" baseline="-25000" dirty="0">
                <a:solidFill>
                  <a:srgbClr val="FF0000"/>
                </a:solidFill>
              </a:rPr>
              <a:t>p0</a:t>
            </a:r>
            <a:r>
              <a:rPr lang="en-US" sz="2000" dirty="0"/>
              <a:t>:{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baseline="-25000" dirty="0">
                <a:solidFill>
                  <a:srgbClr val="0070C0"/>
                </a:solidFill>
              </a:rPr>
              <a:t>0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FF0000"/>
                </a:solidFill>
              </a:rPr>
              <a:t>LF</a:t>
            </a:r>
            <a:r>
              <a:rPr lang="en-US" sz="2000" i="1" baseline="30000" dirty="0">
                <a:solidFill>
                  <a:srgbClr val="FF0000"/>
                </a:solidFill>
              </a:rPr>
              <a:t>1</a:t>
            </a:r>
            <a:r>
              <a:rPr lang="en-US" sz="2000" i="1" baseline="-25000" dirty="0">
                <a:solidFill>
                  <a:srgbClr val="FF0000"/>
                </a:solidFill>
              </a:rPr>
              <a:t>p0</a:t>
            </a:r>
            <a:r>
              <a:rPr lang="en-US" sz="2000" dirty="0">
                <a:solidFill>
                  <a:srgbClr val="0070C0"/>
                </a:solidFill>
              </a:rPr>
              <a:t>), 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baseline="-25000" dirty="0">
                <a:solidFill>
                  <a:srgbClr val="0070C0"/>
                </a:solidFill>
              </a:rPr>
              <a:t>0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0070C0"/>
                </a:solidFill>
              </a:rPr>
              <a:t>LF</a:t>
            </a:r>
            <a:r>
              <a:rPr lang="en-US" altLang="zh-CN" sz="2000" i="1" baseline="30000" dirty="0">
                <a:solidFill>
                  <a:srgbClr val="0070C0"/>
                </a:solidFill>
              </a:rPr>
              <a:t>1</a:t>
            </a:r>
            <a:r>
              <a:rPr lang="en-US" sz="2000" i="1" baseline="-25000" dirty="0">
                <a:solidFill>
                  <a:srgbClr val="0070C0"/>
                </a:solidFill>
              </a:rPr>
              <a:t>p0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,</a:t>
            </a:r>
            <a:r>
              <a:rPr lang="zh-CN" altLang="en-US" sz="2000" dirty="0"/>
              <a:t> </a:t>
            </a:r>
          </a:p>
          <a:p>
            <a:r>
              <a:rPr lang="en-US" altLang="zh-CN" sz="2000" dirty="0"/>
              <a:t>…, </a:t>
            </a:r>
            <a:r>
              <a:rPr lang="en-US" sz="2000" dirty="0"/>
              <a:t>(</a:t>
            </a:r>
            <a:r>
              <a:rPr lang="en-US" sz="2000" i="1" dirty="0" err="1"/>
              <a:t>p</a:t>
            </a:r>
            <a:r>
              <a:rPr lang="en-US" altLang="zh-CN" sz="2000" i="1" baseline="-25000" dirty="0" err="1"/>
              <a:t>n</a:t>
            </a:r>
            <a:r>
              <a:rPr lang="en-US" sz="2000" dirty="0"/>
              <a:t>, </a:t>
            </a:r>
            <a:r>
              <a:rPr lang="en-US" sz="2000" i="1" dirty="0" err="1"/>
              <a:t>LF</a:t>
            </a:r>
            <a:r>
              <a:rPr lang="en-US" altLang="zh-CN" sz="2000" i="1" baseline="30000" dirty="0" err="1"/>
              <a:t>m</a:t>
            </a:r>
            <a:r>
              <a:rPr lang="en-US" sz="2000" i="1" baseline="-25000" dirty="0" err="1"/>
              <a:t>pn</a:t>
            </a:r>
            <a:r>
              <a:rPr lang="en-US" sz="2000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81169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252095"/>
            <a:ext cx="472059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Iterative Labeling corrects the intermediate forms in training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47410"/>
            <a:ext cx="10497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problem:</a:t>
            </a:r>
          </a:p>
          <a:p>
            <a:r>
              <a:rPr lang="en-US" sz="2000" i="1" dirty="0"/>
              <a:t>Find 2_0 consecutive integers which the first number is 2_1 more than 2_2 times the second number.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183" y="2756189"/>
            <a:ext cx="8696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iteration</a:t>
            </a:r>
          </a:p>
          <a:p>
            <a:r>
              <a:rPr lang="en-US" sz="2000" dirty="0"/>
              <a:t>(</a:t>
            </a:r>
            <a:r>
              <a:rPr lang="en-US" sz="2000" dirty="0">
                <a:sym typeface="Wingdings" panose="05000000000000000000" pitchFamily="2" charset="2"/>
              </a:rPr>
              <a:t>x</a:t>
            </a:r>
            <a:r>
              <a:rPr lang="en-US" sz="2000" dirty="0"/>
              <a:t>) </a:t>
            </a:r>
            <a:r>
              <a:rPr lang="en-US" sz="2000" i="1" dirty="0" err="1"/>
              <a:t>math#consecutive</a:t>
            </a:r>
            <a:r>
              <a:rPr lang="en-US" sz="2000" i="1" dirty="0"/>
              <a:t>(2_0), ordinal(1) = </a:t>
            </a:r>
            <a:r>
              <a:rPr lang="en-US" sz="2000" i="1" dirty="0" err="1"/>
              <a:t>math#sum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FF0000"/>
                </a:solidFill>
              </a:rPr>
              <a:t>2_0</a:t>
            </a:r>
            <a:r>
              <a:rPr lang="en-US" sz="2000" i="1" dirty="0"/>
              <a:t>, </a:t>
            </a:r>
            <a:r>
              <a:rPr lang="en-US" sz="2000" i="1" dirty="0" err="1"/>
              <a:t>math#product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FF0000"/>
                </a:solidFill>
              </a:rPr>
              <a:t>2_0</a:t>
            </a:r>
            <a:r>
              <a:rPr lang="en-US" sz="2000" i="1" dirty="0"/>
              <a:t>, </a:t>
            </a:r>
            <a:r>
              <a:rPr lang="en-US" sz="2000" i="1" dirty="0">
                <a:solidFill>
                  <a:srgbClr val="FF0000"/>
                </a:solidFill>
              </a:rPr>
              <a:t>max()</a:t>
            </a:r>
            <a:r>
              <a:rPr lang="en-US" sz="2000" i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4006356"/>
            <a:ext cx="9110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50</a:t>
            </a:r>
            <a:r>
              <a:rPr lang="en-US" sz="2000" baseline="30000" dirty="0"/>
              <a:t>th</a:t>
            </a:r>
            <a:r>
              <a:rPr lang="en-US" sz="2000" dirty="0"/>
              <a:t> iteration</a:t>
            </a:r>
          </a:p>
          <a:p>
            <a:r>
              <a:rPr lang="en-US" sz="2000" dirty="0"/>
              <a:t>(</a:t>
            </a:r>
            <a:r>
              <a:rPr lang="en-US" sz="2000" dirty="0">
                <a:sym typeface="Wingdings" panose="05000000000000000000" pitchFamily="2" charset="2"/>
              </a:rPr>
              <a:t>x</a:t>
            </a:r>
            <a:r>
              <a:rPr lang="en-US" sz="2000" dirty="0"/>
              <a:t>) </a:t>
            </a:r>
            <a:r>
              <a:rPr lang="en-US" sz="2000" i="1" dirty="0" err="1"/>
              <a:t>math#consecutive</a:t>
            </a:r>
            <a:r>
              <a:rPr lang="en-US" sz="2000" i="1" dirty="0"/>
              <a:t>(2_0), ordinal(1) = </a:t>
            </a:r>
            <a:r>
              <a:rPr lang="en-US" sz="2000" i="1" dirty="0" err="1"/>
              <a:t>math#sum</a:t>
            </a:r>
            <a:r>
              <a:rPr lang="en-US" sz="2000" i="1" dirty="0"/>
              <a:t>(2_1, </a:t>
            </a:r>
            <a:r>
              <a:rPr lang="en-US" sz="2000" i="1" dirty="0" err="1"/>
              <a:t>math#product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FF0000"/>
                </a:solidFill>
              </a:rPr>
              <a:t>2_0</a:t>
            </a:r>
            <a:r>
              <a:rPr lang="en-US" sz="2000" i="1" dirty="0"/>
              <a:t>, ordinal(2))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4389" y="5314214"/>
            <a:ext cx="92005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100</a:t>
            </a:r>
            <a:r>
              <a:rPr lang="en-US" sz="2000" baseline="30000" dirty="0"/>
              <a:t>th</a:t>
            </a:r>
            <a:r>
              <a:rPr lang="zh-CN" altLang="en-US" sz="2000" dirty="0"/>
              <a:t> </a:t>
            </a:r>
            <a:r>
              <a:rPr lang="en-US" altLang="zh-CN" sz="2000" dirty="0"/>
              <a:t>iteration</a:t>
            </a:r>
            <a:endParaRPr lang="en-US" sz="2000" dirty="0"/>
          </a:p>
          <a:p>
            <a:r>
              <a:rPr lang="en-US" sz="2000" dirty="0"/>
              <a:t>(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r>
              <a:rPr lang="en-US" sz="2000" dirty="0"/>
              <a:t>) </a:t>
            </a:r>
            <a:r>
              <a:rPr lang="en-US" sz="2000" i="1" dirty="0" err="1"/>
              <a:t>math#consecutive</a:t>
            </a:r>
            <a:r>
              <a:rPr lang="en-US" sz="2000" i="1" dirty="0"/>
              <a:t>(2_0), ordinal(1) = </a:t>
            </a:r>
            <a:r>
              <a:rPr lang="en-US" sz="2000" i="1" dirty="0" err="1"/>
              <a:t>math#sum</a:t>
            </a:r>
            <a:r>
              <a:rPr lang="en-US" sz="2000" i="1" dirty="0"/>
              <a:t>(2_1, </a:t>
            </a:r>
            <a:r>
              <a:rPr lang="en-US" sz="2000" i="1" dirty="0" err="1"/>
              <a:t>math#product</a:t>
            </a:r>
            <a:r>
              <a:rPr lang="en-US" sz="2000" i="1" dirty="0"/>
              <a:t>(2_2, ordinal(2))</a:t>
            </a:r>
          </a:p>
        </p:txBody>
      </p:sp>
    </p:spTree>
    <p:extLst>
      <p:ext uri="{BB962C8B-B14F-4D97-AF65-F5344CB8AC3E}">
        <p14:creationId xmlns:p14="http://schemas.microsoft.com/office/powerpoint/2010/main" val="65172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7B28-9152-4BE4-B954-5E610634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Labeling &amp; MLE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5BF24-86F7-4DC1-9E68-2FC8609D3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2101"/>
            <a:ext cx="4591993" cy="3545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909A3-2C78-446A-A881-F4E534992BEB}"/>
              </a:ext>
            </a:extLst>
          </p:cNvPr>
          <p:cNvSpPr txBox="1"/>
          <p:nvPr/>
        </p:nvSpPr>
        <p:spPr>
          <a:xfrm>
            <a:off x="6192092" y="2032412"/>
            <a:ext cx="29076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Iterative labeling: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Converge faster</a:t>
            </a:r>
          </a:p>
        </p:txBody>
      </p:sp>
    </p:spTree>
    <p:extLst>
      <p:ext uri="{BB962C8B-B14F-4D97-AF65-F5344CB8AC3E}">
        <p14:creationId xmlns:p14="http://schemas.microsoft.com/office/powerpoint/2010/main" val="69140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宽屏</PresentationFormat>
  <Paragraphs>79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Wingdings</vt:lpstr>
      <vt:lpstr>Office 主题​​</vt:lpstr>
      <vt:lpstr> Using Intermediate Representations to Solve Math Word Problems </vt:lpstr>
      <vt:lpstr>NL -&gt; Equations</vt:lpstr>
      <vt:lpstr>Intermediate Representation</vt:lpstr>
      <vt:lpstr>Inspired from Dolphin Language (Shi et al., 2015)</vt:lpstr>
      <vt:lpstr>NL -&gt; Logical Form</vt:lpstr>
      <vt:lpstr>Derive latent forms from equations</vt:lpstr>
      <vt:lpstr>Iterative Labeling</vt:lpstr>
      <vt:lpstr>Example</vt:lpstr>
      <vt:lpstr>Iterative Labeling &amp; MLE</vt:lpstr>
      <vt:lpstr>Attention Regularization</vt:lpstr>
      <vt:lpstr>Performance</vt:lpstr>
      <vt:lpstr>Further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Using Intermediate Representations to Solve Math Word Problems </dc:title>
  <dc:creator>Dou Longxu</dc:creator>
  <cp:lastModifiedBy>Dou Longxu</cp:lastModifiedBy>
  <cp:revision>1</cp:revision>
  <dcterms:created xsi:type="dcterms:W3CDTF">2018-09-24T02:28:08Z</dcterms:created>
  <dcterms:modified xsi:type="dcterms:W3CDTF">2018-09-24T02:28:12Z</dcterms:modified>
</cp:coreProperties>
</file>