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77" r:id="rId3"/>
    <p:sldId id="278" r:id="rId4"/>
    <p:sldId id="258" r:id="rId5"/>
    <p:sldId id="259" r:id="rId6"/>
    <p:sldId id="260" r:id="rId7"/>
    <p:sldId id="261" r:id="rId8"/>
    <p:sldId id="263" r:id="rId9"/>
    <p:sldId id="262" r:id="rId10"/>
    <p:sldId id="279" r:id="rId11"/>
    <p:sldId id="264" r:id="rId12"/>
    <p:sldId id="265" r:id="rId13"/>
    <p:sldId id="266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92" r:id="rId22"/>
    <p:sldId id="293" r:id="rId23"/>
    <p:sldId id="295" r:id="rId24"/>
    <p:sldId id="294" r:id="rId25"/>
    <p:sldId id="280" r:id="rId26"/>
    <p:sldId id="286" r:id="rId27"/>
    <p:sldId id="287" r:id="rId28"/>
    <p:sldId id="288" r:id="rId29"/>
    <p:sldId id="285" r:id="rId30"/>
    <p:sldId id="284" r:id="rId31"/>
    <p:sldId id="291" r:id="rId32"/>
    <p:sldId id="289" r:id="rId33"/>
    <p:sldId id="290" r:id="rId34"/>
    <p:sldId id="297" r:id="rId35"/>
    <p:sldId id="296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8" d="100"/>
          <a:sy n="88" d="100"/>
        </p:scale>
        <p:origin x="586" y="8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2019/11/11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87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2019/11/11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Text-to-SQL</a:t>
            </a:r>
            <a:r>
              <a:rPr lang="zh-CN" altLang="en-US" dirty="0" smtClean="0"/>
              <a:t>任务介绍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73167" y="4331090"/>
            <a:ext cx="10852237" cy="950984"/>
          </a:xfrm>
        </p:spPr>
        <p:txBody>
          <a:bodyPr/>
          <a:lstStyle/>
          <a:p>
            <a:r>
              <a:rPr lang="zh-CN" altLang="en-US" sz="1800" dirty="0" smtClean="0"/>
              <a:t>潘名扬</a:t>
            </a:r>
            <a:endParaRPr lang="zh-CN" altLang="en-US" sz="180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296000"/>
            <a:ext cx="10852237" cy="5412531"/>
          </a:xfrm>
        </p:spPr>
        <p:txBody>
          <a:bodyPr/>
          <a:lstStyle/>
          <a:p>
            <a:r>
              <a:rPr lang="zh-CN" altLang="en-US" sz="1900" dirty="0" smtClean="0"/>
              <a:t>上下文无关：</a:t>
            </a:r>
            <a:endParaRPr lang="en-US" altLang="zh-CN" sz="1900" dirty="0" smtClean="0"/>
          </a:p>
          <a:p>
            <a:pPr lvl="1"/>
            <a:r>
              <a:rPr lang="en-US" altLang="zh-CN" sz="1900" dirty="0" smtClean="0"/>
              <a:t>Pointer Network</a:t>
            </a:r>
          </a:p>
          <a:p>
            <a:pPr lvl="1"/>
            <a:r>
              <a:rPr lang="en-US" altLang="zh-CN" sz="1900" dirty="0" smtClean="0"/>
              <a:t>Seq2SQL</a:t>
            </a:r>
          </a:p>
          <a:p>
            <a:pPr lvl="1"/>
            <a:r>
              <a:rPr lang="en-US" altLang="zh-CN" sz="1900" dirty="0" err="1" smtClean="0"/>
              <a:t>SQLNet</a:t>
            </a:r>
            <a:endParaRPr lang="en-US" altLang="zh-CN" sz="1900" dirty="0" smtClean="0"/>
          </a:p>
          <a:p>
            <a:pPr lvl="1"/>
            <a:r>
              <a:rPr lang="en-US" altLang="zh-CN" sz="1900" dirty="0" err="1" smtClean="0"/>
              <a:t>IRNet</a:t>
            </a:r>
            <a:endParaRPr lang="en-US" altLang="zh-CN" sz="1900" dirty="0" smtClean="0"/>
          </a:p>
          <a:p>
            <a:r>
              <a:rPr lang="zh-CN" altLang="en-US" sz="1900" dirty="0"/>
              <a:t>上下文</a:t>
            </a:r>
            <a:r>
              <a:rPr lang="zh-CN" altLang="en-US" sz="1900" dirty="0" smtClean="0"/>
              <a:t>相关：</a:t>
            </a:r>
            <a:endParaRPr lang="en-US" altLang="zh-CN" sz="1900" dirty="0" smtClean="0"/>
          </a:p>
          <a:p>
            <a:pPr lvl="1"/>
            <a:r>
              <a:rPr lang="en-US" altLang="zh-CN" sz="1900" dirty="0" smtClean="0"/>
              <a:t>CD-Seq2Seq</a:t>
            </a:r>
          </a:p>
          <a:p>
            <a:pPr lvl="1"/>
            <a:r>
              <a:rPr lang="en-US" altLang="zh-CN" sz="1900" dirty="0" err="1" smtClean="0"/>
              <a:t>EditSQL</a:t>
            </a:r>
            <a:endParaRPr lang="en-US" altLang="zh-CN" sz="1900" dirty="0"/>
          </a:p>
        </p:txBody>
      </p:sp>
    </p:spTree>
    <p:extLst>
      <p:ext uri="{BB962C8B-B14F-4D97-AF65-F5344CB8AC3E}">
        <p14:creationId xmlns:p14="http://schemas.microsoft.com/office/powerpoint/2010/main" val="1405524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Pointer </a:t>
            </a:r>
            <a:r>
              <a:rPr lang="en-US" altLang="zh-CN" dirty="0" smtClean="0"/>
              <a:t>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 smtClean="0"/>
          </a:p>
          <a:p>
            <a:r>
              <a:rPr lang="en-US" altLang="zh-CN" sz="2000" dirty="0" smtClean="0"/>
              <a:t>Text-to-SQL</a:t>
            </a:r>
            <a:r>
              <a:rPr lang="zh-CN" altLang="en-US" sz="2000" dirty="0" smtClean="0"/>
              <a:t>任务可以看作是一个</a:t>
            </a:r>
            <a:r>
              <a:rPr lang="en-US" altLang="zh-CN" sz="2000" dirty="0" smtClean="0"/>
              <a:t>Seq2seq</a:t>
            </a:r>
            <a:r>
              <a:rPr lang="zh-CN" altLang="en-US" sz="2000" dirty="0" smtClean="0"/>
              <a:t>任务，由自然语言句子生成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语句。</a:t>
            </a:r>
            <a:endParaRPr lang="en-US" altLang="zh-CN" sz="2000" dirty="0" smtClean="0"/>
          </a:p>
          <a:p>
            <a:r>
              <a:rPr lang="en-US" altLang="zh-CN" sz="2000" dirty="0" smtClean="0"/>
              <a:t>Text-to-SQL</a:t>
            </a:r>
            <a:r>
              <a:rPr lang="zh-CN" altLang="en-US" sz="2000" dirty="0" smtClean="0"/>
              <a:t>不同于一般的</a:t>
            </a:r>
            <a:r>
              <a:rPr lang="en-US" altLang="zh-CN" sz="2000" dirty="0" smtClean="0"/>
              <a:t>Seq2seq</a:t>
            </a:r>
            <a:r>
              <a:rPr lang="zh-CN" altLang="en-US" sz="2000" dirty="0" smtClean="0"/>
              <a:t>任务，它的目标序列中可能出现的单词是问句、数据库的不同而不同的（</a:t>
            </a:r>
            <a:r>
              <a:rPr lang="zh-CN" altLang="en-US" sz="2000" dirty="0"/>
              <a:t>只</a:t>
            </a:r>
            <a:r>
              <a:rPr lang="zh-CN" altLang="en-US" sz="2000" dirty="0" smtClean="0"/>
              <a:t>可能出现：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关键字、对应数据库中的表名、列名、问句中出现的词）</a:t>
            </a:r>
            <a:endParaRPr lang="en-US" altLang="zh-CN" sz="2000" dirty="0" smtClean="0"/>
          </a:p>
          <a:p>
            <a:r>
              <a:rPr lang="en-US" altLang="zh-CN" sz="2000" dirty="0" smtClean="0"/>
              <a:t>Pointer Network </a:t>
            </a:r>
            <a:r>
              <a:rPr lang="zh-CN" altLang="en-US" sz="2000" dirty="0" smtClean="0"/>
              <a:t>很好地解决了这一问题，它是</a:t>
            </a:r>
            <a:r>
              <a:rPr lang="zh-CN" altLang="en-US" sz="2000" dirty="0"/>
              <a:t>一种</a:t>
            </a:r>
            <a:r>
              <a:rPr lang="en-US" altLang="zh-CN" sz="2000" dirty="0"/>
              <a:t>seq2seq</a:t>
            </a:r>
            <a:r>
              <a:rPr lang="zh-CN" altLang="en-US" sz="2000" dirty="0"/>
              <a:t>模型，传统的</a:t>
            </a:r>
            <a:r>
              <a:rPr lang="en-US" altLang="zh-CN" sz="2000" dirty="0"/>
              <a:t>seq2seq</a:t>
            </a:r>
            <a:r>
              <a:rPr lang="zh-CN" altLang="en-US" sz="2000" dirty="0"/>
              <a:t>模型的</a:t>
            </a:r>
            <a:r>
              <a:rPr lang="en-US" altLang="zh-CN" sz="2000" dirty="0"/>
              <a:t>decoder</a:t>
            </a:r>
            <a:r>
              <a:rPr lang="zh-CN" altLang="en-US" sz="2000" dirty="0"/>
              <a:t>部分所使用的单词表是固定的，即在生成序列中都是从固定的单词表中进行选取。而对于一些问题，输出的单词表是随输入而变化</a:t>
            </a:r>
            <a:r>
              <a:rPr lang="zh-CN" altLang="en-US" sz="2000" dirty="0" smtClean="0"/>
              <a:t>的。利用</a:t>
            </a:r>
            <a:r>
              <a:rPr lang="zh-CN" altLang="en-US" sz="2000" dirty="0"/>
              <a:t>注意力机制，直接从输入序列中选取单词作为输出</a:t>
            </a:r>
          </a:p>
          <a:p>
            <a:endParaRPr lang="zh-CN" altLang="en-US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6237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Pointer </a:t>
            </a:r>
            <a:r>
              <a:rPr lang="en-US" altLang="zh-CN" dirty="0" smtClean="0"/>
              <a:t>Network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414" y="1351085"/>
            <a:ext cx="9624647" cy="524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72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Pointer </a:t>
            </a:r>
            <a:r>
              <a:rPr lang="en-US" altLang="zh-CN" dirty="0" smtClean="0"/>
              <a:t>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可以考虑把用户的提问以及目标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语句可能出现的其他词作为输入序列，利用</a:t>
            </a:r>
            <a:r>
              <a:rPr lang="en-US" altLang="zh-CN" sz="2000" dirty="0" smtClean="0"/>
              <a:t>Pointer Network </a:t>
            </a:r>
            <a:r>
              <a:rPr lang="zh-CN" altLang="en-US" sz="2000" dirty="0" smtClean="0"/>
              <a:t>直接从输入序列中选取单词作为输出。</a:t>
            </a:r>
            <a:endParaRPr lang="en-US" altLang="zh-CN" sz="2000" dirty="0" smtClean="0"/>
          </a:p>
          <a:p>
            <a:r>
              <a:rPr lang="zh-CN" altLang="en-US" sz="2000" dirty="0" smtClean="0"/>
              <a:t>输入：</a:t>
            </a:r>
            <a:r>
              <a:rPr lang="zh-CN" altLang="en-US" sz="2000" dirty="0"/>
              <a:t>列名单词序列；</a:t>
            </a:r>
            <a:r>
              <a:rPr lang="en-US" altLang="zh-CN" sz="2000" dirty="0"/>
              <a:t>SQL</a:t>
            </a:r>
            <a:r>
              <a:rPr lang="zh-CN" altLang="en-US" sz="2000" dirty="0"/>
              <a:t>的关键字表；问题的单词序列。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Encoder</a:t>
            </a:r>
            <a:r>
              <a:rPr lang="zh-CN" altLang="en-US" sz="2000" dirty="0"/>
              <a:t>部分：双向</a:t>
            </a:r>
            <a:r>
              <a:rPr lang="en-US" altLang="zh-CN" sz="2000" dirty="0"/>
              <a:t>LSTM</a:t>
            </a:r>
          </a:p>
          <a:p>
            <a:r>
              <a:rPr lang="en-US" altLang="zh-CN" sz="2000" dirty="0"/>
              <a:t>Decoder</a:t>
            </a:r>
            <a:r>
              <a:rPr lang="zh-CN" altLang="en-US" sz="2000" dirty="0"/>
              <a:t>部分：双层单向</a:t>
            </a:r>
            <a:r>
              <a:rPr lang="en-US" altLang="zh-CN" sz="2000" dirty="0" smtClean="0"/>
              <a:t>LSTM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Decoder</a:t>
            </a:r>
            <a:r>
              <a:rPr lang="zh-CN" altLang="en-US" sz="2000" dirty="0"/>
              <a:t>的第</a:t>
            </a:r>
            <a:r>
              <a:rPr lang="en-US" altLang="zh-CN" sz="2000" dirty="0"/>
              <a:t>s</a:t>
            </a:r>
            <a:r>
              <a:rPr lang="zh-CN" altLang="en-US" sz="2000" dirty="0"/>
              <a:t>步，与</a:t>
            </a:r>
            <a:r>
              <a:rPr lang="en-US" altLang="zh-CN" sz="2000" dirty="0"/>
              <a:t>Encoder</a:t>
            </a:r>
            <a:r>
              <a:rPr lang="zh-CN" altLang="en-US" sz="2000" dirty="0"/>
              <a:t>的每一步计算</a:t>
            </a:r>
            <a:r>
              <a:rPr lang="en-US" altLang="zh-CN" sz="2000" dirty="0"/>
              <a:t>attention</a:t>
            </a:r>
            <a:r>
              <a:rPr lang="zh-CN" altLang="en-US" sz="2000" dirty="0"/>
              <a:t>，取最大值作为输出，和下一步的输入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1026" name="Picture 2" descr="C:\Users\pan\AppData\Local\Temp\ksohtml9696\wp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62" y="2652711"/>
            <a:ext cx="9580684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an\AppData\Local\Temp\ksohtml9696\wps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62" y="5344557"/>
            <a:ext cx="419100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pan\AppData\Local\Temp\ksohtml9696\wps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561" y="5344557"/>
            <a:ext cx="2800998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793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Seq2SQL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WikiSQL</a:t>
            </a:r>
            <a:r>
              <a:rPr lang="zh-CN" altLang="en-US" sz="2000" dirty="0" smtClean="0"/>
              <a:t>数据集</a:t>
            </a:r>
            <a:endParaRPr lang="en-US" altLang="zh-CN" sz="2000" dirty="0" smtClean="0"/>
          </a:p>
          <a:p>
            <a:r>
              <a:rPr lang="en-US" altLang="zh-CN" sz="2000" dirty="0" smtClean="0"/>
              <a:t>Pointer Network</a:t>
            </a:r>
            <a:r>
              <a:rPr lang="zh-CN" altLang="en-US" sz="2000" dirty="0" smtClean="0"/>
              <a:t>虽然一定程度上解决了这一问题，但是它并没有利用到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语句固有的语法结构。于是提出了</a:t>
            </a:r>
            <a:r>
              <a:rPr lang="en-US" altLang="zh-CN" sz="2000" dirty="0" smtClean="0"/>
              <a:t>Seq2SQL</a:t>
            </a:r>
            <a:r>
              <a:rPr lang="zh-CN" altLang="en-US" sz="2000" dirty="0" smtClean="0"/>
              <a:t>，将生成的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语句分为三个部分：</a:t>
            </a:r>
            <a:r>
              <a:rPr lang="en-US" altLang="zh-CN" sz="2000" dirty="0" smtClean="0"/>
              <a:t>	</a:t>
            </a:r>
          </a:p>
          <a:p>
            <a:pPr lvl="1"/>
            <a:r>
              <a:rPr lang="zh-CN" altLang="en-US" sz="2000" dirty="0"/>
              <a:t>聚合</a:t>
            </a:r>
            <a:r>
              <a:rPr lang="zh-CN" altLang="en-US" sz="2000" dirty="0" smtClean="0"/>
              <a:t>操作（</a:t>
            </a:r>
            <a:r>
              <a:rPr lang="en-US" altLang="zh-CN" sz="2000" dirty="0" smtClean="0">
                <a:latin typeface="Cascadia Code" panose="00000509000000000000" pitchFamily="49" charset="0"/>
                <a:cs typeface="Courier New" panose="02070309020205020404" pitchFamily="49" charset="0"/>
              </a:rPr>
              <a:t>SUM</a:t>
            </a:r>
            <a:r>
              <a:rPr lang="zh-CN" altLang="en-US" sz="2000" dirty="0" smtClean="0">
                <a:latin typeface="Cascadia Code" panose="00000509000000000000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2000" dirty="0" smtClean="0">
                <a:latin typeface="Cascadia Code" panose="00000509000000000000" pitchFamily="49" charset="0"/>
                <a:cs typeface="Courier New" panose="02070309020205020404" pitchFamily="49" charset="0"/>
              </a:rPr>
              <a:t>COUNT</a:t>
            </a:r>
            <a:r>
              <a:rPr lang="zh-CN" altLang="en-US" sz="2000" dirty="0" smtClean="0">
                <a:latin typeface="Cascadia Code" panose="00000509000000000000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2000" dirty="0" smtClean="0">
                <a:latin typeface="Cascadia Code" panose="00000509000000000000" pitchFamily="49" charset="0"/>
                <a:cs typeface="Courier New" panose="02070309020205020404" pitchFamily="49" charset="0"/>
              </a:rPr>
              <a:t>MIN</a:t>
            </a:r>
            <a:r>
              <a:rPr lang="zh-CN" altLang="en-US" sz="2000" dirty="0" smtClean="0">
                <a:latin typeface="Cascadia Code" panose="00000509000000000000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2000" dirty="0" smtClean="0">
                <a:latin typeface="Cascadia Code" panose="00000509000000000000" pitchFamily="49" charset="0"/>
                <a:cs typeface="Courier New" panose="02070309020205020404" pitchFamily="49" charset="0"/>
              </a:rPr>
              <a:t>MAX</a:t>
            </a:r>
            <a:r>
              <a:rPr lang="zh-CN" altLang="en-US" sz="2000" dirty="0" smtClean="0">
                <a:latin typeface="Cascadia Code" panose="00000509000000000000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2000" dirty="0" smtClean="0">
                <a:latin typeface="Cascadia Code" panose="00000509000000000000" pitchFamily="49" charset="0"/>
                <a:cs typeface="Courier New" panose="02070309020205020404" pitchFamily="49" charset="0"/>
              </a:rPr>
              <a:t>NULL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en-US" altLang="zh-CN" sz="2000" dirty="0" smtClean="0">
                <a:latin typeface="Cascadia Code" panose="00000509000000000000" pitchFamily="49" charset="0"/>
                <a:cs typeface="Courier New" panose="02070309020205020404" pitchFamily="49" charset="0"/>
              </a:rPr>
              <a:t>SELECT</a:t>
            </a:r>
            <a:r>
              <a:rPr lang="zh-CN" altLang="en-US" sz="2000" dirty="0" smtClean="0"/>
              <a:t>：选取列</a:t>
            </a:r>
            <a:endParaRPr lang="en-US" altLang="zh-CN" sz="2000" dirty="0" smtClean="0"/>
          </a:p>
          <a:p>
            <a:pPr lvl="1"/>
            <a:r>
              <a:rPr lang="en-US" altLang="zh-CN" sz="2000" dirty="0" smtClean="0">
                <a:latin typeface="Cascadia Code" panose="00000509000000000000" pitchFamily="49" charset="0"/>
                <a:cs typeface="Courier New" panose="02070309020205020404" pitchFamily="49" charset="0"/>
              </a:rPr>
              <a:t>WHERE</a:t>
            </a:r>
            <a:r>
              <a:rPr lang="zh-CN" altLang="en-US" sz="2000" dirty="0" smtClean="0">
                <a:latin typeface="Cascadia Code" panose="00000509000000000000" pitchFamily="49" charset="0"/>
                <a:cs typeface="Courier New" panose="02070309020205020404" pitchFamily="49" charset="0"/>
              </a:rPr>
              <a:t>： 查询条件</a:t>
            </a:r>
            <a:endParaRPr lang="en-US" altLang="zh-CN" sz="2000" dirty="0">
              <a:latin typeface="Cascadia Code" panose="00000509000000000000" pitchFamily="49" charset="0"/>
              <a:cs typeface="Courier New" panose="02070309020205020404" pitchFamily="49" charset="0"/>
            </a:endParaRPr>
          </a:p>
          <a:p>
            <a:r>
              <a:rPr lang="zh-CN" altLang="en-US" sz="2000" dirty="0" smtClean="0">
                <a:latin typeface="Cascadia Code" panose="00000509000000000000" pitchFamily="49" charset="0"/>
                <a:cs typeface="Courier New" panose="02070309020205020404" pitchFamily="49" charset="0"/>
              </a:rPr>
              <a:t>每一部分使用不同的方法进行计算</a:t>
            </a:r>
            <a:endParaRPr lang="en-US" altLang="zh-CN" sz="2000" dirty="0" smtClean="0">
              <a:latin typeface="Cascadia Code" panose="00000509000000000000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59376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Seq2SQL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296000"/>
            <a:ext cx="11393164" cy="5041355"/>
          </a:xfrm>
        </p:spPr>
        <p:txBody>
          <a:bodyPr/>
          <a:lstStyle/>
          <a:p>
            <a:r>
              <a:rPr lang="en-US" altLang="zh-CN" sz="2000" dirty="0" smtClean="0"/>
              <a:t>SELECT</a:t>
            </a:r>
            <a:r>
              <a:rPr lang="zh-CN" altLang="en-US" sz="2000" dirty="0" smtClean="0"/>
              <a:t>与聚合操作：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均采用了注意力机制，计算注意力分布的加权平均，通过</a:t>
            </a:r>
            <a:r>
              <a:rPr lang="en-US" altLang="zh-CN" sz="2000" dirty="0" err="1" smtClean="0"/>
              <a:t>softmax</a:t>
            </a:r>
            <a:r>
              <a:rPr lang="zh-CN" altLang="en-US" sz="2000" dirty="0" smtClean="0"/>
              <a:t>进行分类。</a:t>
            </a:r>
            <a:endParaRPr lang="en-US" altLang="zh-CN" sz="2000" dirty="0" smtClean="0"/>
          </a:p>
          <a:p>
            <a:r>
              <a:rPr lang="en-US" altLang="zh-CN" sz="2000" b="1" dirty="0">
                <a:latin typeface="Cascadia Code" panose="00000509000000000000" pitchFamily="49" charset="0"/>
              </a:rPr>
              <a:t>WHERE</a:t>
            </a:r>
            <a:r>
              <a:rPr lang="zh-CN" altLang="en-US" sz="2000" b="1" dirty="0"/>
              <a:t>：</a:t>
            </a:r>
            <a:endParaRPr lang="en-US" altLang="zh-CN" sz="2000" b="1" dirty="0"/>
          </a:p>
          <a:p>
            <a:pPr lvl="1"/>
            <a:r>
              <a:rPr lang="en-US" altLang="zh-CN" sz="2000" dirty="0"/>
              <a:t>WHERE</a:t>
            </a:r>
            <a:r>
              <a:rPr lang="zh-CN" altLang="en-US" sz="2000" dirty="0"/>
              <a:t>子句可以利用前面介绍的</a:t>
            </a:r>
            <a:r>
              <a:rPr lang="en-US" altLang="zh-CN" sz="2000" dirty="0"/>
              <a:t>Pointer Network</a:t>
            </a:r>
            <a:r>
              <a:rPr lang="zh-CN" altLang="en-US" sz="2000" dirty="0"/>
              <a:t>进行训练，但是对于很多查询来说，</a:t>
            </a:r>
            <a:r>
              <a:rPr lang="en-US" altLang="zh-CN" sz="2000" dirty="0"/>
              <a:t>WHERE</a:t>
            </a:r>
            <a:r>
              <a:rPr lang="zh-CN" altLang="en-US" sz="2000" dirty="0"/>
              <a:t>子句的写法并不是唯一的：</a:t>
            </a:r>
            <a:endParaRPr lang="en-US" altLang="zh-CN" sz="2000" dirty="0"/>
          </a:p>
          <a:p>
            <a:pPr lvl="1"/>
            <a:r>
              <a:rPr lang="en-US" altLang="zh-CN" sz="2000" dirty="0">
                <a:latin typeface="Cascadia Code" panose="00000509000000000000" pitchFamily="49" charset="0"/>
              </a:rPr>
              <a:t>SELECT name FROM insurance WHERE </a:t>
            </a:r>
            <a:r>
              <a:rPr lang="en-US" altLang="zh-CN" sz="2000" dirty="0">
                <a:solidFill>
                  <a:srgbClr val="FF0000"/>
                </a:solidFill>
                <a:latin typeface="Cascadia Code" panose="00000509000000000000" pitchFamily="49" charset="0"/>
              </a:rPr>
              <a:t>age &gt; 18</a:t>
            </a:r>
            <a:r>
              <a:rPr lang="en-US" altLang="zh-CN" sz="2000" dirty="0">
                <a:solidFill>
                  <a:schemeClr val="tx1"/>
                </a:solidFill>
                <a:latin typeface="Cascadia Code" panose="00000509000000000000" pitchFamily="49" charset="0"/>
              </a:rPr>
              <a:t> AND </a:t>
            </a:r>
            <a:r>
              <a:rPr lang="en-US" altLang="zh-CN" sz="2000" dirty="0">
                <a:solidFill>
                  <a:srgbClr val="FF0000"/>
                </a:solidFill>
                <a:latin typeface="Cascadia Code" panose="00000509000000000000" pitchFamily="49" charset="0"/>
              </a:rPr>
              <a:t>gender = "male"</a:t>
            </a:r>
          </a:p>
          <a:p>
            <a:pPr lvl="1"/>
            <a:r>
              <a:rPr lang="en-US" altLang="zh-CN" sz="2000" dirty="0">
                <a:latin typeface="Cascadia Code" panose="00000509000000000000" pitchFamily="49" charset="0"/>
              </a:rPr>
              <a:t>SELECT name FROM insurance WHERE </a:t>
            </a:r>
            <a:r>
              <a:rPr lang="en-US" altLang="zh-CN" sz="2000" dirty="0">
                <a:solidFill>
                  <a:srgbClr val="FF0000"/>
                </a:solidFill>
                <a:latin typeface="Cascadia Code" panose="00000509000000000000" pitchFamily="49" charset="0"/>
              </a:rPr>
              <a:t>gender = "male" </a:t>
            </a:r>
            <a:r>
              <a:rPr lang="en-US" altLang="zh-CN" sz="2000" dirty="0">
                <a:solidFill>
                  <a:schemeClr val="tx1"/>
                </a:solidFill>
                <a:latin typeface="Cascadia Code" panose="00000509000000000000" pitchFamily="49" charset="0"/>
              </a:rPr>
              <a:t>AND</a:t>
            </a:r>
            <a:r>
              <a:rPr lang="en-US" altLang="zh-CN" sz="2000" dirty="0">
                <a:solidFill>
                  <a:srgbClr val="FF0000"/>
                </a:solidFill>
                <a:latin typeface="Cascadia Code" panose="00000509000000000000" pitchFamily="49" charset="0"/>
              </a:rPr>
              <a:t> age &gt; 18</a:t>
            </a:r>
          </a:p>
          <a:p>
            <a:pPr lvl="1"/>
            <a:r>
              <a:rPr lang="zh-CN" altLang="en-US" sz="2000" dirty="0">
                <a:solidFill>
                  <a:schemeClr val="tx1"/>
                </a:solidFill>
              </a:rPr>
              <a:t>这可能导致原本正确的输出被判断为错误的。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/>
                </a:solidFill>
              </a:rPr>
              <a:t>于是作者提出利用强化学习基于查询结果来进行优化。</a:t>
            </a:r>
            <a:endParaRPr lang="en-US" altLang="zh-CN" sz="2000" dirty="0"/>
          </a:p>
          <a:p>
            <a:endParaRPr lang="en-US" altLang="zh-CN" sz="2000" dirty="0" smtClean="0"/>
          </a:p>
          <a:p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14543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Seq2SQL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000" b="0" dirty="0" smtClean="0"/>
                  <a:t>在</a:t>
                </a:r>
                <a:r>
                  <a:rPr lang="en-US" altLang="zh-CN" sz="2000" b="0" dirty="0" smtClean="0"/>
                  <a:t>Decoder</a:t>
                </a:r>
                <a:r>
                  <a:rPr lang="zh-CN" altLang="en-US" sz="2000" b="0" dirty="0" smtClean="0"/>
                  <a:t>部分，对可能的输出进行采样，产生若干个</a:t>
                </a:r>
                <a:r>
                  <a:rPr lang="en-US" altLang="zh-CN" sz="2000" b="0" dirty="0" smtClean="0"/>
                  <a:t>SQL</a:t>
                </a:r>
                <a:r>
                  <a:rPr lang="zh-CN" altLang="en-US" sz="2000" b="0" dirty="0" smtClean="0"/>
                  <a:t>语句</a:t>
                </a:r>
                <a:r>
                  <a:rPr lang="zh-CN" altLang="en-US" sz="2000" dirty="0" smtClean="0"/>
                  <a:t>，每一句表示为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b="0" dirty="0" smtClean="0"/>
                  <a:t>，用打分函数对每一句进行打分，得到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b="0" dirty="0" smtClean="0"/>
                  <a:t>：</a:t>
                </a:r>
                <a:endParaRPr lang="en-US" altLang="zh-CN" sz="2000" b="0" dirty="0" smtClean="0"/>
              </a:p>
              <a:p>
                <a:endParaRPr lang="en-US" altLang="zh-CN" sz="2000" b="0" dirty="0" smtClean="0"/>
              </a:p>
              <a:p>
                <a:endParaRPr lang="en-US" altLang="zh-CN" sz="2000" dirty="0"/>
              </a:p>
              <a:p>
                <a:endParaRPr lang="en-US" altLang="zh-CN" sz="2000" b="0" dirty="0" smtClean="0"/>
              </a:p>
              <a:p>
                <a:r>
                  <a:rPr lang="en-US" altLang="zh-CN" sz="2000" b="0" dirty="0" smtClean="0"/>
                  <a:t>Loss</a:t>
                </a:r>
                <a:r>
                  <a:rPr lang="zh-CN" altLang="en-US" sz="2000" b="0" dirty="0" smtClean="0"/>
                  <a:t>：</a:t>
                </a:r>
                <a:r>
                  <a:rPr lang="zh-CN" altLang="en-US" sz="2000" dirty="0"/>
                  <a:t>得分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负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期望</m:t>
                    </m:r>
                  </m:oMath>
                </a14:m>
                <a:endParaRPr lang="en-US" altLang="zh-CN" sz="20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𝑤h𝑒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 smtClean="0"/>
              </a:p>
              <a:p>
                <a:endParaRPr lang="en-US" altLang="zh-CN" sz="2000" b="0" dirty="0" smtClean="0"/>
              </a:p>
              <a:p>
                <a:endParaRPr lang="en-US" altLang="zh-CN" sz="2000" b="0" dirty="0" smtClean="0"/>
              </a:p>
              <a:p>
                <a:endParaRPr lang="en-US" altLang="zh-CN" sz="2000" b="0" dirty="0" smtClean="0"/>
              </a:p>
              <a:p>
                <a:endParaRPr lang="en-US" altLang="zh-CN" sz="20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3" t="-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38" y="2387291"/>
            <a:ext cx="10281323" cy="122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08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Seq2SQL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000" dirty="0" smtClean="0"/>
                  <a:t>在</a:t>
                </a:r>
                <a:r>
                  <a:rPr lang="en-US" altLang="zh-CN" sz="2000" dirty="0" err="1" smtClean="0"/>
                  <a:t>WikiSQL</a:t>
                </a:r>
                <a:r>
                  <a:rPr lang="zh-CN" altLang="en-US" sz="2000" dirty="0" smtClean="0"/>
                  <a:t>数据集上的结果：</a:t>
                </a:r>
                <a:endParaRPr lang="en-US" altLang="zh-CN" sz="2000" dirty="0" smtClean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𝐴𝑐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𝑙𝑓</m:t>
                        </m:r>
                      </m:sub>
                    </m:sSub>
                  </m:oMath>
                </a14:m>
                <a:r>
                  <a:rPr lang="zh-CN" altLang="en-US" sz="2000" b="0" dirty="0" smtClean="0"/>
                  <a:t>：查询语句完全匹配的准确率</a:t>
                </a:r>
                <a:endParaRPr lang="en-US" altLang="zh-CN" sz="2000" b="0" dirty="0" smtClean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𝐴𝑐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zh-CN" altLang="en-US" sz="2000" b="0" dirty="0" smtClean="0"/>
                  <a:t>：查询结果完全匹配的准确率</a:t>
                </a:r>
                <a:endParaRPr lang="en-US" altLang="zh-CN" sz="20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3" t="-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82" y="3314913"/>
            <a:ext cx="10696265" cy="219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37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SQLNet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从前</a:t>
            </a:r>
            <a:r>
              <a:rPr lang="zh-CN" altLang="en-US" sz="2000" dirty="0" smtClean="0"/>
              <a:t>面的</a:t>
            </a:r>
            <a:r>
              <a:rPr lang="zh-CN" altLang="en-US" sz="2000" dirty="0"/>
              <a:t>实验</a:t>
            </a:r>
            <a:r>
              <a:rPr lang="zh-CN" altLang="en-US" sz="2000" dirty="0" smtClean="0"/>
              <a:t>结果可以看出，使用强化学习带来的提升是很小的（只有</a:t>
            </a:r>
            <a:r>
              <a:rPr lang="en-US" altLang="zh-CN" sz="2000" dirty="0" smtClean="0"/>
              <a:t>2%</a:t>
            </a:r>
            <a:r>
              <a:rPr lang="zh-CN" altLang="en-US" sz="2000" dirty="0" smtClean="0"/>
              <a:t>左右）</a:t>
            </a:r>
            <a:endParaRPr lang="en-US" altLang="zh-CN" sz="2000" dirty="0" smtClean="0"/>
          </a:p>
          <a:p>
            <a:r>
              <a:rPr lang="en-US" altLang="zh-CN" sz="2000" dirty="0" smtClean="0"/>
              <a:t>Seq2SQL</a:t>
            </a:r>
            <a:r>
              <a:rPr lang="zh-CN" altLang="en-US" sz="2000" dirty="0" smtClean="0"/>
              <a:t>的强化学习是为了解决</a:t>
            </a:r>
            <a:r>
              <a:rPr lang="en-US" altLang="zh-CN" sz="2000" dirty="0" smtClean="0"/>
              <a:t>WHERE</a:t>
            </a:r>
            <a:r>
              <a:rPr lang="zh-CN" altLang="en-US" sz="2000" dirty="0" smtClean="0"/>
              <a:t>子句不唯一的问题，但是提上效果不明显，于是</a:t>
            </a:r>
            <a:r>
              <a:rPr lang="en-US" altLang="zh-CN" sz="2000" dirty="0" smtClean="0"/>
              <a:t>Xu et al.</a:t>
            </a:r>
            <a:r>
              <a:rPr lang="zh-CN" altLang="en-US" sz="2000" dirty="0" smtClean="0"/>
              <a:t>提出了</a:t>
            </a:r>
            <a:r>
              <a:rPr lang="en-US" altLang="zh-CN" sz="2000" dirty="0" err="1" smtClean="0"/>
              <a:t>SQLNet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将</a:t>
            </a:r>
            <a:r>
              <a:rPr lang="en-US" altLang="zh-CN" sz="2000" dirty="0"/>
              <a:t>SQL</a:t>
            </a:r>
            <a:r>
              <a:rPr lang="zh-CN" altLang="en-US" sz="2000" dirty="0"/>
              <a:t>语句分成</a:t>
            </a:r>
            <a:r>
              <a:rPr lang="en-US" altLang="zh-CN" sz="2000" dirty="0"/>
              <a:t>SELECT</a:t>
            </a:r>
            <a:r>
              <a:rPr lang="zh-CN" altLang="en-US" sz="2000" dirty="0"/>
              <a:t>和</a:t>
            </a:r>
            <a:r>
              <a:rPr lang="en-US" altLang="zh-CN" sz="2000" dirty="0"/>
              <a:t>WHERE</a:t>
            </a:r>
            <a:r>
              <a:rPr lang="zh-CN" altLang="en-US" sz="2000" dirty="0"/>
              <a:t>两个部分，每个部分设置了几个</a:t>
            </a:r>
            <a:r>
              <a:rPr lang="en-US" altLang="zh-CN" sz="2000" dirty="0"/>
              <a:t>slot</a:t>
            </a:r>
            <a:r>
              <a:rPr lang="zh-CN" altLang="en-US" sz="2000" dirty="0"/>
              <a:t>，只需</a:t>
            </a:r>
            <a:r>
              <a:rPr lang="en-US" altLang="zh-CN" sz="2000" dirty="0"/>
              <a:t>slot</a:t>
            </a:r>
            <a:r>
              <a:rPr lang="zh-CN" altLang="en-US" sz="2000" dirty="0"/>
              <a:t>中填入相应的符号即可。</a:t>
            </a:r>
            <a:endParaRPr lang="en-US" altLang="zh-CN" sz="2000" dirty="0"/>
          </a:p>
          <a:p>
            <a:endParaRPr lang="en-US" altLang="zh-CN" sz="2000" dirty="0" smtClean="0"/>
          </a:p>
        </p:txBody>
      </p:sp>
      <p:pic>
        <p:nvPicPr>
          <p:cNvPr id="2050" name="Picture 2" descr="C:\Users\pan\AppData\Local\Temp\ksohtml2096\wp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46" y="3250130"/>
            <a:ext cx="8824546" cy="338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708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SQLNet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000" dirty="0" smtClean="0"/>
                  <a:t>SELECT</a:t>
                </a:r>
                <a:r>
                  <a:rPr lang="zh-CN" altLang="en-US" sz="2000" dirty="0" smtClean="0"/>
                  <a:t>部分与</a:t>
                </a:r>
                <a:r>
                  <a:rPr lang="en-US" altLang="zh-CN" sz="2000" dirty="0" smtClean="0"/>
                  <a:t>Seq2SQL</a:t>
                </a:r>
                <a:r>
                  <a:rPr lang="zh-CN" altLang="en-US" sz="2000" dirty="0" smtClean="0"/>
                  <a:t>类似，不同地方在于</a:t>
                </a:r>
                <a:r>
                  <a:rPr lang="en-US" altLang="zh-CN" sz="2000" dirty="0" smtClean="0"/>
                  <a:t>WHERE</a:t>
                </a:r>
                <a:r>
                  <a:rPr lang="zh-CN" altLang="en-US" sz="2000" dirty="0" smtClean="0"/>
                  <a:t>子句，它使用了一种</a:t>
                </a:r>
                <a:r>
                  <a:rPr lang="en-US" altLang="zh-CN" sz="2000" dirty="0" smtClean="0"/>
                  <a:t>sequence-to-set</a:t>
                </a:r>
                <a:r>
                  <a:rPr lang="zh-CN" altLang="en-US" sz="2000" dirty="0" smtClean="0"/>
                  <a:t>机制。由于</a:t>
                </a:r>
                <a:r>
                  <a:rPr lang="en-US" altLang="zh-CN" sz="2000" dirty="0" smtClean="0"/>
                  <a:t>WHERE</a:t>
                </a:r>
                <a:r>
                  <a:rPr lang="zh-CN" altLang="en-US" sz="2000" dirty="0" smtClean="0"/>
                  <a:t>子句中的条件出现的顺序可以是任意的，因此可以用一个集合表示</a:t>
                </a:r>
                <a:r>
                  <a:rPr lang="en-US" altLang="zh-CN" sz="2000" dirty="0" smtClean="0"/>
                  <a:t>WHERE</a:t>
                </a:r>
                <a:r>
                  <a:rPr lang="zh-CN" altLang="en-US" sz="2000" dirty="0" smtClean="0"/>
                  <a:t>中的查询条件。</a:t>
                </a:r>
                <a:endParaRPr lang="en-US" altLang="zh-CN" sz="2000" dirty="0" smtClean="0"/>
              </a:p>
              <a:p>
                <a:r>
                  <a:rPr lang="en-US" altLang="zh-CN" sz="2000" dirty="0" smtClean="0"/>
                  <a:t>Sequence-to-set</a:t>
                </a:r>
                <a:r>
                  <a:rPr lang="zh-CN" altLang="en-US" sz="2000" dirty="0" smtClean="0"/>
                  <a:t>机制用于选取目标</a:t>
                </a:r>
                <a:r>
                  <a:rPr lang="en-US" altLang="zh-CN" sz="2000" dirty="0" smtClean="0"/>
                  <a:t>SQL</a:t>
                </a:r>
                <a:r>
                  <a:rPr lang="zh-CN" altLang="en-US" sz="2000" dirty="0" smtClean="0"/>
                  <a:t>语句中的</a:t>
                </a:r>
                <a:r>
                  <a:rPr lang="en-US" altLang="zh-CN" sz="2000" dirty="0" smtClean="0"/>
                  <a:t>WHERE</a:t>
                </a:r>
                <a:r>
                  <a:rPr lang="zh-CN" altLang="en-US" sz="2000" dirty="0" smtClean="0"/>
                  <a:t>子句可能出现的列。</a:t>
                </a:r>
                <a:endParaRPr lang="en-US" altLang="zh-CN" sz="2000" dirty="0" smtClean="0"/>
              </a:p>
              <a:p>
                <a:r>
                  <a:rPr lang="zh-CN" altLang="en-US" sz="2000" dirty="0" smtClean="0"/>
                  <a:t>对于表中的每一列给出一个概率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：</a:t>
                </a:r>
                <a:r>
                  <a:rPr lang="zh-CN" altLang="en-US" sz="2000" dirty="0" smtClean="0">
                    <a:sym typeface="Wingdings" panose="05000000000000000000" pitchFamily="2" charset="2"/>
                  </a:rPr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𝑐𝑜𝑙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、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𝑄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分别为</m:t>
                    </m:r>
                  </m:oMath>
                </a14:m>
                <a:r>
                  <a:rPr lang="zh-CN" altLang="en-US" sz="2000" dirty="0" smtClean="0">
                    <a:sym typeface="Wingdings" panose="05000000000000000000" pitchFamily="2" charset="2"/>
                  </a:rPr>
                  <a:t>列名和用户提问的</a:t>
                </a:r>
                <a:r>
                  <a:rPr lang="en-US" altLang="zh-CN" sz="2000" dirty="0" smtClean="0">
                    <a:sym typeface="Wingdings" panose="05000000000000000000" pitchFamily="2" charset="2"/>
                  </a:rPr>
                  <a:t>Embedding</a:t>
                </a:r>
                <a:r>
                  <a:rPr lang="zh-CN" altLang="en-US" sz="2000" dirty="0" smtClean="0">
                    <a:sym typeface="Wingdings" panose="05000000000000000000" pitchFamily="2" charset="2"/>
                  </a:rPr>
                  <a:t>）</a:t>
                </a:r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r>
                  <a:rPr lang="zh-CN" altLang="en-US" sz="2000" dirty="0"/>
                  <a:t>如何</a:t>
                </a:r>
                <a:r>
                  <a:rPr lang="zh-CN" altLang="en-US" sz="2000" dirty="0" smtClean="0"/>
                  <a:t>选取？</a:t>
                </a:r>
                <a:endParaRPr lang="en-US" altLang="zh-CN" sz="2000" dirty="0" smtClean="0"/>
              </a:p>
              <a:p>
                <a:pPr lvl="1"/>
                <a:r>
                  <a:rPr lang="zh-CN" altLang="en-US" sz="2000" dirty="0"/>
                  <a:t>可以设置</a:t>
                </a:r>
                <a:r>
                  <a:rPr lang="zh-CN" altLang="en-US" sz="2000" dirty="0" smtClean="0"/>
                  <a:t>一个阈值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 smtClean="0"/>
                  <a:t>选取所有概率大于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 smtClean="0"/>
                  <a:t>的列</a:t>
                </a:r>
                <a:endParaRPr lang="en-US" altLang="zh-CN" sz="2000" dirty="0" smtClean="0"/>
              </a:p>
              <a:p>
                <a:pPr lvl="1"/>
                <a:r>
                  <a:rPr lang="zh-CN" altLang="en-US" sz="2000" dirty="0" smtClean="0"/>
                  <a:t>亦可首先计算出</a:t>
                </a:r>
                <a:r>
                  <a:rPr lang="en-US" altLang="zh-CN" sz="2000" dirty="0" smtClean="0"/>
                  <a:t>WHERE</a:t>
                </a:r>
                <a:r>
                  <a:rPr lang="zh-CN" altLang="en-US" sz="2000" dirty="0" smtClean="0"/>
                  <a:t>子句中的条件个数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 smtClean="0"/>
                  <a:t>，然后选取概率最高的前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 smtClean="0"/>
                  <a:t>个列（效果更好一些）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3" t="-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812" y="3647848"/>
            <a:ext cx="5506968" cy="53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6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任务简述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296035"/>
            <a:ext cx="10852194" cy="5041265"/>
          </a:xfrm>
        </p:spPr>
        <p:txBody>
          <a:bodyPr/>
          <a:lstStyle/>
          <a:p>
            <a:r>
              <a:rPr lang="en-US" altLang="zh-CN" sz="2000" dirty="0" smtClean="0"/>
              <a:t>Text-to-SQL</a:t>
            </a:r>
            <a:r>
              <a:rPr lang="zh-CN" altLang="en-US" sz="2000" dirty="0" smtClean="0"/>
              <a:t>任务</a:t>
            </a:r>
            <a:r>
              <a:rPr lang="zh-CN" altLang="en-US" sz="2000" dirty="0" smtClean="0"/>
              <a:t>是指</a:t>
            </a:r>
            <a:r>
              <a:rPr lang="zh-CN" altLang="en-US" sz="2000" dirty="0" smtClean="0"/>
              <a:t>：</a:t>
            </a:r>
            <a:r>
              <a:rPr lang="zh-CN" altLang="en-US" sz="2000" dirty="0" smtClean="0"/>
              <a:t>在指定数据库（或表）的前提下，由用户的提问生成相应的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查询语句。</a:t>
            </a:r>
            <a:endParaRPr lang="en-US" altLang="zh-CN" sz="2000" dirty="0" smtClean="0"/>
          </a:p>
          <a:p>
            <a:r>
              <a:rPr lang="zh-CN" altLang="en-US" sz="2000" dirty="0" smtClean="0"/>
              <a:t>例如：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输入：</a:t>
            </a:r>
            <a:r>
              <a:rPr lang="en-US" altLang="zh-CN" sz="2000" dirty="0" smtClean="0"/>
              <a:t>How </a:t>
            </a:r>
            <a:r>
              <a:rPr lang="en-US" altLang="zh-CN" sz="2000" dirty="0"/>
              <a:t>many singers do we have</a:t>
            </a:r>
            <a:r>
              <a:rPr lang="en-US" altLang="zh-CN" sz="2000" dirty="0" smtClean="0"/>
              <a:t>?</a:t>
            </a:r>
          </a:p>
          <a:p>
            <a:pPr lvl="1"/>
            <a:r>
              <a:rPr lang="zh-CN" altLang="en-US" sz="2000" dirty="0" smtClean="0">
                <a:latin typeface="Cascadia Code" panose="00000509000000000000" pitchFamily="49" charset="0"/>
              </a:rPr>
              <a:t>输出：</a:t>
            </a:r>
            <a:r>
              <a:rPr lang="en-US" altLang="zh-CN" sz="2000" dirty="0" smtClean="0">
                <a:latin typeface="Cascadia Code" panose="00000509000000000000" pitchFamily="49" charset="0"/>
              </a:rPr>
              <a:t>SELECT </a:t>
            </a:r>
            <a:r>
              <a:rPr lang="en-US" altLang="zh-CN" sz="2000" dirty="0">
                <a:latin typeface="Cascadia Code" panose="00000509000000000000" pitchFamily="49" charset="0"/>
              </a:rPr>
              <a:t>count(*) FROM singer</a:t>
            </a:r>
            <a:endParaRPr lang="en-US" altLang="zh-CN" sz="2000" dirty="0" smtClean="0">
              <a:latin typeface="Cascadia Code" panose="00000509000000000000" pitchFamily="49" charset="0"/>
            </a:endParaRPr>
          </a:p>
          <a:p>
            <a:r>
              <a:rPr lang="zh-CN" altLang="en-US" sz="2000" dirty="0"/>
              <a:t>用户</a:t>
            </a:r>
            <a:r>
              <a:rPr lang="zh-CN" altLang="en-US" sz="2000" dirty="0" smtClean="0"/>
              <a:t>的提问可以是上下文无关的，也可以是上下文关联的。</a:t>
            </a:r>
            <a:endParaRPr lang="en-US" altLang="zh-CN" sz="2000" dirty="0" smtClean="0"/>
          </a:p>
          <a:p>
            <a:r>
              <a:rPr lang="zh-CN" altLang="en-US" sz="2000" dirty="0"/>
              <a:t>上下文</a:t>
            </a:r>
            <a:r>
              <a:rPr lang="zh-CN" altLang="en-US" sz="2000" dirty="0" smtClean="0"/>
              <a:t>关联例如：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提问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：计算机学院的本科生一共有多少人？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提问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：全校呢？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提问</a:t>
            </a:r>
            <a:r>
              <a:rPr lang="en-US" altLang="zh-CN" sz="2000" dirty="0"/>
              <a:t>3</a:t>
            </a:r>
            <a:r>
              <a:rPr lang="zh-CN" altLang="en-US" sz="2000" dirty="0" smtClean="0">
                <a:solidFill>
                  <a:schemeClr val="tx1"/>
                </a:solidFill>
              </a:rPr>
              <a:t>：他们</a:t>
            </a:r>
            <a:r>
              <a:rPr lang="zh-CN" altLang="en-US" sz="2000" dirty="0" smtClean="0"/>
              <a:t>当中年龄最小的是谁？</a:t>
            </a:r>
            <a:endParaRPr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8743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SQLNet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000" dirty="0" smtClean="0"/>
                  <a:t>判断类型（</a:t>
                </a:r>
                <a:r>
                  <a:rPr lang="en-US" altLang="zh-CN" sz="2000" dirty="0" smtClean="0"/>
                  <a:t>&gt;</a:t>
                </a:r>
                <a:r>
                  <a:rPr lang="zh-CN" altLang="en-US" sz="2000" dirty="0" smtClean="0"/>
                  <a:t>、</a:t>
                </a:r>
                <a:r>
                  <a:rPr lang="en-US" altLang="zh-CN" sz="2000" dirty="0" smtClean="0"/>
                  <a:t>&lt;</a:t>
                </a:r>
                <a:r>
                  <a:rPr lang="zh-CN" altLang="en-US" sz="2000" dirty="0" smtClean="0"/>
                  <a:t>、</a:t>
                </a:r>
                <a:r>
                  <a:rPr lang="en-US" altLang="zh-CN" sz="2000" dirty="0" smtClean="0"/>
                  <a:t>=</a:t>
                </a:r>
                <a:r>
                  <a:rPr lang="zh-CN" altLang="en-US" sz="2000" dirty="0" smtClean="0"/>
                  <a:t>）</a:t>
                </a:r>
                <a:r>
                  <a:rPr lang="zh-CN" altLang="en-US" sz="2000" dirty="0" smtClean="0">
                    <a:sym typeface="Wingdings" panose="05000000000000000000" pitchFamily="2" charset="2"/>
                  </a:rPr>
                  <a:t>：利用</a:t>
                </a:r>
                <a:r>
                  <a:rPr lang="en-US" altLang="zh-CN" sz="2000" dirty="0" smtClean="0">
                    <a:sym typeface="Wingdings" panose="05000000000000000000" pitchFamily="2" charset="2"/>
                  </a:rPr>
                  <a:t>Attention</a:t>
                </a:r>
                <a:r>
                  <a:rPr lang="zh-CN" altLang="en-US" sz="2000" dirty="0" smtClean="0">
                    <a:sym typeface="Wingdings" panose="05000000000000000000" pitchFamily="2" charset="2"/>
                  </a:rPr>
                  <a:t>机制进行分类</a:t>
                </a:r>
                <a:endParaRPr lang="en-US" altLang="zh-CN" sz="2000" dirty="0" smtClean="0">
                  <a:sym typeface="Wingdings" panose="05000000000000000000" pitchFamily="2" charset="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000" dirty="0" smtClean="0"/>
                  <a:t>条件值：从提问中选取词作为</a:t>
                </a:r>
                <a:r>
                  <a:rPr lang="en-US" altLang="zh-CN" sz="2000" dirty="0" smtClean="0"/>
                  <a:t>VALUE</a:t>
                </a:r>
              </a:p>
              <a:p>
                <a:pPr>
                  <a:lnSpc>
                    <a:spcPct val="100000"/>
                  </a:lnSpc>
                </a:pPr>
                <a:endParaRPr lang="en-US" altLang="zh-CN" sz="200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sz="2000" dirty="0"/>
                  <a:t>实验结果：</a:t>
                </a:r>
                <a:endParaRPr lang="en-US" altLang="zh-CN" sz="20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𝐴𝑐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𝑙𝑓</m:t>
                        </m:r>
                      </m:sub>
                    </m:sSub>
                  </m:oMath>
                </a14:m>
                <a:r>
                  <a:rPr lang="zh-CN" altLang="en-US" sz="2000" dirty="0"/>
                  <a:t>： </a:t>
                </a:r>
                <a:r>
                  <a:rPr lang="en-US" altLang="zh-CN" sz="2000" dirty="0"/>
                  <a:t>SQL</a:t>
                </a:r>
                <a:r>
                  <a:rPr lang="zh-CN" altLang="en-US" sz="2000" dirty="0"/>
                  <a:t>语句完全匹配的准确率</a:t>
                </a:r>
                <a:endParaRPr lang="en-US" altLang="zh-CN" sz="20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𝐴𝑐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𝑞𝑚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2000" dirty="0"/>
                  <a:t>标准</a:t>
                </a:r>
                <a:r>
                  <a:rPr lang="en-US" altLang="zh-CN" sz="2000" dirty="0"/>
                  <a:t>SQL</a:t>
                </a:r>
                <a:r>
                  <a:rPr lang="zh-CN" altLang="en-US" sz="2000" dirty="0"/>
                  <a:t>语句匹配准确率（消除</a:t>
                </a:r>
                <a:r>
                  <a:rPr lang="en-US" altLang="zh-CN" sz="2000" dirty="0"/>
                  <a:t>Where</a:t>
                </a:r>
                <a:r>
                  <a:rPr lang="zh-CN" altLang="en-US" sz="2000" dirty="0"/>
                  <a:t>子句顺序问题）</a:t>
                </a:r>
                <a:endParaRPr lang="en-US" altLang="zh-CN" sz="20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𝐴𝑐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zh-CN" altLang="en-US" sz="2000" dirty="0"/>
                  <a:t>： 查询结果完全匹配的准确率</a:t>
                </a:r>
                <a:endParaRPr lang="en-US" altLang="zh-CN" sz="2000" dirty="0"/>
              </a:p>
              <a:p>
                <a:pPr>
                  <a:lnSpc>
                    <a:spcPct val="100000"/>
                  </a:lnSpc>
                </a:pPr>
                <a:endParaRPr lang="en-US" altLang="zh-CN" sz="2000" dirty="0" smtClean="0"/>
              </a:p>
              <a:p>
                <a:pPr>
                  <a:lnSpc>
                    <a:spcPct val="100000"/>
                  </a:lnSpc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3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6" y="4499923"/>
            <a:ext cx="10926658" cy="205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97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IR</a:t>
            </a:r>
            <a:r>
              <a:rPr lang="en-US" altLang="zh-CN" dirty="0" err="1" smtClean="0"/>
              <a:t>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000" dirty="0" err="1" smtClean="0"/>
              <a:t>IRNet</a:t>
            </a:r>
            <a:r>
              <a:rPr lang="zh-CN" altLang="en-US" sz="2000" dirty="0" smtClean="0"/>
              <a:t>旨在解决两个问题：</a:t>
            </a:r>
            <a:endParaRPr lang="en-US" altLang="zh-CN" sz="2000" dirty="0" smtClean="0"/>
          </a:p>
          <a:p>
            <a:pPr lvl="1">
              <a:lnSpc>
                <a:spcPct val="100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）提问与其对应的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语句的具体细节不匹配：</a:t>
            </a:r>
            <a:endParaRPr lang="en-US" altLang="zh-CN" sz="2000" dirty="0" smtClean="0"/>
          </a:p>
          <a:p>
            <a:pPr lvl="1">
              <a:lnSpc>
                <a:spcPct val="100000"/>
              </a:lnSpc>
            </a:pPr>
            <a:endParaRPr lang="en-US" altLang="zh-CN" sz="2000" dirty="0"/>
          </a:p>
          <a:p>
            <a:pPr lvl="1">
              <a:lnSpc>
                <a:spcPct val="100000"/>
              </a:lnSpc>
            </a:pPr>
            <a:endParaRPr lang="en-US" altLang="zh-CN" sz="2000" dirty="0" smtClean="0"/>
          </a:p>
          <a:p>
            <a:pPr lvl="1">
              <a:lnSpc>
                <a:spcPct val="100000"/>
              </a:lnSpc>
            </a:pPr>
            <a:endParaRPr lang="en-US" altLang="zh-CN" sz="2000" dirty="0"/>
          </a:p>
          <a:p>
            <a:pPr lvl="1">
              <a:lnSpc>
                <a:spcPct val="100000"/>
              </a:lnSpc>
            </a:pPr>
            <a:endParaRPr lang="en-US" altLang="zh-CN" sz="2000" dirty="0" smtClean="0"/>
          </a:p>
          <a:p>
            <a:pPr lvl="1">
              <a:lnSpc>
                <a:spcPct val="100000"/>
              </a:lnSpc>
            </a:pP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zh-CN" altLang="en-US" sz="2000" dirty="0"/>
              <a:t>大量领域外的词（表名、列名）需要被预测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endParaRPr lang="en-US" altLang="zh-CN" sz="2000" dirty="0" smtClean="0"/>
          </a:p>
          <a:p>
            <a:pPr lvl="1">
              <a:lnSpc>
                <a:spcPct val="100000"/>
              </a:lnSpc>
            </a:pPr>
            <a:endParaRPr lang="en-US" altLang="zh-CN" sz="2000" dirty="0" smtClean="0"/>
          </a:p>
          <a:p>
            <a:pPr>
              <a:lnSpc>
                <a:spcPct val="100000"/>
              </a:lnSpc>
            </a:pP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127" y="2167630"/>
            <a:ext cx="6853619" cy="189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41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IR</a:t>
            </a:r>
            <a:r>
              <a:rPr lang="en-US" altLang="zh-CN" dirty="0" err="1" smtClean="0"/>
              <a:t>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 smtClean="0"/>
              <a:t>对于第一个问题，作者提出了以种介于自然语言与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语句之间的中间表示：</a:t>
            </a:r>
            <a:r>
              <a:rPr lang="en-US" altLang="zh-CN" sz="2000" dirty="0" err="1" smtClean="0"/>
              <a:t>SemQL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00000"/>
              </a:lnSpc>
            </a:pPr>
            <a:r>
              <a:rPr lang="en-US" altLang="zh-CN" sz="2000" dirty="0" err="1" smtClean="0"/>
              <a:t>SemQL</a:t>
            </a:r>
            <a:r>
              <a:rPr lang="zh-CN" altLang="en-US" sz="2000" dirty="0" smtClean="0"/>
              <a:t>省略了</a:t>
            </a:r>
            <a:r>
              <a:rPr lang="en-US" altLang="zh-CN" sz="2000" dirty="0" err="1" smtClean="0"/>
              <a:t>GroupBy</a:t>
            </a:r>
            <a:r>
              <a:rPr lang="zh-CN" altLang="en-US" sz="2000" dirty="0" smtClean="0"/>
              <a:t>等，并把</a:t>
            </a:r>
            <a:r>
              <a:rPr lang="en-US" altLang="zh-CN" sz="2000" dirty="0"/>
              <a:t>Where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Having</a:t>
            </a:r>
            <a:r>
              <a:rPr lang="zh-CN" altLang="en-US" sz="2000" dirty="0" smtClean="0"/>
              <a:t>等条件统一用</a:t>
            </a:r>
            <a:r>
              <a:rPr lang="en-US" altLang="zh-CN" sz="2000" dirty="0" smtClean="0"/>
              <a:t>Filter</a:t>
            </a:r>
            <a:r>
              <a:rPr lang="zh-CN" altLang="en-US" sz="2000" dirty="0" smtClean="0"/>
              <a:t>表示。</a:t>
            </a:r>
            <a:endParaRPr lang="en-US" altLang="zh-CN" sz="2000" dirty="0" smtClean="0"/>
          </a:p>
          <a:p>
            <a:pPr lvl="1">
              <a:lnSpc>
                <a:spcPct val="100000"/>
              </a:lnSpc>
            </a:pPr>
            <a:endParaRPr lang="en-US" altLang="zh-CN" sz="2000" dirty="0" smtClean="0"/>
          </a:p>
          <a:p>
            <a:pPr>
              <a:lnSpc>
                <a:spcPct val="100000"/>
              </a:lnSpc>
            </a:pP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62" y="2487969"/>
            <a:ext cx="5694538" cy="42148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685" y="2487969"/>
            <a:ext cx="4775434" cy="421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84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IR</a:t>
            </a:r>
            <a:r>
              <a:rPr lang="en-US" altLang="zh-CN" dirty="0" err="1" smtClean="0"/>
              <a:t>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对于第二个问题，</a:t>
            </a:r>
            <a:r>
              <a:rPr lang="zh-CN" altLang="en-US" sz="2000" dirty="0" smtClean="0"/>
              <a:t>模式</a:t>
            </a:r>
            <a:r>
              <a:rPr lang="zh-CN" altLang="en-US" sz="2000" dirty="0"/>
              <a:t>关联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Schema Linking</a:t>
            </a:r>
            <a:r>
              <a:rPr lang="zh-CN" altLang="en-US" sz="2000" dirty="0" smtClean="0"/>
              <a:t>）机制。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即：将提问中的单词或单词序列与数据库中的表名、列名进行关联。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具体操作使用</a:t>
            </a:r>
            <a:r>
              <a:rPr lang="zh-CN" altLang="en-US" sz="2000" dirty="0" smtClean="0"/>
              <a:t>的是提问中的</a:t>
            </a:r>
            <a:r>
              <a:rPr lang="en-US" altLang="zh-CN" sz="2000" dirty="0" smtClean="0"/>
              <a:t>n-gram</a:t>
            </a:r>
            <a:r>
              <a:rPr lang="zh-CN" altLang="en-US" sz="2000" dirty="0" smtClean="0"/>
              <a:t>与数据库的表名、列名进行字符串匹配，如果匹配成功（不论是部分匹配还是全部匹配），则将其作为一个整体打上对应的标签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对于提问中的具体值与列的对应，是从开放域知识库</a:t>
            </a:r>
            <a:r>
              <a:rPr lang="en-US" altLang="zh-CN" sz="2000" dirty="0" err="1" smtClean="0"/>
              <a:t>ConceptNet</a:t>
            </a:r>
            <a:r>
              <a:rPr lang="zh-CN" altLang="en-US" sz="2000" dirty="0" smtClean="0"/>
              <a:t>中查找得到的。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在</a:t>
            </a:r>
            <a:r>
              <a:rPr lang="en-US" altLang="zh-CN" sz="2000" dirty="0"/>
              <a:t>Decoder</a:t>
            </a:r>
            <a:r>
              <a:rPr lang="zh-CN" altLang="en-US" sz="2000" dirty="0"/>
              <a:t>部分，输出并不是单词序列，而是文法推导</a:t>
            </a:r>
            <a:r>
              <a:rPr lang="zh-CN" altLang="en-US" sz="2000" dirty="0" smtClean="0"/>
              <a:t>序列，生成一棵文法树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81" y="4740682"/>
            <a:ext cx="11300637" cy="196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54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IR</a:t>
            </a:r>
            <a:r>
              <a:rPr lang="en-US" altLang="zh-CN" dirty="0" err="1" smtClean="0"/>
              <a:t>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/>
              <a:t>实验</a:t>
            </a:r>
            <a:r>
              <a:rPr lang="zh-CN" altLang="en-US" sz="2000" dirty="0" smtClean="0"/>
              <a:t>结果：</a:t>
            </a:r>
            <a:endParaRPr lang="en-US" altLang="zh-CN" sz="2000" dirty="0" smtClean="0"/>
          </a:p>
          <a:p>
            <a:pPr lvl="1">
              <a:lnSpc>
                <a:spcPct val="100000"/>
              </a:lnSpc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Spider</a:t>
            </a:r>
            <a:r>
              <a:rPr lang="zh-CN" altLang="en-US" sz="2000" dirty="0" smtClean="0"/>
              <a:t>数据集上</a:t>
            </a:r>
            <a:endParaRPr lang="en-US" altLang="zh-CN" sz="2000" dirty="0" smtClean="0"/>
          </a:p>
          <a:p>
            <a:pPr lvl="1">
              <a:lnSpc>
                <a:spcPct val="100000"/>
              </a:lnSpc>
            </a:pP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235" y="2272464"/>
            <a:ext cx="5606214" cy="399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88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CD-Seq2seq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 smtClean="0"/>
          </a:p>
          <a:p>
            <a:r>
              <a:rPr lang="zh-CN" altLang="en-US" sz="2000" dirty="0" smtClean="0"/>
              <a:t>对于上下文相关的查询，带来了两个新的问题：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1</a:t>
            </a:r>
            <a:r>
              <a:rPr lang="zh-CN" altLang="en-US" sz="2000" dirty="0"/>
              <a:t>）</a:t>
            </a:r>
            <a:r>
              <a:rPr lang="zh-CN" altLang="en-US" sz="2000" dirty="0" smtClean="0"/>
              <a:t>某</a:t>
            </a:r>
            <a:r>
              <a:rPr lang="zh-CN" altLang="en-US" sz="2000" dirty="0" smtClean="0"/>
              <a:t>一步的提问有可能省略了（或用代词指代）之前的提问所给出的内容。因此在每一步生成的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语句，可能与之前的提问有关系。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2</a:t>
            </a:r>
            <a:r>
              <a:rPr lang="zh-CN" altLang="en-US" sz="2000" dirty="0"/>
              <a:t>）</a:t>
            </a:r>
            <a:r>
              <a:rPr lang="zh-CN" altLang="en-US" sz="2000" dirty="0" smtClean="0"/>
              <a:t>两</a:t>
            </a:r>
            <a:r>
              <a:rPr lang="zh-CN" altLang="en-US" sz="2000" dirty="0" smtClean="0"/>
              <a:t>个相关的提问所对应的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语句可能存在很高的重合率。</a:t>
            </a:r>
            <a:endParaRPr lang="en-US" altLang="zh-CN" sz="2000" dirty="0" smtClean="0"/>
          </a:p>
          <a:p>
            <a:r>
              <a:rPr lang="en-US" altLang="zh-CN" sz="2000" dirty="0"/>
              <a:t>S</a:t>
            </a:r>
            <a:r>
              <a:rPr lang="en-US" altLang="zh-CN" sz="2000" dirty="0" smtClean="0"/>
              <a:t>uhr et al.</a:t>
            </a:r>
            <a:r>
              <a:rPr lang="zh-CN" altLang="en-US" sz="2000" dirty="0" smtClean="0"/>
              <a:t>提出了</a:t>
            </a:r>
            <a:r>
              <a:rPr lang="en-US" altLang="zh-CN" sz="2000" dirty="0" smtClean="0"/>
              <a:t>CD-Seq2Seq</a:t>
            </a:r>
            <a:r>
              <a:rPr lang="zh-CN" altLang="en-US" sz="2000" dirty="0" smtClean="0"/>
              <a:t>模型。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38275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CD-Seq2seq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对于</a:t>
            </a:r>
            <a:r>
              <a:rPr lang="zh-CN" altLang="en-US" sz="2000" dirty="0"/>
              <a:t>第一个问题，该模型给出了</a:t>
            </a:r>
            <a:r>
              <a:rPr lang="en-US" altLang="zh-CN" sz="2000" dirty="0"/>
              <a:t>Turn-Level Encoder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zh-CN" altLang="en-US" sz="2000" dirty="0"/>
              <a:t>即对历史提问使用</a:t>
            </a:r>
            <a:r>
              <a:rPr lang="en-US" altLang="zh-CN" sz="2000" dirty="0"/>
              <a:t>LSTM</a:t>
            </a:r>
            <a:r>
              <a:rPr lang="zh-CN" altLang="en-US" sz="2000" dirty="0"/>
              <a:t>进行编码；在对当前提问进行编码时，输入的每个词附带上历史提问的信息</a:t>
            </a:r>
            <a:r>
              <a:rPr lang="zh-CN" altLang="en-US" sz="2000" dirty="0" smtClean="0"/>
              <a:t>。在计算注意力分布时，之前提问中的单词也需要参与计算。</a:t>
            </a:r>
            <a:endParaRPr lang="en-US" altLang="zh-CN" sz="2000" dirty="0"/>
          </a:p>
          <a:p>
            <a:r>
              <a:rPr lang="zh-CN" altLang="en-US" sz="2000" dirty="0" smtClean="0"/>
              <a:t>但是从</a:t>
            </a:r>
            <a:r>
              <a:rPr lang="zh-CN" altLang="en-US" sz="2000" dirty="0"/>
              <a:t>直观上来说，之前出现过的提问对当前提问的影响是不同的，距离当前提问越远，对该句的影响程度越小。</a:t>
            </a:r>
            <a:endParaRPr lang="en-US" altLang="zh-CN" sz="2000" dirty="0"/>
          </a:p>
          <a:p>
            <a:r>
              <a:rPr lang="zh-CN" altLang="en-US" sz="2000" dirty="0"/>
              <a:t>因此在</a:t>
            </a:r>
            <a:r>
              <a:rPr lang="en-US" altLang="zh-CN" sz="2000" dirty="0"/>
              <a:t>Decoder</a:t>
            </a:r>
            <a:r>
              <a:rPr lang="zh-CN" altLang="en-US" sz="2000" dirty="0"/>
              <a:t>部分计算</a:t>
            </a:r>
            <a:r>
              <a:rPr lang="en-US" altLang="zh-CN" sz="2000" dirty="0"/>
              <a:t>Attention</a:t>
            </a:r>
            <a:r>
              <a:rPr lang="zh-CN" altLang="en-US" sz="2000" dirty="0"/>
              <a:t>时，要</a:t>
            </a:r>
            <a:r>
              <a:rPr lang="zh-CN" altLang="en-US" sz="2000" dirty="0" smtClean="0"/>
              <a:t>加入句子间的距离因素：对距离数值进行</a:t>
            </a:r>
            <a:r>
              <a:rPr lang="en-US" altLang="zh-CN" sz="2000" dirty="0" smtClean="0"/>
              <a:t>Embedding</a:t>
            </a:r>
            <a:r>
              <a:rPr lang="zh-CN" altLang="en-US" sz="2000" dirty="0" smtClean="0"/>
              <a:t>编码，每个词与对应的距离</a:t>
            </a:r>
            <a:r>
              <a:rPr lang="en-US" altLang="zh-CN" sz="2000" dirty="0" smtClean="0"/>
              <a:t>Embedding</a:t>
            </a:r>
            <a:r>
              <a:rPr lang="zh-CN" altLang="en-US" sz="2000" dirty="0" smtClean="0"/>
              <a:t>进行组合，共同计算注意力分布。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214554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CD-Seq2seq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对于第二个</a:t>
            </a:r>
            <a:r>
              <a:rPr lang="zh-CN" altLang="en-US" sz="2000" dirty="0"/>
              <a:t>问题，该模型给出</a:t>
            </a:r>
            <a:r>
              <a:rPr lang="zh-CN" altLang="en-US" sz="2000" dirty="0" smtClean="0"/>
              <a:t>了片段拷贝机制：</a:t>
            </a:r>
            <a:endParaRPr lang="en-US" altLang="zh-CN" sz="2000" dirty="0" smtClean="0"/>
          </a:p>
          <a:p>
            <a:r>
              <a:rPr lang="zh-CN" altLang="en-US" sz="2000" dirty="0" smtClean="0"/>
              <a:t>在</a:t>
            </a:r>
            <a:r>
              <a:rPr lang="en-US" altLang="zh-CN" sz="2000" dirty="0" smtClean="0"/>
              <a:t>Decoder</a:t>
            </a:r>
            <a:r>
              <a:rPr lang="zh-CN" altLang="en-US" sz="2000" dirty="0" smtClean="0"/>
              <a:t>部分，可以直接从关键字、列名中选取单词，也可以直接从历史</a:t>
            </a:r>
            <a:r>
              <a:rPr lang="en-US" altLang="zh-CN" sz="2000" dirty="0" smtClean="0"/>
              <a:t>SQL</a:t>
            </a:r>
            <a:r>
              <a:rPr lang="zh-CN" altLang="en-US" sz="2000" dirty="0"/>
              <a:t>语句</a:t>
            </a:r>
            <a:r>
              <a:rPr lang="zh-CN" altLang="en-US" sz="2000" dirty="0" smtClean="0"/>
              <a:t>中选取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片段作为输出。</a:t>
            </a:r>
            <a:endParaRPr lang="en-US" altLang="zh-CN" sz="2000" dirty="0" smtClean="0"/>
          </a:p>
          <a:p>
            <a:r>
              <a:rPr lang="en-US" altLang="zh-CN" sz="2000" dirty="0" smtClean="0"/>
              <a:t>SQL</a:t>
            </a:r>
            <a:r>
              <a:rPr lang="zh-CN" altLang="en-US" sz="2000" dirty="0" smtClean="0"/>
              <a:t>片段是哪来的呢？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在每步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语句生成结束后，构造一个集合，依据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的语法树结构，选取若干（</a:t>
            </a:r>
            <a:r>
              <a:rPr lang="en-US" altLang="zh-CN" sz="2000" dirty="0" smtClean="0"/>
              <a:t>13±5</a:t>
            </a:r>
            <a:r>
              <a:rPr lang="zh-CN" altLang="en-US" sz="2000" dirty="0" smtClean="0"/>
              <a:t>）的子树片段进行编码，放入集合中。下一句的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生成时从该集合中进行选取。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88600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CD-Seq2seq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实验结果：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 lvl="1"/>
            <a:r>
              <a:rPr lang="zh-CN" altLang="en-US" sz="2000" dirty="0" smtClean="0"/>
              <a:t>在</a:t>
            </a:r>
            <a:r>
              <a:rPr lang="en-US" altLang="zh-CN" sz="2000" dirty="0" smtClean="0"/>
              <a:t>ATIS</a:t>
            </a:r>
            <a:r>
              <a:rPr lang="zh-CN" altLang="en-US" sz="2000" dirty="0" smtClean="0"/>
              <a:t>数据集上进行测试。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Query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语句的正确率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Denotation</a:t>
            </a:r>
            <a:r>
              <a:rPr lang="zh-CN" altLang="en-US" sz="2000" dirty="0" smtClean="0"/>
              <a:t>：结果的正确率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920" y="291322"/>
            <a:ext cx="5230653" cy="63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26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67169"/>
            <a:ext cx="10852237" cy="648000"/>
          </a:xfrm>
        </p:spPr>
        <p:txBody>
          <a:bodyPr/>
          <a:lstStyle/>
          <a:p>
            <a:r>
              <a:rPr lang="en-US" altLang="zh-CN" dirty="0" err="1" smtClean="0"/>
              <a:t>EditSQL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454259"/>
            <a:ext cx="10852237" cy="50413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CD-Seq2SQL</a:t>
            </a:r>
            <a:r>
              <a:rPr lang="zh-CN" altLang="en-US" sz="2000" dirty="0" smtClean="0"/>
              <a:t>存在两个问题：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SQL</a:t>
            </a:r>
            <a:r>
              <a:rPr lang="zh-CN" altLang="en-US" sz="2000" dirty="0" smtClean="0"/>
              <a:t>语句生成时，只能复制几个片段。当前后两个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语句只有几个单词不同时，无法直接利用之前生成的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语句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CD-Seq2SQL</a:t>
            </a:r>
            <a:r>
              <a:rPr lang="zh-CN" altLang="en-US" sz="2000" dirty="0"/>
              <a:t>只是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ATIS</a:t>
            </a:r>
            <a:r>
              <a:rPr lang="zh-CN" altLang="en-US" sz="2000" dirty="0" smtClean="0"/>
              <a:t>数据集上进行的，属于单一领域任务，对于跨领域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生成效果并不好。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Rui</a:t>
            </a:r>
            <a:r>
              <a:rPr lang="en-US" altLang="zh-CN" sz="2000" dirty="0" smtClean="0"/>
              <a:t> Zhang et al.</a:t>
            </a:r>
            <a:r>
              <a:rPr lang="zh-CN" altLang="en-US" sz="2000" dirty="0" smtClean="0"/>
              <a:t>提出了</a:t>
            </a:r>
            <a:r>
              <a:rPr lang="en-US" altLang="zh-CN" sz="2000" dirty="0" err="1" smtClean="0"/>
              <a:t>EditSQ</a:t>
            </a:r>
            <a:r>
              <a:rPr lang="en-US" altLang="zh-CN" sz="2000" dirty="0" err="1"/>
              <a:t>L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47397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数据集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296035"/>
            <a:ext cx="10852194" cy="5041265"/>
          </a:xfrm>
        </p:spPr>
        <p:txBody>
          <a:bodyPr/>
          <a:lstStyle/>
          <a:p>
            <a:pPr lvl="1"/>
            <a:r>
              <a:rPr lang="en-US" altLang="zh-CN" sz="2400" dirty="0" smtClean="0"/>
              <a:t>ATIS</a:t>
            </a:r>
          </a:p>
          <a:p>
            <a:pPr lvl="1"/>
            <a:r>
              <a:rPr lang="en-US" altLang="zh-CN" sz="2400" dirty="0" err="1" smtClean="0"/>
              <a:t>GeoQuery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SequentialQA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WikiSQL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Spider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SParC</a:t>
            </a:r>
            <a:endParaRPr lang="en-US" altLang="zh-CN" sz="2400" dirty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3468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67169"/>
            <a:ext cx="10852237" cy="648000"/>
          </a:xfrm>
        </p:spPr>
        <p:txBody>
          <a:bodyPr/>
          <a:lstStyle/>
          <a:p>
            <a:r>
              <a:rPr lang="en-US" altLang="zh-CN" dirty="0" err="1" smtClean="0"/>
              <a:t>EditSQL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为了更好的表示用户提问、表的结构以及二者之间的关系，作者提出了</a:t>
            </a:r>
            <a:r>
              <a:rPr lang="en-US" altLang="zh-CN" sz="2000" dirty="0"/>
              <a:t>Utterance-Table </a:t>
            </a:r>
            <a:r>
              <a:rPr lang="en-US" altLang="zh-CN" sz="2000" dirty="0" smtClean="0"/>
              <a:t>Encoder</a:t>
            </a:r>
            <a:r>
              <a:rPr lang="zh-CN" altLang="en-US" sz="2000" dirty="0" smtClean="0"/>
              <a:t>。在对提问和表进行编码时，分别附带上与对方的注意力向量：</a:t>
            </a: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82" y="2371788"/>
            <a:ext cx="6213173" cy="408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4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67169"/>
            <a:ext cx="10852237" cy="648000"/>
          </a:xfrm>
        </p:spPr>
        <p:txBody>
          <a:bodyPr/>
          <a:lstStyle/>
          <a:p>
            <a:r>
              <a:rPr lang="en-US" altLang="zh-CN" dirty="0" err="1" smtClean="0"/>
              <a:t>EditSQL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 smtClean="0"/>
          </a:p>
          <a:p>
            <a:r>
              <a:rPr lang="zh-CN" altLang="en-US" sz="2000" dirty="0" smtClean="0"/>
              <a:t>每一句提问结束后，都与之前的提问计算注意力分布，取加权平均，与当前提问进行相加，作为</a:t>
            </a:r>
            <a:r>
              <a:rPr lang="en-US" altLang="zh-CN" sz="2000" dirty="0" smtClean="0"/>
              <a:t>Decoder</a:t>
            </a:r>
            <a:r>
              <a:rPr lang="zh-CN" altLang="en-US" sz="2000" dirty="0" smtClean="0"/>
              <a:t>的输入。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882" y="2991821"/>
            <a:ext cx="4277339" cy="23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22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67169"/>
            <a:ext cx="10852237" cy="648000"/>
          </a:xfrm>
        </p:spPr>
        <p:txBody>
          <a:bodyPr/>
          <a:lstStyle/>
          <a:p>
            <a:r>
              <a:rPr lang="en-US" altLang="zh-CN" dirty="0" err="1" smtClean="0"/>
              <a:t>EditSQL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SQL</a:t>
            </a:r>
            <a:r>
              <a:rPr lang="zh-CN" altLang="en-US" sz="2000" dirty="0" smtClean="0"/>
              <a:t>编辑机制：</a:t>
            </a:r>
            <a:endParaRPr lang="en-US" altLang="zh-CN" sz="2000" dirty="0" smtClean="0"/>
          </a:p>
          <a:p>
            <a:r>
              <a:rPr lang="zh-CN" altLang="en-US" sz="2000" dirty="0" smtClean="0"/>
              <a:t>在</a:t>
            </a:r>
            <a:r>
              <a:rPr lang="en-US" altLang="zh-CN" sz="2000" dirty="0" smtClean="0"/>
              <a:t>Decoder</a:t>
            </a:r>
            <a:r>
              <a:rPr lang="zh-CN" altLang="en-US" sz="2000" dirty="0" smtClean="0"/>
              <a:t>部分，输出可以分为两类：一是直接生成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关键字、列名等（</a:t>
            </a:r>
            <a:r>
              <a:rPr lang="en-US" altLang="zh-CN" sz="2000" dirty="0" smtClean="0"/>
              <a:t>insert</a:t>
            </a:r>
            <a:r>
              <a:rPr lang="zh-CN" altLang="en-US" sz="2000" dirty="0" smtClean="0"/>
              <a:t>），二是可以从之前生成过的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语句中直接复制单词（</a:t>
            </a:r>
            <a:r>
              <a:rPr lang="en-US" altLang="zh-CN" sz="2000" dirty="0" smtClean="0"/>
              <a:t>copy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83" y="3053214"/>
            <a:ext cx="10376975" cy="3284141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5972670" y="4633546"/>
            <a:ext cx="5188488" cy="11166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09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67169"/>
            <a:ext cx="10852237" cy="648000"/>
          </a:xfrm>
        </p:spPr>
        <p:txBody>
          <a:bodyPr/>
          <a:lstStyle/>
          <a:p>
            <a:r>
              <a:rPr lang="en-US" altLang="zh-CN" dirty="0" err="1" smtClean="0"/>
              <a:t>EditSQL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实验结果：</a:t>
            </a:r>
            <a:endParaRPr lang="en-US" altLang="zh-CN" sz="2000" dirty="0"/>
          </a:p>
          <a:p>
            <a:pPr lvl="1"/>
            <a:r>
              <a:rPr lang="zh-CN" altLang="en-US" sz="2000" dirty="0" smtClean="0"/>
              <a:t>基于</a:t>
            </a:r>
            <a:r>
              <a:rPr lang="en-US" altLang="zh-CN" sz="2000" dirty="0" err="1" smtClean="0"/>
              <a:t>SParC</a:t>
            </a:r>
            <a:r>
              <a:rPr lang="zh-CN" altLang="en-US" sz="2000" dirty="0" smtClean="0"/>
              <a:t>数据集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82" y="2461611"/>
            <a:ext cx="10312060" cy="415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87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296000"/>
            <a:ext cx="10852237" cy="5412531"/>
          </a:xfrm>
        </p:spPr>
        <p:txBody>
          <a:bodyPr/>
          <a:lstStyle/>
          <a:p>
            <a:r>
              <a:rPr lang="zh-CN" altLang="en-US" sz="1900" dirty="0" smtClean="0"/>
              <a:t>上下文无关：</a:t>
            </a:r>
            <a:endParaRPr lang="en-US" altLang="zh-CN" sz="1900" dirty="0" smtClean="0"/>
          </a:p>
          <a:p>
            <a:pPr lvl="1"/>
            <a:r>
              <a:rPr lang="en-US" altLang="zh-CN" sz="1900" dirty="0" smtClean="0"/>
              <a:t>Pointer </a:t>
            </a:r>
            <a:r>
              <a:rPr lang="en-US" altLang="zh-CN" sz="1900" dirty="0" smtClean="0"/>
              <a:t>Network</a:t>
            </a:r>
            <a:r>
              <a:rPr lang="zh-CN" altLang="en-US" sz="1900" dirty="0" smtClean="0"/>
              <a:t>：基本的</a:t>
            </a:r>
            <a:r>
              <a:rPr lang="en-US" altLang="zh-CN" sz="1900" dirty="0" smtClean="0"/>
              <a:t>Seq2Seq</a:t>
            </a:r>
            <a:endParaRPr lang="en-US" altLang="zh-CN" sz="1900" dirty="0" smtClean="0"/>
          </a:p>
          <a:p>
            <a:pPr lvl="1"/>
            <a:r>
              <a:rPr lang="en-US" altLang="zh-CN" sz="1900" dirty="0" smtClean="0"/>
              <a:t>Seq2SQL</a:t>
            </a:r>
            <a:r>
              <a:rPr lang="zh-CN" altLang="en-US" sz="1900" dirty="0" smtClean="0"/>
              <a:t>：利用了</a:t>
            </a:r>
            <a:r>
              <a:rPr lang="en-US" altLang="zh-CN" sz="1900" dirty="0" smtClean="0"/>
              <a:t>SQL</a:t>
            </a:r>
            <a:r>
              <a:rPr lang="zh-CN" altLang="en-US" sz="1900" dirty="0" smtClean="0"/>
              <a:t>语句本身的结构特征</a:t>
            </a:r>
            <a:endParaRPr lang="en-US" altLang="zh-CN" sz="1900" dirty="0" smtClean="0"/>
          </a:p>
          <a:p>
            <a:pPr lvl="1"/>
            <a:r>
              <a:rPr lang="en-US" altLang="zh-CN" sz="1900" dirty="0" err="1" smtClean="0"/>
              <a:t>SQLNet</a:t>
            </a:r>
            <a:r>
              <a:rPr lang="zh-CN" altLang="en-US" sz="1900" dirty="0" smtClean="0"/>
              <a:t>：解决了强化学习效果不明显的问题</a:t>
            </a:r>
            <a:endParaRPr lang="en-US" altLang="zh-CN" sz="1900" dirty="0" smtClean="0"/>
          </a:p>
          <a:p>
            <a:pPr lvl="1"/>
            <a:r>
              <a:rPr lang="en-US" altLang="zh-CN" sz="1900" dirty="0" err="1" smtClean="0"/>
              <a:t>IRNet</a:t>
            </a:r>
            <a:r>
              <a:rPr lang="zh-CN" altLang="en-US" sz="1900" dirty="0" smtClean="0"/>
              <a:t>：使用中间表示的方法，解决了</a:t>
            </a:r>
            <a:r>
              <a:rPr lang="en-US" altLang="zh-CN" sz="1900" dirty="0" smtClean="0"/>
              <a:t>SQL</a:t>
            </a:r>
            <a:r>
              <a:rPr lang="zh-CN" altLang="en-US" sz="1900" dirty="0" smtClean="0"/>
              <a:t>语句中的某些细节与提问不匹配的问题</a:t>
            </a:r>
            <a:endParaRPr lang="en-US" altLang="zh-CN" sz="1900" dirty="0" smtClean="0"/>
          </a:p>
          <a:p>
            <a:r>
              <a:rPr lang="zh-CN" altLang="en-US" sz="1900" dirty="0" smtClean="0"/>
              <a:t>上下文相关：</a:t>
            </a:r>
            <a:endParaRPr lang="en-US" altLang="zh-CN" sz="1900" dirty="0" smtClean="0"/>
          </a:p>
          <a:p>
            <a:pPr lvl="1"/>
            <a:r>
              <a:rPr lang="en-US" altLang="zh-CN" sz="1900" dirty="0" smtClean="0"/>
              <a:t>CD-Seq2Seq</a:t>
            </a:r>
            <a:r>
              <a:rPr lang="zh-CN" altLang="en-US" sz="1900" dirty="0" smtClean="0"/>
              <a:t>：对历史提问进行编码解决了省略与指代的问题，片段拷贝机制解决了前后</a:t>
            </a:r>
            <a:r>
              <a:rPr lang="en-US" altLang="zh-CN" sz="1900" dirty="0" smtClean="0"/>
              <a:t>SQL</a:t>
            </a:r>
            <a:r>
              <a:rPr lang="zh-CN" altLang="en-US" sz="1900" dirty="0" smtClean="0"/>
              <a:t>语句部分重合的问题</a:t>
            </a:r>
            <a:endParaRPr lang="en-US" altLang="zh-CN" sz="1900" dirty="0" smtClean="0"/>
          </a:p>
          <a:p>
            <a:pPr lvl="1"/>
            <a:r>
              <a:rPr lang="en-US" altLang="zh-CN" sz="1900" dirty="0" err="1" smtClean="0"/>
              <a:t>EditSQL</a:t>
            </a:r>
            <a:r>
              <a:rPr lang="zh-CN" altLang="en-US" sz="1900" dirty="0" smtClean="0"/>
              <a:t>：编码时使用</a:t>
            </a:r>
            <a:r>
              <a:rPr lang="en-US" altLang="zh-CN" sz="1900" dirty="0" smtClean="0"/>
              <a:t>Attention</a:t>
            </a:r>
            <a:r>
              <a:rPr lang="zh-CN" altLang="en-US" sz="1900" dirty="0" smtClean="0"/>
              <a:t>机制增强了提问与表名、列名的关系。改进了拷贝机制，可以对历史</a:t>
            </a:r>
            <a:r>
              <a:rPr lang="en-US" altLang="zh-CN" sz="1900" dirty="0" smtClean="0"/>
              <a:t>SQL</a:t>
            </a:r>
            <a:r>
              <a:rPr lang="zh-CN" altLang="en-US" sz="1900" dirty="0" smtClean="0"/>
              <a:t>语句进行改造。</a:t>
            </a:r>
            <a:endParaRPr lang="en-US" altLang="zh-CN" sz="1900" dirty="0" smtClean="0"/>
          </a:p>
        </p:txBody>
      </p:sp>
    </p:spTree>
    <p:extLst>
      <p:ext uri="{BB962C8B-B14F-4D97-AF65-F5344CB8AC3E}">
        <p14:creationId xmlns:p14="http://schemas.microsoft.com/office/powerpoint/2010/main" val="23342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Thanks &amp; QA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728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ATIS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296035"/>
            <a:ext cx="5887085" cy="5041265"/>
          </a:xfrm>
        </p:spPr>
        <p:txBody>
          <a:bodyPr/>
          <a:lstStyle/>
          <a:p>
            <a:endParaRPr lang="zh-CN" altLang="en-US" sz="2000" dirty="0"/>
          </a:p>
          <a:p>
            <a:r>
              <a:rPr lang="zh-CN" altLang="en-US" sz="2000" dirty="0"/>
              <a:t>单一领域（只包含与航班信息有关的提问），</a:t>
            </a:r>
            <a:r>
              <a:rPr lang="zh-CN" altLang="en-US" sz="2000" dirty="0" smtClean="0"/>
              <a:t>上下文</a:t>
            </a:r>
            <a:r>
              <a:rPr lang="zh-CN" altLang="en-US" sz="2000" dirty="0"/>
              <a:t>相</a:t>
            </a:r>
            <a:r>
              <a:rPr lang="zh-CN" altLang="en-US" sz="2000" dirty="0" smtClean="0"/>
              <a:t>关</a:t>
            </a:r>
            <a:r>
              <a:rPr lang="zh-CN" altLang="en-US" sz="2000" dirty="0"/>
              <a:t>，在数据库中生成SQL</a:t>
            </a:r>
            <a:r>
              <a:rPr lang="zh-CN" altLang="en-US" sz="2000" dirty="0" smtClean="0"/>
              <a:t>语句</a:t>
            </a:r>
            <a:endParaRPr lang="zh-CN" altLang="en-US" sz="2000" dirty="0"/>
          </a:p>
          <a:p>
            <a:r>
              <a:rPr lang="zh-CN" altLang="en-US" sz="2000" dirty="0"/>
              <a:t>采用了</a:t>
            </a:r>
            <a:r>
              <a:rPr lang="en-US" altLang="zh-CN" sz="2000" dirty="0"/>
              <a:t>BIO</a:t>
            </a:r>
            <a:r>
              <a:rPr lang="zh-CN" altLang="en-US" sz="2000" dirty="0"/>
              <a:t>标注的方式来标识问句中所包含的的表名和查询条件</a:t>
            </a:r>
            <a:r>
              <a:rPr lang="zh-CN" altLang="en-US" sz="2000" dirty="0" smtClean="0"/>
              <a:t>等</a:t>
            </a:r>
            <a:endParaRPr lang="en-US" altLang="zh-CN" sz="2000" dirty="0" smtClean="0"/>
          </a:p>
          <a:p>
            <a:r>
              <a:rPr lang="zh-CN" altLang="en-US" sz="2000" dirty="0" smtClean="0"/>
              <a:t>（也有直接给出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语句的版本）</a:t>
            </a:r>
            <a:endParaRPr lang="zh-CN" altLang="en-US" sz="2000" dirty="0"/>
          </a:p>
          <a:p>
            <a:r>
              <a:rPr lang="zh-CN" altLang="en-US" sz="2000" dirty="0"/>
              <a:t>规模：训练集4978 / 测试集893</a:t>
            </a:r>
          </a:p>
          <a:p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05" y="875030"/>
            <a:ext cx="5167630" cy="56476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GeoQuery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296035"/>
            <a:ext cx="10852150" cy="5356225"/>
          </a:xfrm>
        </p:spPr>
        <p:txBody>
          <a:bodyPr/>
          <a:lstStyle/>
          <a:p>
            <a:r>
              <a:rPr lang="zh-CN" altLang="en-US" sz="2000" dirty="0"/>
              <a:t>单一领域（地理区域相关），上下文无关，在数据库中产生SQL语句</a:t>
            </a:r>
          </a:p>
          <a:p>
            <a:r>
              <a:rPr lang="zh-CN" altLang="en-US" sz="2000" dirty="0"/>
              <a:t>特点：按照问句所表达的含义进行分组，每一组表示同一类查询，每组提供几个</a:t>
            </a:r>
            <a:r>
              <a:rPr lang="en-US" altLang="zh-CN" sz="2000" dirty="0"/>
              <a:t>SQL</a:t>
            </a:r>
            <a:r>
              <a:rPr sz="2000" dirty="0"/>
              <a:t>语句</a:t>
            </a:r>
          </a:p>
          <a:p>
            <a:r>
              <a:rPr sz="2000" dirty="0"/>
              <a:t>规模：246组 / 877句</a:t>
            </a:r>
          </a:p>
          <a:p>
            <a:endParaRPr sz="2000" dirty="0"/>
          </a:p>
          <a:p>
            <a:pPr>
              <a:lnSpc>
                <a:spcPct val="100000"/>
              </a:lnSpc>
            </a:pPr>
            <a:r>
              <a:rPr sz="1800" dirty="0">
                <a:latin typeface="Cascadia Code" panose="00000509000000000000" charset="0"/>
                <a:cs typeface="Cascadia Code" panose="00000509000000000000" charset="0"/>
              </a:rPr>
              <a:t>what is the biggest city in </a:t>
            </a:r>
            <a:r>
              <a:rPr sz="1800" dirty="0">
                <a:solidFill>
                  <a:srgbClr val="FF0000"/>
                </a:solidFill>
                <a:latin typeface="Cascadia Code" panose="00000509000000000000" charset="0"/>
                <a:cs typeface="Cascadia Code" panose="00000509000000000000" charset="0"/>
              </a:rPr>
              <a:t>state_name0</a:t>
            </a:r>
            <a:r>
              <a:rPr lang="en-US" altLang="zh-CN" sz="1800" dirty="0">
                <a:latin typeface="Cascadia Code" panose="00000509000000000000" charset="0"/>
                <a:cs typeface="Cascadia Code" panose="00000509000000000000" charset="0"/>
              </a:rPr>
              <a:t>?</a:t>
            </a:r>
            <a:endParaRPr sz="1800" dirty="0">
              <a:latin typeface="Cascadia Code" panose="00000509000000000000" charset="0"/>
              <a:cs typeface="Cascadia Code" panose="00000509000000000000" charset="0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ascadia Code" panose="00000509000000000000" charset="0"/>
                <a:cs typeface="Cascadia Code" panose="00000509000000000000" charset="0"/>
              </a:rPr>
              <a:t>what </a:t>
            </a:r>
            <a:r>
              <a:rPr sz="1800" dirty="0">
                <a:solidFill>
                  <a:srgbClr val="FF0000"/>
                </a:solidFill>
                <a:latin typeface="Cascadia Code" panose="00000509000000000000" charset="0"/>
                <a:cs typeface="Cascadia Code" panose="00000509000000000000" charset="0"/>
              </a:rPr>
              <a:t>state_name0</a:t>
            </a:r>
            <a:r>
              <a:rPr sz="1800" dirty="0">
                <a:latin typeface="Cascadia Code" panose="00000509000000000000" charset="0"/>
                <a:cs typeface="Cascadia Code" panose="00000509000000000000" charset="0"/>
              </a:rPr>
              <a:t> city has the largest population</a:t>
            </a:r>
            <a:r>
              <a:rPr lang="en-US" altLang="zh-CN" sz="1800" dirty="0">
                <a:latin typeface="Cascadia Code" panose="00000509000000000000" charset="0"/>
                <a:cs typeface="Cascadia Code" panose="00000509000000000000" charset="0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latin typeface="Cascadia Code" panose="00000509000000000000" charset="0"/>
                <a:cs typeface="Cascadia Code" panose="00000509000000000000" charset="0"/>
              </a:rPr>
              <a:t>what is the largest city in </a:t>
            </a:r>
            <a:r>
              <a:rPr lang="en-US" altLang="zh-CN" sz="1800" dirty="0">
                <a:solidFill>
                  <a:srgbClr val="FF0000"/>
                </a:solidFill>
                <a:latin typeface="Cascadia Code" panose="00000509000000000000" charset="0"/>
                <a:cs typeface="Cascadia Code" panose="00000509000000000000" charset="0"/>
              </a:rPr>
              <a:t>state_name0</a:t>
            </a:r>
            <a:r>
              <a:rPr lang="en-US" altLang="zh-CN" sz="1800" dirty="0">
                <a:solidFill>
                  <a:schemeClr val="tx1"/>
                </a:solidFill>
                <a:latin typeface="Cascadia Code" panose="00000509000000000000" charset="0"/>
                <a:cs typeface="Cascadia Code" panose="00000509000000000000" charset="0"/>
              </a:rPr>
              <a:t>?</a:t>
            </a:r>
            <a:endParaRPr lang="en-US" altLang="zh-CN" sz="1800" dirty="0">
              <a:latin typeface="Cascadia Code" panose="00000509000000000000" charset="0"/>
              <a:cs typeface="Cascadia Code" panose="00000509000000000000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>
                <a:latin typeface="Cascadia Code" panose="00000509000000000000" charset="0"/>
                <a:cs typeface="Cascadia Code" panose="00000509000000000000" charset="0"/>
              </a:rPr>
              <a:t>...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latin typeface="Cascadia Code" panose="00000509000000000000" charset="0"/>
                <a:cs typeface="Cascadia Code" panose="00000509000000000000" charset="0"/>
              </a:rPr>
              <a:t>SELECT CITYalias0.CITY_NAME FROM CITY AS CITYalias0 WHERE CITYalias0.POPULATION = ( SELECT MAX( CITYalias1.POPULATION ) FROM CITY AS CITYalias1 WHERE CITYalias1.STATE_NAME = "</a:t>
            </a:r>
            <a:r>
              <a:rPr lang="en-US" altLang="zh-CN" sz="1800" dirty="0">
                <a:solidFill>
                  <a:srgbClr val="FF0000"/>
                </a:solidFill>
                <a:latin typeface="Cascadia Code" panose="00000509000000000000" charset="0"/>
                <a:cs typeface="Cascadia Code" panose="00000509000000000000" charset="0"/>
              </a:rPr>
              <a:t>state_name0</a:t>
            </a:r>
            <a:r>
              <a:rPr lang="en-US" altLang="zh-CN" sz="1800" dirty="0">
                <a:latin typeface="Cascadia Code" panose="00000509000000000000" charset="0"/>
                <a:cs typeface="Cascadia Code" panose="00000509000000000000" charset="0"/>
              </a:rPr>
              <a:t>" ) AND CITYalias0.STATE_NAME = "</a:t>
            </a:r>
            <a:r>
              <a:rPr lang="en-US" altLang="zh-CN" sz="1800" dirty="0">
                <a:solidFill>
                  <a:srgbClr val="FF0000"/>
                </a:solidFill>
                <a:latin typeface="Cascadia Code" panose="00000509000000000000" charset="0"/>
                <a:cs typeface="Cascadia Code" panose="00000509000000000000" charset="0"/>
              </a:rPr>
              <a:t>state_name0</a:t>
            </a:r>
            <a:r>
              <a:rPr lang="en-US" altLang="zh-CN" sz="1800" dirty="0">
                <a:latin typeface="Cascadia Code" panose="00000509000000000000" charset="0"/>
                <a:cs typeface="Cascadia Code" panose="00000509000000000000" charset="0"/>
              </a:rPr>
              <a:t>" ;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SequentialQA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296035"/>
            <a:ext cx="10852150" cy="5246370"/>
          </a:xfrm>
        </p:spPr>
        <p:txBody>
          <a:bodyPr/>
          <a:lstStyle/>
          <a:p>
            <a:r>
              <a:rPr lang="zh-CN" altLang="en-US" sz="2000" dirty="0"/>
              <a:t>跨领域，上下文相关，指定表进行查询</a:t>
            </a:r>
          </a:p>
          <a:p>
            <a:r>
              <a:rPr lang="zh-CN" altLang="en-US" sz="2000" dirty="0"/>
              <a:t>为每个表指定三组上下文相关的查询，直接给出了查询结果</a:t>
            </a:r>
            <a:r>
              <a:rPr lang="en-US" altLang="zh-CN" sz="2000" dirty="0"/>
              <a:t>.</a:t>
            </a:r>
          </a:p>
          <a:p>
            <a:r>
              <a:rPr lang="en-US" altLang="zh-CN" sz="2000" dirty="0"/>
              <a:t>规模：训练集14542 / 测试集3013      </a:t>
            </a:r>
          </a:p>
          <a:p>
            <a:r>
              <a:rPr altLang="zh-CN" sz="2000" dirty="0"/>
              <a:t>评价：查询结果的准确率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en-US" altLang="zh-CN" sz="1800" dirty="0">
                <a:latin typeface="Cascadia Code" panose="00000509000000000000" charset="0"/>
                <a:cs typeface="Cascadia Code" panose="00000509000000000000" charset="0"/>
              </a:rPr>
              <a:t>where did the championships take place?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latin typeface="Cascadia Code" panose="00000509000000000000" charset="0"/>
                <a:cs typeface="Cascadia Code" panose="00000509000000000000" charset="0"/>
              </a:rPr>
              <a:t>['Memphis, Tennessee, USA', 'Coral Springs, ...]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ascadia Code" panose="00000509000000000000" charset="0"/>
                <a:cs typeface="Cascadia Code" panose="00000509000000000000" charset="0"/>
              </a:rPr>
              <a:t>and on</a:t>
            </a:r>
            <a:r>
              <a:rPr lang="en-US" altLang="zh-CN" sz="1800" dirty="0">
                <a:latin typeface="Cascadia Code" panose="00000509000000000000" charset="0"/>
                <a:cs typeface="Cascadia Code" panose="00000509000000000000" charset="0"/>
              </a:rPr>
              <a:t> what dates?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latin typeface="Cascadia Code" panose="00000509000000000000" charset="0"/>
                <a:cs typeface="Cascadia Code" panose="00000509000000000000" charset="0"/>
              </a:rPr>
              <a:t>['February 15, 1993', 'May 17, 1993', 'July 26, 1993', ...]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ascadia Code" panose="00000509000000000000" charset="0"/>
                <a:cs typeface="Cascadia Code" panose="00000509000000000000" charset="0"/>
              </a:rPr>
              <a:t>what about</a:t>
            </a:r>
            <a:r>
              <a:rPr lang="en-US" altLang="zh-CN" sz="1800" dirty="0">
                <a:latin typeface="Cascadia Code" panose="00000509000000000000" charset="0"/>
                <a:cs typeface="Cascadia Code" panose="00000509000000000000" charset="0"/>
              </a:rPr>
              <a:t> just </a:t>
            </a:r>
            <a:r>
              <a:rPr lang="en-US" altLang="zh-CN" sz="1800" dirty="0" err="1">
                <a:latin typeface="Cascadia Code" panose="00000509000000000000" charset="0"/>
                <a:cs typeface="Cascadia Code" panose="00000509000000000000" charset="0"/>
              </a:rPr>
              <a:t>atlanta</a:t>
            </a:r>
            <a:r>
              <a:rPr lang="en-US" altLang="zh-CN" sz="1800" dirty="0">
                <a:latin typeface="Cascadia Code" panose="00000509000000000000" charset="0"/>
                <a:cs typeface="Cascadia Code" panose="00000509000000000000" charset="0"/>
              </a:rPr>
              <a:t>, </a:t>
            </a:r>
            <a:r>
              <a:rPr lang="en-US" altLang="zh-CN" sz="1800" dirty="0" err="1">
                <a:latin typeface="Cascadia Code" panose="00000509000000000000" charset="0"/>
                <a:cs typeface="Cascadia Code" panose="00000509000000000000" charset="0"/>
              </a:rPr>
              <a:t>georgia</a:t>
            </a:r>
            <a:r>
              <a:rPr lang="en-US" altLang="zh-CN" sz="1800" dirty="0">
                <a:latin typeface="Cascadia Code" panose="00000509000000000000" charset="0"/>
                <a:cs typeface="Cascadia Code" panose="00000509000000000000" charset="0"/>
              </a:rPr>
              <a:t>, </a:t>
            </a:r>
            <a:r>
              <a:rPr lang="en-US" altLang="zh-CN" sz="1800" dirty="0" err="1">
                <a:latin typeface="Cascadia Code" panose="00000509000000000000" charset="0"/>
                <a:cs typeface="Cascadia Code" panose="00000509000000000000" charset="0"/>
              </a:rPr>
              <a:t>usa</a:t>
            </a:r>
            <a:r>
              <a:rPr lang="en-US" altLang="zh-CN" sz="1800" dirty="0">
                <a:latin typeface="Cascadia Code" panose="00000509000000000000" charset="0"/>
                <a:cs typeface="Cascadia Code" panose="00000509000000000000" charset="0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latin typeface="Cascadia Code" panose="00000509000000000000" charset="0"/>
                <a:cs typeface="Cascadia Code" panose="00000509000000000000" charset="0"/>
              </a:rPr>
              <a:t>['May 2, 1994']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latin typeface="Cascadia Code" panose="00000509000000000000" charset="0"/>
                <a:cs typeface="Cascadia Code" panose="00000509000000000000" charset="0"/>
              </a:rPr>
              <a:t>now, which other event took place in </a:t>
            </a:r>
            <a:r>
              <a:rPr lang="en-US" altLang="zh-CN" sz="1800" dirty="0">
                <a:solidFill>
                  <a:srgbClr val="FF0000"/>
                </a:solidFill>
                <a:latin typeface="Cascadia Code" panose="00000509000000000000" charset="0"/>
                <a:cs typeface="Cascadia Code" panose="00000509000000000000" charset="0"/>
              </a:rPr>
              <a:t>that month</a:t>
            </a:r>
            <a:r>
              <a:rPr lang="en-US" altLang="zh-CN" sz="1800" dirty="0">
                <a:latin typeface="Cascadia Code" panose="00000509000000000000" charset="0"/>
                <a:cs typeface="Cascadia Code" panose="00000509000000000000" charset="0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latin typeface="Cascadia Code" panose="00000509000000000000" charset="0"/>
                <a:cs typeface="Cascadia Code" panose="00000509000000000000" charset="0"/>
              </a:rPr>
              <a:t>['Pinehurst, USA']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WikiSQL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296035"/>
            <a:ext cx="10851515" cy="5041265"/>
          </a:xfrm>
        </p:spPr>
        <p:txBody>
          <a:bodyPr/>
          <a:lstStyle/>
          <a:p>
            <a:r>
              <a:rPr lang="zh-CN" altLang="en-US" sz="2000" dirty="0"/>
              <a:t>跨领域，上下文无关</a:t>
            </a:r>
          </a:p>
          <a:p>
            <a:r>
              <a:rPr lang="zh-CN" altLang="en-US" sz="2000" dirty="0"/>
              <a:t>在给定表中生成查询语句</a:t>
            </a:r>
          </a:p>
          <a:p>
            <a:r>
              <a:rPr lang="zh-CN" altLang="en-US" sz="2000" dirty="0"/>
              <a:t>对于一个问句，给出了结构化的</a:t>
            </a:r>
            <a:r>
              <a:rPr lang="en-US" altLang="zh-CN" sz="2000" dirty="0"/>
              <a:t>SQL</a:t>
            </a:r>
            <a:r>
              <a:rPr sz="2000" dirty="0"/>
              <a:t>语句</a:t>
            </a:r>
          </a:p>
          <a:p>
            <a:r>
              <a:rPr lang="en-US" altLang="zh-CN" sz="1800" dirty="0">
                <a:latin typeface="Cascadia Code" panose="00000509000000000000" charset="0"/>
                <a:cs typeface="Cascadia Code" panose="00000509000000000000" charset="0"/>
              </a:rPr>
              <a:t>question: </a:t>
            </a:r>
            <a:r>
              <a:rPr sz="1800" dirty="0">
                <a:latin typeface="Cascadia Code" panose="00000509000000000000" charset="0"/>
                <a:cs typeface="Cascadia Code" panose="00000509000000000000" charset="0"/>
              </a:rPr>
              <a:t>What position does the player who played for </a:t>
            </a:r>
            <a:r>
              <a:rPr sz="1800" dirty="0">
                <a:solidFill>
                  <a:srgbClr val="FF0000"/>
                </a:solidFill>
                <a:latin typeface="Cascadia Code" panose="00000509000000000000" charset="0"/>
                <a:cs typeface="Cascadia Code" panose="00000509000000000000" charset="0"/>
              </a:rPr>
              <a:t>butler cc (ks)</a:t>
            </a:r>
            <a:r>
              <a:rPr sz="1800" dirty="0">
                <a:latin typeface="Cascadia Code" panose="00000509000000000000" charset="0"/>
                <a:cs typeface="Cascadia Code" panose="00000509000000000000" charset="0"/>
              </a:rPr>
              <a:t> play?</a:t>
            </a:r>
          </a:p>
          <a:p>
            <a:r>
              <a:rPr sz="1800" dirty="0">
                <a:latin typeface="Cascadia Code" panose="00000509000000000000" charset="0"/>
                <a:cs typeface="Cascadia Code" panose="00000509000000000000" charset="0"/>
              </a:rPr>
              <a:t> </a:t>
            </a:r>
            <a:r>
              <a:rPr lang="en-US" altLang="zh-CN" sz="1800" dirty="0">
                <a:latin typeface="Cascadia Code" panose="00000509000000000000" charset="0"/>
                <a:cs typeface="Cascadia Code" panose="00000509000000000000" charset="0"/>
              </a:rPr>
              <a:t>SQL: </a:t>
            </a:r>
            <a:r>
              <a:rPr sz="1800" dirty="0">
                <a:latin typeface="Cascadia Code" panose="00000509000000000000" charset="0"/>
                <a:cs typeface="Cascadia Code" panose="00000509000000000000" charset="0"/>
              </a:rPr>
              <a:t>{"sel": 3, "conds": [[5, 0, "</a:t>
            </a:r>
            <a:r>
              <a:rPr sz="1800" dirty="0">
                <a:solidFill>
                  <a:srgbClr val="FF0000"/>
                </a:solidFill>
                <a:latin typeface="Cascadia Code" panose="00000509000000000000" charset="0"/>
                <a:cs typeface="Cascadia Code" panose="00000509000000000000" charset="0"/>
              </a:rPr>
              <a:t>Butler CC (KS)</a:t>
            </a:r>
            <a:r>
              <a:rPr sz="1800" dirty="0">
                <a:latin typeface="Cascadia Code" panose="00000509000000000000" charset="0"/>
                <a:cs typeface="Cascadia Code" panose="00000509000000000000" charset="0"/>
              </a:rPr>
              <a:t>"]], "agg": 0}</a:t>
            </a:r>
            <a:endParaRPr sz="2000" dirty="0"/>
          </a:p>
          <a:p>
            <a:r>
              <a:rPr lang="en-US" altLang="zh-CN" sz="2000" dirty="0" smtClean="0"/>
              <a:t>SQL</a:t>
            </a:r>
            <a:r>
              <a:rPr lang="zh-CN" altLang="en-US" sz="2000" dirty="0" smtClean="0"/>
              <a:t>语句较简单，只包含</a:t>
            </a:r>
            <a:r>
              <a:rPr lang="en-US" altLang="zh-CN" sz="2000" dirty="0" smtClean="0"/>
              <a:t>SELECT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FROM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WHERE</a:t>
            </a:r>
            <a:r>
              <a:rPr lang="zh-CN" altLang="en-US" sz="2000" dirty="0" smtClean="0"/>
              <a:t>，且</a:t>
            </a:r>
            <a:r>
              <a:rPr lang="en-US" altLang="zh-CN" sz="2000" dirty="0" smtClean="0"/>
              <a:t>WHERE</a:t>
            </a:r>
            <a:r>
              <a:rPr lang="zh-CN" altLang="en-US" sz="2000" dirty="0" smtClean="0"/>
              <a:t>子句的条件全部使用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连接。</a:t>
            </a:r>
            <a:endParaRPr sz="2000" dirty="0"/>
          </a:p>
          <a:p>
            <a:r>
              <a:rPr sz="2000" dirty="0"/>
              <a:t>规模：训练集56355 / 开发集8421 / 测试集15878</a:t>
            </a:r>
          </a:p>
          <a:p>
            <a:endParaRPr sz="2000" dirty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Spider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4" y="1296035"/>
            <a:ext cx="5889137" cy="5041265"/>
          </a:xfrm>
        </p:spPr>
        <p:txBody>
          <a:bodyPr/>
          <a:lstStyle/>
          <a:p>
            <a:r>
              <a:rPr lang="zh-CN" altLang="en-US" sz="2000" dirty="0"/>
              <a:t>跨领域（包含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138</a:t>
            </a:r>
            <a:r>
              <a:rPr lang="zh-CN" altLang="en-US" sz="2000" dirty="0" smtClean="0"/>
              <a:t>个领域</a:t>
            </a:r>
            <a:r>
              <a:rPr lang="zh-CN" altLang="en-US" sz="2000" dirty="0"/>
              <a:t>的</a:t>
            </a:r>
            <a:r>
              <a:rPr lang="en-US" altLang="zh-CN" sz="2000" dirty="0"/>
              <a:t>391</a:t>
            </a:r>
            <a:r>
              <a:rPr lang="zh-CN" altLang="en-US" sz="2000" dirty="0"/>
              <a:t>个数据库） 、上下文无关</a:t>
            </a:r>
          </a:p>
          <a:p>
            <a:r>
              <a:rPr lang="zh-CN" altLang="en-US" sz="2000" dirty="0" smtClean="0"/>
              <a:t>数据处理</a:t>
            </a:r>
            <a:r>
              <a:rPr lang="zh-CN" altLang="en-US" sz="2000" dirty="0"/>
              <a:t>比较完善，给出了问句</a:t>
            </a:r>
            <a:r>
              <a:rPr lang="zh-CN" altLang="en-US" sz="2000" dirty="0" smtClean="0"/>
              <a:t>的单词序列</a:t>
            </a:r>
            <a:r>
              <a:rPr lang="zh-CN" altLang="en-US" sz="2000" dirty="0"/>
              <a:t>，</a:t>
            </a:r>
            <a:r>
              <a:rPr lang="en-US" altLang="zh-CN" sz="2000" dirty="0"/>
              <a:t>SQL</a:t>
            </a:r>
            <a:r>
              <a:rPr lang="zh-CN" altLang="en-US" sz="2000" dirty="0"/>
              <a:t>的词序列，结构化的</a:t>
            </a:r>
            <a:r>
              <a:rPr lang="en-US" altLang="zh-CN" sz="2000" dirty="0"/>
              <a:t>SQL</a:t>
            </a:r>
          </a:p>
          <a:p>
            <a:r>
              <a:rPr lang="zh-CN" altLang="en-US" sz="2000" dirty="0"/>
              <a:t>包含 </a:t>
            </a:r>
            <a:r>
              <a:rPr lang="en-US" altLang="zh-CN" sz="2000" dirty="0" err="1"/>
              <a:t>orderBy</a:t>
            </a:r>
            <a:r>
              <a:rPr lang="zh-CN" altLang="en-US" sz="2000" dirty="0"/>
              <a:t>、</a:t>
            </a:r>
            <a:r>
              <a:rPr lang="en-US" altLang="zh-CN" sz="2000" dirty="0"/>
              <a:t>union</a:t>
            </a:r>
            <a:r>
              <a:rPr lang="zh-CN" altLang="en-US" sz="2000" dirty="0"/>
              <a:t>、</a:t>
            </a:r>
            <a:r>
              <a:rPr lang="en-US" altLang="zh-CN" sz="2000" dirty="0"/>
              <a:t>except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groupBy</a:t>
            </a:r>
            <a:r>
              <a:rPr lang="zh-CN" altLang="en-US" sz="2000" dirty="0"/>
              <a:t>、</a:t>
            </a:r>
            <a:r>
              <a:rPr lang="en-US" altLang="zh-CN" sz="2000" dirty="0"/>
              <a:t>intersect</a:t>
            </a:r>
            <a:r>
              <a:rPr lang="zh-CN" altLang="en-US" sz="2000" dirty="0"/>
              <a:t>、</a:t>
            </a:r>
            <a:r>
              <a:rPr lang="en-US" altLang="zh-CN" sz="2000" dirty="0"/>
              <a:t>limit</a:t>
            </a:r>
            <a:r>
              <a:rPr lang="zh-CN" altLang="en-US" sz="2000" dirty="0"/>
              <a:t>、</a:t>
            </a:r>
            <a:r>
              <a:rPr lang="en-US" altLang="zh-CN" sz="2000" dirty="0"/>
              <a:t>having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关键字，以及嵌套查询等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zh-CN" altLang="en-US" sz="2000" dirty="0"/>
              <a:t>规模：训练集 </a:t>
            </a:r>
            <a:r>
              <a:rPr lang="en-US" altLang="zh-CN" sz="2000" dirty="0"/>
              <a:t>8659</a:t>
            </a:r>
            <a:r>
              <a:rPr lang="zh-CN" altLang="en-US" sz="2000" dirty="0"/>
              <a:t> / 开发集1034</a:t>
            </a:r>
          </a:p>
          <a:p>
            <a:endParaRPr lang="zh-CN" altLang="en-US" sz="2000" dirty="0"/>
          </a:p>
        </p:txBody>
      </p:sp>
      <p:pic>
        <p:nvPicPr>
          <p:cNvPr id="4" name="图片 2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435" y="1438275"/>
            <a:ext cx="4876165" cy="445071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SParC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296035"/>
            <a:ext cx="10851515" cy="5041265"/>
          </a:xfrm>
        </p:spPr>
        <p:txBody>
          <a:bodyPr/>
          <a:lstStyle/>
          <a:p>
            <a:r>
              <a:rPr lang="zh-CN" altLang="en-US" sz="2000" dirty="0"/>
              <a:t>跨</a:t>
            </a:r>
            <a:r>
              <a:rPr lang="zh-CN" altLang="en-US" sz="2000" dirty="0" smtClean="0"/>
              <a:t>领域、</a:t>
            </a:r>
            <a:r>
              <a:rPr lang="zh-CN" altLang="en-US" sz="2000" dirty="0"/>
              <a:t>上下文关联</a:t>
            </a:r>
            <a:r>
              <a:rPr lang="zh-CN" altLang="en-US" sz="2000" dirty="0" smtClean="0"/>
              <a:t>（分为若干组提问，每组内的提问上下文相关）</a:t>
            </a:r>
            <a:endParaRPr lang="en-US" altLang="zh-CN" sz="2000" dirty="0" smtClean="0"/>
          </a:p>
          <a:p>
            <a:r>
              <a:rPr lang="zh-CN" altLang="en-US" sz="2000" dirty="0" smtClean="0"/>
              <a:t>使用的数据库与</a:t>
            </a:r>
            <a:r>
              <a:rPr lang="en-US" altLang="zh-CN" sz="2000" dirty="0" smtClean="0"/>
              <a:t>Spider</a:t>
            </a:r>
            <a:r>
              <a:rPr lang="zh-CN" altLang="en-US" sz="2000" dirty="0" smtClean="0"/>
              <a:t>一致</a:t>
            </a:r>
            <a:endParaRPr lang="zh-CN" altLang="en-US" sz="2000" dirty="0"/>
          </a:p>
          <a:p>
            <a:r>
              <a:rPr sz="2000" dirty="0" smtClean="0"/>
              <a:t>包含 </a:t>
            </a:r>
            <a:r>
              <a:rPr sz="2000" dirty="0"/>
              <a:t>orderBy、union、except、groupBy、intersect、</a:t>
            </a:r>
            <a:r>
              <a:rPr lang="en-US" altLang="zh-CN" sz="2000" dirty="0"/>
              <a:t>limit</a:t>
            </a:r>
            <a:r>
              <a:rPr sz="2000" dirty="0"/>
              <a:t>、having</a:t>
            </a:r>
            <a:r>
              <a:rPr lang="en-US" altLang="zh-CN" sz="2000" dirty="0"/>
              <a:t> </a:t>
            </a:r>
            <a:r>
              <a:rPr sz="2000" dirty="0" smtClean="0"/>
              <a:t>关键字</a:t>
            </a:r>
            <a:endParaRPr lang="en-US" sz="2000" dirty="0" smtClean="0"/>
          </a:p>
          <a:p>
            <a:r>
              <a:rPr lang="zh-CN" altLang="en-US" sz="2000" dirty="0" smtClean="0"/>
              <a:t>人们在查询数据库时往往需要多步查询才能查到想要的结果，该数据集就模拟了这个过程，每一组数据都由若干个相关的查询，和一个最终查询组成。</a:t>
            </a:r>
            <a:endParaRPr lang="en-US" altLang="zh-CN" sz="2000" dirty="0"/>
          </a:p>
          <a:p>
            <a:r>
              <a:rPr lang="en-US" altLang="zh-CN" sz="2000" dirty="0" smtClean="0"/>
              <a:t>规模</a:t>
            </a:r>
            <a:r>
              <a:rPr lang="en-US" altLang="zh-CN" sz="2000" dirty="0"/>
              <a:t>：训练集3034组（12059句） / 开发集422组（1625句</a:t>
            </a:r>
            <a:r>
              <a:rPr lang="en-US" altLang="zh-CN" sz="2000" dirty="0" smtClean="0"/>
              <a:t>）</a:t>
            </a:r>
            <a:endParaRPr lang="en-US" altLang="zh-CN" sz="2000" dirty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2140</Words>
  <Application>Microsoft Office PowerPoint</Application>
  <PresentationFormat>宽屏</PresentationFormat>
  <Paragraphs>210</Paragraphs>
  <Slides>35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微软雅黑</vt:lpstr>
      <vt:lpstr>Arial</vt:lpstr>
      <vt:lpstr>Cambria Math</vt:lpstr>
      <vt:lpstr>Cascadia Code</vt:lpstr>
      <vt:lpstr>Courier New</vt:lpstr>
      <vt:lpstr>Wingdings</vt:lpstr>
      <vt:lpstr>Office 主题​​</vt:lpstr>
      <vt:lpstr>Text-to-SQL任务介绍</vt:lpstr>
      <vt:lpstr>任务简述</vt:lpstr>
      <vt:lpstr>数据集</vt:lpstr>
      <vt:lpstr>ATIS</vt:lpstr>
      <vt:lpstr>GeoQuery</vt:lpstr>
      <vt:lpstr>SequentialQA</vt:lpstr>
      <vt:lpstr>WikiSQL</vt:lpstr>
      <vt:lpstr>Spider</vt:lpstr>
      <vt:lpstr>SParC</vt:lpstr>
      <vt:lpstr>模型</vt:lpstr>
      <vt:lpstr>基于Pointer Network</vt:lpstr>
      <vt:lpstr>基于Pointer Network</vt:lpstr>
      <vt:lpstr>基于Pointer Network</vt:lpstr>
      <vt:lpstr>Seq2SQL</vt:lpstr>
      <vt:lpstr>Seq2SQL</vt:lpstr>
      <vt:lpstr>Seq2SQL</vt:lpstr>
      <vt:lpstr>Seq2SQL</vt:lpstr>
      <vt:lpstr>SQLNet</vt:lpstr>
      <vt:lpstr>SQLNet</vt:lpstr>
      <vt:lpstr>SQLNet</vt:lpstr>
      <vt:lpstr>IRNet</vt:lpstr>
      <vt:lpstr>IRNet</vt:lpstr>
      <vt:lpstr>IRNet</vt:lpstr>
      <vt:lpstr>IRNet</vt:lpstr>
      <vt:lpstr>CD-Seq2seq</vt:lpstr>
      <vt:lpstr>CD-Seq2seq</vt:lpstr>
      <vt:lpstr>CD-Seq2seq</vt:lpstr>
      <vt:lpstr>CD-Seq2seq</vt:lpstr>
      <vt:lpstr>EditSQL</vt:lpstr>
      <vt:lpstr>EditSQL</vt:lpstr>
      <vt:lpstr>EditSQL</vt:lpstr>
      <vt:lpstr>EditSQL</vt:lpstr>
      <vt:lpstr>EditSQL</vt:lpstr>
      <vt:lpstr>总结</vt:lpstr>
      <vt:lpstr>Thanks &amp; 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Pan Mingyang</cp:lastModifiedBy>
  <cp:revision>74</cp:revision>
  <dcterms:created xsi:type="dcterms:W3CDTF">2019-10-24T10:19:41Z</dcterms:created>
  <dcterms:modified xsi:type="dcterms:W3CDTF">2019-11-11T04:37:58Z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