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62" r:id="rId4"/>
    <p:sldId id="263" r:id="rId5"/>
    <p:sldId id="281" r:id="rId6"/>
    <p:sldId id="259" r:id="rId7"/>
    <p:sldId id="284" r:id="rId8"/>
    <p:sldId id="264" r:id="rId9"/>
    <p:sldId id="260" r:id="rId10"/>
    <p:sldId id="265" r:id="rId11"/>
    <p:sldId id="261" r:id="rId12"/>
    <p:sldId id="266" r:id="rId13"/>
    <p:sldId id="267" r:id="rId14"/>
    <p:sldId id="283" r:id="rId15"/>
    <p:sldId id="292" r:id="rId16"/>
    <p:sldId id="296" r:id="rId17"/>
    <p:sldId id="288" r:id="rId18"/>
    <p:sldId id="294" r:id="rId19"/>
    <p:sldId id="291" r:id="rId20"/>
    <p:sldId id="295" r:id="rId21"/>
    <p:sldId id="287" r:id="rId22"/>
    <p:sldId id="285" r:id="rId23"/>
    <p:sldId id="290" r:id="rId24"/>
    <p:sldId id="286" r:id="rId25"/>
    <p:sldId id="293" r:id="rId26"/>
    <p:sldId id="268" r:id="rId27"/>
    <p:sldId id="289" r:id="rId28"/>
    <p:sldId id="270" r:id="rId29"/>
    <p:sldId id="297" r:id="rId30"/>
    <p:sldId id="271" r:id="rId31"/>
    <p:sldId id="272" r:id="rId32"/>
    <p:sldId id="273" r:id="rId33"/>
    <p:sldId id="274" r:id="rId34"/>
    <p:sldId id="28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ngxu Dou (MSR Student-FA Talent)" initials="LD(ST" lastIdx="2" clrIdx="0">
    <p:extLst>
      <p:ext uri="{19B8F6BF-5375-455C-9EA6-DF929625EA0E}">
        <p15:presenceInfo xmlns:p15="http://schemas.microsoft.com/office/powerpoint/2012/main" userId="S-1-5-21-2146773085-903363285-719344707-22525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70AD47"/>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47" autoAdjust="0"/>
  </p:normalViewPr>
  <p:slideViewPr>
    <p:cSldViewPr snapToGrid="0">
      <p:cViewPr varScale="1">
        <p:scale>
          <a:sx n="81" d="100"/>
          <a:sy n="81" d="100"/>
        </p:scale>
        <p:origin x="9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F0A84D-705C-40BB-B31A-96BF7A0CC805}" type="doc">
      <dgm:prSet loTypeId="urn:microsoft.com/office/officeart/2005/8/layout/hProcess6" loCatId="process" qsTypeId="urn:microsoft.com/office/officeart/2005/8/quickstyle/simple1" qsCatId="simple" csTypeId="urn:microsoft.com/office/officeart/2005/8/colors/accent1_2" csCatId="accent1" phldr="1"/>
      <dgm:spPr/>
    </dgm:pt>
    <dgm:pt modelId="{BD76A5BA-1AB0-4B7D-A88E-EBE1CEF47EDA}">
      <dgm:prSet phldrT="[Text]"/>
      <dgm:spPr/>
      <dgm:t>
        <a:bodyPr/>
        <a:lstStyle/>
        <a:p>
          <a:r>
            <a:rPr lang="en-US" dirty="0" smtClean="0"/>
            <a:t>Early Methods</a:t>
          </a:r>
          <a:endParaRPr lang="en-US" dirty="0"/>
        </a:p>
      </dgm:t>
    </dgm:pt>
    <dgm:pt modelId="{4DFF1966-F928-41FF-A976-0F4BEE2D43C2}" type="parTrans" cxnId="{95D4D033-BF20-49B0-8D53-570B3E67C66D}">
      <dgm:prSet/>
      <dgm:spPr/>
      <dgm:t>
        <a:bodyPr/>
        <a:lstStyle/>
        <a:p>
          <a:endParaRPr lang="en-US"/>
        </a:p>
      </dgm:t>
    </dgm:pt>
    <dgm:pt modelId="{C6BBD2EC-D485-4769-8C47-A70E420784A7}" type="sibTrans" cxnId="{95D4D033-BF20-49B0-8D53-570B3E67C66D}">
      <dgm:prSet/>
      <dgm:spPr/>
      <dgm:t>
        <a:bodyPr/>
        <a:lstStyle/>
        <a:p>
          <a:endParaRPr lang="en-US"/>
        </a:p>
      </dgm:t>
    </dgm:pt>
    <dgm:pt modelId="{7833C579-A809-4168-9875-B1AC93DA0851}">
      <dgm:prSet phldrT="[Text]"/>
      <dgm:spPr/>
      <dgm:t>
        <a:bodyPr/>
        <a:lstStyle/>
        <a:p>
          <a:r>
            <a:rPr lang="en-US" dirty="0" smtClean="0"/>
            <a:t>Machine Learning Methods</a:t>
          </a:r>
          <a:endParaRPr lang="en-US" dirty="0"/>
        </a:p>
      </dgm:t>
    </dgm:pt>
    <dgm:pt modelId="{BC9908BF-148D-4EA7-BEC6-D84B53573955}" type="parTrans" cxnId="{040B19E4-C797-49E7-825B-C5A1EAB4CC73}">
      <dgm:prSet/>
      <dgm:spPr/>
      <dgm:t>
        <a:bodyPr/>
        <a:lstStyle/>
        <a:p>
          <a:endParaRPr lang="en-US"/>
        </a:p>
      </dgm:t>
    </dgm:pt>
    <dgm:pt modelId="{7E6224CA-4787-40D8-9B08-5E02B58B84BB}" type="sibTrans" cxnId="{040B19E4-C797-49E7-825B-C5A1EAB4CC73}">
      <dgm:prSet/>
      <dgm:spPr/>
      <dgm:t>
        <a:bodyPr/>
        <a:lstStyle/>
        <a:p>
          <a:endParaRPr lang="en-US"/>
        </a:p>
      </dgm:t>
    </dgm:pt>
    <dgm:pt modelId="{53E664B0-C090-4328-A5E6-D0693C4FF4C2}">
      <dgm:prSet phldrT="[Text]"/>
      <dgm:spPr/>
      <dgm:t>
        <a:bodyPr/>
        <a:lstStyle/>
        <a:p>
          <a:r>
            <a:rPr lang="en-US" dirty="0" smtClean="0"/>
            <a:t>Deep Learning Methods</a:t>
          </a:r>
          <a:endParaRPr lang="en-US" dirty="0"/>
        </a:p>
      </dgm:t>
    </dgm:pt>
    <dgm:pt modelId="{6534A676-00DC-468C-B7BE-A4340C9533AF}" type="parTrans" cxnId="{04D9C2C1-2296-4768-9012-4FCD33E677AE}">
      <dgm:prSet/>
      <dgm:spPr/>
      <dgm:t>
        <a:bodyPr/>
        <a:lstStyle/>
        <a:p>
          <a:endParaRPr lang="en-US"/>
        </a:p>
      </dgm:t>
    </dgm:pt>
    <dgm:pt modelId="{A9F11F77-1491-467C-B194-7C697D544A28}" type="sibTrans" cxnId="{04D9C2C1-2296-4768-9012-4FCD33E677AE}">
      <dgm:prSet/>
      <dgm:spPr/>
      <dgm:t>
        <a:bodyPr/>
        <a:lstStyle/>
        <a:p>
          <a:endParaRPr lang="en-US"/>
        </a:p>
      </dgm:t>
    </dgm:pt>
    <dgm:pt modelId="{B36D1FFF-2923-40C3-96CC-4CCA1002BCA8}">
      <dgm:prSet phldrT="[Text]"/>
      <dgm:spPr/>
      <dgm:t>
        <a:bodyPr/>
        <a:lstStyle/>
        <a:p>
          <a:r>
            <a:rPr lang="en-US" dirty="0" smtClean="0"/>
            <a:t>Recently</a:t>
          </a:r>
          <a:endParaRPr lang="en-US" dirty="0"/>
        </a:p>
      </dgm:t>
    </dgm:pt>
    <dgm:pt modelId="{B5804E3F-3533-45BF-A66E-00C65ACCD804}" type="parTrans" cxnId="{702BF34E-6E14-4F02-8FBC-557D0C8781F9}">
      <dgm:prSet/>
      <dgm:spPr/>
      <dgm:t>
        <a:bodyPr/>
        <a:lstStyle/>
        <a:p>
          <a:endParaRPr lang="en-US"/>
        </a:p>
      </dgm:t>
    </dgm:pt>
    <dgm:pt modelId="{45992126-882E-404A-8197-270AF04F50FB}" type="sibTrans" cxnId="{702BF34E-6E14-4F02-8FBC-557D0C8781F9}">
      <dgm:prSet/>
      <dgm:spPr/>
      <dgm:t>
        <a:bodyPr/>
        <a:lstStyle/>
        <a:p>
          <a:endParaRPr lang="en-US"/>
        </a:p>
      </dgm:t>
    </dgm:pt>
    <dgm:pt modelId="{227D55EB-A807-4ED0-AE4F-ACC1DEA291CB}">
      <dgm:prSet/>
      <dgm:spPr/>
      <dgm:t>
        <a:bodyPr/>
        <a:lstStyle/>
        <a:p>
          <a:r>
            <a:rPr lang="en-US" dirty="0" smtClean="0"/>
            <a:t>Dictionary-based</a:t>
          </a:r>
          <a:endParaRPr lang="en-US" dirty="0"/>
        </a:p>
      </dgm:t>
    </dgm:pt>
    <dgm:pt modelId="{8848D9C8-9A22-49A7-B4ED-AD01030CDA74}" type="parTrans" cxnId="{3051E3C4-993D-4252-8090-AF56F84CAD08}">
      <dgm:prSet/>
      <dgm:spPr/>
      <dgm:t>
        <a:bodyPr/>
        <a:lstStyle/>
        <a:p>
          <a:endParaRPr lang="en-US"/>
        </a:p>
      </dgm:t>
    </dgm:pt>
    <dgm:pt modelId="{7E356EC8-396D-44B4-89B0-ACD717481D7E}" type="sibTrans" cxnId="{3051E3C4-993D-4252-8090-AF56F84CAD08}">
      <dgm:prSet/>
      <dgm:spPr/>
      <dgm:t>
        <a:bodyPr/>
        <a:lstStyle/>
        <a:p>
          <a:endParaRPr lang="en-US"/>
        </a:p>
      </dgm:t>
    </dgm:pt>
    <dgm:pt modelId="{4F8E9F05-F96A-4989-B480-44A1C248C601}">
      <dgm:prSet/>
      <dgm:spPr/>
      <dgm:t>
        <a:bodyPr/>
        <a:lstStyle/>
        <a:p>
          <a:r>
            <a:rPr lang="en-US" dirty="0" smtClean="0">
              <a:solidFill>
                <a:schemeClr val="tx1"/>
              </a:solidFill>
            </a:rPr>
            <a:t>Rule-based</a:t>
          </a:r>
          <a:endParaRPr lang="en-US" dirty="0">
            <a:solidFill>
              <a:schemeClr val="tx1"/>
            </a:solidFill>
          </a:endParaRPr>
        </a:p>
      </dgm:t>
    </dgm:pt>
    <dgm:pt modelId="{D75A9412-F897-4DB2-AC4E-5CBCD8697827}" type="parTrans" cxnId="{695E6234-CF9E-40B8-98EB-F040326A4797}">
      <dgm:prSet/>
      <dgm:spPr/>
      <dgm:t>
        <a:bodyPr/>
        <a:lstStyle/>
        <a:p>
          <a:endParaRPr lang="en-US"/>
        </a:p>
      </dgm:t>
    </dgm:pt>
    <dgm:pt modelId="{9572C885-BE43-4076-A689-92EC1B460B32}" type="sibTrans" cxnId="{695E6234-CF9E-40B8-98EB-F040326A4797}">
      <dgm:prSet/>
      <dgm:spPr/>
      <dgm:t>
        <a:bodyPr/>
        <a:lstStyle/>
        <a:p>
          <a:endParaRPr lang="en-US"/>
        </a:p>
      </dgm:t>
    </dgm:pt>
    <dgm:pt modelId="{D78055F2-C178-4432-9016-4C33E98EFDE9}">
      <dgm:prSet/>
      <dgm:spPr/>
      <dgm:t>
        <a:bodyPr/>
        <a:lstStyle/>
        <a:p>
          <a:r>
            <a:rPr lang="en-US" dirty="0" smtClean="0"/>
            <a:t>HMM</a:t>
          </a:r>
          <a:endParaRPr lang="en-US" dirty="0"/>
        </a:p>
      </dgm:t>
    </dgm:pt>
    <dgm:pt modelId="{37BF4453-6B73-431B-9883-A50D5BBE3A8C}" type="parTrans" cxnId="{14D7B3FC-4094-4423-A2BA-B7DA4F504389}">
      <dgm:prSet/>
      <dgm:spPr/>
      <dgm:t>
        <a:bodyPr/>
        <a:lstStyle/>
        <a:p>
          <a:endParaRPr lang="en-US"/>
        </a:p>
      </dgm:t>
    </dgm:pt>
    <dgm:pt modelId="{494C5175-699A-4121-A8D5-16597EF7A46E}" type="sibTrans" cxnId="{14D7B3FC-4094-4423-A2BA-B7DA4F504389}">
      <dgm:prSet/>
      <dgm:spPr/>
      <dgm:t>
        <a:bodyPr/>
        <a:lstStyle/>
        <a:p>
          <a:endParaRPr lang="en-US"/>
        </a:p>
      </dgm:t>
    </dgm:pt>
    <dgm:pt modelId="{DA2038AA-D7C6-43AE-866B-6B26CB11E320}">
      <dgm:prSet/>
      <dgm:spPr/>
      <dgm:t>
        <a:bodyPr/>
        <a:lstStyle/>
        <a:p>
          <a:r>
            <a:rPr lang="en-US" dirty="0" smtClean="0"/>
            <a:t>MEMM</a:t>
          </a:r>
          <a:endParaRPr lang="en-US" dirty="0"/>
        </a:p>
      </dgm:t>
    </dgm:pt>
    <dgm:pt modelId="{BBE4D225-8051-4AAB-B4F6-E8E273A880F4}" type="parTrans" cxnId="{14D5CFFC-6537-4202-8BEB-1F68E162F765}">
      <dgm:prSet/>
      <dgm:spPr/>
      <dgm:t>
        <a:bodyPr/>
        <a:lstStyle/>
        <a:p>
          <a:endParaRPr lang="en-US"/>
        </a:p>
      </dgm:t>
    </dgm:pt>
    <dgm:pt modelId="{BC0CE77E-03C0-4406-B3B7-AA94A0EA7793}" type="sibTrans" cxnId="{14D5CFFC-6537-4202-8BEB-1F68E162F765}">
      <dgm:prSet/>
      <dgm:spPr/>
      <dgm:t>
        <a:bodyPr/>
        <a:lstStyle/>
        <a:p>
          <a:endParaRPr lang="en-US"/>
        </a:p>
      </dgm:t>
    </dgm:pt>
    <dgm:pt modelId="{24F97465-0D01-402D-964E-10F1346477B0}">
      <dgm:prSet/>
      <dgm:spPr/>
      <dgm:t>
        <a:bodyPr/>
        <a:lstStyle/>
        <a:p>
          <a:r>
            <a:rPr lang="en-US" dirty="0" smtClean="0">
              <a:solidFill>
                <a:srgbClr val="FF0000"/>
              </a:solidFill>
            </a:rPr>
            <a:t>CRF</a:t>
          </a:r>
          <a:endParaRPr lang="en-US" dirty="0">
            <a:solidFill>
              <a:srgbClr val="FF0000"/>
            </a:solidFill>
          </a:endParaRPr>
        </a:p>
      </dgm:t>
    </dgm:pt>
    <dgm:pt modelId="{C79040E4-83F2-4BB1-8246-96106C33ED71}" type="parTrans" cxnId="{9379665A-5D8F-4494-9581-96FA4EA1CF65}">
      <dgm:prSet/>
      <dgm:spPr/>
      <dgm:t>
        <a:bodyPr/>
        <a:lstStyle/>
        <a:p>
          <a:endParaRPr lang="en-US"/>
        </a:p>
      </dgm:t>
    </dgm:pt>
    <dgm:pt modelId="{B1F631C4-BF2B-4596-A0A2-7E3A62D18229}" type="sibTrans" cxnId="{9379665A-5D8F-4494-9581-96FA4EA1CF65}">
      <dgm:prSet/>
      <dgm:spPr/>
      <dgm:t>
        <a:bodyPr/>
        <a:lstStyle/>
        <a:p>
          <a:endParaRPr lang="en-US"/>
        </a:p>
      </dgm:t>
    </dgm:pt>
    <dgm:pt modelId="{21295D0E-550B-47D0-B17E-5072FD80F5BD}">
      <dgm:prSet/>
      <dgm:spPr/>
      <dgm:t>
        <a:bodyPr/>
        <a:lstStyle/>
        <a:p>
          <a:r>
            <a:rPr lang="en-US" dirty="0" smtClean="0"/>
            <a:t>NN/CNN-CRF</a:t>
          </a:r>
        </a:p>
      </dgm:t>
    </dgm:pt>
    <dgm:pt modelId="{CE31DB6F-21F2-478F-B252-1455DA19C970}" type="parTrans" cxnId="{C34AB449-81AD-4CA0-B238-9052F7C36F94}">
      <dgm:prSet/>
      <dgm:spPr/>
      <dgm:t>
        <a:bodyPr/>
        <a:lstStyle/>
        <a:p>
          <a:endParaRPr lang="en-US"/>
        </a:p>
      </dgm:t>
    </dgm:pt>
    <dgm:pt modelId="{6C93584A-F414-49EF-822D-E315AE83A94A}" type="sibTrans" cxnId="{C34AB449-81AD-4CA0-B238-9052F7C36F94}">
      <dgm:prSet/>
      <dgm:spPr/>
      <dgm:t>
        <a:bodyPr/>
        <a:lstStyle/>
        <a:p>
          <a:endParaRPr lang="en-US"/>
        </a:p>
      </dgm:t>
    </dgm:pt>
    <dgm:pt modelId="{3F897E3B-2625-4113-A510-755B4C07CB5D}">
      <dgm:prSet/>
      <dgm:spPr/>
      <dgm:t>
        <a:bodyPr/>
        <a:lstStyle/>
        <a:p>
          <a:r>
            <a:rPr lang="en-US" dirty="0" smtClean="0">
              <a:solidFill>
                <a:srgbClr val="FF0000"/>
              </a:solidFill>
            </a:rPr>
            <a:t>RNN-CRF</a:t>
          </a:r>
        </a:p>
      </dgm:t>
    </dgm:pt>
    <dgm:pt modelId="{BB55735E-9E69-4690-B8C1-EE904725449C}" type="parTrans" cxnId="{7F59478F-A833-4620-A354-620A7E030A6C}">
      <dgm:prSet/>
      <dgm:spPr/>
      <dgm:t>
        <a:bodyPr/>
        <a:lstStyle/>
        <a:p>
          <a:endParaRPr lang="en-US"/>
        </a:p>
      </dgm:t>
    </dgm:pt>
    <dgm:pt modelId="{930F90E0-382D-457F-BE6A-7AF7FA5EAD4F}" type="sibTrans" cxnId="{7F59478F-A833-4620-A354-620A7E030A6C}">
      <dgm:prSet/>
      <dgm:spPr/>
      <dgm:t>
        <a:bodyPr/>
        <a:lstStyle/>
        <a:p>
          <a:endParaRPr lang="en-US"/>
        </a:p>
      </dgm:t>
    </dgm:pt>
    <dgm:pt modelId="{FC724674-8C6F-45A2-A489-01BA0EF7C177}">
      <dgm:prSet/>
      <dgm:spPr/>
      <dgm:t>
        <a:bodyPr/>
        <a:lstStyle/>
        <a:p>
          <a:r>
            <a:rPr lang="en-US" dirty="0" smtClean="0"/>
            <a:t>Attention-based</a:t>
          </a:r>
          <a:endParaRPr lang="en-US" dirty="0"/>
        </a:p>
      </dgm:t>
    </dgm:pt>
    <dgm:pt modelId="{82884721-7795-4217-9BDA-0710D1DCC391}" type="parTrans" cxnId="{61001251-F7C2-4EA8-8450-CBABDC4A96AE}">
      <dgm:prSet/>
      <dgm:spPr/>
      <dgm:t>
        <a:bodyPr/>
        <a:lstStyle/>
        <a:p>
          <a:endParaRPr lang="en-US"/>
        </a:p>
      </dgm:t>
    </dgm:pt>
    <dgm:pt modelId="{5468E899-D23A-4FD6-BCBE-5C93F3B3E3BC}" type="sibTrans" cxnId="{61001251-F7C2-4EA8-8450-CBABDC4A96AE}">
      <dgm:prSet/>
      <dgm:spPr/>
      <dgm:t>
        <a:bodyPr/>
        <a:lstStyle/>
        <a:p>
          <a:endParaRPr lang="en-US"/>
        </a:p>
      </dgm:t>
    </dgm:pt>
    <dgm:pt modelId="{437ABAE2-18AE-47E8-8A23-7FE59B13AB65}">
      <dgm:prSet/>
      <dgm:spPr/>
      <dgm:t>
        <a:bodyPr/>
        <a:lstStyle/>
        <a:p>
          <a:r>
            <a:rPr lang="en-US" dirty="0" smtClean="0"/>
            <a:t>Transfer learning</a:t>
          </a:r>
          <a:endParaRPr lang="en-US" dirty="0"/>
        </a:p>
      </dgm:t>
    </dgm:pt>
    <dgm:pt modelId="{C94302C0-17C3-4100-91D4-34C44EA53C43}" type="parTrans" cxnId="{4DE5EC04-6D2F-4AC0-B7D2-93495A83B66E}">
      <dgm:prSet/>
      <dgm:spPr/>
      <dgm:t>
        <a:bodyPr/>
        <a:lstStyle/>
        <a:p>
          <a:endParaRPr lang="en-US"/>
        </a:p>
      </dgm:t>
    </dgm:pt>
    <dgm:pt modelId="{8860D24F-A367-42A7-908F-63F15B63706D}" type="sibTrans" cxnId="{4DE5EC04-6D2F-4AC0-B7D2-93495A83B66E}">
      <dgm:prSet/>
      <dgm:spPr/>
      <dgm:t>
        <a:bodyPr/>
        <a:lstStyle/>
        <a:p>
          <a:endParaRPr lang="en-US"/>
        </a:p>
      </dgm:t>
    </dgm:pt>
    <dgm:pt modelId="{DB8EA90C-83B8-410D-8533-454449A3D362}">
      <dgm:prSet/>
      <dgm:spPr/>
      <dgm:t>
        <a:bodyPr/>
        <a:lstStyle/>
        <a:p>
          <a:r>
            <a:rPr lang="en-US" dirty="0" smtClean="0">
              <a:solidFill>
                <a:srgbClr val="FF0000"/>
              </a:solidFill>
            </a:rPr>
            <a:t>Semi-supervised</a:t>
          </a:r>
          <a:endParaRPr lang="en-US" dirty="0">
            <a:solidFill>
              <a:srgbClr val="FF0000"/>
            </a:solidFill>
          </a:endParaRPr>
        </a:p>
      </dgm:t>
    </dgm:pt>
    <dgm:pt modelId="{0EA295A7-2E2D-46A9-B8FE-24E156B15228}" type="parTrans" cxnId="{55E26060-6805-4B26-B71B-2BD3EB4949AD}">
      <dgm:prSet/>
      <dgm:spPr/>
      <dgm:t>
        <a:bodyPr/>
        <a:lstStyle/>
        <a:p>
          <a:endParaRPr lang="en-US"/>
        </a:p>
      </dgm:t>
    </dgm:pt>
    <dgm:pt modelId="{4328852F-3B21-4F3B-86AE-6B482358C6E7}" type="sibTrans" cxnId="{55E26060-6805-4B26-B71B-2BD3EB4949AD}">
      <dgm:prSet/>
      <dgm:spPr/>
      <dgm:t>
        <a:bodyPr/>
        <a:lstStyle/>
        <a:p>
          <a:endParaRPr lang="en-US"/>
        </a:p>
      </dgm:t>
    </dgm:pt>
    <dgm:pt modelId="{0A16D393-9C8C-46A8-BF05-D51E6F261AD0}" type="pres">
      <dgm:prSet presAssocID="{4DF0A84D-705C-40BB-B31A-96BF7A0CC805}" presName="theList" presStyleCnt="0">
        <dgm:presLayoutVars>
          <dgm:dir/>
          <dgm:animLvl val="lvl"/>
          <dgm:resizeHandles val="exact"/>
        </dgm:presLayoutVars>
      </dgm:prSet>
      <dgm:spPr/>
    </dgm:pt>
    <dgm:pt modelId="{8D23A9A4-F1A6-4408-8031-8FDC55FC2E6F}" type="pres">
      <dgm:prSet presAssocID="{BD76A5BA-1AB0-4B7D-A88E-EBE1CEF47EDA}" presName="compNode" presStyleCnt="0"/>
      <dgm:spPr/>
    </dgm:pt>
    <dgm:pt modelId="{336C37B6-436C-41AE-A119-0618613F7775}" type="pres">
      <dgm:prSet presAssocID="{BD76A5BA-1AB0-4B7D-A88E-EBE1CEF47EDA}" presName="noGeometry" presStyleCnt="0"/>
      <dgm:spPr/>
    </dgm:pt>
    <dgm:pt modelId="{C0A6B560-6081-4E14-9429-6A5269CAC37D}" type="pres">
      <dgm:prSet presAssocID="{BD76A5BA-1AB0-4B7D-A88E-EBE1CEF47EDA}" presName="childTextVisible" presStyleLbl="bgAccFollowNode1" presStyleIdx="0" presStyleCnt="4">
        <dgm:presLayoutVars>
          <dgm:bulletEnabled val="1"/>
        </dgm:presLayoutVars>
      </dgm:prSet>
      <dgm:spPr/>
      <dgm:t>
        <a:bodyPr/>
        <a:lstStyle/>
        <a:p>
          <a:endParaRPr lang="en-US"/>
        </a:p>
      </dgm:t>
    </dgm:pt>
    <dgm:pt modelId="{45B3453B-C00F-4F6B-8AE3-A96A956BC33F}" type="pres">
      <dgm:prSet presAssocID="{BD76A5BA-1AB0-4B7D-A88E-EBE1CEF47EDA}" presName="childTextHidden" presStyleLbl="bgAccFollowNode1" presStyleIdx="0" presStyleCnt="4"/>
      <dgm:spPr/>
      <dgm:t>
        <a:bodyPr/>
        <a:lstStyle/>
        <a:p>
          <a:endParaRPr lang="en-US"/>
        </a:p>
      </dgm:t>
    </dgm:pt>
    <dgm:pt modelId="{309C57AC-81B4-4CD4-A5AC-F22649FAFF4B}" type="pres">
      <dgm:prSet presAssocID="{BD76A5BA-1AB0-4B7D-A88E-EBE1CEF47EDA}" presName="parentText" presStyleLbl="node1" presStyleIdx="0" presStyleCnt="4">
        <dgm:presLayoutVars>
          <dgm:chMax val="1"/>
          <dgm:bulletEnabled val="1"/>
        </dgm:presLayoutVars>
      </dgm:prSet>
      <dgm:spPr/>
      <dgm:t>
        <a:bodyPr/>
        <a:lstStyle/>
        <a:p>
          <a:endParaRPr lang="en-US"/>
        </a:p>
      </dgm:t>
    </dgm:pt>
    <dgm:pt modelId="{96D169D6-852E-4D4B-9F5E-79A1DD2D7417}" type="pres">
      <dgm:prSet presAssocID="{BD76A5BA-1AB0-4B7D-A88E-EBE1CEF47EDA}" presName="aSpace" presStyleCnt="0"/>
      <dgm:spPr/>
    </dgm:pt>
    <dgm:pt modelId="{C4A98827-50C8-4FF4-8DED-0EB0460C2E39}" type="pres">
      <dgm:prSet presAssocID="{7833C579-A809-4168-9875-B1AC93DA0851}" presName="compNode" presStyleCnt="0"/>
      <dgm:spPr/>
    </dgm:pt>
    <dgm:pt modelId="{50D19BE2-4557-476D-B269-8E271EC6972E}" type="pres">
      <dgm:prSet presAssocID="{7833C579-A809-4168-9875-B1AC93DA0851}" presName="noGeometry" presStyleCnt="0"/>
      <dgm:spPr/>
    </dgm:pt>
    <dgm:pt modelId="{C93DB239-EA1C-4AE5-9A9F-8B27CD455CFB}" type="pres">
      <dgm:prSet presAssocID="{7833C579-A809-4168-9875-B1AC93DA0851}" presName="childTextVisible" presStyleLbl="bgAccFollowNode1" presStyleIdx="1" presStyleCnt="4">
        <dgm:presLayoutVars>
          <dgm:bulletEnabled val="1"/>
        </dgm:presLayoutVars>
      </dgm:prSet>
      <dgm:spPr/>
      <dgm:t>
        <a:bodyPr/>
        <a:lstStyle/>
        <a:p>
          <a:endParaRPr lang="en-US"/>
        </a:p>
      </dgm:t>
    </dgm:pt>
    <dgm:pt modelId="{6EBAEACC-BF0E-442F-8009-6FE208DD2D66}" type="pres">
      <dgm:prSet presAssocID="{7833C579-A809-4168-9875-B1AC93DA0851}" presName="childTextHidden" presStyleLbl="bgAccFollowNode1" presStyleIdx="1" presStyleCnt="4"/>
      <dgm:spPr/>
      <dgm:t>
        <a:bodyPr/>
        <a:lstStyle/>
        <a:p>
          <a:endParaRPr lang="en-US"/>
        </a:p>
      </dgm:t>
    </dgm:pt>
    <dgm:pt modelId="{114848A0-A9EE-4566-8CAE-A5E0DEB9D1CF}" type="pres">
      <dgm:prSet presAssocID="{7833C579-A809-4168-9875-B1AC93DA0851}" presName="parentText" presStyleLbl="node1" presStyleIdx="1" presStyleCnt="4">
        <dgm:presLayoutVars>
          <dgm:chMax val="1"/>
          <dgm:bulletEnabled val="1"/>
        </dgm:presLayoutVars>
      </dgm:prSet>
      <dgm:spPr/>
      <dgm:t>
        <a:bodyPr/>
        <a:lstStyle/>
        <a:p>
          <a:endParaRPr lang="en-US"/>
        </a:p>
      </dgm:t>
    </dgm:pt>
    <dgm:pt modelId="{BA650AB2-D8C0-49B1-8946-7C6B77562CB0}" type="pres">
      <dgm:prSet presAssocID="{7833C579-A809-4168-9875-B1AC93DA0851}" presName="aSpace" presStyleCnt="0"/>
      <dgm:spPr/>
    </dgm:pt>
    <dgm:pt modelId="{7B9B5733-689D-4FBC-95EA-CB3BD8706AD1}" type="pres">
      <dgm:prSet presAssocID="{53E664B0-C090-4328-A5E6-D0693C4FF4C2}" presName="compNode" presStyleCnt="0"/>
      <dgm:spPr/>
    </dgm:pt>
    <dgm:pt modelId="{1F45B694-FF93-46EB-95BD-07A201631F68}" type="pres">
      <dgm:prSet presAssocID="{53E664B0-C090-4328-A5E6-D0693C4FF4C2}" presName="noGeometry" presStyleCnt="0"/>
      <dgm:spPr/>
    </dgm:pt>
    <dgm:pt modelId="{E8AF3365-B8C5-41F8-8A27-0BBB74FF3643}" type="pres">
      <dgm:prSet presAssocID="{53E664B0-C090-4328-A5E6-D0693C4FF4C2}" presName="childTextVisible" presStyleLbl="bgAccFollowNode1" presStyleIdx="2" presStyleCnt="4">
        <dgm:presLayoutVars>
          <dgm:bulletEnabled val="1"/>
        </dgm:presLayoutVars>
      </dgm:prSet>
      <dgm:spPr/>
      <dgm:t>
        <a:bodyPr/>
        <a:lstStyle/>
        <a:p>
          <a:endParaRPr lang="en-US"/>
        </a:p>
      </dgm:t>
    </dgm:pt>
    <dgm:pt modelId="{46E372E4-529D-4317-948A-59BEA8AD0E90}" type="pres">
      <dgm:prSet presAssocID="{53E664B0-C090-4328-A5E6-D0693C4FF4C2}" presName="childTextHidden" presStyleLbl="bgAccFollowNode1" presStyleIdx="2" presStyleCnt="4"/>
      <dgm:spPr/>
      <dgm:t>
        <a:bodyPr/>
        <a:lstStyle/>
        <a:p>
          <a:endParaRPr lang="en-US"/>
        </a:p>
      </dgm:t>
    </dgm:pt>
    <dgm:pt modelId="{7F49BB89-417B-4246-89C3-4C30A58BC30E}" type="pres">
      <dgm:prSet presAssocID="{53E664B0-C090-4328-A5E6-D0693C4FF4C2}" presName="parentText" presStyleLbl="node1" presStyleIdx="2" presStyleCnt="4">
        <dgm:presLayoutVars>
          <dgm:chMax val="1"/>
          <dgm:bulletEnabled val="1"/>
        </dgm:presLayoutVars>
      </dgm:prSet>
      <dgm:spPr/>
      <dgm:t>
        <a:bodyPr/>
        <a:lstStyle/>
        <a:p>
          <a:endParaRPr lang="en-US"/>
        </a:p>
      </dgm:t>
    </dgm:pt>
    <dgm:pt modelId="{2895FD1B-1AB5-4BBA-8BF6-9C5634CF0EA4}" type="pres">
      <dgm:prSet presAssocID="{53E664B0-C090-4328-A5E6-D0693C4FF4C2}" presName="aSpace" presStyleCnt="0"/>
      <dgm:spPr/>
    </dgm:pt>
    <dgm:pt modelId="{E63FB507-DAF6-46BC-8549-49AAD58767D0}" type="pres">
      <dgm:prSet presAssocID="{B36D1FFF-2923-40C3-96CC-4CCA1002BCA8}" presName="compNode" presStyleCnt="0"/>
      <dgm:spPr/>
    </dgm:pt>
    <dgm:pt modelId="{EF78CF5D-317F-4F66-B322-8355BA09583D}" type="pres">
      <dgm:prSet presAssocID="{B36D1FFF-2923-40C3-96CC-4CCA1002BCA8}" presName="noGeometry" presStyleCnt="0"/>
      <dgm:spPr/>
    </dgm:pt>
    <dgm:pt modelId="{404AC310-43C9-4207-A4D3-7C8C2A0DF4F2}" type="pres">
      <dgm:prSet presAssocID="{B36D1FFF-2923-40C3-96CC-4CCA1002BCA8}" presName="childTextVisible" presStyleLbl="bgAccFollowNode1" presStyleIdx="3" presStyleCnt="4">
        <dgm:presLayoutVars>
          <dgm:bulletEnabled val="1"/>
        </dgm:presLayoutVars>
      </dgm:prSet>
      <dgm:spPr/>
      <dgm:t>
        <a:bodyPr/>
        <a:lstStyle/>
        <a:p>
          <a:endParaRPr lang="en-US"/>
        </a:p>
      </dgm:t>
    </dgm:pt>
    <dgm:pt modelId="{81A3245A-CC6D-427D-BC25-8AB0A4305419}" type="pres">
      <dgm:prSet presAssocID="{B36D1FFF-2923-40C3-96CC-4CCA1002BCA8}" presName="childTextHidden" presStyleLbl="bgAccFollowNode1" presStyleIdx="3" presStyleCnt="4"/>
      <dgm:spPr/>
      <dgm:t>
        <a:bodyPr/>
        <a:lstStyle/>
        <a:p>
          <a:endParaRPr lang="en-US"/>
        </a:p>
      </dgm:t>
    </dgm:pt>
    <dgm:pt modelId="{429B8730-3987-4023-B504-2AE2C446436D}" type="pres">
      <dgm:prSet presAssocID="{B36D1FFF-2923-40C3-96CC-4CCA1002BCA8}" presName="parentText" presStyleLbl="node1" presStyleIdx="3" presStyleCnt="4">
        <dgm:presLayoutVars>
          <dgm:chMax val="1"/>
          <dgm:bulletEnabled val="1"/>
        </dgm:presLayoutVars>
      </dgm:prSet>
      <dgm:spPr/>
      <dgm:t>
        <a:bodyPr/>
        <a:lstStyle/>
        <a:p>
          <a:endParaRPr lang="en-US"/>
        </a:p>
      </dgm:t>
    </dgm:pt>
  </dgm:ptLst>
  <dgm:cxnLst>
    <dgm:cxn modelId="{7B272CE5-6D6D-4DD0-84E1-DE1151BCFD06}" type="presOf" srcId="{437ABAE2-18AE-47E8-8A23-7FE59B13AB65}" destId="{404AC310-43C9-4207-A4D3-7C8C2A0DF4F2}" srcOrd="0" destOrd="1" presId="urn:microsoft.com/office/officeart/2005/8/layout/hProcess6"/>
    <dgm:cxn modelId="{048BA5D0-DD18-401A-A734-9392E390850D}" type="presOf" srcId="{21295D0E-550B-47D0-B17E-5072FD80F5BD}" destId="{46E372E4-529D-4317-948A-59BEA8AD0E90}" srcOrd="1" destOrd="0" presId="urn:microsoft.com/office/officeart/2005/8/layout/hProcess6"/>
    <dgm:cxn modelId="{C624956A-C433-4FC9-9B60-2139B763F947}" type="presOf" srcId="{3F897E3B-2625-4113-A510-755B4C07CB5D}" destId="{E8AF3365-B8C5-41F8-8A27-0BBB74FF3643}" srcOrd="0" destOrd="1" presId="urn:microsoft.com/office/officeart/2005/8/layout/hProcess6"/>
    <dgm:cxn modelId="{6AA6B19D-7F06-45C0-9D16-453D41506C43}" type="presOf" srcId="{DB8EA90C-83B8-410D-8533-454449A3D362}" destId="{404AC310-43C9-4207-A4D3-7C8C2A0DF4F2}" srcOrd="0" destOrd="2" presId="urn:microsoft.com/office/officeart/2005/8/layout/hProcess6"/>
    <dgm:cxn modelId="{FDB745C8-A273-4037-A6DD-ED8D5224D7C3}" type="presOf" srcId="{227D55EB-A807-4ED0-AE4F-ACC1DEA291CB}" destId="{C0A6B560-6081-4E14-9429-6A5269CAC37D}" srcOrd="0" destOrd="0" presId="urn:microsoft.com/office/officeart/2005/8/layout/hProcess6"/>
    <dgm:cxn modelId="{6516F62B-9250-494A-B1A2-8A21138AD275}" type="presOf" srcId="{21295D0E-550B-47D0-B17E-5072FD80F5BD}" destId="{E8AF3365-B8C5-41F8-8A27-0BBB74FF3643}" srcOrd="0" destOrd="0" presId="urn:microsoft.com/office/officeart/2005/8/layout/hProcess6"/>
    <dgm:cxn modelId="{040B19E4-C797-49E7-825B-C5A1EAB4CC73}" srcId="{4DF0A84D-705C-40BB-B31A-96BF7A0CC805}" destId="{7833C579-A809-4168-9875-B1AC93DA0851}" srcOrd="1" destOrd="0" parTransId="{BC9908BF-148D-4EA7-BEC6-D84B53573955}" sibTransId="{7E6224CA-4787-40D8-9B08-5E02B58B84BB}"/>
    <dgm:cxn modelId="{813F4E3B-2C90-4696-B0B9-7F094AB3C111}" type="presOf" srcId="{4F8E9F05-F96A-4989-B480-44A1C248C601}" destId="{45B3453B-C00F-4F6B-8AE3-A96A956BC33F}" srcOrd="1" destOrd="1" presId="urn:microsoft.com/office/officeart/2005/8/layout/hProcess6"/>
    <dgm:cxn modelId="{6268CAAB-739D-4ED8-B006-30B584791ABE}" type="presOf" srcId="{4DF0A84D-705C-40BB-B31A-96BF7A0CC805}" destId="{0A16D393-9C8C-46A8-BF05-D51E6F261AD0}" srcOrd="0" destOrd="0" presId="urn:microsoft.com/office/officeart/2005/8/layout/hProcess6"/>
    <dgm:cxn modelId="{9379665A-5D8F-4494-9581-96FA4EA1CF65}" srcId="{7833C579-A809-4168-9875-B1AC93DA0851}" destId="{24F97465-0D01-402D-964E-10F1346477B0}" srcOrd="2" destOrd="0" parTransId="{C79040E4-83F2-4BB1-8246-96106C33ED71}" sibTransId="{B1F631C4-BF2B-4596-A0A2-7E3A62D18229}"/>
    <dgm:cxn modelId="{14D5CFFC-6537-4202-8BEB-1F68E162F765}" srcId="{7833C579-A809-4168-9875-B1AC93DA0851}" destId="{DA2038AA-D7C6-43AE-866B-6B26CB11E320}" srcOrd="1" destOrd="0" parTransId="{BBE4D225-8051-4AAB-B4F6-E8E273A880F4}" sibTransId="{BC0CE77E-03C0-4406-B3B7-AA94A0EA7793}"/>
    <dgm:cxn modelId="{61001251-F7C2-4EA8-8450-CBABDC4A96AE}" srcId="{B36D1FFF-2923-40C3-96CC-4CCA1002BCA8}" destId="{FC724674-8C6F-45A2-A489-01BA0EF7C177}" srcOrd="0" destOrd="0" parTransId="{82884721-7795-4217-9BDA-0710D1DCC391}" sibTransId="{5468E899-D23A-4FD6-BCBE-5C93F3B3E3BC}"/>
    <dgm:cxn modelId="{95D4D033-BF20-49B0-8D53-570B3E67C66D}" srcId="{4DF0A84D-705C-40BB-B31A-96BF7A0CC805}" destId="{BD76A5BA-1AB0-4B7D-A88E-EBE1CEF47EDA}" srcOrd="0" destOrd="0" parTransId="{4DFF1966-F928-41FF-A976-0F4BEE2D43C2}" sibTransId="{C6BBD2EC-D485-4769-8C47-A70E420784A7}"/>
    <dgm:cxn modelId="{14D7B3FC-4094-4423-A2BA-B7DA4F504389}" srcId="{7833C579-A809-4168-9875-B1AC93DA0851}" destId="{D78055F2-C178-4432-9016-4C33E98EFDE9}" srcOrd="0" destOrd="0" parTransId="{37BF4453-6B73-431B-9883-A50D5BBE3A8C}" sibTransId="{494C5175-699A-4121-A8D5-16597EF7A46E}"/>
    <dgm:cxn modelId="{8C76A8EB-DA53-43CA-93C7-92972D342268}" type="presOf" srcId="{FC724674-8C6F-45A2-A489-01BA0EF7C177}" destId="{404AC310-43C9-4207-A4D3-7C8C2A0DF4F2}" srcOrd="0" destOrd="0" presId="urn:microsoft.com/office/officeart/2005/8/layout/hProcess6"/>
    <dgm:cxn modelId="{85C39E84-A12A-487A-87B1-2B035F218C40}" type="presOf" srcId="{4F8E9F05-F96A-4989-B480-44A1C248C601}" destId="{C0A6B560-6081-4E14-9429-6A5269CAC37D}" srcOrd="0" destOrd="1" presId="urn:microsoft.com/office/officeart/2005/8/layout/hProcess6"/>
    <dgm:cxn modelId="{0ABBAE01-83BC-474C-9627-78DBD644A272}" type="presOf" srcId="{7833C579-A809-4168-9875-B1AC93DA0851}" destId="{114848A0-A9EE-4566-8CAE-A5E0DEB9D1CF}" srcOrd="0" destOrd="0" presId="urn:microsoft.com/office/officeart/2005/8/layout/hProcess6"/>
    <dgm:cxn modelId="{C34AB449-81AD-4CA0-B238-9052F7C36F94}" srcId="{53E664B0-C090-4328-A5E6-D0693C4FF4C2}" destId="{21295D0E-550B-47D0-B17E-5072FD80F5BD}" srcOrd="0" destOrd="0" parTransId="{CE31DB6F-21F2-478F-B252-1455DA19C970}" sibTransId="{6C93584A-F414-49EF-822D-E315AE83A94A}"/>
    <dgm:cxn modelId="{2AA3685C-72FD-47A8-8CCD-F7E093702572}" type="presOf" srcId="{3F897E3B-2625-4113-A510-755B4C07CB5D}" destId="{46E372E4-529D-4317-948A-59BEA8AD0E90}" srcOrd="1" destOrd="1" presId="urn:microsoft.com/office/officeart/2005/8/layout/hProcess6"/>
    <dgm:cxn modelId="{55E26060-6805-4B26-B71B-2BD3EB4949AD}" srcId="{B36D1FFF-2923-40C3-96CC-4CCA1002BCA8}" destId="{DB8EA90C-83B8-410D-8533-454449A3D362}" srcOrd="2" destOrd="0" parTransId="{0EA295A7-2E2D-46A9-B8FE-24E156B15228}" sibTransId="{4328852F-3B21-4F3B-86AE-6B482358C6E7}"/>
    <dgm:cxn modelId="{EF166171-28C9-4168-B5DE-A6997E255978}" type="presOf" srcId="{D78055F2-C178-4432-9016-4C33E98EFDE9}" destId="{C93DB239-EA1C-4AE5-9A9F-8B27CD455CFB}" srcOrd="0" destOrd="0" presId="urn:microsoft.com/office/officeart/2005/8/layout/hProcess6"/>
    <dgm:cxn modelId="{7F59478F-A833-4620-A354-620A7E030A6C}" srcId="{53E664B0-C090-4328-A5E6-D0693C4FF4C2}" destId="{3F897E3B-2625-4113-A510-755B4C07CB5D}" srcOrd="1" destOrd="0" parTransId="{BB55735E-9E69-4690-B8C1-EE904725449C}" sibTransId="{930F90E0-382D-457F-BE6A-7AF7FA5EAD4F}"/>
    <dgm:cxn modelId="{4DE5EC04-6D2F-4AC0-B7D2-93495A83B66E}" srcId="{B36D1FFF-2923-40C3-96CC-4CCA1002BCA8}" destId="{437ABAE2-18AE-47E8-8A23-7FE59B13AB65}" srcOrd="1" destOrd="0" parTransId="{C94302C0-17C3-4100-91D4-34C44EA53C43}" sibTransId="{8860D24F-A367-42A7-908F-63F15B63706D}"/>
    <dgm:cxn modelId="{F80528B4-B739-4C10-AC54-925B20C989E3}" type="presOf" srcId="{DA2038AA-D7C6-43AE-866B-6B26CB11E320}" destId="{C93DB239-EA1C-4AE5-9A9F-8B27CD455CFB}" srcOrd="0" destOrd="1" presId="urn:microsoft.com/office/officeart/2005/8/layout/hProcess6"/>
    <dgm:cxn modelId="{5E58894D-CA8B-4C70-BF61-85C4AAC4B1C9}" type="presOf" srcId="{B36D1FFF-2923-40C3-96CC-4CCA1002BCA8}" destId="{429B8730-3987-4023-B504-2AE2C446436D}" srcOrd="0" destOrd="0" presId="urn:microsoft.com/office/officeart/2005/8/layout/hProcess6"/>
    <dgm:cxn modelId="{702BF34E-6E14-4F02-8FBC-557D0C8781F9}" srcId="{4DF0A84D-705C-40BB-B31A-96BF7A0CC805}" destId="{B36D1FFF-2923-40C3-96CC-4CCA1002BCA8}" srcOrd="3" destOrd="0" parTransId="{B5804E3F-3533-45BF-A66E-00C65ACCD804}" sibTransId="{45992126-882E-404A-8197-270AF04F50FB}"/>
    <dgm:cxn modelId="{6759881A-64CD-483B-BCF9-64826715D4A8}" type="presOf" srcId="{437ABAE2-18AE-47E8-8A23-7FE59B13AB65}" destId="{81A3245A-CC6D-427D-BC25-8AB0A4305419}" srcOrd="1" destOrd="1" presId="urn:microsoft.com/office/officeart/2005/8/layout/hProcess6"/>
    <dgm:cxn modelId="{A62BD3F3-FC18-440F-85A2-62A452548920}" type="presOf" srcId="{24F97465-0D01-402D-964E-10F1346477B0}" destId="{C93DB239-EA1C-4AE5-9A9F-8B27CD455CFB}" srcOrd="0" destOrd="2" presId="urn:microsoft.com/office/officeart/2005/8/layout/hProcess6"/>
    <dgm:cxn modelId="{32867132-2BED-44F6-9E2B-EB3F1EA26BE8}" type="presOf" srcId="{DB8EA90C-83B8-410D-8533-454449A3D362}" destId="{81A3245A-CC6D-427D-BC25-8AB0A4305419}" srcOrd="1" destOrd="2" presId="urn:microsoft.com/office/officeart/2005/8/layout/hProcess6"/>
    <dgm:cxn modelId="{04D9C2C1-2296-4768-9012-4FCD33E677AE}" srcId="{4DF0A84D-705C-40BB-B31A-96BF7A0CC805}" destId="{53E664B0-C090-4328-A5E6-D0693C4FF4C2}" srcOrd="2" destOrd="0" parTransId="{6534A676-00DC-468C-B7BE-A4340C9533AF}" sibTransId="{A9F11F77-1491-467C-B194-7C697D544A28}"/>
    <dgm:cxn modelId="{FD1A7813-6079-4D09-93AA-CFC1BD9C5BFB}" type="presOf" srcId="{227D55EB-A807-4ED0-AE4F-ACC1DEA291CB}" destId="{45B3453B-C00F-4F6B-8AE3-A96A956BC33F}" srcOrd="1" destOrd="0" presId="urn:microsoft.com/office/officeart/2005/8/layout/hProcess6"/>
    <dgm:cxn modelId="{4A4C86D0-1734-4F9D-BC1A-1C6EBECD3931}" type="presOf" srcId="{53E664B0-C090-4328-A5E6-D0693C4FF4C2}" destId="{7F49BB89-417B-4246-89C3-4C30A58BC30E}" srcOrd="0" destOrd="0" presId="urn:microsoft.com/office/officeart/2005/8/layout/hProcess6"/>
    <dgm:cxn modelId="{0A586A78-09C9-4379-8610-259FA8D73FFF}" type="presOf" srcId="{D78055F2-C178-4432-9016-4C33E98EFDE9}" destId="{6EBAEACC-BF0E-442F-8009-6FE208DD2D66}" srcOrd="1" destOrd="0" presId="urn:microsoft.com/office/officeart/2005/8/layout/hProcess6"/>
    <dgm:cxn modelId="{2D68D99F-4EBF-4921-87E8-16685F1B3171}" type="presOf" srcId="{DA2038AA-D7C6-43AE-866B-6B26CB11E320}" destId="{6EBAEACC-BF0E-442F-8009-6FE208DD2D66}" srcOrd="1" destOrd="1" presId="urn:microsoft.com/office/officeart/2005/8/layout/hProcess6"/>
    <dgm:cxn modelId="{695E6234-CF9E-40B8-98EB-F040326A4797}" srcId="{BD76A5BA-1AB0-4B7D-A88E-EBE1CEF47EDA}" destId="{4F8E9F05-F96A-4989-B480-44A1C248C601}" srcOrd="1" destOrd="0" parTransId="{D75A9412-F897-4DB2-AC4E-5CBCD8697827}" sibTransId="{9572C885-BE43-4076-A689-92EC1B460B32}"/>
    <dgm:cxn modelId="{896CD562-8996-4FFC-8960-2960BBDB12B9}" type="presOf" srcId="{24F97465-0D01-402D-964E-10F1346477B0}" destId="{6EBAEACC-BF0E-442F-8009-6FE208DD2D66}" srcOrd="1" destOrd="2" presId="urn:microsoft.com/office/officeart/2005/8/layout/hProcess6"/>
    <dgm:cxn modelId="{3051E3C4-993D-4252-8090-AF56F84CAD08}" srcId="{BD76A5BA-1AB0-4B7D-A88E-EBE1CEF47EDA}" destId="{227D55EB-A807-4ED0-AE4F-ACC1DEA291CB}" srcOrd="0" destOrd="0" parTransId="{8848D9C8-9A22-49A7-B4ED-AD01030CDA74}" sibTransId="{7E356EC8-396D-44B4-89B0-ACD717481D7E}"/>
    <dgm:cxn modelId="{D1EAF11A-C238-4A7F-9527-0B1A71FA7BAC}" type="presOf" srcId="{FC724674-8C6F-45A2-A489-01BA0EF7C177}" destId="{81A3245A-CC6D-427D-BC25-8AB0A4305419}" srcOrd="1" destOrd="0" presId="urn:microsoft.com/office/officeart/2005/8/layout/hProcess6"/>
    <dgm:cxn modelId="{8C8766DD-B256-4529-91CB-C17D06CEBCA6}" type="presOf" srcId="{BD76A5BA-1AB0-4B7D-A88E-EBE1CEF47EDA}" destId="{309C57AC-81B4-4CD4-A5AC-F22649FAFF4B}" srcOrd="0" destOrd="0" presId="urn:microsoft.com/office/officeart/2005/8/layout/hProcess6"/>
    <dgm:cxn modelId="{2DEE0A97-0F6D-465D-97FF-26F6BD940509}" type="presParOf" srcId="{0A16D393-9C8C-46A8-BF05-D51E6F261AD0}" destId="{8D23A9A4-F1A6-4408-8031-8FDC55FC2E6F}" srcOrd="0" destOrd="0" presId="urn:microsoft.com/office/officeart/2005/8/layout/hProcess6"/>
    <dgm:cxn modelId="{9A2CA962-6502-4F04-9D18-510A9B000C5B}" type="presParOf" srcId="{8D23A9A4-F1A6-4408-8031-8FDC55FC2E6F}" destId="{336C37B6-436C-41AE-A119-0618613F7775}" srcOrd="0" destOrd="0" presId="urn:microsoft.com/office/officeart/2005/8/layout/hProcess6"/>
    <dgm:cxn modelId="{753D7550-0856-41F7-ACD8-D0C26B875428}" type="presParOf" srcId="{8D23A9A4-F1A6-4408-8031-8FDC55FC2E6F}" destId="{C0A6B560-6081-4E14-9429-6A5269CAC37D}" srcOrd="1" destOrd="0" presId="urn:microsoft.com/office/officeart/2005/8/layout/hProcess6"/>
    <dgm:cxn modelId="{832E668B-B478-4DAA-A161-24C3918E4510}" type="presParOf" srcId="{8D23A9A4-F1A6-4408-8031-8FDC55FC2E6F}" destId="{45B3453B-C00F-4F6B-8AE3-A96A956BC33F}" srcOrd="2" destOrd="0" presId="urn:microsoft.com/office/officeart/2005/8/layout/hProcess6"/>
    <dgm:cxn modelId="{C92B2C4E-9AFE-48B6-B34A-119422400AD9}" type="presParOf" srcId="{8D23A9A4-F1A6-4408-8031-8FDC55FC2E6F}" destId="{309C57AC-81B4-4CD4-A5AC-F22649FAFF4B}" srcOrd="3" destOrd="0" presId="urn:microsoft.com/office/officeart/2005/8/layout/hProcess6"/>
    <dgm:cxn modelId="{3116DA7C-5B17-470E-AF26-E3241D476AD0}" type="presParOf" srcId="{0A16D393-9C8C-46A8-BF05-D51E6F261AD0}" destId="{96D169D6-852E-4D4B-9F5E-79A1DD2D7417}" srcOrd="1" destOrd="0" presId="urn:microsoft.com/office/officeart/2005/8/layout/hProcess6"/>
    <dgm:cxn modelId="{AD4E2CDC-A452-4497-AC20-A2F11CF96099}" type="presParOf" srcId="{0A16D393-9C8C-46A8-BF05-D51E6F261AD0}" destId="{C4A98827-50C8-4FF4-8DED-0EB0460C2E39}" srcOrd="2" destOrd="0" presId="urn:microsoft.com/office/officeart/2005/8/layout/hProcess6"/>
    <dgm:cxn modelId="{F66F4F96-3C83-43BE-92BE-A9F66BC9BC24}" type="presParOf" srcId="{C4A98827-50C8-4FF4-8DED-0EB0460C2E39}" destId="{50D19BE2-4557-476D-B269-8E271EC6972E}" srcOrd="0" destOrd="0" presId="urn:microsoft.com/office/officeart/2005/8/layout/hProcess6"/>
    <dgm:cxn modelId="{0431237A-2FE6-43B7-9521-71E074818EAB}" type="presParOf" srcId="{C4A98827-50C8-4FF4-8DED-0EB0460C2E39}" destId="{C93DB239-EA1C-4AE5-9A9F-8B27CD455CFB}" srcOrd="1" destOrd="0" presId="urn:microsoft.com/office/officeart/2005/8/layout/hProcess6"/>
    <dgm:cxn modelId="{E1C688C6-DB8D-44D4-B607-0886CE85E29D}" type="presParOf" srcId="{C4A98827-50C8-4FF4-8DED-0EB0460C2E39}" destId="{6EBAEACC-BF0E-442F-8009-6FE208DD2D66}" srcOrd="2" destOrd="0" presId="urn:microsoft.com/office/officeart/2005/8/layout/hProcess6"/>
    <dgm:cxn modelId="{08D06D52-21A1-424C-A37C-E520F3F65286}" type="presParOf" srcId="{C4A98827-50C8-4FF4-8DED-0EB0460C2E39}" destId="{114848A0-A9EE-4566-8CAE-A5E0DEB9D1CF}" srcOrd="3" destOrd="0" presId="urn:microsoft.com/office/officeart/2005/8/layout/hProcess6"/>
    <dgm:cxn modelId="{60EAF2A7-C2C9-42D9-B21D-C881BC5CF491}" type="presParOf" srcId="{0A16D393-9C8C-46A8-BF05-D51E6F261AD0}" destId="{BA650AB2-D8C0-49B1-8946-7C6B77562CB0}" srcOrd="3" destOrd="0" presId="urn:microsoft.com/office/officeart/2005/8/layout/hProcess6"/>
    <dgm:cxn modelId="{70D11676-E72B-4DEE-B739-C105E198BAB9}" type="presParOf" srcId="{0A16D393-9C8C-46A8-BF05-D51E6F261AD0}" destId="{7B9B5733-689D-4FBC-95EA-CB3BD8706AD1}" srcOrd="4" destOrd="0" presId="urn:microsoft.com/office/officeart/2005/8/layout/hProcess6"/>
    <dgm:cxn modelId="{16C0B3CB-FF91-4D1F-ADBB-13353BDFAE7A}" type="presParOf" srcId="{7B9B5733-689D-4FBC-95EA-CB3BD8706AD1}" destId="{1F45B694-FF93-46EB-95BD-07A201631F68}" srcOrd="0" destOrd="0" presId="urn:microsoft.com/office/officeart/2005/8/layout/hProcess6"/>
    <dgm:cxn modelId="{38CEB02A-51B2-4938-9E77-31EF273C395C}" type="presParOf" srcId="{7B9B5733-689D-4FBC-95EA-CB3BD8706AD1}" destId="{E8AF3365-B8C5-41F8-8A27-0BBB74FF3643}" srcOrd="1" destOrd="0" presId="urn:microsoft.com/office/officeart/2005/8/layout/hProcess6"/>
    <dgm:cxn modelId="{8D857505-8AA0-4589-8AFB-4B608EFC4572}" type="presParOf" srcId="{7B9B5733-689D-4FBC-95EA-CB3BD8706AD1}" destId="{46E372E4-529D-4317-948A-59BEA8AD0E90}" srcOrd="2" destOrd="0" presId="urn:microsoft.com/office/officeart/2005/8/layout/hProcess6"/>
    <dgm:cxn modelId="{240854F0-D4CF-441D-B573-02D7546CFB89}" type="presParOf" srcId="{7B9B5733-689D-4FBC-95EA-CB3BD8706AD1}" destId="{7F49BB89-417B-4246-89C3-4C30A58BC30E}" srcOrd="3" destOrd="0" presId="urn:microsoft.com/office/officeart/2005/8/layout/hProcess6"/>
    <dgm:cxn modelId="{1EBC6A70-3712-4C7C-A6F6-E07CB04FB232}" type="presParOf" srcId="{0A16D393-9C8C-46A8-BF05-D51E6F261AD0}" destId="{2895FD1B-1AB5-4BBA-8BF6-9C5634CF0EA4}" srcOrd="5" destOrd="0" presId="urn:microsoft.com/office/officeart/2005/8/layout/hProcess6"/>
    <dgm:cxn modelId="{80699D5A-D1B6-4AE1-84C1-54018F707669}" type="presParOf" srcId="{0A16D393-9C8C-46A8-BF05-D51E6F261AD0}" destId="{E63FB507-DAF6-46BC-8549-49AAD58767D0}" srcOrd="6" destOrd="0" presId="urn:microsoft.com/office/officeart/2005/8/layout/hProcess6"/>
    <dgm:cxn modelId="{1DE2BCC7-6D19-41C4-B90F-E8ECBE095F42}" type="presParOf" srcId="{E63FB507-DAF6-46BC-8549-49AAD58767D0}" destId="{EF78CF5D-317F-4F66-B322-8355BA09583D}" srcOrd="0" destOrd="0" presId="urn:microsoft.com/office/officeart/2005/8/layout/hProcess6"/>
    <dgm:cxn modelId="{DE856477-6A7D-443B-B964-F911DFBB3EC2}" type="presParOf" srcId="{E63FB507-DAF6-46BC-8549-49AAD58767D0}" destId="{404AC310-43C9-4207-A4D3-7C8C2A0DF4F2}" srcOrd="1" destOrd="0" presId="urn:microsoft.com/office/officeart/2005/8/layout/hProcess6"/>
    <dgm:cxn modelId="{BF05F241-2730-4E0B-A1A9-88226E25D46B}" type="presParOf" srcId="{E63FB507-DAF6-46BC-8549-49AAD58767D0}" destId="{81A3245A-CC6D-427D-BC25-8AB0A4305419}" srcOrd="2" destOrd="0" presId="urn:microsoft.com/office/officeart/2005/8/layout/hProcess6"/>
    <dgm:cxn modelId="{9A61D9BB-40FB-4E5D-AC33-AB1F4DA20CA2}" type="presParOf" srcId="{E63FB507-DAF6-46BC-8549-49AAD58767D0}" destId="{429B8730-3987-4023-B504-2AE2C446436D}"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6B560-6081-4E14-9429-6A5269CAC37D}">
      <dsp:nvSpPr>
        <dsp:cNvPr id="0" name=""/>
        <dsp:cNvSpPr/>
      </dsp:nvSpPr>
      <dsp:spPr>
        <a:xfrm>
          <a:off x="568558" y="1216919"/>
          <a:ext cx="2250836" cy="196751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Dictionary-based</a:t>
          </a:r>
          <a:endParaRPr lang="en-US" sz="1500" kern="1200" dirty="0"/>
        </a:p>
        <a:p>
          <a:pPr marL="114300" lvl="1" indent="-114300" algn="l" defTabSz="666750">
            <a:lnSpc>
              <a:spcPct val="90000"/>
            </a:lnSpc>
            <a:spcBef>
              <a:spcPct val="0"/>
            </a:spcBef>
            <a:spcAft>
              <a:spcPct val="15000"/>
            </a:spcAft>
            <a:buChar char="••"/>
          </a:pPr>
          <a:r>
            <a:rPr lang="en-US" sz="1500" kern="1200" dirty="0" smtClean="0">
              <a:solidFill>
                <a:schemeClr val="tx1"/>
              </a:solidFill>
            </a:rPr>
            <a:t>Rule-based</a:t>
          </a:r>
          <a:endParaRPr lang="en-US" sz="1500" kern="1200" dirty="0">
            <a:solidFill>
              <a:schemeClr val="tx1"/>
            </a:solidFill>
          </a:endParaRPr>
        </a:p>
      </dsp:txBody>
      <dsp:txXfrm>
        <a:off x="1131268" y="1512046"/>
        <a:ext cx="1097283" cy="1377260"/>
      </dsp:txXfrm>
    </dsp:sp>
    <dsp:sp modelId="{309C57AC-81B4-4CD4-A5AC-F22649FAFF4B}">
      <dsp:nvSpPr>
        <dsp:cNvPr id="0" name=""/>
        <dsp:cNvSpPr/>
      </dsp:nvSpPr>
      <dsp:spPr>
        <a:xfrm>
          <a:off x="5849" y="1637967"/>
          <a:ext cx="1125418" cy="1125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Early Methods</a:t>
          </a:r>
          <a:endParaRPr lang="en-US" sz="1600" kern="1200" dirty="0"/>
        </a:p>
      </dsp:txBody>
      <dsp:txXfrm>
        <a:off x="170663" y="1802781"/>
        <a:ext cx="795790" cy="795790"/>
      </dsp:txXfrm>
    </dsp:sp>
    <dsp:sp modelId="{C93DB239-EA1C-4AE5-9A9F-8B27CD455CFB}">
      <dsp:nvSpPr>
        <dsp:cNvPr id="0" name=""/>
        <dsp:cNvSpPr/>
      </dsp:nvSpPr>
      <dsp:spPr>
        <a:xfrm>
          <a:off x="3522782" y="1216919"/>
          <a:ext cx="2250836" cy="196751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HMM</a:t>
          </a:r>
          <a:endParaRPr lang="en-US" sz="1500" kern="1200" dirty="0"/>
        </a:p>
        <a:p>
          <a:pPr marL="114300" lvl="1" indent="-114300" algn="l" defTabSz="666750">
            <a:lnSpc>
              <a:spcPct val="90000"/>
            </a:lnSpc>
            <a:spcBef>
              <a:spcPct val="0"/>
            </a:spcBef>
            <a:spcAft>
              <a:spcPct val="15000"/>
            </a:spcAft>
            <a:buChar char="••"/>
          </a:pPr>
          <a:r>
            <a:rPr lang="en-US" sz="1500" kern="1200" dirty="0" smtClean="0"/>
            <a:t>MEMM</a:t>
          </a:r>
          <a:endParaRPr lang="en-US" sz="1500" kern="1200" dirty="0"/>
        </a:p>
        <a:p>
          <a:pPr marL="114300" lvl="1" indent="-114300" algn="l" defTabSz="666750">
            <a:lnSpc>
              <a:spcPct val="90000"/>
            </a:lnSpc>
            <a:spcBef>
              <a:spcPct val="0"/>
            </a:spcBef>
            <a:spcAft>
              <a:spcPct val="15000"/>
            </a:spcAft>
            <a:buChar char="••"/>
          </a:pPr>
          <a:r>
            <a:rPr lang="en-US" sz="1500" kern="1200" dirty="0" smtClean="0">
              <a:solidFill>
                <a:srgbClr val="FF0000"/>
              </a:solidFill>
            </a:rPr>
            <a:t>CRF</a:t>
          </a:r>
          <a:endParaRPr lang="en-US" sz="1500" kern="1200" dirty="0">
            <a:solidFill>
              <a:srgbClr val="FF0000"/>
            </a:solidFill>
          </a:endParaRPr>
        </a:p>
      </dsp:txBody>
      <dsp:txXfrm>
        <a:off x="4085491" y="1512046"/>
        <a:ext cx="1097283" cy="1377260"/>
      </dsp:txXfrm>
    </dsp:sp>
    <dsp:sp modelId="{114848A0-A9EE-4566-8CAE-A5E0DEB9D1CF}">
      <dsp:nvSpPr>
        <dsp:cNvPr id="0" name=""/>
        <dsp:cNvSpPr/>
      </dsp:nvSpPr>
      <dsp:spPr>
        <a:xfrm>
          <a:off x="2960072" y="1637967"/>
          <a:ext cx="1125418" cy="1125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Machine Learning Methods</a:t>
          </a:r>
          <a:endParaRPr lang="en-US" sz="1600" kern="1200" dirty="0"/>
        </a:p>
      </dsp:txBody>
      <dsp:txXfrm>
        <a:off x="3124886" y="1802781"/>
        <a:ext cx="795790" cy="795790"/>
      </dsp:txXfrm>
    </dsp:sp>
    <dsp:sp modelId="{E8AF3365-B8C5-41F8-8A27-0BBB74FF3643}">
      <dsp:nvSpPr>
        <dsp:cNvPr id="0" name=""/>
        <dsp:cNvSpPr/>
      </dsp:nvSpPr>
      <dsp:spPr>
        <a:xfrm>
          <a:off x="6477005" y="1216919"/>
          <a:ext cx="2250836" cy="196751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NN/CNN-CRF</a:t>
          </a:r>
        </a:p>
        <a:p>
          <a:pPr marL="114300" lvl="1" indent="-114300" algn="l" defTabSz="666750">
            <a:lnSpc>
              <a:spcPct val="90000"/>
            </a:lnSpc>
            <a:spcBef>
              <a:spcPct val="0"/>
            </a:spcBef>
            <a:spcAft>
              <a:spcPct val="15000"/>
            </a:spcAft>
            <a:buChar char="••"/>
          </a:pPr>
          <a:r>
            <a:rPr lang="en-US" sz="1500" kern="1200" dirty="0" smtClean="0">
              <a:solidFill>
                <a:srgbClr val="FF0000"/>
              </a:solidFill>
            </a:rPr>
            <a:t>RNN-CRF</a:t>
          </a:r>
        </a:p>
      </dsp:txBody>
      <dsp:txXfrm>
        <a:off x="7039714" y="1512046"/>
        <a:ext cx="1097283" cy="1377260"/>
      </dsp:txXfrm>
    </dsp:sp>
    <dsp:sp modelId="{7F49BB89-417B-4246-89C3-4C30A58BC30E}">
      <dsp:nvSpPr>
        <dsp:cNvPr id="0" name=""/>
        <dsp:cNvSpPr/>
      </dsp:nvSpPr>
      <dsp:spPr>
        <a:xfrm>
          <a:off x="5914296" y="1637967"/>
          <a:ext cx="1125418" cy="1125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Deep Learning Methods</a:t>
          </a:r>
          <a:endParaRPr lang="en-US" sz="1600" kern="1200" dirty="0"/>
        </a:p>
      </dsp:txBody>
      <dsp:txXfrm>
        <a:off x="6079110" y="1802781"/>
        <a:ext cx="795790" cy="795790"/>
      </dsp:txXfrm>
    </dsp:sp>
    <dsp:sp modelId="{404AC310-43C9-4207-A4D3-7C8C2A0DF4F2}">
      <dsp:nvSpPr>
        <dsp:cNvPr id="0" name=""/>
        <dsp:cNvSpPr/>
      </dsp:nvSpPr>
      <dsp:spPr>
        <a:xfrm>
          <a:off x="9431228" y="1216919"/>
          <a:ext cx="2250836" cy="196751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9525" rIns="19050"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Attention-based</a:t>
          </a:r>
          <a:endParaRPr lang="en-US" sz="1500" kern="1200" dirty="0"/>
        </a:p>
        <a:p>
          <a:pPr marL="114300" lvl="1" indent="-114300" algn="l" defTabSz="666750">
            <a:lnSpc>
              <a:spcPct val="90000"/>
            </a:lnSpc>
            <a:spcBef>
              <a:spcPct val="0"/>
            </a:spcBef>
            <a:spcAft>
              <a:spcPct val="15000"/>
            </a:spcAft>
            <a:buChar char="••"/>
          </a:pPr>
          <a:r>
            <a:rPr lang="en-US" sz="1500" kern="1200" dirty="0" smtClean="0"/>
            <a:t>Transfer learning</a:t>
          </a:r>
          <a:endParaRPr lang="en-US" sz="1500" kern="1200" dirty="0"/>
        </a:p>
        <a:p>
          <a:pPr marL="114300" lvl="1" indent="-114300" algn="l" defTabSz="666750">
            <a:lnSpc>
              <a:spcPct val="90000"/>
            </a:lnSpc>
            <a:spcBef>
              <a:spcPct val="0"/>
            </a:spcBef>
            <a:spcAft>
              <a:spcPct val="15000"/>
            </a:spcAft>
            <a:buChar char="••"/>
          </a:pPr>
          <a:r>
            <a:rPr lang="en-US" sz="1500" kern="1200" dirty="0" smtClean="0">
              <a:solidFill>
                <a:srgbClr val="FF0000"/>
              </a:solidFill>
            </a:rPr>
            <a:t>Semi-supervised</a:t>
          </a:r>
          <a:endParaRPr lang="en-US" sz="1500" kern="1200" dirty="0">
            <a:solidFill>
              <a:srgbClr val="FF0000"/>
            </a:solidFill>
          </a:endParaRPr>
        </a:p>
      </dsp:txBody>
      <dsp:txXfrm>
        <a:off x="9993937" y="1512046"/>
        <a:ext cx="1097283" cy="1377260"/>
      </dsp:txXfrm>
    </dsp:sp>
    <dsp:sp modelId="{429B8730-3987-4023-B504-2AE2C446436D}">
      <dsp:nvSpPr>
        <dsp:cNvPr id="0" name=""/>
        <dsp:cNvSpPr/>
      </dsp:nvSpPr>
      <dsp:spPr>
        <a:xfrm>
          <a:off x="8868519" y="1637967"/>
          <a:ext cx="1125418" cy="11254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Recently</a:t>
          </a:r>
          <a:endParaRPr lang="en-US" sz="1600" kern="1200" dirty="0"/>
        </a:p>
      </dsp:txBody>
      <dsp:txXfrm>
        <a:off x="9033333" y="1802781"/>
        <a:ext cx="795790" cy="79579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CDFDC-4DDA-4ED3-817E-2723853DD0DF}" type="datetimeFigureOut">
              <a:rPr lang="en-US" smtClean="0"/>
              <a:t>3/25/2018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7C658-5DFE-41D8-84A7-BFC705B3C824}" type="slidenum">
              <a:rPr lang="en-US" smtClean="0"/>
              <a:t>‹#›</a:t>
            </a:fld>
            <a:endParaRPr lang="en-US"/>
          </a:p>
        </p:txBody>
      </p:sp>
    </p:spTree>
    <p:extLst>
      <p:ext uri="{BB962C8B-B14F-4D97-AF65-F5344CB8AC3E}">
        <p14:creationId xmlns:p14="http://schemas.microsoft.com/office/powerpoint/2010/main" val="224683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已有的平行文本来自于亚马逊网站，通过一些简单的规则在短语级别进行了对齐。这对齐的质量还不高，需要用</a:t>
            </a:r>
            <a:r>
              <a:rPr lang="en-US" altLang="zh-CN" dirty="0" smtClean="0"/>
              <a:t>NCRF</a:t>
            </a:r>
            <a:r>
              <a:rPr lang="zh-CN" altLang="en-US" dirty="0" smtClean="0"/>
              <a:t>来提高模板的对其效果。</a:t>
            </a:r>
            <a:endParaRPr lang="en-US" altLang="zh-CN" dirty="0" smtClean="0"/>
          </a:p>
        </p:txBody>
      </p:sp>
      <p:sp>
        <p:nvSpPr>
          <p:cNvPr id="4" name="Slide Number Placeholder 3"/>
          <p:cNvSpPr>
            <a:spLocks noGrp="1"/>
          </p:cNvSpPr>
          <p:nvPr>
            <p:ph type="sldNum" sz="quarter" idx="10"/>
          </p:nvPr>
        </p:nvSpPr>
        <p:spPr/>
        <p:txBody>
          <a:bodyPr/>
          <a:lstStyle/>
          <a:p>
            <a:fld id="{7B17C658-5DFE-41D8-84A7-BFC705B3C824}" type="slidenum">
              <a:rPr lang="en-US" smtClean="0"/>
              <a:t>3</a:t>
            </a:fld>
            <a:endParaRPr lang="en-US" dirty="0"/>
          </a:p>
        </p:txBody>
      </p:sp>
    </p:spTree>
    <p:extLst>
      <p:ext uri="{BB962C8B-B14F-4D97-AF65-F5344CB8AC3E}">
        <p14:creationId xmlns:p14="http://schemas.microsoft.com/office/powerpoint/2010/main" val="719049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14</a:t>
            </a:fld>
            <a:endParaRPr lang="en-US"/>
          </a:p>
        </p:txBody>
      </p:sp>
    </p:spTree>
    <p:extLst>
      <p:ext uri="{BB962C8B-B14F-4D97-AF65-F5344CB8AC3E}">
        <p14:creationId xmlns:p14="http://schemas.microsoft.com/office/powerpoint/2010/main" val="4287351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Encoder</a:t>
            </a:r>
            <a:r>
              <a:rPr lang="zh-CN" altLang="en-US" dirty="0" smtClean="0"/>
              <a:t>的参数</a:t>
            </a:r>
            <a:r>
              <a:rPr lang="en-US" altLang="zh-CN" dirty="0" smtClean="0"/>
              <a:t>lambda</a:t>
            </a:r>
            <a:r>
              <a:rPr lang="zh-CN" altLang="en-US" dirty="0" smtClean="0"/>
              <a:t>和</a:t>
            </a:r>
            <a:r>
              <a:rPr lang="en-US" altLang="zh-CN" dirty="0" smtClean="0"/>
              <a:t>Decoder</a:t>
            </a:r>
            <a:r>
              <a:rPr lang="zh-CN" altLang="en-US" dirty="0" smtClean="0"/>
              <a:t>的参数</a:t>
            </a:r>
            <a:r>
              <a:rPr lang="en-US" altLang="zh-CN" dirty="0" smtClean="0"/>
              <a:t>theta</a:t>
            </a:r>
            <a:r>
              <a:rPr lang="zh-CN" altLang="en-US" dirty="0" smtClean="0"/>
              <a:t>的对数似然函数组合在一起是一个高度非凸的函数。作者观察到如果固定住</a:t>
            </a:r>
            <a:r>
              <a:rPr lang="en-US" altLang="zh-CN" dirty="0" smtClean="0"/>
              <a:t>Encoder</a:t>
            </a:r>
            <a:r>
              <a:rPr lang="zh-CN" altLang="en-US" dirty="0" smtClean="0"/>
              <a:t>部分，那么</a:t>
            </a:r>
            <a:r>
              <a:rPr lang="en-US" altLang="zh-CN" dirty="0" smtClean="0"/>
              <a:t>E</a:t>
            </a:r>
            <a:r>
              <a:rPr lang="zh-CN" altLang="en-US" dirty="0" smtClean="0"/>
              <a:t>步计算出的目标函数下界针对</a:t>
            </a:r>
            <a:r>
              <a:rPr lang="en-US" altLang="zh-CN" dirty="0" smtClean="0"/>
              <a:t>theta</a:t>
            </a:r>
            <a:r>
              <a:rPr lang="zh-CN" altLang="en-US" dirty="0" smtClean="0"/>
              <a:t>就是凸的。</a:t>
            </a:r>
            <a:endParaRPr lang="en-US" altLang="zh-CN" dirty="0" smtClean="0"/>
          </a:p>
          <a:p>
            <a:r>
              <a:rPr lang="zh-CN" altLang="en-US" dirty="0" smtClean="0"/>
              <a:t>所以混合</a:t>
            </a:r>
            <a:r>
              <a:rPr lang="en-US" altLang="zh-CN" dirty="0" smtClean="0"/>
              <a:t>EM</a:t>
            </a:r>
            <a:r>
              <a:rPr lang="zh-CN" altLang="en-US" dirty="0" smtClean="0"/>
              <a:t>算法就是用梯度下降法优化</a:t>
            </a:r>
            <a:r>
              <a:rPr lang="en-US" altLang="zh-CN" dirty="0" smtClean="0"/>
              <a:t>encoder</a:t>
            </a:r>
            <a:r>
              <a:rPr lang="zh-CN" altLang="en-US" dirty="0" smtClean="0"/>
              <a:t>部分，是</a:t>
            </a:r>
            <a:r>
              <a:rPr lang="en-US" altLang="zh-CN" dirty="0" smtClean="0"/>
              <a:t>loss</a:t>
            </a:r>
            <a:r>
              <a:rPr lang="zh-CN" altLang="en-US" dirty="0" smtClean="0"/>
              <a:t>函数，也就是负的</a:t>
            </a:r>
            <a:r>
              <a:rPr lang="en-US" altLang="zh-CN" dirty="0" smtClean="0"/>
              <a:t>log</a:t>
            </a:r>
            <a:r>
              <a:rPr lang="zh-CN" altLang="en-US" dirty="0" smtClean="0"/>
              <a:t>似然函数变小；另一方面用更新</a:t>
            </a:r>
            <a:r>
              <a:rPr lang="en-US" altLang="zh-CN" dirty="0" smtClean="0"/>
              <a:t>decoder</a:t>
            </a:r>
            <a:r>
              <a:rPr lang="zh-CN" altLang="en-US" dirty="0" smtClean="0"/>
              <a:t>中的</a:t>
            </a:r>
            <a:r>
              <a:rPr lang="en-US" altLang="zh-CN" dirty="0" smtClean="0"/>
              <a:t>table</a:t>
            </a:r>
            <a:r>
              <a:rPr lang="zh-CN" altLang="en-US" dirty="0" smtClean="0"/>
              <a:t>，提高似然函数的下界</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16</a:t>
            </a:fld>
            <a:endParaRPr lang="en-US"/>
          </a:p>
        </p:txBody>
      </p:sp>
    </p:spTree>
    <p:extLst>
      <p:ext uri="{BB962C8B-B14F-4D97-AF65-F5344CB8AC3E}">
        <p14:creationId xmlns:p14="http://schemas.microsoft.com/office/powerpoint/2010/main" val="229105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Q(y_{</a:t>
            </a:r>
            <a:r>
              <a:rPr lang="en-US" altLang="zh-CN" dirty="0" err="1" smtClean="0"/>
              <a:t>i</a:t>
            </a:r>
            <a:r>
              <a:rPr lang="en-US" altLang="zh-CN" dirty="0" smtClean="0"/>
              <a:t>})</a:t>
            </a:r>
            <a:r>
              <a:rPr lang="zh-CN" altLang="en-US" dirty="0" smtClean="0"/>
              <a:t>是第</a:t>
            </a:r>
            <a:r>
              <a:rPr lang="en-US" altLang="zh-CN" dirty="0" err="1" smtClean="0"/>
              <a:t>i</a:t>
            </a:r>
            <a:r>
              <a:rPr lang="zh-CN" altLang="en-US" dirty="0" smtClean="0"/>
              <a:t>条数据中该</a:t>
            </a:r>
            <a:r>
              <a:rPr lang="en-US" altLang="zh-CN" dirty="0" smtClean="0"/>
              <a:t>label</a:t>
            </a:r>
            <a:r>
              <a:rPr lang="zh-CN" altLang="en-US" dirty="0" smtClean="0"/>
              <a:t>序列输出的概率</a:t>
            </a:r>
            <a:r>
              <a:rPr lang="en-US" altLang="zh-CN" dirty="0" smtClean="0"/>
              <a:t>///</a:t>
            </a:r>
            <a:r>
              <a:rPr lang="en-US" dirty="0" smtClean="0"/>
              <a:t>Q(y)</a:t>
            </a:r>
            <a:r>
              <a:rPr lang="zh-CN" altLang="en-US" dirty="0" smtClean="0"/>
              <a:t>是指</a:t>
            </a:r>
            <a:r>
              <a:rPr lang="en-US" altLang="zh-CN" dirty="0" smtClean="0"/>
              <a:t>y</a:t>
            </a:r>
            <a:r>
              <a:rPr lang="zh-CN" altLang="en-US" dirty="0" smtClean="0"/>
              <a:t>在任意位置出现的概率，它是在一个针对所有数据中的输出序列</a:t>
            </a:r>
            <a:r>
              <a:rPr lang="en-US" altLang="zh-CN" dirty="0" smtClean="0"/>
              <a:t>y</a:t>
            </a:r>
            <a:r>
              <a:rPr lang="zh-CN" altLang="en-US" dirty="0" smtClean="0"/>
              <a:t>的期望值，通过</a:t>
            </a:r>
            <a:r>
              <a:rPr lang="en-US" altLang="zh-CN" dirty="0" smtClean="0"/>
              <a:t>marginalizing labels at all other positions</a:t>
            </a:r>
            <a:r>
              <a:rPr lang="en-US" altLang="zh-CN" baseline="0" dirty="0" smtClean="0"/>
              <a:t> in a sequence</a:t>
            </a:r>
            <a:r>
              <a:rPr lang="zh-CN" altLang="en-US" baseline="0" dirty="0" smtClean="0"/>
              <a:t>得到</a:t>
            </a:r>
            <a:r>
              <a:rPr lang="en-US" altLang="zh-CN" baseline="0" dirty="0" smtClean="0"/>
              <a:t>///</a:t>
            </a:r>
            <a:r>
              <a:rPr lang="en-US" dirty="0" smtClean="0"/>
              <a:t>C(</a:t>
            </a:r>
            <a:r>
              <a:rPr lang="en-US" dirty="0" err="1" smtClean="0"/>
              <a:t>x,y</a:t>
            </a:r>
            <a:r>
              <a:rPr lang="en-US" dirty="0" smtClean="0"/>
              <a:t>)</a:t>
            </a:r>
            <a:r>
              <a:rPr lang="zh-CN" altLang="en-US" dirty="0" smtClean="0"/>
              <a:t>是</a:t>
            </a:r>
            <a:r>
              <a:rPr lang="en-US" altLang="zh-CN" dirty="0" smtClean="0"/>
              <a:t>x</a:t>
            </a:r>
            <a:r>
              <a:rPr lang="zh-CN" altLang="en-US" dirty="0" smtClean="0"/>
              <a:t>和</a:t>
            </a:r>
            <a:r>
              <a:rPr lang="en-US" altLang="zh-CN" dirty="0" smtClean="0"/>
              <a:t>y</a:t>
            </a:r>
            <a:r>
              <a:rPr lang="zh-CN" altLang="en-US" dirty="0" smtClean="0"/>
              <a:t>的共现次数</a:t>
            </a:r>
            <a:r>
              <a:rPr lang="en-US" altLang="zh-CN" dirty="0" smtClean="0"/>
              <a:t>///E</a:t>
            </a:r>
            <a:r>
              <a:rPr lang="zh-CN" altLang="en-US" dirty="0" smtClean="0"/>
              <a:t>的含义是指</a:t>
            </a:r>
            <a:r>
              <a:rPr lang="en-US" altLang="zh-CN" dirty="0" smtClean="0"/>
              <a:t>reconstruction</a:t>
            </a:r>
            <a:r>
              <a:rPr lang="zh-CN" altLang="en-US" dirty="0" smtClean="0"/>
              <a:t>发生在任一位置的次数</a:t>
            </a:r>
            <a:endParaRPr lang="en-US" altLang="zh-CN" dirty="0" smtClean="0"/>
          </a:p>
          <a:p>
            <a:endParaRPr lang="en-US" dirty="0" smtClean="0"/>
          </a:p>
          <a:p>
            <a:r>
              <a:rPr lang="en-US" dirty="0" smtClean="0"/>
              <a:t>E</a:t>
            </a:r>
            <a:r>
              <a:rPr lang="zh-CN" altLang="en-US" dirty="0" smtClean="0"/>
              <a:t>步是计算目标函数的下界，确定要优化什么；</a:t>
            </a:r>
            <a:r>
              <a:rPr lang="en-US" altLang="zh-CN" dirty="0" smtClean="0"/>
              <a:t>M</a:t>
            </a:r>
            <a:r>
              <a:rPr lang="zh-CN" altLang="en-US" dirty="0" smtClean="0"/>
              <a:t>步确定优化的方法就是，最大化</a:t>
            </a:r>
            <a:r>
              <a:rPr lang="en-US" altLang="zh-CN" dirty="0" smtClean="0"/>
              <a:t>(</a:t>
            </a:r>
            <a:r>
              <a:rPr lang="en-US" altLang="zh-CN" dirty="0" err="1" smtClean="0"/>
              <a:t>x,y</a:t>
            </a:r>
            <a:r>
              <a:rPr lang="en-US" altLang="zh-CN" dirty="0" smtClean="0"/>
              <a:t>)</a:t>
            </a:r>
            <a:r>
              <a:rPr lang="zh-CN" altLang="en-US" dirty="0" smtClean="0"/>
              <a:t>的共现信息。 这个共现信息是存在了一个</a:t>
            </a:r>
            <a:r>
              <a:rPr lang="en-US" altLang="zh-CN" dirty="0" smtClean="0"/>
              <a:t>expected count table</a:t>
            </a:r>
            <a:r>
              <a:rPr lang="zh-CN" altLang="en-US" dirty="0" smtClean="0"/>
              <a:t>里</a:t>
            </a:r>
            <a:endParaRPr lang="en-US" altLang="zh-CN" dirty="0" smtClean="0"/>
          </a:p>
          <a:p>
            <a:endParaRPr lang="en-US" dirty="0" smtClean="0"/>
          </a:p>
        </p:txBody>
      </p:sp>
      <p:sp>
        <p:nvSpPr>
          <p:cNvPr id="4" name="Slide Number Placeholder 3"/>
          <p:cNvSpPr>
            <a:spLocks noGrp="1"/>
          </p:cNvSpPr>
          <p:nvPr>
            <p:ph type="sldNum" sz="quarter" idx="10"/>
          </p:nvPr>
        </p:nvSpPr>
        <p:spPr/>
        <p:txBody>
          <a:bodyPr/>
          <a:lstStyle/>
          <a:p>
            <a:fld id="{7B17C658-5DFE-41D8-84A7-BFC705B3C824}" type="slidenum">
              <a:rPr lang="en-US" smtClean="0"/>
              <a:t>17</a:t>
            </a:fld>
            <a:endParaRPr lang="en-US"/>
          </a:p>
        </p:txBody>
      </p:sp>
    </p:spTree>
    <p:extLst>
      <p:ext uri="{BB962C8B-B14F-4D97-AF65-F5344CB8AC3E}">
        <p14:creationId xmlns:p14="http://schemas.microsoft.com/office/powerpoint/2010/main" val="3369896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针对全标注数据，</a:t>
            </a:r>
            <a:r>
              <a:rPr lang="en-US" altLang="zh-CN" dirty="0" smtClean="0"/>
              <a:t>table</a:t>
            </a:r>
            <a:r>
              <a:rPr lang="zh-CN" altLang="en-US" dirty="0" smtClean="0"/>
              <a:t>的更新方式就是对每个属性值对计数后再进行</a:t>
            </a:r>
            <a:r>
              <a:rPr lang="en-US" altLang="zh-CN" dirty="0" err="1" smtClean="0"/>
              <a:t>softmax</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18</a:t>
            </a:fld>
            <a:endParaRPr lang="en-US"/>
          </a:p>
        </p:txBody>
      </p:sp>
    </p:spTree>
    <p:extLst>
      <p:ext uri="{BB962C8B-B14F-4D97-AF65-F5344CB8AC3E}">
        <p14:creationId xmlns:p14="http://schemas.microsoft.com/office/powerpoint/2010/main" val="175706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19</a:t>
            </a:fld>
            <a:endParaRPr lang="en-US"/>
          </a:p>
        </p:txBody>
      </p:sp>
    </p:spTree>
    <p:extLst>
      <p:ext uri="{BB962C8B-B14F-4D97-AF65-F5344CB8AC3E}">
        <p14:creationId xmlns:p14="http://schemas.microsoft.com/office/powerpoint/2010/main" val="2507656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针对无标注数据，使用前向后向计算出的</a:t>
            </a:r>
            <a:r>
              <a:rPr lang="en-US" altLang="zh-CN" dirty="0" err="1" smtClean="0"/>
              <a:t>lamda</a:t>
            </a:r>
            <a:r>
              <a:rPr lang="zh-CN" altLang="en-US" dirty="0" smtClean="0"/>
              <a:t>和</a:t>
            </a:r>
            <a:r>
              <a:rPr lang="en-US" altLang="zh-CN" dirty="0" smtClean="0"/>
              <a:t>theta</a:t>
            </a:r>
            <a:r>
              <a:rPr lang="zh-CN" altLang="en-US" dirty="0" smtClean="0"/>
              <a:t>对第</a:t>
            </a:r>
            <a:r>
              <a:rPr lang="en-US" altLang="zh-CN" dirty="0" err="1" smtClean="0"/>
              <a:t>i</a:t>
            </a:r>
            <a:r>
              <a:rPr lang="zh-CN" altLang="en-US" dirty="0" smtClean="0"/>
              <a:t>个</a:t>
            </a:r>
            <a:r>
              <a:rPr lang="en-US" altLang="zh-CN" dirty="0" smtClean="0"/>
              <a:t>token</a:t>
            </a:r>
            <a:r>
              <a:rPr lang="zh-CN" altLang="en-US" dirty="0" smtClean="0"/>
              <a:t>所在的一整列进行更新</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20</a:t>
            </a:fld>
            <a:endParaRPr lang="en-US"/>
          </a:p>
        </p:txBody>
      </p:sp>
    </p:spTree>
    <p:extLst>
      <p:ext uri="{BB962C8B-B14F-4D97-AF65-F5344CB8AC3E}">
        <p14:creationId xmlns:p14="http://schemas.microsoft.com/office/powerpoint/2010/main" val="921127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作者针对全监督和半监督两种模型，在八种语言的分词任务上做了测试，</a:t>
            </a:r>
            <a:endParaRPr lang="en-US" altLang="zh-CN" dirty="0" smtClean="0"/>
          </a:p>
          <a:p>
            <a:r>
              <a:rPr lang="zh-CN" altLang="en-US" dirty="0" smtClean="0"/>
              <a:t>作者为了验证它模型在全标注数据少的情况也能达到很好的效果，特别选择了一些</a:t>
            </a:r>
            <a:r>
              <a:rPr lang="en-US" altLang="zh-CN" dirty="0" smtClean="0"/>
              <a:t>low-resource</a:t>
            </a:r>
            <a:r>
              <a:rPr lang="zh-CN" altLang="en-US" dirty="0" smtClean="0"/>
              <a:t>的语言，比如俄语（</a:t>
            </a:r>
            <a:r>
              <a:rPr lang="en-US" altLang="zh-CN" dirty="0" smtClean="0"/>
              <a:t>10w</a:t>
            </a:r>
            <a:r>
              <a:rPr lang="zh-CN" altLang="en-US" dirty="0" smtClean="0"/>
              <a:t>），印度尼西亚（</a:t>
            </a:r>
            <a:r>
              <a:rPr lang="en-US" altLang="zh-CN" dirty="0" smtClean="0"/>
              <a:t>12w</a:t>
            </a:r>
            <a:r>
              <a:rPr lang="zh-CN" altLang="en-US" dirty="0" smtClean="0"/>
              <a:t>），克罗地亚语（</a:t>
            </a:r>
            <a:r>
              <a:rPr lang="en-US" altLang="zh-CN" dirty="0" smtClean="0"/>
              <a:t>14w</a:t>
            </a:r>
            <a:r>
              <a:rPr lang="zh-CN" altLang="en-US" dirty="0" smtClean="0"/>
              <a:t>）</a:t>
            </a:r>
            <a:endParaRPr lang="en-US" altLang="zh-CN"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NCRF</a:t>
            </a:r>
            <a:r>
              <a:rPr lang="zh-CN" altLang="en-US" dirty="0" smtClean="0"/>
              <a:t>就是</a:t>
            </a:r>
            <a:r>
              <a:rPr lang="en-US" altLang="zh-CN" dirty="0" smtClean="0"/>
              <a:t>NCRF-AE without Decoder</a:t>
            </a:r>
            <a:r>
              <a:rPr lang="zh-CN" altLang="en-US" dirty="0" smtClean="0"/>
              <a:t>的版本，只能用于</a:t>
            </a:r>
            <a:r>
              <a:rPr lang="en-US" altLang="zh-CN" dirty="0" smtClean="0"/>
              <a:t>Supervised</a:t>
            </a:r>
            <a:r>
              <a:rPr lang="en-US" altLang="zh-CN" baseline="0" dirty="0" smtClean="0"/>
              <a:t> Learning</a:t>
            </a:r>
            <a:r>
              <a:rPr lang="zh-CN" altLang="en-US" baseline="0" dirty="0" smtClean="0"/>
              <a:t>；</a:t>
            </a:r>
            <a:r>
              <a:rPr lang="en-US" altLang="zh-CN" dirty="0" smtClean="0"/>
              <a:t>LSTM</a:t>
            </a:r>
            <a:r>
              <a:rPr lang="zh-CN" altLang="en-US" dirty="0" smtClean="0"/>
              <a:t>则是只考虑</a:t>
            </a:r>
            <a:r>
              <a:rPr lang="en-US" altLang="zh-CN" dirty="0" smtClean="0"/>
              <a:t>x-&gt;y</a:t>
            </a:r>
            <a:r>
              <a:rPr lang="zh-CN" altLang="en-US" dirty="0" smtClean="0"/>
              <a:t>这条边</a:t>
            </a:r>
            <a:endParaRPr lang="en-US" altLang="zh-CN" baseline="0" dirty="0" smtClean="0"/>
          </a:p>
          <a:p>
            <a:r>
              <a:rPr lang="en-US" dirty="0" smtClean="0"/>
              <a:t>S</a:t>
            </a:r>
            <a:r>
              <a:rPr lang="en-US" altLang="zh-CN" dirty="0" smtClean="0"/>
              <a:t>emi-supervised</a:t>
            </a:r>
            <a:r>
              <a:rPr lang="zh-CN" altLang="en-US" dirty="0" smtClean="0"/>
              <a:t>中</a:t>
            </a:r>
            <a:r>
              <a:rPr lang="en-US" altLang="zh-CN" dirty="0" smtClean="0"/>
              <a:t>Label</a:t>
            </a:r>
            <a:r>
              <a:rPr lang="zh-CN" altLang="en-US" dirty="0" smtClean="0"/>
              <a:t>数据为</a:t>
            </a:r>
            <a:r>
              <a:rPr lang="en-US" altLang="zh-CN" dirty="0" smtClean="0"/>
              <a:t>20%</a:t>
            </a:r>
            <a:r>
              <a:rPr lang="zh-CN" altLang="en-US" dirty="0" smtClean="0"/>
              <a:t>，无</a:t>
            </a:r>
            <a:r>
              <a:rPr lang="en-US" altLang="zh-CN" dirty="0" smtClean="0"/>
              <a:t>label</a:t>
            </a:r>
            <a:r>
              <a:rPr lang="zh-CN" altLang="en-US" dirty="0" smtClean="0"/>
              <a:t>数据为</a:t>
            </a:r>
            <a:r>
              <a:rPr lang="en-US" altLang="zh-CN" dirty="0" smtClean="0"/>
              <a:t>50%</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21</a:t>
            </a:fld>
            <a:endParaRPr lang="en-US"/>
          </a:p>
        </p:txBody>
      </p:sp>
    </p:spTree>
    <p:extLst>
      <p:ext uri="{BB962C8B-B14F-4D97-AF65-F5344CB8AC3E}">
        <p14:creationId xmlns:p14="http://schemas.microsoft.com/office/powerpoint/2010/main" val="233032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第一行是</a:t>
            </a:r>
            <a:r>
              <a:rPr lang="en-US" altLang="zh-CN" dirty="0" smtClean="0"/>
              <a:t>ground-truth</a:t>
            </a:r>
            <a:r>
              <a:rPr lang="zh-CN" altLang="en-US" dirty="0" smtClean="0"/>
              <a:t>，第二行是加入</a:t>
            </a:r>
            <a:r>
              <a:rPr lang="en-US" altLang="zh-CN" dirty="0" smtClean="0"/>
              <a:t>reconstruction decoder</a:t>
            </a:r>
            <a:r>
              <a:rPr lang="zh-CN" altLang="en-US" dirty="0" smtClean="0"/>
              <a:t>的</a:t>
            </a:r>
            <a:r>
              <a:rPr lang="en-US" altLang="zh-CN" dirty="0" smtClean="0"/>
              <a:t>NCRF,</a:t>
            </a:r>
            <a:r>
              <a:rPr lang="zh-CN" altLang="en-US" dirty="0" smtClean="0"/>
              <a:t>第三行是最普通的</a:t>
            </a:r>
            <a:r>
              <a:rPr lang="en-US" altLang="zh-CN" dirty="0" smtClean="0"/>
              <a:t>NCRF,</a:t>
            </a:r>
            <a:r>
              <a:rPr lang="zh-CN" altLang="en-US" dirty="0" smtClean="0"/>
              <a:t>第四行则是只考虑</a:t>
            </a:r>
            <a:r>
              <a:rPr lang="en-US" altLang="zh-CN" dirty="0" smtClean="0"/>
              <a:t>x-&gt;y</a:t>
            </a:r>
            <a:r>
              <a:rPr lang="zh-CN" altLang="en-US" dirty="0" smtClean="0"/>
              <a:t>这条边的</a:t>
            </a:r>
            <a:r>
              <a:rPr lang="en-US" altLang="zh-CN" dirty="0" smtClean="0"/>
              <a:t>LSTM</a:t>
            </a:r>
            <a:r>
              <a:rPr lang="zh-CN" altLang="en-US" dirty="0" smtClean="0"/>
              <a:t>模型</a:t>
            </a:r>
            <a:endParaRPr lang="en-US" altLang="zh-CN" dirty="0" smtClean="0"/>
          </a:p>
          <a:p>
            <a:r>
              <a:rPr lang="en-US" dirty="0" smtClean="0"/>
              <a:t>LSTM</a:t>
            </a:r>
            <a:r>
              <a:rPr lang="zh-CN" altLang="en-US" dirty="0" smtClean="0"/>
              <a:t>将</a:t>
            </a:r>
            <a:r>
              <a:rPr lang="en-US" altLang="zh-CN" dirty="0" smtClean="0"/>
              <a:t>search</a:t>
            </a:r>
            <a:r>
              <a:rPr lang="zh-CN" altLang="en-US" dirty="0" smtClean="0"/>
              <a:t>看成了动词，而不是名词；但是</a:t>
            </a:r>
            <a:r>
              <a:rPr lang="en-US" altLang="zh-CN" dirty="0" smtClean="0"/>
              <a:t>search</a:t>
            </a:r>
            <a:r>
              <a:rPr lang="zh-CN" altLang="en-US" dirty="0" smtClean="0"/>
              <a:t>前面的</a:t>
            </a:r>
            <a:r>
              <a:rPr lang="en-US" altLang="zh-CN" dirty="0" smtClean="0"/>
              <a:t>nice</a:t>
            </a:r>
            <a:r>
              <a:rPr lang="zh-CN" altLang="en-US" dirty="0" smtClean="0"/>
              <a:t>是正确预测成了形容词，这个错误是因为有考虑没到</a:t>
            </a:r>
            <a:r>
              <a:rPr lang="en-US" altLang="zh-CN" dirty="0" smtClean="0"/>
              <a:t>label</a:t>
            </a:r>
            <a:r>
              <a:rPr lang="zh-CN" altLang="en-US" dirty="0" smtClean="0"/>
              <a:t>之间的</a:t>
            </a:r>
            <a:r>
              <a:rPr lang="en-US" altLang="zh-CN" dirty="0" smtClean="0"/>
              <a:t>transition</a:t>
            </a:r>
            <a:r>
              <a:rPr lang="zh-CN" altLang="en-US" dirty="0" smtClean="0"/>
              <a:t>关系，形容词后面不能出现动词。</a:t>
            </a:r>
            <a:endParaRPr lang="en-US" altLang="zh-CN" dirty="0" smtClean="0"/>
          </a:p>
          <a:p>
            <a:r>
              <a:rPr lang="en-US" altLang="zh-CN" dirty="0" smtClean="0"/>
              <a:t>NCRF</a:t>
            </a:r>
            <a:r>
              <a:rPr lang="zh-CN" altLang="en-US" dirty="0" smtClean="0"/>
              <a:t>将</a:t>
            </a:r>
            <a:r>
              <a:rPr lang="en-US" altLang="zh-CN" dirty="0" smtClean="0"/>
              <a:t>Google</a:t>
            </a:r>
            <a:r>
              <a:rPr lang="zh-CN" altLang="en-US" dirty="0" smtClean="0"/>
              <a:t>这个专有名词看成了普通名词，这两种</a:t>
            </a:r>
            <a:r>
              <a:rPr lang="en-US" altLang="zh-CN" dirty="0" smtClean="0"/>
              <a:t>label</a:t>
            </a:r>
            <a:r>
              <a:rPr lang="zh-CN" altLang="en-US" dirty="0" smtClean="0"/>
              <a:t>的语法和语义是很接近的，但是再加上</a:t>
            </a:r>
            <a:r>
              <a:rPr lang="en-US" altLang="zh-CN" dirty="0" smtClean="0"/>
              <a:t>reconstruction</a:t>
            </a:r>
            <a:r>
              <a:rPr lang="zh-CN" altLang="en-US" dirty="0" smtClean="0"/>
              <a:t>这个先验知识之后，就可以正确分出来。</a:t>
            </a:r>
            <a:r>
              <a:rPr lang="en-US" altLang="zh-CN" dirty="0" smtClean="0"/>
              <a:t> </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22</a:t>
            </a:fld>
            <a:endParaRPr lang="en-US"/>
          </a:p>
        </p:txBody>
      </p:sp>
    </p:spTree>
    <p:extLst>
      <p:ext uri="{BB962C8B-B14F-4D97-AF65-F5344CB8AC3E}">
        <p14:creationId xmlns:p14="http://schemas.microsoft.com/office/powerpoint/2010/main" val="2300191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固定在</a:t>
            </a:r>
            <a:r>
              <a:rPr lang="en-US" altLang="zh-CN" dirty="0" smtClean="0"/>
              <a:t>20%</a:t>
            </a:r>
            <a:r>
              <a:rPr lang="zh-CN" altLang="en-US" dirty="0" smtClean="0"/>
              <a:t>的全标注数据下，不断提高无标注数据的数量，</a:t>
            </a:r>
            <a:endParaRPr lang="en-US" altLang="zh-CN" dirty="0" smtClean="0"/>
          </a:p>
          <a:p>
            <a:r>
              <a:rPr lang="zh-CN" altLang="en-US" dirty="0" smtClean="0"/>
              <a:t>量化的分析了无标注数据的带来的信息性</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23</a:t>
            </a:fld>
            <a:endParaRPr lang="en-US"/>
          </a:p>
        </p:txBody>
      </p:sp>
    </p:spTree>
    <p:extLst>
      <p:ext uri="{BB962C8B-B14F-4D97-AF65-F5344CB8AC3E}">
        <p14:creationId xmlns:p14="http://schemas.microsoft.com/office/powerpoint/2010/main" val="2811231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在半监督学习中，希望通过少量全标注数据去提升效果。那么存在一种设想：随着全标注数据数量的提高，得到的收益会逐渐变小。</a:t>
            </a:r>
            <a:endParaRPr lang="en-US" altLang="zh-CN" dirty="0" smtClean="0"/>
          </a:p>
          <a:p>
            <a:r>
              <a:rPr lang="zh-CN" altLang="en-US" dirty="0" smtClean="0"/>
              <a:t>红线是同时利用了无标注数据和全标注数据，绿线只用了全标注数据了，可以看到在全标注为</a:t>
            </a:r>
            <a:r>
              <a:rPr lang="en-US" altLang="zh-CN" dirty="0" smtClean="0"/>
              <a:t>50%</a:t>
            </a:r>
            <a:r>
              <a:rPr lang="zh-CN" altLang="en-US" dirty="0" smtClean="0"/>
              <a:t>的情况下，两者的差别就基本没有了</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24</a:t>
            </a:fld>
            <a:endParaRPr lang="en-US"/>
          </a:p>
        </p:txBody>
      </p:sp>
    </p:spTree>
    <p:extLst>
      <p:ext uri="{BB962C8B-B14F-4D97-AF65-F5344CB8AC3E}">
        <p14:creationId xmlns:p14="http://schemas.microsoft.com/office/powerpoint/2010/main" val="139328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抽取的模板之后用于文本生成。可以是通过已有的表格生成，也可以修正目前质量不高的平行文本</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4</a:t>
            </a:fld>
            <a:endParaRPr lang="en-US" dirty="0"/>
          </a:p>
        </p:txBody>
      </p:sp>
    </p:spTree>
    <p:extLst>
      <p:ext uri="{BB962C8B-B14F-4D97-AF65-F5344CB8AC3E}">
        <p14:creationId xmlns:p14="http://schemas.microsoft.com/office/powerpoint/2010/main" val="2031593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https://github.com/shawnwun/RNNLG/tree/master/data/original/laptop</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29</a:t>
            </a:fld>
            <a:endParaRPr lang="en-US"/>
          </a:p>
        </p:txBody>
      </p:sp>
    </p:spTree>
    <p:extLst>
      <p:ext uri="{BB962C8B-B14F-4D97-AF65-F5344CB8AC3E}">
        <p14:creationId xmlns:p14="http://schemas.microsoft.com/office/powerpoint/2010/main" val="330362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34</a:t>
            </a:fld>
            <a:endParaRPr lang="en-US"/>
          </a:p>
        </p:txBody>
      </p:sp>
    </p:spTree>
    <p:extLst>
      <p:ext uri="{BB962C8B-B14F-4D97-AF65-F5344CB8AC3E}">
        <p14:creationId xmlns:p14="http://schemas.microsoft.com/office/powerpoint/2010/main" val="200471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总的目标是提高模板的抽取质量，</a:t>
            </a:r>
            <a:endParaRPr lang="en-US" altLang="zh-CN" dirty="0" smtClean="0"/>
          </a:p>
          <a:p>
            <a:endParaRPr lang="en-US" altLang="zh-CN" dirty="0" smtClean="0"/>
          </a:p>
          <a:p>
            <a:r>
              <a:rPr lang="zh-CN" altLang="en-US" dirty="0" smtClean="0"/>
              <a:t>已有的训练集有三种：人工标注的全标注数据，规则对齐生成的半标注数据，网上存在的无标注平行文本数据</a:t>
            </a:r>
            <a:endParaRPr lang="en-US" altLang="zh-CN" dirty="0" smtClean="0"/>
          </a:p>
          <a:p>
            <a:endParaRPr lang="en-US" dirty="0" smtClean="0"/>
          </a:p>
          <a:p>
            <a:r>
              <a:rPr lang="zh-CN" altLang="en-US" dirty="0" smtClean="0"/>
              <a:t>半标注数据集中存在以下几种标注情况，正确标注，漏标，错标，标注长度不够。</a:t>
            </a:r>
            <a:endParaRPr lang="en-US" altLang="zh-CN" dirty="0" smtClean="0"/>
          </a:p>
          <a:p>
            <a:endParaRPr lang="en-US" altLang="zh-CN" dirty="0" smtClean="0"/>
          </a:p>
          <a:p>
            <a:r>
              <a:rPr lang="zh-CN" altLang="en-US" dirty="0" smtClean="0"/>
              <a:t>这说明了半标注的训练集是有很大噪音存在的。</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5</a:t>
            </a:fld>
            <a:endParaRPr lang="en-US"/>
          </a:p>
        </p:txBody>
      </p:sp>
    </p:spTree>
    <p:extLst>
      <p:ext uri="{BB962C8B-B14F-4D97-AF65-F5344CB8AC3E}">
        <p14:creationId xmlns:p14="http://schemas.microsoft.com/office/powerpoint/2010/main" val="46730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传统的解决序列标注问题的手段是隐马尔科夫，最大熵马尔科夫模型、</a:t>
            </a:r>
            <a:r>
              <a:rPr lang="en-US" sz="1200" kern="1200" dirty="0" smtClean="0">
                <a:solidFill>
                  <a:schemeClr val="tx1"/>
                </a:solidFill>
                <a:effectLst/>
                <a:latin typeface="+mn-lt"/>
                <a:ea typeface="+mn-ea"/>
                <a:cs typeface="+mn-cs"/>
              </a:rPr>
              <a:t>CRF</a:t>
            </a:r>
            <a:r>
              <a:rPr lang="zh-CN" altLang="en-US" sz="1200" kern="1200" dirty="0" smtClean="0">
                <a:solidFill>
                  <a:schemeClr val="tx1"/>
                </a:solidFill>
                <a:effectLst/>
                <a:latin typeface="+mn-lt"/>
                <a:ea typeface="+mn-ea"/>
                <a:cs typeface="+mn-cs"/>
              </a:rPr>
              <a:t>等模型，尤其是</a:t>
            </a:r>
            <a:r>
              <a:rPr lang="en-US" sz="1200" kern="1200" dirty="0" smtClean="0">
                <a:solidFill>
                  <a:schemeClr val="tx1"/>
                </a:solidFill>
                <a:effectLst/>
                <a:latin typeface="+mn-lt"/>
                <a:ea typeface="+mn-ea"/>
                <a:cs typeface="+mn-cs"/>
              </a:rPr>
              <a:t>CRF</a:t>
            </a:r>
            <a:r>
              <a:rPr lang="zh-CN" altLang="en-US" sz="1200" kern="1200" dirty="0" smtClean="0">
                <a:solidFill>
                  <a:schemeClr val="tx1"/>
                </a:solidFill>
                <a:effectLst/>
                <a:latin typeface="+mn-lt"/>
                <a:ea typeface="+mn-ea"/>
                <a:cs typeface="+mn-cs"/>
              </a:rPr>
              <a:t>，基本是最主流的方法。</a:t>
            </a:r>
            <a:endParaRPr lang="en-US"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目前将神经网络与</a:t>
            </a:r>
            <a:r>
              <a:rPr lang="en-US" sz="1200" kern="1200" dirty="0" smtClean="0">
                <a:solidFill>
                  <a:schemeClr val="tx1"/>
                </a:solidFill>
                <a:effectLst/>
                <a:latin typeface="+mn-lt"/>
                <a:ea typeface="+mn-ea"/>
                <a:cs typeface="+mn-cs"/>
              </a:rPr>
              <a:t>CRF</a:t>
            </a:r>
            <a:r>
              <a:rPr lang="zh-CN" altLang="en-US" sz="1200" kern="1200" dirty="0" smtClean="0">
                <a:solidFill>
                  <a:schemeClr val="tx1"/>
                </a:solidFill>
                <a:effectLst/>
                <a:latin typeface="+mn-lt"/>
                <a:ea typeface="+mn-ea"/>
                <a:cs typeface="+mn-cs"/>
              </a:rPr>
              <a:t>模型相结合的</a:t>
            </a:r>
            <a:r>
              <a:rPr lang="en-US" sz="1200" kern="1200" dirty="0" smtClean="0">
                <a:solidFill>
                  <a:schemeClr val="tx1"/>
                </a:solidFill>
                <a:effectLst/>
                <a:latin typeface="+mn-lt"/>
                <a:ea typeface="+mn-ea"/>
                <a:cs typeface="+mn-cs"/>
              </a:rPr>
              <a:t>NN/CNN/RNN-CRF</a:t>
            </a:r>
            <a:r>
              <a:rPr lang="zh-CN" altLang="en-US" sz="1200" kern="1200" dirty="0" smtClean="0">
                <a:solidFill>
                  <a:schemeClr val="tx1"/>
                </a:solidFill>
                <a:effectLst/>
                <a:latin typeface="+mn-lt"/>
                <a:ea typeface="+mn-ea"/>
                <a:cs typeface="+mn-cs"/>
              </a:rPr>
              <a:t>模型成为了目前</a:t>
            </a:r>
            <a:r>
              <a:rPr lang="en-US" sz="1200" kern="1200" dirty="0" smtClean="0">
                <a:solidFill>
                  <a:schemeClr val="tx1"/>
                </a:solidFill>
                <a:effectLst/>
                <a:latin typeface="+mn-lt"/>
                <a:ea typeface="+mn-ea"/>
                <a:cs typeface="+mn-cs"/>
              </a:rPr>
              <a:t>NER</a:t>
            </a:r>
            <a:r>
              <a:rPr lang="zh-CN" altLang="en-US" sz="1200" kern="1200" dirty="0" smtClean="0">
                <a:solidFill>
                  <a:schemeClr val="tx1"/>
                </a:solidFill>
                <a:effectLst/>
                <a:latin typeface="+mn-lt"/>
                <a:ea typeface="+mn-ea"/>
                <a:cs typeface="+mn-cs"/>
              </a:rPr>
              <a:t>的主流模型。由于</a:t>
            </a:r>
            <a:r>
              <a:rPr lang="en-US" sz="1200" kern="1200" dirty="0" smtClean="0">
                <a:solidFill>
                  <a:schemeClr val="tx1"/>
                </a:solidFill>
                <a:effectLst/>
                <a:latin typeface="+mn-lt"/>
                <a:ea typeface="+mn-ea"/>
                <a:cs typeface="+mn-cs"/>
              </a:rPr>
              <a:t>RNN</a:t>
            </a:r>
            <a:r>
              <a:rPr lang="zh-CN" altLang="en-US" sz="1200" kern="1200" dirty="0" smtClean="0">
                <a:solidFill>
                  <a:schemeClr val="tx1"/>
                </a:solidFill>
                <a:effectLst/>
                <a:latin typeface="+mn-lt"/>
                <a:ea typeface="+mn-ea"/>
                <a:cs typeface="+mn-cs"/>
              </a:rPr>
              <a:t>有天然的序列结构，所以</a:t>
            </a:r>
            <a:r>
              <a:rPr lang="en-US" sz="1200" kern="1200" dirty="0" smtClean="0">
                <a:solidFill>
                  <a:schemeClr val="tx1"/>
                </a:solidFill>
                <a:effectLst/>
                <a:latin typeface="+mn-lt"/>
                <a:ea typeface="+mn-ea"/>
                <a:cs typeface="+mn-cs"/>
              </a:rPr>
              <a:t>RNN-CRF</a:t>
            </a:r>
            <a:r>
              <a:rPr lang="zh-CN" altLang="en-US" sz="1200" kern="1200" dirty="0" smtClean="0">
                <a:solidFill>
                  <a:schemeClr val="tx1"/>
                </a:solidFill>
                <a:effectLst/>
                <a:latin typeface="+mn-lt"/>
                <a:ea typeface="+mn-ea"/>
                <a:cs typeface="+mn-cs"/>
              </a:rPr>
              <a:t>使用更为广泛。</a:t>
            </a:r>
            <a:endParaRPr lang="en-US" altLang="zh-CN"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对于少量标注训练集问题，迁移学习，半监督学习也开始收到了关注</a:t>
            </a:r>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7</a:t>
            </a:fld>
            <a:endParaRPr lang="en-US"/>
          </a:p>
        </p:txBody>
      </p:sp>
    </p:spTree>
    <p:extLst>
      <p:ext uri="{BB962C8B-B14F-4D97-AF65-F5344CB8AC3E}">
        <p14:creationId xmlns:p14="http://schemas.microsoft.com/office/powerpoint/2010/main" val="279957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这里给出的是线性链</a:t>
            </a:r>
            <a:r>
              <a:rPr lang="en-US" altLang="zh-CN" dirty="0" smtClean="0"/>
              <a:t>CRF</a:t>
            </a:r>
            <a:r>
              <a:rPr lang="zh-CN" altLang="en-US" dirty="0" smtClean="0"/>
              <a:t>模型</a:t>
            </a:r>
            <a:r>
              <a:rPr lang="en-US" altLang="zh-CN" dirty="0" smtClean="0"/>
              <a:t>, </a:t>
            </a:r>
            <a:r>
              <a:rPr lang="zh-CN" altLang="en-US" dirty="0" smtClean="0"/>
              <a:t>这是一种满足马尔科夫性的</a:t>
            </a:r>
            <a:r>
              <a:rPr lang="en-US" altLang="zh-CN" dirty="0" smtClean="0"/>
              <a:t>CRF</a:t>
            </a:r>
            <a:r>
              <a:rPr lang="zh-CN" altLang="en-US" dirty="0" smtClean="0"/>
              <a:t>，即当前预测的</a:t>
            </a:r>
            <a:r>
              <a:rPr lang="en-US" altLang="zh-CN" dirty="0" smtClean="0"/>
              <a:t>label</a:t>
            </a:r>
            <a:r>
              <a:rPr lang="zh-CN" altLang="en-US" dirty="0" smtClean="0"/>
              <a:t>只与前一个</a:t>
            </a:r>
            <a:r>
              <a:rPr lang="en-US" altLang="zh-CN" dirty="0" smtClean="0"/>
              <a:t>label</a:t>
            </a:r>
            <a:r>
              <a:rPr lang="zh-CN" altLang="en-US" dirty="0" smtClean="0"/>
              <a:t>有关。</a:t>
            </a:r>
            <a:endParaRPr lang="en-US" altLang="zh-CN" dirty="0" smtClean="0"/>
          </a:p>
          <a:p>
            <a:r>
              <a:rPr lang="zh-CN" altLang="en-US" dirty="0" smtClean="0"/>
              <a:t>我们定义</a:t>
            </a:r>
            <a:r>
              <a:rPr lang="en-US" altLang="zh-CN" dirty="0" smtClean="0"/>
              <a:t>X</a:t>
            </a:r>
            <a:r>
              <a:rPr lang="zh-CN" altLang="en-US" dirty="0" smtClean="0"/>
              <a:t>为输入的句子，包含</a:t>
            </a:r>
            <a:r>
              <a:rPr lang="en-US" altLang="zh-CN" dirty="0" smtClean="0"/>
              <a:t>T</a:t>
            </a:r>
            <a:r>
              <a:rPr lang="zh-CN" altLang="en-US" dirty="0" smtClean="0"/>
              <a:t>个</a:t>
            </a:r>
            <a:r>
              <a:rPr lang="en-US" altLang="zh-CN" dirty="0" smtClean="0"/>
              <a:t>token</a:t>
            </a:r>
            <a:r>
              <a:rPr lang="zh-CN" altLang="en-US" dirty="0" smtClean="0"/>
              <a:t>，</a:t>
            </a:r>
            <a:r>
              <a:rPr lang="en-US" altLang="zh-CN" dirty="0" smtClean="0"/>
              <a:t>y_{</a:t>
            </a:r>
            <a:r>
              <a:rPr lang="en-US" altLang="zh-CN" dirty="0" err="1" smtClean="0"/>
              <a:t>i</a:t>
            </a:r>
            <a:r>
              <a:rPr lang="en-US" altLang="zh-CN" dirty="0" smtClean="0"/>
              <a:t>}</a:t>
            </a:r>
            <a:r>
              <a:rPr lang="zh-CN" altLang="en-US" dirty="0" smtClean="0"/>
              <a:t>是第</a:t>
            </a:r>
            <a:r>
              <a:rPr lang="en-US" altLang="zh-CN" dirty="0" err="1" smtClean="0"/>
              <a:t>i</a:t>
            </a:r>
            <a:r>
              <a:rPr lang="zh-CN" altLang="en-US" dirty="0" smtClean="0"/>
              <a:t>个</a:t>
            </a:r>
            <a:r>
              <a:rPr lang="en-US" altLang="zh-CN" dirty="0" smtClean="0"/>
              <a:t>token</a:t>
            </a:r>
            <a:r>
              <a:rPr lang="zh-CN" altLang="en-US" dirty="0" smtClean="0"/>
              <a:t>对应的</a:t>
            </a:r>
            <a:r>
              <a:rPr lang="en-US" altLang="zh-CN" dirty="0" smtClean="0"/>
              <a:t>label</a:t>
            </a:r>
            <a:r>
              <a:rPr lang="zh-CN" altLang="en-US" dirty="0" smtClean="0"/>
              <a:t>。为了增强标签转移概率的表现，我们在头和尾加入</a:t>
            </a:r>
            <a:r>
              <a:rPr lang="en-US" altLang="zh-CN" dirty="0" smtClean="0"/>
              <a:t>START</a:t>
            </a:r>
            <a:r>
              <a:rPr lang="zh-CN" altLang="en-US" dirty="0" smtClean="0"/>
              <a:t>和</a:t>
            </a:r>
            <a:r>
              <a:rPr lang="en-US" altLang="zh-CN" dirty="0" smtClean="0"/>
              <a:t>END</a:t>
            </a:r>
            <a:r>
              <a:rPr lang="zh-CN" altLang="en-US" dirty="0" smtClean="0"/>
              <a:t>两个特别的</a:t>
            </a:r>
            <a:r>
              <a:rPr lang="en-US" altLang="zh-CN" dirty="0" smtClean="0"/>
              <a:t>label</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它的目标函数不仅考虑输入的状态特征函数，而且还包含了标签转移特征函数。</a:t>
            </a:r>
            <a:endParaRPr lang="en-US" altLang="zh-CN" dirty="0" smtClean="0"/>
          </a:p>
          <a:p>
            <a:r>
              <a:rPr lang="zh-CN" altLang="en-US" dirty="0" smtClean="0"/>
              <a:t>在训练阶段，</a:t>
            </a:r>
            <a:r>
              <a:rPr lang="en-US" altLang="zh-CN" dirty="0" smtClean="0"/>
              <a:t>CRF</a:t>
            </a:r>
            <a:r>
              <a:rPr lang="zh-CN" altLang="en-US" dirty="0" smtClean="0"/>
              <a:t>的参数需要最大化</a:t>
            </a:r>
            <a:r>
              <a:rPr lang="en-US" altLang="zh-CN" dirty="0" smtClean="0"/>
              <a:t>gold label</a:t>
            </a:r>
            <a:r>
              <a:rPr lang="zh-CN" altLang="en-US" dirty="0" smtClean="0"/>
              <a:t>的对数似然函数，参数是</a:t>
            </a:r>
            <a:r>
              <a:rPr lang="en-US" altLang="zh-CN" dirty="0" err="1" smtClean="0"/>
              <a:t>lamda</a:t>
            </a:r>
            <a:r>
              <a:rPr lang="zh-CN" altLang="en-US" dirty="0" smtClean="0"/>
              <a:t>，也就是每种特征函数所占的权重。</a:t>
            </a:r>
            <a:endParaRPr lang="en-US" altLang="zh-CN" dirty="0" smtClean="0"/>
          </a:p>
          <a:p>
            <a:r>
              <a:rPr lang="en-US" altLang="zh-CN" dirty="0" smtClean="0"/>
              <a:t>Partition function Z</a:t>
            </a:r>
            <a:r>
              <a:rPr lang="zh-CN" altLang="en-US" dirty="0" smtClean="0"/>
              <a:t>得到方式为</a:t>
            </a:r>
            <a:r>
              <a:rPr lang="en-US" altLang="zh-CN" dirty="0" smtClean="0"/>
              <a:t> marginalize </a:t>
            </a:r>
            <a:r>
              <a:rPr lang="zh-CN" altLang="en-US" dirty="0" smtClean="0"/>
              <a:t>所有可能的输出序列，用前向后向算法实现计算，他可以标准化指数形式为一个概率分布。</a:t>
            </a:r>
            <a:endParaRPr lang="en-US" altLang="zh-CN" dirty="0" smtClean="0"/>
          </a:p>
          <a:p>
            <a:r>
              <a:rPr lang="zh-CN" altLang="en-US" dirty="0" smtClean="0"/>
              <a:t>常有的特征函数在右边</a:t>
            </a:r>
            <a:r>
              <a:rPr lang="en-US" altLang="zh-CN" dirty="0" smtClean="0"/>
              <a:t>//</a:t>
            </a:r>
            <a:r>
              <a:rPr lang="zh-CN" altLang="en-US" dirty="0" smtClean="0"/>
              <a:t>在</a:t>
            </a:r>
            <a:r>
              <a:rPr lang="en-US" altLang="zh-CN" dirty="0" smtClean="0"/>
              <a:t>inference</a:t>
            </a:r>
            <a:r>
              <a:rPr lang="zh-CN" altLang="en-US" dirty="0" smtClean="0"/>
              <a:t>的时候，用维特比算法算出最大概率</a:t>
            </a:r>
            <a:r>
              <a:rPr lang="en-US" altLang="zh-CN" dirty="0" smtClean="0"/>
              <a:t>label</a:t>
            </a:r>
            <a:r>
              <a:rPr lang="zh-CN" altLang="en-US" dirty="0" smtClean="0"/>
              <a:t>的序列</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8</a:t>
            </a:fld>
            <a:endParaRPr lang="en-US"/>
          </a:p>
        </p:txBody>
      </p:sp>
    </p:spTree>
    <p:extLst>
      <p:ext uri="{BB962C8B-B14F-4D97-AF65-F5344CB8AC3E}">
        <p14:creationId xmlns:p14="http://schemas.microsoft.com/office/powerpoint/2010/main" val="1131339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它主要有</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层（主要有词向量，字符向量以及一些额外特征），双向</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层，</a:t>
            </a:r>
            <a:r>
              <a:rPr lang="en-US" altLang="zh-CN" sz="1200" b="0" i="0" kern="1200" dirty="0" err="1" smtClean="0">
                <a:solidFill>
                  <a:schemeClr val="tx1"/>
                </a:solidFill>
                <a:effectLst/>
                <a:latin typeface="+mn-lt"/>
                <a:ea typeface="+mn-ea"/>
                <a:cs typeface="+mn-cs"/>
              </a:rPr>
              <a:t>tanh</a:t>
            </a:r>
            <a:r>
              <a:rPr lang="zh-CN" altLang="en-US" sz="1200" b="0" i="0" kern="1200" dirty="0" smtClean="0">
                <a:solidFill>
                  <a:schemeClr val="tx1"/>
                </a:solidFill>
                <a:effectLst/>
                <a:latin typeface="+mn-lt"/>
                <a:ea typeface="+mn-ea"/>
                <a:cs typeface="+mn-cs"/>
              </a:rPr>
              <a:t>隐层以及最后的</a:t>
            </a:r>
            <a:r>
              <a:rPr lang="en-US" altLang="zh-CN" sz="1200" b="0" i="0" kern="1200" dirty="0" smtClean="0">
                <a:solidFill>
                  <a:schemeClr val="tx1"/>
                </a:solidFill>
                <a:effectLst/>
                <a:latin typeface="+mn-lt"/>
                <a:ea typeface="+mn-ea"/>
                <a:cs typeface="+mn-cs"/>
              </a:rPr>
              <a:t>CRF</a:t>
            </a:r>
            <a:r>
              <a:rPr lang="zh-CN" altLang="en-US" sz="1200" b="0" i="0" kern="1200" dirty="0" smtClean="0">
                <a:solidFill>
                  <a:schemeClr val="tx1"/>
                </a:solidFill>
                <a:effectLst/>
                <a:latin typeface="+mn-lt"/>
                <a:ea typeface="+mn-ea"/>
                <a:cs typeface="+mn-cs"/>
              </a:rPr>
              <a:t>层构成。</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实验结果表明</a:t>
            </a:r>
            <a:r>
              <a:rPr lang="en-US" altLang="zh-CN" sz="1200" b="0" i="0" kern="1200" dirty="0" smtClean="0">
                <a:solidFill>
                  <a:schemeClr val="tx1"/>
                </a:solidFill>
                <a:effectLst/>
                <a:latin typeface="+mn-lt"/>
                <a:ea typeface="+mn-ea"/>
                <a:cs typeface="+mn-cs"/>
              </a:rPr>
              <a:t>RNN-CRF</a:t>
            </a:r>
            <a:r>
              <a:rPr lang="zh-CN" altLang="en-US" sz="1200" b="0" i="0" kern="1200" dirty="0" smtClean="0">
                <a:solidFill>
                  <a:schemeClr val="tx1"/>
                </a:solidFill>
                <a:effectLst/>
                <a:latin typeface="+mn-lt"/>
                <a:ea typeface="+mn-ea"/>
                <a:cs typeface="+mn-cs"/>
              </a:rPr>
              <a:t>获得了更好的效果，已经达到或者超过了基于丰富特征的</a:t>
            </a:r>
            <a:r>
              <a:rPr lang="en-US" altLang="zh-CN" sz="1200" b="0" i="0" kern="1200" dirty="0" smtClean="0">
                <a:solidFill>
                  <a:schemeClr val="tx1"/>
                </a:solidFill>
                <a:effectLst/>
                <a:latin typeface="+mn-lt"/>
                <a:ea typeface="+mn-ea"/>
                <a:cs typeface="+mn-cs"/>
              </a:rPr>
              <a:t>CRF</a:t>
            </a:r>
            <a:r>
              <a:rPr lang="zh-CN" altLang="en-US" sz="1200" b="0" i="0" kern="1200" dirty="0" smtClean="0">
                <a:solidFill>
                  <a:schemeClr val="tx1"/>
                </a:solidFill>
                <a:effectLst/>
                <a:latin typeface="+mn-lt"/>
                <a:ea typeface="+mn-ea"/>
                <a:cs typeface="+mn-cs"/>
              </a:rPr>
              <a:t>模型，成为目前基于深度学习的</a:t>
            </a:r>
            <a:r>
              <a:rPr lang="en-US" altLang="zh-CN" sz="1200" b="0" i="0" kern="1200" dirty="0" smtClean="0">
                <a:solidFill>
                  <a:schemeClr val="tx1"/>
                </a:solidFill>
                <a:effectLst/>
                <a:latin typeface="+mn-lt"/>
                <a:ea typeface="+mn-ea"/>
                <a:cs typeface="+mn-cs"/>
              </a:rPr>
              <a:t>NER</a:t>
            </a:r>
            <a:r>
              <a:rPr lang="zh-CN" altLang="en-US" sz="1200" b="0" i="0" kern="1200" dirty="0" smtClean="0">
                <a:solidFill>
                  <a:schemeClr val="tx1"/>
                </a:solidFill>
                <a:effectLst/>
                <a:latin typeface="+mn-lt"/>
                <a:ea typeface="+mn-ea"/>
                <a:cs typeface="+mn-cs"/>
              </a:rPr>
              <a:t>方法中的最主流模型。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在特征方面，该模型继承了深度学习方法的优势，无需特征工程，使用词向量以及字符向量就可以达到很好的效果，如果有高质量的词典特征，能够进一步获得提高。</a:t>
            </a:r>
            <a:endParaRPr lang="en-US" dirty="0" smtClean="0"/>
          </a:p>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10</a:t>
            </a:fld>
            <a:endParaRPr lang="en-US"/>
          </a:p>
        </p:txBody>
      </p:sp>
    </p:spTree>
    <p:extLst>
      <p:ext uri="{BB962C8B-B14F-4D97-AF65-F5344CB8AC3E}">
        <p14:creationId xmlns:p14="http://schemas.microsoft.com/office/powerpoint/2010/main" val="544812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11</a:t>
            </a:fld>
            <a:endParaRPr lang="en-US"/>
          </a:p>
        </p:txBody>
      </p:sp>
    </p:spTree>
    <p:extLst>
      <p:ext uri="{BB962C8B-B14F-4D97-AF65-F5344CB8AC3E}">
        <p14:creationId xmlns:p14="http://schemas.microsoft.com/office/powerpoint/2010/main" val="401355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而对于深度学习方法，一般需要大量标注数据，但是一些任务并没有足够多的标注数据。所以在基于神经网络结构方法中如何使用少量标注数据进行序列标注也是最近研究的重点。其中包括了半监督学习。</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拿这三张图的举例的话，第一张图就是很传统的全监督训练的</a:t>
            </a:r>
            <a:r>
              <a:rPr lang="en-US" altLang="zh-CN" sz="1200" kern="1200" dirty="0" smtClean="0">
                <a:solidFill>
                  <a:schemeClr val="tx1"/>
                </a:solidFill>
                <a:effectLst/>
                <a:latin typeface="+mn-lt"/>
                <a:ea typeface="+mn-ea"/>
                <a:cs typeface="+mn-cs"/>
              </a:rPr>
              <a:t>CRF</a:t>
            </a:r>
            <a:r>
              <a:rPr lang="zh-CN" altLang="en-US" sz="1200" kern="1200" dirty="0" smtClean="0">
                <a:solidFill>
                  <a:schemeClr val="tx1"/>
                </a:solidFill>
                <a:effectLst/>
                <a:latin typeface="+mn-lt"/>
                <a:ea typeface="+mn-ea"/>
                <a:cs typeface="+mn-cs"/>
              </a:rPr>
              <a:t>，这种模型在我们这种标注质量不高的数据集上学习，效果会越来越差，因为他会学习到大量的噪音。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而第二张图则是将</a:t>
            </a:r>
            <a:r>
              <a:rPr lang="en-US" altLang="zh-CN" sz="1200" kern="1200" dirty="0" smtClean="0">
                <a:solidFill>
                  <a:schemeClr val="tx1"/>
                </a:solidFill>
                <a:effectLst/>
                <a:latin typeface="+mn-lt"/>
                <a:ea typeface="+mn-ea"/>
                <a:cs typeface="+mn-cs"/>
              </a:rPr>
              <a:t>missing label</a:t>
            </a:r>
            <a:r>
              <a:rPr lang="zh-CN" altLang="en-US" sz="1200" kern="1200" dirty="0" smtClean="0">
                <a:solidFill>
                  <a:schemeClr val="tx1"/>
                </a:solidFill>
                <a:effectLst/>
                <a:latin typeface="+mn-lt"/>
                <a:ea typeface="+mn-ea"/>
                <a:cs typeface="+mn-cs"/>
              </a:rPr>
              <a:t>也就是未无</a:t>
            </a:r>
            <a:r>
              <a:rPr lang="en-US" altLang="zh-CN" sz="1200" kern="1200" dirty="0" smtClean="0">
                <a:solidFill>
                  <a:schemeClr val="tx1"/>
                </a:solidFill>
                <a:effectLst/>
                <a:latin typeface="+mn-lt"/>
                <a:ea typeface="+mn-ea"/>
                <a:cs typeface="+mn-cs"/>
              </a:rPr>
              <a:t>label</a:t>
            </a:r>
            <a:r>
              <a:rPr lang="zh-CN" altLang="en-US" sz="1200" kern="1200" dirty="0" smtClean="0">
                <a:solidFill>
                  <a:schemeClr val="tx1"/>
                </a:solidFill>
                <a:effectLst/>
                <a:latin typeface="+mn-lt"/>
                <a:ea typeface="+mn-ea"/>
                <a:cs typeface="+mn-cs"/>
              </a:rPr>
              <a:t>的字符看作隐藏状态，通过后验概率计算其</a:t>
            </a:r>
            <a:r>
              <a:rPr lang="en-US" altLang="zh-CN" sz="1200" kern="1200" dirty="0" smtClean="0">
                <a:solidFill>
                  <a:schemeClr val="tx1"/>
                </a:solidFill>
                <a:effectLst/>
                <a:latin typeface="+mn-lt"/>
                <a:ea typeface="+mn-ea"/>
                <a:cs typeface="+mn-cs"/>
              </a:rPr>
              <a:t>label</a:t>
            </a:r>
            <a:r>
              <a:rPr lang="zh-CN" altLang="en-US" sz="1200" kern="1200" dirty="0" smtClean="0">
                <a:solidFill>
                  <a:schemeClr val="tx1"/>
                </a:solidFill>
                <a:effectLst/>
                <a:latin typeface="+mn-lt"/>
                <a:ea typeface="+mn-ea"/>
                <a:cs typeface="+mn-cs"/>
              </a:rPr>
              <a:t>的分布，然后通过</a:t>
            </a:r>
            <a:r>
              <a:rPr lang="en-US" altLang="zh-CN" sz="1200" kern="1200" dirty="0" smtClean="0">
                <a:solidFill>
                  <a:schemeClr val="tx1"/>
                </a:solidFill>
                <a:effectLst/>
                <a:latin typeface="+mn-lt"/>
                <a:ea typeface="+mn-ea"/>
                <a:cs typeface="+mn-cs"/>
              </a:rPr>
              <a:t>EM</a:t>
            </a:r>
            <a:r>
              <a:rPr lang="zh-CN" altLang="en-US" sz="1200" kern="1200" dirty="0" smtClean="0">
                <a:solidFill>
                  <a:schemeClr val="tx1"/>
                </a:solidFill>
                <a:effectLst/>
                <a:latin typeface="+mn-lt"/>
                <a:ea typeface="+mn-ea"/>
                <a:cs typeface="+mn-cs"/>
              </a:rPr>
              <a:t>求解优化，作者在文章中将第二张图称之为</a:t>
            </a:r>
            <a:r>
              <a:rPr lang="en-US" altLang="zh-CN" sz="1200" kern="1200" dirty="0" smtClean="0">
                <a:solidFill>
                  <a:schemeClr val="tx1"/>
                </a:solidFill>
                <a:effectLst/>
                <a:latin typeface="+mn-lt"/>
                <a:ea typeface="+mn-ea"/>
                <a:cs typeface="+mn-cs"/>
              </a:rPr>
              <a:t>hard EM</a:t>
            </a:r>
            <a:r>
              <a:rPr lang="zh-CN" altLang="en-US" sz="1200" kern="1200" dirty="0" smtClean="0">
                <a:solidFill>
                  <a:schemeClr val="tx1"/>
                </a:solidFill>
                <a:effectLst/>
                <a:latin typeface="+mn-lt"/>
                <a:ea typeface="+mn-ea"/>
                <a:cs typeface="+mn-cs"/>
              </a:rPr>
              <a:t>，因为把噪音</a:t>
            </a:r>
            <a:r>
              <a:rPr lang="en-US" altLang="zh-CN" sz="1200" kern="1200" dirty="0" smtClean="0">
                <a:solidFill>
                  <a:schemeClr val="tx1"/>
                </a:solidFill>
                <a:effectLst/>
                <a:latin typeface="+mn-lt"/>
                <a:ea typeface="+mn-ea"/>
                <a:cs typeface="+mn-cs"/>
              </a:rPr>
              <a:t>label</a:t>
            </a:r>
            <a:r>
              <a:rPr lang="zh-CN" altLang="en-US" sz="1200" kern="1200" baseline="0" dirty="0" smtClean="0">
                <a:solidFill>
                  <a:schemeClr val="tx1"/>
                </a:solidFill>
                <a:effectLst/>
                <a:latin typeface="+mn-lt"/>
                <a:ea typeface="+mn-ea"/>
                <a:cs typeface="+mn-cs"/>
              </a:rPr>
              <a:t> 也看做了正确</a:t>
            </a:r>
            <a:r>
              <a:rPr lang="en-US" altLang="zh-CN" sz="1200" kern="1200" baseline="0" dirty="0" smtClean="0">
                <a:solidFill>
                  <a:schemeClr val="tx1"/>
                </a:solidFill>
                <a:effectLst/>
                <a:latin typeface="+mn-lt"/>
                <a:ea typeface="+mn-ea"/>
                <a:cs typeface="+mn-cs"/>
              </a:rPr>
              <a:t>label</a:t>
            </a:r>
            <a:r>
              <a:rPr lang="zh-CN" altLang="en-US" sz="1200" kern="1200" baseline="0" dirty="0" smtClean="0">
                <a:solidFill>
                  <a:schemeClr val="tx1"/>
                </a:solidFill>
                <a:effectLst/>
                <a:latin typeface="+mn-lt"/>
                <a:ea typeface="+mn-ea"/>
                <a:cs typeface="+mn-cs"/>
              </a:rPr>
              <a:t>，还是会学习到很多噪音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最后一张图</a:t>
            </a:r>
            <a:r>
              <a:rPr lang="zh-CN" altLang="en-US" sz="1200" kern="1200" baseline="0" dirty="0" smtClean="0">
                <a:solidFill>
                  <a:schemeClr val="tx1"/>
                </a:solidFill>
                <a:effectLst/>
                <a:latin typeface="+mn-lt"/>
                <a:ea typeface="+mn-ea"/>
                <a:cs typeface="+mn-cs"/>
              </a:rPr>
              <a:t>更进一步，将所有的真实</a:t>
            </a:r>
            <a:r>
              <a:rPr lang="en-US" altLang="zh-CN" sz="1200" kern="1200" baseline="0" dirty="0" smtClean="0">
                <a:solidFill>
                  <a:schemeClr val="tx1"/>
                </a:solidFill>
                <a:effectLst/>
                <a:latin typeface="+mn-lt"/>
                <a:ea typeface="+mn-ea"/>
                <a:cs typeface="+mn-cs"/>
              </a:rPr>
              <a:t>label</a:t>
            </a:r>
            <a:r>
              <a:rPr lang="zh-CN" altLang="en-US" sz="1200" kern="1200" baseline="0" dirty="0" smtClean="0">
                <a:solidFill>
                  <a:schemeClr val="tx1"/>
                </a:solidFill>
                <a:effectLst/>
                <a:latin typeface="+mn-lt"/>
                <a:ea typeface="+mn-ea"/>
                <a:cs typeface="+mn-cs"/>
              </a:rPr>
              <a:t>看作</a:t>
            </a:r>
            <a:r>
              <a:rPr lang="en-US" altLang="zh-CN" sz="1200" kern="1200" baseline="0" dirty="0" smtClean="0">
                <a:solidFill>
                  <a:schemeClr val="tx1"/>
                </a:solidFill>
                <a:effectLst/>
                <a:latin typeface="+mn-lt"/>
                <a:ea typeface="+mn-ea"/>
                <a:cs typeface="+mn-cs"/>
              </a:rPr>
              <a:t>hidden label</a:t>
            </a:r>
            <a:r>
              <a:rPr lang="zh-CN" altLang="en-US" sz="1200" kern="1200" baseline="0" dirty="0" smtClean="0">
                <a:solidFill>
                  <a:schemeClr val="tx1"/>
                </a:solidFill>
                <a:effectLst/>
                <a:latin typeface="+mn-lt"/>
                <a:ea typeface="+mn-ea"/>
                <a:cs typeface="+mn-cs"/>
              </a:rPr>
              <a:t>。训练的过程去学习隐藏的真实</a:t>
            </a:r>
            <a:r>
              <a:rPr lang="en-US" altLang="zh-CN" sz="1200" kern="1200" baseline="0" dirty="0" smtClean="0">
                <a:solidFill>
                  <a:schemeClr val="tx1"/>
                </a:solidFill>
                <a:effectLst/>
                <a:latin typeface="+mn-lt"/>
                <a:ea typeface="+mn-ea"/>
                <a:cs typeface="+mn-cs"/>
              </a:rPr>
              <a:t>label</a:t>
            </a:r>
            <a:r>
              <a:rPr lang="zh-CN" altLang="en-US" sz="1200" kern="1200" baseline="0" dirty="0" smtClean="0">
                <a:solidFill>
                  <a:schemeClr val="tx1"/>
                </a:solidFill>
                <a:effectLst/>
                <a:latin typeface="+mn-lt"/>
                <a:ea typeface="+mn-ea"/>
                <a:cs typeface="+mn-cs"/>
              </a:rPr>
              <a:t>到</a:t>
            </a:r>
            <a:r>
              <a:rPr lang="zh-CN" altLang="en-US" sz="1200" kern="1200" dirty="0" smtClean="0">
                <a:solidFill>
                  <a:schemeClr val="tx1"/>
                </a:solidFill>
                <a:effectLst/>
                <a:latin typeface="+mn-lt"/>
                <a:ea typeface="+mn-ea"/>
                <a:cs typeface="+mn-cs"/>
              </a:rPr>
              <a:t>可观察到的噪音</a:t>
            </a:r>
            <a:r>
              <a:rPr lang="en-US" altLang="zh-CN" sz="1200" kern="1200" dirty="0" smtClean="0">
                <a:solidFill>
                  <a:schemeClr val="tx1"/>
                </a:solidFill>
                <a:effectLst/>
                <a:latin typeface="+mn-lt"/>
                <a:ea typeface="+mn-ea"/>
                <a:cs typeface="+mn-cs"/>
              </a:rPr>
              <a:t>label</a:t>
            </a:r>
            <a:r>
              <a:rPr lang="zh-CN" altLang="en-US" sz="1200" kern="1200" dirty="0" smtClean="0">
                <a:solidFill>
                  <a:schemeClr val="tx1"/>
                </a:solidFill>
                <a:effectLst/>
                <a:latin typeface="+mn-lt"/>
                <a:ea typeface="+mn-ea"/>
                <a:cs typeface="+mn-cs"/>
              </a:rPr>
              <a:t>的判别概率。</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训练方法同样是用</a:t>
            </a:r>
            <a:r>
              <a:rPr lang="en-US" altLang="zh-CN" sz="1200" kern="1200" dirty="0" smtClean="0">
                <a:solidFill>
                  <a:schemeClr val="tx1"/>
                </a:solidFill>
                <a:effectLst/>
                <a:latin typeface="+mn-lt"/>
                <a:ea typeface="+mn-ea"/>
                <a:cs typeface="+mn-cs"/>
              </a:rPr>
              <a:t>EM</a:t>
            </a:r>
            <a:r>
              <a:rPr lang="zh-CN" altLang="en-US" sz="1200" kern="1200" dirty="0" smtClean="0">
                <a:solidFill>
                  <a:schemeClr val="tx1"/>
                </a:solidFill>
                <a:effectLst/>
                <a:latin typeface="+mn-lt"/>
                <a:ea typeface="+mn-ea"/>
                <a:cs typeface="+mn-cs"/>
              </a:rPr>
              <a:t>优化</a:t>
            </a:r>
            <a:r>
              <a:rPr lang="zh-CN" altLang="en-US" sz="1200" kern="1200" baseline="0" dirty="0" smtClean="0">
                <a:solidFill>
                  <a:schemeClr val="tx1"/>
                </a:solidFill>
                <a:effectLst/>
                <a:latin typeface="+mn-lt"/>
                <a:ea typeface="+mn-ea"/>
                <a:cs typeface="+mn-cs"/>
              </a:rPr>
              <a:t> 边际似然函数的下界。这项工作需要小部分全标注数据用作</a:t>
            </a:r>
            <a:r>
              <a:rPr lang="en-US" altLang="zh-CN" sz="1200" kern="1200" baseline="0" dirty="0" smtClean="0">
                <a:solidFill>
                  <a:schemeClr val="tx1"/>
                </a:solidFill>
                <a:effectLst/>
                <a:latin typeface="+mn-lt"/>
                <a:ea typeface="+mn-ea"/>
                <a:cs typeface="+mn-cs"/>
              </a:rPr>
              <a:t>EM</a:t>
            </a:r>
            <a:r>
              <a:rPr lang="zh-CN" altLang="en-US" sz="1200" kern="1200" baseline="0" dirty="0" smtClean="0">
                <a:solidFill>
                  <a:schemeClr val="tx1"/>
                </a:solidFill>
                <a:effectLst/>
                <a:latin typeface="+mn-lt"/>
                <a:ea typeface="+mn-ea"/>
                <a:cs typeface="+mn-cs"/>
              </a:rPr>
              <a:t>初始化，然后用半标注的数据进行后面的训练。</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17C658-5DFE-41D8-84A7-BFC705B3C824}" type="slidenum">
              <a:rPr lang="en-US" smtClean="0"/>
              <a:t>12</a:t>
            </a:fld>
            <a:endParaRPr lang="en-US"/>
          </a:p>
        </p:txBody>
      </p:sp>
    </p:spTree>
    <p:extLst>
      <p:ext uri="{BB962C8B-B14F-4D97-AF65-F5344CB8AC3E}">
        <p14:creationId xmlns:p14="http://schemas.microsoft.com/office/powerpoint/2010/main" val="1673158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17EMNLP</a:t>
            </a:r>
            <a:r>
              <a:rPr lang="zh-CN" altLang="en-US" sz="1200" kern="1200" dirty="0" smtClean="0">
                <a:solidFill>
                  <a:schemeClr val="tx1"/>
                </a:solidFill>
                <a:effectLst/>
                <a:latin typeface="+mn-lt"/>
                <a:ea typeface="+mn-ea"/>
                <a:cs typeface="+mn-cs"/>
              </a:rPr>
              <a:t>有一项工作就是基于这样的一种假设，提出了</a:t>
            </a:r>
            <a:r>
              <a:rPr lang="en-US" altLang="zh-CN" sz="1200" kern="1200" dirty="0" smtClean="0">
                <a:solidFill>
                  <a:schemeClr val="tx1"/>
                </a:solidFill>
                <a:effectLst/>
                <a:latin typeface="+mn-lt"/>
                <a:ea typeface="+mn-ea"/>
                <a:cs typeface="+mn-cs"/>
              </a:rPr>
              <a:t>NCRF-</a:t>
            </a:r>
            <a:r>
              <a:rPr lang="en-US" altLang="zh-CN" sz="1200" kern="1200" dirty="0" err="1" smtClean="0">
                <a:solidFill>
                  <a:schemeClr val="tx1"/>
                </a:solidFill>
                <a:effectLst/>
                <a:latin typeface="+mn-lt"/>
                <a:ea typeface="+mn-ea"/>
                <a:cs typeface="+mn-cs"/>
              </a:rPr>
              <a:t>Autoencoder</a:t>
            </a:r>
            <a:r>
              <a:rPr lang="zh-CN" altLang="en-US" sz="1200" kern="1200" dirty="0" smtClean="0">
                <a:solidFill>
                  <a:schemeClr val="tx1"/>
                </a:solidFill>
                <a:effectLst/>
                <a:latin typeface="+mn-lt"/>
                <a:ea typeface="+mn-ea"/>
                <a:cs typeface="+mn-cs"/>
              </a:rPr>
              <a:t>模型。模型的</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部分是</a:t>
            </a:r>
            <a:r>
              <a:rPr lang="en-US" altLang="zh-CN" sz="1200" kern="1200" dirty="0" smtClean="0">
                <a:solidFill>
                  <a:schemeClr val="tx1"/>
                </a:solidFill>
                <a:effectLst/>
                <a:latin typeface="+mn-lt"/>
                <a:ea typeface="+mn-ea"/>
                <a:cs typeface="+mn-cs"/>
              </a:rPr>
              <a:t>NCRF</a:t>
            </a:r>
            <a:r>
              <a:rPr lang="zh-CN" altLang="en-US" sz="1200" kern="1200" dirty="0" smtClean="0">
                <a:solidFill>
                  <a:schemeClr val="tx1"/>
                </a:solidFill>
                <a:effectLst/>
                <a:latin typeface="+mn-lt"/>
                <a:ea typeface="+mn-ea"/>
                <a:cs typeface="+mn-cs"/>
              </a:rPr>
              <a:t>，是一个从</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的判别模型，而</a:t>
            </a:r>
            <a:r>
              <a:rPr lang="en-US" altLang="zh-CN" sz="1200" kern="1200" dirty="0" smtClean="0">
                <a:solidFill>
                  <a:schemeClr val="tx1"/>
                </a:solidFill>
                <a:effectLst/>
                <a:latin typeface="+mn-lt"/>
                <a:ea typeface="+mn-ea"/>
                <a:cs typeface="+mn-cs"/>
              </a:rPr>
              <a:t>decoder</a:t>
            </a:r>
            <a:r>
              <a:rPr lang="zh-CN" altLang="en-US" sz="1200" kern="1200" dirty="0" smtClean="0">
                <a:solidFill>
                  <a:schemeClr val="tx1"/>
                </a:solidFill>
                <a:effectLst/>
                <a:latin typeface="+mn-lt"/>
                <a:ea typeface="+mn-ea"/>
                <a:cs typeface="+mn-cs"/>
              </a:rPr>
              <a:t>部分是一个生成模型则，学习从</a:t>
            </a:r>
            <a:r>
              <a:rPr lang="en-US" altLang="zh-CN" sz="1200" kern="1200" dirty="0" smtClean="0">
                <a:solidFill>
                  <a:schemeClr val="tx1"/>
                </a:solidFill>
                <a:effectLst/>
                <a:latin typeface="+mn-lt"/>
                <a:ea typeface="+mn-ea"/>
                <a:cs typeface="+mn-cs"/>
              </a:rPr>
              <a:t>y</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x_{hat}</a:t>
            </a:r>
            <a:r>
              <a:rPr lang="zh-CN" altLang="en-US" sz="1200" kern="1200" dirty="0" smtClean="0">
                <a:solidFill>
                  <a:schemeClr val="tx1"/>
                </a:solidFill>
                <a:effectLst/>
                <a:latin typeface="+mn-lt"/>
                <a:ea typeface="+mn-ea"/>
                <a:cs typeface="+mn-cs"/>
              </a:rPr>
              <a:t>的</a:t>
            </a:r>
            <a:r>
              <a:rPr lang="en-US" altLang="zh-CN" sz="1200" kern="1200" dirty="0" smtClean="0">
                <a:solidFill>
                  <a:schemeClr val="tx1"/>
                </a:solidFill>
                <a:effectLst/>
                <a:latin typeface="+mn-lt"/>
                <a:ea typeface="+mn-ea"/>
                <a:cs typeface="+mn-cs"/>
              </a:rPr>
              <a:t>reconstruction probability</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它首先用全部的全标注数据初始化</a:t>
            </a:r>
            <a:r>
              <a:rPr lang="en-US" altLang="zh-CN" sz="1200" kern="1200" dirty="0" smtClean="0">
                <a:solidFill>
                  <a:schemeClr val="tx1"/>
                </a:solidFill>
                <a:effectLst/>
                <a:latin typeface="+mn-lt"/>
                <a:ea typeface="+mn-ea"/>
                <a:cs typeface="+mn-cs"/>
              </a:rPr>
              <a:t>decoder</a:t>
            </a:r>
            <a:r>
              <a:rPr lang="zh-CN" altLang="en-US" sz="1200" kern="1200" dirty="0" smtClean="0">
                <a:solidFill>
                  <a:schemeClr val="tx1"/>
                </a:solidFill>
                <a:effectLst/>
                <a:latin typeface="+mn-lt"/>
                <a:ea typeface="+mn-ea"/>
                <a:cs typeface="+mn-cs"/>
              </a:rPr>
              <a:t>部分，然后再结合无标注数据，优化</a:t>
            </a:r>
            <a:r>
              <a:rPr lang="en-US" altLang="zh-CN" sz="1200" kern="1200" dirty="0" smtClean="0">
                <a:solidFill>
                  <a:schemeClr val="tx1"/>
                </a:solidFill>
                <a:effectLst/>
                <a:latin typeface="+mn-lt"/>
                <a:ea typeface="+mn-ea"/>
                <a:cs typeface="+mn-cs"/>
              </a:rPr>
              <a:t>encoder</a:t>
            </a:r>
            <a:r>
              <a:rPr lang="zh-CN" altLang="en-US" sz="1200" kern="1200" dirty="0" smtClean="0">
                <a:solidFill>
                  <a:schemeClr val="tx1"/>
                </a:solidFill>
                <a:effectLst/>
                <a:latin typeface="+mn-lt"/>
                <a:ea typeface="+mn-ea"/>
                <a:cs typeface="+mn-cs"/>
              </a:rPr>
              <a:t>部分，然后再更新</a:t>
            </a:r>
            <a:r>
              <a:rPr lang="en-US" altLang="zh-CN" sz="1200" kern="1200" dirty="0" smtClean="0">
                <a:solidFill>
                  <a:schemeClr val="tx1"/>
                </a:solidFill>
                <a:effectLst/>
                <a:latin typeface="+mn-lt"/>
                <a:ea typeface="+mn-ea"/>
                <a:cs typeface="+mn-cs"/>
              </a:rPr>
              <a:t>decoder</a:t>
            </a:r>
            <a:r>
              <a:rPr lang="zh-CN" altLang="en-US" sz="1200" kern="1200" dirty="0" smtClean="0">
                <a:solidFill>
                  <a:schemeClr val="tx1"/>
                </a:solidFill>
                <a:effectLst/>
                <a:latin typeface="+mn-lt"/>
                <a:ea typeface="+mn-ea"/>
                <a:cs typeface="+mn-cs"/>
              </a:rPr>
              <a:t>部分。</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一句话来讲，就是利用不断</a:t>
            </a:r>
            <a:r>
              <a:rPr lang="en-US" altLang="zh-CN" sz="1200" kern="1200" dirty="0" smtClean="0">
                <a:solidFill>
                  <a:schemeClr val="tx1"/>
                </a:solidFill>
                <a:effectLst/>
                <a:latin typeface="+mn-lt"/>
                <a:ea typeface="+mn-ea"/>
                <a:cs typeface="+mn-cs"/>
              </a:rPr>
              <a:t>y-&gt;x_{hat}</a:t>
            </a:r>
            <a:r>
              <a:rPr lang="zh-CN" altLang="en-US" sz="1200" kern="1200" dirty="0" smtClean="0">
                <a:solidFill>
                  <a:schemeClr val="tx1"/>
                </a:solidFill>
                <a:effectLst/>
                <a:latin typeface="+mn-lt"/>
                <a:ea typeface="+mn-ea"/>
                <a:cs typeface="+mn-cs"/>
              </a:rPr>
              <a:t>的先验知识去增强</a:t>
            </a:r>
            <a:r>
              <a:rPr lang="en-US" altLang="zh-CN" sz="1200" kern="1200" dirty="0" smtClean="0">
                <a:solidFill>
                  <a:schemeClr val="tx1"/>
                </a:solidFill>
                <a:effectLst/>
                <a:latin typeface="+mn-lt"/>
                <a:ea typeface="+mn-ea"/>
                <a:cs typeface="+mn-cs"/>
              </a:rPr>
              <a:t>CRF</a:t>
            </a:r>
            <a:r>
              <a:rPr lang="zh-CN" altLang="en-US" sz="1200" kern="1200" dirty="0" smtClean="0">
                <a:solidFill>
                  <a:schemeClr val="tx1"/>
                </a:solidFill>
                <a:effectLst/>
                <a:latin typeface="+mn-lt"/>
                <a:ea typeface="+mn-ea"/>
                <a:cs typeface="+mn-cs"/>
              </a:rPr>
              <a:t>层中</a:t>
            </a:r>
            <a:r>
              <a:rPr lang="en-US" altLang="zh-CN" sz="1200" kern="1200" dirty="0" smtClean="0">
                <a:solidFill>
                  <a:schemeClr val="tx1"/>
                </a:solidFill>
                <a:effectLst/>
                <a:latin typeface="+mn-lt"/>
                <a:ea typeface="+mn-ea"/>
                <a:cs typeface="+mn-cs"/>
              </a:rPr>
              <a:t>x-&gt;y</a:t>
            </a:r>
            <a:r>
              <a:rPr lang="zh-CN" altLang="en-US" sz="1200" kern="1200" dirty="0" smtClean="0">
                <a:solidFill>
                  <a:schemeClr val="tx1"/>
                </a:solidFill>
                <a:effectLst/>
                <a:latin typeface="+mn-lt"/>
                <a:ea typeface="+mn-ea"/>
                <a:cs typeface="+mn-cs"/>
              </a:rPr>
              <a:t>的这条边的可信度。</a:t>
            </a:r>
            <a:endParaRPr lang="en-US"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17C658-5DFE-41D8-84A7-BFC705B3C824}" type="slidenum">
              <a:rPr lang="en-US" smtClean="0"/>
              <a:t>13</a:t>
            </a:fld>
            <a:endParaRPr lang="en-US"/>
          </a:p>
        </p:txBody>
      </p:sp>
    </p:spTree>
    <p:extLst>
      <p:ext uri="{BB962C8B-B14F-4D97-AF65-F5344CB8AC3E}">
        <p14:creationId xmlns:p14="http://schemas.microsoft.com/office/powerpoint/2010/main" val="155859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215010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134138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75109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264847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339572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55896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193741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215148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109741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59000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6E3CCF-8761-4034-A404-AAC054024C13}"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190637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E3CCF-8761-4034-A404-AAC054024C13}" type="datetimeFigureOut">
              <a:rPr lang="zh-CN" altLang="en-US" smtClean="0"/>
              <a:t>2018/3/25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97059-E6E5-439B-AA9E-F27B821F0852}" type="slidenum">
              <a:rPr lang="zh-CN" altLang="en-US" smtClean="0"/>
              <a:t>‹#›</a:t>
            </a:fld>
            <a:endParaRPr lang="zh-CN" altLang="en-US"/>
          </a:p>
        </p:txBody>
      </p:sp>
    </p:spTree>
    <p:extLst>
      <p:ext uri="{BB962C8B-B14F-4D97-AF65-F5344CB8AC3E}">
        <p14:creationId xmlns:p14="http://schemas.microsoft.com/office/powerpoint/2010/main" val="75813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6265" y="728467"/>
            <a:ext cx="11017377" cy="2479675"/>
          </a:xfrm>
        </p:spPr>
        <p:txBody>
          <a:bodyPr/>
          <a:lstStyle/>
          <a:p>
            <a:r>
              <a:rPr lang="en-US" dirty="0"/>
              <a:t>Training deep </a:t>
            </a:r>
            <a:r>
              <a:rPr lang="en-US" dirty="0" smtClean="0"/>
              <a:t>NCRF </a:t>
            </a:r>
            <a:r>
              <a:rPr lang="en-US" dirty="0"/>
              <a:t>on noisy labels</a:t>
            </a:r>
          </a:p>
        </p:txBody>
      </p:sp>
      <p:sp>
        <p:nvSpPr>
          <p:cNvPr id="3" name="副标题 2"/>
          <p:cNvSpPr>
            <a:spLocks noGrp="1"/>
          </p:cNvSpPr>
          <p:nvPr>
            <p:ph type="subTitle" idx="1"/>
          </p:nvPr>
        </p:nvSpPr>
        <p:spPr/>
        <p:txBody>
          <a:bodyPr/>
          <a:lstStyle/>
          <a:p>
            <a:pPr algn="r"/>
            <a:r>
              <a:rPr lang="en-US" altLang="zh-CN" dirty="0" smtClean="0"/>
              <a:t>--Longxu Dou</a:t>
            </a:r>
            <a:endParaRPr lang="zh-CN" altLang="en-US" dirty="0"/>
          </a:p>
        </p:txBody>
      </p:sp>
    </p:spTree>
    <p:extLst>
      <p:ext uri="{BB962C8B-B14F-4D97-AF65-F5344CB8AC3E}">
        <p14:creationId xmlns:p14="http://schemas.microsoft.com/office/powerpoint/2010/main" val="316512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Neural CRF</a:t>
            </a:r>
            <a:endParaRPr lang="zh-CN" altLang="en-US" dirty="0"/>
          </a:p>
        </p:txBody>
      </p:sp>
      <p:pic>
        <p:nvPicPr>
          <p:cNvPr id="4" name="内容占位符 3"/>
          <p:cNvPicPr>
            <a:picLocks noGrp="1" noChangeAspect="1"/>
          </p:cNvPicPr>
          <p:nvPr>
            <p:ph idx="1"/>
          </p:nvPr>
        </p:nvPicPr>
        <p:blipFill>
          <a:blip r:embed="rId3"/>
          <a:stretch>
            <a:fillRect/>
          </a:stretch>
        </p:blipFill>
        <p:spPr>
          <a:xfrm>
            <a:off x="1377658" y="1287459"/>
            <a:ext cx="8288857" cy="5223508"/>
          </a:xfrm>
          <a:prstGeom prst="rect">
            <a:avLst/>
          </a:prstGeom>
        </p:spPr>
      </p:pic>
      <p:sp>
        <p:nvSpPr>
          <p:cNvPr id="3" name="Rectangle 2"/>
          <p:cNvSpPr/>
          <p:nvPr/>
        </p:nvSpPr>
        <p:spPr>
          <a:xfrm>
            <a:off x="1377657" y="2504752"/>
            <a:ext cx="8561990" cy="402359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1377657" y="1708064"/>
            <a:ext cx="8561989" cy="796689"/>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1377656" y="1304836"/>
            <a:ext cx="8561990" cy="403228"/>
          </a:xfrm>
          <a:prstGeom prst="rect">
            <a:avLst/>
          </a:prstGeom>
          <a:noFill/>
          <a:ln w="19050">
            <a:solidFill>
              <a:srgbClr val="0070C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文本框 4"/>
          <p:cNvSpPr txBox="1"/>
          <p:nvPr/>
        </p:nvSpPr>
        <p:spPr>
          <a:xfrm>
            <a:off x="6308187" y="104576"/>
            <a:ext cx="5045613" cy="101566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solidFill>
                  <a:srgbClr val="ED7D31"/>
                </a:solidFill>
              </a:rPr>
              <a:t>Character-enhanced token embedding layer </a:t>
            </a:r>
          </a:p>
          <a:p>
            <a:pPr marL="285750" indent="-285750">
              <a:buFont typeface="Arial" panose="020B0604020202020204" pitchFamily="34" charset="0"/>
              <a:buChar char="•"/>
            </a:pPr>
            <a:r>
              <a:rPr lang="en-US" altLang="zh-CN" sz="2000" dirty="0" smtClean="0">
                <a:solidFill>
                  <a:srgbClr val="70AD47"/>
                </a:solidFill>
              </a:rPr>
              <a:t>Label prediction layer </a:t>
            </a:r>
          </a:p>
          <a:p>
            <a:pPr marL="285750" indent="-285750">
              <a:buFont typeface="Arial" panose="020B0604020202020204" pitchFamily="34" charset="0"/>
              <a:buChar char="•"/>
            </a:pPr>
            <a:r>
              <a:rPr lang="en-US" altLang="zh-CN" sz="2000" dirty="0" smtClean="0">
                <a:solidFill>
                  <a:srgbClr val="0070C0"/>
                </a:solidFill>
              </a:rPr>
              <a:t>Label sequence optimization layer</a:t>
            </a:r>
            <a:endParaRPr lang="en-US" altLang="zh-CN" sz="2000" dirty="0">
              <a:solidFill>
                <a:srgbClr val="0070C0"/>
              </a:solidFill>
            </a:endParaRPr>
          </a:p>
        </p:txBody>
      </p:sp>
    </p:spTree>
    <p:extLst>
      <p:ext uri="{BB962C8B-B14F-4D97-AF65-F5344CB8AC3E}">
        <p14:creationId xmlns:p14="http://schemas.microsoft.com/office/powerpoint/2010/main" val="3210030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Task Definition</a:t>
            </a:r>
          </a:p>
          <a:p>
            <a:r>
              <a:rPr lang="en-US" altLang="zh-CN" dirty="0" smtClean="0"/>
              <a:t>Traditional CRF</a:t>
            </a:r>
          </a:p>
          <a:p>
            <a:r>
              <a:rPr lang="en-US" altLang="zh-CN" dirty="0" smtClean="0"/>
              <a:t>Neural CRF</a:t>
            </a:r>
          </a:p>
          <a:p>
            <a:r>
              <a:rPr lang="en-US" altLang="zh-CN" dirty="0" smtClean="0">
                <a:solidFill>
                  <a:srgbClr val="FF0000"/>
                </a:solidFill>
              </a:rPr>
              <a:t>Semi-Supervised NCRF</a:t>
            </a:r>
          </a:p>
          <a:p>
            <a:r>
              <a:rPr lang="en-US" altLang="zh-CN" dirty="0" smtClean="0"/>
              <a:t>My work</a:t>
            </a:r>
            <a:endParaRPr lang="zh-CN" altLang="en-US" dirty="0" smtClean="0"/>
          </a:p>
          <a:p>
            <a:endParaRPr lang="zh-CN" altLang="en-US" dirty="0">
              <a:solidFill>
                <a:srgbClr val="FF0000"/>
              </a:solidFill>
            </a:endParaRPr>
          </a:p>
        </p:txBody>
      </p:sp>
    </p:spTree>
    <p:extLst>
      <p:ext uri="{BB962C8B-B14F-4D97-AF65-F5344CB8AC3E}">
        <p14:creationId xmlns:p14="http://schemas.microsoft.com/office/powerpoint/2010/main" val="3106811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Semi-Supervised </a:t>
            </a:r>
            <a:r>
              <a:rPr lang="en-US" altLang="zh-CN" dirty="0"/>
              <a:t>CRF (Xiao Li, </a:t>
            </a:r>
            <a:r>
              <a:rPr lang="en-US" altLang="zh-CN" dirty="0" smtClean="0"/>
              <a:t>SIGIR2009</a:t>
            </a:r>
            <a:r>
              <a:rPr lang="en-US" altLang="zh-CN" dirty="0"/>
              <a:t>)</a:t>
            </a:r>
            <a:endParaRPr lang="zh-CN" altLang="en-US" dirty="0"/>
          </a:p>
        </p:txBody>
      </p:sp>
      <p:sp>
        <p:nvSpPr>
          <p:cNvPr id="5" name="Content Placeholder 2"/>
          <p:cNvSpPr txBox="1">
            <a:spLocks/>
          </p:cNvSpPr>
          <p:nvPr/>
        </p:nvSpPr>
        <p:spPr>
          <a:xfrm>
            <a:off x="838200" y="5023210"/>
            <a:ext cx="10887075" cy="2162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manual labeled: initialize the model by supervised learning, testing</a:t>
            </a:r>
          </a:p>
          <a:p>
            <a:r>
              <a:rPr lang="en-US" dirty="0" smtClean="0"/>
              <a:t>derived labeled: hard evidence (treated same as the manual label)</a:t>
            </a:r>
          </a:p>
          <a:p>
            <a:r>
              <a:rPr lang="en-US" dirty="0" smtClean="0"/>
              <a:t>derived labeled: soft evidence (view the entire state as hidden variables)</a:t>
            </a:r>
          </a:p>
          <a:p>
            <a:pPr marL="0" indent="0">
              <a:buFont typeface="Arial" panose="020B0604020202020204" pitchFamily="34" charset="0"/>
              <a:buNone/>
            </a:pPr>
            <a:endParaRPr lang="en-US" dirty="0"/>
          </a:p>
        </p:txBody>
      </p:sp>
      <p:pic>
        <p:nvPicPr>
          <p:cNvPr id="6" name="Picture 5"/>
          <p:cNvPicPr>
            <a:picLocks noChangeAspect="1"/>
          </p:cNvPicPr>
          <p:nvPr/>
        </p:nvPicPr>
        <p:blipFill>
          <a:blip r:embed="rId3"/>
          <a:stretch>
            <a:fillRect/>
          </a:stretch>
        </p:blipFill>
        <p:spPr>
          <a:xfrm>
            <a:off x="1038090" y="1470583"/>
            <a:ext cx="9601200" cy="2245057"/>
          </a:xfrm>
          <a:prstGeom prst="rect">
            <a:avLst/>
          </a:prstGeom>
        </p:spPr>
      </p:pic>
      <p:grpSp>
        <p:nvGrpSpPr>
          <p:cNvPr id="7" name="Group 6"/>
          <p:cNvGrpSpPr/>
          <p:nvPr/>
        </p:nvGrpSpPr>
        <p:grpSpPr>
          <a:xfrm>
            <a:off x="1137854" y="3765244"/>
            <a:ext cx="9501436" cy="914400"/>
            <a:chOff x="709612" y="2238375"/>
            <a:chExt cx="8682038" cy="914400"/>
          </a:xfrm>
        </p:grpSpPr>
        <p:pic>
          <p:nvPicPr>
            <p:cNvPr id="8" name="Picture 7"/>
            <p:cNvPicPr>
              <a:picLocks noChangeAspect="1"/>
            </p:cNvPicPr>
            <p:nvPr/>
          </p:nvPicPr>
          <p:blipFill>
            <a:blip r:embed="rId4"/>
            <a:stretch>
              <a:fillRect/>
            </a:stretch>
          </p:blipFill>
          <p:spPr>
            <a:xfrm>
              <a:off x="709612" y="2238375"/>
              <a:ext cx="4238625" cy="914400"/>
            </a:xfrm>
            <a:prstGeom prst="rect">
              <a:avLst/>
            </a:prstGeom>
          </p:spPr>
        </p:pic>
        <p:pic>
          <p:nvPicPr>
            <p:cNvPr id="9" name="Picture 8"/>
            <p:cNvPicPr>
              <a:picLocks noChangeAspect="1"/>
            </p:cNvPicPr>
            <p:nvPr/>
          </p:nvPicPr>
          <p:blipFill>
            <a:blip r:embed="rId5"/>
            <a:stretch>
              <a:fillRect/>
            </a:stretch>
          </p:blipFill>
          <p:spPr>
            <a:xfrm>
              <a:off x="4876800" y="2314575"/>
              <a:ext cx="4514850" cy="762000"/>
            </a:xfrm>
            <a:prstGeom prst="rect">
              <a:avLst/>
            </a:prstGeom>
          </p:spPr>
        </p:pic>
      </p:grpSp>
    </p:spTree>
    <p:extLst>
      <p:ext uri="{BB962C8B-B14F-4D97-AF65-F5344CB8AC3E}">
        <p14:creationId xmlns:p14="http://schemas.microsoft.com/office/powerpoint/2010/main" val="3182370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1353800" cy="1325563"/>
          </a:xfrm>
        </p:spPr>
        <p:txBody>
          <a:bodyPr/>
          <a:lstStyle/>
          <a:p>
            <a:r>
              <a:rPr lang="en-US" altLang="zh-CN" dirty="0" smtClean="0"/>
              <a:t>Semi-Supervised NCRF (EMNLP 2017)</a:t>
            </a:r>
            <a:endParaRPr lang="zh-CN" altLang="en-US" dirty="0"/>
          </a:p>
        </p:txBody>
      </p:sp>
      <p:pic>
        <p:nvPicPr>
          <p:cNvPr id="9" name="Picture 8"/>
          <p:cNvPicPr>
            <a:picLocks noChangeAspect="1"/>
          </p:cNvPicPr>
          <p:nvPr/>
        </p:nvPicPr>
        <p:blipFill>
          <a:blip r:embed="rId3"/>
          <a:stretch>
            <a:fillRect/>
          </a:stretch>
        </p:blipFill>
        <p:spPr>
          <a:xfrm>
            <a:off x="838200" y="1487670"/>
            <a:ext cx="4399613" cy="2672016"/>
          </a:xfrm>
          <a:prstGeom prst="rect">
            <a:avLst/>
          </a:prstGeom>
        </p:spPr>
      </p:pic>
      <p:pic>
        <p:nvPicPr>
          <p:cNvPr id="11" name="Picture 10"/>
          <p:cNvPicPr>
            <a:picLocks noChangeAspect="1"/>
          </p:cNvPicPr>
          <p:nvPr/>
        </p:nvPicPr>
        <p:blipFill>
          <a:blip r:embed="rId4"/>
          <a:stretch>
            <a:fillRect/>
          </a:stretch>
        </p:blipFill>
        <p:spPr>
          <a:xfrm>
            <a:off x="7118901" y="1369764"/>
            <a:ext cx="3865188" cy="4547279"/>
          </a:xfrm>
          <a:prstGeom prst="rect">
            <a:avLst/>
          </a:prstGeom>
        </p:spPr>
      </p:pic>
      <p:pic>
        <p:nvPicPr>
          <p:cNvPr id="14" name="Picture 13"/>
          <p:cNvPicPr>
            <a:picLocks noChangeAspect="1"/>
          </p:cNvPicPr>
          <p:nvPr/>
        </p:nvPicPr>
        <p:blipFill>
          <a:blip r:embed="rId5"/>
          <a:stretch>
            <a:fillRect/>
          </a:stretch>
        </p:blipFill>
        <p:spPr>
          <a:xfrm>
            <a:off x="1596639" y="4197781"/>
            <a:ext cx="1157603" cy="416131"/>
          </a:xfrm>
          <a:prstGeom prst="rect">
            <a:avLst/>
          </a:prstGeom>
        </p:spPr>
      </p:pic>
      <p:pic>
        <p:nvPicPr>
          <p:cNvPr id="15" name="Picture 14"/>
          <p:cNvPicPr>
            <a:picLocks noChangeAspect="1"/>
          </p:cNvPicPr>
          <p:nvPr/>
        </p:nvPicPr>
        <p:blipFill>
          <a:blip r:embed="rId6"/>
          <a:stretch>
            <a:fillRect/>
          </a:stretch>
        </p:blipFill>
        <p:spPr>
          <a:xfrm>
            <a:off x="3606359" y="4132485"/>
            <a:ext cx="1257300" cy="514350"/>
          </a:xfrm>
          <a:prstGeom prst="rect">
            <a:avLst/>
          </a:prstGeom>
        </p:spPr>
      </p:pic>
      <p:cxnSp>
        <p:nvCxnSpPr>
          <p:cNvPr id="17" name="Straight Arrow Connector 16"/>
          <p:cNvCxnSpPr/>
          <p:nvPr/>
        </p:nvCxnSpPr>
        <p:spPr>
          <a:xfrm>
            <a:off x="2926744" y="4389660"/>
            <a:ext cx="56068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Picture 17"/>
          <p:cNvPicPr>
            <a:picLocks noChangeAspect="1"/>
          </p:cNvPicPr>
          <p:nvPr/>
        </p:nvPicPr>
        <p:blipFill>
          <a:blip r:embed="rId7"/>
          <a:stretch>
            <a:fillRect/>
          </a:stretch>
        </p:blipFill>
        <p:spPr>
          <a:xfrm>
            <a:off x="838200" y="4684930"/>
            <a:ext cx="4216621" cy="1689227"/>
          </a:xfrm>
          <a:prstGeom prst="rect">
            <a:avLst/>
          </a:prstGeom>
        </p:spPr>
      </p:pic>
      <p:pic>
        <p:nvPicPr>
          <p:cNvPr id="19" name="Picture 18"/>
          <p:cNvPicPr>
            <a:picLocks noChangeAspect="1"/>
          </p:cNvPicPr>
          <p:nvPr/>
        </p:nvPicPr>
        <p:blipFill>
          <a:blip r:embed="rId8"/>
          <a:stretch>
            <a:fillRect/>
          </a:stretch>
        </p:blipFill>
        <p:spPr>
          <a:xfrm>
            <a:off x="838200" y="6445175"/>
            <a:ext cx="5657850" cy="323850"/>
          </a:xfrm>
          <a:prstGeom prst="rect">
            <a:avLst/>
          </a:prstGeom>
        </p:spPr>
      </p:pic>
      <p:grpSp>
        <p:nvGrpSpPr>
          <p:cNvPr id="6" name="Group 5"/>
          <p:cNvGrpSpPr/>
          <p:nvPr/>
        </p:nvGrpSpPr>
        <p:grpSpPr>
          <a:xfrm>
            <a:off x="7507110" y="6017575"/>
            <a:ext cx="3951111" cy="457114"/>
            <a:chOff x="7495822" y="5917043"/>
            <a:chExt cx="3951111" cy="457114"/>
          </a:xfrm>
        </p:grpSpPr>
        <p:sp>
          <p:nvSpPr>
            <p:cNvPr id="3" name="TextBox 2"/>
            <p:cNvSpPr txBox="1"/>
            <p:nvPr/>
          </p:nvSpPr>
          <p:spPr>
            <a:xfrm>
              <a:off x="7495822" y="5917043"/>
              <a:ext cx="3951111" cy="369332"/>
            </a:xfrm>
            <a:prstGeom prst="rect">
              <a:avLst/>
            </a:prstGeom>
            <a:noFill/>
          </p:spPr>
          <p:txBody>
            <a:bodyPr wrap="square" rtlCol="0">
              <a:spAutoFit/>
            </a:bodyPr>
            <a:lstStyle/>
            <a:p>
              <a:r>
                <a:rPr lang="en-US" dirty="0" smtClean="0"/>
                <a:t>D</a:t>
              </a:r>
              <a:r>
                <a:rPr lang="en-US" altLang="zh-CN" dirty="0" smtClean="0"/>
                <a:t>ecoder: </a:t>
              </a:r>
              <a:endParaRPr lang="en-US" dirty="0"/>
            </a:p>
          </p:txBody>
        </p:sp>
        <p:pic>
          <p:nvPicPr>
            <p:cNvPr id="4" name="Picture 3"/>
            <p:cNvPicPr>
              <a:picLocks noChangeAspect="1"/>
            </p:cNvPicPr>
            <p:nvPr/>
          </p:nvPicPr>
          <p:blipFill>
            <a:blip r:embed="rId9"/>
            <a:stretch>
              <a:fillRect/>
            </a:stretch>
          </p:blipFill>
          <p:spPr>
            <a:xfrm>
              <a:off x="8427607" y="5963596"/>
              <a:ext cx="1247775" cy="276225"/>
            </a:xfrm>
            <a:prstGeom prst="rect">
              <a:avLst/>
            </a:prstGeom>
          </p:spPr>
        </p:pic>
        <p:pic>
          <p:nvPicPr>
            <p:cNvPr id="5" name="Picture 4"/>
            <p:cNvPicPr>
              <a:picLocks noChangeAspect="1"/>
            </p:cNvPicPr>
            <p:nvPr/>
          </p:nvPicPr>
          <p:blipFill>
            <a:blip r:embed="rId10"/>
            <a:stretch>
              <a:fillRect/>
            </a:stretch>
          </p:blipFill>
          <p:spPr>
            <a:xfrm>
              <a:off x="9675382" y="5936007"/>
              <a:ext cx="1162050" cy="438150"/>
            </a:xfrm>
            <a:prstGeom prst="rect">
              <a:avLst/>
            </a:prstGeom>
          </p:spPr>
        </p:pic>
      </p:grpSp>
    </p:spTree>
    <p:extLst>
      <p:ext uri="{BB962C8B-B14F-4D97-AF65-F5344CB8AC3E}">
        <p14:creationId xmlns:p14="http://schemas.microsoft.com/office/powerpoint/2010/main" val="1891629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47" y="34722"/>
            <a:ext cx="10515600" cy="1325563"/>
          </a:xfrm>
        </p:spPr>
        <p:txBody>
          <a:bodyPr/>
          <a:lstStyle/>
          <a:p>
            <a:r>
              <a:rPr lang="en-US" altLang="zh-CN" dirty="0" smtClean="0"/>
              <a:t>Unified learning framework</a:t>
            </a:r>
            <a:endParaRPr lang="en-US" dirty="0"/>
          </a:p>
        </p:txBody>
      </p:sp>
      <p:pic>
        <p:nvPicPr>
          <p:cNvPr id="18" name="Picture 17"/>
          <p:cNvPicPr>
            <a:picLocks noChangeAspect="1"/>
          </p:cNvPicPr>
          <p:nvPr/>
        </p:nvPicPr>
        <p:blipFill>
          <a:blip r:embed="rId3"/>
          <a:stretch>
            <a:fillRect/>
          </a:stretch>
        </p:blipFill>
        <p:spPr>
          <a:xfrm>
            <a:off x="5455686" y="3676973"/>
            <a:ext cx="2571750" cy="1162050"/>
          </a:xfrm>
          <a:prstGeom prst="rect">
            <a:avLst/>
          </a:prstGeom>
        </p:spPr>
      </p:pic>
      <p:graphicFrame>
        <p:nvGraphicFramePr>
          <p:cNvPr id="20" name="Table 19"/>
          <p:cNvGraphicFramePr>
            <a:graphicFrameLocks noGrp="1"/>
          </p:cNvGraphicFramePr>
          <p:nvPr>
            <p:extLst>
              <p:ext uri="{D42A27DB-BD31-4B8C-83A1-F6EECF244321}">
                <p14:modId xmlns:p14="http://schemas.microsoft.com/office/powerpoint/2010/main" val="632610166"/>
              </p:ext>
            </p:extLst>
          </p:nvPr>
        </p:nvGraphicFramePr>
        <p:xfrm>
          <a:off x="1136902" y="1442711"/>
          <a:ext cx="9930900" cy="5026057"/>
        </p:xfrm>
        <a:graphic>
          <a:graphicData uri="http://schemas.openxmlformats.org/drawingml/2006/table">
            <a:tbl>
              <a:tblPr firstRow="1" bandRow="1">
                <a:tableStyleId>{5C22544A-7EE6-4342-B048-85BDC9FD1C3A}</a:tableStyleId>
              </a:tblPr>
              <a:tblGrid>
                <a:gridCol w="1998184">
                  <a:extLst>
                    <a:ext uri="{9D8B030D-6E8A-4147-A177-3AD203B41FA5}">
                      <a16:colId xmlns:a16="http://schemas.microsoft.com/office/drawing/2014/main" val="722139946"/>
                    </a:ext>
                  </a:extLst>
                </a:gridCol>
                <a:gridCol w="4719549">
                  <a:extLst>
                    <a:ext uri="{9D8B030D-6E8A-4147-A177-3AD203B41FA5}">
                      <a16:colId xmlns:a16="http://schemas.microsoft.com/office/drawing/2014/main" val="904145599"/>
                    </a:ext>
                  </a:extLst>
                </a:gridCol>
                <a:gridCol w="3213167">
                  <a:extLst>
                    <a:ext uri="{9D8B030D-6E8A-4147-A177-3AD203B41FA5}">
                      <a16:colId xmlns:a16="http://schemas.microsoft.com/office/drawing/2014/main" val="864246463"/>
                    </a:ext>
                  </a:extLst>
                </a:gridCol>
              </a:tblGrid>
              <a:tr h="6469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Function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Labeled Data</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dirty="0" smtClean="0"/>
                        <a:t>Unlabeled Data</a:t>
                      </a:r>
                      <a:endParaRPr lang="en-US" dirty="0" smtClean="0"/>
                    </a:p>
                  </a:txBody>
                  <a:tcPr/>
                </a:tc>
                <a:extLst>
                  <a:ext uri="{0D108BD9-81ED-4DB2-BD59-A6C34878D82A}">
                    <a16:rowId xmlns:a16="http://schemas.microsoft.com/office/drawing/2014/main" val="1242491146"/>
                  </a:ext>
                </a:extLst>
              </a:tr>
              <a:tr h="1280749">
                <a:tc>
                  <a:txBody>
                    <a:bodyPr/>
                    <a:lstStyle/>
                    <a:p>
                      <a:pPr algn="ctr"/>
                      <a:r>
                        <a:rPr lang="en-US" dirty="0" smtClean="0"/>
                        <a:t>Loss Function</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89479488"/>
                  </a:ext>
                </a:extLst>
              </a:tr>
              <a:tr h="1817615">
                <a:tc>
                  <a:txBody>
                    <a:bodyPr/>
                    <a:lstStyle/>
                    <a:p>
                      <a:pPr algn="ctr"/>
                      <a:r>
                        <a:rPr lang="en-US" dirty="0" smtClean="0"/>
                        <a:t>Likelihood</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372833"/>
                  </a:ext>
                </a:extLst>
              </a:tr>
              <a:tr h="1280749">
                <a:tc>
                  <a:txBody>
                    <a:bodyPr/>
                    <a:lstStyle/>
                    <a:p>
                      <a:pPr algn="ctr"/>
                      <a:r>
                        <a:rPr lang="en-US" dirty="0" smtClean="0"/>
                        <a:t>Score function</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55150184"/>
                  </a:ext>
                </a:extLst>
              </a:tr>
            </a:tbl>
          </a:graphicData>
        </a:graphic>
      </p:graphicFrame>
      <p:grpSp>
        <p:nvGrpSpPr>
          <p:cNvPr id="28" name="Group 27"/>
          <p:cNvGrpSpPr/>
          <p:nvPr/>
        </p:nvGrpSpPr>
        <p:grpSpPr>
          <a:xfrm>
            <a:off x="3251302" y="2131055"/>
            <a:ext cx="7378191" cy="4092512"/>
            <a:chOff x="2396278" y="1981878"/>
            <a:chExt cx="7378191" cy="4092512"/>
          </a:xfrm>
        </p:grpSpPr>
        <p:grpSp>
          <p:nvGrpSpPr>
            <p:cNvPr id="21" name="Group 20"/>
            <p:cNvGrpSpPr/>
            <p:nvPr/>
          </p:nvGrpSpPr>
          <p:grpSpPr>
            <a:xfrm>
              <a:off x="2396278" y="1981878"/>
              <a:ext cx="7378191" cy="4025147"/>
              <a:chOff x="459523" y="2603985"/>
              <a:chExt cx="7378191" cy="4025147"/>
            </a:xfrm>
          </p:grpSpPr>
          <p:pic>
            <p:nvPicPr>
              <p:cNvPr id="22" name="Picture 21"/>
              <p:cNvPicPr>
                <a:picLocks noChangeAspect="1"/>
              </p:cNvPicPr>
              <p:nvPr/>
            </p:nvPicPr>
            <p:blipFill>
              <a:blip r:embed="rId4"/>
              <a:stretch>
                <a:fillRect/>
              </a:stretch>
            </p:blipFill>
            <p:spPr>
              <a:xfrm>
                <a:off x="1109692" y="2603985"/>
                <a:ext cx="3065143" cy="1105551"/>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pic>
            <p:nvPicPr>
              <p:cNvPr id="23" name="Picture 22"/>
              <p:cNvPicPr>
                <a:picLocks noChangeAspect="1"/>
              </p:cNvPicPr>
              <p:nvPr/>
            </p:nvPicPr>
            <p:blipFill>
              <a:blip r:embed="rId5"/>
              <a:stretch>
                <a:fillRect/>
              </a:stretch>
            </p:blipFill>
            <p:spPr>
              <a:xfrm>
                <a:off x="5223945" y="2889027"/>
                <a:ext cx="2613769" cy="919353"/>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pic>
            <p:nvPicPr>
              <p:cNvPr id="24" name="Picture 23"/>
              <p:cNvPicPr>
                <a:picLocks noChangeAspect="1"/>
              </p:cNvPicPr>
              <p:nvPr/>
            </p:nvPicPr>
            <p:blipFill>
              <a:blip r:embed="rId6"/>
              <a:stretch>
                <a:fillRect/>
              </a:stretch>
            </p:blipFill>
            <p:spPr>
              <a:xfrm>
                <a:off x="1109692" y="3874388"/>
                <a:ext cx="3400425" cy="1752600"/>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pic>
            <p:nvPicPr>
              <p:cNvPr id="25" name="Picture 24"/>
              <p:cNvPicPr>
                <a:picLocks noChangeAspect="1"/>
              </p:cNvPicPr>
              <p:nvPr/>
            </p:nvPicPr>
            <p:blipFill>
              <a:blip r:embed="rId3"/>
              <a:stretch>
                <a:fillRect/>
              </a:stretch>
            </p:blipFill>
            <p:spPr>
              <a:xfrm>
                <a:off x="5223945" y="4290757"/>
                <a:ext cx="2571750" cy="1162050"/>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pic>
            <p:nvPicPr>
              <p:cNvPr id="26" name="Picture 25"/>
              <p:cNvPicPr>
                <a:picLocks noChangeAspect="1"/>
              </p:cNvPicPr>
              <p:nvPr/>
            </p:nvPicPr>
            <p:blipFill>
              <a:blip r:embed="rId7"/>
              <a:stretch>
                <a:fillRect/>
              </a:stretch>
            </p:blipFill>
            <p:spPr>
              <a:xfrm>
                <a:off x="459523" y="6047263"/>
                <a:ext cx="4408767" cy="581869"/>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grpSp>
        <p:pic>
          <p:nvPicPr>
            <p:cNvPr id="27" name="Picture 26"/>
            <p:cNvPicPr>
              <a:picLocks noChangeAspect="1"/>
            </p:cNvPicPr>
            <p:nvPr/>
          </p:nvPicPr>
          <p:blipFill>
            <a:blip r:embed="rId8"/>
            <a:stretch>
              <a:fillRect/>
            </a:stretch>
          </p:blipFill>
          <p:spPr>
            <a:xfrm>
              <a:off x="7525113" y="5434334"/>
              <a:ext cx="1658536" cy="640056"/>
            </a:xfrm>
            <a:prstGeom prst="rect">
              <a:avLst/>
            </a:prstGeom>
            <a:gradFill>
              <a:gsLst>
                <a:gs pos="0">
                  <a:schemeClr val="accent1">
                    <a:satMod val="103000"/>
                    <a:lumMod val="102000"/>
                    <a:tint val="94000"/>
                  </a:schemeClr>
                </a:gs>
                <a:gs pos="52000">
                  <a:schemeClr val="accent1">
                    <a:satMod val="110000"/>
                    <a:lumMod val="100000"/>
                    <a:shade val="100000"/>
                  </a:schemeClr>
                </a:gs>
                <a:gs pos="100000">
                  <a:schemeClr val="accent1">
                    <a:lumMod val="99000"/>
                    <a:satMod val="120000"/>
                    <a:shade val="78000"/>
                  </a:schemeClr>
                </a:gs>
              </a:gsLst>
            </a:gradFill>
            <a:ln>
              <a:headEnd type="none" w="med" len="med"/>
              <a:tailEnd type="none" w="med" len="med"/>
            </a:ln>
          </p:spPr>
          <p:style>
            <a:lnRef idx="1">
              <a:schemeClr val="accent1"/>
            </a:lnRef>
            <a:fillRef idx="3">
              <a:schemeClr val="accent1"/>
            </a:fillRef>
            <a:effectRef idx="2">
              <a:schemeClr val="accent1"/>
            </a:effectRef>
            <a:fontRef idx="minor">
              <a:schemeClr val="lt1"/>
            </a:fontRef>
          </p:style>
        </p:pic>
      </p:grpSp>
    </p:spTree>
    <p:extLst>
      <p:ext uri="{BB962C8B-B14F-4D97-AF65-F5344CB8AC3E}">
        <p14:creationId xmlns:p14="http://schemas.microsoft.com/office/powerpoint/2010/main" val="150152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U and Z</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30114015"/>
                  </p:ext>
                </p:extLst>
              </p:nvPr>
            </p:nvGraphicFramePr>
            <p:xfrm>
              <a:off x="458188" y="1460664"/>
              <a:ext cx="10515602" cy="4424747"/>
            </p:xfrm>
            <a:graphic>
              <a:graphicData uri="http://schemas.openxmlformats.org/drawingml/2006/table">
                <a:tbl>
                  <a:tblPr firstRow="1" bandRow="1">
                    <a:tableStyleId>{5C22544A-7EE6-4342-B048-85BDC9FD1C3A}</a:tableStyleId>
                  </a:tblPr>
                  <a:tblGrid>
                    <a:gridCol w="1881251">
                      <a:extLst>
                        <a:ext uri="{9D8B030D-6E8A-4147-A177-3AD203B41FA5}">
                          <a16:colId xmlns:a16="http://schemas.microsoft.com/office/drawing/2014/main" val="3834140220"/>
                        </a:ext>
                      </a:extLst>
                    </a:gridCol>
                    <a:gridCol w="4928260">
                      <a:extLst>
                        <a:ext uri="{9D8B030D-6E8A-4147-A177-3AD203B41FA5}">
                          <a16:colId xmlns:a16="http://schemas.microsoft.com/office/drawing/2014/main" val="3654012469"/>
                        </a:ext>
                      </a:extLst>
                    </a:gridCol>
                    <a:gridCol w="3706091">
                      <a:extLst>
                        <a:ext uri="{9D8B030D-6E8A-4147-A177-3AD203B41FA5}">
                          <a16:colId xmlns:a16="http://schemas.microsoft.com/office/drawing/2014/main" val="3545317126"/>
                        </a:ext>
                      </a:extLst>
                    </a:gridCol>
                  </a:tblGrid>
                  <a:tr h="463139">
                    <a:tc>
                      <a:txBody>
                        <a:bodyPr/>
                        <a:lstStyle/>
                        <a:p>
                          <a:pPr algn="ctr"/>
                          <a:r>
                            <a:rPr lang="en-US" dirty="0" smtClean="0"/>
                            <a:t>Types</a:t>
                          </a:r>
                          <a:endParaRPr lang="en-US" dirty="0"/>
                        </a:p>
                      </a:txBody>
                      <a:tcPr/>
                    </a:tc>
                    <a:tc>
                      <a:txBody>
                        <a:bodyPr/>
                        <a:lstStyle/>
                        <a:p>
                          <a:pPr algn="ctr"/>
                          <a:r>
                            <a:rPr lang="en-US" dirty="0" smtClean="0"/>
                            <a:t>U</a:t>
                          </a:r>
                          <a:endParaRPr lang="en-US" dirty="0"/>
                        </a:p>
                      </a:txBody>
                      <a:tcPr/>
                    </a:tc>
                    <a:tc>
                      <a:txBody>
                        <a:bodyPr/>
                        <a:lstStyle/>
                        <a:p>
                          <a:pPr algn="ctr"/>
                          <a:r>
                            <a:rPr lang="en-US" dirty="0" smtClean="0"/>
                            <a:t>Z</a:t>
                          </a:r>
                          <a:endParaRPr lang="en-US" dirty="0"/>
                        </a:p>
                      </a:txBody>
                      <a:tcPr/>
                    </a:tc>
                    <a:extLst>
                      <a:ext uri="{0D108BD9-81ED-4DB2-BD59-A6C34878D82A}">
                        <a16:rowId xmlns:a16="http://schemas.microsoft.com/office/drawing/2014/main" val="447791937"/>
                      </a:ext>
                    </a:extLst>
                  </a:tr>
                  <a:tr h="990402">
                    <a:tc>
                      <a:txBody>
                        <a:bodyPr/>
                        <a:lstStyle/>
                        <a:p>
                          <a:pPr algn="ctr"/>
                          <a:r>
                            <a:rPr lang="en-US" dirty="0" smtClean="0"/>
                            <a:t>Definition</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1" i="1" smtClean="0">
                                        <a:latin typeface="Cambria Math" panose="02040503050406030204" pitchFamily="18" charset="0"/>
                                      </a:rPr>
                                      <m:t>𝒚</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l-GR" b="0" i="1" smtClean="0">
                                            <a:latin typeface="Cambria Math" panose="02040503050406030204" pitchFamily="18" charset="0"/>
                                          </a:rPr>
                                          <m:t>𝛹</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0" i="1" smtClean="0">
                                            <a:latin typeface="Cambria Math" panose="02040503050406030204" pitchFamily="18" charset="0"/>
                                          </a:rPr>
                                          <m:t>)</m:t>
                                        </m:r>
                                      </m:sup>
                                    </m:sSup>
                                  </m:e>
                                </m:nary>
                              </m:oMath>
                            </m:oMathPara>
                          </a14:m>
                          <a:endParaRPr lang="en-US" sz="2000"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l-GR" b="0" i="1" smtClean="0">
                                            <a:latin typeface="Cambria Math" panose="02040503050406030204" pitchFamily="18" charset="0"/>
                                          </a:rPr>
                                          <m:t>𝛷</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0" i="1" smtClean="0">
                                            <a:latin typeface="Cambria Math" panose="02040503050406030204" pitchFamily="18" charset="0"/>
                                          </a:rPr>
                                          <m:t>)</m:t>
                                        </m:r>
                                      </m:sup>
                                    </m:sSup>
                                  </m:e>
                                </m:nary>
                              </m:oMath>
                            </m:oMathPara>
                          </a14:m>
                          <a:endParaRPr lang="en-US" dirty="0"/>
                        </a:p>
                      </a:txBody>
                      <a:tcPr/>
                    </a:tc>
                    <a:extLst>
                      <a:ext uri="{0D108BD9-81ED-4DB2-BD59-A6C34878D82A}">
                        <a16:rowId xmlns:a16="http://schemas.microsoft.com/office/drawing/2014/main" val="2153535877"/>
                      </a:ext>
                    </a:extLst>
                  </a:tr>
                  <a:tr h="990402">
                    <a:tc>
                      <a:txBody>
                        <a:bodyPr/>
                        <a:lstStyle/>
                        <a:p>
                          <a:pPr algn="ctr"/>
                          <a:r>
                            <a:rPr lang="en-US" dirty="0" smtClean="0"/>
                            <a:t>Score Function</a:t>
                          </a:r>
                          <a:endParaRPr lang="en-US" dirty="0"/>
                        </a:p>
                      </a:txBody>
                      <a:tcPr/>
                    </a:tc>
                    <a:tc>
                      <a:txBody>
                        <a:bodyPr/>
                        <a:lstStyle/>
                        <a:p>
                          <a:pPr algn="ct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𝑡</m:t>
                                  </m:r>
                                </m:sub>
                                <m:sup/>
                                <m:e>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e>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e>
                              </m:nary>
                            </m:oMath>
                          </a14:m>
                          <a:r>
                            <a:rPr lang="en-US"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𝜓</m:t>
                              </m:r>
                              <m:r>
                                <a:rPr lang="en-US" b="0" i="1" dirty="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14:m>
                            <m:oMath xmlns:m="http://schemas.openxmlformats.org/officeDocument/2006/math">
                              <m:r>
                                <a:rPr lang="el-GR" i="1" dirty="0"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𝒚</m:t>
                                  </m:r>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𝑡</m:t>
                                  </m:r>
                                </m:sub>
                                <m:sup/>
                                <m:e>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e>
                              </m:nary>
                            </m:oMath>
                          </a14:m>
                          <a:r>
                            <a:rPr lang="en-US" i="1"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𝜓</m:t>
                              </m:r>
                              <m:r>
                                <a:rPr lang="en-US" b="0" i="1" dirty="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𝑡</m:t>
                                  </m:r>
                                </m:sub>
                              </m:sSub>
                              <m:r>
                                <a:rPr lang="en-US" b="0" i="1" dirty="0" smtClean="0">
                                  <a:latin typeface="Cambria Math" panose="02040503050406030204" pitchFamily="18" charset="0"/>
                                  <a:ea typeface="Cambria Math" panose="02040503050406030204" pitchFamily="18" charset="0"/>
                                </a:rPr>
                                <m:t>)</m:t>
                              </m:r>
                            </m:oMath>
                          </a14:m>
                          <a:endParaRPr lang="en-US" i="1" dirty="0"/>
                        </a:p>
                        <a:p>
                          <a:pPr algn="ctr"/>
                          <a:endParaRPr lang="en-US" dirty="0"/>
                        </a:p>
                      </a:txBody>
                      <a:tcPr/>
                    </a:tc>
                    <a:extLst>
                      <a:ext uri="{0D108BD9-81ED-4DB2-BD59-A6C34878D82A}">
                        <a16:rowId xmlns:a16="http://schemas.microsoft.com/office/drawing/2014/main" val="1139644104"/>
                      </a:ext>
                    </a:extLst>
                  </a:tr>
                  <a:tr h="990402">
                    <a:tc>
                      <a:txBody>
                        <a:bodyPr/>
                        <a:lstStyle/>
                        <a:p>
                          <a:pPr algn="ctr"/>
                          <a:r>
                            <a:rPr lang="en-US" dirty="0" smtClean="0"/>
                            <a:t>Calculation</a:t>
                          </a:r>
                          <a:endParaRPr lang="en-US" dirty="0"/>
                        </a:p>
                      </a:txBody>
                      <a:tcPr/>
                    </a:tc>
                    <a:tc>
                      <a:txBody>
                        <a:bodyPr/>
                        <a:lstStyle/>
                        <a:p>
                          <a:pPr algn="ctr"/>
                          <a:r>
                            <a:rPr lang="en-US" dirty="0" smtClean="0"/>
                            <a:t>Forward-Backward</a:t>
                          </a:r>
                          <a:r>
                            <a:rPr lang="en-US" baseline="0" dirty="0" smtClean="0"/>
                            <a:t>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Forward-Backward</a:t>
                          </a:r>
                          <a:r>
                            <a:rPr lang="en-US" baseline="0" dirty="0" smtClean="0"/>
                            <a:t> algorithm</a:t>
                          </a:r>
                          <a:endParaRPr lang="en-US" dirty="0" smtClean="0"/>
                        </a:p>
                        <a:p>
                          <a:pPr algn="ctr"/>
                          <a:endParaRPr lang="en-US" dirty="0"/>
                        </a:p>
                      </a:txBody>
                      <a:tcPr/>
                    </a:tc>
                    <a:extLst>
                      <a:ext uri="{0D108BD9-81ED-4DB2-BD59-A6C34878D82A}">
                        <a16:rowId xmlns:a16="http://schemas.microsoft.com/office/drawing/2014/main" val="947351746"/>
                      </a:ext>
                    </a:extLst>
                  </a:tr>
                  <a:tr h="990402">
                    <a:tc>
                      <a:txBody>
                        <a:bodyPr/>
                        <a:lstStyle/>
                        <a:p>
                          <a:pPr algn="ctr"/>
                          <a:r>
                            <a:rPr lang="en-US" dirty="0" smtClean="0"/>
                            <a:t>Different</a:t>
                          </a:r>
                          <a:endParaRPr lang="en-US" dirty="0"/>
                        </a:p>
                      </a:txBody>
                      <a:tcPr/>
                    </a:tc>
                    <a:tc>
                      <a:txBody>
                        <a:bodyPr/>
                        <a:lstStyle/>
                        <a:p>
                          <a:pPr algn="ctr"/>
                          <a:r>
                            <a:rPr lang="en-US" dirty="0" smtClean="0"/>
                            <a:t>With a prior for reconstruction</a:t>
                          </a:r>
                          <a:endParaRPr lang="en-US" dirty="0"/>
                        </a:p>
                      </a:txBody>
                      <a:tcPr/>
                    </a:tc>
                    <a:tc>
                      <a:txBody>
                        <a:bodyPr/>
                        <a:lstStyle/>
                        <a:p>
                          <a:pPr algn="ctr"/>
                          <a:r>
                            <a:rPr lang="en-US" baseline="0" dirty="0" smtClean="0"/>
                            <a:t>No prior</a:t>
                          </a:r>
                          <a:endParaRPr lang="en-US" dirty="0"/>
                        </a:p>
                      </a:txBody>
                      <a:tcPr/>
                    </a:tc>
                    <a:extLst>
                      <a:ext uri="{0D108BD9-81ED-4DB2-BD59-A6C34878D82A}">
                        <a16:rowId xmlns:a16="http://schemas.microsoft.com/office/drawing/2014/main" val="2212146936"/>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30114015"/>
                  </p:ext>
                </p:extLst>
              </p:nvPr>
            </p:nvGraphicFramePr>
            <p:xfrm>
              <a:off x="458188" y="1460664"/>
              <a:ext cx="10515602" cy="4424747"/>
            </p:xfrm>
            <a:graphic>
              <a:graphicData uri="http://schemas.openxmlformats.org/drawingml/2006/table">
                <a:tbl>
                  <a:tblPr firstRow="1" bandRow="1">
                    <a:tableStyleId>{5C22544A-7EE6-4342-B048-85BDC9FD1C3A}</a:tableStyleId>
                  </a:tblPr>
                  <a:tblGrid>
                    <a:gridCol w="1881251">
                      <a:extLst>
                        <a:ext uri="{9D8B030D-6E8A-4147-A177-3AD203B41FA5}">
                          <a16:colId xmlns:a16="http://schemas.microsoft.com/office/drawing/2014/main" val="3834140220"/>
                        </a:ext>
                      </a:extLst>
                    </a:gridCol>
                    <a:gridCol w="4928260">
                      <a:extLst>
                        <a:ext uri="{9D8B030D-6E8A-4147-A177-3AD203B41FA5}">
                          <a16:colId xmlns:a16="http://schemas.microsoft.com/office/drawing/2014/main" val="3654012469"/>
                        </a:ext>
                      </a:extLst>
                    </a:gridCol>
                    <a:gridCol w="3706091">
                      <a:extLst>
                        <a:ext uri="{9D8B030D-6E8A-4147-A177-3AD203B41FA5}">
                          <a16:colId xmlns:a16="http://schemas.microsoft.com/office/drawing/2014/main" val="3545317126"/>
                        </a:ext>
                      </a:extLst>
                    </a:gridCol>
                  </a:tblGrid>
                  <a:tr h="463139">
                    <a:tc>
                      <a:txBody>
                        <a:bodyPr/>
                        <a:lstStyle/>
                        <a:p>
                          <a:pPr algn="ctr"/>
                          <a:r>
                            <a:rPr lang="en-US" dirty="0" smtClean="0"/>
                            <a:t>Types</a:t>
                          </a:r>
                          <a:endParaRPr lang="en-US" dirty="0"/>
                        </a:p>
                      </a:txBody>
                      <a:tcPr/>
                    </a:tc>
                    <a:tc>
                      <a:txBody>
                        <a:bodyPr/>
                        <a:lstStyle/>
                        <a:p>
                          <a:pPr algn="ctr"/>
                          <a:r>
                            <a:rPr lang="en-US" dirty="0" smtClean="0"/>
                            <a:t>U</a:t>
                          </a:r>
                          <a:endParaRPr lang="en-US" dirty="0"/>
                        </a:p>
                      </a:txBody>
                      <a:tcPr/>
                    </a:tc>
                    <a:tc>
                      <a:txBody>
                        <a:bodyPr/>
                        <a:lstStyle/>
                        <a:p>
                          <a:pPr algn="ctr"/>
                          <a:r>
                            <a:rPr lang="en-US" dirty="0" smtClean="0"/>
                            <a:t>Z</a:t>
                          </a:r>
                          <a:endParaRPr lang="en-US" dirty="0"/>
                        </a:p>
                      </a:txBody>
                      <a:tcPr/>
                    </a:tc>
                    <a:extLst>
                      <a:ext uri="{0D108BD9-81ED-4DB2-BD59-A6C34878D82A}">
                        <a16:rowId xmlns:a16="http://schemas.microsoft.com/office/drawing/2014/main" val="447791937"/>
                      </a:ext>
                    </a:extLst>
                  </a:tr>
                  <a:tr h="990402">
                    <a:tc>
                      <a:txBody>
                        <a:bodyPr/>
                        <a:lstStyle/>
                        <a:p>
                          <a:pPr algn="ctr"/>
                          <a:r>
                            <a:rPr lang="en-US" dirty="0" smtClean="0"/>
                            <a:t>Definition</a:t>
                          </a:r>
                          <a:endParaRPr lang="en-US" dirty="0"/>
                        </a:p>
                      </a:txBody>
                      <a:tcPr/>
                    </a:tc>
                    <a:tc>
                      <a:txBody>
                        <a:bodyPr/>
                        <a:lstStyle/>
                        <a:p>
                          <a:endParaRPr lang="en-US"/>
                        </a:p>
                      </a:txBody>
                      <a:tcPr>
                        <a:blipFill>
                          <a:blip r:embed="rId2"/>
                          <a:stretch>
                            <a:fillRect l="-38319" t="-49693" r="-75649" b="-300613"/>
                          </a:stretch>
                        </a:blipFill>
                      </a:tcPr>
                    </a:tc>
                    <a:tc>
                      <a:txBody>
                        <a:bodyPr/>
                        <a:lstStyle/>
                        <a:p>
                          <a:endParaRPr lang="en-US"/>
                        </a:p>
                      </a:txBody>
                      <a:tcPr>
                        <a:blipFill>
                          <a:blip r:embed="rId2"/>
                          <a:stretch>
                            <a:fillRect l="-184046" t="-49693" r="-658" b="-300613"/>
                          </a:stretch>
                        </a:blipFill>
                      </a:tcPr>
                    </a:tc>
                    <a:extLst>
                      <a:ext uri="{0D108BD9-81ED-4DB2-BD59-A6C34878D82A}">
                        <a16:rowId xmlns:a16="http://schemas.microsoft.com/office/drawing/2014/main" val="2153535877"/>
                      </a:ext>
                    </a:extLst>
                  </a:tr>
                  <a:tr h="990402">
                    <a:tc>
                      <a:txBody>
                        <a:bodyPr/>
                        <a:lstStyle/>
                        <a:p>
                          <a:pPr algn="ctr"/>
                          <a:r>
                            <a:rPr lang="en-US" dirty="0" smtClean="0"/>
                            <a:t>Score Function</a:t>
                          </a:r>
                          <a:endParaRPr lang="en-US" dirty="0"/>
                        </a:p>
                      </a:txBody>
                      <a:tcPr/>
                    </a:tc>
                    <a:tc>
                      <a:txBody>
                        <a:bodyPr/>
                        <a:lstStyle/>
                        <a:p>
                          <a:endParaRPr lang="en-US"/>
                        </a:p>
                      </a:txBody>
                      <a:tcPr>
                        <a:blipFill>
                          <a:blip r:embed="rId2"/>
                          <a:stretch>
                            <a:fillRect l="-38319" t="-149693" r="-75649" b="-200613"/>
                          </a:stretch>
                        </a:blipFill>
                      </a:tcPr>
                    </a:tc>
                    <a:tc>
                      <a:txBody>
                        <a:bodyPr/>
                        <a:lstStyle/>
                        <a:p>
                          <a:endParaRPr lang="en-US"/>
                        </a:p>
                      </a:txBody>
                      <a:tcPr>
                        <a:blipFill>
                          <a:blip r:embed="rId2"/>
                          <a:stretch>
                            <a:fillRect l="-184046" t="-149693" r="-658" b="-200613"/>
                          </a:stretch>
                        </a:blipFill>
                      </a:tcPr>
                    </a:tc>
                    <a:extLst>
                      <a:ext uri="{0D108BD9-81ED-4DB2-BD59-A6C34878D82A}">
                        <a16:rowId xmlns:a16="http://schemas.microsoft.com/office/drawing/2014/main" val="1139644104"/>
                      </a:ext>
                    </a:extLst>
                  </a:tr>
                  <a:tr h="990402">
                    <a:tc>
                      <a:txBody>
                        <a:bodyPr/>
                        <a:lstStyle/>
                        <a:p>
                          <a:pPr algn="ctr"/>
                          <a:r>
                            <a:rPr lang="en-US" dirty="0" smtClean="0"/>
                            <a:t>Calculation</a:t>
                          </a:r>
                          <a:endParaRPr lang="en-US" dirty="0"/>
                        </a:p>
                      </a:txBody>
                      <a:tcPr/>
                    </a:tc>
                    <a:tc>
                      <a:txBody>
                        <a:bodyPr/>
                        <a:lstStyle/>
                        <a:p>
                          <a:pPr algn="ctr"/>
                          <a:r>
                            <a:rPr lang="en-US" dirty="0" smtClean="0"/>
                            <a:t>Forward-Backward</a:t>
                          </a:r>
                          <a:r>
                            <a:rPr lang="en-US" baseline="0" dirty="0" smtClean="0"/>
                            <a:t> algorithm</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Forward-Backward</a:t>
                          </a:r>
                          <a:r>
                            <a:rPr lang="en-US" baseline="0" dirty="0" smtClean="0"/>
                            <a:t> algorithm</a:t>
                          </a:r>
                          <a:endParaRPr lang="en-US" dirty="0" smtClean="0"/>
                        </a:p>
                        <a:p>
                          <a:pPr algn="ctr"/>
                          <a:endParaRPr lang="en-US" dirty="0"/>
                        </a:p>
                      </a:txBody>
                      <a:tcPr/>
                    </a:tc>
                    <a:extLst>
                      <a:ext uri="{0D108BD9-81ED-4DB2-BD59-A6C34878D82A}">
                        <a16:rowId xmlns:a16="http://schemas.microsoft.com/office/drawing/2014/main" val="947351746"/>
                      </a:ext>
                    </a:extLst>
                  </a:tr>
                  <a:tr h="990402">
                    <a:tc>
                      <a:txBody>
                        <a:bodyPr/>
                        <a:lstStyle/>
                        <a:p>
                          <a:pPr algn="ctr"/>
                          <a:r>
                            <a:rPr lang="en-US" dirty="0" smtClean="0"/>
                            <a:t>Different</a:t>
                          </a:r>
                          <a:endParaRPr lang="en-US" dirty="0"/>
                        </a:p>
                      </a:txBody>
                      <a:tcPr/>
                    </a:tc>
                    <a:tc>
                      <a:txBody>
                        <a:bodyPr/>
                        <a:lstStyle/>
                        <a:p>
                          <a:pPr algn="ctr"/>
                          <a:r>
                            <a:rPr lang="en-US" dirty="0" smtClean="0"/>
                            <a:t>With a prior for reconstruction</a:t>
                          </a:r>
                          <a:endParaRPr lang="en-US" dirty="0"/>
                        </a:p>
                      </a:txBody>
                      <a:tcPr/>
                    </a:tc>
                    <a:tc>
                      <a:txBody>
                        <a:bodyPr/>
                        <a:lstStyle/>
                        <a:p>
                          <a:pPr algn="ctr"/>
                          <a:r>
                            <a:rPr lang="en-US" baseline="0" dirty="0" smtClean="0"/>
                            <a:t>No prior</a:t>
                          </a:r>
                          <a:endParaRPr lang="en-US" dirty="0"/>
                        </a:p>
                      </a:txBody>
                      <a:tcPr/>
                    </a:tc>
                    <a:extLst>
                      <a:ext uri="{0D108BD9-81ED-4DB2-BD59-A6C34878D82A}">
                        <a16:rowId xmlns:a16="http://schemas.microsoft.com/office/drawing/2014/main" val="2212146936"/>
                      </a:ext>
                    </a:extLst>
                  </a:tr>
                </a:tbl>
              </a:graphicData>
            </a:graphic>
          </p:graphicFrame>
        </mc:Fallback>
      </mc:AlternateContent>
    </p:spTree>
    <p:extLst>
      <p:ext uri="{BB962C8B-B14F-4D97-AF65-F5344CB8AC3E}">
        <p14:creationId xmlns:p14="http://schemas.microsoft.com/office/powerpoint/2010/main" val="2186251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
            </a:r>
            <a:r>
              <a:rPr lang="en-US" altLang="zh-CN" dirty="0" smtClean="0"/>
              <a:t>ixed EM algorithm</a:t>
            </a:r>
            <a:endParaRPr lang="en-US" dirty="0"/>
          </a:p>
        </p:txBody>
      </p:sp>
      <p:pic>
        <p:nvPicPr>
          <p:cNvPr id="6" name="Picture 5"/>
          <p:cNvPicPr>
            <a:picLocks noChangeAspect="1"/>
          </p:cNvPicPr>
          <p:nvPr/>
        </p:nvPicPr>
        <p:blipFill>
          <a:blip r:embed="rId3"/>
          <a:stretch>
            <a:fillRect/>
          </a:stretch>
        </p:blipFill>
        <p:spPr>
          <a:xfrm>
            <a:off x="318911" y="1508475"/>
            <a:ext cx="5889978" cy="533466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6208889" y="1508475"/>
                <a:ext cx="5983111" cy="4678204"/>
              </a:xfrm>
              <a:prstGeom prst="rect">
                <a:avLst/>
              </a:prstGeom>
              <a:noFill/>
            </p:spPr>
            <p:txBody>
              <a:bodyPr wrap="square" rtlCol="0">
                <a:spAutoFit/>
              </a:bodyPr>
              <a:lstStyle/>
              <a:p>
                <a:r>
                  <a:rPr lang="en-US" sz="2800" dirty="0" smtClean="0"/>
                  <a:t>NCRF E</a:t>
                </a:r>
                <a:r>
                  <a:rPr lang="en-US" altLang="zh-CN" sz="2800" dirty="0" smtClean="0"/>
                  <a:t>ncoder: </a:t>
                </a:r>
                <a14:m>
                  <m:oMath xmlns:m="http://schemas.openxmlformats.org/officeDocument/2006/math">
                    <m:r>
                      <m:rPr>
                        <m:sty m:val="p"/>
                      </m:rPr>
                      <a:rPr lang="el-GR" altLang="zh-CN" sz="2800" i="1" smtClean="0">
                        <a:latin typeface="Cambria Math" panose="02040503050406030204" pitchFamily="18" charset="0"/>
                        <a:ea typeface="Cambria Math" panose="02040503050406030204" pitchFamily="18" charset="0"/>
                      </a:rPr>
                      <m:t>Λ</m:t>
                    </m:r>
                  </m:oMath>
                </a14:m>
                <a:r>
                  <a:rPr lang="en-US" altLang="zh-CN" sz="2800" dirty="0" smtClean="0">
                    <a:ea typeface="Cambria Math" panose="02040503050406030204" pitchFamily="18" charset="0"/>
                  </a:rPr>
                  <a:t> (Lambda)</a:t>
                </a:r>
              </a:p>
              <a:p>
                <a:r>
                  <a:rPr lang="en-US" sz="2800" dirty="0" smtClean="0"/>
                  <a:t>Reconstruction Decoder: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en-US" sz="2800" b="0" i="0" smtClean="0">
                        <a:latin typeface="Cambria Math" panose="02040503050406030204" pitchFamily="18" charset="0"/>
                        <a:ea typeface="Cambria Math" panose="02040503050406030204" pitchFamily="18" charset="0"/>
                      </a:rPr>
                      <m:t> </m:t>
                    </m:r>
                  </m:oMath>
                </a14:m>
                <a:r>
                  <a:rPr lang="en-US" sz="2800" dirty="0" smtClean="0"/>
                  <a:t>(Theta)</a:t>
                </a:r>
              </a:p>
              <a:p>
                <a:endParaRPr lang="en-US" sz="2800" dirty="0"/>
              </a:p>
              <a:p>
                <a:r>
                  <a:rPr lang="en-US" altLang="zh-CN" sz="2400" dirty="0" smtClean="0"/>
                  <a:t>A highly non-convex function</a:t>
                </a:r>
              </a:p>
              <a:p>
                <a:r>
                  <a:rPr lang="en-US" sz="2400" dirty="0" smtClean="0">
                    <a:sym typeface="Wingdings" panose="05000000000000000000" pitchFamily="2" charset="2"/>
                  </a:rPr>
                  <a:t>E: Fix the encoder, get the low-bound</a:t>
                </a:r>
              </a:p>
              <a:p>
                <a:r>
                  <a:rPr lang="en-US" sz="2400" dirty="0" smtClean="0">
                    <a:sym typeface="Wingdings" panose="05000000000000000000" pitchFamily="2" charset="2"/>
                  </a:rPr>
                  <a:t>M: Optimum theta </a:t>
                </a:r>
                <a:endParaRPr lang="en-US" sz="2400" dirty="0"/>
              </a:p>
              <a:p>
                <a:endParaRPr lang="en-US" sz="2800" dirty="0" smtClean="0"/>
              </a:p>
              <a:p>
                <a:r>
                  <a:rPr lang="en-US" sz="2400" dirty="0" smtClean="0"/>
                  <a:t>Encoder: </a:t>
                </a:r>
              </a:p>
              <a:p>
                <a:r>
                  <a:rPr lang="en-US" sz="2400" dirty="0"/>
                  <a:t>	</a:t>
                </a:r>
                <a:r>
                  <a:rPr lang="en-US" sz="2400" dirty="0" smtClean="0"/>
                  <a:t>gradient-based, minimize loss</a:t>
                </a:r>
              </a:p>
              <a:p>
                <a:r>
                  <a:rPr lang="en-US" sz="2400" dirty="0" smtClean="0"/>
                  <a:t>Decoder: </a:t>
                </a:r>
              </a:p>
              <a:p>
                <a:r>
                  <a:rPr lang="en-US" sz="2400" dirty="0"/>
                  <a:t>	</a:t>
                </a:r>
                <a:r>
                  <a:rPr lang="en-US" sz="2400" dirty="0" smtClean="0"/>
                  <a:t>EM, update table, improve low-bound</a:t>
                </a:r>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208889" y="1508475"/>
                <a:ext cx="5983111" cy="4678204"/>
              </a:xfrm>
              <a:prstGeom prst="rect">
                <a:avLst/>
              </a:prstGeom>
              <a:blipFill>
                <a:blip r:embed="rId4"/>
                <a:stretch>
                  <a:fillRect l="-2141" t="-1172"/>
                </a:stretch>
              </a:blipFill>
            </p:spPr>
            <p:txBody>
              <a:bodyPr/>
              <a:lstStyle/>
              <a:p>
                <a:r>
                  <a:rPr lang="en-US">
                    <a:noFill/>
                  </a:rPr>
                  <a:t> </a:t>
                </a:r>
              </a:p>
            </p:txBody>
          </p:sp>
        </mc:Fallback>
      </mc:AlternateContent>
    </p:spTree>
    <p:extLst>
      <p:ext uri="{BB962C8B-B14F-4D97-AF65-F5344CB8AC3E}">
        <p14:creationId xmlns:p14="http://schemas.microsoft.com/office/powerpoint/2010/main" val="124893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learning using EM</a:t>
            </a:r>
            <a:endParaRPr lang="en-US" dirty="0"/>
          </a:p>
        </p:txBody>
      </p:sp>
      <p:sp>
        <p:nvSpPr>
          <p:cNvPr id="3" name="Content Placeholder 2"/>
          <p:cNvSpPr>
            <a:spLocks noGrp="1"/>
          </p:cNvSpPr>
          <p:nvPr>
            <p:ph idx="1"/>
          </p:nvPr>
        </p:nvSpPr>
        <p:spPr>
          <a:xfrm>
            <a:off x="364067" y="1485088"/>
            <a:ext cx="10515600" cy="4351338"/>
          </a:xfrm>
        </p:spPr>
        <p:txBody>
          <a:bodyPr/>
          <a:lstStyle/>
          <a:p>
            <a:r>
              <a:rPr lang="en-US" dirty="0" smtClean="0"/>
              <a:t>E-step:</a:t>
            </a:r>
          </a:p>
          <a:p>
            <a:endParaRPr lang="en-US" dirty="0" smtClean="0"/>
          </a:p>
          <a:p>
            <a:pPr marL="0" indent="0">
              <a:buNone/>
            </a:pPr>
            <a:endParaRPr lang="en-US" dirty="0" smtClean="0"/>
          </a:p>
          <a:p>
            <a:pPr marL="0" indent="0">
              <a:buNone/>
            </a:pPr>
            <a:endParaRPr lang="en-US" dirty="0"/>
          </a:p>
          <a:p>
            <a:r>
              <a:rPr lang="en-US" dirty="0" smtClean="0"/>
              <a:t>M-step:</a:t>
            </a:r>
            <a:endParaRPr lang="en-US" dirty="0"/>
          </a:p>
        </p:txBody>
      </p:sp>
      <p:grpSp>
        <p:nvGrpSpPr>
          <p:cNvPr id="9" name="Group 8"/>
          <p:cNvGrpSpPr/>
          <p:nvPr/>
        </p:nvGrpSpPr>
        <p:grpSpPr>
          <a:xfrm>
            <a:off x="1714629" y="1485088"/>
            <a:ext cx="5855523" cy="5397335"/>
            <a:chOff x="2112820" y="1306287"/>
            <a:chExt cx="5190506" cy="5412014"/>
          </a:xfrm>
        </p:grpSpPr>
        <p:pic>
          <p:nvPicPr>
            <p:cNvPr id="4" name="Picture 3"/>
            <p:cNvPicPr>
              <a:picLocks noChangeAspect="1"/>
            </p:cNvPicPr>
            <p:nvPr/>
          </p:nvPicPr>
          <p:blipFill>
            <a:blip r:embed="rId3"/>
            <a:stretch>
              <a:fillRect/>
            </a:stretch>
          </p:blipFill>
          <p:spPr>
            <a:xfrm>
              <a:off x="2318904" y="1451601"/>
              <a:ext cx="4858224" cy="1805421"/>
            </a:xfrm>
            <a:prstGeom prst="rect">
              <a:avLst/>
            </a:prstGeom>
          </p:spPr>
        </p:pic>
        <p:pic>
          <p:nvPicPr>
            <p:cNvPr id="5" name="Picture 4"/>
            <p:cNvPicPr>
              <a:picLocks noChangeAspect="1"/>
            </p:cNvPicPr>
            <p:nvPr/>
          </p:nvPicPr>
          <p:blipFill>
            <a:blip r:embed="rId4"/>
            <a:stretch>
              <a:fillRect/>
            </a:stretch>
          </p:blipFill>
          <p:spPr>
            <a:xfrm>
              <a:off x="2112820" y="3198436"/>
              <a:ext cx="5117772" cy="3519865"/>
            </a:xfrm>
            <a:prstGeom prst="rect">
              <a:avLst/>
            </a:prstGeom>
          </p:spPr>
        </p:pic>
        <p:sp>
          <p:nvSpPr>
            <p:cNvPr id="7" name="Rectangle 6"/>
            <p:cNvSpPr/>
            <p:nvPr/>
          </p:nvSpPr>
          <p:spPr>
            <a:xfrm>
              <a:off x="6163294" y="3264094"/>
              <a:ext cx="1140032" cy="356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82225" y="3653637"/>
              <a:ext cx="1030055" cy="356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2318904" y="1306287"/>
              <a:ext cx="2728792" cy="473948"/>
            </a:xfrm>
            <a:prstGeom prst="rect">
              <a:avLst/>
            </a:prstGeom>
          </p:spPr>
        </p:pic>
        <p:cxnSp>
          <p:nvCxnSpPr>
            <p:cNvPr id="13" name="Straight Arrow Connector 12"/>
            <p:cNvCxnSpPr/>
            <p:nvPr/>
          </p:nvCxnSpPr>
          <p:spPr>
            <a:xfrm flipH="1">
              <a:off x="6943288" y="3701139"/>
              <a:ext cx="11876" cy="455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89452" y="4022671"/>
              <a:ext cx="336219" cy="9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434262" y="4180905"/>
              <a:ext cx="526845" cy="2362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6" name="TextBox 5"/>
              <p:cNvSpPr txBox="1"/>
              <p:nvPr/>
            </p:nvSpPr>
            <p:spPr>
              <a:xfrm>
                <a:off x="7737622" y="1630007"/>
                <a:ext cx="4401958" cy="1655390"/>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𝐶</m:t>
                    </m:r>
                    <m:r>
                      <a:rPr lang="en-US" sz="2000" i="1" smtClean="0">
                        <a:latin typeface="Cambria Math" panose="02040503050406030204" pitchFamily="18" charset="0"/>
                      </a:rPr>
                      <m:t>(</m:t>
                    </m:r>
                    <m:r>
                      <a:rPr lang="en-US" sz="2000" i="1" smtClean="0">
                        <a:latin typeface="Cambria Math" panose="02040503050406030204" pitchFamily="18" charset="0"/>
                      </a:rPr>
                      <m:t>𝑦</m:t>
                    </m:r>
                    <m:r>
                      <a:rPr lang="en-US" sz="2000" i="1" smtClean="0">
                        <a:latin typeface="Cambria Math" panose="02040503050406030204" pitchFamily="18" charset="0"/>
                      </a:rPr>
                      <m:t>,</m:t>
                    </m:r>
                    <m:r>
                      <a:rPr lang="en-US" sz="2000" i="1" smtClean="0">
                        <a:latin typeface="Cambria Math" panose="02040503050406030204" pitchFamily="18" charset="0"/>
                      </a:rPr>
                      <m:t>𝑥</m:t>
                    </m:r>
                    <m:r>
                      <a:rPr lang="en-US" sz="2000" i="1" smtClean="0">
                        <a:latin typeface="Cambria Math" panose="02040503050406030204" pitchFamily="18" charset="0"/>
                      </a:rPr>
                      <m:t>)</m:t>
                    </m:r>
                  </m:oMath>
                </a14:m>
                <a:r>
                  <a:rPr lang="en-US" sz="2000" dirty="0" smtClean="0"/>
                  <a:t>: </a:t>
                </a:r>
                <a14:m>
                  <m:oMath xmlns:m="http://schemas.openxmlformats.org/officeDocument/2006/math">
                    <m:d>
                      <m:dPr>
                        <m:ctrlPr>
                          <a:rPr lang="en-US" sz="2000" i="1">
                            <a:latin typeface="Cambria Math" panose="02040503050406030204" pitchFamily="18" charset="0"/>
                          </a:rPr>
                        </m:ctrlPr>
                      </m:dPr>
                      <m:e>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𝑥</m:t>
                        </m:r>
                      </m:e>
                    </m:d>
                    <m:r>
                      <a:rPr lang="en-US" sz="2000" b="0" i="1" smtClean="0">
                        <a:latin typeface="Cambria Math" panose="02040503050406030204" pitchFamily="18" charset="0"/>
                      </a:rPr>
                      <m:t> </m:t>
                    </m:r>
                  </m:oMath>
                </a14:m>
                <a:r>
                  <a:rPr lang="en-US" sz="2000" dirty="0" smtClean="0"/>
                  <a:t>co-occurs</a:t>
                </a:r>
              </a:p>
              <a:p>
                <a:endParaRPr lang="en-US" sz="2000" dirty="0" smtClean="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𝑄</m:t>
                        </m:r>
                      </m:sub>
                    </m:sSub>
                    <m:r>
                      <a:rPr lang="en-US" sz="2000" b="0" i="1" smtClean="0">
                        <a:latin typeface="Cambria Math" panose="02040503050406030204" pitchFamily="18" charset="0"/>
                      </a:rPr>
                      <m:t>[</m:t>
                    </m:r>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oMath>
                </a14:m>
                <a:r>
                  <a:rPr lang="en-US" sz="2000" dirty="0" smtClean="0"/>
                  <a:t>:</a:t>
                </a:r>
                <a:r>
                  <a:rPr lang="en-US" sz="2000" b="1" dirty="0" smtClean="0"/>
                  <a:t>expected count </a:t>
                </a:r>
                <a:r>
                  <a:rPr lang="en-US" sz="2000" dirty="0" smtClean="0"/>
                  <a:t>of a particular reconstruction at any position.</a:t>
                </a:r>
              </a:p>
              <a:p>
                <a:r>
                  <a:rPr lang="en-US" altLang="zh-CN" sz="2000" dirty="0" smtClean="0"/>
                  <a:t>calculating with </a:t>
                </a:r>
              </a:p>
            </p:txBody>
          </p:sp>
        </mc:Choice>
        <mc:Fallback xmlns="">
          <p:sp>
            <p:nvSpPr>
              <p:cNvPr id="6" name="TextBox 5"/>
              <p:cNvSpPr txBox="1">
                <a:spLocks noRot="1" noChangeAspect="1" noMove="1" noResize="1" noEditPoints="1" noAdjustHandles="1" noChangeArrowheads="1" noChangeShapeType="1" noTextEdit="1"/>
              </p:cNvSpPr>
              <p:nvPr/>
            </p:nvSpPr>
            <p:spPr>
              <a:xfrm>
                <a:off x="7737622" y="1630007"/>
                <a:ext cx="4401958" cy="1655390"/>
              </a:xfrm>
              <a:prstGeom prst="rect">
                <a:avLst/>
              </a:prstGeom>
              <a:blipFill>
                <a:blip r:embed="rId6"/>
                <a:stretch>
                  <a:fillRect l="-1385" t="-1838" r="-1524" b="-5515"/>
                </a:stretch>
              </a:blipFill>
            </p:spPr>
            <p:txBody>
              <a:bodyPr/>
              <a:lstStyle/>
              <a:p>
                <a:r>
                  <a:rPr lang="en-US">
                    <a:noFill/>
                  </a:rPr>
                  <a:t> </a:t>
                </a:r>
              </a:p>
            </p:txBody>
          </p:sp>
        </mc:Fallback>
      </mc:AlternateContent>
    </p:spTree>
    <p:extLst>
      <p:ext uri="{BB962C8B-B14F-4D97-AF65-F5344CB8AC3E}">
        <p14:creationId xmlns:p14="http://schemas.microsoft.com/office/powerpoint/2010/main" val="3208407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37711" cy="1325563"/>
          </a:xfrm>
        </p:spPr>
        <p:txBody>
          <a:bodyPr/>
          <a:lstStyle/>
          <a:p>
            <a:r>
              <a:rPr lang="en-US" dirty="0" smtClean="0"/>
              <a:t>U</a:t>
            </a:r>
            <a:r>
              <a:rPr lang="en-US" altLang="zh-CN" dirty="0" smtClean="0"/>
              <a:t>pdate Expected </a:t>
            </a:r>
            <a:r>
              <a:rPr lang="en-US" altLang="zh-CN" dirty="0"/>
              <a:t>table </a:t>
            </a:r>
            <a:r>
              <a:rPr lang="en-US" altLang="zh-CN" dirty="0" smtClean="0"/>
              <a:t>Using Labeled Data</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8314393"/>
              </p:ext>
            </p:extLst>
          </p:nvPr>
        </p:nvGraphicFramePr>
        <p:xfrm>
          <a:off x="838200" y="1825625"/>
          <a:ext cx="10515600" cy="2595880"/>
        </p:xfrm>
        <a:graphic>
          <a:graphicData uri="http://schemas.openxmlformats.org/drawingml/2006/table">
            <a:tbl>
              <a:tblPr firstRow="1" bandRow="1">
                <a:tableStyleId>{3C2FFA5D-87B4-456A-9821-1D502468CF0F}</a:tableStyleId>
              </a:tblPr>
              <a:tblGrid>
                <a:gridCol w="1314450">
                  <a:extLst>
                    <a:ext uri="{9D8B030D-6E8A-4147-A177-3AD203B41FA5}">
                      <a16:colId xmlns:a16="http://schemas.microsoft.com/office/drawing/2014/main" val="1166527336"/>
                    </a:ext>
                  </a:extLst>
                </a:gridCol>
                <a:gridCol w="1314450">
                  <a:extLst>
                    <a:ext uri="{9D8B030D-6E8A-4147-A177-3AD203B41FA5}">
                      <a16:colId xmlns:a16="http://schemas.microsoft.com/office/drawing/2014/main" val="1011922341"/>
                    </a:ext>
                  </a:extLst>
                </a:gridCol>
                <a:gridCol w="1314450">
                  <a:extLst>
                    <a:ext uri="{9D8B030D-6E8A-4147-A177-3AD203B41FA5}">
                      <a16:colId xmlns:a16="http://schemas.microsoft.com/office/drawing/2014/main" val="350822959"/>
                    </a:ext>
                  </a:extLst>
                </a:gridCol>
                <a:gridCol w="1314450">
                  <a:extLst>
                    <a:ext uri="{9D8B030D-6E8A-4147-A177-3AD203B41FA5}">
                      <a16:colId xmlns:a16="http://schemas.microsoft.com/office/drawing/2014/main" val="3199656202"/>
                    </a:ext>
                  </a:extLst>
                </a:gridCol>
                <a:gridCol w="1314450">
                  <a:extLst>
                    <a:ext uri="{9D8B030D-6E8A-4147-A177-3AD203B41FA5}">
                      <a16:colId xmlns:a16="http://schemas.microsoft.com/office/drawing/2014/main" val="1815487943"/>
                    </a:ext>
                  </a:extLst>
                </a:gridCol>
                <a:gridCol w="1314450">
                  <a:extLst>
                    <a:ext uri="{9D8B030D-6E8A-4147-A177-3AD203B41FA5}">
                      <a16:colId xmlns:a16="http://schemas.microsoft.com/office/drawing/2014/main" val="2603983688"/>
                    </a:ext>
                  </a:extLst>
                </a:gridCol>
                <a:gridCol w="1314450">
                  <a:extLst>
                    <a:ext uri="{9D8B030D-6E8A-4147-A177-3AD203B41FA5}">
                      <a16:colId xmlns:a16="http://schemas.microsoft.com/office/drawing/2014/main" val="1596824658"/>
                    </a:ext>
                  </a:extLst>
                </a:gridCol>
                <a:gridCol w="1314450">
                  <a:extLst>
                    <a:ext uri="{9D8B030D-6E8A-4147-A177-3AD203B41FA5}">
                      <a16:colId xmlns:a16="http://schemas.microsoft.com/office/drawing/2014/main" val="2010582401"/>
                    </a:ext>
                  </a:extLst>
                </a:gridCol>
              </a:tblGrid>
              <a:tr h="370840">
                <a:tc>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N</a:t>
                      </a:r>
                      <a:r>
                        <a:rPr lang="en-US" altLang="zh-CN" b="1" dirty="0" smtClean="0">
                          <a:solidFill>
                            <a:schemeClr val="tx1"/>
                          </a:solidFill>
                        </a:rPr>
                        <a:t>ew</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I</a:t>
                      </a:r>
                      <a:r>
                        <a:rPr lang="en-US" altLang="zh-CN" b="1" dirty="0" smtClean="0">
                          <a:solidFill>
                            <a:schemeClr val="tx1"/>
                          </a:solidFill>
                        </a:rPr>
                        <a:t>ntel</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C</a:t>
                      </a:r>
                      <a:r>
                        <a:rPr lang="en-US" altLang="zh-CN" b="1" dirty="0" smtClean="0">
                          <a:solidFill>
                            <a:schemeClr val="tx1"/>
                          </a:solidFill>
                        </a:rPr>
                        <a:t>ore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smtClean="0">
                          <a:solidFill>
                            <a:schemeClr val="tx1"/>
                          </a:solidFill>
                        </a:rPr>
                        <a:t>I7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P</a:t>
                      </a:r>
                      <a:r>
                        <a:rPr lang="en-US" altLang="zh-CN" b="1" dirty="0" smtClean="0">
                          <a:solidFill>
                            <a:schemeClr val="tx1"/>
                          </a:solidFill>
                        </a:rPr>
                        <a:t>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Uses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an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5689198"/>
                  </a:ext>
                </a:extLst>
              </a:tr>
              <a:tr h="370840">
                <a:tc>
                  <a:txBody>
                    <a:bodyPr/>
                    <a:lstStyle/>
                    <a:p>
                      <a:r>
                        <a:rPr lang="en-US" b="1" dirty="0" smtClean="0">
                          <a:solidFill>
                            <a:schemeClr val="tx1"/>
                          </a:solidFill>
                        </a:rPr>
                        <a:t>O</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1</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2</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1</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1</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2897810"/>
                  </a:ext>
                </a:extLst>
              </a:tr>
              <a:tr h="370840">
                <a:tc>
                  <a:txBody>
                    <a:bodyPr/>
                    <a:lstStyle/>
                    <a:p>
                      <a:r>
                        <a:rPr lang="en-US" b="1" dirty="0" smtClean="0">
                          <a:solidFill>
                            <a:schemeClr val="tx1"/>
                          </a:solidFill>
                        </a:rPr>
                        <a:t>B-P</a:t>
                      </a:r>
                      <a:r>
                        <a:rPr lang="en-US" altLang="zh-CN" b="1" dirty="0" smtClean="0">
                          <a:solidFill>
                            <a:schemeClr val="tx1"/>
                          </a:solidFill>
                        </a:rPr>
                        <a:t>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2</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271370638"/>
                  </a:ext>
                </a:extLst>
              </a:tr>
              <a:tr h="370840">
                <a:tc>
                  <a:txBody>
                    <a:bodyPr/>
                    <a:lstStyle/>
                    <a:p>
                      <a:r>
                        <a:rPr lang="en-US" b="1" dirty="0" smtClean="0">
                          <a:solidFill>
                            <a:schemeClr val="tx1"/>
                          </a:solidFill>
                        </a:rPr>
                        <a:t>I</a:t>
                      </a:r>
                      <a:r>
                        <a:rPr lang="en-US" altLang="zh-CN" b="1" dirty="0" smtClean="0">
                          <a:solidFill>
                            <a:schemeClr val="tx1"/>
                          </a:solidFill>
                        </a:rPr>
                        <a:t>-Processor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2</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14339434"/>
                  </a:ext>
                </a:extLst>
              </a:tr>
              <a:tr h="370840">
                <a:tc>
                  <a:txBody>
                    <a:bodyPr/>
                    <a:lstStyle/>
                    <a:p>
                      <a:r>
                        <a:rPr lang="en-US" b="1" dirty="0" smtClean="0">
                          <a:solidFill>
                            <a:schemeClr val="tx1"/>
                          </a:solidFill>
                        </a:rPr>
                        <a:t>B</a:t>
                      </a:r>
                      <a:r>
                        <a:rPr lang="en-US" altLang="zh-CN" b="1" dirty="0" smtClean="0">
                          <a:solidFill>
                            <a:schemeClr val="tx1"/>
                          </a:solidFill>
                        </a:rPr>
                        <a:t>-Memory</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2</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2283228977"/>
                  </a:ext>
                </a:extLst>
              </a:tr>
              <a:tr h="370840">
                <a:tc>
                  <a:txBody>
                    <a:bodyPr/>
                    <a:lstStyle/>
                    <a:p>
                      <a:r>
                        <a:rPr lang="en-US" b="1" dirty="0" smtClean="0">
                          <a:solidFill>
                            <a:schemeClr val="tx1"/>
                          </a:solidFill>
                        </a:rPr>
                        <a:t>I</a:t>
                      </a:r>
                      <a:r>
                        <a:rPr lang="en-US" altLang="zh-CN" b="1" dirty="0" smtClean="0">
                          <a:solidFill>
                            <a:schemeClr val="tx1"/>
                          </a:solidFill>
                        </a:rPr>
                        <a:t>-Memory</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3053524609"/>
                  </a:ext>
                </a:extLst>
              </a:tr>
              <a:tr h="370840">
                <a:tc>
                  <a:txBody>
                    <a:bodyPr/>
                    <a:lstStyle/>
                    <a:p>
                      <a:r>
                        <a:rPr lang="en-US" b="1" dirty="0" smtClean="0">
                          <a:solidFill>
                            <a:schemeClr val="tx1"/>
                          </a:solidFill>
                        </a:rPr>
                        <a:t>B</a:t>
                      </a:r>
                      <a:r>
                        <a:rPr lang="en-US" altLang="zh-CN" b="1" dirty="0" smtClean="0">
                          <a:solidFill>
                            <a:schemeClr val="tx1"/>
                          </a:solidFill>
                        </a:rPr>
                        <a:t>-Brand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854707400"/>
                  </a:ext>
                </a:extLst>
              </a:tr>
            </a:tbl>
          </a:graphicData>
        </a:graphic>
      </p:graphicFrame>
      <p:sp>
        <p:nvSpPr>
          <p:cNvPr id="6" name="TextBox 5"/>
          <p:cNvSpPr txBox="1"/>
          <p:nvPr/>
        </p:nvSpPr>
        <p:spPr>
          <a:xfrm>
            <a:off x="1080655" y="4796898"/>
            <a:ext cx="10273145" cy="2369880"/>
          </a:xfrm>
          <a:prstGeom prst="rect">
            <a:avLst/>
          </a:prstGeom>
          <a:noFill/>
        </p:spPr>
        <p:txBody>
          <a:bodyPr wrap="square" rtlCol="0">
            <a:spAutoFit/>
          </a:bodyPr>
          <a:lstStyle/>
          <a:p>
            <a:r>
              <a:rPr lang="en-US" sz="2400" dirty="0" smtClean="0"/>
              <a:t>Labeled data:</a:t>
            </a:r>
          </a:p>
          <a:p>
            <a:pPr marL="342900" indent="-342900">
              <a:buAutoNum type="arabicPeriod"/>
            </a:pPr>
            <a:r>
              <a:rPr lang="en-US" sz="2400" dirty="0" smtClean="0"/>
              <a:t>new </a:t>
            </a:r>
            <a:r>
              <a:rPr lang="en-US" sz="2400" dirty="0"/>
              <a:t>Intel core i7 processor (O B-Processor I-Processor </a:t>
            </a:r>
            <a:r>
              <a:rPr lang="en-US" sz="2400" dirty="0" err="1"/>
              <a:t>I-Processor</a:t>
            </a:r>
            <a:r>
              <a:rPr lang="en-US" sz="2400" dirty="0"/>
              <a:t> O</a:t>
            </a:r>
            <a:r>
              <a:rPr lang="en-US" sz="2400" dirty="0" smtClean="0"/>
              <a:t>)</a:t>
            </a:r>
          </a:p>
          <a:p>
            <a:pPr marL="342900" indent="-342900">
              <a:buFontTx/>
              <a:buAutoNum type="arabicPeriod"/>
            </a:pPr>
            <a:r>
              <a:rPr lang="en-US" sz="2400" dirty="0"/>
              <a:t>uses an </a:t>
            </a:r>
            <a:r>
              <a:rPr lang="en-US" sz="2400" dirty="0" smtClean="0"/>
              <a:t>Intel </a:t>
            </a:r>
            <a:r>
              <a:rPr lang="en-US" sz="2400" dirty="0"/>
              <a:t>core i7 processor(O B-Processor I-Processor </a:t>
            </a:r>
            <a:r>
              <a:rPr lang="en-US" sz="2400" dirty="0" err="1"/>
              <a:t>I-Processor</a:t>
            </a:r>
            <a:r>
              <a:rPr lang="en-US" sz="2400" dirty="0"/>
              <a:t> O</a:t>
            </a:r>
            <a:r>
              <a:rPr lang="en-US" sz="2400" dirty="0" smtClean="0"/>
              <a:t>)</a:t>
            </a:r>
          </a:p>
          <a:p>
            <a:endParaRPr lang="en-US" sz="2400" dirty="0" smtClean="0"/>
          </a:p>
          <a:p>
            <a:r>
              <a:rPr lang="en-US" sz="2400" b="1" dirty="0" smtClean="0"/>
              <a:t>It is just a real count.</a:t>
            </a:r>
            <a:endParaRPr lang="en-US" sz="2400" b="1" dirty="0"/>
          </a:p>
          <a:p>
            <a:endParaRPr lang="en-US" sz="2400" dirty="0"/>
          </a:p>
        </p:txBody>
      </p:sp>
    </p:spTree>
    <p:extLst>
      <p:ext uri="{BB962C8B-B14F-4D97-AF65-F5344CB8AC3E}">
        <p14:creationId xmlns:p14="http://schemas.microsoft.com/office/powerpoint/2010/main" val="638987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lang="en-US" altLang="zh-CN" dirty="0" smtClean="0"/>
              <a:t>pdate Expected-count table in Decoder</a:t>
            </a:r>
            <a:endParaRPr lang="en-US" dirty="0"/>
          </a:p>
        </p:txBody>
      </p:sp>
      <p:pic>
        <p:nvPicPr>
          <p:cNvPr id="4" name="Picture 3"/>
          <p:cNvPicPr>
            <a:picLocks noChangeAspect="1"/>
          </p:cNvPicPr>
          <p:nvPr/>
        </p:nvPicPr>
        <p:blipFill>
          <a:blip r:embed="rId3"/>
          <a:stretch>
            <a:fillRect/>
          </a:stretch>
        </p:blipFill>
        <p:spPr>
          <a:xfrm>
            <a:off x="1114150" y="1872986"/>
            <a:ext cx="5489850" cy="3798435"/>
          </a:xfrm>
          <a:prstGeom prst="rect">
            <a:avLst/>
          </a:prstGeom>
        </p:spPr>
      </p:pic>
    </p:spTree>
    <p:extLst>
      <p:ext uri="{BB962C8B-B14F-4D97-AF65-F5344CB8AC3E}">
        <p14:creationId xmlns:p14="http://schemas.microsoft.com/office/powerpoint/2010/main" val="3071849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Task Definition</a:t>
            </a:r>
          </a:p>
          <a:p>
            <a:r>
              <a:rPr lang="en-US" altLang="zh-CN" dirty="0" smtClean="0"/>
              <a:t>Traditional CRF</a:t>
            </a:r>
          </a:p>
          <a:p>
            <a:r>
              <a:rPr lang="en-US" altLang="zh-CN" dirty="0" smtClean="0"/>
              <a:t>Neural CRF</a:t>
            </a:r>
          </a:p>
          <a:p>
            <a:r>
              <a:rPr lang="en-US" altLang="zh-CN" dirty="0" smtClean="0"/>
              <a:t>Semi-Supervised NCRF</a:t>
            </a:r>
          </a:p>
          <a:p>
            <a:r>
              <a:rPr lang="en-US" altLang="zh-CN" dirty="0" smtClean="0"/>
              <a:t>My work</a:t>
            </a:r>
            <a:endParaRPr lang="zh-CN" altLang="en-US" dirty="0"/>
          </a:p>
        </p:txBody>
      </p:sp>
    </p:spTree>
    <p:extLst>
      <p:ext uri="{BB962C8B-B14F-4D97-AF65-F5344CB8AC3E}">
        <p14:creationId xmlns:p14="http://schemas.microsoft.com/office/powerpoint/2010/main" val="2880415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altLang="zh-CN" dirty="0"/>
              <a:t>pdate Expected table Using </a:t>
            </a:r>
            <a:r>
              <a:rPr lang="en-US" altLang="zh-CN" dirty="0" smtClean="0"/>
              <a:t>Unlabeled </a:t>
            </a:r>
            <a:r>
              <a:rPr lang="en-US" altLang="zh-CN" dirty="0"/>
              <a:t>Data</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614387285"/>
              </p:ext>
            </p:extLst>
          </p:nvPr>
        </p:nvGraphicFramePr>
        <p:xfrm>
          <a:off x="838200" y="1825625"/>
          <a:ext cx="10515600" cy="2595880"/>
        </p:xfrm>
        <a:graphic>
          <a:graphicData uri="http://schemas.openxmlformats.org/drawingml/2006/table">
            <a:tbl>
              <a:tblPr firstRow="1" bandRow="1">
                <a:tableStyleId>{3C2FFA5D-87B4-456A-9821-1D502468CF0F}</a:tableStyleId>
              </a:tblPr>
              <a:tblGrid>
                <a:gridCol w="1314450">
                  <a:extLst>
                    <a:ext uri="{9D8B030D-6E8A-4147-A177-3AD203B41FA5}">
                      <a16:colId xmlns:a16="http://schemas.microsoft.com/office/drawing/2014/main" val="1166527336"/>
                    </a:ext>
                  </a:extLst>
                </a:gridCol>
                <a:gridCol w="1314450">
                  <a:extLst>
                    <a:ext uri="{9D8B030D-6E8A-4147-A177-3AD203B41FA5}">
                      <a16:colId xmlns:a16="http://schemas.microsoft.com/office/drawing/2014/main" val="1011922341"/>
                    </a:ext>
                  </a:extLst>
                </a:gridCol>
                <a:gridCol w="1314450">
                  <a:extLst>
                    <a:ext uri="{9D8B030D-6E8A-4147-A177-3AD203B41FA5}">
                      <a16:colId xmlns:a16="http://schemas.microsoft.com/office/drawing/2014/main" val="350822959"/>
                    </a:ext>
                  </a:extLst>
                </a:gridCol>
                <a:gridCol w="1314450">
                  <a:extLst>
                    <a:ext uri="{9D8B030D-6E8A-4147-A177-3AD203B41FA5}">
                      <a16:colId xmlns:a16="http://schemas.microsoft.com/office/drawing/2014/main" val="3199656202"/>
                    </a:ext>
                  </a:extLst>
                </a:gridCol>
                <a:gridCol w="1314450">
                  <a:extLst>
                    <a:ext uri="{9D8B030D-6E8A-4147-A177-3AD203B41FA5}">
                      <a16:colId xmlns:a16="http://schemas.microsoft.com/office/drawing/2014/main" val="1815487943"/>
                    </a:ext>
                  </a:extLst>
                </a:gridCol>
                <a:gridCol w="1314450">
                  <a:extLst>
                    <a:ext uri="{9D8B030D-6E8A-4147-A177-3AD203B41FA5}">
                      <a16:colId xmlns:a16="http://schemas.microsoft.com/office/drawing/2014/main" val="2603983688"/>
                    </a:ext>
                  </a:extLst>
                </a:gridCol>
                <a:gridCol w="1314450">
                  <a:extLst>
                    <a:ext uri="{9D8B030D-6E8A-4147-A177-3AD203B41FA5}">
                      <a16:colId xmlns:a16="http://schemas.microsoft.com/office/drawing/2014/main" val="1596824658"/>
                    </a:ext>
                  </a:extLst>
                </a:gridCol>
                <a:gridCol w="1314450">
                  <a:extLst>
                    <a:ext uri="{9D8B030D-6E8A-4147-A177-3AD203B41FA5}">
                      <a16:colId xmlns:a16="http://schemas.microsoft.com/office/drawing/2014/main" val="2010582401"/>
                    </a:ext>
                  </a:extLst>
                </a:gridCol>
              </a:tblGrid>
              <a:tr h="370840">
                <a:tc>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N</a:t>
                      </a:r>
                      <a:r>
                        <a:rPr lang="en-US" altLang="zh-CN" b="1" dirty="0" smtClean="0">
                          <a:solidFill>
                            <a:schemeClr val="tx1"/>
                          </a:solidFill>
                        </a:rPr>
                        <a:t>ew</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I</a:t>
                      </a:r>
                      <a:r>
                        <a:rPr lang="en-US" altLang="zh-CN" b="1" dirty="0" smtClean="0">
                          <a:solidFill>
                            <a:schemeClr val="tx1"/>
                          </a:solidFill>
                        </a:rPr>
                        <a:t>ntel</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C</a:t>
                      </a:r>
                      <a:r>
                        <a:rPr lang="en-US" altLang="zh-CN" b="1" dirty="0" smtClean="0">
                          <a:solidFill>
                            <a:schemeClr val="tx1"/>
                          </a:solidFill>
                        </a:rPr>
                        <a:t>ore</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b="1" dirty="0" smtClean="0">
                          <a:solidFill>
                            <a:schemeClr val="tx1"/>
                          </a:solidFill>
                        </a:rPr>
                        <a:t>I7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P</a:t>
                      </a:r>
                      <a:r>
                        <a:rPr lang="en-US" altLang="zh-CN" b="1" dirty="0" smtClean="0">
                          <a:solidFill>
                            <a:schemeClr val="tx1"/>
                          </a:solidFill>
                        </a:rPr>
                        <a:t>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Uses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smtClean="0">
                          <a:solidFill>
                            <a:schemeClr val="tx1"/>
                          </a:solidFill>
                        </a:rPr>
                        <a:t>an</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5689198"/>
                  </a:ext>
                </a:extLst>
              </a:tr>
              <a:tr h="370840">
                <a:tc>
                  <a:txBody>
                    <a:bodyPr/>
                    <a:lstStyle/>
                    <a:p>
                      <a:r>
                        <a:rPr lang="en-US" b="1" dirty="0" smtClean="0">
                          <a:solidFill>
                            <a:schemeClr val="tx1"/>
                          </a:solidFill>
                        </a:rPr>
                        <a:t>O</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0.08</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52897810"/>
                  </a:ext>
                </a:extLst>
              </a:tr>
              <a:tr h="370840">
                <a:tc>
                  <a:txBody>
                    <a:bodyPr/>
                    <a:lstStyle/>
                    <a:p>
                      <a:r>
                        <a:rPr lang="en-US" b="1" dirty="0" smtClean="0">
                          <a:solidFill>
                            <a:schemeClr val="tx1"/>
                          </a:solidFill>
                        </a:rPr>
                        <a:t>B-P</a:t>
                      </a:r>
                      <a:r>
                        <a:rPr lang="en-US" altLang="zh-CN" b="1" dirty="0" smtClean="0">
                          <a:solidFill>
                            <a:schemeClr val="tx1"/>
                          </a:solidFill>
                        </a:rPr>
                        <a:t>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0.021</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等线" panose="020F0502020204030204"/>
                          <a:ea typeface="+mn-ea"/>
                          <a:cs typeface="+mn-cs"/>
                        </a:rPr>
                        <a:t>0.062</a:t>
                      </a:r>
                      <a:endParaRPr kumimoji="0" lang="en-US" sz="1800" b="1" i="0" u="none" strike="noStrike" kern="1200" cap="none" spc="0" normalizeH="0" baseline="0" noProof="0" dirty="0">
                        <a:ln>
                          <a:noFill/>
                        </a:ln>
                        <a:solidFill>
                          <a:srgbClr val="FF0000"/>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271370638"/>
                  </a:ext>
                </a:extLst>
              </a:tr>
              <a:tr h="370840">
                <a:tc>
                  <a:txBody>
                    <a:bodyPr/>
                    <a:lstStyle/>
                    <a:p>
                      <a:r>
                        <a:rPr lang="en-US" b="1" dirty="0" smtClean="0">
                          <a:solidFill>
                            <a:schemeClr val="tx1"/>
                          </a:solidFill>
                        </a:rPr>
                        <a:t>I</a:t>
                      </a:r>
                      <a:r>
                        <a:rPr lang="en-US" altLang="zh-CN" b="1" dirty="0" smtClean="0">
                          <a:solidFill>
                            <a:schemeClr val="tx1"/>
                          </a:solidFill>
                        </a:rPr>
                        <a:t>-Processor</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0.0</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17</a:t>
                      </a:r>
                      <a:endParaRPr kumimoji="0" lang="en-US" sz="1800" b="1" i="0" u="none" strike="noStrike" kern="1200" cap="none" spc="0" normalizeH="0" baseline="0" noProof="0" dirty="0">
                        <a:ln>
                          <a:noFill/>
                        </a:ln>
                        <a:solidFill>
                          <a:srgbClr val="FF000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14339434"/>
                  </a:ext>
                </a:extLst>
              </a:tr>
              <a:tr h="370840">
                <a:tc>
                  <a:txBody>
                    <a:bodyPr/>
                    <a:lstStyle/>
                    <a:p>
                      <a:r>
                        <a:rPr lang="en-US" b="1" dirty="0" smtClean="0">
                          <a:solidFill>
                            <a:schemeClr val="tx1"/>
                          </a:solidFill>
                        </a:rPr>
                        <a:t>B</a:t>
                      </a:r>
                      <a:r>
                        <a:rPr lang="en-US" altLang="zh-CN" b="1" dirty="0" smtClean="0">
                          <a:solidFill>
                            <a:schemeClr val="tx1"/>
                          </a:solidFill>
                        </a:rPr>
                        <a:t>-Memory</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0.0</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15</a:t>
                      </a:r>
                      <a:endParaRPr kumimoji="0" lang="en-US" sz="1800" b="1" i="0" u="none" strike="noStrike" kern="1200" cap="none" spc="0" normalizeH="0" baseline="0" noProof="0" dirty="0">
                        <a:ln>
                          <a:noFill/>
                        </a:ln>
                        <a:solidFill>
                          <a:srgbClr val="FF000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2283228977"/>
                  </a:ext>
                </a:extLst>
              </a:tr>
              <a:tr h="370840">
                <a:tc>
                  <a:txBody>
                    <a:bodyPr/>
                    <a:lstStyle/>
                    <a:p>
                      <a:r>
                        <a:rPr lang="en-US" b="1" dirty="0" smtClean="0">
                          <a:solidFill>
                            <a:schemeClr val="tx1"/>
                          </a:solidFill>
                        </a:rPr>
                        <a:t>I</a:t>
                      </a:r>
                      <a:r>
                        <a:rPr lang="en-US" altLang="zh-CN" b="1" dirty="0" smtClean="0">
                          <a:solidFill>
                            <a:schemeClr val="tx1"/>
                          </a:solidFill>
                        </a:rPr>
                        <a:t>-Memory</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0.0</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09</a:t>
                      </a:r>
                      <a:endParaRPr kumimoji="0" lang="en-US" sz="1800" b="1" i="0" u="none" strike="noStrike" kern="1200" cap="none" spc="0" normalizeH="0" baseline="0" noProof="0" dirty="0">
                        <a:ln>
                          <a:noFill/>
                        </a:ln>
                        <a:solidFill>
                          <a:srgbClr val="FF000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3053524609"/>
                  </a:ext>
                </a:extLst>
              </a:tr>
              <a:tr h="370840">
                <a:tc>
                  <a:txBody>
                    <a:bodyPr/>
                    <a:lstStyle/>
                    <a:p>
                      <a:r>
                        <a:rPr lang="en-US" b="1" dirty="0" smtClean="0">
                          <a:solidFill>
                            <a:schemeClr val="tx1"/>
                          </a:solidFill>
                        </a:rPr>
                        <a:t>B</a:t>
                      </a:r>
                      <a:r>
                        <a:rPr lang="en-US" altLang="zh-CN" b="1" dirty="0" smtClean="0">
                          <a:solidFill>
                            <a:schemeClr val="tx1"/>
                          </a:solidFill>
                        </a:rPr>
                        <a:t>-Brand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mn-cs"/>
                        </a:rPr>
                        <a:t>0.0</a:t>
                      </a:r>
                      <a:r>
                        <a:rPr kumimoji="0" lang="en-US" altLang="zh-CN" sz="1800" b="1" i="0" u="none" strike="noStrike" kern="1200" cap="none" spc="0" normalizeH="0" baseline="0" noProof="0" dirty="0" smtClean="0">
                          <a:ln>
                            <a:noFill/>
                          </a:ln>
                          <a:solidFill>
                            <a:srgbClr val="FF0000"/>
                          </a:solidFill>
                          <a:effectLst/>
                          <a:uLnTx/>
                          <a:uFillTx/>
                          <a:latin typeface="+mn-lt"/>
                          <a:ea typeface="+mn-ea"/>
                          <a:cs typeface="+mn-cs"/>
                        </a:rPr>
                        <a:t>03</a:t>
                      </a:r>
                      <a:endParaRPr kumimoji="0" lang="en-US" sz="1800" b="1" i="0" u="none" strike="noStrike" kern="1200" cap="none" spc="0" normalizeH="0" baseline="0" noProof="0" dirty="0">
                        <a:ln>
                          <a:noFill/>
                        </a:ln>
                        <a:solidFill>
                          <a:srgbClr val="FF0000"/>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等线" panose="020F0502020204030204"/>
                          <a:ea typeface="+mn-ea"/>
                          <a:cs typeface="+mn-cs"/>
                        </a:rPr>
                        <a:t>0</a:t>
                      </a:r>
                      <a:endParaRPr kumimoji="0" lang="en-US" sz="1800" b="1" i="0" u="none" strike="noStrike" kern="1200" cap="none" spc="0" normalizeH="0" baseline="0" noProof="0" dirty="0">
                        <a:ln>
                          <a:noFill/>
                        </a:ln>
                        <a:solidFill>
                          <a:prstClr val="black"/>
                        </a:solidFill>
                        <a:effectLst/>
                        <a:uLnTx/>
                        <a:uFillTx/>
                        <a:latin typeface="等线" panose="020F0502020204030204"/>
                        <a:ea typeface="+mn-ea"/>
                        <a:cs typeface="+mn-cs"/>
                      </a:endParaRPr>
                    </a:p>
                  </a:txBody>
                  <a:tcPr/>
                </a:tc>
                <a:extLst>
                  <a:ext uri="{0D108BD9-81ED-4DB2-BD59-A6C34878D82A}">
                    <a16:rowId xmlns:a16="http://schemas.microsoft.com/office/drawing/2014/main" val="854707400"/>
                  </a:ext>
                </a:extLst>
              </a:tr>
            </a:tbl>
          </a:graphicData>
        </a:graphic>
      </p:graphicFrame>
      <mc:AlternateContent xmlns:mc="http://schemas.openxmlformats.org/markup-compatibility/2006" xmlns:a14="http://schemas.microsoft.com/office/drawing/2010/main">
        <mc:Choice Requires="a14">
          <p:sp>
            <p:nvSpPr>
              <p:cNvPr id="7" name="Rectangle 6"/>
              <p:cNvSpPr/>
              <p:nvPr/>
            </p:nvSpPr>
            <p:spPr>
              <a:xfrm>
                <a:off x="838200" y="4645622"/>
                <a:ext cx="6504088" cy="2215991"/>
              </a:xfrm>
              <a:prstGeom prst="rect">
                <a:avLst/>
              </a:prstGeom>
            </p:spPr>
            <p:txBody>
              <a:bodyPr wrap="none">
                <a:spAutoFit/>
              </a:bodyPr>
              <a:lstStyle/>
              <a:p>
                <a:r>
                  <a:rPr lang="en-US" sz="2800" dirty="0" smtClean="0"/>
                  <a:t>Unlabeled data: new </a:t>
                </a:r>
                <a:r>
                  <a:rPr lang="en-US" sz="2800" dirty="0"/>
                  <a:t>Intel core i7 </a:t>
                </a:r>
                <a:r>
                  <a:rPr lang="en-US" sz="2800" dirty="0" smtClean="0"/>
                  <a:t>processor</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𝑂</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𝑁𝑒𝑤</m:t>
                        </m:r>
                      </m:e>
                    </m:d>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m:t>
                    </m:r>
                  </m:oMath>
                </a14:m>
                <a:r>
                  <a:rPr lang="en-US" altLang="zh-CN" i="1" dirty="0"/>
                  <a:t>B-processor,1)=0.08</a:t>
                </a:r>
                <a:r>
                  <a:rPr lang="en-US" i="1" dirty="0"/>
                  <a:t> </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smtClean="0">
                            <a:latin typeface="Cambria Math" panose="02040503050406030204" pitchFamily="18" charset="0"/>
                          </a:rPr>
                          <m:t>−</m:t>
                        </m:r>
                        <m:r>
                          <a:rPr lang="en-US" altLang="zh-CN" i="1">
                            <a:latin typeface="Cambria Math" panose="02040503050406030204" pitchFamily="18" charset="0"/>
                          </a:rPr>
                          <m:t>𝑃𝑟𝑜𝑐𝑒𝑠𝑠𝑜𝑟</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𝑁𝑒𝑤</m:t>
                        </m:r>
                      </m:e>
                    </m:d>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m:t>
                    </m:r>
                  </m:oMath>
                </a14:m>
                <a:r>
                  <a:rPr lang="en-US" altLang="zh-CN" i="1" dirty="0"/>
                  <a:t>B-processor,1)=0.021</a:t>
                </a:r>
              </a:p>
              <a:p>
                <a:r>
                  <a:rPr lang="en-US" i="1" dirty="0"/>
                  <a:t>.....</a:t>
                </a:r>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sub>
                        </m:sSub>
                        <m:r>
                          <a:rPr lang="en-US" altLang="zh-CN" i="1">
                            <a:latin typeface="Cambria Math" panose="02040503050406030204" pitchFamily="18" charset="0"/>
                          </a:rPr>
                          <m:t>=</m:t>
                        </m:r>
                        <m:r>
                          <m:rPr>
                            <m:nor/>
                          </m:rPr>
                          <a:rPr lang="en-US" altLang="zh-CN" i="1" dirty="0"/>
                          <m:t>B</m:t>
                        </m:r>
                        <m:r>
                          <m:rPr>
                            <m:nor/>
                          </m:rPr>
                          <a:rPr lang="en-US" altLang="zh-CN" i="1" dirty="0"/>
                          <m:t>−</m:t>
                        </m:r>
                        <m:r>
                          <m:rPr>
                            <m:nor/>
                          </m:rPr>
                          <a:rPr lang="en-US" altLang="zh-CN" i="1" dirty="0"/>
                          <m:t>processor</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𝐼𝑛𝑡𝑒𝑙</m:t>
                        </m:r>
                      </m:e>
                    </m:d>
                    <m:r>
                      <a:rPr lang="en-US" altLang="zh-CN" i="1">
                        <a:latin typeface="Cambria Math" panose="02040503050406030204" pitchFamily="18" charset="0"/>
                      </a:rPr>
                      <m:t>=</m:t>
                    </m:r>
                    <m:r>
                      <a:rPr lang="zh-CN" altLang="en-US" i="1">
                        <a:latin typeface="Cambria Math" panose="02040503050406030204" pitchFamily="18" charset="0"/>
                      </a:rPr>
                      <m:t>𝛼</m:t>
                    </m:r>
                    <m:r>
                      <a:rPr lang="en-US" altLang="zh-CN" i="1">
                        <a:latin typeface="Cambria Math" panose="02040503050406030204" pitchFamily="18" charset="0"/>
                      </a:rPr>
                      <m:t>(</m:t>
                    </m:r>
                  </m:oMath>
                </a14:m>
                <a:r>
                  <a:rPr lang="en-US" altLang="zh-CN" i="1" dirty="0"/>
                  <a:t>B-processor,3)=</a:t>
                </a:r>
                <a:r>
                  <a:rPr lang="en-US" altLang="zh-CN" i="1" dirty="0" smtClean="0"/>
                  <a:t>0.062</a:t>
                </a:r>
              </a:p>
              <a:p>
                <a:endParaRPr lang="en-US" i="1" dirty="0"/>
              </a:p>
              <a:p>
                <a:r>
                  <a:rPr lang="en-US" sz="2000" b="1" dirty="0" smtClean="0"/>
                  <a:t>Sum over for all example using Baum-Welch algorithm.</a:t>
                </a:r>
                <a:endParaRPr lang="en-US" sz="2000" b="1" dirty="0"/>
              </a:p>
            </p:txBody>
          </p:sp>
        </mc:Choice>
        <mc:Fallback xmlns="">
          <p:sp>
            <p:nvSpPr>
              <p:cNvPr id="7" name="Rectangle 6"/>
              <p:cNvSpPr>
                <a:spLocks noRot="1" noChangeAspect="1" noMove="1" noResize="1" noEditPoints="1" noAdjustHandles="1" noChangeArrowheads="1" noChangeShapeType="1" noTextEdit="1"/>
              </p:cNvSpPr>
              <p:nvPr/>
            </p:nvSpPr>
            <p:spPr>
              <a:xfrm>
                <a:off x="838200" y="4645622"/>
                <a:ext cx="6504088" cy="2215991"/>
              </a:xfrm>
              <a:prstGeom prst="rect">
                <a:avLst/>
              </a:prstGeom>
              <a:blipFill>
                <a:blip r:embed="rId3"/>
                <a:stretch>
                  <a:fillRect l="-1970" t="-2473" r="-938"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7507111" y="4734373"/>
                <a:ext cx="4368799" cy="911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𝑖</m:t>
                              </m:r>
                            </m:sub>
                          </m:sSub>
                        </m:e>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𝑇</m:t>
                              </m:r>
                            </m:sup>
                          </m:sSubSup>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sSubSup>
                            <m:sSubSupPr>
                              <m:ctrlPr>
                                <a:rPr lang="en-US" altLang="zh-CN" sz="2400" i="1">
                                  <a:latin typeface="Cambria Math" panose="02040503050406030204" pitchFamily="18" charset="0"/>
                                </a:rPr>
                              </m:ctrlPr>
                            </m:sSubSupPr>
                            <m:e>
                              <m:r>
                                <a:rPr lang="zh-CN" altLang="en-US" sz="2400" i="1" smtClean="0">
                                  <a:latin typeface="Cambria Math" panose="02040503050406030204" pitchFamily="18" charset="0"/>
                                </a:rPr>
                                <m:t>𝛽</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𝑇</m:t>
                              </m:r>
                            </m:sup>
                          </m:sSubSup>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num>
                        <m:den>
                          <m:r>
                            <a:rPr lang="en-US" altLang="zh-CN" sz="2400" b="0" i="1" smtClean="0">
                              <a:latin typeface="Cambria Math" panose="02040503050406030204" pitchFamily="18" charset="0"/>
                            </a:rPr>
                            <m:t>𝑍</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en>
                      </m:f>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507111" y="4734373"/>
                <a:ext cx="4368799" cy="9114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63098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of POS tagging on 8 UD languages</a:t>
            </a:r>
            <a:endParaRPr lang="en-US" dirty="0"/>
          </a:p>
        </p:txBody>
      </p:sp>
      <p:pic>
        <p:nvPicPr>
          <p:cNvPr id="5" name="Picture 4"/>
          <p:cNvPicPr>
            <a:picLocks noChangeAspect="1"/>
          </p:cNvPicPr>
          <p:nvPr/>
        </p:nvPicPr>
        <p:blipFill>
          <a:blip r:embed="rId3"/>
          <a:stretch>
            <a:fillRect/>
          </a:stretch>
        </p:blipFill>
        <p:spPr>
          <a:xfrm>
            <a:off x="352115" y="1472169"/>
            <a:ext cx="11725275" cy="3486150"/>
          </a:xfrm>
          <a:prstGeom prst="rect">
            <a:avLst/>
          </a:prstGeom>
        </p:spPr>
      </p:pic>
      <p:sp>
        <p:nvSpPr>
          <p:cNvPr id="6" name="TextBox 5"/>
          <p:cNvSpPr txBox="1"/>
          <p:nvPr/>
        </p:nvSpPr>
        <p:spPr>
          <a:xfrm>
            <a:off x="352115" y="5142015"/>
            <a:ext cx="11839885" cy="830997"/>
          </a:xfrm>
          <a:prstGeom prst="rect">
            <a:avLst/>
          </a:prstGeom>
          <a:noFill/>
        </p:spPr>
        <p:txBody>
          <a:bodyPr wrap="square" rtlCol="0">
            <a:spAutoFit/>
          </a:bodyPr>
          <a:lstStyle/>
          <a:p>
            <a:r>
              <a:rPr lang="en-US" sz="2400" dirty="0" smtClean="0"/>
              <a:t>Hard EM is a </a:t>
            </a:r>
            <a:r>
              <a:rPr lang="en-US" sz="2400" dirty="0"/>
              <a:t>self-training </a:t>
            </a:r>
            <a:r>
              <a:rPr lang="en-US" sz="2400" dirty="0" smtClean="0"/>
              <a:t>approach.</a:t>
            </a:r>
          </a:p>
          <a:p>
            <a:r>
              <a:rPr lang="en-US" sz="2400" dirty="0" smtClean="0"/>
              <a:t>Only Labeled </a:t>
            </a:r>
            <a:r>
              <a:rPr lang="en-US" sz="2400" dirty="0"/>
              <a:t>means only 20% of the labeled data is used and no </a:t>
            </a:r>
            <a:r>
              <a:rPr lang="en-US" sz="2400" dirty="0" smtClean="0"/>
              <a:t>unlabeled data </a:t>
            </a:r>
            <a:r>
              <a:rPr lang="en-US" sz="2400" dirty="0"/>
              <a:t>is used.</a:t>
            </a:r>
          </a:p>
        </p:txBody>
      </p:sp>
    </p:spTree>
    <p:extLst>
      <p:ext uri="{BB962C8B-B14F-4D97-AF65-F5344CB8AC3E}">
        <p14:creationId xmlns:p14="http://schemas.microsoft.com/office/powerpoint/2010/main" val="3063311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analysis: an example from the test set</a:t>
            </a:r>
            <a:endParaRPr lang="en-US" dirty="0"/>
          </a:p>
        </p:txBody>
      </p:sp>
      <p:pic>
        <p:nvPicPr>
          <p:cNvPr id="9" name="Picture 8"/>
          <p:cNvPicPr>
            <a:picLocks noChangeAspect="1"/>
          </p:cNvPicPr>
          <p:nvPr/>
        </p:nvPicPr>
        <p:blipFill>
          <a:blip r:embed="rId3"/>
          <a:stretch>
            <a:fillRect/>
          </a:stretch>
        </p:blipFill>
        <p:spPr>
          <a:xfrm>
            <a:off x="838200" y="1991715"/>
            <a:ext cx="9867900" cy="3267075"/>
          </a:xfrm>
          <a:prstGeom prst="rect">
            <a:avLst/>
          </a:prstGeom>
        </p:spPr>
      </p:pic>
      <p:sp>
        <p:nvSpPr>
          <p:cNvPr id="3" name="Rectangle 2"/>
          <p:cNvSpPr/>
          <p:nvPr/>
        </p:nvSpPr>
        <p:spPr>
          <a:xfrm>
            <a:off x="6840188" y="4570020"/>
            <a:ext cx="878774" cy="4651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7293" y="4073235"/>
            <a:ext cx="887186" cy="496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232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 effect</a:t>
            </a:r>
            <a:endParaRPr lang="en-US" dirty="0"/>
          </a:p>
        </p:txBody>
      </p:sp>
      <p:pic>
        <p:nvPicPr>
          <p:cNvPr id="3" name="Picture 2"/>
          <p:cNvPicPr>
            <a:picLocks noChangeAspect="1"/>
          </p:cNvPicPr>
          <p:nvPr/>
        </p:nvPicPr>
        <p:blipFill>
          <a:blip r:embed="rId3"/>
          <a:stretch>
            <a:fillRect/>
          </a:stretch>
        </p:blipFill>
        <p:spPr>
          <a:xfrm>
            <a:off x="342281" y="1532907"/>
            <a:ext cx="10153650" cy="4267200"/>
          </a:xfrm>
          <a:prstGeom prst="rect">
            <a:avLst/>
          </a:prstGeom>
        </p:spPr>
      </p:pic>
      <p:sp>
        <p:nvSpPr>
          <p:cNvPr id="4" name="TextBox 3"/>
          <p:cNvSpPr txBox="1"/>
          <p:nvPr/>
        </p:nvSpPr>
        <p:spPr>
          <a:xfrm>
            <a:off x="985652" y="5902036"/>
            <a:ext cx="10368148" cy="461665"/>
          </a:xfrm>
          <a:prstGeom prst="rect">
            <a:avLst/>
          </a:prstGeom>
          <a:noFill/>
        </p:spPr>
        <p:txBody>
          <a:bodyPr wrap="square" rtlCol="0">
            <a:spAutoFit/>
          </a:bodyPr>
          <a:lstStyle/>
          <a:p>
            <a:r>
              <a:rPr lang="en-US" sz="2400" dirty="0" smtClean="0"/>
              <a:t>I</a:t>
            </a:r>
            <a:r>
              <a:rPr lang="en-US" altLang="zh-CN" sz="2400" dirty="0" smtClean="0"/>
              <a:t>ncrease proportion of unlabeled data while </a:t>
            </a:r>
            <a:r>
              <a:rPr lang="en-US" altLang="zh-CN" sz="2400" dirty="0"/>
              <a:t>u</a:t>
            </a:r>
            <a:r>
              <a:rPr lang="en-US" altLang="zh-CN" sz="2400" dirty="0" smtClean="0"/>
              <a:t>sing 20% labeled data</a:t>
            </a:r>
            <a:endParaRPr lang="en-US" sz="2400" dirty="0"/>
          </a:p>
        </p:txBody>
      </p:sp>
    </p:spTree>
    <p:extLst>
      <p:ext uri="{BB962C8B-B14F-4D97-AF65-F5344CB8AC3E}">
        <p14:creationId xmlns:p14="http://schemas.microsoft.com/office/powerpoint/2010/main" val="2699868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sizes of labeled data on English</a:t>
            </a:r>
            <a:endParaRPr lang="en-US" dirty="0"/>
          </a:p>
        </p:txBody>
      </p:sp>
      <p:pic>
        <p:nvPicPr>
          <p:cNvPr id="5" name="Picture 4"/>
          <p:cNvPicPr>
            <a:picLocks noChangeAspect="1"/>
          </p:cNvPicPr>
          <p:nvPr/>
        </p:nvPicPr>
        <p:blipFill>
          <a:blip r:embed="rId3"/>
          <a:stretch>
            <a:fillRect/>
          </a:stretch>
        </p:blipFill>
        <p:spPr>
          <a:xfrm>
            <a:off x="992579" y="1548183"/>
            <a:ext cx="5502619" cy="3914465"/>
          </a:xfrm>
          <a:prstGeom prst="rect">
            <a:avLst/>
          </a:prstGeom>
        </p:spPr>
      </p:pic>
      <p:sp>
        <p:nvSpPr>
          <p:cNvPr id="6" name="TextBox 5"/>
          <p:cNvSpPr txBox="1"/>
          <p:nvPr/>
        </p:nvSpPr>
        <p:spPr>
          <a:xfrm>
            <a:off x="1216615" y="5676405"/>
            <a:ext cx="10557165" cy="461665"/>
          </a:xfrm>
          <a:prstGeom prst="rect">
            <a:avLst/>
          </a:prstGeom>
          <a:noFill/>
        </p:spPr>
        <p:txBody>
          <a:bodyPr wrap="square" rtlCol="0">
            <a:spAutoFit/>
          </a:bodyPr>
          <a:lstStyle/>
          <a:p>
            <a:r>
              <a:rPr lang="en-US" sz="2400" dirty="0"/>
              <a:t>The difference between the red </a:t>
            </a:r>
            <a:r>
              <a:rPr lang="en-US" sz="2400" dirty="0" smtClean="0"/>
              <a:t>line and </a:t>
            </a:r>
            <a:r>
              <a:rPr lang="en-US" sz="2400" dirty="0"/>
              <a:t>the green line are gradually vanishing</a:t>
            </a:r>
          </a:p>
        </p:txBody>
      </p:sp>
    </p:spTree>
    <p:extLst>
      <p:ext uri="{BB962C8B-B14F-4D97-AF65-F5344CB8AC3E}">
        <p14:creationId xmlns:p14="http://schemas.microsoft.com/office/powerpoint/2010/main" val="2223244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lang="en-US" altLang="zh-CN" dirty="0" smtClean="0"/>
              <a:t>ummary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1.Decoder can be regarded as a soft constraint that supplements the encoder.</a:t>
                </a:r>
              </a:p>
              <a:p>
                <a:r>
                  <a:rPr lang="en-US" altLang="zh-CN" dirty="0" smtClean="0"/>
                  <a:t>2.For labeled data, using a combination of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𝑙𝑜𝑠𝑠</m:t>
                        </m:r>
                      </m:e>
                      <m:sub>
                        <m:r>
                          <a:rPr lang="en-US" altLang="zh-CN" b="0" i="1" smtClean="0">
                            <a:latin typeface="Cambria Math" panose="02040503050406030204" pitchFamily="18" charset="0"/>
                          </a:rPr>
                          <m:t>𝑙</m:t>
                        </m:r>
                      </m:sub>
                    </m:sSub>
                    <m:r>
                      <a:rPr lang="en-US" altLang="zh-CN" i="1" smtClean="0">
                        <a:latin typeface="Cambria Math" panose="02040503050406030204" pitchFamily="18" charset="0"/>
                      </a:rPr>
                      <m:t> </m:t>
                    </m:r>
                  </m:oMath>
                </a14:m>
                <a:r>
                  <a:rPr lang="en-US" altLang="zh-CN" dirty="0" smtClean="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𝑙𝑜𝑠𝑠</m:t>
                        </m:r>
                      </m:e>
                      <m:sub>
                        <m:r>
                          <a:rPr lang="en-US" altLang="zh-CN" b="0" i="1" smtClean="0">
                            <a:latin typeface="Cambria Math" panose="02040503050406030204" pitchFamily="18" charset="0"/>
                          </a:rPr>
                          <m:t>𝑢</m:t>
                        </m:r>
                      </m:sub>
                    </m:sSub>
                  </m:oMath>
                </a14:m>
                <a:r>
                  <a:rPr lang="en-US" altLang="zh-CN" dirty="0" smtClean="0"/>
                  <a:t> actually yields better performance.</a:t>
                </a:r>
              </a:p>
              <a:p>
                <a:endParaRPr lang="en-US" altLang="zh-CN" dirty="0"/>
              </a:p>
              <a:p>
                <a:r>
                  <a:rPr lang="en-US" altLang="zh-CN" dirty="0" smtClean="0"/>
                  <a:t>Future work:</a:t>
                </a:r>
              </a:p>
              <a:p>
                <a:pPr marL="971550" lvl="1" indent="-514350">
                  <a:buFont typeface="+mj-lt"/>
                  <a:buAutoNum type="arabicPeriod"/>
                </a:pPr>
                <a:r>
                  <a:rPr lang="en-US" altLang="zh-CN" dirty="0"/>
                  <a:t>Use </a:t>
                </a:r>
                <a:r>
                  <a:rPr lang="en-US" altLang="zh-CN" dirty="0" err="1"/>
                  <a:t>embeddings</a:t>
                </a:r>
                <a:r>
                  <a:rPr lang="en-US" altLang="zh-CN" dirty="0"/>
                  <a:t> for POS tags to </a:t>
                </a:r>
                <a:r>
                  <a:rPr lang="en-US" altLang="zh-CN" dirty="0" smtClean="0"/>
                  <a:t>compute both </a:t>
                </a:r>
                <a:r>
                  <a:rPr lang="en-US" altLang="zh-CN" dirty="0"/>
                  <a:t>the transition score and the </a:t>
                </a:r>
                <a:r>
                  <a:rPr lang="en-US" altLang="zh-CN" dirty="0" smtClean="0"/>
                  <a:t>generative decoder </a:t>
                </a:r>
                <a:r>
                  <a:rPr lang="en-US" altLang="zh-CN" dirty="0"/>
                  <a:t>score</a:t>
                </a:r>
                <a:r>
                  <a:rPr lang="en-US" altLang="zh-CN" dirty="0" smtClean="0"/>
                  <a:t>.</a:t>
                </a:r>
              </a:p>
              <a:p>
                <a:pPr marL="971550" lvl="1" indent="-514350">
                  <a:buFont typeface="+mj-lt"/>
                  <a:buAutoNum type="arabicPeriod"/>
                </a:pPr>
                <a:r>
                  <a:rPr lang="en-US" altLang="zh-CN" dirty="0"/>
                  <a:t>Add a prior for predicted labels and cast it into the </a:t>
                </a:r>
                <a:r>
                  <a:rPr lang="en-US" altLang="zh-CN" dirty="0" err="1"/>
                  <a:t>variational</a:t>
                </a:r>
                <a:r>
                  <a:rPr lang="en-US" altLang="zh-CN" dirty="0"/>
                  <a:t> inference framework.</a:t>
                </a:r>
                <a:endParaRPr lang="en-US" altLang="zh-CN"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464" b="-140"/>
                </a:stretch>
              </a:blipFill>
            </p:spPr>
            <p:txBody>
              <a:bodyPr/>
              <a:lstStyle/>
              <a:p>
                <a:r>
                  <a:rPr lang="en-US">
                    <a:noFill/>
                  </a:rPr>
                  <a:t> </a:t>
                </a:r>
              </a:p>
            </p:txBody>
          </p:sp>
        </mc:Fallback>
      </mc:AlternateContent>
    </p:spTree>
    <p:extLst>
      <p:ext uri="{BB962C8B-B14F-4D97-AF65-F5344CB8AC3E}">
        <p14:creationId xmlns:p14="http://schemas.microsoft.com/office/powerpoint/2010/main" val="2718659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Task Definition</a:t>
            </a:r>
          </a:p>
          <a:p>
            <a:r>
              <a:rPr lang="en-US" altLang="zh-CN" dirty="0" smtClean="0"/>
              <a:t>Traditional CRF</a:t>
            </a:r>
          </a:p>
          <a:p>
            <a:r>
              <a:rPr lang="en-US" altLang="zh-CN" dirty="0" smtClean="0"/>
              <a:t>Neural CRF</a:t>
            </a:r>
          </a:p>
          <a:p>
            <a:r>
              <a:rPr lang="en-US" altLang="zh-CN" dirty="0" smtClean="0"/>
              <a:t>Semi-Supervised NCRF</a:t>
            </a:r>
          </a:p>
          <a:p>
            <a:r>
              <a:rPr lang="en-US" altLang="zh-CN" dirty="0" smtClean="0">
                <a:solidFill>
                  <a:srgbClr val="FF0000"/>
                </a:solidFill>
              </a:rPr>
              <a:t>My work</a:t>
            </a:r>
            <a:endParaRPr lang="zh-CN" altLang="en-US" dirty="0" smtClean="0">
              <a:solidFill>
                <a:srgbClr val="FF0000"/>
              </a:solidFill>
            </a:endParaRPr>
          </a:p>
          <a:p>
            <a:endParaRPr lang="zh-CN" altLang="en-US" dirty="0"/>
          </a:p>
        </p:txBody>
      </p:sp>
    </p:spTree>
    <p:extLst>
      <p:ext uri="{BB962C8B-B14F-4D97-AF65-F5344CB8AC3E}">
        <p14:creationId xmlns:p14="http://schemas.microsoft.com/office/powerpoint/2010/main" val="3858320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task</a:t>
            </a:r>
          </a:p>
        </p:txBody>
      </p:sp>
      <p:sp>
        <p:nvSpPr>
          <p:cNvPr id="3" name="Content Placeholder 2"/>
          <p:cNvSpPr>
            <a:spLocks noGrp="1"/>
          </p:cNvSpPr>
          <p:nvPr>
            <p:ph idx="1"/>
          </p:nvPr>
        </p:nvSpPr>
        <p:spPr>
          <a:xfrm>
            <a:off x="356259" y="1825625"/>
            <a:ext cx="11614067" cy="4705804"/>
          </a:xfrm>
        </p:spPr>
        <p:txBody>
          <a:bodyPr>
            <a:normAutofit/>
          </a:bodyPr>
          <a:lstStyle/>
          <a:p>
            <a:r>
              <a:rPr lang="en-US" dirty="0"/>
              <a:t>Key problem : U</a:t>
            </a:r>
            <a:r>
              <a:rPr lang="en-US" altLang="zh-CN" dirty="0"/>
              <a:t>se </a:t>
            </a:r>
            <a:r>
              <a:rPr lang="en-US" altLang="zh-CN" b="1" dirty="0"/>
              <a:t>semi-automatically constructed </a:t>
            </a:r>
            <a:r>
              <a:rPr lang="en-US" altLang="zh-CN" dirty="0"/>
              <a:t>training dataset to extract the high quality template for Data2Text text generation system</a:t>
            </a:r>
            <a:r>
              <a:rPr lang="en-US" altLang="zh-CN" dirty="0" smtClean="0"/>
              <a:t>.</a:t>
            </a:r>
          </a:p>
          <a:p>
            <a:endParaRPr lang="en-US" dirty="0" smtClean="0"/>
          </a:p>
          <a:p>
            <a:r>
              <a:rPr lang="en-US" dirty="0" smtClean="0"/>
              <a:t>Two steps:</a:t>
            </a:r>
          </a:p>
          <a:p>
            <a:pPr marL="971550" lvl="1" indent="-514350">
              <a:buFont typeface="+mj-lt"/>
              <a:buAutoNum type="arabicPeriod"/>
            </a:pPr>
            <a:r>
              <a:rPr lang="en-US" dirty="0"/>
              <a:t>Derive pseudo </a:t>
            </a:r>
            <a:r>
              <a:rPr lang="en-US" dirty="0" smtClean="0"/>
              <a:t>labels.</a:t>
            </a:r>
          </a:p>
          <a:p>
            <a:pPr marL="971550" lvl="1" indent="-514350">
              <a:buFont typeface="+mj-lt"/>
              <a:buAutoNum type="arabicPeriod"/>
            </a:pPr>
            <a:r>
              <a:rPr lang="en-US" dirty="0"/>
              <a:t>Alignment based on the pseudo labels</a:t>
            </a:r>
            <a:r>
              <a:rPr lang="en-US" dirty="0" smtClean="0"/>
              <a:t>.</a:t>
            </a:r>
          </a:p>
          <a:p>
            <a:pPr marL="457200" lvl="1" indent="0">
              <a:buNone/>
            </a:pPr>
            <a:endParaRPr lang="en-US" dirty="0"/>
          </a:p>
          <a:p>
            <a:r>
              <a:rPr lang="en-US" dirty="0"/>
              <a:t>For step </a:t>
            </a:r>
            <a:r>
              <a:rPr lang="en-US" dirty="0" smtClean="0"/>
              <a:t>2, We </a:t>
            </a:r>
            <a:r>
              <a:rPr lang="en-US" dirty="0"/>
              <a:t>have two ideas to try: </a:t>
            </a:r>
          </a:p>
          <a:p>
            <a:pPr marL="914400" lvl="1" indent="-457200">
              <a:buFont typeface="+mj-lt"/>
              <a:buAutoNum type="arabicPeriod"/>
            </a:pPr>
            <a:r>
              <a:rPr lang="en-US" dirty="0" smtClean="0"/>
              <a:t>Add </a:t>
            </a:r>
            <a:r>
              <a:rPr lang="en-US" dirty="0"/>
              <a:t>regularization term to the existing CRF models, which is a temporary </a:t>
            </a:r>
            <a:r>
              <a:rPr lang="en-US" dirty="0" smtClean="0"/>
              <a:t>solution.</a:t>
            </a:r>
            <a:endParaRPr lang="en-US" dirty="0"/>
          </a:p>
          <a:p>
            <a:pPr marL="914400" lvl="1" indent="-457200">
              <a:buFont typeface="+mj-lt"/>
              <a:buAutoNum type="arabicPeriod"/>
            </a:pPr>
            <a:r>
              <a:rPr lang="en-US" dirty="0" smtClean="0"/>
              <a:t>Turn </a:t>
            </a:r>
            <a:r>
              <a:rPr lang="en-US" dirty="0"/>
              <a:t>to semi-supervision CRF models which treat the pseudo labels as noisy signal but not the final label. </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754198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Definition</a:t>
            </a:r>
            <a:endParaRPr lang="en-US" dirty="0"/>
          </a:p>
        </p:txBody>
      </p:sp>
      <p:sp>
        <p:nvSpPr>
          <p:cNvPr id="3" name="Content Placeholder 2"/>
          <p:cNvSpPr>
            <a:spLocks noGrp="1"/>
          </p:cNvSpPr>
          <p:nvPr>
            <p:ph idx="1"/>
          </p:nvPr>
        </p:nvSpPr>
        <p:spPr>
          <a:xfrm>
            <a:off x="695696" y="4081937"/>
            <a:ext cx="10515600" cy="4351338"/>
          </a:xfrm>
        </p:spPr>
        <p:txBody>
          <a:bodyPr/>
          <a:lstStyle/>
          <a:p>
            <a:r>
              <a:rPr lang="en-US" dirty="0" smtClean="0"/>
              <a:t>Baseline: supervised-NCRF, only encoder </a:t>
            </a:r>
          </a:p>
          <a:p>
            <a:r>
              <a:rPr lang="en-US" dirty="0" smtClean="0"/>
              <a:t>With RE S: Add Reconstruction decoder constrain, loss= Supervised</a:t>
            </a:r>
          </a:p>
          <a:p>
            <a:r>
              <a:rPr lang="en-US" dirty="0" smtClean="0"/>
              <a:t>With RE SU: loss= Supervised + Unsupervised (Train Noisy Data twice)</a:t>
            </a:r>
          </a:p>
          <a:p>
            <a:r>
              <a:rPr lang="en-US" dirty="0" smtClean="0"/>
              <a:t>With E: Add Noisy decoder constrain</a:t>
            </a:r>
          </a:p>
          <a:p>
            <a:r>
              <a:rPr lang="en-US" dirty="0" smtClean="0"/>
              <a:t>With REE: Noisy decoder + Reconstruction decoder </a:t>
            </a:r>
          </a:p>
          <a:p>
            <a:pPr marL="0" indent="0">
              <a:buNone/>
            </a:pPr>
            <a:endParaRPr lang="en-US" dirty="0"/>
          </a:p>
        </p:txBody>
      </p:sp>
      <p:grpSp>
        <p:nvGrpSpPr>
          <p:cNvPr id="4" name="Group 3"/>
          <p:cNvGrpSpPr/>
          <p:nvPr/>
        </p:nvGrpSpPr>
        <p:grpSpPr>
          <a:xfrm>
            <a:off x="695696" y="1476251"/>
            <a:ext cx="6106516" cy="2605686"/>
            <a:chOff x="1359011" y="1855561"/>
            <a:chExt cx="6106516" cy="2605686"/>
          </a:xfrm>
        </p:grpSpPr>
        <mc:AlternateContent xmlns:mc="http://schemas.openxmlformats.org/markup-compatibility/2006" xmlns:a14="http://schemas.microsoft.com/office/drawing/2010/main">
          <mc:Choice Requires="a14">
            <p:sp>
              <p:nvSpPr>
                <p:cNvPr id="5" name="Oval 4"/>
                <p:cNvSpPr/>
                <p:nvPr/>
              </p:nvSpPr>
              <p:spPr>
                <a:xfrm>
                  <a:off x="4137999" y="3901441"/>
                  <a:ext cx="551543" cy="559806"/>
                </a:xfrm>
                <a:prstGeom prst="ellipse">
                  <a:avLst/>
                </a:prstGeom>
                <a:solidFill>
                  <a:srgbClr val="FFC000"/>
                </a:solidFill>
              </p:spPr>
              <p:style>
                <a:lnRef idx="1">
                  <a:schemeClr val="accent3"/>
                </a:lnRef>
                <a:fillRef idx="3">
                  <a:schemeClr val="accent3"/>
                </a:fillRef>
                <a:effectRef idx="2">
                  <a:schemeClr val="accent3"/>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𝑋</m:t>
                        </m:r>
                      </m:oMath>
                    </m:oMathPara>
                  </a14:m>
                  <a:endParaRPr lang="en-US" sz="2800" dirty="0"/>
                </a:p>
              </p:txBody>
            </p:sp>
          </mc:Choice>
          <mc:Fallback xmlns="">
            <p:sp>
              <p:nvSpPr>
                <p:cNvPr id="4" name="Oval 3"/>
                <p:cNvSpPr>
                  <a:spLocks noRot="1" noChangeAspect="1" noMove="1" noResize="1" noEditPoints="1" noAdjustHandles="1" noChangeArrowheads="1" noChangeShapeType="1" noTextEdit="1"/>
                </p:cNvSpPr>
                <p:nvPr/>
              </p:nvSpPr>
              <p:spPr>
                <a:xfrm>
                  <a:off x="4137999" y="3901441"/>
                  <a:ext cx="551543" cy="559806"/>
                </a:xfrm>
                <a:prstGeom prst="ellipse">
                  <a:avLst/>
                </a:prstGeom>
                <a:blipFill>
                  <a:blip r:embed="rId2"/>
                  <a:stretch>
                    <a:fillRect/>
                  </a:stretch>
                </a:blipFill>
              </p:spPr>
              <p:txBody>
                <a:bodyPr/>
                <a:lstStyle/>
                <a:p>
                  <a:r>
                    <a:rPr lang="en-US">
                      <a:noFill/>
                    </a:rPr>
                    <a:t> </a:t>
                  </a:r>
                </a:p>
              </p:txBody>
            </p:sp>
          </mc:Fallback>
        </mc:AlternateContent>
        <p:cxnSp>
          <p:nvCxnSpPr>
            <p:cNvPr id="6" name="Straight Connector 5"/>
            <p:cNvCxnSpPr>
              <a:stCxn id="31" idx="4"/>
              <a:endCxn id="5" idx="2"/>
            </p:cNvCxnSpPr>
            <p:nvPr/>
          </p:nvCxnSpPr>
          <p:spPr>
            <a:xfrm>
              <a:off x="2672432" y="3207659"/>
              <a:ext cx="1465567" cy="973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6" idx="4"/>
              <a:endCxn id="5" idx="0"/>
            </p:cNvCxnSpPr>
            <p:nvPr/>
          </p:nvCxnSpPr>
          <p:spPr>
            <a:xfrm>
              <a:off x="4413771" y="3207659"/>
              <a:ext cx="0" cy="693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6"/>
              <a:endCxn id="21" idx="4"/>
            </p:cNvCxnSpPr>
            <p:nvPr/>
          </p:nvCxnSpPr>
          <p:spPr>
            <a:xfrm flipV="1">
              <a:off x="4689542" y="3207659"/>
              <a:ext cx="1465568" cy="960006"/>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918061" y="1855561"/>
              <a:ext cx="1539013" cy="1352098"/>
              <a:chOff x="1918061" y="1855561"/>
              <a:chExt cx="1539013" cy="1352098"/>
            </a:xfrm>
          </p:grpSpPr>
          <mc:AlternateContent xmlns:mc="http://schemas.openxmlformats.org/markup-compatibility/2006" xmlns:a14="http://schemas.microsoft.com/office/drawing/2010/main">
            <mc:Choice Requires="a14">
              <p:sp>
                <p:nvSpPr>
                  <p:cNvPr id="31" name="Oval 30"/>
                  <p:cNvSpPr/>
                  <p:nvPr/>
                </p:nvSpPr>
                <p:spPr>
                  <a:xfrm>
                    <a:off x="2396660" y="2670630"/>
                    <a:ext cx="551543" cy="537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smtClean="0">
                                  <a:latin typeface="Cambria Math" panose="02040503050406030204" pitchFamily="18" charset="0"/>
                                </a:rPr>
                                <m:t>𝑦</m:t>
                              </m:r>
                            </m:e>
                            <m:sub>
                              <m:r>
                                <a:rPr lang="en-US" i="1" smtClean="0">
                                  <a:latin typeface="Cambria Math" panose="02040503050406030204" pitchFamily="18" charset="0"/>
                                </a:rPr>
                                <m:t>𝑡</m:t>
                              </m:r>
                              <m:r>
                                <a:rPr lang="en-US" i="1" smtClean="0">
                                  <a:latin typeface="Cambria Math" panose="02040503050406030204" pitchFamily="18" charset="0"/>
                                </a:rPr>
                                <m:t>−1</m:t>
                              </m:r>
                            </m:sub>
                          </m:sSub>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2396660" y="2670630"/>
                    <a:ext cx="551543" cy="537029"/>
                  </a:xfrm>
                  <a:prstGeom prst="ellipse">
                    <a:avLst/>
                  </a:prstGeom>
                  <a:blipFill>
                    <a:blip r:embed="rId3"/>
                    <a:stretch>
                      <a:fillRect l="-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Oval 31"/>
                  <p:cNvSpPr/>
                  <p:nvPr/>
                </p:nvSpPr>
                <p:spPr>
                  <a:xfrm>
                    <a:off x="1918061" y="1855561"/>
                    <a:ext cx="551543" cy="5370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e>
                            <m:sub>
                              <m:r>
                                <a:rPr lang="en-US" i="1" smtClean="0">
                                  <a:latin typeface="Cambria Math" panose="02040503050406030204" pitchFamily="18" charset="0"/>
                                </a:rPr>
                                <m:t>𝑡</m:t>
                              </m:r>
                              <m:r>
                                <a:rPr lang="en-US" i="1" smtClean="0">
                                  <a:latin typeface="Cambria Math" panose="02040503050406030204" pitchFamily="18" charset="0"/>
                                </a:rPr>
                                <m:t>−1</m:t>
                              </m:r>
                            </m:sub>
                          </m:sSub>
                        </m:oMath>
                      </m:oMathPara>
                    </a14:m>
                    <a:endParaRPr lang="en-US" dirty="0"/>
                  </a:p>
                </p:txBody>
              </p:sp>
            </mc:Choice>
            <mc:Fallback xmlns="">
              <p:sp>
                <p:nvSpPr>
                  <p:cNvPr id="8" name="Oval 7"/>
                  <p:cNvSpPr>
                    <a:spLocks noRot="1" noChangeAspect="1" noMove="1" noResize="1" noEditPoints="1" noAdjustHandles="1" noChangeArrowheads="1" noChangeShapeType="1" noTextEdit="1"/>
                  </p:cNvSpPr>
                  <p:nvPr/>
                </p:nvSpPr>
                <p:spPr>
                  <a:xfrm>
                    <a:off x="1918061" y="1855561"/>
                    <a:ext cx="551543" cy="537029"/>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Oval 32"/>
                  <p:cNvSpPr/>
                  <p:nvPr/>
                </p:nvSpPr>
                <p:spPr>
                  <a:xfrm>
                    <a:off x="2905531" y="1865086"/>
                    <a:ext cx="551543" cy="537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𝑧</m:t>
                              </m:r>
                            </m:e>
                            <m:sub>
                              <m:r>
                                <a:rPr lang="en-US" i="1">
                                  <a:latin typeface="Cambria Math" panose="02040503050406030204" pitchFamily="18" charset="0"/>
                                </a:rPr>
                                <m:t>𝑡</m:t>
                              </m:r>
                              <m:r>
                                <a:rPr lang="en-US" i="1">
                                  <a:latin typeface="Cambria Math" panose="02040503050406030204" pitchFamily="18" charset="0"/>
                                </a:rPr>
                                <m:t>−1</m:t>
                              </m:r>
                            </m:sub>
                          </m:sSub>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2905531" y="1865086"/>
                    <a:ext cx="551543" cy="537029"/>
                  </a:xfrm>
                  <a:prstGeom prst="ellipse">
                    <a:avLst/>
                  </a:prstGeom>
                  <a:blipFill>
                    <a:blip r:embed="rId5"/>
                    <a:stretch>
                      <a:fillRect l="-1087"/>
                    </a:stretch>
                  </a:blipFill>
                </p:spPr>
                <p:txBody>
                  <a:bodyPr/>
                  <a:lstStyle/>
                  <a:p>
                    <a:r>
                      <a:rPr lang="en-US">
                        <a:noFill/>
                      </a:rPr>
                      <a:t> </a:t>
                    </a:r>
                  </a:p>
                </p:txBody>
              </p:sp>
            </mc:Fallback>
          </mc:AlternateContent>
          <p:cxnSp>
            <p:nvCxnSpPr>
              <p:cNvPr id="34" name="Straight Connector 33"/>
              <p:cNvCxnSpPr>
                <a:stCxn id="32" idx="4"/>
                <a:endCxn id="31" idx="1"/>
              </p:cNvCxnSpPr>
              <p:nvPr/>
            </p:nvCxnSpPr>
            <p:spPr>
              <a:xfrm>
                <a:off x="2193833" y="2392590"/>
                <a:ext cx="283599" cy="356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7"/>
                <a:endCxn id="33" idx="4"/>
              </p:cNvCxnSpPr>
              <p:nvPr/>
            </p:nvCxnSpPr>
            <p:spPr>
              <a:xfrm flipV="1">
                <a:off x="2867431" y="2402115"/>
                <a:ext cx="313872" cy="3471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659400" y="1855561"/>
              <a:ext cx="1539013" cy="1352098"/>
              <a:chOff x="1918061" y="1855561"/>
              <a:chExt cx="1539013" cy="1352098"/>
            </a:xfrm>
          </p:grpSpPr>
          <mc:AlternateContent xmlns:mc="http://schemas.openxmlformats.org/markup-compatibility/2006" xmlns:a14="http://schemas.microsoft.com/office/drawing/2010/main">
            <mc:Choice Requires="a14">
              <p:sp>
                <p:nvSpPr>
                  <p:cNvPr id="26" name="Oval 25"/>
                  <p:cNvSpPr/>
                  <p:nvPr/>
                </p:nvSpPr>
                <p:spPr>
                  <a:xfrm>
                    <a:off x="2396660" y="2670630"/>
                    <a:ext cx="551543" cy="537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smtClean="0">
                                  <a:latin typeface="Cambria Math" panose="02040503050406030204" pitchFamily="18" charset="0"/>
                                </a:rPr>
                                <m:t>𝑦</m:t>
                              </m:r>
                            </m:e>
                            <m:sub>
                              <m:r>
                                <a:rPr lang="en-US" i="1" smtClean="0">
                                  <a:latin typeface="Cambria Math" panose="02040503050406030204" pitchFamily="18" charset="0"/>
                                </a:rPr>
                                <m:t>𝑡</m:t>
                              </m:r>
                            </m:sub>
                          </m:sSub>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2396660" y="2670630"/>
                    <a:ext cx="551543" cy="537029"/>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p:cNvSpPr/>
                  <p:nvPr/>
                </p:nvSpPr>
                <p:spPr>
                  <a:xfrm>
                    <a:off x="1918061" y="1855561"/>
                    <a:ext cx="551543" cy="5370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e>
                            <m:sub>
                              <m:r>
                                <a:rPr lang="en-US" i="1" smtClean="0">
                                  <a:latin typeface="Cambria Math" panose="02040503050406030204" pitchFamily="18" charset="0"/>
                                </a:rPr>
                                <m:t>𝑡</m:t>
                              </m:r>
                            </m:sub>
                          </m:sSub>
                        </m:oMath>
                      </m:oMathPara>
                    </a14:m>
                    <a:endParaRPr lang="en-US" dirty="0"/>
                  </a:p>
                </p:txBody>
              </p:sp>
            </mc:Choice>
            <mc:Fallback xmlns="">
              <p:sp>
                <p:nvSpPr>
                  <p:cNvPr id="64" name="Oval 63"/>
                  <p:cNvSpPr>
                    <a:spLocks noRot="1" noChangeAspect="1" noMove="1" noResize="1" noEditPoints="1" noAdjustHandles="1" noChangeArrowheads="1" noChangeShapeType="1" noTextEdit="1"/>
                  </p:cNvSpPr>
                  <p:nvPr/>
                </p:nvSpPr>
                <p:spPr>
                  <a:xfrm>
                    <a:off x="1918061" y="1855561"/>
                    <a:ext cx="551543" cy="537029"/>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p:cNvSpPr/>
                  <p:nvPr/>
                </p:nvSpPr>
                <p:spPr>
                  <a:xfrm>
                    <a:off x="2905531" y="1865086"/>
                    <a:ext cx="551543" cy="537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𝑧</m:t>
                              </m:r>
                            </m:e>
                            <m:sub>
                              <m:r>
                                <a:rPr lang="en-US" i="1">
                                  <a:latin typeface="Cambria Math" panose="02040503050406030204" pitchFamily="18" charset="0"/>
                                </a:rPr>
                                <m:t>𝑡</m:t>
                              </m:r>
                            </m:sub>
                          </m:sSub>
                        </m:oMath>
                      </m:oMathPara>
                    </a14:m>
                    <a:endParaRPr lang="en-US" dirty="0"/>
                  </a:p>
                </p:txBody>
              </p:sp>
            </mc:Choice>
            <mc:Fallback xmlns="">
              <p:sp>
                <p:nvSpPr>
                  <p:cNvPr id="65" name="Oval 64"/>
                  <p:cNvSpPr>
                    <a:spLocks noRot="1" noChangeAspect="1" noMove="1" noResize="1" noEditPoints="1" noAdjustHandles="1" noChangeArrowheads="1" noChangeShapeType="1" noTextEdit="1"/>
                  </p:cNvSpPr>
                  <p:nvPr/>
                </p:nvSpPr>
                <p:spPr>
                  <a:xfrm>
                    <a:off x="2905531" y="1865086"/>
                    <a:ext cx="551543" cy="537029"/>
                  </a:xfrm>
                  <a:prstGeom prst="ellipse">
                    <a:avLst/>
                  </a:prstGeom>
                  <a:blipFill>
                    <a:blip r:embed="rId8"/>
                    <a:stretch>
                      <a:fillRect/>
                    </a:stretch>
                  </a:blipFill>
                </p:spPr>
                <p:txBody>
                  <a:bodyPr/>
                  <a:lstStyle/>
                  <a:p>
                    <a:r>
                      <a:rPr lang="en-US">
                        <a:noFill/>
                      </a:rPr>
                      <a:t> </a:t>
                    </a:r>
                  </a:p>
                </p:txBody>
              </p:sp>
            </mc:Fallback>
          </mc:AlternateContent>
          <p:cxnSp>
            <p:nvCxnSpPr>
              <p:cNvPr id="29" name="Straight Connector 28"/>
              <p:cNvCxnSpPr>
                <a:stCxn id="27" idx="4"/>
                <a:endCxn id="26" idx="1"/>
              </p:cNvCxnSpPr>
              <p:nvPr/>
            </p:nvCxnSpPr>
            <p:spPr>
              <a:xfrm>
                <a:off x="2193833" y="2392590"/>
                <a:ext cx="283599" cy="356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7"/>
                <a:endCxn id="28" idx="4"/>
              </p:cNvCxnSpPr>
              <p:nvPr/>
            </p:nvCxnSpPr>
            <p:spPr>
              <a:xfrm flipV="1">
                <a:off x="2867431" y="2402115"/>
                <a:ext cx="313872" cy="3471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5400739" y="1855561"/>
              <a:ext cx="1539013" cy="1352098"/>
              <a:chOff x="1918061" y="1855561"/>
              <a:chExt cx="1539013" cy="1352098"/>
            </a:xfrm>
          </p:grpSpPr>
          <mc:AlternateContent xmlns:mc="http://schemas.openxmlformats.org/markup-compatibility/2006" xmlns:a14="http://schemas.microsoft.com/office/drawing/2010/main">
            <mc:Choice Requires="a14">
              <p:sp>
                <p:nvSpPr>
                  <p:cNvPr id="21" name="Oval 20"/>
                  <p:cNvSpPr/>
                  <p:nvPr/>
                </p:nvSpPr>
                <p:spPr>
                  <a:xfrm>
                    <a:off x="2396660" y="2670630"/>
                    <a:ext cx="551543" cy="537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smtClean="0">
                                  <a:latin typeface="Cambria Math" panose="02040503050406030204" pitchFamily="18" charset="0"/>
                                </a:rPr>
                                <m:t>𝑦</m:t>
                              </m:r>
                            </m:e>
                            <m:sub>
                              <m:r>
                                <a:rPr lang="en-US" i="1" smtClean="0">
                                  <a:latin typeface="Cambria Math" panose="02040503050406030204" pitchFamily="18" charset="0"/>
                                </a:rPr>
                                <m:t>𝑡</m:t>
                              </m:r>
                              <m:r>
                                <a:rPr lang="en-US" i="1" smtClean="0">
                                  <a:latin typeface="Cambria Math" panose="02040503050406030204" pitchFamily="18" charset="0"/>
                                </a:rPr>
                                <m:t>+1</m:t>
                              </m:r>
                            </m:sub>
                          </m:sSub>
                        </m:oMath>
                      </m:oMathPara>
                    </a14:m>
                    <a:endParaRPr lang="en-US" dirty="0"/>
                  </a:p>
                </p:txBody>
              </p:sp>
            </mc:Choice>
            <mc:Fallback xmlns="">
              <p:sp>
                <p:nvSpPr>
                  <p:cNvPr id="70" name="Oval 69"/>
                  <p:cNvSpPr>
                    <a:spLocks noRot="1" noChangeAspect="1" noMove="1" noResize="1" noEditPoints="1" noAdjustHandles="1" noChangeArrowheads="1" noChangeShapeType="1" noTextEdit="1"/>
                  </p:cNvSpPr>
                  <p:nvPr/>
                </p:nvSpPr>
                <p:spPr>
                  <a:xfrm>
                    <a:off x="2396660" y="2670630"/>
                    <a:ext cx="551543" cy="537029"/>
                  </a:xfrm>
                  <a:prstGeom prst="ellipse">
                    <a:avLst/>
                  </a:prstGeom>
                  <a:blipFill>
                    <a:blip r:embed="rId9"/>
                    <a:stretch>
                      <a:fillRect l="-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p:cNvSpPr/>
                  <p:nvPr/>
                </p:nvSpPr>
                <p:spPr>
                  <a:xfrm>
                    <a:off x="1918061" y="1855561"/>
                    <a:ext cx="551543" cy="5370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1</m:t>
                              </m:r>
                            </m:sub>
                          </m:sSub>
                        </m:oMath>
                      </m:oMathPara>
                    </a14:m>
                    <a:endParaRPr lang="en-US" dirty="0"/>
                  </a:p>
                </p:txBody>
              </p:sp>
            </mc:Choice>
            <mc:Fallback xmlns="">
              <p:sp>
                <p:nvSpPr>
                  <p:cNvPr id="71" name="Oval 70"/>
                  <p:cNvSpPr>
                    <a:spLocks noRot="1" noChangeAspect="1" noMove="1" noResize="1" noEditPoints="1" noAdjustHandles="1" noChangeArrowheads="1" noChangeShapeType="1" noTextEdit="1"/>
                  </p:cNvSpPr>
                  <p:nvPr/>
                </p:nvSpPr>
                <p:spPr>
                  <a:xfrm>
                    <a:off x="1918061" y="1855561"/>
                    <a:ext cx="551543" cy="537029"/>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2905531" y="1865086"/>
                    <a:ext cx="551543" cy="5370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𝑧</m:t>
                              </m:r>
                            </m:e>
                            <m:sub>
                              <m:r>
                                <a:rPr lang="en-US" i="1">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1</m:t>
                              </m:r>
                            </m:sub>
                          </m:sSub>
                        </m:oMath>
                      </m:oMathPara>
                    </a14:m>
                    <a:endParaRPr lang="en-US" dirty="0"/>
                  </a:p>
                </p:txBody>
              </p:sp>
            </mc:Choice>
            <mc:Fallback xmlns="">
              <p:sp>
                <p:nvSpPr>
                  <p:cNvPr id="72" name="Oval 71"/>
                  <p:cNvSpPr>
                    <a:spLocks noRot="1" noChangeAspect="1" noMove="1" noResize="1" noEditPoints="1" noAdjustHandles="1" noChangeArrowheads="1" noChangeShapeType="1" noTextEdit="1"/>
                  </p:cNvSpPr>
                  <p:nvPr/>
                </p:nvSpPr>
                <p:spPr>
                  <a:xfrm>
                    <a:off x="2905531" y="1865086"/>
                    <a:ext cx="551543" cy="537029"/>
                  </a:xfrm>
                  <a:prstGeom prst="ellipse">
                    <a:avLst/>
                  </a:prstGeom>
                  <a:blipFill>
                    <a:blip r:embed="rId11"/>
                    <a:stretch>
                      <a:fillRect l="-1087"/>
                    </a:stretch>
                  </a:blipFill>
                </p:spPr>
                <p:txBody>
                  <a:bodyPr/>
                  <a:lstStyle/>
                  <a:p>
                    <a:r>
                      <a:rPr lang="en-US">
                        <a:noFill/>
                      </a:rPr>
                      <a:t> </a:t>
                    </a:r>
                  </a:p>
                </p:txBody>
              </p:sp>
            </mc:Fallback>
          </mc:AlternateContent>
          <p:cxnSp>
            <p:nvCxnSpPr>
              <p:cNvPr id="24" name="Straight Connector 23"/>
              <p:cNvCxnSpPr>
                <a:stCxn id="22" idx="4"/>
                <a:endCxn id="21" idx="1"/>
              </p:cNvCxnSpPr>
              <p:nvPr/>
            </p:nvCxnSpPr>
            <p:spPr>
              <a:xfrm>
                <a:off x="2193833" y="2392590"/>
                <a:ext cx="283599" cy="356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1" idx="7"/>
                <a:endCxn id="23" idx="4"/>
              </p:cNvCxnSpPr>
              <p:nvPr/>
            </p:nvCxnSpPr>
            <p:spPr>
              <a:xfrm flipV="1">
                <a:off x="2867431" y="2402115"/>
                <a:ext cx="313872" cy="34716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03235" y="2939144"/>
              <a:ext cx="419091" cy="99060"/>
              <a:chOff x="4880735" y="2928937"/>
              <a:chExt cx="419091" cy="99060"/>
            </a:xfrm>
          </p:grpSpPr>
          <p:sp>
            <p:nvSpPr>
              <p:cNvPr id="18" name="Oval 17"/>
              <p:cNvSpPr/>
              <p:nvPr/>
            </p:nvSpPr>
            <p:spPr>
              <a:xfrm flipV="1">
                <a:off x="4880735" y="2928937"/>
                <a:ext cx="83811" cy="99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p:cNvSpPr/>
              <p:nvPr/>
            </p:nvSpPr>
            <p:spPr>
              <a:xfrm flipV="1">
                <a:off x="5048375" y="2928937"/>
                <a:ext cx="83811" cy="99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p:cNvSpPr/>
              <p:nvPr/>
            </p:nvSpPr>
            <p:spPr>
              <a:xfrm flipV="1">
                <a:off x="5216015" y="2928937"/>
                <a:ext cx="83811" cy="990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3" name="Oval 12"/>
                <p:cNvSpPr/>
                <p:nvPr/>
              </p:nvSpPr>
              <p:spPr>
                <a:xfrm>
                  <a:off x="1359011" y="2670628"/>
                  <a:ext cx="556548" cy="537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𝑆𝑡𝑎𝑟𝑡</m:t>
                        </m:r>
                      </m:oMath>
                    </m:oMathPara>
                  </a14:m>
                  <a:endParaRPr lang="en-US" sz="1400" b="0" dirty="0" smtClean="0"/>
                </a:p>
              </p:txBody>
            </p:sp>
          </mc:Choice>
          <mc:Fallback xmlns="">
            <p:sp>
              <p:nvSpPr>
                <p:cNvPr id="87" name="Oval 86"/>
                <p:cNvSpPr>
                  <a:spLocks noRot="1" noChangeAspect="1" noMove="1" noResize="1" noEditPoints="1" noAdjustHandles="1" noChangeArrowheads="1" noChangeShapeType="1" noTextEdit="1"/>
                </p:cNvSpPr>
                <p:nvPr/>
              </p:nvSpPr>
              <p:spPr>
                <a:xfrm>
                  <a:off x="1359011" y="2670628"/>
                  <a:ext cx="556548" cy="537029"/>
                </a:xfrm>
                <a:prstGeom prst="ellipse">
                  <a:avLst/>
                </a:prstGeom>
                <a:blipFill>
                  <a:blip r:embed="rId12"/>
                  <a:stretch>
                    <a:fillRect l="-1075"/>
                  </a:stretch>
                </a:blipFill>
              </p:spPr>
              <p:txBody>
                <a:bodyPr/>
                <a:lstStyle/>
                <a:p>
                  <a:r>
                    <a:rPr lang="en-US">
                      <a:noFill/>
                    </a:rPr>
                    <a:t> </a:t>
                  </a:r>
                </a:p>
              </p:txBody>
            </p:sp>
          </mc:Fallback>
        </mc:AlternateContent>
        <p:cxnSp>
          <p:nvCxnSpPr>
            <p:cNvPr id="14" name="Straight Connector 13"/>
            <p:cNvCxnSpPr>
              <a:stCxn id="13" idx="6"/>
              <a:endCxn id="31" idx="2"/>
            </p:cNvCxnSpPr>
            <p:nvPr/>
          </p:nvCxnSpPr>
          <p:spPr>
            <a:xfrm>
              <a:off x="1915559" y="2939143"/>
              <a:ext cx="481101"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1" idx="6"/>
              <a:endCxn id="26" idx="2"/>
            </p:cNvCxnSpPr>
            <p:nvPr/>
          </p:nvCxnSpPr>
          <p:spPr>
            <a:xfrm>
              <a:off x="2948203" y="2939145"/>
              <a:ext cx="11897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1" idx="6"/>
              <a:endCxn id="17" idx="2"/>
            </p:cNvCxnSpPr>
            <p:nvPr/>
          </p:nvCxnSpPr>
          <p:spPr>
            <a:xfrm flipV="1">
              <a:off x="6430881" y="2939143"/>
              <a:ext cx="478098" cy="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p:cNvSpPr/>
                <p:nvPr/>
              </p:nvSpPr>
              <p:spPr>
                <a:xfrm>
                  <a:off x="6908979" y="2670628"/>
                  <a:ext cx="556548" cy="5370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𝐸𝑛𝑑</m:t>
                        </m:r>
                      </m:oMath>
                    </m:oMathPara>
                  </a14:m>
                  <a:endParaRPr lang="en-US" sz="1400" b="0" dirty="0" smtClean="0"/>
                </a:p>
              </p:txBody>
            </p:sp>
          </mc:Choice>
          <mc:Fallback xmlns="">
            <p:sp>
              <p:nvSpPr>
                <p:cNvPr id="117" name="Oval 116"/>
                <p:cNvSpPr>
                  <a:spLocks noRot="1" noChangeAspect="1" noMove="1" noResize="1" noEditPoints="1" noAdjustHandles="1" noChangeArrowheads="1" noChangeShapeType="1" noTextEdit="1"/>
                </p:cNvSpPr>
                <p:nvPr/>
              </p:nvSpPr>
              <p:spPr>
                <a:xfrm>
                  <a:off x="6908979" y="2670628"/>
                  <a:ext cx="556548" cy="537029"/>
                </a:xfrm>
                <a:prstGeom prst="ellipse">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83840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d</a:t>
            </a:r>
            <a:r>
              <a:rPr lang="en-US" altLang="zh-CN" dirty="0" smtClean="0"/>
              <a:t>ataset from dialogue fields</a:t>
            </a:r>
            <a:endParaRPr lang="en-US" dirty="0"/>
          </a:p>
        </p:txBody>
      </p:sp>
      <p:sp>
        <p:nvSpPr>
          <p:cNvPr id="3" name="Content Placeholder 2"/>
          <p:cNvSpPr>
            <a:spLocks noGrp="1"/>
          </p:cNvSpPr>
          <p:nvPr>
            <p:ph idx="1"/>
          </p:nvPr>
        </p:nvSpPr>
        <p:spPr>
          <a:xfrm>
            <a:off x="445477" y="1825624"/>
            <a:ext cx="10908323" cy="4622067"/>
          </a:xfrm>
        </p:spPr>
        <p:txBody>
          <a:bodyPr/>
          <a:lstStyle/>
          <a:p>
            <a:r>
              <a:rPr lang="en-US" dirty="0"/>
              <a:t>S</a:t>
            </a:r>
            <a:r>
              <a:rPr lang="en-US" dirty="0" smtClean="0"/>
              <a:t>entence number: 15888/5298/5298 (Train/dev/test)</a:t>
            </a:r>
          </a:p>
          <a:p>
            <a:r>
              <a:rPr lang="en-US" dirty="0" smtClean="0"/>
              <a:t>Attribute number: 18</a:t>
            </a:r>
          </a:p>
          <a:p>
            <a:r>
              <a:rPr lang="en-US" dirty="0" smtClean="0"/>
              <a:t>(Attribute/numbers/different value)</a:t>
            </a:r>
          </a:p>
          <a:p>
            <a:endParaRPr lang="en-US" dirty="0" smtClean="0"/>
          </a:p>
        </p:txBody>
      </p:sp>
      <p:graphicFrame>
        <p:nvGraphicFramePr>
          <p:cNvPr id="6" name="Table 5"/>
          <p:cNvGraphicFramePr>
            <a:graphicFrameLocks noGrp="1"/>
          </p:cNvGraphicFramePr>
          <p:nvPr>
            <p:extLst/>
          </p:nvPr>
        </p:nvGraphicFramePr>
        <p:xfrm>
          <a:off x="611554" y="3327074"/>
          <a:ext cx="8128000" cy="3337560"/>
        </p:xfrm>
        <a:graphic>
          <a:graphicData uri="http://schemas.openxmlformats.org/drawingml/2006/table">
            <a:tbl>
              <a:tblPr firstRow="1" bandRow="1">
                <a:tableStyleId>{22838BEF-8BB2-4498-84A7-C5851F593DF1}</a:tableStyleId>
              </a:tblPr>
              <a:tblGrid>
                <a:gridCol w="2032000">
                  <a:extLst>
                    <a:ext uri="{9D8B030D-6E8A-4147-A177-3AD203B41FA5}">
                      <a16:colId xmlns:a16="http://schemas.microsoft.com/office/drawing/2014/main" val="2789571058"/>
                    </a:ext>
                  </a:extLst>
                </a:gridCol>
                <a:gridCol w="2032000">
                  <a:extLst>
                    <a:ext uri="{9D8B030D-6E8A-4147-A177-3AD203B41FA5}">
                      <a16:colId xmlns:a16="http://schemas.microsoft.com/office/drawing/2014/main" val="670461544"/>
                    </a:ext>
                  </a:extLst>
                </a:gridCol>
                <a:gridCol w="2032000">
                  <a:extLst>
                    <a:ext uri="{9D8B030D-6E8A-4147-A177-3AD203B41FA5}">
                      <a16:colId xmlns:a16="http://schemas.microsoft.com/office/drawing/2014/main" val="611903110"/>
                    </a:ext>
                  </a:extLst>
                </a:gridCol>
                <a:gridCol w="2032000">
                  <a:extLst>
                    <a:ext uri="{9D8B030D-6E8A-4147-A177-3AD203B41FA5}">
                      <a16:colId xmlns:a16="http://schemas.microsoft.com/office/drawing/2014/main" val="4174871547"/>
                    </a:ext>
                  </a:extLst>
                </a:gridCol>
              </a:tblGrid>
              <a:tr h="370840">
                <a:tc>
                  <a:txBody>
                    <a:bodyPr/>
                    <a:lstStyle/>
                    <a:p>
                      <a:pPr algn="l"/>
                      <a:r>
                        <a:rPr lang="en-US" b="1" dirty="0" smtClean="0"/>
                        <a:t>Name  21662</a:t>
                      </a:r>
                      <a:endParaRPr lang="en-US" b="1" dirty="0"/>
                    </a:p>
                  </a:txBody>
                  <a:tcPr/>
                </a:tc>
                <a:tc>
                  <a:txBody>
                    <a:bodyPr/>
                    <a:lstStyle/>
                    <a:p>
                      <a:pPr algn="l"/>
                      <a:r>
                        <a:rPr lang="en-US" b="1" dirty="0" smtClean="0"/>
                        <a:t>123 </a:t>
                      </a:r>
                      <a:endParaRPr lang="en-US" b="1" dirty="0"/>
                    </a:p>
                  </a:txBody>
                  <a:tcPr/>
                </a:tc>
                <a:tc>
                  <a:txBody>
                    <a:bodyPr/>
                    <a:lstStyle/>
                    <a:p>
                      <a:pPr algn="l"/>
                      <a:r>
                        <a:rPr lang="en-US" b="1" dirty="0" smtClean="0"/>
                        <a:t>Memory 140</a:t>
                      </a:r>
                      <a:endParaRPr lang="en-US" b="1" dirty="0"/>
                    </a:p>
                  </a:txBody>
                  <a:tcPr/>
                </a:tc>
                <a:tc>
                  <a:txBody>
                    <a:bodyPr/>
                    <a:lstStyle/>
                    <a:p>
                      <a:pPr algn="l"/>
                      <a:r>
                        <a:rPr lang="en-US" b="1" dirty="0" smtClean="0"/>
                        <a:t>7</a:t>
                      </a:r>
                      <a:endParaRPr lang="en-US" b="1" dirty="0"/>
                    </a:p>
                  </a:txBody>
                  <a:tcPr/>
                </a:tc>
                <a:extLst>
                  <a:ext uri="{0D108BD9-81ED-4DB2-BD59-A6C34878D82A}">
                    <a16:rowId xmlns:a16="http://schemas.microsoft.com/office/drawing/2014/main" val="3787116851"/>
                  </a:ext>
                </a:extLst>
              </a:tr>
              <a:tr h="370840">
                <a:tc>
                  <a:txBody>
                    <a:bodyPr/>
                    <a:lstStyle/>
                    <a:p>
                      <a:pPr algn="l"/>
                      <a:r>
                        <a:rPr lang="en-US" b="1" dirty="0" smtClean="0"/>
                        <a:t>Count 12088</a:t>
                      </a:r>
                      <a:endParaRPr lang="en-US" b="1" dirty="0"/>
                    </a:p>
                  </a:txBody>
                  <a:tcPr/>
                </a:tc>
                <a:tc>
                  <a:txBody>
                    <a:bodyPr/>
                    <a:lstStyle/>
                    <a:p>
                      <a:pPr algn="l"/>
                      <a:r>
                        <a:rPr lang="en-US" b="1" dirty="0" smtClean="0"/>
                        <a:t>89</a:t>
                      </a:r>
                      <a:endParaRPr lang="en-US" b="1" dirty="0"/>
                    </a:p>
                  </a:txBody>
                  <a:tcPr/>
                </a:tc>
                <a:tc>
                  <a:txBody>
                    <a:bodyPr/>
                    <a:lstStyle/>
                    <a:p>
                      <a:pPr algn="l"/>
                      <a:r>
                        <a:rPr lang="en-US" b="1" dirty="0" smtClean="0"/>
                        <a:t>Utility 14</a:t>
                      </a:r>
                      <a:endParaRPr lang="en-US" b="1" dirty="0"/>
                    </a:p>
                  </a:txBody>
                  <a:tcPr/>
                </a:tc>
                <a:tc>
                  <a:txBody>
                    <a:bodyPr/>
                    <a:lstStyle/>
                    <a:p>
                      <a:pPr algn="l"/>
                      <a:r>
                        <a:rPr lang="en-US" b="1" dirty="0" smtClean="0"/>
                        <a:t>7</a:t>
                      </a:r>
                      <a:endParaRPr lang="en-US" b="1" dirty="0"/>
                    </a:p>
                  </a:txBody>
                  <a:tcPr/>
                </a:tc>
                <a:extLst>
                  <a:ext uri="{0D108BD9-81ED-4DB2-BD59-A6C34878D82A}">
                    <a16:rowId xmlns:a16="http://schemas.microsoft.com/office/drawing/2014/main" val="2792647279"/>
                  </a:ext>
                </a:extLst>
              </a:tr>
              <a:tr h="370840">
                <a:tc>
                  <a:txBody>
                    <a:bodyPr/>
                    <a:lstStyle/>
                    <a:p>
                      <a:pPr algn="l"/>
                      <a:r>
                        <a:rPr lang="en-US" b="1" dirty="0" smtClean="0"/>
                        <a:t>Price 16073</a:t>
                      </a:r>
                      <a:endParaRPr lang="en-US" b="1" dirty="0"/>
                    </a:p>
                  </a:txBody>
                  <a:tcPr/>
                </a:tc>
                <a:tc>
                  <a:txBody>
                    <a:bodyPr/>
                    <a:lstStyle/>
                    <a:p>
                      <a:pPr algn="l"/>
                      <a:r>
                        <a:rPr lang="en-US" b="1" dirty="0" smtClean="0"/>
                        <a:t>79</a:t>
                      </a:r>
                      <a:endParaRPr lang="en-US" b="1" dirty="0"/>
                    </a:p>
                  </a:txBody>
                  <a:tcPr/>
                </a:tc>
                <a:tc>
                  <a:txBody>
                    <a:bodyPr/>
                    <a:lstStyle/>
                    <a:p>
                      <a:pPr algn="l"/>
                      <a:r>
                        <a:rPr lang="en-US" b="1" dirty="0" smtClean="0"/>
                        <a:t>Platform 14</a:t>
                      </a:r>
                      <a:endParaRPr lang="en-US" b="1" dirty="0"/>
                    </a:p>
                  </a:txBody>
                  <a:tcPr/>
                </a:tc>
                <a:tc>
                  <a:txBody>
                    <a:bodyPr/>
                    <a:lstStyle/>
                    <a:p>
                      <a:pPr algn="l"/>
                      <a:r>
                        <a:rPr lang="en-US" b="1" dirty="0" smtClean="0"/>
                        <a:t>5</a:t>
                      </a:r>
                      <a:endParaRPr lang="en-US" b="1" dirty="0"/>
                    </a:p>
                  </a:txBody>
                  <a:tcPr/>
                </a:tc>
                <a:extLst>
                  <a:ext uri="{0D108BD9-81ED-4DB2-BD59-A6C34878D82A}">
                    <a16:rowId xmlns:a16="http://schemas.microsoft.com/office/drawing/2014/main" val="3066064170"/>
                  </a:ext>
                </a:extLst>
              </a:tr>
              <a:tr h="370840">
                <a:tc>
                  <a:txBody>
                    <a:bodyPr/>
                    <a:lstStyle/>
                    <a:p>
                      <a:pPr algn="l"/>
                      <a:r>
                        <a:rPr lang="en-US" b="1" dirty="0" smtClean="0"/>
                        <a:t>Weight 1713</a:t>
                      </a:r>
                      <a:endParaRPr lang="en-US" b="1" dirty="0"/>
                    </a:p>
                  </a:txBody>
                  <a:tcPr/>
                </a:tc>
                <a:tc>
                  <a:txBody>
                    <a:bodyPr/>
                    <a:lstStyle/>
                    <a:p>
                      <a:pPr algn="l"/>
                      <a:r>
                        <a:rPr lang="en-US" b="1" dirty="0" smtClean="0"/>
                        <a:t>20</a:t>
                      </a:r>
                      <a:endParaRPr lang="en-US" b="1" dirty="0"/>
                    </a:p>
                  </a:txBody>
                  <a:tcPr/>
                </a:tc>
                <a:tc>
                  <a:txBody>
                    <a:bodyPr/>
                    <a:lstStyle/>
                    <a:p>
                      <a:pPr algn="l"/>
                      <a:r>
                        <a:rPr lang="en-US" b="1" dirty="0" smtClean="0"/>
                        <a:t>Family 758</a:t>
                      </a:r>
                      <a:endParaRPr lang="en-US" b="1" dirty="0"/>
                    </a:p>
                  </a:txBody>
                  <a:tcPr/>
                </a:tc>
                <a:tc>
                  <a:txBody>
                    <a:bodyPr/>
                    <a:lstStyle/>
                    <a:p>
                      <a:pPr algn="l"/>
                      <a:r>
                        <a:rPr lang="en-US" b="1" dirty="0" smtClean="0"/>
                        <a:t>4</a:t>
                      </a:r>
                      <a:endParaRPr lang="en-US" b="1" dirty="0"/>
                    </a:p>
                  </a:txBody>
                  <a:tcPr/>
                </a:tc>
                <a:extLst>
                  <a:ext uri="{0D108BD9-81ED-4DB2-BD59-A6C34878D82A}">
                    <a16:rowId xmlns:a16="http://schemas.microsoft.com/office/drawing/2014/main" val="1769411748"/>
                  </a:ext>
                </a:extLst>
              </a:tr>
              <a:tr h="370840">
                <a:tc>
                  <a:txBody>
                    <a:bodyPr/>
                    <a:lstStyle/>
                    <a:p>
                      <a:pPr algn="l"/>
                      <a:r>
                        <a:rPr lang="en-US" b="1" dirty="0" smtClean="0"/>
                        <a:t>Design 20790</a:t>
                      </a:r>
                      <a:endParaRPr lang="en-US" b="1" dirty="0"/>
                    </a:p>
                  </a:txBody>
                  <a:tcPr/>
                </a:tc>
                <a:tc>
                  <a:txBody>
                    <a:bodyPr/>
                    <a:lstStyle/>
                    <a:p>
                      <a:pPr algn="l"/>
                      <a:r>
                        <a:rPr lang="en-US" b="1" dirty="0" smtClean="0"/>
                        <a:t>19</a:t>
                      </a:r>
                      <a:endParaRPr lang="en-US" b="1" dirty="0"/>
                    </a:p>
                  </a:txBody>
                  <a:tcPr/>
                </a:tc>
                <a:tc>
                  <a:txBody>
                    <a:bodyPr/>
                    <a:lstStyle/>
                    <a:p>
                      <a:pPr algn="l"/>
                      <a:r>
                        <a:rPr lang="en-US" b="1" dirty="0" smtClean="0"/>
                        <a:t>Warranty 28988</a:t>
                      </a:r>
                      <a:endParaRPr lang="en-US" b="1" dirty="0"/>
                    </a:p>
                  </a:txBody>
                  <a:tcPr/>
                </a:tc>
                <a:tc>
                  <a:txBody>
                    <a:bodyPr/>
                    <a:lstStyle/>
                    <a:p>
                      <a:pPr algn="l"/>
                      <a:r>
                        <a:rPr lang="en-US" b="1" dirty="0" smtClean="0"/>
                        <a:t>3</a:t>
                      </a:r>
                      <a:endParaRPr lang="en-US" b="1" dirty="0"/>
                    </a:p>
                  </a:txBody>
                  <a:tcPr/>
                </a:tc>
                <a:extLst>
                  <a:ext uri="{0D108BD9-81ED-4DB2-BD59-A6C34878D82A}">
                    <a16:rowId xmlns:a16="http://schemas.microsoft.com/office/drawing/2014/main" val="3322108229"/>
                  </a:ext>
                </a:extLst>
              </a:tr>
              <a:tr h="370840">
                <a:tc>
                  <a:txBody>
                    <a:bodyPr/>
                    <a:lstStyle/>
                    <a:p>
                      <a:pPr algn="l"/>
                      <a:r>
                        <a:rPr lang="en-US" b="1" dirty="0" smtClean="0"/>
                        <a:t>Dimension 8919</a:t>
                      </a:r>
                      <a:endParaRPr lang="en-US" b="1" dirty="0"/>
                    </a:p>
                  </a:txBody>
                  <a:tcPr/>
                </a:tc>
                <a:tc>
                  <a:txBody>
                    <a:bodyPr/>
                    <a:lstStyle/>
                    <a:p>
                      <a:pPr algn="l"/>
                      <a:r>
                        <a:rPr lang="en-US" b="1" dirty="0" smtClean="0"/>
                        <a:t>19</a:t>
                      </a:r>
                      <a:endParaRPr lang="en-US" b="1" dirty="0"/>
                    </a:p>
                  </a:txBody>
                  <a:tcPr/>
                </a:tc>
                <a:tc>
                  <a:txBody>
                    <a:bodyPr/>
                    <a:lstStyle/>
                    <a:p>
                      <a:pPr algn="l"/>
                      <a:r>
                        <a:rPr lang="en-US" b="1" dirty="0" smtClean="0"/>
                        <a:t>Weight range 857</a:t>
                      </a:r>
                      <a:endParaRPr lang="en-US" b="1" dirty="0"/>
                    </a:p>
                  </a:txBody>
                  <a:tcPr/>
                </a:tc>
                <a:tc>
                  <a:txBody>
                    <a:bodyPr/>
                    <a:lstStyle/>
                    <a:p>
                      <a:pPr algn="l"/>
                      <a:r>
                        <a:rPr lang="en-US" b="1" dirty="0" smtClean="0"/>
                        <a:t>3</a:t>
                      </a:r>
                      <a:endParaRPr lang="en-US" b="1" dirty="0"/>
                    </a:p>
                  </a:txBody>
                  <a:tcPr/>
                </a:tc>
                <a:extLst>
                  <a:ext uri="{0D108BD9-81ED-4DB2-BD59-A6C34878D82A}">
                    <a16:rowId xmlns:a16="http://schemas.microsoft.com/office/drawing/2014/main" val="1088940296"/>
                  </a:ext>
                </a:extLst>
              </a:tr>
              <a:tr h="370840">
                <a:tc>
                  <a:txBody>
                    <a:bodyPr/>
                    <a:lstStyle/>
                    <a:p>
                      <a:pPr algn="l"/>
                      <a:r>
                        <a:rPr lang="en-US" b="1" dirty="0" smtClean="0"/>
                        <a:t>Battery 1183</a:t>
                      </a:r>
                      <a:endParaRPr lang="en-US" b="1" dirty="0"/>
                    </a:p>
                  </a:txBody>
                  <a:tcPr/>
                </a:tc>
                <a:tc>
                  <a:txBody>
                    <a:bodyPr/>
                    <a:lstStyle/>
                    <a:p>
                      <a:pPr algn="l"/>
                      <a:r>
                        <a:rPr lang="en-US" b="1" dirty="0" smtClean="0"/>
                        <a:t>16</a:t>
                      </a:r>
                      <a:endParaRPr lang="en-US" b="1" dirty="0"/>
                    </a:p>
                  </a:txBody>
                  <a:tcPr/>
                </a:tc>
                <a:tc>
                  <a:txBody>
                    <a:bodyPr/>
                    <a:lstStyle/>
                    <a:p>
                      <a:pPr algn="l"/>
                      <a:r>
                        <a:rPr lang="en-US" b="1" dirty="0" smtClean="0"/>
                        <a:t>Drive range 19</a:t>
                      </a:r>
                      <a:endParaRPr lang="en-US" b="1" dirty="0"/>
                    </a:p>
                  </a:txBody>
                  <a:tcPr/>
                </a:tc>
                <a:tc>
                  <a:txBody>
                    <a:bodyPr/>
                    <a:lstStyle/>
                    <a:p>
                      <a:pPr algn="l"/>
                      <a:r>
                        <a:rPr lang="en-US" b="1" dirty="0" smtClean="0"/>
                        <a:t>3</a:t>
                      </a:r>
                      <a:endParaRPr lang="en-US" b="1" dirty="0"/>
                    </a:p>
                  </a:txBody>
                  <a:tcPr/>
                </a:tc>
                <a:extLst>
                  <a:ext uri="{0D108BD9-81ED-4DB2-BD59-A6C34878D82A}">
                    <a16:rowId xmlns:a16="http://schemas.microsoft.com/office/drawing/2014/main" val="1181626045"/>
                  </a:ext>
                </a:extLst>
              </a:tr>
              <a:tr h="370840">
                <a:tc>
                  <a:txBody>
                    <a:bodyPr/>
                    <a:lstStyle/>
                    <a:p>
                      <a:pPr algn="l"/>
                      <a:r>
                        <a:rPr lang="en-US" b="1" dirty="0" smtClean="0"/>
                        <a:t>Processor 4618</a:t>
                      </a:r>
                      <a:endParaRPr lang="en-US" b="1" dirty="0"/>
                    </a:p>
                  </a:txBody>
                  <a:tcPr/>
                </a:tc>
                <a:tc>
                  <a:txBody>
                    <a:bodyPr/>
                    <a:lstStyle/>
                    <a:p>
                      <a:pPr algn="l"/>
                      <a:r>
                        <a:rPr lang="en-US" b="1" dirty="0" smtClean="0"/>
                        <a:t>10</a:t>
                      </a:r>
                      <a:endParaRPr lang="en-US" b="1" dirty="0"/>
                    </a:p>
                  </a:txBody>
                  <a:tcPr/>
                </a:tc>
                <a:tc>
                  <a:txBody>
                    <a:bodyPr/>
                    <a:lstStyle/>
                    <a:p>
                      <a:pPr algn="l"/>
                      <a:r>
                        <a:rPr lang="en-US" b="1" dirty="0" smtClean="0"/>
                        <a:t>Price</a:t>
                      </a:r>
                      <a:r>
                        <a:rPr lang="en-US" b="1" baseline="0" dirty="0" smtClean="0"/>
                        <a:t> range 13</a:t>
                      </a:r>
                      <a:endParaRPr lang="en-US" b="1" dirty="0"/>
                    </a:p>
                  </a:txBody>
                  <a:tcPr/>
                </a:tc>
                <a:tc>
                  <a:txBody>
                    <a:bodyPr/>
                    <a:lstStyle/>
                    <a:p>
                      <a:pPr algn="l"/>
                      <a:r>
                        <a:rPr lang="en-US" b="1" dirty="0" smtClean="0"/>
                        <a:t>3</a:t>
                      </a:r>
                      <a:endParaRPr lang="en-US" b="1" dirty="0"/>
                    </a:p>
                  </a:txBody>
                  <a:tcPr/>
                </a:tc>
                <a:extLst>
                  <a:ext uri="{0D108BD9-81ED-4DB2-BD59-A6C34878D82A}">
                    <a16:rowId xmlns:a16="http://schemas.microsoft.com/office/drawing/2014/main" val="534857398"/>
                  </a:ext>
                </a:extLst>
              </a:tr>
              <a:tr h="370840">
                <a:tc>
                  <a:txBody>
                    <a:bodyPr/>
                    <a:lstStyle/>
                    <a:p>
                      <a:pPr algn="l"/>
                      <a:r>
                        <a:rPr lang="en-US" b="1" dirty="0" smtClean="0"/>
                        <a:t>Drive 19854</a:t>
                      </a:r>
                      <a:endParaRPr lang="en-US" b="1" dirty="0"/>
                    </a:p>
                  </a:txBody>
                  <a:tcPr/>
                </a:tc>
                <a:tc>
                  <a:txBody>
                    <a:bodyPr/>
                    <a:lstStyle/>
                    <a:p>
                      <a:pPr algn="l"/>
                      <a:r>
                        <a:rPr lang="en-US" b="1" dirty="0" smtClean="0"/>
                        <a:t>7</a:t>
                      </a:r>
                      <a:endParaRPr lang="en-US" b="1" dirty="0"/>
                    </a:p>
                  </a:txBody>
                  <a:tcPr/>
                </a:tc>
                <a:tc>
                  <a:txBody>
                    <a:bodyPr/>
                    <a:lstStyle/>
                    <a:p>
                      <a:pPr algn="l"/>
                      <a:r>
                        <a:rPr lang="en-US" b="1" dirty="0" smtClean="0"/>
                        <a:t>Battery</a:t>
                      </a:r>
                      <a:r>
                        <a:rPr lang="en-US" b="1" baseline="0" dirty="0" smtClean="0"/>
                        <a:t> rating 363</a:t>
                      </a:r>
                      <a:endParaRPr lang="en-US" b="1" dirty="0"/>
                    </a:p>
                  </a:txBody>
                  <a:tcPr/>
                </a:tc>
                <a:tc>
                  <a:txBody>
                    <a:bodyPr/>
                    <a:lstStyle/>
                    <a:p>
                      <a:pPr algn="l"/>
                      <a:r>
                        <a:rPr lang="en-US" b="1" dirty="0" smtClean="0"/>
                        <a:t>3</a:t>
                      </a:r>
                      <a:endParaRPr lang="en-US" b="1" dirty="0"/>
                    </a:p>
                  </a:txBody>
                  <a:tcPr/>
                </a:tc>
                <a:extLst>
                  <a:ext uri="{0D108BD9-81ED-4DB2-BD59-A6C34878D82A}">
                    <a16:rowId xmlns:a16="http://schemas.microsoft.com/office/drawing/2014/main" val="1808642393"/>
                  </a:ext>
                </a:extLst>
              </a:tr>
            </a:tbl>
          </a:graphicData>
        </a:graphic>
      </p:graphicFrame>
    </p:spTree>
    <p:extLst>
      <p:ext uri="{BB962C8B-B14F-4D97-AF65-F5344CB8AC3E}">
        <p14:creationId xmlns:p14="http://schemas.microsoft.com/office/powerpoint/2010/main" val="1105581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Extract Template</a:t>
            </a:r>
            <a:endParaRPr lang="zh-CN" altLang="en-US" dirty="0"/>
          </a:p>
        </p:txBody>
      </p:sp>
      <p:pic>
        <p:nvPicPr>
          <p:cNvPr id="3" name="Picture 2"/>
          <p:cNvPicPr>
            <a:picLocks noChangeAspect="1"/>
          </p:cNvPicPr>
          <p:nvPr/>
        </p:nvPicPr>
        <p:blipFill>
          <a:blip r:embed="rId3"/>
          <a:stretch>
            <a:fillRect/>
          </a:stretch>
        </p:blipFill>
        <p:spPr>
          <a:xfrm>
            <a:off x="7168462" y="1419790"/>
            <a:ext cx="4932151" cy="4054733"/>
          </a:xfrm>
          <a:prstGeom prst="rect">
            <a:avLst/>
          </a:prstGeom>
        </p:spPr>
      </p:pic>
      <p:pic>
        <p:nvPicPr>
          <p:cNvPr id="5" name="Picture 4"/>
          <p:cNvPicPr>
            <a:picLocks noChangeAspect="1"/>
          </p:cNvPicPr>
          <p:nvPr/>
        </p:nvPicPr>
        <p:blipFill>
          <a:blip r:embed="rId4"/>
          <a:stretch>
            <a:fillRect/>
          </a:stretch>
        </p:blipFill>
        <p:spPr>
          <a:xfrm>
            <a:off x="422724" y="1419790"/>
            <a:ext cx="5605543" cy="5240563"/>
          </a:xfrm>
          <a:prstGeom prst="rect">
            <a:avLst/>
          </a:prstGeom>
        </p:spPr>
      </p:pic>
    </p:spTree>
    <p:extLst>
      <p:ext uri="{BB962C8B-B14F-4D97-AF65-F5344CB8AC3E}">
        <p14:creationId xmlns:p14="http://schemas.microsoft.com/office/powerpoint/2010/main" val="670305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Definition</a:t>
            </a:r>
            <a:endParaRPr lang="en-US" dirty="0"/>
          </a:p>
        </p:txBody>
      </p:sp>
      <p:pic>
        <p:nvPicPr>
          <p:cNvPr id="1025" name="Picture 1" descr="PI &#10;abel &#10;ata &#10;I-PI &#10;correct &#10;I-P2 &#10;incorrect &#10;Missin &#10;Label &#10;1. &#10;Error &#10;Label &#10;2. &#10;Length error (short/Long) (50%) &#10;Mistake chunk's label (5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10032" y="1600201"/>
            <a:ext cx="6330514" cy="2568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0069" y="1690688"/>
            <a:ext cx="6322621" cy="3231654"/>
          </a:xfrm>
          <a:prstGeom prst="rect">
            <a:avLst/>
          </a:prstGeom>
          <a:noFill/>
        </p:spPr>
        <p:txBody>
          <a:bodyPr wrap="square" rtlCol="0">
            <a:spAutoFit/>
          </a:bodyPr>
          <a:lstStyle/>
          <a:p>
            <a:r>
              <a:rPr lang="en-US" sz="2400" b="1" dirty="0" smtClean="0"/>
              <a:t>Example: p20_e30x50</a:t>
            </a:r>
          </a:p>
          <a:p>
            <a:endParaRPr lang="en-US" sz="2400" dirty="0" smtClean="0"/>
          </a:p>
          <a:p>
            <a:pPr marL="285750" indent="-285750">
              <a:buFont typeface="Arial" panose="020B0604020202020204" pitchFamily="34" charset="0"/>
              <a:buChar char="•"/>
            </a:pPr>
            <a:r>
              <a:rPr lang="en-US" sz="2400" dirty="0" smtClean="0"/>
              <a:t> Correct label chunks: 20%</a:t>
            </a:r>
          </a:p>
          <a:p>
            <a:pPr marL="342900" indent="-342900">
              <a:buFont typeface="Arial" panose="020B0604020202020204" pitchFamily="34" charset="0"/>
              <a:buChar char="•"/>
            </a:pPr>
            <a:r>
              <a:rPr lang="en-US" sz="2400" dirty="0" smtClean="0"/>
              <a:t>Incorrect label chunks: 80%</a:t>
            </a:r>
          </a:p>
          <a:p>
            <a:pPr marL="857250" lvl="1" indent="-400050">
              <a:buFont typeface="+mj-lt"/>
              <a:buAutoNum type="arabicParenR"/>
            </a:pPr>
            <a:r>
              <a:rPr lang="en-US" sz="2400" dirty="0" smtClean="0"/>
              <a:t>Missing label: 80% * 70%</a:t>
            </a:r>
          </a:p>
          <a:p>
            <a:pPr marL="857250" lvl="1" indent="-400050">
              <a:buFont typeface="+mj-lt"/>
              <a:buAutoNum type="arabicParenR"/>
            </a:pPr>
            <a:r>
              <a:rPr lang="en-US" sz="2400" dirty="0" smtClean="0"/>
              <a:t>Mistake chunk label: 80%* 30% * 50%</a:t>
            </a:r>
          </a:p>
          <a:p>
            <a:pPr marL="857250" lvl="1" indent="-400050">
              <a:buFont typeface="+mj-lt"/>
              <a:buAutoNum type="arabicParenR"/>
            </a:pPr>
            <a:r>
              <a:rPr lang="en-US" sz="2400" dirty="0" smtClean="0"/>
              <a:t>Length error label: 80%* 30% * 50%</a:t>
            </a:r>
          </a:p>
          <a:p>
            <a:endParaRPr lang="en-US" dirty="0"/>
          </a:p>
          <a:p>
            <a:endParaRPr lang="en-US" dirty="0"/>
          </a:p>
        </p:txBody>
      </p:sp>
      <p:graphicFrame>
        <p:nvGraphicFramePr>
          <p:cNvPr id="6" name="Table 5"/>
          <p:cNvGraphicFramePr>
            <a:graphicFrameLocks noGrp="1"/>
          </p:cNvGraphicFramePr>
          <p:nvPr>
            <p:extLst/>
          </p:nvPr>
        </p:nvGraphicFramePr>
        <p:xfrm>
          <a:off x="838198" y="4692403"/>
          <a:ext cx="11002348" cy="1854200"/>
        </p:xfrm>
        <a:graphic>
          <a:graphicData uri="http://schemas.openxmlformats.org/drawingml/2006/table">
            <a:tbl>
              <a:tblPr firstRow="1" bandRow="1">
                <a:tableStyleId>{5C22544A-7EE6-4342-B048-85BDC9FD1C3A}</a:tableStyleId>
              </a:tblPr>
              <a:tblGrid>
                <a:gridCol w="3651506">
                  <a:extLst>
                    <a:ext uri="{9D8B030D-6E8A-4147-A177-3AD203B41FA5}">
                      <a16:colId xmlns:a16="http://schemas.microsoft.com/office/drawing/2014/main" val="3136789911"/>
                    </a:ext>
                  </a:extLst>
                </a:gridCol>
                <a:gridCol w="7350842">
                  <a:extLst>
                    <a:ext uri="{9D8B030D-6E8A-4147-A177-3AD203B41FA5}">
                      <a16:colId xmlns:a16="http://schemas.microsoft.com/office/drawing/2014/main" val="1278513621"/>
                    </a:ext>
                  </a:extLst>
                </a:gridCol>
              </a:tblGrid>
              <a:tr h="370840">
                <a:tc>
                  <a:txBody>
                    <a:bodyPr/>
                    <a:lstStyle/>
                    <a:p>
                      <a:r>
                        <a:rPr lang="en-US" dirty="0" smtClean="0"/>
                        <a:t>Error types</a:t>
                      </a:r>
                      <a:endParaRPr lang="en-US" dirty="0"/>
                    </a:p>
                  </a:txBody>
                  <a:tcPr/>
                </a:tc>
                <a:tc>
                  <a:txBody>
                    <a:bodyPr/>
                    <a:lstStyle/>
                    <a:p>
                      <a:r>
                        <a:rPr lang="en-US" dirty="0" smtClean="0"/>
                        <a:t>Pairs</a:t>
                      </a:r>
                      <a:endParaRPr lang="en-US" dirty="0"/>
                    </a:p>
                  </a:txBody>
                  <a:tcPr/>
                </a:tc>
                <a:extLst>
                  <a:ext uri="{0D108BD9-81ED-4DB2-BD59-A6C34878D82A}">
                    <a16:rowId xmlns:a16="http://schemas.microsoft.com/office/drawing/2014/main" val="1664920507"/>
                  </a:ext>
                </a:extLst>
              </a:tr>
              <a:tr h="370840">
                <a:tc>
                  <a:txBody>
                    <a:bodyPr/>
                    <a:lstStyle/>
                    <a:p>
                      <a:r>
                        <a:rPr lang="en-US" dirty="0" smtClean="0"/>
                        <a:t>Correct</a:t>
                      </a:r>
                      <a:endParaRPr lang="en-US" dirty="0"/>
                    </a:p>
                  </a:txBody>
                  <a:tcPr/>
                </a:tc>
                <a:tc>
                  <a:txBody>
                    <a:bodyPr/>
                    <a:lstStyle/>
                    <a:p>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smtClean="0">
                          <a:solidFill>
                            <a:srgbClr val="FF0000"/>
                          </a:solidFill>
                        </a:rPr>
                        <a:t>B-Processor I-Processor </a:t>
                      </a:r>
                      <a:r>
                        <a:rPr lang="en-US" baseline="0" dirty="0" err="1" smtClean="0">
                          <a:solidFill>
                            <a:srgbClr val="FF0000"/>
                          </a:solidFill>
                        </a:rPr>
                        <a:t>I-Processor</a:t>
                      </a:r>
                      <a:r>
                        <a:rPr lang="en-US" baseline="0" dirty="0" smtClean="0">
                          <a:solidFill>
                            <a:srgbClr val="FF0000"/>
                          </a:solidFill>
                        </a:rPr>
                        <a:t> </a:t>
                      </a:r>
                      <a:r>
                        <a:rPr lang="en-US" baseline="0" dirty="0" smtClean="0"/>
                        <a:t>O</a:t>
                      </a:r>
                      <a:r>
                        <a:rPr lang="en-US" dirty="0" smtClean="0"/>
                        <a:t>)</a:t>
                      </a:r>
                      <a:endParaRPr lang="en-US" dirty="0"/>
                    </a:p>
                  </a:txBody>
                  <a:tcPr/>
                </a:tc>
                <a:extLst>
                  <a:ext uri="{0D108BD9-81ED-4DB2-BD59-A6C34878D82A}">
                    <a16:rowId xmlns:a16="http://schemas.microsoft.com/office/drawing/2014/main" val="3174496576"/>
                  </a:ext>
                </a:extLst>
              </a:tr>
              <a:tr h="370840">
                <a:tc>
                  <a:txBody>
                    <a:bodyPr/>
                    <a:lstStyle/>
                    <a:p>
                      <a:r>
                        <a:rPr lang="en-US" dirty="0" smtClean="0"/>
                        <a:t>Missing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err="1" smtClean="0">
                          <a:solidFill>
                            <a:srgbClr val="FF0000"/>
                          </a:solidFill>
                        </a:rPr>
                        <a:t>O</a:t>
                      </a:r>
                      <a:r>
                        <a:rPr lang="en-US" baseline="0" dirty="0" smtClean="0">
                          <a:solidFill>
                            <a:srgbClr val="FF0000"/>
                          </a:solidFill>
                        </a:rPr>
                        <a:t> </a:t>
                      </a:r>
                      <a:r>
                        <a:rPr lang="en-US" baseline="0" dirty="0" err="1" smtClean="0">
                          <a:solidFill>
                            <a:srgbClr val="FF0000"/>
                          </a:solidFill>
                        </a:rPr>
                        <a:t>O</a:t>
                      </a:r>
                      <a:r>
                        <a:rPr lang="en-US" baseline="0" dirty="0" smtClean="0">
                          <a:solidFill>
                            <a:srgbClr val="FF0000"/>
                          </a:solidFill>
                        </a:rPr>
                        <a:t> </a:t>
                      </a:r>
                      <a:r>
                        <a:rPr lang="en-US" baseline="0" dirty="0" err="1" smtClean="0">
                          <a:solidFill>
                            <a:srgbClr val="FF0000"/>
                          </a:solidFill>
                        </a:rPr>
                        <a:t>O</a:t>
                      </a:r>
                      <a:r>
                        <a:rPr lang="en-US" baseline="0" dirty="0" smtClean="0">
                          <a:solidFill>
                            <a:srgbClr val="FF0000"/>
                          </a:solidFill>
                        </a:rPr>
                        <a:t> </a:t>
                      </a:r>
                      <a:r>
                        <a:rPr lang="en-US" baseline="0" dirty="0" smtClean="0"/>
                        <a:t>O</a:t>
                      </a:r>
                      <a:r>
                        <a:rPr lang="en-US" dirty="0" smtClean="0"/>
                        <a:t>)</a:t>
                      </a:r>
                    </a:p>
                  </a:txBody>
                  <a:tcPr/>
                </a:tc>
                <a:extLst>
                  <a:ext uri="{0D108BD9-81ED-4DB2-BD59-A6C34878D82A}">
                    <a16:rowId xmlns:a16="http://schemas.microsoft.com/office/drawing/2014/main" val="134355008"/>
                  </a:ext>
                </a:extLst>
              </a:tr>
              <a:tr h="370840">
                <a:tc>
                  <a:txBody>
                    <a:bodyPr/>
                    <a:lstStyle/>
                    <a:p>
                      <a:r>
                        <a:rPr lang="en-US" dirty="0" smtClean="0"/>
                        <a:t>Mistake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smtClean="0">
                          <a:solidFill>
                            <a:srgbClr val="FF0000"/>
                          </a:solidFill>
                        </a:rPr>
                        <a:t>B-memory I-memory </a:t>
                      </a:r>
                      <a:r>
                        <a:rPr lang="en-US" baseline="0" dirty="0" err="1" smtClean="0">
                          <a:solidFill>
                            <a:srgbClr val="FF0000"/>
                          </a:solidFill>
                        </a:rPr>
                        <a:t>I-memory</a:t>
                      </a:r>
                      <a:r>
                        <a:rPr lang="en-US" baseline="0" dirty="0" smtClean="0">
                          <a:solidFill>
                            <a:srgbClr val="FF0000"/>
                          </a:solidFill>
                        </a:rPr>
                        <a:t> </a:t>
                      </a:r>
                      <a:r>
                        <a:rPr lang="en-US" baseline="0" dirty="0" smtClean="0"/>
                        <a:t>O</a:t>
                      </a:r>
                      <a:r>
                        <a:rPr lang="en-US" dirty="0" smtClean="0"/>
                        <a:t>)</a:t>
                      </a:r>
                    </a:p>
                  </a:txBody>
                  <a:tcPr/>
                </a:tc>
                <a:extLst>
                  <a:ext uri="{0D108BD9-81ED-4DB2-BD59-A6C34878D82A}">
                    <a16:rowId xmlns:a16="http://schemas.microsoft.com/office/drawing/2014/main" val="1643538433"/>
                  </a:ext>
                </a:extLst>
              </a:tr>
              <a:tr h="370840">
                <a:tc>
                  <a:txBody>
                    <a:bodyPr/>
                    <a:lstStyle/>
                    <a:p>
                      <a:r>
                        <a:rPr lang="en-US" dirty="0" smtClean="0"/>
                        <a:t>Length error (Frequent</a:t>
                      </a:r>
                      <a:r>
                        <a:rPr lang="en-US" baseline="0" dirty="0" smtClean="0"/>
                        <a:t> in r</a:t>
                      </a:r>
                      <a:r>
                        <a:rPr lang="en-US" altLang="zh-CN" baseline="0" dirty="0" smtClean="0"/>
                        <a:t>eal task</a:t>
                      </a:r>
                      <a:r>
                        <a:rPr lang="en-US" dirty="0" smtClean="0"/>
                        <a:t>)</a:t>
                      </a:r>
                      <a:endParaRPr lang="en-US" dirty="0"/>
                    </a:p>
                  </a:txBody>
                  <a:tcPr/>
                </a:tc>
                <a:tc>
                  <a:txBody>
                    <a:bodyPr/>
                    <a:lstStyle/>
                    <a:p>
                      <a:r>
                        <a:rPr lang="en-US" dirty="0" smtClean="0"/>
                        <a:t>new </a:t>
                      </a:r>
                      <a:r>
                        <a:rPr lang="en-US" dirty="0" smtClean="0">
                          <a:solidFill>
                            <a:srgbClr val="FF0000"/>
                          </a:solidFill>
                        </a:rPr>
                        <a:t>Intel core i7 </a:t>
                      </a:r>
                      <a:r>
                        <a:rPr lang="en-US" dirty="0" smtClean="0"/>
                        <a:t>processor (O </a:t>
                      </a:r>
                      <a:r>
                        <a:rPr lang="en-US" baseline="0" dirty="0" smtClean="0">
                          <a:solidFill>
                            <a:srgbClr val="FF0000"/>
                          </a:solidFill>
                        </a:rPr>
                        <a:t>B-Processor I-Processor O </a:t>
                      </a:r>
                      <a:r>
                        <a:rPr lang="en-US" baseline="0" dirty="0" smtClean="0"/>
                        <a:t>O</a:t>
                      </a:r>
                      <a:r>
                        <a:rPr lang="en-US" dirty="0" smtClean="0"/>
                        <a:t>)</a:t>
                      </a:r>
                      <a:endParaRPr lang="en-US" dirty="0"/>
                    </a:p>
                  </a:txBody>
                  <a:tcPr/>
                </a:tc>
                <a:extLst>
                  <a:ext uri="{0D108BD9-81ED-4DB2-BD59-A6C34878D82A}">
                    <a16:rowId xmlns:a16="http://schemas.microsoft.com/office/drawing/2014/main" val="3493083871"/>
                  </a:ext>
                </a:extLst>
              </a:tr>
            </a:tbl>
          </a:graphicData>
        </a:graphic>
      </p:graphicFrame>
    </p:spTree>
    <p:extLst>
      <p:ext uri="{BB962C8B-B14F-4D97-AF65-F5344CB8AC3E}">
        <p14:creationId xmlns:p14="http://schemas.microsoft.com/office/powerpoint/2010/main" val="353519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Definition</a:t>
            </a:r>
            <a:endParaRPr lang="en-US" dirty="0"/>
          </a:p>
        </p:txBody>
      </p:sp>
      <p:sp>
        <p:nvSpPr>
          <p:cNvPr id="3" name="Content Placeholder 2"/>
          <p:cNvSpPr>
            <a:spLocks noGrp="1"/>
          </p:cNvSpPr>
          <p:nvPr>
            <p:ph idx="1"/>
          </p:nvPr>
        </p:nvSpPr>
        <p:spPr/>
        <p:txBody>
          <a:bodyPr/>
          <a:lstStyle/>
          <a:p>
            <a:pPr marL="0" indent="0">
              <a:buNone/>
            </a:pPr>
            <a:r>
              <a:rPr lang="en-US" sz="3200" dirty="0"/>
              <a:t>p20_e30x50_with_RE_SU_set_zero_nw:1.0_tw1.0</a:t>
            </a:r>
          </a:p>
          <a:p>
            <a:r>
              <a:rPr lang="en-US" b="1" dirty="0" smtClean="0"/>
              <a:t>P20 e30x50</a:t>
            </a:r>
            <a:r>
              <a:rPr lang="en-US" dirty="0" smtClean="0"/>
              <a:t>: dataset quality setting</a:t>
            </a:r>
          </a:p>
          <a:p>
            <a:r>
              <a:rPr lang="en-US" b="1" dirty="0" smtClean="0"/>
              <a:t>With RE SU</a:t>
            </a:r>
            <a:r>
              <a:rPr lang="en-US" dirty="0" smtClean="0"/>
              <a:t>: model setting</a:t>
            </a:r>
          </a:p>
          <a:p>
            <a:r>
              <a:rPr lang="en-US" b="1" dirty="0" smtClean="0"/>
              <a:t>Set Zero</a:t>
            </a:r>
            <a:r>
              <a:rPr lang="en-US" dirty="0" smtClean="0"/>
              <a:t>: how to initialize </a:t>
            </a:r>
            <a:r>
              <a:rPr lang="en-US" dirty="0"/>
              <a:t>n</a:t>
            </a:r>
            <a:r>
              <a:rPr lang="en-US" dirty="0" smtClean="0"/>
              <a:t>oisy transition matrix</a:t>
            </a:r>
            <a:r>
              <a:rPr lang="en-US" altLang="zh-CN" dirty="0" smtClean="0"/>
              <a:t>, including top-k, semi-supervised, set zero.</a:t>
            </a:r>
          </a:p>
          <a:p>
            <a:r>
              <a:rPr lang="en-US" b="1" dirty="0" smtClean="0"/>
              <a:t>NW</a:t>
            </a:r>
            <a:r>
              <a:rPr lang="en-US" dirty="0" smtClean="0"/>
              <a:t>: Noisy decoder weight in loss function</a:t>
            </a:r>
          </a:p>
          <a:p>
            <a:r>
              <a:rPr lang="en-US" b="1" dirty="0" smtClean="0"/>
              <a:t>TW</a:t>
            </a:r>
            <a:r>
              <a:rPr lang="en-US" dirty="0" smtClean="0"/>
              <a:t>: Transition function weight in CRF-score function</a:t>
            </a:r>
          </a:p>
        </p:txBody>
      </p:sp>
    </p:spTree>
    <p:extLst>
      <p:ext uri="{BB962C8B-B14F-4D97-AF65-F5344CB8AC3E}">
        <p14:creationId xmlns:p14="http://schemas.microsoft.com/office/powerpoint/2010/main" val="9359986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with </a:t>
            </a:r>
            <a:r>
              <a:rPr lang="en-US" dirty="0"/>
              <a:t>p20_e30x50 </a:t>
            </a:r>
          </a:p>
        </p:txBody>
      </p:sp>
      <p:graphicFrame>
        <p:nvGraphicFramePr>
          <p:cNvPr id="7" name="Content Placeholder 6"/>
          <p:cNvGraphicFramePr>
            <a:graphicFrameLocks noGrp="1"/>
          </p:cNvGraphicFramePr>
          <p:nvPr>
            <p:ph idx="1"/>
            <p:extLst/>
          </p:nvPr>
        </p:nvGraphicFramePr>
        <p:xfrm>
          <a:off x="838200" y="1399032"/>
          <a:ext cx="10515600" cy="2519680"/>
        </p:xfrm>
        <a:graphic>
          <a:graphicData uri="http://schemas.openxmlformats.org/drawingml/2006/table">
            <a:tbl>
              <a:tblPr firstRow="1" bandRow="1">
                <a:tableStyleId>{5C22544A-7EE6-4342-B048-85BDC9FD1C3A}</a:tableStyleId>
              </a:tblPr>
              <a:tblGrid>
                <a:gridCol w="3633216">
                  <a:extLst>
                    <a:ext uri="{9D8B030D-6E8A-4147-A177-3AD203B41FA5}">
                      <a16:colId xmlns:a16="http://schemas.microsoft.com/office/drawing/2014/main" val="483053474"/>
                    </a:ext>
                  </a:extLst>
                </a:gridCol>
                <a:gridCol w="1636776">
                  <a:extLst>
                    <a:ext uri="{9D8B030D-6E8A-4147-A177-3AD203B41FA5}">
                      <a16:colId xmlns:a16="http://schemas.microsoft.com/office/drawing/2014/main" val="2113241547"/>
                    </a:ext>
                  </a:extLst>
                </a:gridCol>
                <a:gridCol w="2616708">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59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err="1" smtClean="0">
                          <a:solidFill>
                            <a:schemeClr val="lt1"/>
                          </a:solidFill>
                          <a:effectLst/>
                          <a:latin typeface="+mn-lt"/>
                          <a:ea typeface="+mn-ea"/>
                          <a:cs typeface="+mn-cs"/>
                        </a:rPr>
                        <a:t>Init</a:t>
                      </a:r>
                      <a:r>
                        <a:rPr lang="en-US" sz="1800" b="1" kern="1200" baseline="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Matrix</a:t>
                      </a:r>
                      <a:r>
                        <a:rPr lang="en-US" sz="1800" b="1" kern="1200" baseline="0" dirty="0" smtClean="0">
                          <a:solidFill>
                            <a:schemeClr val="lt1"/>
                          </a:solidFill>
                          <a:effectLst/>
                          <a:latin typeface="+mn-lt"/>
                          <a:ea typeface="+mn-ea"/>
                          <a:cs typeface="+mn-cs"/>
                        </a:rPr>
                        <a:t> (-1,1)</a:t>
                      </a:r>
                      <a:endParaRPr lang="en-US" dirty="0" smtClean="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rgbClr val="FF0000"/>
                          </a:solidFill>
                        </a:rPr>
                        <a:t>Baseline</a:t>
                      </a:r>
                      <a:endParaRPr lang="en-US" dirty="0">
                        <a:solidFill>
                          <a:srgbClr val="FF0000"/>
                        </a:solidFill>
                      </a:endParaRPr>
                    </a:p>
                  </a:txBody>
                  <a:tcPr/>
                </a:tc>
                <a:tc>
                  <a:txBody>
                    <a:bodyPr/>
                    <a:lstStyle/>
                    <a:p>
                      <a:pPr fontAlgn="t">
                        <a:spcBef>
                          <a:spcPts val="0"/>
                        </a:spcBef>
                        <a:spcAft>
                          <a:spcPts val="800"/>
                        </a:spcAft>
                      </a:pPr>
                      <a:r>
                        <a:rPr lang="en-US" dirty="0" smtClean="0">
                          <a:solidFill>
                            <a:srgbClr val="FF0000"/>
                          </a:solidFill>
                        </a:rPr>
                        <a:t>0.9807</a:t>
                      </a:r>
                      <a:endParaRPr lang="en-US" dirty="0">
                        <a:solidFill>
                          <a:srgbClr val="FF0000"/>
                        </a:solidFill>
                      </a:endParaRPr>
                    </a:p>
                  </a:txBody>
                  <a:tcPr marL="50800" marR="50800" marT="50800" marB="50800"/>
                </a:tc>
                <a:tc>
                  <a:txBody>
                    <a:bodyPr/>
                    <a:lstStyle/>
                    <a:p>
                      <a:pPr fontAlgn="t">
                        <a:spcBef>
                          <a:spcPts val="0"/>
                        </a:spcBef>
                        <a:spcAft>
                          <a:spcPts val="800"/>
                        </a:spcAft>
                      </a:pPr>
                      <a:r>
                        <a:rPr lang="en-US">
                          <a:solidFill>
                            <a:srgbClr val="FF0000"/>
                          </a:solidFill>
                        </a:rPr>
                        <a:t>0.1923</a:t>
                      </a:r>
                    </a:p>
                  </a:txBody>
                  <a:tcPr marL="50800" marR="50800" marT="50800" marB="50800"/>
                </a:tc>
                <a:tc>
                  <a:txBody>
                    <a:bodyPr/>
                    <a:lstStyle/>
                    <a:p>
                      <a:pPr fontAlgn="t">
                        <a:spcBef>
                          <a:spcPts val="0"/>
                        </a:spcBef>
                        <a:spcAft>
                          <a:spcPts val="800"/>
                        </a:spcAft>
                      </a:pPr>
                      <a:r>
                        <a:rPr lang="en-US">
                          <a:solidFill>
                            <a:srgbClr val="FF0000"/>
                          </a:solidFill>
                        </a:rPr>
                        <a:t>0.3216</a:t>
                      </a:r>
                    </a:p>
                  </a:txBody>
                  <a:tcPr marL="50800" marR="50800" marT="50800" marB="50800"/>
                </a:tc>
                <a:extLst>
                  <a:ext uri="{0D108BD9-81ED-4DB2-BD59-A6C34878D82A}">
                    <a16:rowId xmlns:a16="http://schemas.microsoft.com/office/drawing/2014/main" val="1188989811"/>
                  </a:ext>
                </a:extLst>
              </a:tr>
              <a:tr h="370840">
                <a:tc>
                  <a:txBody>
                    <a:bodyPr/>
                    <a:lstStyle/>
                    <a:p>
                      <a:r>
                        <a:rPr lang="en-US" dirty="0" smtClean="0">
                          <a:solidFill>
                            <a:srgbClr val="FF0000"/>
                          </a:solidFill>
                        </a:rPr>
                        <a:t>With</a:t>
                      </a:r>
                      <a:r>
                        <a:rPr lang="en-US" baseline="0" dirty="0" smtClean="0">
                          <a:solidFill>
                            <a:srgbClr val="FF0000"/>
                          </a:solidFill>
                        </a:rPr>
                        <a:t> RE S</a:t>
                      </a:r>
                    </a:p>
                  </a:txBody>
                  <a:tcPr/>
                </a:tc>
                <a:tc>
                  <a:txBody>
                    <a:bodyPr/>
                    <a:lstStyle/>
                    <a:p>
                      <a:pPr fontAlgn="t">
                        <a:spcBef>
                          <a:spcPts val="0"/>
                        </a:spcBef>
                        <a:spcAft>
                          <a:spcPts val="800"/>
                        </a:spcAft>
                      </a:pPr>
                      <a:r>
                        <a:rPr lang="en-US">
                          <a:solidFill>
                            <a:srgbClr val="FF0000"/>
                          </a:solidFill>
                        </a:rPr>
                        <a:t>0.9871</a:t>
                      </a:r>
                    </a:p>
                  </a:txBody>
                  <a:tcPr marL="50800" marR="50800" marT="50800" marB="50800"/>
                </a:tc>
                <a:tc>
                  <a:txBody>
                    <a:bodyPr/>
                    <a:lstStyle/>
                    <a:p>
                      <a:pPr fontAlgn="t">
                        <a:spcBef>
                          <a:spcPts val="0"/>
                        </a:spcBef>
                        <a:spcAft>
                          <a:spcPts val="800"/>
                        </a:spcAft>
                      </a:pPr>
                      <a:r>
                        <a:rPr lang="en-US">
                          <a:solidFill>
                            <a:srgbClr val="FF0000"/>
                          </a:solidFill>
                        </a:rPr>
                        <a:t>0.2997</a:t>
                      </a:r>
                    </a:p>
                  </a:txBody>
                  <a:tcPr marL="50800" marR="50800" marT="50800" marB="50800"/>
                </a:tc>
                <a:tc>
                  <a:txBody>
                    <a:bodyPr/>
                    <a:lstStyle/>
                    <a:p>
                      <a:pPr fontAlgn="t">
                        <a:spcBef>
                          <a:spcPts val="0"/>
                        </a:spcBef>
                        <a:spcAft>
                          <a:spcPts val="800"/>
                        </a:spcAft>
                      </a:pPr>
                      <a:r>
                        <a:rPr lang="en-US" dirty="0">
                          <a:solidFill>
                            <a:srgbClr val="FF0000"/>
                          </a:solidFill>
                        </a:rPr>
                        <a:t>0.4598</a:t>
                      </a:r>
                    </a:p>
                  </a:txBody>
                  <a:tcPr marL="50800" marR="50800" marT="50800" marB="50800"/>
                </a:tc>
                <a:extLst>
                  <a:ext uri="{0D108BD9-81ED-4DB2-BD59-A6C34878D82A}">
                    <a16:rowId xmlns:a16="http://schemas.microsoft.com/office/drawing/2014/main" val="1768349747"/>
                  </a:ext>
                </a:extLst>
              </a:tr>
              <a:tr h="370840">
                <a:tc>
                  <a:txBody>
                    <a:bodyPr/>
                    <a:lstStyle/>
                    <a:p>
                      <a:r>
                        <a:rPr lang="en-US" dirty="0" smtClean="0">
                          <a:solidFill>
                            <a:schemeClr val="tx1"/>
                          </a:solidFill>
                        </a:rPr>
                        <a:t>With RE SU</a:t>
                      </a:r>
                      <a:endParaRPr lang="en-US" dirty="0">
                        <a:solidFill>
                          <a:schemeClr val="tx1"/>
                        </a:solidFill>
                      </a:endParaRPr>
                    </a:p>
                  </a:txBody>
                  <a:tcPr/>
                </a:tc>
                <a:tc>
                  <a:txBody>
                    <a:bodyPr/>
                    <a:lstStyle/>
                    <a:p>
                      <a:pPr fontAlgn="t">
                        <a:spcBef>
                          <a:spcPts val="0"/>
                        </a:spcBef>
                        <a:spcAft>
                          <a:spcPts val="800"/>
                        </a:spcAft>
                      </a:pPr>
                      <a:r>
                        <a:rPr lang="en-US"/>
                        <a:t>0.9816</a:t>
                      </a:r>
                    </a:p>
                  </a:txBody>
                  <a:tcPr marL="50800" marR="50800" marT="50800" marB="50800"/>
                </a:tc>
                <a:tc>
                  <a:txBody>
                    <a:bodyPr/>
                    <a:lstStyle/>
                    <a:p>
                      <a:pPr fontAlgn="t">
                        <a:spcBef>
                          <a:spcPts val="0"/>
                        </a:spcBef>
                        <a:spcAft>
                          <a:spcPts val="800"/>
                        </a:spcAft>
                      </a:pPr>
                      <a:r>
                        <a:rPr lang="en-US"/>
                        <a:t>0.7628</a:t>
                      </a:r>
                    </a:p>
                  </a:txBody>
                  <a:tcPr marL="50800" marR="50800" marT="50800" marB="50800"/>
                </a:tc>
                <a:tc>
                  <a:txBody>
                    <a:bodyPr/>
                    <a:lstStyle/>
                    <a:p>
                      <a:pPr fontAlgn="t">
                        <a:spcBef>
                          <a:spcPts val="0"/>
                        </a:spcBef>
                        <a:spcAft>
                          <a:spcPts val="800"/>
                        </a:spcAft>
                      </a:pPr>
                      <a:r>
                        <a:rPr lang="en-US" dirty="0"/>
                        <a:t>0.8585</a:t>
                      </a:r>
                    </a:p>
                  </a:txBody>
                  <a:tcPr marL="50800" marR="50800" marT="50800" marB="50800"/>
                </a:tc>
                <a:extLst>
                  <a:ext uri="{0D108BD9-81ED-4DB2-BD59-A6C34878D82A}">
                    <a16:rowId xmlns:a16="http://schemas.microsoft.com/office/drawing/2014/main" val="2503241408"/>
                  </a:ext>
                </a:extLst>
              </a:tr>
              <a:tr h="370840">
                <a:tc>
                  <a:txBody>
                    <a:bodyPr/>
                    <a:lstStyle/>
                    <a:p>
                      <a:r>
                        <a:rPr lang="en-US" dirty="0" smtClean="0">
                          <a:solidFill>
                            <a:schemeClr val="tx1"/>
                          </a:solidFill>
                        </a:rPr>
                        <a:t>With E</a:t>
                      </a:r>
                      <a:endParaRPr lang="en-US" dirty="0">
                        <a:solidFill>
                          <a:schemeClr val="tx1"/>
                        </a:solidFill>
                      </a:endParaRPr>
                    </a:p>
                  </a:txBody>
                  <a:tcPr/>
                </a:tc>
                <a:tc>
                  <a:txBody>
                    <a:bodyPr/>
                    <a:lstStyle/>
                    <a:p>
                      <a:pPr fontAlgn="t">
                        <a:spcBef>
                          <a:spcPts val="0"/>
                        </a:spcBef>
                        <a:spcAft>
                          <a:spcPts val="800"/>
                        </a:spcAft>
                      </a:pPr>
                      <a:r>
                        <a:rPr lang="en-US"/>
                        <a:t>0.9659</a:t>
                      </a:r>
                    </a:p>
                  </a:txBody>
                  <a:tcPr marL="50800" marR="50800" marT="50800" marB="50800"/>
                </a:tc>
                <a:tc>
                  <a:txBody>
                    <a:bodyPr/>
                    <a:lstStyle/>
                    <a:p>
                      <a:pPr fontAlgn="t">
                        <a:spcBef>
                          <a:spcPts val="0"/>
                        </a:spcBef>
                        <a:spcAft>
                          <a:spcPts val="800"/>
                        </a:spcAft>
                      </a:pPr>
                      <a:r>
                        <a:rPr lang="en-US"/>
                        <a:t>0.1136</a:t>
                      </a:r>
                    </a:p>
                  </a:txBody>
                  <a:tcPr marL="50800" marR="50800" marT="50800" marB="50800"/>
                </a:tc>
                <a:tc>
                  <a:txBody>
                    <a:bodyPr/>
                    <a:lstStyle/>
                    <a:p>
                      <a:pPr fontAlgn="t">
                        <a:spcBef>
                          <a:spcPts val="0"/>
                        </a:spcBef>
                        <a:spcAft>
                          <a:spcPts val="800"/>
                        </a:spcAft>
                      </a:pPr>
                      <a:r>
                        <a:rPr lang="en-US"/>
                        <a:t>0.2034</a:t>
                      </a:r>
                    </a:p>
                  </a:txBody>
                  <a:tcPr marL="50800" marR="50800" marT="50800" marB="50800"/>
                </a:tc>
                <a:extLst>
                  <a:ext uri="{0D108BD9-81ED-4DB2-BD59-A6C34878D82A}">
                    <a16:rowId xmlns:a16="http://schemas.microsoft.com/office/drawing/2014/main" val="3530551295"/>
                  </a:ext>
                </a:extLst>
              </a:tr>
              <a:tr h="370840">
                <a:tc>
                  <a:txBody>
                    <a:bodyPr/>
                    <a:lstStyle/>
                    <a:p>
                      <a:r>
                        <a:rPr lang="en-US" dirty="0" smtClean="0">
                          <a:solidFill>
                            <a:schemeClr val="tx1"/>
                          </a:solidFill>
                        </a:rPr>
                        <a:t>With REE SU</a:t>
                      </a:r>
                      <a:endParaRPr lang="en-US" dirty="0">
                        <a:solidFill>
                          <a:schemeClr val="tx1"/>
                        </a:solidFill>
                      </a:endParaRPr>
                    </a:p>
                  </a:txBody>
                  <a:tcPr/>
                </a:tc>
                <a:tc>
                  <a:txBody>
                    <a:bodyPr/>
                    <a:lstStyle/>
                    <a:p>
                      <a:pPr fontAlgn="t">
                        <a:spcBef>
                          <a:spcPts val="0"/>
                        </a:spcBef>
                        <a:spcAft>
                          <a:spcPts val="800"/>
                        </a:spcAft>
                      </a:pPr>
                      <a:r>
                        <a:rPr lang="en-US"/>
                        <a:t>0.9805</a:t>
                      </a:r>
                    </a:p>
                  </a:txBody>
                  <a:tcPr marL="50800" marR="50800" marT="50800" marB="50800"/>
                </a:tc>
                <a:tc>
                  <a:txBody>
                    <a:bodyPr/>
                    <a:lstStyle/>
                    <a:p>
                      <a:pPr fontAlgn="t">
                        <a:spcBef>
                          <a:spcPts val="0"/>
                        </a:spcBef>
                        <a:spcAft>
                          <a:spcPts val="800"/>
                        </a:spcAft>
                      </a:pPr>
                      <a:r>
                        <a:rPr lang="en-US"/>
                        <a:t>0.6801</a:t>
                      </a:r>
                    </a:p>
                  </a:txBody>
                  <a:tcPr marL="50800" marR="50800" marT="50800" marB="50800"/>
                </a:tc>
                <a:tc>
                  <a:txBody>
                    <a:bodyPr/>
                    <a:lstStyle/>
                    <a:p>
                      <a:pPr fontAlgn="t">
                        <a:spcBef>
                          <a:spcPts val="0"/>
                        </a:spcBef>
                        <a:spcAft>
                          <a:spcPts val="800"/>
                        </a:spcAft>
                      </a:pPr>
                      <a:r>
                        <a:rPr lang="en-US" dirty="0"/>
                        <a:t>0.8031</a:t>
                      </a:r>
                    </a:p>
                  </a:txBody>
                  <a:tcPr marL="50800" marR="50800" marT="50800" marB="50800"/>
                </a:tc>
                <a:extLst>
                  <a:ext uri="{0D108BD9-81ED-4DB2-BD59-A6C34878D82A}">
                    <a16:rowId xmlns:a16="http://schemas.microsoft.com/office/drawing/2014/main" val="4129790624"/>
                  </a:ext>
                </a:extLst>
              </a:tr>
            </a:tbl>
          </a:graphicData>
        </a:graphic>
      </p:graphicFrame>
      <mc:AlternateContent xmlns:mc="http://schemas.openxmlformats.org/markup-compatibility/2006" xmlns:a14="http://schemas.microsoft.com/office/drawing/2010/main">
        <mc:Choice Requires="a14">
          <p:graphicFrame>
            <p:nvGraphicFramePr>
              <p:cNvPr id="8" name="Content Placeholder 6"/>
              <p:cNvGraphicFramePr>
                <a:graphicFrameLocks/>
              </p:cNvGraphicFramePr>
              <p:nvPr>
                <p:extLst/>
              </p:nvPr>
            </p:nvGraphicFramePr>
            <p:xfrm>
              <a:off x="838200" y="4139184"/>
              <a:ext cx="10515600" cy="2654110"/>
            </p:xfrm>
            <a:graphic>
              <a:graphicData uri="http://schemas.openxmlformats.org/drawingml/2006/table">
                <a:tbl>
                  <a:tblPr firstRow="1" bandRow="1">
                    <a:tableStyleId>{5C22544A-7EE6-4342-B048-85BDC9FD1C3A}</a:tableStyleId>
                  </a:tblPr>
                  <a:tblGrid>
                    <a:gridCol w="3660648">
                      <a:extLst>
                        <a:ext uri="{9D8B030D-6E8A-4147-A177-3AD203B41FA5}">
                          <a16:colId xmlns:a16="http://schemas.microsoft.com/office/drawing/2014/main" val="483053474"/>
                        </a:ext>
                      </a:extLst>
                    </a:gridCol>
                    <a:gridCol w="1597152">
                      <a:extLst>
                        <a:ext uri="{9D8B030D-6E8A-4147-A177-3AD203B41FA5}">
                          <a16:colId xmlns:a16="http://schemas.microsoft.com/office/drawing/2014/main" val="2113241547"/>
                        </a:ext>
                      </a:extLst>
                    </a:gridCol>
                    <a:gridCol w="2628900">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59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Models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err="1" smtClean="0">
                              <a:solidFill>
                                <a:schemeClr val="lt1"/>
                              </a:solidFill>
                              <a:effectLst/>
                              <a:latin typeface="+mn-lt"/>
                              <a:ea typeface="+mn-ea"/>
                              <a:cs typeface="+mn-cs"/>
                            </a:rPr>
                            <a:t>Init</a:t>
                          </a:r>
                          <a:r>
                            <a:rPr lang="en-US" sz="1800" b="1" kern="1200" baseline="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Matrix</a:t>
                          </a:r>
                          <a:r>
                            <a:rPr lang="en-US" sz="1400" b="1" kern="1200" baseline="0" dirty="0" smtClean="0">
                              <a:solidFill>
                                <a:schemeClr val="lt1"/>
                              </a:solidFill>
                              <a:effectLst/>
                              <a:latin typeface="+mn-lt"/>
                              <a:ea typeface="+mn-ea"/>
                              <a:cs typeface="+mn-cs"/>
                            </a:rPr>
                            <a:t> (</a:t>
                          </a:r>
                          <a14:m>
                            <m:oMath xmlns:m="http://schemas.openxmlformats.org/officeDocument/2006/math">
                              <m:r>
                                <a:rPr lang="en-US" sz="1400" b="1" i="0" kern="1200" baseline="0" dirty="0" smtClean="0">
                                  <a:solidFill>
                                    <a:schemeClr val="lt1"/>
                                  </a:solidFill>
                                  <a:effectLst/>
                                  <a:latin typeface="Cambria Math" panose="02040503050406030204" pitchFamily="18" charset="0"/>
                                  <a:ea typeface="+mn-ea"/>
                                  <a:cs typeface="+mn-cs"/>
                                </a:rPr>
                                <m:t>−</m:t>
                              </m:r>
                              <m:rad>
                                <m:radPr>
                                  <m:degHide m:val="on"/>
                                  <m:ctrlPr>
                                    <a:rPr lang="en-US" sz="1400" b="1" i="1" kern="1200" baseline="0" dirty="0" smtClean="0">
                                      <a:solidFill>
                                        <a:schemeClr val="lt1"/>
                                      </a:solidFill>
                                      <a:effectLst/>
                                      <a:latin typeface="Cambria Math" panose="02040503050406030204" pitchFamily="18" charset="0"/>
                                      <a:ea typeface="+mn-ea"/>
                                      <a:cs typeface="+mn-cs"/>
                                    </a:rPr>
                                  </m:ctrlPr>
                                </m:radPr>
                                <m:deg/>
                                <m:e>
                                  <m:f>
                                    <m:fPr>
                                      <m:ctrlPr>
                                        <a:rPr lang="en-US" sz="1400" b="1" i="1" kern="1200" baseline="0" dirty="0" smtClean="0">
                                          <a:solidFill>
                                            <a:schemeClr val="lt1"/>
                                          </a:solidFill>
                                          <a:effectLst/>
                                          <a:latin typeface="Cambria Math" panose="02040503050406030204" pitchFamily="18" charset="0"/>
                                          <a:ea typeface="+mn-ea"/>
                                          <a:cs typeface="+mn-cs"/>
                                        </a:rPr>
                                      </m:ctrlPr>
                                    </m:fPr>
                                    <m:num>
                                      <m:r>
                                        <a:rPr lang="en-US" sz="1400" b="1" i="1" kern="1200" baseline="0" dirty="0" smtClean="0">
                                          <a:solidFill>
                                            <a:schemeClr val="lt1"/>
                                          </a:solidFill>
                                          <a:effectLst/>
                                          <a:latin typeface="Cambria Math" panose="02040503050406030204" pitchFamily="18" charset="0"/>
                                          <a:ea typeface="+mn-ea"/>
                                          <a:cs typeface="+mn-cs"/>
                                        </a:rPr>
                                        <m:t>𝟔</m:t>
                                      </m:r>
                                    </m:num>
                                    <m:den>
                                      <m:r>
                                        <a:rPr lang="en-US" sz="1400" b="1" i="1" kern="1200" baseline="0" dirty="0" smtClean="0">
                                          <a:solidFill>
                                            <a:schemeClr val="lt1"/>
                                          </a:solidFill>
                                          <a:effectLst/>
                                          <a:latin typeface="Cambria Math" panose="02040503050406030204" pitchFamily="18" charset="0"/>
                                          <a:ea typeface="+mn-ea"/>
                                          <a:cs typeface="+mn-cs"/>
                                        </a:rPr>
                                        <m:t>𝒄𝒍𝒂𝒔𝒔𝒆𝒔</m:t>
                                      </m:r>
                                      <m:r>
                                        <a:rPr lang="en-US" sz="1400" b="1" i="1" kern="1200" baseline="0" dirty="0" smtClean="0">
                                          <a:solidFill>
                                            <a:schemeClr val="lt1"/>
                                          </a:solidFill>
                                          <a:effectLst/>
                                          <a:latin typeface="Cambria Math" panose="02040503050406030204" pitchFamily="18" charset="0"/>
                                          <a:ea typeface="+mn-ea"/>
                                          <a:cs typeface="+mn-cs"/>
                                        </a:rPr>
                                        <m:t>∗</m:t>
                                      </m:r>
                                      <m:r>
                                        <a:rPr lang="en-US" sz="1400" b="1" i="1" kern="1200" baseline="0" dirty="0" smtClean="0">
                                          <a:solidFill>
                                            <a:schemeClr val="lt1"/>
                                          </a:solidFill>
                                          <a:effectLst/>
                                          <a:latin typeface="Cambria Math" panose="02040503050406030204" pitchFamily="18" charset="0"/>
                                          <a:ea typeface="+mn-ea"/>
                                          <a:cs typeface="+mn-cs"/>
                                        </a:rPr>
                                        <m:t>𝟐</m:t>
                                      </m:r>
                                    </m:den>
                                  </m:f>
                                </m:e>
                              </m:rad>
                            </m:oMath>
                          </a14:m>
                          <a:r>
                            <a:rPr lang="en-US" sz="1400" b="1" kern="1200" baseline="0" dirty="0" smtClean="0">
                              <a:solidFill>
                                <a:schemeClr val="lt1"/>
                              </a:solidFill>
                              <a:effectLst/>
                              <a:latin typeface="+mn-lt"/>
                              <a:ea typeface="+mn-ea"/>
                              <a:cs typeface="+mn-cs"/>
                            </a:rPr>
                            <a:t>,</a:t>
                          </a:r>
                          <a:r>
                            <a:rPr lang="en-US" sz="1400" b="1" kern="1200" baseline="0" dirty="0" smtClean="0">
                              <a:solidFill>
                                <a:schemeClr val="lt1"/>
                              </a:solidFill>
                              <a:effectLst/>
                              <a:ea typeface="+mn-ea"/>
                              <a:cs typeface="+mn-cs"/>
                            </a:rPr>
                            <a:t> </a:t>
                          </a:r>
                          <a14:m>
                            <m:oMath xmlns:m="http://schemas.openxmlformats.org/officeDocument/2006/math">
                              <m:r>
                                <a:rPr lang="en-US" sz="1400" b="1" i="0" kern="1200" baseline="0" dirty="0" smtClean="0">
                                  <a:solidFill>
                                    <a:schemeClr val="lt1"/>
                                  </a:solidFill>
                                  <a:effectLst/>
                                  <a:latin typeface="Cambria Math" panose="02040503050406030204" pitchFamily="18" charset="0"/>
                                  <a:ea typeface="+mn-ea"/>
                                  <a:cs typeface="+mn-cs"/>
                                </a:rPr>
                                <m:t>+</m:t>
                              </m:r>
                              <m:rad>
                                <m:radPr>
                                  <m:degHide m:val="on"/>
                                  <m:ctrlPr>
                                    <a:rPr lang="en-US" sz="1400" b="1" i="1" kern="1200" baseline="0" dirty="0" smtClean="0">
                                      <a:solidFill>
                                        <a:schemeClr val="lt1"/>
                                      </a:solidFill>
                                      <a:effectLst/>
                                      <a:latin typeface="Cambria Math" panose="02040503050406030204" pitchFamily="18" charset="0"/>
                                      <a:ea typeface="+mn-ea"/>
                                      <a:cs typeface="+mn-cs"/>
                                    </a:rPr>
                                  </m:ctrlPr>
                                </m:radPr>
                                <m:deg/>
                                <m:e>
                                  <m:f>
                                    <m:fPr>
                                      <m:ctrlPr>
                                        <a:rPr lang="en-US" sz="1400" b="1" i="1" kern="1200" baseline="0" dirty="0" smtClean="0">
                                          <a:solidFill>
                                            <a:schemeClr val="lt1"/>
                                          </a:solidFill>
                                          <a:effectLst/>
                                          <a:latin typeface="Cambria Math" panose="02040503050406030204" pitchFamily="18" charset="0"/>
                                          <a:ea typeface="+mn-ea"/>
                                          <a:cs typeface="+mn-cs"/>
                                        </a:rPr>
                                      </m:ctrlPr>
                                    </m:fPr>
                                    <m:num>
                                      <m:r>
                                        <a:rPr lang="en-US" sz="1400" b="1" i="1" kern="1200" baseline="0" dirty="0" smtClean="0">
                                          <a:solidFill>
                                            <a:schemeClr val="lt1"/>
                                          </a:solidFill>
                                          <a:effectLst/>
                                          <a:latin typeface="Cambria Math" panose="02040503050406030204" pitchFamily="18" charset="0"/>
                                          <a:ea typeface="+mn-ea"/>
                                          <a:cs typeface="+mn-cs"/>
                                        </a:rPr>
                                        <m:t>𝟔</m:t>
                                      </m:r>
                                    </m:num>
                                    <m:den>
                                      <m:r>
                                        <a:rPr lang="en-US" sz="1400" b="1" i="1" kern="1200" baseline="0" dirty="0" smtClean="0">
                                          <a:solidFill>
                                            <a:schemeClr val="lt1"/>
                                          </a:solidFill>
                                          <a:effectLst/>
                                          <a:latin typeface="Cambria Math" panose="02040503050406030204" pitchFamily="18" charset="0"/>
                                          <a:ea typeface="+mn-ea"/>
                                          <a:cs typeface="+mn-cs"/>
                                        </a:rPr>
                                        <m:t>𝒄𝒍𝒂𝒔𝒔𝒆𝒔</m:t>
                                      </m:r>
                                      <m:r>
                                        <a:rPr lang="en-US" sz="1400" b="1" i="1" kern="1200" baseline="0" dirty="0" smtClean="0">
                                          <a:solidFill>
                                            <a:schemeClr val="lt1"/>
                                          </a:solidFill>
                                          <a:effectLst/>
                                          <a:latin typeface="Cambria Math" panose="02040503050406030204" pitchFamily="18" charset="0"/>
                                          <a:ea typeface="+mn-ea"/>
                                          <a:cs typeface="+mn-cs"/>
                                        </a:rPr>
                                        <m:t>∗</m:t>
                                      </m:r>
                                      <m:r>
                                        <a:rPr lang="en-US" sz="1400" b="1" i="1" kern="1200" baseline="0" dirty="0" smtClean="0">
                                          <a:solidFill>
                                            <a:schemeClr val="lt1"/>
                                          </a:solidFill>
                                          <a:effectLst/>
                                          <a:latin typeface="Cambria Math" panose="02040503050406030204" pitchFamily="18" charset="0"/>
                                          <a:ea typeface="+mn-ea"/>
                                          <a:cs typeface="+mn-cs"/>
                                        </a:rPr>
                                        <m:t>𝟐</m:t>
                                      </m:r>
                                    </m:den>
                                  </m:f>
                                </m:e>
                              </m:rad>
                            </m:oMath>
                          </a14:m>
                          <a:r>
                            <a:rPr lang="en-US" sz="1400" b="1" kern="1200" baseline="0" dirty="0" smtClean="0">
                              <a:solidFill>
                                <a:schemeClr val="lt1"/>
                              </a:solidFill>
                              <a:effectLst/>
                              <a:latin typeface="+mn-lt"/>
                              <a:ea typeface="+mn-ea"/>
                              <a:cs typeface="+mn-cs"/>
                            </a:rPr>
                            <a:t>)</a:t>
                          </a:r>
                          <a:endParaRPr lang="en-US" sz="1400" dirty="0" smtClean="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chemeClr val="tx1"/>
                              </a:solidFill>
                            </a:rPr>
                            <a:t>Baseline</a:t>
                          </a:r>
                          <a:endParaRPr lang="en-US" dirty="0">
                            <a:solidFill>
                              <a:schemeClr val="tx1"/>
                            </a:solidFill>
                          </a:endParaRPr>
                        </a:p>
                      </a:txBody>
                      <a:tcPr/>
                    </a:tc>
                    <a:tc>
                      <a:txBody>
                        <a:bodyPr/>
                        <a:lstStyle/>
                        <a:p>
                          <a:r>
                            <a:rPr lang="en-US" dirty="0" smtClean="0">
                              <a:solidFill>
                                <a:schemeClr val="tx1"/>
                              </a:solidFill>
                            </a:rPr>
                            <a:t>0.9505</a:t>
                          </a:r>
                          <a:endParaRPr lang="en-US" dirty="0">
                            <a:solidFill>
                              <a:schemeClr val="tx1"/>
                            </a:solidFill>
                          </a:endParaRPr>
                        </a:p>
                      </a:txBody>
                      <a:tcPr/>
                    </a:tc>
                    <a:tc>
                      <a:txBody>
                        <a:bodyPr/>
                        <a:lstStyle/>
                        <a:p>
                          <a:r>
                            <a:rPr lang="en-US" dirty="0" smtClean="0">
                              <a:solidFill>
                                <a:schemeClr val="tx1"/>
                              </a:solidFill>
                            </a:rPr>
                            <a:t>0.1824</a:t>
                          </a:r>
                          <a:endParaRPr lang="en-US" dirty="0">
                            <a:solidFill>
                              <a:schemeClr val="tx1"/>
                            </a:solidFill>
                          </a:endParaRPr>
                        </a:p>
                      </a:txBody>
                      <a:tcPr/>
                    </a:tc>
                    <a:tc>
                      <a:txBody>
                        <a:bodyPr/>
                        <a:lstStyle/>
                        <a:p>
                          <a:r>
                            <a:rPr lang="en-US" dirty="0" smtClean="0">
                              <a:solidFill>
                                <a:schemeClr val="tx1"/>
                              </a:solidFill>
                            </a:rPr>
                            <a:t>0.3061</a:t>
                          </a:r>
                          <a:endParaRPr lang="en-US" dirty="0">
                            <a:solidFill>
                              <a:schemeClr val="tx1"/>
                            </a:solidFill>
                          </a:endParaRPr>
                        </a:p>
                      </a:txBody>
                      <a:tcPr/>
                    </a:tc>
                    <a:extLst>
                      <a:ext uri="{0D108BD9-81ED-4DB2-BD59-A6C34878D82A}">
                        <a16:rowId xmlns:a16="http://schemas.microsoft.com/office/drawing/2014/main" val="1188989811"/>
                      </a:ext>
                    </a:extLst>
                  </a:tr>
                  <a:tr h="370840">
                    <a:tc>
                      <a:txBody>
                        <a:bodyPr/>
                        <a:lstStyle/>
                        <a:p>
                          <a:r>
                            <a:rPr lang="en-US" dirty="0" smtClean="0">
                              <a:solidFill>
                                <a:schemeClr val="tx1"/>
                              </a:solidFill>
                            </a:rPr>
                            <a:t>With</a:t>
                          </a:r>
                          <a:r>
                            <a:rPr lang="en-US" baseline="0" dirty="0" smtClean="0">
                              <a:solidFill>
                                <a:schemeClr val="tx1"/>
                              </a:solidFill>
                            </a:rPr>
                            <a:t> RE S</a:t>
                          </a:r>
                        </a:p>
                      </a:txBody>
                      <a:tcPr/>
                    </a:tc>
                    <a:tc>
                      <a:txBody>
                        <a:bodyPr/>
                        <a:lstStyle/>
                        <a:p>
                          <a:r>
                            <a:rPr lang="en-US" dirty="0" smtClean="0">
                              <a:solidFill>
                                <a:schemeClr val="tx1"/>
                              </a:solidFill>
                            </a:rPr>
                            <a:t>0.9844</a:t>
                          </a:r>
                          <a:endParaRPr lang="en-US" dirty="0">
                            <a:solidFill>
                              <a:schemeClr val="tx1"/>
                            </a:solidFill>
                          </a:endParaRPr>
                        </a:p>
                      </a:txBody>
                      <a:tcPr/>
                    </a:tc>
                    <a:tc>
                      <a:txBody>
                        <a:bodyPr/>
                        <a:lstStyle/>
                        <a:p>
                          <a:r>
                            <a:rPr lang="en-US" dirty="0" smtClean="0">
                              <a:solidFill>
                                <a:schemeClr val="tx1"/>
                              </a:solidFill>
                            </a:rPr>
                            <a:t>0.2543</a:t>
                          </a:r>
                          <a:endParaRPr lang="en-US" dirty="0">
                            <a:solidFill>
                              <a:schemeClr val="tx1"/>
                            </a:solidFill>
                          </a:endParaRPr>
                        </a:p>
                      </a:txBody>
                      <a:tcPr/>
                    </a:tc>
                    <a:tc>
                      <a:txBody>
                        <a:bodyPr/>
                        <a:lstStyle/>
                        <a:p>
                          <a:r>
                            <a:rPr lang="en-US" dirty="0" smtClean="0">
                              <a:solidFill>
                                <a:schemeClr val="tx1"/>
                              </a:solidFill>
                            </a:rPr>
                            <a:t>0.4042</a:t>
                          </a:r>
                          <a:endParaRPr lang="en-US" dirty="0">
                            <a:solidFill>
                              <a:schemeClr val="tx1"/>
                            </a:solidFill>
                          </a:endParaRPr>
                        </a:p>
                      </a:txBody>
                      <a:tcPr/>
                    </a:tc>
                    <a:extLst>
                      <a:ext uri="{0D108BD9-81ED-4DB2-BD59-A6C34878D82A}">
                        <a16:rowId xmlns:a16="http://schemas.microsoft.com/office/drawing/2014/main" val="1768349747"/>
                      </a:ext>
                    </a:extLst>
                  </a:tr>
                  <a:tr h="370840">
                    <a:tc>
                      <a:txBody>
                        <a:bodyPr/>
                        <a:lstStyle/>
                        <a:p>
                          <a:r>
                            <a:rPr lang="en-US" dirty="0" smtClean="0">
                              <a:solidFill>
                                <a:srgbClr val="FF0000"/>
                              </a:solidFill>
                            </a:rPr>
                            <a:t>With RE SU</a:t>
                          </a:r>
                          <a:endParaRPr lang="en-US" dirty="0">
                            <a:solidFill>
                              <a:srgbClr val="FF0000"/>
                            </a:solidFill>
                          </a:endParaRPr>
                        </a:p>
                      </a:txBody>
                      <a:tcPr/>
                    </a:tc>
                    <a:tc>
                      <a:txBody>
                        <a:bodyPr/>
                        <a:lstStyle/>
                        <a:p>
                          <a:r>
                            <a:rPr lang="en-US" dirty="0" smtClean="0">
                              <a:solidFill>
                                <a:srgbClr val="FF0000"/>
                              </a:solidFill>
                            </a:rPr>
                            <a:t>0.9786</a:t>
                          </a:r>
                          <a:endParaRPr lang="en-US" dirty="0">
                            <a:solidFill>
                              <a:srgbClr val="FF0000"/>
                            </a:solidFill>
                          </a:endParaRPr>
                        </a:p>
                      </a:txBody>
                      <a:tcPr/>
                    </a:tc>
                    <a:tc>
                      <a:txBody>
                        <a:bodyPr/>
                        <a:lstStyle/>
                        <a:p>
                          <a:r>
                            <a:rPr lang="en-US" dirty="0" smtClean="0">
                              <a:solidFill>
                                <a:srgbClr val="FF0000"/>
                              </a:solidFill>
                            </a:rPr>
                            <a:t>0.7710</a:t>
                          </a:r>
                          <a:endParaRPr lang="en-US" dirty="0">
                            <a:solidFill>
                              <a:srgbClr val="FF0000"/>
                            </a:solidFill>
                          </a:endParaRPr>
                        </a:p>
                      </a:txBody>
                      <a:tcPr/>
                    </a:tc>
                    <a:tc>
                      <a:txBody>
                        <a:bodyPr/>
                        <a:lstStyle/>
                        <a:p>
                          <a:r>
                            <a:rPr lang="en-US" dirty="0" smtClean="0">
                              <a:solidFill>
                                <a:srgbClr val="FF0000"/>
                              </a:solidFill>
                            </a:rPr>
                            <a:t>0.8625</a:t>
                          </a:r>
                          <a:endParaRPr lang="en-US" dirty="0">
                            <a:solidFill>
                              <a:srgbClr val="FF0000"/>
                            </a:solidFill>
                          </a:endParaRPr>
                        </a:p>
                      </a:txBody>
                      <a:tcPr/>
                    </a:tc>
                    <a:extLst>
                      <a:ext uri="{0D108BD9-81ED-4DB2-BD59-A6C34878D82A}">
                        <a16:rowId xmlns:a16="http://schemas.microsoft.com/office/drawing/2014/main" val="2503241408"/>
                      </a:ext>
                    </a:extLst>
                  </a:tr>
                  <a:tr h="370840">
                    <a:tc>
                      <a:txBody>
                        <a:bodyPr/>
                        <a:lstStyle/>
                        <a:p>
                          <a:r>
                            <a:rPr lang="en-US" dirty="0" smtClean="0">
                              <a:solidFill>
                                <a:srgbClr val="FF0000"/>
                              </a:solidFill>
                            </a:rPr>
                            <a:t>With E</a:t>
                          </a:r>
                          <a:endParaRPr lang="en-US" dirty="0">
                            <a:solidFill>
                              <a:srgbClr val="FF0000"/>
                            </a:solidFill>
                          </a:endParaRPr>
                        </a:p>
                      </a:txBody>
                      <a:tcPr/>
                    </a:tc>
                    <a:tc>
                      <a:txBody>
                        <a:bodyPr/>
                        <a:lstStyle/>
                        <a:p>
                          <a:r>
                            <a:rPr lang="en-US" dirty="0" smtClean="0">
                              <a:solidFill>
                                <a:srgbClr val="FF0000"/>
                              </a:solidFill>
                            </a:rPr>
                            <a:t>0.9708</a:t>
                          </a:r>
                          <a:endParaRPr lang="en-US" dirty="0">
                            <a:solidFill>
                              <a:srgbClr val="FF0000"/>
                            </a:solidFill>
                          </a:endParaRPr>
                        </a:p>
                      </a:txBody>
                      <a:tcPr/>
                    </a:tc>
                    <a:tc>
                      <a:txBody>
                        <a:bodyPr/>
                        <a:lstStyle/>
                        <a:p>
                          <a:r>
                            <a:rPr lang="en-US" dirty="0" smtClean="0">
                              <a:solidFill>
                                <a:srgbClr val="FF0000"/>
                              </a:solidFill>
                            </a:rPr>
                            <a:t>0.1315</a:t>
                          </a:r>
                          <a:endParaRPr lang="en-US" dirty="0">
                            <a:solidFill>
                              <a:srgbClr val="FF0000"/>
                            </a:solidFill>
                          </a:endParaRPr>
                        </a:p>
                      </a:txBody>
                      <a:tcPr/>
                    </a:tc>
                    <a:tc>
                      <a:txBody>
                        <a:bodyPr/>
                        <a:lstStyle/>
                        <a:p>
                          <a:r>
                            <a:rPr lang="en-US" dirty="0" smtClean="0">
                              <a:solidFill>
                                <a:srgbClr val="FF0000"/>
                              </a:solidFill>
                            </a:rPr>
                            <a:t>0.2316</a:t>
                          </a:r>
                          <a:endParaRPr lang="en-US" dirty="0">
                            <a:solidFill>
                              <a:srgbClr val="FF0000"/>
                            </a:solidFill>
                          </a:endParaRPr>
                        </a:p>
                      </a:txBody>
                      <a:tcPr/>
                    </a:tc>
                    <a:extLst>
                      <a:ext uri="{0D108BD9-81ED-4DB2-BD59-A6C34878D82A}">
                        <a16:rowId xmlns:a16="http://schemas.microsoft.com/office/drawing/2014/main" val="3530551295"/>
                      </a:ext>
                    </a:extLst>
                  </a:tr>
                  <a:tr h="370840">
                    <a:tc>
                      <a:txBody>
                        <a:bodyPr/>
                        <a:lstStyle/>
                        <a:p>
                          <a:r>
                            <a:rPr lang="en-US" dirty="0" smtClean="0">
                              <a:solidFill>
                                <a:srgbClr val="FF0000"/>
                              </a:solidFill>
                            </a:rPr>
                            <a:t>With REE SU</a:t>
                          </a:r>
                          <a:endParaRPr lang="en-US" dirty="0">
                            <a:solidFill>
                              <a:srgbClr val="FF0000"/>
                            </a:solidFill>
                          </a:endParaRPr>
                        </a:p>
                      </a:txBody>
                      <a:tcPr/>
                    </a:tc>
                    <a:tc>
                      <a:txBody>
                        <a:bodyPr/>
                        <a:lstStyle/>
                        <a:p>
                          <a:r>
                            <a:rPr lang="en-US" dirty="0" smtClean="0">
                              <a:solidFill>
                                <a:srgbClr val="FF0000"/>
                              </a:solidFill>
                            </a:rPr>
                            <a:t>0.9833</a:t>
                          </a:r>
                          <a:endParaRPr lang="en-US" dirty="0">
                            <a:solidFill>
                              <a:srgbClr val="FF0000"/>
                            </a:solidFill>
                          </a:endParaRPr>
                        </a:p>
                      </a:txBody>
                      <a:tcPr/>
                    </a:tc>
                    <a:tc>
                      <a:txBody>
                        <a:bodyPr/>
                        <a:lstStyle/>
                        <a:p>
                          <a:r>
                            <a:rPr lang="en-US" dirty="0" smtClean="0">
                              <a:solidFill>
                                <a:srgbClr val="FF0000"/>
                              </a:solidFill>
                            </a:rPr>
                            <a:t>0.7469</a:t>
                          </a:r>
                          <a:endParaRPr lang="en-US" dirty="0">
                            <a:solidFill>
                              <a:srgbClr val="FF0000"/>
                            </a:solidFill>
                          </a:endParaRPr>
                        </a:p>
                      </a:txBody>
                      <a:tcPr/>
                    </a:tc>
                    <a:tc>
                      <a:txBody>
                        <a:bodyPr/>
                        <a:lstStyle/>
                        <a:p>
                          <a:r>
                            <a:rPr lang="en-US" dirty="0" smtClean="0">
                              <a:solidFill>
                                <a:srgbClr val="FF0000"/>
                              </a:solidFill>
                            </a:rPr>
                            <a:t>0.8489</a:t>
                          </a:r>
                          <a:endParaRPr lang="en-US" dirty="0">
                            <a:solidFill>
                              <a:srgbClr val="FF0000"/>
                            </a:solidFill>
                          </a:endParaRPr>
                        </a:p>
                      </a:txBody>
                      <a:tcPr/>
                    </a:tc>
                    <a:extLst>
                      <a:ext uri="{0D108BD9-81ED-4DB2-BD59-A6C34878D82A}">
                        <a16:rowId xmlns:a16="http://schemas.microsoft.com/office/drawing/2014/main" val="4129790624"/>
                      </a:ext>
                    </a:extLst>
                  </a:tr>
                </a:tbl>
              </a:graphicData>
            </a:graphic>
          </p:graphicFrame>
        </mc:Choice>
        <mc:Fallback xmlns="">
          <p:graphicFrame>
            <p:nvGraphicFramePr>
              <p:cNvPr id="8" name="Content Placeholder 6"/>
              <p:cNvGraphicFramePr>
                <a:graphicFrameLocks/>
              </p:cNvGraphicFramePr>
              <p:nvPr>
                <p:extLst>
                  <p:ext uri="{D42A27DB-BD31-4B8C-83A1-F6EECF244321}">
                    <p14:modId xmlns:p14="http://schemas.microsoft.com/office/powerpoint/2010/main" val="1602799866"/>
                  </p:ext>
                </p:extLst>
              </p:nvPr>
            </p:nvGraphicFramePr>
            <p:xfrm>
              <a:off x="838200" y="4139184"/>
              <a:ext cx="10515600" cy="2654110"/>
            </p:xfrm>
            <a:graphic>
              <a:graphicData uri="http://schemas.openxmlformats.org/drawingml/2006/table">
                <a:tbl>
                  <a:tblPr firstRow="1" bandRow="1">
                    <a:tableStyleId>{5C22544A-7EE6-4342-B048-85BDC9FD1C3A}</a:tableStyleId>
                  </a:tblPr>
                  <a:tblGrid>
                    <a:gridCol w="3660648">
                      <a:extLst>
                        <a:ext uri="{9D8B030D-6E8A-4147-A177-3AD203B41FA5}">
                          <a16:colId xmlns:a16="http://schemas.microsoft.com/office/drawing/2014/main" val="483053474"/>
                        </a:ext>
                      </a:extLst>
                    </a:gridCol>
                    <a:gridCol w="1597152">
                      <a:extLst>
                        <a:ext uri="{9D8B030D-6E8A-4147-A177-3AD203B41FA5}">
                          <a16:colId xmlns:a16="http://schemas.microsoft.com/office/drawing/2014/main" val="2113241547"/>
                        </a:ext>
                      </a:extLst>
                    </a:gridCol>
                    <a:gridCol w="2628900">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799910">
                    <a:tc>
                      <a:txBody>
                        <a:bodyPr/>
                        <a:lstStyle/>
                        <a:p>
                          <a:endParaRPr lang="en-US"/>
                        </a:p>
                      </a:txBody>
                      <a:tcPr>
                        <a:blipFill>
                          <a:blip r:embed="rId2"/>
                          <a:stretch>
                            <a:fillRect l="-166" t="-3817" r="-187854" b="-244275"/>
                          </a:stretch>
                        </a:blipFill>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chemeClr val="tx1"/>
                              </a:solidFill>
                            </a:rPr>
                            <a:t>Baseline</a:t>
                          </a:r>
                          <a:endParaRPr lang="en-US" dirty="0">
                            <a:solidFill>
                              <a:schemeClr val="tx1"/>
                            </a:solidFill>
                          </a:endParaRPr>
                        </a:p>
                      </a:txBody>
                      <a:tcPr/>
                    </a:tc>
                    <a:tc>
                      <a:txBody>
                        <a:bodyPr/>
                        <a:lstStyle/>
                        <a:p>
                          <a:r>
                            <a:rPr lang="en-US" dirty="0" smtClean="0">
                              <a:solidFill>
                                <a:schemeClr val="tx1"/>
                              </a:solidFill>
                            </a:rPr>
                            <a:t>0.9505</a:t>
                          </a:r>
                          <a:endParaRPr lang="en-US" dirty="0">
                            <a:solidFill>
                              <a:schemeClr val="tx1"/>
                            </a:solidFill>
                          </a:endParaRPr>
                        </a:p>
                      </a:txBody>
                      <a:tcPr/>
                    </a:tc>
                    <a:tc>
                      <a:txBody>
                        <a:bodyPr/>
                        <a:lstStyle/>
                        <a:p>
                          <a:r>
                            <a:rPr lang="en-US" dirty="0" smtClean="0">
                              <a:solidFill>
                                <a:schemeClr val="tx1"/>
                              </a:solidFill>
                            </a:rPr>
                            <a:t>0.1824</a:t>
                          </a:r>
                          <a:endParaRPr lang="en-US" dirty="0">
                            <a:solidFill>
                              <a:schemeClr val="tx1"/>
                            </a:solidFill>
                          </a:endParaRPr>
                        </a:p>
                      </a:txBody>
                      <a:tcPr/>
                    </a:tc>
                    <a:tc>
                      <a:txBody>
                        <a:bodyPr/>
                        <a:lstStyle/>
                        <a:p>
                          <a:r>
                            <a:rPr lang="en-US" dirty="0" smtClean="0">
                              <a:solidFill>
                                <a:schemeClr val="tx1"/>
                              </a:solidFill>
                            </a:rPr>
                            <a:t>0.3061</a:t>
                          </a:r>
                          <a:endParaRPr lang="en-US" dirty="0">
                            <a:solidFill>
                              <a:schemeClr val="tx1"/>
                            </a:solidFill>
                          </a:endParaRPr>
                        </a:p>
                      </a:txBody>
                      <a:tcPr/>
                    </a:tc>
                    <a:extLst>
                      <a:ext uri="{0D108BD9-81ED-4DB2-BD59-A6C34878D82A}">
                        <a16:rowId xmlns:a16="http://schemas.microsoft.com/office/drawing/2014/main" val="1188989811"/>
                      </a:ext>
                    </a:extLst>
                  </a:tr>
                  <a:tr h="370840">
                    <a:tc>
                      <a:txBody>
                        <a:bodyPr/>
                        <a:lstStyle/>
                        <a:p>
                          <a:r>
                            <a:rPr lang="en-US" dirty="0" smtClean="0">
                              <a:solidFill>
                                <a:schemeClr val="tx1"/>
                              </a:solidFill>
                            </a:rPr>
                            <a:t>With</a:t>
                          </a:r>
                          <a:r>
                            <a:rPr lang="en-US" baseline="0" dirty="0" smtClean="0">
                              <a:solidFill>
                                <a:schemeClr val="tx1"/>
                              </a:solidFill>
                            </a:rPr>
                            <a:t> RE S</a:t>
                          </a:r>
                        </a:p>
                      </a:txBody>
                      <a:tcPr/>
                    </a:tc>
                    <a:tc>
                      <a:txBody>
                        <a:bodyPr/>
                        <a:lstStyle/>
                        <a:p>
                          <a:r>
                            <a:rPr lang="en-US" dirty="0" smtClean="0">
                              <a:solidFill>
                                <a:schemeClr val="tx1"/>
                              </a:solidFill>
                            </a:rPr>
                            <a:t>0.9844</a:t>
                          </a:r>
                          <a:endParaRPr lang="en-US" dirty="0">
                            <a:solidFill>
                              <a:schemeClr val="tx1"/>
                            </a:solidFill>
                          </a:endParaRPr>
                        </a:p>
                      </a:txBody>
                      <a:tcPr/>
                    </a:tc>
                    <a:tc>
                      <a:txBody>
                        <a:bodyPr/>
                        <a:lstStyle/>
                        <a:p>
                          <a:r>
                            <a:rPr lang="en-US" dirty="0" smtClean="0">
                              <a:solidFill>
                                <a:schemeClr val="tx1"/>
                              </a:solidFill>
                            </a:rPr>
                            <a:t>0.2543</a:t>
                          </a:r>
                          <a:endParaRPr lang="en-US" dirty="0">
                            <a:solidFill>
                              <a:schemeClr val="tx1"/>
                            </a:solidFill>
                          </a:endParaRPr>
                        </a:p>
                      </a:txBody>
                      <a:tcPr/>
                    </a:tc>
                    <a:tc>
                      <a:txBody>
                        <a:bodyPr/>
                        <a:lstStyle/>
                        <a:p>
                          <a:r>
                            <a:rPr lang="en-US" dirty="0" smtClean="0">
                              <a:solidFill>
                                <a:schemeClr val="tx1"/>
                              </a:solidFill>
                            </a:rPr>
                            <a:t>0.4042</a:t>
                          </a:r>
                          <a:endParaRPr lang="en-US" dirty="0">
                            <a:solidFill>
                              <a:schemeClr val="tx1"/>
                            </a:solidFill>
                          </a:endParaRPr>
                        </a:p>
                      </a:txBody>
                      <a:tcPr/>
                    </a:tc>
                    <a:extLst>
                      <a:ext uri="{0D108BD9-81ED-4DB2-BD59-A6C34878D82A}">
                        <a16:rowId xmlns:a16="http://schemas.microsoft.com/office/drawing/2014/main" val="1768349747"/>
                      </a:ext>
                    </a:extLst>
                  </a:tr>
                  <a:tr h="370840">
                    <a:tc>
                      <a:txBody>
                        <a:bodyPr/>
                        <a:lstStyle/>
                        <a:p>
                          <a:r>
                            <a:rPr lang="en-US" dirty="0" smtClean="0">
                              <a:solidFill>
                                <a:srgbClr val="FF0000"/>
                              </a:solidFill>
                            </a:rPr>
                            <a:t>With RE SU</a:t>
                          </a:r>
                          <a:endParaRPr lang="en-US" dirty="0">
                            <a:solidFill>
                              <a:srgbClr val="FF0000"/>
                            </a:solidFill>
                          </a:endParaRPr>
                        </a:p>
                      </a:txBody>
                      <a:tcPr/>
                    </a:tc>
                    <a:tc>
                      <a:txBody>
                        <a:bodyPr/>
                        <a:lstStyle/>
                        <a:p>
                          <a:r>
                            <a:rPr lang="en-US" dirty="0" smtClean="0">
                              <a:solidFill>
                                <a:srgbClr val="FF0000"/>
                              </a:solidFill>
                            </a:rPr>
                            <a:t>0.9786</a:t>
                          </a:r>
                          <a:endParaRPr lang="en-US" dirty="0">
                            <a:solidFill>
                              <a:srgbClr val="FF0000"/>
                            </a:solidFill>
                          </a:endParaRPr>
                        </a:p>
                      </a:txBody>
                      <a:tcPr/>
                    </a:tc>
                    <a:tc>
                      <a:txBody>
                        <a:bodyPr/>
                        <a:lstStyle/>
                        <a:p>
                          <a:r>
                            <a:rPr lang="en-US" dirty="0" smtClean="0">
                              <a:solidFill>
                                <a:srgbClr val="FF0000"/>
                              </a:solidFill>
                            </a:rPr>
                            <a:t>0.7710</a:t>
                          </a:r>
                          <a:endParaRPr lang="en-US" dirty="0">
                            <a:solidFill>
                              <a:srgbClr val="FF0000"/>
                            </a:solidFill>
                          </a:endParaRPr>
                        </a:p>
                      </a:txBody>
                      <a:tcPr/>
                    </a:tc>
                    <a:tc>
                      <a:txBody>
                        <a:bodyPr/>
                        <a:lstStyle/>
                        <a:p>
                          <a:r>
                            <a:rPr lang="en-US" dirty="0" smtClean="0">
                              <a:solidFill>
                                <a:srgbClr val="FF0000"/>
                              </a:solidFill>
                            </a:rPr>
                            <a:t>0.8625</a:t>
                          </a:r>
                          <a:endParaRPr lang="en-US" dirty="0">
                            <a:solidFill>
                              <a:srgbClr val="FF0000"/>
                            </a:solidFill>
                          </a:endParaRPr>
                        </a:p>
                      </a:txBody>
                      <a:tcPr/>
                    </a:tc>
                    <a:extLst>
                      <a:ext uri="{0D108BD9-81ED-4DB2-BD59-A6C34878D82A}">
                        <a16:rowId xmlns:a16="http://schemas.microsoft.com/office/drawing/2014/main" val="2503241408"/>
                      </a:ext>
                    </a:extLst>
                  </a:tr>
                  <a:tr h="370840">
                    <a:tc>
                      <a:txBody>
                        <a:bodyPr/>
                        <a:lstStyle/>
                        <a:p>
                          <a:r>
                            <a:rPr lang="en-US" dirty="0" smtClean="0">
                              <a:solidFill>
                                <a:srgbClr val="FF0000"/>
                              </a:solidFill>
                            </a:rPr>
                            <a:t>With E</a:t>
                          </a:r>
                          <a:endParaRPr lang="en-US" dirty="0">
                            <a:solidFill>
                              <a:srgbClr val="FF0000"/>
                            </a:solidFill>
                          </a:endParaRPr>
                        </a:p>
                      </a:txBody>
                      <a:tcPr/>
                    </a:tc>
                    <a:tc>
                      <a:txBody>
                        <a:bodyPr/>
                        <a:lstStyle/>
                        <a:p>
                          <a:r>
                            <a:rPr lang="en-US" dirty="0" smtClean="0">
                              <a:solidFill>
                                <a:srgbClr val="FF0000"/>
                              </a:solidFill>
                            </a:rPr>
                            <a:t>0.9708</a:t>
                          </a:r>
                          <a:endParaRPr lang="en-US" dirty="0">
                            <a:solidFill>
                              <a:srgbClr val="FF0000"/>
                            </a:solidFill>
                          </a:endParaRPr>
                        </a:p>
                      </a:txBody>
                      <a:tcPr/>
                    </a:tc>
                    <a:tc>
                      <a:txBody>
                        <a:bodyPr/>
                        <a:lstStyle/>
                        <a:p>
                          <a:r>
                            <a:rPr lang="en-US" dirty="0" smtClean="0">
                              <a:solidFill>
                                <a:srgbClr val="FF0000"/>
                              </a:solidFill>
                            </a:rPr>
                            <a:t>0.1315</a:t>
                          </a:r>
                          <a:endParaRPr lang="en-US" dirty="0">
                            <a:solidFill>
                              <a:srgbClr val="FF0000"/>
                            </a:solidFill>
                          </a:endParaRPr>
                        </a:p>
                      </a:txBody>
                      <a:tcPr/>
                    </a:tc>
                    <a:tc>
                      <a:txBody>
                        <a:bodyPr/>
                        <a:lstStyle/>
                        <a:p>
                          <a:r>
                            <a:rPr lang="en-US" dirty="0" smtClean="0">
                              <a:solidFill>
                                <a:srgbClr val="FF0000"/>
                              </a:solidFill>
                            </a:rPr>
                            <a:t>0.2316</a:t>
                          </a:r>
                          <a:endParaRPr lang="en-US" dirty="0">
                            <a:solidFill>
                              <a:srgbClr val="FF0000"/>
                            </a:solidFill>
                          </a:endParaRPr>
                        </a:p>
                      </a:txBody>
                      <a:tcPr/>
                    </a:tc>
                    <a:extLst>
                      <a:ext uri="{0D108BD9-81ED-4DB2-BD59-A6C34878D82A}">
                        <a16:rowId xmlns:a16="http://schemas.microsoft.com/office/drawing/2014/main" val="3530551295"/>
                      </a:ext>
                    </a:extLst>
                  </a:tr>
                  <a:tr h="370840">
                    <a:tc>
                      <a:txBody>
                        <a:bodyPr/>
                        <a:lstStyle/>
                        <a:p>
                          <a:r>
                            <a:rPr lang="en-US" dirty="0" smtClean="0">
                              <a:solidFill>
                                <a:srgbClr val="FF0000"/>
                              </a:solidFill>
                            </a:rPr>
                            <a:t>With REE SU</a:t>
                          </a:r>
                          <a:endParaRPr lang="en-US" dirty="0">
                            <a:solidFill>
                              <a:srgbClr val="FF0000"/>
                            </a:solidFill>
                          </a:endParaRPr>
                        </a:p>
                      </a:txBody>
                      <a:tcPr/>
                    </a:tc>
                    <a:tc>
                      <a:txBody>
                        <a:bodyPr/>
                        <a:lstStyle/>
                        <a:p>
                          <a:r>
                            <a:rPr lang="en-US" dirty="0" smtClean="0">
                              <a:solidFill>
                                <a:srgbClr val="FF0000"/>
                              </a:solidFill>
                            </a:rPr>
                            <a:t>0.9833</a:t>
                          </a:r>
                          <a:endParaRPr lang="en-US" dirty="0">
                            <a:solidFill>
                              <a:srgbClr val="FF0000"/>
                            </a:solidFill>
                          </a:endParaRPr>
                        </a:p>
                      </a:txBody>
                      <a:tcPr/>
                    </a:tc>
                    <a:tc>
                      <a:txBody>
                        <a:bodyPr/>
                        <a:lstStyle/>
                        <a:p>
                          <a:r>
                            <a:rPr lang="en-US" dirty="0" smtClean="0">
                              <a:solidFill>
                                <a:srgbClr val="FF0000"/>
                              </a:solidFill>
                            </a:rPr>
                            <a:t>0.7469</a:t>
                          </a:r>
                          <a:endParaRPr lang="en-US" dirty="0">
                            <a:solidFill>
                              <a:srgbClr val="FF0000"/>
                            </a:solidFill>
                          </a:endParaRPr>
                        </a:p>
                      </a:txBody>
                      <a:tcPr/>
                    </a:tc>
                    <a:tc>
                      <a:txBody>
                        <a:bodyPr/>
                        <a:lstStyle/>
                        <a:p>
                          <a:r>
                            <a:rPr lang="en-US" dirty="0" smtClean="0">
                              <a:solidFill>
                                <a:srgbClr val="FF0000"/>
                              </a:solidFill>
                            </a:rPr>
                            <a:t>0.8489</a:t>
                          </a:r>
                          <a:endParaRPr lang="en-US" dirty="0">
                            <a:solidFill>
                              <a:srgbClr val="FF0000"/>
                            </a:solidFill>
                          </a:endParaRPr>
                        </a:p>
                      </a:txBody>
                      <a:tcPr/>
                    </a:tc>
                    <a:extLst>
                      <a:ext uri="{0D108BD9-81ED-4DB2-BD59-A6C34878D82A}">
                        <a16:rowId xmlns:a16="http://schemas.microsoft.com/office/drawing/2014/main" val="4129790624"/>
                      </a:ext>
                    </a:extLst>
                  </a:tr>
                </a:tbl>
              </a:graphicData>
            </a:graphic>
          </p:graphicFrame>
        </mc:Fallback>
      </mc:AlternateContent>
    </p:spTree>
    <p:extLst>
      <p:ext uri="{BB962C8B-B14F-4D97-AF65-F5344CB8AC3E}">
        <p14:creationId xmlns:p14="http://schemas.microsoft.com/office/powerpoint/2010/main" val="4204080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with </a:t>
            </a:r>
            <a:r>
              <a:rPr lang="en-US" dirty="0"/>
              <a:t>p40_e30x50 </a:t>
            </a:r>
            <a:r>
              <a:rPr lang="en-US"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90831828"/>
              </p:ext>
            </p:extLst>
          </p:nvPr>
        </p:nvGraphicFramePr>
        <p:xfrm>
          <a:off x="838200" y="1399032"/>
          <a:ext cx="10515600" cy="2519680"/>
        </p:xfrm>
        <a:graphic>
          <a:graphicData uri="http://schemas.openxmlformats.org/drawingml/2006/table">
            <a:tbl>
              <a:tblPr firstRow="1" bandRow="1">
                <a:tableStyleId>{5C22544A-7EE6-4342-B048-85BDC9FD1C3A}</a:tableStyleId>
              </a:tblPr>
              <a:tblGrid>
                <a:gridCol w="3633216">
                  <a:extLst>
                    <a:ext uri="{9D8B030D-6E8A-4147-A177-3AD203B41FA5}">
                      <a16:colId xmlns:a16="http://schemas.microsoft.com/office/drawing/2014/main" val="483053474"/>
                    </a:ext>
                  </a:extLst>
                </a:gridCol>
                <a:gridCol w="1636776">
                  <a:extLst>
                    <a:ext uri="{9D8B030D-6E8A-4147-A177-3AD203B41FA5}">
                      <a16:colId xmlns:a16="http://schemas.microsoft.com/office/drawing/2014/main" val="2113241547"/>
                    </a:ext>
                  </a:extLst>
                </a:gridCol>
                <a:gridCol w="2616708">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59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err="1" smtClean="0">
                          <a:solidFill>
                            <a:schemeClr val="lt1"/>
                          </a:solidFill>
                          <a:effectLst/>
                          <a:latin typeface="+mn-lt"/>
                          <a:ea typeface="+mn-ea"/>
                          <a:cs typeface="+mn-cs"/>
                        </a:rPr>
                        <a:t>Init</a:t>
                      </a:r>
                      <a:r>
                        <a:rPr lang="en-US" sz="1800" b="1" kern="1200" baseline="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Matrix</a:t>
                      </a:r>
                      <a:r>
                        <a:rPr lang="en-US" sz="1800" b="1" kern="1200" baseline="0" dirty="0" smtClean="0">
                          <a:solidFill>
                            <a:schemeClr val="lt1"/>
                          </a:solidFill>
                          <a:effectLst/>
                          <a:latin typeface="+mn-lt"/>
                          <a:ea typeface="+mn-ea"/>
                          <a:cs typeface="+mn-cs"/>
                        </a:rPr>
                        <a:t> (-1,1)</a:t>
                      </a:r>
                      <a:endParaRPr lang="en-US" dirty="0" smtClean="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rgbClr val="FF0000"/>
                          </a:solidFill>
                        </a:rPr>
                        <a:t>Baseline</a:t>
                      </a:r>
                      <a:endParaRPr lang="en-US" dirty="0">
                        <a:solidFill>
                          <a:srgbClr val="FF0000"/>
                        </a:solidFill>
                      </a:endParaRPr>
                    </a:p>
                  </a:txBody>
                  <a:tcPr/>
                </a:tc>
                <a:tc>
                  <a:txBody>
                    <a:bodyPr/>
                    <a:lstStyle/>
                    <a:p>
                      <a:pPr fontAlgn="t">
                        <a:spcBef>
                          <a:spcPts val="0"/>
                        </a:spcBef>
                        <a:spcAft>
                          <a:spcPts val="800"/>
                        </a:spcAft>
                      </a:pPr>
                      <a:r>
                        <a:rPr lang="en-US">
                          <a:solidFill>
                            <a:srgbClr val="FF0000"/>
                          </a:solidFill>
                        </a:rPr>
                        <a:t>0.9936</a:t>
                      </a:r>
                    </a:p>
                  </a:txBody>
                  <a:tcPr marL="50800" marR="50800" marT="50800" marB="50800"/>
                </a:tc>
                <a:tc>
                  <a:txBody>
                    <a:bodyPr/>
                    <a:lstStyle/>
                    <a:p>
                      <a:pPr fontAlgn="t">
                        <a:spcBef>
                          <a:spcPts val="0"/>
                        </a:spcBef>
                        <a:spcAft>
                          <a:spcPts val="800"/>
                        </a:spcAft>
                      </a:pPr>
                      <a:r>
                        <a:rPr lang="en-US">
                          <a:solidFill>
                            <a:srgbClr val="FF0000"/>
                          </a:solidFill>
                        </a:rPr>
                        <a:t>0.4747</a:t>
                      </a:r>
                    </a:p>
                  </a:txBody>
                  <a:tcPr marL="50800" marR="50800" marT="50800" marB="50800"/>
                </a:tc>
                <a:tc>
                  <a:txBody>
                    <a:bodyPr/>
                    <a:lstStyle/>
                    <a:p>
                      <a:pPr fontAlgn="t">
                        <a:spcBef>
                          <a:spcPts val="0"/>
                        </a:spcBef>
                        <a:spcAft>
                          <a:spcPts val="800"/>
                        </a:spcAft>
                      </a:pPr>
                      <a:r>
                        <a:rPr lang="en-US" dirty="0">
                          <a:solidFill>
                            <a:srgbClr val="FF0000"/>
                          </a:solidFill>
                        </a:rPr>
                        <a:t>0.6425</a:t>
                      </a:r>
                    </a:p>
                  </a:txBody>
                  <a:tcPr marL="50800" marR="50800" marT="50800" marB="50800"/>
                </a:tc>
                <a:extLst>
                  <a:ext uri="{0D108BD9-81ED-4DB2-BD59-A6C34878D82A}">
                    <a16:rowId xmlns:a16="http://schemas.microsoft.com/office/drawing/2014/main" val="1188989811"/>
                  </a:ext>
                </a:extLst>
              </a:tr>
              <a:tr h="370840">
                <a:tc>
                  <a:txBody>
                    <a:bodyPr/>
                    <a:lstStyle/>
                    <a:p>
                      <a:r>
                        <a:rPr lang="en-US" dirty="0" smtClean="0">
                          <a:solidFill>
                            <a:schemeClr val="tx1"/>
                          </a:solidFill>
                        </a:rPr>
                        <a:t>With</a:t>
                      </a:r>
                      <a:r>
                        <a:rPr lang="en-US" baseline="0" dirty="0" smtClean="0">
                          <a:solidFill>
                            <a:schemeClr val="tx1"/>
                          </a:solidFill>
                        </a:rPr>
                        <a:t> RE S</a:t>
                      </a:r>
                    </a:p>
                  </a:txBody>
                  <a:tcPr/>
                </a:tc>
                <a:tc>
                  <a:txBody>
                    <a:bodyPr/>
                    <a:lstStyle/>
                    <a:p>
                      <a:pPr fontAlgn="t">
                        <a:spcBef>
                          <a:spcPts val="0"/>
                        </a:spcBef>
                        <a:spcAft>
                          <a:spcPts val="800"/>
                        </a:spcAft>
                      </a:pPr>
                      <a:r>
                        <a:rPr lang="en-US"/>
                        <a:t>0.9940</a:t>
                      </a:r>
                    </a:p>
                  </a:txBody>
                  <a:tcPr marL="50800" marR="50800" marT="50800" marB="50800"/>
                </a:tc>
                <a:tc>
                  <a:txBody>
                    <a:bodyPr/>
                    <a:lstStyle/>
                    <a:p>
                      <a:pPr fontAlgn="t">
                        <a:spcBef>
                          <a:spcPts val="0"/>
                        </a:spcBef>
                        <a:spcAft>
                          <a:spcPts val="800"/>
                        </a:spcAft>
                      </a:pPr>
                      <a:r>
                        <a:rPr lang="en-US"/>
                        <a:t>0.8037</a:t>
                      </a:r>
                    </a:p>
                  </a:txBody>
                  <a:tcPr marL="50800" marR="50800" marT="50800" marB="50800"/>
                </a:tc>
                <a:tc>
                  <a:txBody>
                    <a:bodyPr/>
                    <a:lstStyle/>
                    <a:p>
                      <a:pPr fontAlgn="t">
                        <a:spcBef>
                          <a:spcPts val="0"/>
                        </a:spcBef>
                        <a:spcAft>
                          <a:spcPts val="800"/>
                        </a:spcAft>
                      </a:pPr>
                      <a:r>
                        <a:rPr lang="en-US"/>
                        <a:t>0.8888</a:t>
                      </a:r>
                    </a:p>
                  </a:txBody>
                  <a:tcPr marL="50800" marR="50800" marT="50800" marB="50800"/>
                </a:tc>
                <a:extLst>
                  <a:ext uri="{0D108BD9-81ED-4DB2-BD59-A6C34878D82A}">
                    <a16:rowId xmlns:a16="http://schemas.microsoft.com/office/drawing/2014/main" val="1768349747"/>
                  </a:ext>
                </a:extLst>
              </a:tr>
              <a:tr h="370840">
                <a:tc>
                  <a:txBody>
                    <a:bodyPr/>
                    <a:lstStyle/>
                    <a:p>
                      <a:r>
                        <a:rPr lang="en-US" dirty="0" smtClean="0">
                          <a:solidFill>
                            <a:srgbClr val="FF0000"/>
                          </a:solidFill>
                        </a:rPr>
                        <a:t>With RE SU</a:t>
                      </a:r>
                      <a:endParaRPr lang="en-US" dirty="0">
                        <a:solidFill>
                          <a:srgbClr val="FF0000"/>
                        </a:solidFill>
                      </a:endParaRPr>
                    </a:p>
                  </a:txBody>
                  <a:tcPr/>
                </a:tc>
                <a:tc>
                  <a:txBody>
                    <a:bodyPr/>
                    <a:lstStyle/>
                    <a:p>
                      <a:pPr fontAlgn="t">
                        <a:spcBef>
                          <a:spcPts val="0"/>
                        </a:spcBef>
                        <a:spcAft>
                          <a:spcPts val="800"/>
                        </a:spcAft>
                      </a:pPr>
                      <a:r>
                        <a:rPr lang="en-US">
                          <a:solidFill>
                            <a:srgbClr val="FF0000"/>
                          </a:solidFill>
                        </a:rPr>
                        <a:t>0.9865</a:t>
                      </a:r>
                    </a:p>
                  </a:txBody>
                  <a:tcPr marL="50800" marR="50800" marT="50800" marB="50800"/>
                </a:tc>
                <a:tc>
                  <a:txBody>
                    <a:bodyPr/>
                    <a:lstStyle/>
                    <a:p>
                      <a:pPr fontAlgn="t">
                        <a:spcBef>
                          <a:spcPts val="0"/>
                        </a:spcBef>
                        <a:spcAft>
                          <a:spcPts val="800"/>
                        </a:spcAft>
                      </a:pPr>
                      <a:r>
                        <a:rPr lang="en-US">
                          <a:solidFill>
                            <a:srgbClr val="FF0000"/>
                          </a:solidFill>
                        </a:rPr>
                        <a:t>0.9136</a:t>
                      </a:r>
                    </a:p>
                  </a:txBody>
                  <a:tcPr marL="50800" marR="50800" marT="50800" marB="50800"/>
                </a:tc>
                <a:tc>
                  <a:txBody>
                    <a:bodyPr/>
                    <a:lstStyle/>
                    <a:p>
                      <a:pPr fontAlgn="t">
                        <a:spcBef>
                          <a:spcPts val="0"/>
                        </a:spcBef>
                        <a:spcAft>
                          <a:spcPts val="800"/>
                        </a:spcAft>
                      </a:pPr>
                      <a:r>
                        <a:rPr lang="en-US" dirty="0">
                          <a:solidFill>
                            <a:srgbClr val="FF0000"/>
                          </a:solidFill>
                        </a:rPr>
                        <a:t>0.9487</a:t>
                      </a:r>
                    </a:p>
                  </a:txBody>
                  <a:tcPr marL="50800" marR="50800" marT="50800" marB="50800"/>
                </a:tc>
                <a:extLst>
                  <a:ext uri="{0D108BD9-81ED-4DB2-BD59-A6C34878D82A}">
                    <a16:rowId xmlns:a16="http://schemas.microsoft.com/office/drawing/2014/main" val="2503241408"/>
                  </a:ext>
                </a:extLst>
              </a:tr>
              <a:tr h="370840">
                <a:tc>
                  <a:txBody>
                    <a:bodyPr/>
                    <a:lstStyle/>
                    <a:p>
                      <a:r>
                        <a:rPr lang="en-US" dirty="0" smtClean="0">
                          <a:solidFill>
                            <a:srgbClr val="FF0000"/>
                          </a:solidFill>
                        </a:rPr>
                        <a:t>With E</a:t>
                      </a:r>
                      <a:endParaRPr lang="en-US" dirty="0">
                        <a:solidFill>
                          <a:srgbClr val="FF0000"/>
                        </a:solidFill>
                      </a:endParaRPr>
                    </a:p>
                  </a:txBody>
                  <a:tcPr/>
                </a:tc>
                <a:tc>
                  <a:txBody>
                    <a:bodyPr/>
                    <a:lstStyle/>
                    <a:p>
                      <a:pPr fontAlgn="t">
                        <a:spcBef>
                          <a:spcPts val="0"/>
                        </a:spcBef>
                        <a:spcAft>
                          <a:spcPts val="800"/>
                        </a:spcAft>
                      </a:pPr>
                      <a:r>
                        <a:rPr lang="en-US">
                          <a:solidFill>
                            <a:srgbClr val="FF0000"/>
                          </a:solidFill>
                        </a:rPr>
                        <a:t>0.9954</a:t>
                      </a:r>
                    </a:p>
                  </a:txBody>
                  <a:tcPr marL="50800" marR="50800" marT="50800" marB="50800"/>
                </a:tc>
                <a:tc>
                  <a:txBody>
                    <a:bodyPr/>
                    <a:lstStyle/>
                    <a:p>
                      <a:pPr fontAlgn="t">
                        <a:spcBef>
                          <a:spcPts val="0"/>
                        </a:spcBef>
                        <a:spcAft>
                          <a:spcPts val="800"/>
                        </a:spcAft>
                      </a:pPr>
                      <a:r>
                        <a:rPr lang="en-US">
                          <a:solidFill>
                            <a:srgbClr val="FF0000"/>
                          </a:solidFill>
                        </a:rPr>
                        <a:t>0.5620</a:t>
                      </a:r>
                    </a:p>
                  </a:txBody>
                  <a:tcPr marL="50800" marR="50800" marT="50800" marB="50800"/>
                </a:tc>
                <a:tc>
                  <a:txBody>
                    <a:bodyPr/>
                    <a:lstStyle/>
                    <a:p>
                      <a:pPr fontAlgn="t">
                        <a:spcBef>
                          <a:spcPts val="0"/>
                        </a:spcBef>
                        <a:spcAft>
                          <a:spcPts val="800"/>
                        </a:spcAft>
                      </a:pPr>
                      <a:r>
                        <a:rPr lang="en-US">
                          <a:solidFill>
                            <a:srgbClr val="FF0000"/>
                          </a:solidFill>
                        </a:rPr>
                        <a:t>0.7184</a:t>
                      </a:r>
                    </a:p>
                  </a:txBody>
                  <a:tcPr marL="50800" marR="50800" marT="50800" marB="50800"/>
                </a:tc>
                <a:extLst>
                  <a:ext uri="{0D108BD9-81ED-4DB2-BD59-A6C34878D82A}">
                    <a16:rowId xmlns:a16="http://schemas.microsoft.com/office/drawing/2014/main" val="3530551295"/>
                  </a:ext>
                </a:extLst>
              </a:tr>
              <a:tr h="370840">
                <a:tc>
                  <a:txBody>
                    <a:bodyPr/>
                    <a:lstStyle/>
                    <a:p>
                      <a:r>
                        <a:rPr lang="en-US" dirty="0" smtClean="0">
                          <a:solidFill>
                            <a:srgbClr val="FF0000"/>
                          </a:solidFill>
                        </a:rPr>
                        <a:t>With REE SU</a:t>
                      </a:r>
                      <a:endParaRPr lang="en-US" dirty="0">
                        <a:solidFill>
                          <a:srgbClr val="FF0000"/>
                        </a:solidFill>
                      </a:endParaRPr>
                    </a:p>
                  </a:txBody>
                  <a:tcPr/>
                </a:tc>
                <a:tc>
                  <a:txBody>
                    <a:bodyPr/>
                    <a:lstStyle/>
                    <a:p>
                      <a:pPr fontAlgn="t">
                        <a:spcBef>
                          <a:spcPts val="0"/>
                        </a:spcBef>
                        <a:spcAft>
                          <a:spcPts val="800"/>
                        </a:spcAft>
                      </a:pPr>
                      <a:r>
                        <a:rPr lang="en-US">
                          <a:solidFill>
                            <a:srgbClr val="FF0000"/>
                          </a:solidFill>
                        </a:rPr>
                        <a:t>0.9853</a:t>
                      </a:r>
                    </a:p>
                  </a:txBody>
                  <a:tcPr marL="50800" marR="50800" marT="50800" marB="50800"/>
                </a:tc>
                <a:tc>
                  <a:txBody>
                    <a:bodyPr/>
                    <a:lstStyle/>
                    <a:p>
                      <a:pPr fontAlgn="t">
                        <a:spcBef>
                          <a:spcPts val="0"/>
                        </a:spcBef>
                        <a:spcAft>
                          <a:spcPts val="800"/>
                        </a:spcAft>
                      </a:pPr>
                      <a:r>
                        <a:rPr lang="en-US">
                          <a:solidFill>
                            <a:srgbClr val="FF0000"/>
                          </a:solidFill>
                        </a:rPr>
                        <a:t>0.9119</a:t>
                      </a:r>
                    </a:p>
                  </a:txBody>
                  <a:tcPr marL="50800" marR="50800" marT="50800" marB="50800"/>
                </a:tc>
                <a:tc>
                  <a:txBody>
                    <a:bodyPr/>
                    <a:lstStyle/>
                    <a:p>
                      <a:pPr fontAlgn="t">
                        <a:spcBef>
                          <a:spcPts val="0"/>
                        </a:spcBef>
                        <a:spcAft>
                          <a:spcPts val="800"/>
                        </a:spcAft>
                      </a:pPr>
                      <a:r>
                        <a:rPr lang="en-US" dirty="0">
                          <a:solidFill>
                            <a:srgbClr val="FF0000"/>
                          </a:solidFill>
                        </a:rPr>
                        <a:t>0.9472</a:t>
                      </a:r>
                    </a:p>
                  </a:txBody>
                  <a:tcPr marL="50800" marR="50800" marT="50800" marB="50800"/>
                </a:tc>
                <a:extLst>
                  <a:ext uri="{0D108BD9-81ED-4DB2-BD59-A6C34878D82A}">
                    <a16:rowId xmlns:a16="http://schemas.microsoft.com/office/drawing/2014/main" val="4129790624"/>
                  </a:ext>
                </a:extLst>
              </a:tr>
            </a:tbl>
          </a:graphicData>
        </a:graphic>
      </p:graphicFrame>
      <mc:AlternateContent xmlns:mc="http://schemas.openxmlformats.org/markup-compatibility/2006" xmlns:a14="http://schemas.microsoft.com/office/drawing/2010/main">
        <mc:Choice Requires="a14">
          <p:graphicFrame>
            <p:nvGraphicFramePr>
              <p:cNvPr id="8" name="Content Placeholder 6"/>
              <p:cNvGraphicFramePr>
                <a:graphicFrameLocks/>
              </p:cNvGraphicFramePr>
              <p:nvPr>
                <p:extLst/>
              </p:nvPr>
            </p:nvGraphicFramePr>
            <p:xfrm>
              <a:off x="838200" y="4139184"/>
              <a:ext cx="10515600" cy="2654110"/>
            </p:xfrm>
            <a:graphic>
              <a:graphicData uri="http://schemas.openxmlformats.org/drawingml/2006/table">
                <a:tbl>
                  <a:tblPr firstRow="1" bandRow="1">
                    <a:tableStyleId>{5C22544A-7EE6-4342-B048-85BDC9FD1C3A}</a:tableStyleId>
                  </a:tblPr>
                  <a:tblGrid>
                    <a:gridCol w="3660648">
                      <a:extLst>
                        <a:ext uri="{9D8B030D-6E8A-4147-A177-3AD203B41FA5}">
                          <a16:colId xmlns:a16="http://schemas.microsoft.com/office/drawing/2014/main" val="483053474"/>
                        </a:ext>
                      </a:extLst>
                    </a:gridCol>
                    <a:gridCol w="1597152">
                      <a:extLst>
                        <a:ext uri="{9D8B030D-6E8A-4147-A177-3AD203B41FA5}">
                          <a16:colId xmlns:a16="http://schemas.microsoft.com/office/drawing/2014/main" val="2113241547"/>
                        </a:ext>
                      </a:extLst>
                    </a:gridCol>
                    <a:gridCol w="2628900">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591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Models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smtClean="0">
                              <a:ln>
                                <a:noFill/>
                              </a:ln>
                              <a:solidFill>
                                <a:prstClr val="white"/>
                              </a:solidFill>
                              <a:effectLst/>
                              <a:uLnTx/>
                              <a:uFillTx/>
                              <a:latin typeface="+mn-lt"/>
                              <a:ea typeface="+mn-ea"/>
                              <a:cs typeface="+mn-cs"/>
                            </a:rPr>
                            <a:t>Init</a:t>
                          </a:r>
                          <a:r>
                            <a:rPr kumimoji="0" lang="en-US" sz="1800" b="1" i="0" u="none" strike="noStrike" kern="1200" cap="none" spc="0" normalizeH="0" baseline="0" noProof="0" dirty="0" smtClean="0">
                              <a:ln>
                                <a:noFill/>
                              </a:ln>
                              <a:solidFill>
                                <a:prstClr val="white"/>
                              </a:solidFill>
                              <a:effectLst/>
                              <a:uLnTx/>
                              <a:uFillTx/>
                              <a:latin typeface="+mn-lt"/>
                              <a:ea typeface="+mn-ea"/>
                              <a:cs typeface="+mn-cs"/>
                            </a:rPr>
                            <a:t> </a:t>
                          </a:r>
                          <a:r>
                            <a:rPr lang="en-US" sz="1800" b="1" kern="1200" dirty="0" smtClean="0">
                              <a:solidFill>
                                <a:schemeClr val="lt1"/>
                              </a:solidFill>
                              <a:effectLst/>
                              <a:latin typeface="+mn-lt"/>
                              <a:ea typeface="+mn-ea"/>
                              <a:cs typeface="+mn-cs"/>
                            </a:rPr>
                            <a:t>Matrix</a:t>
                          </a:r>
                          <a:r>
                            <a:rPr kumimoji="0" lang="en-US" sz="1400" b="1" i="0" u="none" strike="noStrike" kern="1200" cap="none" spc="0" normalizeH="0" baseline="0" noProof="0" dirty="0" smtClean="0">
                              <a:ln>
                                <a:noFill/>
                              </a:ln>
                              <a:solidFill>
                                <a:prstClr val="white"/>
                              </a:solidFill>
                              <a:effectLst/>
                              <a:uLnTx/>
                              <a:uFillTx/>
                              <a:latin typeface="+mn-lt"/>
                              <a:ea typeface="+mn-ea"/>
                              <a:cs typeface="+mn-cs"/>
                            </a:rPr>
                            <a:t> (</a:t>
                          </a:r>
                          <a14:m>
                            <m:oMath xmlns:m="http://schemas.openxmlformats.org/officeDocument/2006/math">
                              <m:r>
                                <a:rPr kumimoji="0" lang="en-US" sz="1400" b="1" i="0"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m:t>
                              </m:r>
                              <m:rad>
                                <m:radPr>
                                  <m:degHide m:val="on"/>
                                  <m:ctrlP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radPr>
                                <m:deg/>
                                <m:e>
                                  <m:f>
                                    <m:fPr>
                                      <m:ctrlP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fPr>
                                    <m:num>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𝟔</m:t>
                                      </m:r>
                                    </m:num>
                                    <m:den>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𝒄𝒍𝒂𝒔𝒔𝒆𝒔</m:t>
                                      </m:r>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m:t>
                                      </m:r>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𝟐</m:t>
                                      </m:r>
                                    </m:den>
                                  </m:f>
                                </m:e>
                              </m:rad>
                            </m:oMath>
                          </a14:m>
                          <a:r>
                            <a:rPr kumimoji="0" lang="en-US" sz="1400" b="1" i="0" u="none" strike="noStrike" kern="1200" cap="none" spc="0" normalizeH="0" baseline="0" noProof="0" dirty="0" smtClean="0">
                              <a:ln>
                                <a:noFill/>
                              </a:ln>
                              <a:solidFill>
                                <a:prstClr val="white"/>
                              </a:solidFill>
                              <a:effectLst/>
                              <a:uLnTx/>
                              <a:uFillTx/>
                              <a:latin typeface="+mn-lt"/>
                              <a:ea typeface="+mn-ea"/>
                              <a:cs typeface="+mn-cs"/>
                            </a:rPr>
                            <a:t>, </a:t>
                          </a:r>
                          <a14:m>
                            <m:oMath xmlns:m="http://schemas.openxmlformats.org/officeDocument/2006/math">
                              <m:r>
                                <a:rPr kumimoji="0" lang="en-US" sz="1400" b="1" i="0"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m:t>
                              </m:r>
                              <m:rad>
                                <m:radPr>
                                  <m:degHide m:val="on"/>
                                  <m:ctrlP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radPr>
                                <m:deg/>
                                <m:e>
                                  <m:f>
                                    <m:fPr>
                                      <m:ctrlP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ctrlPr>
                                    </m:fPr>
                                    <m:num>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𝟔</m:t>
                                      </m:r>
                                    </m:num>
                                    <m:den>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𝒄𝒍𝒂𝒔𝒔𝒆𝒔</m:t>
                                      </m:r>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m:t>
                                      </m:r>
                                      <m:r>
                                        <a:rPr kumimoji="0" lang="en-US" sz="14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𝟐</m:t>
                                      </m:r>
                                    </m:den>
                                  </m:f>
                                </m:e>
                              </m:rad>
                            </m:oMath>
                          </a14:m>
                          <a:r>
                            <a:rPr kumimoji="0" lang="en-US" sz="1400" b="1" i="0" u="none" strike="noStrike" kern="1200" cap="none" spc="0" normalizeH="0" baseline="0" noProof="0" dirty="0" smtClean="0">
                              <a:ln>
                                <a:noFill/>
                              </a:ln>
                              <a:solidFill>
                                <a:prstClr val="white"/>
                              </a:solidFill>
                              <a:effectLst/>
                              <a:uLnTx/>
                              <a:uFillTx/>
                              <a:latin typeface="+mn-lt"/>
                              <a:ea typeface="+mn-ea"/>
                              <a:cs typeface="+mn-cs"/>
                            </a:rPr>
                            <a:t>)</a:t>
                          </a:r>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chemeClr val="tx1"/>
                              </a:solidFill>
                            </a:rPr>
                            <a:t>Baseline</a:t>
                          </a:r>
                          <a:endParaRPr lang="en-US" dirty="0">
                            <a:solidFill>
                              <a:schemeClr val="tx1"/>
                            </a:solidFill>
                          </a:endParaRPr>
                        </a:p>
                      </a:txBody>
                      <a:tcPr/>
                    </a:tc>
                    <a:tc>
                      <a:txBody>
                        <a:bodyPr/>
                        <a:lstStyle/>
                        <a:p>
                          <a:r>
                            <a:rPr lang="en-US" dirty="0" smtClean="0">
                              <a:solidFill>
                                <a:schemeClr val="tx1"/>
                              </a:solidFill>
                            </a:rPr>
                            <a:t>0.9939</a:t>
                          </a:r>
                          <a:endParaRPr lang="en-US" dirty="0">
                            <a:solidFill>
                              <a:schemeClr val="tx1"/>
                            </a:solidFill>
                          </a:endParaRPr>
                        </a:p>
                      </a:txBody>
                      <a:tcPr/>
                    </a:tc>
                    <a:tc>
                      <a:txBody>
                        <a:bodyPr/>
                        <a:lstStyle/>
                        <a:p>
                          <a:r>
                            <a:rPr lang="en-US" dirty="0" smtClean="0">
                              <a:solidFill>
                                <a:schemeClr val="tx1"/>
                              </a:solidFill>
                            </a:rPr>
                            <a:t>0.4715</a:t>
                          </a:r>
                          <a:endParaRPr lang="en-US" dirty="0">
                            <a:solidFill>
                              <a:schemeClr val="tx1"/>
                            </a:solidFill>
                          </a:endParaRPr>
                        </a:p>
                      </a:txBody>
                      <a:tcPr/>
                    </a:tc>
                    <a:tc>
                      <a:txBody>
                        <a:bodyPr/>
                        <a:lstStyle/>
                        <a:p>
                          <a:r>
                            <a:rPr lang="en-US" dirty="0" smtClean="0">
                              <a:solidFill>
                                <a:schemeClr val="tx1"/>
                              </a:solidFill>
                            </a:rPr>
                            <a:t>0.6396</a:t>
                          </a:r>
                          <a:endParaRPr lang="en-US" dirty="0">
                            <a:solidFill>
                              <a:schemeClr val="tx1"/>
                            </a:solidFill>
                          </a:endParaRPr>
                        </a:p>
                      </a:txBody>
                      <a:tcPr/>
                    </a:tc>
                    <a:extLst>
                      <a:ext uri="{0D108BD9-81ED-4DB2-BD59-A6C34878D82A}">
                        <a16:rowId xmlns:a16="http://schemas.microsoft.com/office/drawing/2014/main" val="1188989811"/>
                      </a:ext>
                    </a:extLst>
                  </a:tr>
                  <a:tr h="370840">
                    <a:tc>
                      <a:txBody>
                        <a:bodyPr/>
                        <a:lstStyle/>
                        <a:p>
                          <a:r>
                            <a:rPr lang="en-US" dirty="0" smtClean="0">
                              <a:solidFill>
                                <a:srgbClr val="FF0000"/>
                              </a:solidFill>
                            </a:rPr>
                            <a:t>With</a:t>
                          </a:r>
                          <a:r>
                            <a:rPr lang="en-US" baseline="0" dirty="0" smtClean="0">
                              <a:solidFill>
                                <a:srgbClr val="FF0000"/>
                              </a:solidFill>
                            </a:rPr>
                            <a:t> RE S</a:t>
                          </a:r>
                        </a:p>
                      </a:txBody>
                      <a:tcPr/>
                    </a:tc>
                    <a:tc>
                      <a:txBody>
                        <a:bodyPr/>
                        <a:lstStyle/>
                        <a:p>
                          <a:r>
                            <a:rPr lang="en-US" dirty="0" smtClean="0">
                              <a:solidFill>
                                <a:srgbClr val="FF0000"/>
                              </a:solidFill>
                            </a:rPr>
                            <a:t>0.9949</a:t>
                          </a:r>
                          <a:endParaRPr lang="en-US" dirty="0">
                            <a:solidFill>
                              <a:srgbClr val="FF0000"/>
                            </a:solidFill>
                          </a:endParaRPr>
                        </a:p>
                      </a:txBody>
                      <a:tcPr/>
                    </a:tc>
                    <a:tc>
                      <a:txBody>
                        <a:bodyPr/>
                        <a:lstStyle/>
                        <a:p>
                          <a:r>
                            <a:rPr lang="en-US" dirty="0" smtClean="0">
                              <a:solidFill>
                                <a:srgbClr val="FF0000"/>
                              </a:solidFill>
                            </a:rPr>
                            <a:t>0.8455</a:t>
                          </a:r>
                          <a:endParaRPr lang="en-US" dirty="0">
                            <a:solidFill>
                              <a:srgbClr val="FF0000"/>
                            </a:solidFill>
                          </a:endParaRPr>
                        </a:p>
                      </a:txBody>
                      <a:tcPr/>
                    </a:tc>
                    <a:tc>
                      <a:txBody>
                        <a:bodyPr/>
                        <a:lstStyle/>
                        <a:p>
                          <a:r>
                            <a:rPr lang="en-US" dirty="0" smtClean="0">
                              <a:solidFill>
                                <a:srgbClr val="FF0000"/>
                              </a:solidFill>
                            </a:rPr>
                            <a:t>0.9141</a:t>
                          </a:r>
                          <a:endParaRPr lang="en-US" dirty="0">
                            <a:solidFill>
                              <a:srgbClr val="FF0000"/>
                            </a:solidFill>
                          </a:endParaRPr>
                        </a:p>
                      </a:txBody>
                      <a:tcPr/>
                    </a:tc>
                    <a:extLst>
                      <a:ext uri="{0D108BD9-81ED-4DB2-BD59-A6C34878D82A}">
                        <a16:rowId xmlns:a16="http://schemas.microsoft.com/office/drawing/2014/main" val="1768349747"/>
                      </a:ext>
                    </a:extLst>
                  </a:tr>
                  <a:tr h="370840">
                    <a:tc>
                      <a:txBody>
                        <a:bodyPr/>
                        <a:lstStyle/>
                        <a:p>
                          <a:r>
                            <a:rPr lang="en-US" dirty="0" smtClean="0">
                              <a:solidFill>
                                <a:schemeClr val="tx1"/>
                              </a:solidFill>
                            </a:rPr>
                            <a:t>With RE SU</a:t>
                          </a:r>
                          <a:endParaRPr lang="en-US" dirty="0">
                            <a:solidFill>
                              <a:schemeClr val="tx1"/>
                            </a:solidFill>
                          </a:endParaRPr>
                        </a:p>
                      </a:txBody>
                      <a:tcPr/>
                    </a:tc>
                    <a:tc>
                      <a:txBody>
                        <a:bodyPr/>
                        <a:lstStyle/>
                        <a:p>
                          <a:r>
                            <a:rPr lang="en-US" dirty="0" smtClean="0">
                              <a:solidFill>
                                <a:schemeClr val="tx1"/>
                              </a:solidFill>
                            </a:rPr>
                            <a:t>0.9873</a:t>
                          </a:r>
                          <a:endParaRPr lang="en-US" dirty="0">
                            <a:solidFill>
                              <a:schemeClr val="tx1"/>
                            </a:solidFill>
                          </a:endParaRPr>
                        </a:p>
                      </a:txBody>
                      <a:tcPr/>
                    </a:tc>
                    <a:tc>
                      <a:txBody>
                        <a:bodyPr/>
                        <a:lstStyle/>
                        <a:p>
                          <a:r>
                            <a:rPr lang="en-US" dirty="0" smtClean="0">
                              <a:solidFill>
                                <a:schemeClr val="tx1"/>
                              </a:solidFill>
                            </a:rPr>
                            <a:t>0.8914</a:t>
                          </a:r>
                          <a:endParaRPr lang="en-US" dirty="0">
                            <a:solidFill>
                              <a:schemeClr val="tx1"/>
                            </a:solidFill>
                          </a:endParaRPr>
                        </a:p>
                      </a:txBody>
                      <a:tcPr/>
                    </a:tc>
                    <a:tc>
                      <a:txBody>
                        <a:bodyPr/>
                        <a:lstStyle/>
                        <a:p>
                          <a:r>
                            <a:rPr lang="en-US" dirty="0" smtClean="0">
                              <a:solidFill>
                                <a:schemeClr val="tx1"/>
                              </a:solidFill>
                            </a:rPr>
                            <a:t>0.9369</a:t>
                          </a:r>
                          <a:endParaRPr lang="en-US" dirty="0">
                            <a:solidFill>
                              <a:schemeClr val="tx1"/>
                            </a:solidFill>
                          </a:endParaRPr>
                        </a:p>
                      </a:txBody>
                      <a:tcPr/>
                    </a:tc>
                    <a:extLst>
                      <a:ext uri="{0D108BD9-81ED-4DB2-BD59-A6C34878D82A}">
                        <a16:rowId xmlns:a16="http://schemas.microsoft.com/office/drawing/2014/main" val="2503241408"/>
                      </a:ext>
                    </a:extLst>
                  </a:tr>
                  <a:tr h="370840">
                    <a:tc>
                      <a:txBody>
                        <a:bodyPr/>
                        <a:lstStyle/>
                        <a:p>
                          <a:r>
                            <a:rPr lang="en-US" dirty="0" smtClean="0">
                              <a:solidFill>
                                <a:schemeClr val="tx1"/>
                              </a:solidFill>
                            </a:rPr>
                            <a:t>With E</a:t>
                          </a:r>
                          <a:endParaRPr lang="en-US" dirty="0">
                            <a:solidFill>
                              <a:schemeClr val="tx1"/>
                            </a:solidFill>
                          </a:endParaRPr>
                        </a:p>
                      </a:txBody>
                      <a:tcPr/>
                    </a:tc>
                    <a:tc>
                      <a:txBody>
                        <a:bodyPr/>
                        <a:lstStyle/>
                        <a:p>
                          <a:r>
                            <a:rPr lang="en-US" dirty="0" smtClean="0">
                              <a:solidFill>
                                <a:schemeClr val="tx1"/>
                              </a:solidFill>
                            </a:rPr>
                            <a:t>0.9947</a:t>
                          </a:r>
                          <a:endParaRPr lang="en-US" dirty="0">
                            <a:solidFill>
                              <a:schemeClr val="tx1"/>
                            </a:solidFill>
                          </a:endParaRPr>
                        </a:p>
                      </a:txBody>
                      <a:tcPr/>
                    </a:tc>
                    <a:tc>
                      <a:txBody>
                        <a:bodyPr/>
                        <a:lstStyle/>
                        <a:p>
                          <a:r>
                            <a:rPr lang="en-US" dirty="0" smtClean="0">
                              <a:solidFill>
                                <a:schemeClr val="tx1"/>
                              </a:solidFill>
                            </a:rPr>
                            <a:t>0.5303</a:t>
                          </a:r>
                          <a:endParaRPr lang="en-US" dirty="0">
                            <a:solidFill>
                              <a:schemeClr val="tx1"/>
                            </a:solidFill>
                          </a:endParaRPr>
                        </a:p>
                      </a:txBody>
                      <a:tcPr/>
                    </a:tc>
                    <a:tc>
                      <a:txBody>
                        <a:bodyPr/>
                        <a:lstStyle/>
                        <a:p>
                          <a:r>
                            <a:rPr lang="en-US" dirty="0" smtClean="0">
                              <a:solidFill>
                                <a:schemeClr val="tx1"/>
                              </a:solidFill>
                            </a:rPr>
                            <a:t>0.6918</a:t>
                          </a:r>
                          <a:endParaRPr lang="en-US" dirty="0">
                            <a:solidFill>
                              <a:schemeClr val="tx1"/>
                            </a:solidFill>
                          </a:endParaRPr>
                        </a:p>
                      </a:txBody>
                      <a:tcPr/>
                    </a:tc>
                    <a:extLst>
                      <a:ext uri="{0D108BD9-81ED-4DB2-BD59-A6C34878D82A}">
                        <a16:rowId xmlns:a16="http://schemas.microsoft.com/office/drawing/2014/main" val="3530551295"/>
                      </a:ext>
                    </a:extLst>
                  </a:tr>
                  <a:tr h="370840">
                    <a:tc>
                      <a:txBody>
                        <a:bodyPr/>
                        <a:lstStyle/>
                        <a:p>
                          <a:r>
                            <a:rPr lang="en-US" dirty="0" smtClean="0">
                              <a:solidFill>
                                <a:schemeClr val="tx1"/>
                              </a:solidFill>
                            </a:rPr>
                            <a:t>With REE SU</a:t>
                          </a:r>
                          <a:endParaRPr lang="en-US" dirty="0">
                            <a:solidFill>
                              <a:schemeClr val="tx1"/>
                            </a:solidFill>
                          </a:endParaRPr>
                        </a:p>
                      </a:txBody>
                      <a:tcPr/>
                    </a:tc>
                    <a:tc>
                      <a:txBody>
                        <a:bodyPr/>
                        <a:lstStyle/>
                        <a:p>
                          <a:r>
                            <a:rPr lang="en-US" dirty="0" smtClean="0">
                              <a:solidFill>
                                <a:schemeClr val="tx1"/>
                              </a:solidFill>
                            </a:rPr>
                            <a:t>0.9896</a:t>
                          </a:r>
                          <a:endParaRPr lang="en-US" dirty="0">
                            <a:solidFill>
                              <a:schemeClr val="tx1"/>
                            </a:solidFill>
                          </a:endParaRPr>
                        </a:p>
                      </a:txBody>
                      <a:tcPr/>
                    </a:tc>
                    <a:tc>
                      <a:txBody>
                        <a:bodyPr/>
                        <a:lstStyle/>
                        <a:p>
                          <a:r>
                            <a:rPr lang="en-US" dirty="0" smtClean="0">
                              <a:solidFill>
                                <a:schemeClr val="tx1"/>
                              </a:solidFill>
                            </a:rPr>
                            <a:t>0.9038</a:t>
                          </a:r>
                          <a:endParaRPr lang="en-US" dirty="0">
                            <a:solidFill>
                              <a:schemeClr val="tx1"/>
                            </a:solidFill>
                          </a:endParaRPr>
                        </a:p>
                      </a:txBody>
                      <a:tcPr/>
                    </a:tc>
                    <a:tc>
                      <a:txBody>
                        <a:bodyPr/>
                        <a:lstStyle/>
                        <a:p>
                          <a:r>
                            <a:rPr lang="en-US" dirty="0" smtClean="0">
                              <a:solidFill>
                                <a:schemeClr val="tx1"/>
                              </a:solidFill>
                            </a:rPr>
                            <a:t>0.9448</a:t>
                          </a:r>
                          <a:endParaRPr lang="en-US" dirty="0">
                            <a:solidFill>
                              <a:schemeClr val="tx1"/>
                            </a:solidFill>
                          </a:endParaRPr>
                        </a:p>
                      </a:txBody>
                      <a:tcPr/>
                    </a:tc>
                    <a:extLst>
                      <a:ext uri="{0D108BD9-81ED-4DB2-BD59-A6C34878D82A}">
                        <a16:rowId xmlns:a16="http://schemas.microsoft.com/office/drawing/2014/main" val="4129790624"/>
                      </a:ext>
                    </a:extLst>
                  </a:tr>
                </a:tbl>
              </a:graphicData>
            </a:graphic>
          </p:graphicFrame>
        </mc:Choice>
        <mc:Fallback xmlns="">
          <p:graphicFrame>
            <p:nvGraphicFramePr>
              <p:cNvPr id="8" name="Content Placeholder 6"/>
              <p:cNvGraphicFramePr>
                <a:graphicFrameLocks/>
              </p:cNvGraphicFramePr>
              <p:nvPr>
                <p:extLst>
                  <p:ext uri="{D42A27DB-BD31-4B8C-83A1-F6EECF244321}">
                    <p14:modId xmlns:p14="http://schemas.microsoft.com/office/powerpoint/2010/main" val="1574294388"/>
                  </p:ext>
                </p:extLst>
              </p:nvPr>
            </p:nvGraphicFramePr>
            <p:xfrm>
              <a:off x="838200" y="4139184"/>
              <a:ext cx="10515600" cy="2654110"/>
            </p:xfrm>
            <a:graphic>
              <a:graphicData uri="http://schemas.openxmlformats.org/drawingml/2006/table">
                <a:tbl>
                  <a:tblPr firstRow="1" bandRow="1">
                    <a:tableStyleId>{5C22544A-7EE6-4342-B048-85BDC9FD1C3A}</a:tableStyleId>
                  </a:tblPr>
                  <a:tblGrid>
                    <a:gridCol w="3660648">
                      <a:extLst>
                        <a:ext uri="{9D8B030D-6E8A-4147-A177-3AD203B41FA5}">
                          <a16:colId xmlns:a16="http://schemas.microsoft.com/office/drawing/2014/main" val="483053474"/>
                        </a:ext>
                      </a:extLst>
                    </a:gridCol>
                    <a:gridCol w="1597152">
                      <a:extLst>
                        <a:ext uri="{9D8B030D-6E8A-4147-A177-3AD203B41FA5}">
                          <a16:colId xmlns:a16="http://schemas.microsoft.com/office/drawing/2014/main" val="2113241547"/>
                        </a:ext>
                      </a:extLst>
                    </a:gridCol>
                    <a:gridCol w="2628900">
                      <a:extLst>
                        <a:ext uri="{9D8B030D-6E8A-4147-A177-3AD203B41FA5}">
                          <a16:colId xmlns:a16="http://schemas.microsoft.com/office/drawing/2014/main" val="2624642360"/>
                        </a:ext>
                      </a:extLst>
                    </a:gridCol>
                    <a:gridCol w="2628900">
                      <a:extLst>
                        <a:ext uri="{9D8B030D-6E8A-4147-A177-3AD203B41FA5}">
                          <a16:colId xmlns:a16="http://schemas.microsoft.com/office/drawing/2014/main" val="2847731225"/>
                        </a:ext>
                      </a:extLst>
                    </a:gridCol>
                  </a:tblGrid>
                  <a:tr h="799910">
                    <a:tc>
                      <a:txBody>
                        <a:bodyPr/>
                        <a:lstStyle/>
                        <a:p>
                          <a:endParaRPr lang="en-US"/>
                        </a:p>
                      </a:txBody>
                      <a:tcPr>
                        <a:blipFill>
                          <a:blip r:embed="rId2"/>
                          <a:stretch>
                            <a:fillRect l="-166" t="-3817" r="-187854" b="-244275"/>
                          </a:stretch>
                        </a:blipFill>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extLst>
                      <a:ext uri="{0D108BD9-81ED-4DB2-BD59-A6C34878D82A}">
                        <a16:rowId xmlns:a16="http://schemas.microsoft.com/office/drawing/2014/main" val="1377476317"/>
                      </a:ext>
                    </a:extLst>
                  </a:tr>
                  <a:tr h="370840">
                    <a:tc>
                      <a:txBody>
                        <a:bodyPr/>
                        <a:lstStyle/>
                        <a:p>
                          <a:r>
                            <a:rPr lang="en-US" dirty="0" smtClean="0">
                              <a:solidFill>
                                <a:schemeClr val="tx1"/>
                              </a:solidFill>
                            </a:rPr>
                            <a:t>Baseline</a:t>
                          </a:r>
                          <a:endParaRPr lang="en-US" dirty="0">
                            <a:solidFill>
                              <a:schemeClr val="tx1"/>
                            </a:solidFill>
                          </a:endParaRPr>
                        </a:p>
                      </a:txBody>
                      <a:tcPr/>
                    </a:tc>
                    <a:tc>
                      <a:txBody>
                        <a:bodyPr/>
                        <a:lstStyle/>
                        <a:p>
                          <a:r>
                            <a:rPr lang="en-US" dirty="0" smtClean="0">
                              <a:solidFill>
                                <a:schemeClr val="tx1"/>
                              </a:solidFill>
                            </a:rPr>
                            <a:t>0.9939</a:t>
                          </a:r>
                          <a:endParaRPr lang="en-US" dirty="0">
                            <a:solidFill>
                              <a:schemeClr val="tx1"/>
                            </a:solidFill>
                          </a:endParaRPr>
                        </a:p>
                      </a:txBody>
                      <a:tcPr/>
                    </a:tc>
                    <a:tc>
                      <a:txBody>
                        <a:bodyPr/>
                        <a:lstStyle/>
                        <a:p>
                          <a:r>
                            <a:rPr lang="en-US" dirty="0" smtClean="0">
                              <a:solidFill>
                                <a:schemeClr val="tx1"/>
                              </a:solidFill>
                            </a:rPr>
                            <a:t>0.4715</a:t>
                          </a:r>
                          <a:endParaRPr lang="en-US" dirty="0">
                            <a:solidFill>
                              <a:schemeClr val="tx1"/>
                            </a:solidFill>
                          </a:endParaRPr>
                        </a:p>
                      </a:txBody>
                      <a:tcPr/>
                    </a:tc>
                    <a:tc>
                      <a:txBody>
                        <a:bodyPr/>
                        <a:lstStyle/>
                        <a:p>
                          <a:r>
                            <a:rPr lang="en-US" dirty="0" smtClean="0">
                              <a:solidFill>
                                <a:schemeClr val="tx1"/>
                              </a:solidFill>
                            </a:rPr>
                            <a:t>0.6396</a:t>
                          </a:r>
                          <a:endParaRPr lang="en-US" dirty="0">
                            <a:solidFill>
                              <a:schemeClr val="tx1"/>
                            </a:solidFill>
                          </a:endParaRPr>
                        </a:p>
                      </a:txBody>
                      <a:tcPr/>
                    </a:tc>
                    <a:extLst>
                      <a:ext uri="{0D108BD9-81ED-4DB2-BD59-A6C34878D82A}">
                        <a16:rowId xmlns:a16="http://schemas.microsoft.com/office/drawing/2014/main" val="1188989811"/>
                      </a:ext>
                    </a:extLst>
                  </a:tr>
                  <a:tr h="370840">
                    <a:tc>
                      <a:txBody>
                        <a:bodyPr/>
                        <a:lstStyle/>
                        <a:p>
                          <a:r>
                            <a:rPr lang="en-US" dirty="0" smtClean="0">
                              <a:solidFill>
                                <a:srgbClr val="FF0000"/>
                              </a:solidFill>
                            </a:rPr>
                            <a:t>With</a:t>
                          </a:r>
                          <a:r>
                            <a:rPr lang="en-US" baseline="0" dirty="0" smtClean="0">
                              <a:solidFill>
                                <a:srgbClr val="FF0000"/>
                              </a:solidFill>
                            </a:rPr>
                            <a:t> RE S</a:t>
                          </a:r>
                        </a:p>
                      </a:txBody>
                      <a:tcPr/>
                    </a:tc>
                    <a:tc>
                      <a:txBody>
                        <a:bodyPr/>
                        <a:lstStyle/>
                        <a:p>
                          <a:r>
                            <a:rPr lang="en-US" dirty="0" smtClean="0">
                              <a:solidFill>
                                <a:srgbClr val="FF0000"/>
                              </a:solidFill>
                            </a:rPr>
                            <a:t>0.9949</a:t>
                          </a:r>
                          <a:endParaRPr lang="en-US" dirty="0">
                            <a:solidFill>
                              <a:srgbClr val="FF0000"/>
                            </a:solidFill>
                          </a:endParaRPr>
                        </a:p>
                      </a:txBody>
                      <a:tcPr/>
                    </a:tc>
                    <a:tc>
                      <a:txBody>
                        <a:bodyPr/>
                        <a:lstStyle/>
                        <a:p>
                          <a:r>
                            <a:rPr lang="en-US" dirty="0" smtClean="0">
                              <a:solidFill>
                                <a:srgbClr val="FF0000"/>
                              </a:solidFill>
                            </a:rPr>
                            <a:t>0.8455</a:t>
                          </a:r>
                          <a:endParaRPr lang="en-US" dirty="0">
                            <a:solidFill>
                              <a:srgbClr val="FF0000"/>
                            </a:solidFill>
                          </a:endParaRPr>
                        </a:p>
                      </a:txBody>
                      <a:tcPr/>
                    </a:tc>
                    <a:tc>
                      <a:txBody>
                        <a:bodyPr/>
                        <a:lstStyle/>
                        <a:p>
                          <a:r>
                            <a:rPr lang="en-US" dirty="0" smtClean="0">
                              <a:solidFill>
                                <a:srgbClr val="FF0000"/>
                              </a:solidFill>
                            </a:rPr>
                            <a:t>0.9141</a:t>
                          </a:r>
                          <a:endParaRPr lang="en-US" dirty="0">
                            <a:solidFill>
                              <a:srgbClr val="FF0000"/>
                            </a:solidFill>
                          </a:endParaRPr>
                        </a:p>
                      </a:txBody>
                      <a:tcPr/>
                    </a:tc>
                    <a:extLst>
                      <a:ext uri="{0D108BD9-81ED-4DB2-BD59-A6C34878D82A}">
                        <a16:rowId xmlns:a16="http://schemas.microsoft.com/office/drawing/2014/main" val="1768349747"/>
                      </a:ext>
                    </a:extLst>
                  </a:tr>
                  <a:tr h="370840">
                    <a:tc>
                      <a:txBody>
                        <a:bodyPr/>
                        <a:lstStyle/>
                        <a:p>
                          <a:r>
                            <a:rPr lang="en-US" dirty="0" smtClean="0">
                              <a:solidFill>
                                <a:schemeClr val="tx1"/>
                              </a:solidFill>
                            </a:rPr>
                            <a:t>With RE SU</a:t>
                          </a:r>
                          <a:endParaRPr lang="en-US" dirty="0">
                            <a:solidFill>
                              <a:schemeClr val="tx1"/>
                            </a:solidFill>
                          </a:endParaRPr>
                        </a:p>
                      </a:txBody>
                      <a:tcPr/>
                    </a:tc>
                    <a:tc>
                      <a:txBody>
                        <a:bodyPr/>
                        <a:lstStyle/>
                        <a:p>
                          <a:r>
                            <a:rPr lang="en-US" dirty="0" smtClean="0">
                              <a:solidFill>
                                <a:schemeClr val="tx1"/>
                              </a:solidFill>
                            </a:rPr>
                            <a:t>0.9873</a:t>
                          </a:r>
                          <a:endParaRPr lang="en-US" dirty="0">
                            <a:solidFill>
                              <a:schemeClr val="tx1"/>
                            </a:solidFill>
                          </a:endParaRPr>
                        </a:p>
                      </a:txBody>
                      <a:tcPr/>
                    </a:tc>
                    <a:tc>
                      <a:txBody>
                        <a:bodyPr/>
                        <a:lstStyle/>
                        <a:p>
                          <a:r>
                            <a:rPr lang="en-US" dirty="0" smtClean="0">
                              <a:solidFill>
                                <a:schemeClr val="tx1"/>
                              </a:solidFill>
                            </a:rPr>
                            <a:t>0.8914</a:t>
                          </a:r>
                          <a:endParaRPr lang="en-US" dirty="0">
                            <a:solidFill>
                              <a:schemeClr val="tx1"/>
                            </a:solidFill>
                          </a:endParaRPr>
                        </a:p>
                      </a:txBody>
                      <a:tcPr/>
                    </a:tc>
                    <a:tc>
                      <a:txBody>
                        <a:bodyPr/>
                        <a:lstStyle/>
                        <a:p>
                          <a:r>
                            <a:rPr lang="en-US" dirty="0" smtClean="0">
                              <a:solidFill>
                                <a:schemeClr val="tx1"/>
                              </a:solidFill>
                            </a:rPr>
                            <a:t>0.9369</a:t>
                          </a:r>
                          <a:endParaRPr lang="en-US" dirty="0">
                            <a:solidFill>
                              <a:schemeClr val="tx1"/>
                            </a:solidFill>
                          </a:endParaRPr>
                        </a:p>
                      </a:txBody>
                      <a:tcPr/>
                    </a:tc>
                    <a:extLst>
                      <a:ext uri="{0D108BD9-81ED-4DB2-BD59-A6C34878D82A}">
                        <a16:rowId xmlns:a16="http://schemas.microsoft.com/office/drawing/2014/main" val="2503241408"/>
                      </a:ext>
                    </a:extLst>
                  </a:tr>
                  <a:tr h="370840">
                    <a:tc>
                      <a:txBody>
                        <a:bodyPr/>
                        <a:lstStyle/>
                        <a:p>
                          <a:r>
                            <a:rPr lang="en-US" dirty="0" smtClean="0">
                              <a:solidFill>
                                <a:schemeClr val="tx1"/>
                              </a:solidFill>
                            </a:rPr>
                            <a:t>With E</a:t>
                          </a:r>
                          <a:endParaRPr lang="en-US" dirty="0">
                            <a:solidFill>
                              <a:schemeClr val="tx1"/>
                            </a:solidFill>
                          </a:endParaRPr>
                        </a:p>
                      </a:txBody>
                      <a:tcPr/>
                    </a:tc>
                    <a:tc>
                      <a:txBody>
                        <a:bodyPr/>
                        <a:lstStyle/>
                        <a:p>
                          <a:r>
                            <a:rPr lang="en-US" dirty="0" smtClean="0">
                              <a:solidFill>
                                <a:schemeClr val="tx1"/>
                              </a:solidFill>
                            </a:rPr>
                            <a:t>0.9947</a:t>
                          </a:r>
                          <a:endParaRPr lang="en-US" dirty="0">
                            <a:solidFill>
                              <a:schemeClr val="tx1"/>
                            </a:solidFill>
                          </a:endParaRPr>
                        </a:p>
                      </a:txBody>
                      <a:tcPr/>
                    </a:tc>
                    <a:tc>
                      <a:txBody>
                        <a:bodyPr/>
                        <a:lstStyle/>
                        <a:p>
                          <a:r>
                            <a:rPr lang="en-US" dirty="0" smtClean="0">
                              <a:solidFill>
                                <a:schemeClr val="tx1"/>
                              </a:solidFill>
                            </a:rPr>
                            <a:t>0.5303</a:t>
                          </a:r>
                          <a:endParaRPr lang="en-US" dirty="0">
                            <a:solidFill>
                              <a:schemeClr val="tx1"/>
                            </a:solidFill>
                          </a:endParaRPr>
                        </a:p>
                      </a:txBody>
                      <a:tcPr/>
                    </a:tc>
                    <a:tc>
                      <a:txBody>
                        <a:bodyPr/>
                        <a:lstStyle/>
                        <a:p>
                          <a:r>
                            <a:rPr lang="en-US" dirty="0" smtClean="0">
                              <a:solidFill>
                                <a:schemeClr val="tx1"/>
                              </a:solidFill>
                            </a:rPr>
                            <a:t>0.6918</a:t>
                          </a:r>
                          <a:endParaRPr lang="en-US" dirty="0">
                            <a:solidFill>
                              <a:schemeClr val="tx1"/>
                            </a:solidFill>
                          </a:endParaRPr>
                        </a:p>
                      </a:txBody>
                      <a:tcPr/>
                    </a:tc>
                    <a:extLst>
                      <a:ext uri="{0D108BD9-81ED-4DB2-BD59-A6C34878D82A}">
                        <a16:rowId xmlns:a16="http://schemas.microsoft.com/office/drawing/2014/main" val="3530551295"/>
                      </a:ext>
                    </a:extLst>
                  </a:tr>
                  <a:tr h="370840">
                    <a:tc>
                      <a:txBody>
                        <a:bodyPr/>
                        <a:lstStyle/>
                        <a:p>
                          <a:r>
                            <a:rPr lang="en-US" dirty="0" smtClean="0">
                              <a:solidFill>
                                <a:schemeClr val="tx1"/>
                              </a:solidFill>
                            </a:rPr>
                            <a:t>With REE SU</a:t>
                          </a:r>
                          <a:endParaRPr lang="en-US" dirty="0">
                            <a:solidFill>
                              <a:schemeClr val="tx1"/>
                            </a:solidFill>
                          </a:endParaRPr>
                        </a:p>
                      </a:txBody>
                      <a:tcPr/>
                    </a:tc>
                    <a:tc>
                      <a:txBody>
                        <a:bodyPr/>
                        <a:lstStyle/>
                        <a:p>
                          <a:r>
                            <a:rPr lang="en-US" dirty="0" smtClean="0">
                              <a:solidFill>
                                <a:schemeClr val="tx1"/>
                              </a:solidFill>
                            </a:rPr>
                            <a:t>0.9896</a:t>
                          </a:r>
                          <a:endParaRPr lang="en-US" dirty="0">
                            <a:solidFill>
                              <a:schemeClr val="tx1"/>
                            </a:solidFill>
                          </a:endParaRPr>
                        </a:p>
                      </a:txBody>
                      <a:tcPr/>
                    </a:tc>
                    <a:tc>
                      <a:txBody>
                        <a:bodyPr/>
                        <a:lstStyle/>
                        <a:p>
                          <a:r>
                            <a:rPr lang="en-US" dirty="0" smtClean="0">
                              <a:solidFill>
                                <a:schemeClr val="tx1"/>
                              </a:solidFill>
                            </a:rPr>
                            <a:t>0.9038</a:t>
                          </a:r>
                          <a:endParaRPr lang="en-US" dirty="0">
                            <a:solidFill>
                              <a:schemeClr val="tx1"/>
                            </a:solidFill>
                          </a:endParaRPr>
                        </a:p>
                      </a:txBody>
                      <a:tcPr/>
                    </a:tc>
                    <a:tc>
                      <a:txBody>
                        <a:bodyPr/>
                        <a:lstStyle/>
                        <a:p>
                          <a:r>
                            <a:rPr lang="en-US" dirty="0" smtClean="0">
                              <a:solidFill>
                                <a:schemeClr val="tx1"/>
                              </a:solidFill>
                            </a:rPr>
                            <a:t>0.9448</a:t>
                          </a:r>
                          <a:endParaRPr lang="en-US" dirty="0">
                            <a:solidFill>
                              <a:schemeClr val="tx1"/>
                            </a:solidFill>
                          </a:endParaRPr>
                        </a:p>
                      </a:txBody>
                      <a:tcPr/>
                    </a:tc>
                    <a:extLst>
                      <a:ext uri="{0D108BD9-81ED-4DB2-BD59-A6C34878D82A}">
                        <a16:rowId xmlns:a16="http://schemas.microsoft.com/office/drawing/2014/main" val="4129790624"/>
                      </a:ext>
                    </a:extLst>
                  </a:tr>
                </a:tbl>
              </a:graphicData>
            </a:graphic>
          </p:graphicFrame>
        </mc:Fallback>
      </mc:AlternateContent>
    </p:spTree>
    <p:extLst>
      <p:ext uri="{BB962C8B-B14F-4D97-AF65-F5344CB8AC3E}">
        <p14:creationId xmlns:p14="http://schemas.microsoft.com/office/powerpoint/2010/main" val="7621220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969" y="193260"/>
            <a:ext cx="10515600" cy="1325563"/>
          </a:xfrm>
        </p:spPr>
        <p:txBody>
          <a:bodyPr/>
          <a:lstStyle/>
          <a:p>
            <a:r>
              <a:rPr lang="en-US" dirty="0" smtClean="0"/>
              <a:t>Model comparison</a:t>
            </a:r>
            <a:endParaRPr lang="en-US" dirty="0"/>
          </a:p>
        </p:txBody>
      </p:sp>
      <p:pic>
        <p:nvPicPr>
          <p:cNvPr id="4" name="Picture 3"/>
          <p:cNvPicPr>
            <a:picLocks noChangeAspect="1"/>
          </p:cNvPicPr>
          <p:nvPr/>
        </p:nvPicPr>
        <p:blipFill>
          <a:blip r:embed="rId3"/>
          <a:stretch>
            <a:fillRect/>
          </a:stretch>
        </p:blipFill>
        <p:spPr>
          <a:xfrm>
            <a:off x="934547" y="1330328"/>
            <a:ext cx="2600325" cy="2124075"/>
          </a:xfrm>
          <a:prstGeom prst="rect">
            <a:avLst/>
          </a:prstGeom>
        </p:spPr>
      </p:pic>
      <p:pic>
        <p:nvPicPr>
          <p:cNvPr id="5" name="Picture 4"/>
          <p:cNvPicPr>
            <a:picLocks noChangeAspect="1"/>
          </p:cNvPicPr>
          <p:nvPr/>
        </p:nvPicPr>
        <p:blipFill>
          <a:blip r:embed="rId4"/>
          <a:stretch>
            <a:fillRect/>
          </a:stretch>
        </p:blipFill>
        <p:spPr>
          <a:xfrm>
            <a:off x="5243238" y="1373244"/>
            <a:ext cx="2174197" cy="913031"/>
          </a:xfrm>
          <a:prstGeom prst="rect">
            <a:avLst/>
          </a:prstGeom>
        </p:spPr>
      </p:pic>
      <p:pic>
        <p:nvPicPr>
          <p:cNvPr id="8" name="Picture 7"/>
          <p:cNvPicPr>
            <a:picLocks noChangeAspect="1"/>
          </p:cNvPicPr>
          <p:nvPr/>
        </p:nvPicPr>
        <p:blipFill>
          <a:blip r:embed="rId5"/>
          <a:stretch>
            <a:fillRect/>
          </a:stretch>
        </p:blipFill>
        <p:spPr>
          <a:xfrm>
            <a:off x="720969" y="4080966"/>
            <a:ext cx="2952750" cy="2190750"/>
          </a:xfrm>
          <a:prstGeom prst="rect">
            <a:avLst/>
          </a:prstGeom>
        </p:spPr>
      </p:pic>
      <p:pic>
        <p:nvPicPr>
          <p:cNvPr id="9" name="Picture 8"/>
          <p:cNvPicPr>
            <a:picLocks noChangeAspect="1"/>
          </p:cNvPicPr>
          <p:nvPr/>
        </p:nvPicPr>
        <p:blipFill>
          <a:blip r:embed="rId6"/>
          <a:stretch>
            <a:fillRect/>
          </a:stretch>
        </p:blipFill>
        <p:spPr>
          <a:xfrm>
            <a:off x="5233248" y="2291558"/>
            <a:ext cx="2329025" cy="447570"/>
          </a:xfrm>
          <a:prstGeom prst="rect">
            <a:avLst/>
          </a:prstGeom>
        </p:spPr>
      </p:pic>
      <p:pic>
        <p:nvPicPr>
          <p:cNvPr id="10" name="Picture 9"/>
          <p:cNvPicPr>
            <a:picLocks noChangeAspect="1"/>
          </p:cNvPicPr>
          <p:nvPr/>
        </p:nvPicPr>
        <p:blipFill>
          <a:blip r:embed="rId7"/>
          <a:stretch>
            <a:fillRect/>
          </a:stretch>
        </p:blipFill>
        <p:spPr>
          <a:xfrm>
            <a:off x="3993661" y="3152776"/>
            <a:ext cx="3215638" cy="534702"/>
          </a:xfrm>
          <a:prstGeom prst="rect">
            <a:avLst/>
          </a:prstGeom>
        </p:spPr>
      </p:pic>
      <p:sp>
        <p:nvSpPr>
          <p:cNvPr id="13" name="TextBox 12"/>
          <p:cNvSpPr txBox="1"/>
          <p:nvPr/>
        </p:nvSpPr>
        <p:spPr>
          <a:xfrm>
            <a:off x="179755" y="3407508"/>
            <a:ext cx="3425946" cy="923330"/>
          </a:xfrm>
          <a:prstGeom prst="rect">
            <a:avLst/>
          </a:prstGeom>
          <a:noFill/>
        </p:spPr>
        <p:txBody>
          <a:bodyPr wrap="square" rtlCol="0">
            <a:spAutoFit/>
          </a:bodyPr>
          <a:lstStyle/>
          <a:p>
            <a:r>
              <a:rPr lang="en-US" dirty="0" smtClean="0"/>
              <a:t>Data : labeled + unlabeled</a:t>
            </a:r>
          </a:p>
          <a:p>
            <a:r>
              <a:rPr lang="en-US" dirty="0" smtClean="0"/>
              <a:t>17 EMNLP: structured prediction using CRF-</a:t>
            </a:r>
            <a:r>
              <a:rPr lang="en-US" dirty="0" err="1" smtClean="0"/>
              <a:t>Autoencoder</a:t>
            </a:r>
            <a:endParaRPr lang="en-US" dirty="0"/>
          </a:p>
        </p:txBody>
      </p:sp>
      <p:sp>
        <p:nvSpPr>
          <p:cNvPr id="14" name="TextBox 13"/>
          <p:cNvSpPr txBox="1"/>
          <p:nvPr/>
        </p:nvSpPr>
        <p:spPr>
          <a:xfrm>
            <a:off x="318905" y="6198874"/>
            <a:ext cx="3674756" cy="646331"/>
          </a:xfrm>
          <a:prstGeom prst="rect">
            <a:avLst/>
          </a:prstGeom>
          <a:noFill/>
        </p:spPr>
        <p:txBody>
          <a:bodyPr wrap="square" rtlCol="0">
            <a:spAutoFit/>
          </a:bodyPr>
          <a:lstStyle/>
          <a:p>
            <a:r>
              <a:rPr lang="en-US" dirty="0" smtClean="0"/>
              <a:t>Data : labeled + semi-labeled</a:t>
            </a:r>
          </a:p>
          <a:p>
            <a:r>
              <a:rPr lang="en-US" dirty="0" smtClean="0"/>
              <a:t>09  MSR: semi-supervised CRF</a:t>
            </a:r>
            <a:endParaRPr lang="en-US" dirty="0"/>
          </a:p>
        </p:txBody>
      </p:sp>
      <p:pic>
        <p:nvPicPr>
          <p:cNvPr id="15" name="Picture 14"/>
          <p:cNvPicPr>
            <a:picLocks noChangeAspect="1"/>
          </p:cNvPicPr>
          <p:nvPr/>
        </p:nvPicPr>
        <p:blipFill>
          <a:blip r:embed="rId8"/>
          <a:stretch>
            <a:fillRect/>
          </a:stretch>
        </p:blipFill>
        <p:spPr>
          <a:xfrm>
            <a:off x="6311654" y="5800147"/>
            <a:ext cx="3590070" cy="587246"/>
          </a:xfrm>
          <a:prstGeom prst="rect">
            <a:avLst/>
          </a:prstGeom>
        </p:spPr>
      </p:pic>
      <p:pic>
        <p:nvPicPr>
          <p:cNvPr id="16" name="Picture 15"/>
          <p:cNvPicPr>
            <a:picLocks noChangeAspect="1"/>
          </p:cNvPicPr>
          <p:nvPr/>
        </p:nvPicPr>
        <p:blipFill>
          <a:blip r:embed="rId9"/>
          <a:stretch>
            <a:fillRect/>
          </a:stretch>
        </p:blipFill>
        <p:spPr>
          <a:xfrm>
            <a:off x="5978769" y="5092644"/>
            <a:ext cx="5033476" cy="472883"/>
          </a:xfrm>
          <a:prstGeom prst="rect">
            <a:avLst/>
          </a:prstGeom>
        </p:spPr>
      </p:pic>
      <p:graphicFrame>
        <p:nvGraphicFramePr>
          <p:cNvPr id="18" name="Table 17"/>
          <p:cNvGraphicFramePr>
            <a:graphicFrameLocks noGrp="1"/>
          </p:cNvGraphicFramePr>
          <p:nvPr>
            <p:extLst/>
          </p:nvPr>
        </p:nvGraphicFramePr>
        <p:xfrm>
          <a:off x="3869624" y="1373244"/>
          <a:ext cx="8267668" cy="1643494"/>
        </p:xfrm>
        <a:graphic>
          <a:graphicData uri="http://schemas.openxmlformats.org/drawingml/2006/table">
            <a:tbl>
              <a:tblPr firstRow="1" bandRow="1">
                <a:tableStyleId>{5940675A-B579-460E-94D1-54222C63F5DA}</a:tableStyleId>
              </a:tblPr>
              <a:tblGrid>
                <a:gridCol w="1392240">
                  <a:extLst>
                    <a:ext uri="{9D8B030D-6E8A-4147-A177-3AD203B41FA5}">
                      <a16:colId xmlns:a16="http://schemas.microsoft.com/office/drawing/2014/main" val="3452577654"/>
                    </a:ext>
                  </a:extLst>
                </a:gridCol>
                <a:gridCol w="6875428">
                  <a:extLst>
                    <a:ext uri="{9D8B030D-6E8A-4147-A177-3AD203B41FA5}">
                      <a16:colId xmlns:a16="http://schemas.microsoft.com/office/drawing/2014/main" val="747263131"/>
                    </a:ext>
                  </a:extLst>
                </a:gridCol>
              </a:tblGrid>
              <a:tr h="850360">
                <a:tc>
                  <a:txBody>
                    <a:bodyPr/>
                    <a:lstStyle/>
                    <a:p>
                      <a:r>
                        <a:rPr lang="en-US" dirty="0" smtClean="0"/>
                        <a:t>Objective</a:t>
                      </a:r>
                      <a:endParaRPr lang="en-US" dirty="0"/>
                    </a:p>
                  </a:txBody>
                  <a:tcPr/>
                </a:tc>
                <a:tc>
                  <a:txBody>
                    <a:bodyPr/>
                    <a:lstStyle/>
                    <a:p>
                      <a:endParaRPr lang="en-US" dirty="0"/>
                    </a:p>
                  </a:txBody>
                  <a:tcPr/>
                </a:tc>
                <a:extLst>
                  <a:ext uri="{0D108BD9-81ED-4DB2-BD59-A6C34878D82A}">
                    <a16:rowId xmlns:a16="http://schemas.microsoft.com/office/drawing/2014/main" val="2339060691"/>
                  </a:ext>
                </a:extLst>
              </a:tr>
              <a:tr h="793134">
                <a:tc>
                  <a:txBody>
                    <a:bodyPr/>
                    <a:lstStyle/>
                    <a:p>
                      <a:r>
                        <a:rPr lang="en-US" dirty="0" smtClean="0"/>
                        <a:t>Inference</a:t>
                      </a:r>
                      <a:endParaRPr lang="en-US" dirty="0"/>
                    </a:p>
                  </a:txBody>
                  <a:tcPr/>
                </a:tc>
                <a:tc>
                  <a:txBody>
                    <a:bodyPr/>
                    <a:lstStyle/>
                    <a:p>
                      <a:endParaRPr lang="en-US" dirty="0"/>
                    </a:p>
                  </a:txBody>
                  <a:tcPr/>
                </a:tc>
                <a:extLst>
                  <a:ext uri="{0D108BD9-81ED-4DB2-BD59-A6C34878D82A}">
                    <a16:rowId xmlns:a16="http://schemas.microsoft.com/office/drawing/2014/main" val="1392465876"/>
                  </a:ext>
                </a:extLst>
              </a:tr>
            </a:tbl>
          </a:graphicData>
        </a:graphic>
      </p:graphicFrame>
      <p:pic>
        <p:nvPicPr>
          <p:cNvPr id="17" name="Picture 16"/>
          <p:cNvPicPr>
            <a:picLocks noChangeAspect="1"/>
          </p:cNvPicPr>
          <p:nvPr/>
        </p:nvPicPr>
        <p:blipFill>
          <a:blip r:embed="rId10"/>
          <a:stretch>
            <a:fillRect/>
          </a:stretch>
        </p:blipFill>
        <p:spPr>
          <a:xfrm>
            <a:off x="7451544" y="3195376"/>
            <a:ext cx="1540000" cy="274400"/>
          </a:xfrm>
          <a:prstGeom prst="rect">
            <a:avLst/>
          </a:prstGeom>
        </p:spPr>
      </p:pic>
      <p:graphicFrame>
        <p:nvGraphicFramePr>
          <p:cNvPr id="20" name="Table 19"/>
          <p:cNvGraphicFramePr>
            <a:graphicFrameLocks noGrp="1"/>
          </p:cNvGraphicFramePr>
          <p:nvPr>
            <p:extLst/>
          </p:nvPr>
        </p:nvGraphicFramePr>
        <p:xfrm>
          <a:off x="4018116" y="4987999"/>
          <a:ext cx="7465458" cy="1534040"/>
        </p:xfrm>
        <a:graphic>
          <a:graphicData uri="http://schemas.openxmlformats.org/drawingml/2006/table">
            <a:tbl>
              <a:tblPr firstRow="1" bandRow="1">
                <a:tableStyleId>{5940675A-B579-460E-94D1-54222C63F5DA}</a:tableStyleId>
              </a:tblPr>
              <a:tblGrid>
                <a:gridCol w="1889797">
                  <a:extLst>
                    <a:ext uri="{9D8B030D-6E8A-4147-A177-3AD203B41FA5}">
                      <a16:colId xmlns:a16="http://schemas.microsoft.com/office/drawing/2014/main" val="3452577654"/>
                    </a:ext>
                  </a:extLst>
                </a:gridCol>
                <a:gridCol w="5575661">
                  <a:extLst>
                    <a:ext uri="{9D8B030D-6E8A-4147-A177-3AD203B41FA5}">
                      <a16:colId xmlns:a16="http://schemas.microsoft.com/office/drawing/2014/main" val="747263131"/>
                    </a:ext>
                  </a:extLst>
                </a:gridCol>
              </a:tblGrid>
              <a:tr h="761898">
                <a:tc>
                  <a:txBody>
                    <a:bodyPr/>
                    <a:lstStyle/>
                    <a:p>
                      <a:r>
                        <a:rPr lang="en-US" dirty="0" smtClean="0"/>
                        <a:t>Objective</a:t>
                      </a:r>
                      <a:endParaRPr lang="en-US" dirty="0"/>
                    </a:p>
                  </a:txBody>
                  <a:tcPr/>
                </a:tc>
                <a:tc>
                  <a:txBody>
                    <a:bodyPr/>
                    <a:lstStyle/>
                    <a:p>
                      <a:endParaRPr lang="en-US" dirty="0"/>
                    </a:p>
                  </a:txBody>
                  <a:tcPr/>
                </a:tc>
                <a:extLst>
                  <a:ext uri="{0D108BD9-81ED-4DB2-BD59-A6C34878D82A}">
                    <a16:rowId xmlns:a16="http://schemas.microsoft.com/office/drawing/2014/main" val="2339060691"/>
                  </a:ext>
                </a:extLst>
              </a:tr>
              <a:tr h="772142">
                <a:tc>
                  <a:txBody>
                    <a:bodyPr/>
                    <a:lstStyle/>
                    <a:p>
                      <a:r>
                        <a:rPr lang="en-US" dirty="0" smtClean="0"/>
                        <a:t>Inference</a:t>
                      </a:r>
                      <a:endParaRPr lang="en-US" dirty="0"/>
                    </a:p>
                  </a:txBody>
                  <a:tcPr/>
                </a:tc>
                <a:tc>
                  <a:txBody>
                    <a:bodyPr/>
                    <a:lstStyle/>
                    <a:p>
                      <a:endParaRPr lang="en-US" dirty="0"/>
                    </a:p>
                  </a:txBody>
                  <a:tcPr/>
                </a:tc>
                <a:extLst>
                  <a:ext uri="{0D108BD9-81ED-4DB2-BD59-A6C34878D82A}">
                    <a16:rowId xmlns:a16="http://schemas.microsoft.com/office/drawing/2014/main" val="1392465876"/>
                  </a:ext>
                </a:extLst>
              </a:tr>
            </a:tbl>
          </a:graphicData>
        </a:graphic>
      </p:graphicFrame>
      <p:pic>
        <p:nvPicPr>
          <p:cNvPr id="21" name="Picture 20"/>
          <p:cNvPicPr>
            <a:picLocks noChangeAspect="1"/>
          </p:cNvPicPr>
          <p:nvPr/>
        </p:nvPicPr>
        <p:blipFill>
          <a:blip r:embed="rId11"/>
          <a:stretch>
            <a:fillRect/>
          </a:stretch>
        </p:blipFill>
        <p:spPr>
          <a:xfrm>
            <a:off x="7405596" y="1483773"/>
            <a:ext cx="1782245" cy="564960"/>
          </a:xfrm>
          <a:prstGeom prst="rect">
            <a:avLst/>
          </a:prstGeom>
        </p:spPr>
      </p:pic>
      <p:pic>
        <p:nvPicPr>
          <p:cNvPr id="22" name="Picture 21"/>
          <p:cNvPicPr>
            <a:picLocks noChangeAspect="1"/>
          </p:cNvPicPr>
          <p:nvPr/>
        </p:nvPicPr>
        <p:blipFill>
          <a:blip r:embed="rId12"/>
          <a:stretch>
            <a:fillRect/>
          </a:stretch>
        </p:blipFill>
        <p:spPr>
          <a:xfrm>
            <a:off x="9187841" y="1518823"/>
            <a:ext cx="1614913" cy="455975"/>
          </a:xfrm>
          <a:prstGeom prst="rect">
            <a:avLst/>
          </a:prstGeom>
        </p:spPr>
      </p:pic>
      <p:sp>
        <p:nvSpPr>
          <p:cNvPr id="3" name="TextBox 2"/>
          <p:cNvSpPr txBox="1"/>
          <p:nvPr/>
        </p:nvSpPr>
        <p:spPr>
          <a:xfrm>
            <a:off x="4018116" y="3783740"/>
            <a:ext cx="7243853" cy="1200329"/>
          </a:xfrm>
          <a:prstGeom prst="rect">
            <a:avLst/>
          </a:prstGeom>
          <a:noFill/>
        </p:spPr>
        <p:txBody>
          <a:bodyPr wrap="square" rtlCol="0">
            <a:spAutoFit/>
          </a:bodyPr>
          <a:lstStyle/>
          <a:p>
            <a:r>
              <a:rPr lang="en-US" dirty="0" smtClean="0"/>
              <a:t>Their Q-function/likelihood in E-step are different. This is due to their goal.</a:t>
            </a:r>
          </a:p>
          <a:p>
            <a:r>
              <a:rPr lang="en-US" dirty="0" smtClean="0"/>
              <a:t>The above want to maximum both encoder and decoder.</a:t>
            </a:r>
          </a:p>
          <a:p>
            <a:r>
              <a:rPr lang="en-US" dirty="0" smtClean="0"/>
              <a:t>The below just to get a regularization between hidden state(true label) and observed state (derived label) .</a:t>
            </a:r>
            <a:endParaRPr lang="en-US" dirty="0"/>
          </a:p>
        </p:txBody>
      </p:sp>
      <p:pic>
        <p:nvPicPr>
          <p:cNvPr id="6" name="Picture 5"/>
          <p:cNvPicPr>
            <a:picLocks noChangeAspect="1"/>
          </p:cNvPicPr>
          <p:nvPr/>
        </p:nvPicPr>
        <p:blipFill>
          <a:blip r:embed="rId13"/>
          <a:stretch>
            <a:fillRect/>
          </a:stretch>
        </p:blipFill>
        <p:spPr>
          <a:xfrm>
            <a:off x="10850877" y="1511753"/>
            <a:ext cx="998644" cy="409083"/>
          </a:xfrm>
          <a:prstGeom prst="rect">
            <a:avLst/>
          </a:prstGeom>
        </p:spPr>
      </p:pic>
    </p:spTree>
    <p:extLst>
      <p:ext uri="{BB962C8B-B14F-4D97-AF65-F5344CB8AC3E}">
        <p14:creationId xmlns:p14="http://schemas.microsoft.com/office/powerpoint/2010/main" val="4214926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Generate Description</a:t>
            </a:r>
            <a:endParaRPr lang="zh-CN" altLang="en-US" dirty="0"/>
          </a:p>
        </p:txBody>
      </p:sp>
      <p:pic>
        <p:nvPicPr>
          <p:cNvPr id="5" name="内容占位符 3"/>
          <p:cNvPicPr>
            <a:picLocks noChangeAspect="1"/>
          </p:cNvPicPr>
          <p:nvPr/>
        </p:nvPicPr>
        <p:blipFill>
          <a:blip r:embed="rId3"/>
          <a:stretch>
            <a:fillRect/>
          </a:stretch>
        </p:blipFill>
        <p:spPr>
          <a:xfrm>
            <a:off x="838200" y="1795334"/>
            <a:ext cx="2711345" cy="4351338"/>
          </a:xfrm>
          <a:prstGeom prst="rect">
            <a:avLst/>
          </a:prstGeom>
        </p:spPr>
      </p:pic>
      <p:pic>
        <p:nvPicPr>
          <p:cNvPr id="6" name="Picture 5"/>
          <p:cNvPicPr>
            <a:picLocks noChangeAspect="1"/>
          </p:cNvPicPr>
          <p:nvPr/>
        </p:nvPicPr>
        <p:blipFill>
          <a:blip r:embed="rId4"/>
          <a:stretch>
            <a:fillRect/>
          </a:stretch>
        </p:blipFill>
        <p:spPr>
          <a:xfrm>
            <a:off x="3768044" y="1795334"/>
            <a:ext cx="8342290" cy="4035450"/>
          </a:xfrm>
          <a:prstGeom prst="rect">
            <a:avLst/>
          </a:prstGeom>
        </p:spPr>
      </p:pic>
    </p:spTree>
    <p:extLst>
      <p:ext uri="{BB962C8B-B14F-4D97-AF65-F5344CB8AC3E}">
        <p14:creationId xmlns:p14="http://schemas.microsoft.com/office/powerpoint/2010/main" val="1366837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smtClean="0"/>
              <a:t>Goal: Improve generalization performance using unlabeled/derived labeled data. </a:t>
            </a:r>
          </a:p>
          <a:p>
            <a:r>
              <a:rPr lang="en-US" dirty="0" smtClean="0"/>
              <a:t>Different dataset sources</a:t>
            </a:r>
          </a:p>
          <a:p>
            <a:pPr marL="971550" lvl="1" indent="-514350">
              <a:buFont typeface="+mj-lt"/>
              <a:buAutoNum type="arabicPeriod"/>
            </a:pPr>
            <a:r>
              <a:rPr lang="en-US" dirty="0" smtClean="0"/>
              <a:t>Manual labeled : rare, expensive, accurate</a:t>
            </a:r>
          </a:p>
          <a:p>
            <a:pPr marL="971550" lvl="1" indent="-514350">
              <a:buFont typeface="+mj-lt"/>
              <a:buAutoNum type="arabicPeriod"/>
            </a:pPr>
            <a:r>
              <a:rPr lang="en-US" dirty="0" smtClean="0"/>
              <a:t>Derived labeled : semi-constructed, partial label/incorrect label </a:t>
            </a:r>
          </a:p>
          <a:p>
            <a:pPr marL="971550" lvl="1" indent="-514350">
              <a:buFont typeface="+mj-lt"/>
              <a:buAutoNum type="arabicPeriod"/>
            </a:pPr>
            <a:r>
              <a:rPr lang="en-US" dirty="0" smtClean="0"/>
              <a:t>Unlabeled : raw text, rich in website</a:t>
            </a:r>
          </a:p>
        </p:txBody>
      </p:sp>
      <p:sp>
        <p:nvSpPr>
          <p:cNvPr id="4" name="Title 1"/>
          <p:cNvSpPr>
            <a:spLocks noGrp="1"/>
          </p:cNvSpPr>
          <p:nvPr>
            <p:ph type="title"/>
          </p:nvPr>
        </p:nvSpPr>
        <p:spPr/>
        <p:txBody>
          <a:bodyPr/>
          <a:lstStyle/>
          <a:p>
            <a:r>
              <a:rPr lang="en-US" dirty="0" smtClean="0"/>
              <a:t>Task Formalism</a:t>
            </a:r>
            <a:endParaRPr lang="en-US" dirty="0"/>
          </a:p>
        </p:txBody>
      </p:sp>
      <p:graphicFrame>
        <p:nvGraphicFramePr>
          <p:cNvPr id="5" name="Table 4"/>
          <p:cNvGraphicFramePr>
            <a:graphicFrameLocks noGrp="1"/>
          </p:cNvGraphicFramePr>
          <p:nvPr>
            <p:extLst/>
          </p:nvPr>
        </p:nvGraphicFramePr>
        <p:xfrm>
          <a:off x="838198" y="4692403"/>
          <a:ext cx="11002348" cy="1854200"/>
        </p:xfrm>
        <a:graphic>
          <a:graphicData uri="http://schemas.openxmlformats.org/drawingml/2006/table">
            <a:tbl>
              <a:tblPr firstRow="1" bandRow="1">
                <a:tableStyleId>{5C22544A-7EE6-4342-B048-85BDC9FD1C3A}</a:tableStyleId>
              </a:tblPr>
              <a:tblGrid>
                <a:gridCol w="3651506">
                  <a:extLst>
                    <a:ext uri="{9D8B030D-6E8A-4147-A177-3AD203B41FA5}">
                      <a16:colId xmlns:a16="http://schemas.microsoft.com/office/drawing/2014/main" val="3136789911"/>
                    </a:ext>
                  </a:extLst>
                </a:gridCol>
                <a:gridCol w="7350842">
                  <a:extLst>
                    <a:ext uri="{9D8B030D-6E8A-4147-A177-3AD203B41FA5}">
                      <a16:colId xmlns:a16="http://schemas.microsoft.com/office/drawing/2014/main" val="1278513621"/>
                    </a:ext>
                  </a:extLst>
                </a:gridCol>
              </a:tblGrid>
              <a:tr h="370840">
                <a:tc>
                  <a:txBody>
                    <a:bodyPr/>
                    <a:lstStyle/>
                    <a:p>
                      <a:r>
                        <a:rPr lang="en-US" dirty="0" smtClean="0"/>
                        <a:t>Error types</a:t>
                      </a:r>
                      <a:endParaRPr lang="en-US" dirty="0"/>
                    </a:p>
                  </a:txBody>
                  <a:tcPr/>
                </a:tc>
                <a:tc>
                  <a:txBody>
                    <a:bodyPr/>
                    <a:lstStyle/>
                    <a:p>
                      <a:r>
                        <a:rPr lang="en-US" dirty="0" smtClean="0"/>
                        <a:t>Pairs</a:t>
                      </a:r>
                      <a:endParaRPr lang="en-US" dirty="0"/>
                    </a:p>
                  </a:txBody>
                  <a:tcPr/>
                </a:tc>
                <a:extLst>
                  <a:ext uri="{0D108BD9-81ED-4DB2-BD59-A6C34878D82A}">
                    <a16:rowId xmlns:a16="http://schemas.microsoft.com/office/drawing/2014/main" val="1664920507"/>
                  </a:ext>
                </a:extLst>
              </a:tr>
              <a:tr h="370840">
                <a:tc>
                  <a:txBody>
                    <a:bodyPr/>
                    <a:lstStyle/>
                    <a:p>
                      <a:r>
                        <a:rPr lang="en-US" dirty="0" smtClean="0"/>
                        <a:t>Correct</a:t>
                      </a:r>
                      <a:endParaRPr lang="en-US" dirty="0"/>
                    </a:p>
                  </a:txBody>
                  <a:tcPr/>
                </a:tc>
                <a:tc>
                  <a:txBody>
                    <a:bodyPr/>
                    <a:lstStyle/>
                    <a:p>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smtClean="0">
                          <a:solidFill>
                            <a:srgbClr val="FF0000"/>
                          </a:solidFill>
                        </a:rPr>
                        <a:t>B-Processor I-Processor </a:t>
                      </a:r>
                      <a:r>
                        <a:rPr lang="en-US" baseline="0" dirty="0" err="1" smtClean="0">
                          <a:solidFill>
                            <a:srgbClr val="FF0000"/>
                          </a:solidFill>
                        </a:rPr>
                        <a:t>I-Processor</a:t>
                      </a:r>
                      <a:r>
                        <a:rPr lang="en-US" baseline="0" dirty="0" smtClean="0">
                          <a:solidFill>
                            <a:srgbClr val="FF0000"/>
                          </a:solidFill>
                        </a:rPr>
                        <a:t> </a:t>
                      </a:r>
                      <a:r>
                        <a:rPr lang="en-US" baseline="0" dirty="0" smtClean="0"/>
                        <a:t>O</a:t>
                      </a:r>
                      <a:r>
                        <a:rPr lang="en-US" dirty="0" smtClean="0"/>
                        <a:t>)</a:t>
                      </a:r>
                      <a:endParaRPr lang="en-US" dirty="0"/>
                    </a:p>
                  </a:txBody>
                  <a:tcPr/>
                </a:tc>
                <a:extLst>
                  <a:ext uri="{0D108BD9-81ED-4DB2-BD59-A6C34878D82A}">
                    <a16:rowId xmlns:a16="http://schemas.microsoft.com/office/drawing/2014/main" val="3174496576"/>
                  </a:ext>
                </a:extLst>
              </a:tr>
              <a:tr h="370840">
                <a:tc>
                  <a:txBody>
                    <a:bodyPr/>
                    <a:lstStyle/>
                    <a:p>
                      <a:r>
                        <a:rPr lang="en-US" dirty="0" smtClean="0"/>
                        <a:t>Missing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err="1" smtClean="0">
                          <a:solidFill>
                            <a:srgbClr val="FF0000"/>
                          </a:solidFill>
                        </a:rPr>
                        <a:t>O</a:t>
                      </a:r>
                      <a:r>
                        <a:rPr lang="en-US" baseline="0" dirty="0" smtClean="0">
                          <a:solidFill>
                            <a:srgbClr val="FF0000"/>
                          </a:solidFill>
                        </a:rPr>
                        <a:t> </a:t>
                      </a:r>
                      <a:r>
                        <a:rPr lang="en-US" baseline="0" dirty="0" err="1" smtClean="0">
                          <a:solidFill>
                            <a:srgbClr val="FF0000"/>
                          </a:solidFill>
                        </a:rPr>
                        <a:t>O</a:t>
                      </a:r>
                      <a:r>
                        <a:rPr lang="en-US" baseline="0" dirty="0" smtClean="0">
                          <a:solidFill>
                            <a:srgbClr val="FF0000"/>
                          </a:solidFill>
                        </a:rPr>
                        <a:t> </a:t>
                      </a:r>
                      <a:r>
                        <a:rPr lang="en-US" baseline="0" dirty="0" err="1" smtClean="0">
                          <a:solidFill>
                            <a:srgbClr val="FF0000"/>
                          </a:solidFill>
                        </a:rPr>
                        <a:t>O</a:t>
                      </a:r>
                      <a:r>
                        <a:rPr lang="en-US" baseline="0" dirty="0" smtClean="0">
                          <a:solidFill>
                            <a:srgbClr val="FF0000"/>
                          </a:solidFill>
                        </a:rPr>
                        <a:t> </a:t>
                      </a:r>
                      <a:r>
                        <a:rPr lang="en-US" baseline="0" dirty="0" smtClean="0"/>
                        <a:t>O</a:t>
                      </a:r>
                      <a:r>
                        <a:rPr lang="en-US" dirty="0" smtClean="0"/>
                        <a:t>)</a:t>
                      </a:r>
                    </a:p>
                  </a:txBody>
                  <a:tcPr/>
                </a:tc>
                <a:extLst>
                  <a:ext uri="{0D108BD9-81ED-4DB2-BD59-A6C34878D82A}">
                    <a16:rowId xmlns:a16="http://schemas.microsoft.com/office/drawing/2014/main" val="134355008"/>
                  </a:ext>
                </a:extLst>
              </a:tr>
              <a:tr h="370840">
                <a:tc>
                  <a:txBody>
                    <a:bodyPr/>
                    <a:lstStyle/>
                    <a:p>
                      <a:r>
                        <a:rPr lang="en-US" dirty="0" smtClean="0"/>
                        <a:t>Mistake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new </a:t>
                      </a:r>
                      <a:r>
                        <a:rPr lang="en-US" dirty="0" smtClean="0">
                          <a:solidFill>
                            <a:srgbClr val="FF0000"/>
                          </a:solidFill>
                        </a:rPr>
                        <a:t>Intel core i7 </a:t>
                      </a:r>
                      <a:r>
                        <a:rPr lang="en-US" dirty="0" smtClean="0"/>
                        <a:t>processor (O</a:t>
                      </a:r>
                      <a:r>
                        <a:rPr lang="en-US" baseline="0" dirty="0" smtClean="0"/>
                        <a:t> </a:t>
                      </a:r>
                      <a:r>
                        <a:rPr lang="en-US" baseline="0" dirty="0" smtClean="0">
                          <a:solidFill>
                            <a:srgbClr val="FF0000"/>
                          </a:solidFill>
                        </a:rPr>
                        <a:t>B-memory I-memory </a:t>
                      </a:r>
                      <a:r>
                        <a:rPr lang="en-US" baseline="0" dirty="0" err="1" smtClean="0">
                          <a:solidFill>
                            <a:srgbClr val="FF0000"/>
                          </a:solidFill>
                        </a:rPr>
                        <a:t>I-memory</a:t>
                      </a:r>
                      <a:r>
                        <a:rPr lang="en-US" baseline="0" dirty="0" smtClean="0">
                          <a:solidFill>
                            <a:srgbClr val="FF0000"/>
                          </a:solidFill>
                        </a:rPr>
                        <a:t> </a:t>
                      </a:r>
                      <a:r>
                        <a:rPr lang="en-US" baseline="0" dirty="0" smtClean="0"/>
                        <a:t>O</a:t>
                      </a:r>
                      <a:r>
                        <a:rPr lang="en-US" dirty="0" smtClean="0"/>
                        <a:t>)</a:t>
                      </a:r>
                    </a:p>
                  </a:txBody>
                  <a:tcPr/>
                </a:tc>
                <a:extLst>
                  <a:ext uri="{0D108BD9-81ED-4DB2-BD59-A6C34878D82A}">
                    <a16:rowId xmlns:a16="http://schemas.microsoft.com/office/drawing/2014/main" val="1643538433"/>
                  </a:ext>
                </a:extLst>
              </a:tr>
              <a:tr h="370840">
                <a:tc>
                  <a:txBody>
                    <a:bodyPr/>
                    <a:lstStyle/>
                    <a:p>
                      <a:r>
                        <a:rPr lang="en-US" dirty="0" smtClean="0"/>
                        <a:t>Length error (Frequent</a:t>
                      </a:r>
                      <a:r>
                        <a:rPr lang="en-US" baseline="0" dirty="0" smtClean="0"/>
                        <a:t> in r</a:t>
                      </a:r>
                      <a:r>
                        <a:rPr lang="en-US" altLang="zh-CN" baseline="0" dirty="0" smtClean="0"/>
                        <a:t>eal task</a:t>
                      </a:r>
                      <a:r>
                        <a:rPr lang="en-US" dirty="0" smtClean="0"/>
                        <a:t>)</a:t>
                      </a:r>
                      <a:endParaRPr lang="en-US" dirty="0"/>
                    </a:p>
                  </a:txBody>
                  <a:tcPr/>
                </a:tc>
                <a:tc>
                  <a:txBody>
                    <a:bodyPr/>
                    <a:lstStyle/>
                    <a:p>
                      <a:r>
                        <a:rPr lang="en-US" dirty="0" smtClean="0"/>
                        <a:t>new </a:t>
                      </a:r>
                      <a:r>
                        <a:rPr lang="en-US" dirty="0" smtClean="0">
                          <a:solidFill>
                            <a:srgbClr val="FF0000"/>
                          </a:solidFill>
                        </a:rPr>
                        <a:t>Intel core i7 </a:t>
                      </a:r>
                      <a:r>
                        <a:rPr lang="en-US" dirty="0" smtClean="0"/>
                        <a:t>processor (O </a:t>
                      </a:r>
                      <a:r>
                        <a:rPr lang="en-US" baseline="0" dirty="0" smtClean="0">
                          <a:solidFill>
                            <a:srgbClr val="FF0000"/>
                          </a:solidFill>
                        </a:rPr>
                        <a:t>B-Processor I-Processor O </a:t>
                      </a:r>
                      <a:r>
                        <a:rPr lang="en-US" baseline="0" dirty="0" smtClean="0"/>
                        <a:t>O</a:t>
                      </a:r>
                      <a:r>
                        <a:rPr lang="en-US" dirty="0" smtClean="0"/>
                        <a:t>)</a:t>
                      </a:r>
                      <a:endParaRPr lang="en-US" dirty="0"/>
                    </a:p>
                  </a:txBody>
                  <a:tcPr/>
                </a:tc>
                <a:extLst>
                  <a:ext uri="{0D108BD9-81ED-4DB2-BD59-A6C34878D82A}">
                    <a16:rowId xmlns:a16="http://schemas.microsoft.com/office/drawing/2014/main" val="3493083871"/>
                  </a:ext>
                </a:extLst>
              </a:tr>
            </a:tbl>
          </a:graphicData>
        </a:graphic>
      </p:graphicFrame>
    </p:spTree>
    <p:extLst>
      <p:ext uri="{BB962C8B-B14F-4D97-AF65-F5344CB8AC3E}">
        <p14:creationId xmlns:p14="http://schemas.microsoft.com/office/powerpoint/2010/main" val="3059595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Task Definition</a:t>
            </a:r>
          </a:p>
          <a:p>
            <a:r>
              <a:rPr lang="en-US" altLang="zh-CN" dirty="0" smtClean="0">
                <a:solidFill>
                  <a:srgbClr val="FF0000"/>
                </a:solidFill>
              </a:rPr>
              <a:t>Traditional CRF</a:t>
            </a:r>
          </a:p>
          <a:p>
            <a:r>
              <a:rPr lang="en-US" altLang="zh-CN" dirty="0" smtClean="0"/>
              <a:t>Neural CRF</a:t>
            </a:r>
          </a:p>
          <a:p>
            <a:r>
              <a:rPr lang="en-US" altLang="zh-CN" dirty="0" smtClean="0"/>
              <a:t>Semi-Supervised NCRF</a:t>
            </a:r>
          </a:p>
          <a:p>
            <a:r>
              <a:rPr lang="en-US" altLang="zh-CN" dirty="0" smtClean="0"/>
              <a:t>My work</a:t>
            </a:r>
            <a:endParaRPr lang="zh-CN" altLang="en-US" dirty="0" smtClean="0"/>
          </a:p>
          <a:p>
            <a:endParaRPr lang="zh-CN" altLang="en-US" dirty="0"/>
          </a:p>
        </p:txBody>
      </p:sp>
    </p:spTree>
    <p:extLst>
      <p:ext uri="{BB962C8B-B14F-4D97-AF65-F5344CB8AC3E}">
        <p14:creationId xmlns:p14="http://schemas.microsoft.com/office/powerpoint/2010/main" val="887062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t>
            </a:r>
            <a:r>
              <a:rPr lang="en-US" altLang="zh-CN" dirty="0" smtClean="0"/>
              <a:t>path</a:t>
            </a:r>
            <a:endParaRPr lang="en-US" dirty="0"/>
          </a:p>
        </p:txBody>
      </p:sp>
      <p:graphicFrame>
        <p:nvGraphicFramePr>
          <p:cNvPr id="5" name="Diagram 4"/>
          <p:cNvGraphicFramePr/>
          <p:nvPr>
            <p:extLst>
              <p:ext uri="{D42A27DB-BD31-4B8C-83A1-F6EECF244321}">
                <p14:modId xmlns:p14="http://schemas.microsoft.com/office/powerpoint/2010/main" val="627723658"/>
              </p:ext>
            </p:extLst>
          </p:nvPr>
        </p:nvGraphicFramePr>
        <p:xfrm>
          <a:off x="318037" y="1695080"/>
          <a:ext cx="11687915" cy="4401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2655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Tradition CRF</a:t>
            </a:r>
            <a:endParaRPr lang="zh-CN" altLang="en-US" dirty="0"/>
          </a:p>
        </p:txBody>
      </p:sp>
      <p:grpSp>
        <p:nvGrpSpPr>
          <p:cNvPr id="22" name="Group 21"/>
          <p:cNvGrpSpPr/>
          <p:nvPr/>
        </p:nvGrpSpPr>
        <p:grpSpPr>
          <a:xfrm>
            <a:off x="0" y="1039019"/>
            <a:ext cx="12970953" cy="2949184"/>
            <a:chOff x="-1038776" y="4007854"/>
            <a:chExt cx="12970953" cy="2949184"/>
          </a:xfrm>
        </p:grpSpPr>
        <p:pic>
          <p:nvPicPr>
            <p:cNvPr id="7" name="Picture 6"/>
            <p:cNvPicPr>
              <a:picLocks noChangeAspect="1"/>
            </p:cNvPicPr>
            <p:nvPr/>
          </p:nvPicPr>
          <p:blipFill>
            <a:blip r:embed="rId3"/>
            <a:stretch>
              <a:fillRect/>
            </a:stretch>
          </p:blipFill>
          <p:spPr>
            <a:xfrm>
              <a:off x="-1038776" y="5904886"/>
              <a:ext cx="4225092" cy="771766"/>
            </a:xfrm>
            <a:prstGeom prst="rect">
              <a:avLst/>
            </a:prstGeom>
          </p:spPr>
        </p:pic>
        <p:sp>
          <p:nvSpPr>
            <p:cNvPr id="13" name="Rectangle 12"/>
            <p:cNvSpPr/>
            <p:nvPr/>
          </p:nvSpPr>
          <p:spPr>
            <a:xfrm>
              <a:off x="5417402" y="5247474"/>
              <a:ext cx="4356772" cy="1527091"/>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4" name="Picture 13"/>
            <p:cNvPicPr>
              <a:picLocks noChangeAspect="1"/>
            </p:cNvPicPr>
            <p:nvPr/>
          </p:nvPicPr>
          <p:blipFill>
            <a:blip r:embed="rId4"/>
            <a:stretch>
              <a:fillRect/>
            </a:stretch>
          </p:blipFill>
          <p:spPr>
            <a:xfrm>
              <a:off x="-849366" y="4919791"/>
              <a:ext cx="5635524" cy="955878"/>
            </a:xfrm>
            <a:prstGeom prst="rect">
              <a:avLst/>
            </a:prstGeom>
          </p:spPr>
        </p:pic>
        <p:grpSp>
          <p:nvGrpSpPr>
            <p:cNvPr id="19" name="Group 18"/>
            <p:cNvGrpSpPr/>
            <p:nvPr/>
          </p:nvGrpSpPr>
          <p:grpSpPr>
            <a:xfrm>
              <a:off x="4836101" y="4007854"/>
              <a:ext cx="7096076" cy="2949184"/>
              <a:chOff x="4836101" y="4007854"/>
              <a:chExt cx="6800805" cy="2423473"/>
            </a:xfrm>
          </p:grpSpPr>
          <p:grpSp>
            <p:nvGrpSpPr>
              <p:cNvPr id="18" name="Group 17"/>
              <p:cNvGrpSpPr/>
              <p:nvPr/>
            </p:nvGrpSpPr>
            <p:grpSpPr>
              <a:xfrm>
                <a:off x="4836101" y="4007854"/>
                <a:ext cx="4723635" cy="2273527"/>
                <a:chOff x="4978421" y="4045943"/>
                <a:chExt cx="4723635" cy="2273527"/>
              </a:xfrm>
            </p:grpSpPr>
            <p:sp>
              <p:nvSpPr>
                <p:cNvPr id="11" name="Left Brace 10"/>
                <p:cNvSpPr/>
                <p:nvPr/>
              </p:nvSpPr>
              <p:spPr>
                <a:xfrm>
                  <a:off x="4978421" y="4214414"/>
                  <a:ext cx="461382" cy="178299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nvGrpSpPr>
                <p:cNvPr id="17" name="Group 16"/>
                <p:cNvGrpSpPr/>
                <p:nvPr/>
              </p:nvGrpSpPr>
              <p:grpSpPr>
                <a:xfrm>
                  <a:off x="5587256" y="4045943"/>
                  <a:ext cx="4114800" cy="2273527"/>
                  <a:chOff x="6082369" y="4024225"/>
                  <a:chExt cx="4114800" cy="2273527"/>
                </a:xfrm>
              </p:grpSpPr>
              <p:pic>
                <p:nvPicPr>
                  <p:cNvPr id="5" name="Picture 4"/>
                  <p:cNvPicPr>
                    <a:picLocks noChangeAspect="1"/>
                  </p:cNvPicPr>
                  <p:nvPr/>
                </p:nvPicPr>
                <p:blipFill>
                  <a:blip r:embed="rId5"/>
                  <a:stretch>
                    <a:fillRect/>
                  </a:stretch>
                </p:blipFill>
                <p:spPr>
                  <a:xfrm>
                    <a:off x="6096000" y="4024225"/>
                    <a:ext cx="3105150" cy="390525"/>
                  </a:xfrm>
                  <a:prstGeom prst="rect">
                    <a:avLst/>
                  </a:prstGeom>
                </p:spPr>
              </p:pic>
              <p:pic>
                <p:nvPicPr>
                  <p:cNvPr id="6" name="Picture 5"/>
                  <p:cNvPicPr>
                    <a:picLocks noChangeAspect="1"/>
                  </p:cNvPicPr>
                  <p:nvPr/>
                </p:nvPicPr>
                <p:blipFill>
                  <a:blip r:embed="rId6"/>
                  <a:stretch>
                    <a:fillRect/>
                  </a:stretch>
                </p:blipFill>
                <p:spPr>
                  <a:xfrm>
                    <a:off x="6108322" y="4481278"/>
                    <a:ext cx="3019425" cy="333375"/>
                  </a:xfrm>
                  <a:prstGeom prst="rect">
                    <a:avLst/>
                  </a:prstGeom>
                </p:spPr>
              </p:pic>
              <p:pic>
                <p:nvPicPr>
                  <p:cNvPr id="8" name="Picture 7"/>
                  <p:cNvPicPr>
                    <a:picLocks noChangeAspect="1"/>
                  </p:cNvPicPr>
                  <p:nvPr/>
                </p:nvPicPr>
                <p:blipFill>
                  <a:blip r:embed="rId7"/>
                  <a:stretch>
                    <a:fillRect/>
                  </a:stretch>
                </p:blipFill>
                <p:spPr>
                  <a:xfrm>
                    <a:off x="6082369" y="5105909"/>
                    <a:ext cx="4114800" cy="323850"/>
                  </a:xfrm>
                  <a:prstGeom prst="rect">
                    <a:avLst/>
                  </a:prstGeom>
                </p:spPr>
              </p:pic>
              <p:pic>
                <p:nvPicPr>
                  <p:cNvPr id="9" name="Picture 8"/>
                  <p:cNvPicPr>
                    <a:picLocks noChangeAspect="1"/>
                  </p:cNvPicPr>
                  <p:nvPr/>
                </p:nvPicPr>
                <p:blipFill>
                  <a:blip r:embed="rId8"/>
                  <a:stretch>
                    <a:fillRect/>
                  </a:stretch>
                </p:blipFill>
                <p:spPr>
                  <a:xfrm>
                    <a:off x="6082369" y="5559090"/>
                    <a:ext cx="3314700" cy="323850"/>
                  </a:xfrm>
                  <a:prstGeom prst="rect">
                    <a:avLst/>
                  </a:prstGeom>
                </p:spPr>
              </p:pic>
              <p:pic>
                <p:nvPicPr>
                  <p:cNvPr id="10" name="Picture 9"/>
                  <p:cNvPicPr>
                    <a:picLocks noChangeAspect="1"/>
                  </p:cNvPicPr>
                  <p:nvPr/>
                </p:nvPicPr>
                <p:blipFill>
                  <a:blip r:embed="rId9"/>
                  <a:stretch>
                    <a:fillRect/>
                  </a:stretch>
                </p:blipFill>
                <p:spPr>
                  <a:xfrm>
                    <a:off x="6108322" y="6002477"/>
                    <a:ext cx="3019425" cy="295275"/>
                  </a:xfrm>
                  <a:prstGeom prst="rect">
                    <a:avLst/>
                  </a:prstGeom>
                </p:spPr>
              </p:pic>
              <p:sp>
                <p:nvSpPr>
                  <p:cNvPr id="12" name="Rectangle 11"/>
                  <p:cNvSpPr/>
                  <p:nvPr/>
                </p:nvSpPr>
                <p:spPr>
                  <a:xfrm>
                    <a:off x="6082369" y="4024225"/>
                    <a:ext cx="3314700" cy="89067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15" name="TextBox 14"/>
              <p:cNvSpPr txBox="1"/>
              <p:nvPr/>
            </p:nvSpPr>
            <p:spPr>
              <a:xfrm>
                <a:off x="8753664" y="4032311"/>
                <a:ext cx="1758950" cy="1323439"/>
              </a:xfrm>
              <a:prstGeom prst="rect">
                <a:avLst/>
              </a:prstGeom>
              <a:noFill/>
            </p:spPr>
            <p:txBody>
              <a:bodyPr wrap="square" rtlCol="0">
                <a:spAutoFit/>
              </a:bodyPr>
              <a:lstStyle/>
              <a:p>
                <a:r>
                  <a:rPr lang="en-US" sz="1600" dirty="0"/>
                  <a:t>Transition feature</a:t>
                </a:r>
              </a:p>
              <a:p>
                <a:endParaRPr lang="en-US" sz="1600" dirty="0" smtClean="0"/>
              </a:p>
              <a:p>
                <a:r>
                  <a:rPr lang="en-US" sz="1600" dirty="0" smtClean="0"/>
                  <a:t>Unigram feature</a:t>
                </a:r>
              </a:p>
              <a:p>
                <a:endParaRPr lang="en-US" sz="1600" dirty="0"/>
              </a:p>
              <a:p>
                <a:endParaRPr lang="en-US" sz="1600" dirty="0" smtClean="0"/>
              </a:p>
            </p:txBody>
          </p:sp>
          <p:sp>
            <p:nvSpPr>
              <p:cNvPr id="16" name="TextBox 15"/>
              <p:cNvSpPr txBox="1"/>
              <p:nvPr/>
            </p:nvSpPr>
            <p:spPr>
              <a:xfrm>
                <a:off x="9568698" y="5107888"/>
                <a:ext cx="2068208" cy="1323439"/>
              </a:xfrm>
              <a:prstGeom prst="rect">
                <a:avLst/>
              </a:prstGeom>
              <a:noFill/>
            </p:spPr>
            <p:txBody>
              <a:bodyPr wrap="square" rtlCol="0">
                <a:spAutoFit/>
              </a:bodyPr>
              <a:lstStyle/>
              <a:p>
                <a:r>
                  <a:rPr lang="en-US" sz="1600" dirty="0" smtClean="0"/>
                  <a:t>Bigram feature</a:t>
                </a:r>
              </a:p>
              <a:p>
                <a:endParaRPr lang="en-US" sz="1600" dirty="0"/>
              </a:p>
              <a:p>
                <a:r>
                  <a:rPr lang="en-US" sz="1600" dirty="0" smtClean="0"/>
                  <a:t>Regular feature</a:t>
                </a:r>
              </a:p>
              <a:p>
                <a:endParaRPr lang="en-US" sz="1600" dirty="0" smtClean="0"/>
              </a:p>
              <a:p>
                <a:r>
                  <a:rPr lang="en-US" sz="1600" dirty="0" smtClean="0"/>
                  <a:t>Lexicon feature</a:t>
                </a:r>
              </a:p>
            </p:txBody>
          </p:sp>
        </p:grpSp>
      </p:grpSp>
      <p:pic>
        <p:nvPicPr>
          <p:cNvPr id="21" name="Picture 20"/>
          <p:cNvPicPr>
            <a:picLocks noChangeAspect="1"/>
          </p:cNvPicPr>
          <p:nvPr/>
        </p:nvPicPr>
        <p:blipFill>
          <a:blip r:embed="rId10"/>
          <a:stretch>
            <a:fillRect/>
          </a:stretch>
        </p:blipFill>
        <p:spPr>
          <a:xfrm>
            <a:off x="159104" y="3923067"/>
            <a:ext cx="3654803" cy="1634395"/>
          </a:xfrm>
          <a:prstGeom prst="rect">
            <a:avLst/>
          </a:prstGeom>
        </p:spPr>
      </p:pic>
      <p:grpSp>
        <p:nvGrpSpPr>
          <p:cNvPr id="52" name="Group 51"/>
          <p:cNvGrpSpPr/>
          <p:nvPr/>
        </p:nvGrpSpPr>
        <p:grpSpPr>
          <a:xfrm>
            <a:off x="3072150" y="5234067"/>
            <a:ext cx="8598036" cy="923330"/>
            <a:chOff x="3072150" y="5234067"/>
            <a:chExt cx="8598036" cy="923330"/>
          </a:xfrm>
        </p:grpSpPr>
        <p:grpSp>
          <p:nvGrpSpPr>
            <p:cNvPr id="49" name="Group 48"/>
            <p:cNvGrpSpPr/>
            <p:nvPr/>
          </p:nvGrpSpPr>
          <p:grpSpPr>
            <a:xfrm>
              <a:off x="3727829" y="5234067"/>
              <a:ext cx="7229135" cy="923330"/>
              <a:chOff x="3727829" y="5234067"/>
              <a:chExt cx="7229135" cy="923330"/>
            </a:xfrm>
          </p:grpSpPr>
          <p:grpSp>
            <p:nvGrpSpPr>
              <p:cNvPr id="48" name="Group 47"/>
              <p:cNvGrpSpPr/>
              <p:nvPr/>
            </p:nvGrpSpPr>
            <p:grpSpPr>
              <a:xfrm>
                <a:off x="3727829" y="5234067"/>
                <a:ext cx="7229135" cy="923330"/>
                <a:chOff x="4721251" y="5049490"/>
                <a:chExt cx="7229135" cy="923330"/>
              </a:xfrm>
            </p:grpSpPr>
            <p:grpSp>
              <p:nvGrpSpPr>
                <p:cNvPr id="39" name="Group 38"/>
                <p:cNvGrpSpPr/>
                <p:nvPr/>
              </p:nvGrpSpPr>
              <p:grpSpPr>
                <a:xfrm>
                  <a:off x="4721251" y="5049490"/>
                  <a:ext cx="7229135" cy="923330"/>
                  <a:chOff x="4962864" y="5894191"/>
                  <a:chExt cx="7229135" cy="923330"/>
                </a:xfrm>
              </p:grpSpPr>
              <p:sp>
                <p:nvSpPr>
                  <p:cNvPr id="3" name="Rectangle 2"/>
                  <p:cNvSpPr/>
                  <p:nvPr/>
                </p:nvSpPr>
                <p:spPr>
                  <a:xfrm>
                    <a:off x="4962864" y="5894191"/>
                    <a:ext cx="7229135" cy="923330"/>
                  </a:xfrm>
                  <a:prstGeom prst="rect">
                    <a:avLst/>
                  </a:prstGeom>
                </p:spPr>
                <p:txBody>
                  <a:bodyPr wrap="square">
                    <a:spAutoFit/>
                  </a:bodyPr>
                  <a:lstStyle/>
                  <a:p>
                    <a:pPr algn="ctr"/>
                    <a:r>
                      <a:rPr lang="en-US" dirty="0" smtClean="0"/>
                      <a:t>O  	B-Processor 	I-Processor	 </a:t>
                    </a:r>
                    <a:r>
                      <a:rPr lang="en-US" dirty="0"/>
                      <a:t>I-Processor </a:t>
                    </a:r>
                    <a:r>
                      <a:rPr lang="en-US" dirty="0" smtClean="0"/>
                      <a:t>	O</a:t>
                    </a:r>
                  </a:p>
                  <a:p>
                    <a:pPr algn="ctr"/>
                    <a:endParaRPr lang="en-US" dirty="0" smtClean="0"/>
                  </a:p>
                  <a:p>
                    <a:pPr algn="ctr"/>
                    <a:r>
                      <a:rPr lang="en-US" dirty="0" smtClean="0"/>
                      <a:t>new Intel core i7 </a:t>
                    </a:r>
                    <a:r>
                      <a:rPr lang="en-US" dirty="0"/>
                      <a:t>processor </a:t>
                    </a:r>
                    <a:r>
                      <a:rPr lang="en-US" dirty="0" smtClean="0"/>
                      <a:t> </a:t>
                    </a:r>
                    <a:endParaRPr lang="en-US" dirty="0"/>
                  </a:p>
                </p:txBody>
              </p:sp>
              <p:sp>
                <p:nvSpPr>
                  <p:cNvPr id="4" name="Rectangle 3"/>
                  <p:cNvSpPr/>
                  <p:nvPr/>
                </p:nvSpPr>
                <p:spPr>
                  <a:xfrm>
                    <a:off x="7224889" y="6468533"/>
                    <a:ext cx="2777067" cy="282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5474958" y="6078768"/>
                    <a:ext cx="700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43269" y="6078768"/>
                    <a:ext cx="700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160371" y="6078768"/>
                    <a:ext cx="700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998425" y="6078768"/>
                    <a:ext cx="7005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74958" y="6175022"/>
                    <a:ext cx="1749931" cy="383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32978" y="6197600"/>
                    <a:ext cx="310291" cy="270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4" idx="0"/>
                  </p:cNvCxnSpPr>
                  <p:nvPr/>
                </p:nvCxnSpPr>
                <p:spPr>
                  <a:xfrm>
                    <a:off x="8590845" y="6175022"/>
                    <a:ext cx="22578" cy="293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753601" y="6197600"/>
                    <a:ext cx="440266" cy="2709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10027858" y="6175022"/>
                    <a:ext cx="1724029" cy="383822"/>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4721251" y="5234067"/>
                  <a:ext cx="336171"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a:off x="10620793" y="5414667"/>
                <a:ext cx="33617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3072150" y="5234067"/>
              <a:ext cx="767659" cy="369332"/>
            </a:xfrm>
            <a:prstGeom prst="rect">
              <a:avLst/>
            </a:prstGeom>
            <a:noFill/>
          </p:spPr>
          <p:txBody>
            <a:bodyPr wrap="square" rtlCol="0">
              <a:spAutoFit/>
            </a:bodyPr>
            <a:lstStyle/>
            <a:p>
              <a:r>
                <a:rPr lang="en-US" dirty="0" smtClean="0"/>
                <a:t>Begin</a:t>
              </a:r>
              <a:endParaRPr lang="en-US" dirty="0"/>
            </a:p>
          </p:txBody>
        </p:sp>
        <p:sp>
          <p:nvSpPr>
            <p:cNvPr id="51" name="TextBox 50"/>
            <p:cNvSpPr txBox="1"/>
            <p:nvPr/>
          </p:nvSpPr>
          <p:spPr>
            <a:xfrm>
              <a:off x="10902527" y="5250495"/>
              <a:ext cx="767659" cy="369332"/>
            </a:xfrm>
            <a:prstGeom prst="rect">
              <a:avLst/>
            </a:prstGeom>
            <a:noFill/>
          </p:spPr>
          <p:txBody>
            <a:bodyPr wrap="square" rtlCol="0">
              <a:spAutoFit/>
            </a:bodyPr>
            <a:lstStyle/>
            <a:p>
              <a:r>
                <a:rPr lang="en-US" dirty="0" smtClean="0"/>
                <a:t>End</a:t>
              </a:r>
              <a:endParaRPr lang="en-US" dirty="0"/>
            </a:p>
          </p:txBody>
        </p:sp>
      </p:grpSp>
    </p:spTree>
    <p:extLst>
      <p:ext uri="{BB962C8B-B14F-4D97-AF65-F5344CB8AC3E}">
        <p14:creationId xmlns:p14="http://schemas.microsoft.com/office/powerpoint/2010/main" val="3024878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Task Definition</a:t>
            </a:r>
          </a:p>
          <a:p>
            <a:r>
              <a:rPr lang="en-US" altLang="zh-CN" dirty="0" smtClean="0"/>
              <a:t>Traditional CRF</a:t>
            </a:r>
          </a:p>
          <a:p>
            <a:r>
              <a:rPr lang="en-US" altLang="zh-CN" dirty="0" smtClean="0">
                <a:solidFill>
                  <a:srgbClr val="FF0000"/>
                </a:solidFill>
              </a:rPr>
              <a:t>Neural CRF</a:t>
            </a:r>
          </a:p>
          <a:p>
            <a:r>
              <a:rPr lang="en-US" altLang="zh-CN" dirty="0" smtClean="0"/>
              <a:t>Semi-Supervised NCRF</a:t>
            </a:r>
            <a:endParaRPr lang="zh-CN" altLang="en-US" dirty="0"/>
          </a:p>
        </p:txBody>
      </p:sp>
    </p:spTree>
    <p:extLst>
      <p:ext uri="{BB962C8B-B14F-4D97-AF65-F5344CB8AC3E}">
        <p14:creationId xmlns:p14="http://schemas.microsoft.com/office/powerpoint/2010/main" val="373668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3413</Words>
  <Application>Microsoft Office PowerPoint</Application>
  <PresentationFormat>Widescreen</PresentationFormat>
  <Paragraphs>561</Paragraphs>
  <Slides>34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等线</vt:lpstr>
      <vt:lpstr>等线 Light</vt:lpstr>
      <vt:lpstr>Arial</vt:lpstr>
      <vt:lpstr>Calibri</vt:lpstr>
      <vt:lpstr>Cambria Math</vt:lpstr>
      <vt:lpstr>Wingdings</vt:lpstr>
      <vt:lpstr>Office 主题​​</vt:lpstr>
      <vt:lpstr>Training deep NCRF on noisy labels</vt:lpstr>
      <vt:lpstr>Outline</vt:lpstr>
      <vt:lpstr>Extract Template</vt:lpstr>
      <vt:lpstr>Generate Description</vt:lpstr>
      <vt:lpstr>Task Formalism</vt:lpstr>
      <vt:lpstr>Outline</vt:lpstr>
      <vt:lpstr>Development path</vt:lpstr>
      <vt:lpstr>Tradition CRF</vt:lpstr>
      <vt:lpstr>Outline</vt:lpstr>
      <vt:lpstr>Neural CRF</vt:lpstr>
      <vt:lpstr>Outline</vt:lpstr>
      <vt:lpstr>Semi-Supervised CRF (Xiao Li, SIGIR2009)</vt:lpstr>
      <vt:lpstr>Semi-Supervised NCRF (EMNLP 2017)</vt:lpstr>
      <vt:lpstr>Unified learning framework</vt:lpstr>
      <vt:lpstr>Compare U and Z</vt:lpstr>
      <vt:lpstr>Mixed EM algorithm</vt:lpstr>
      <vt:lpstr>Parameter learning using EM</vt:lpstr>
      <vt:lpstr>Update Expected table Using Labeled Data</vt:lpstr>
      <vt:lpstr>Update Expected-count table in Decoder</vt:lpstr>
      <vt:lpstr>Update Expected table Using Unlabeled Data</vt:lpstr>
      <vt:lpstr>Accuracy of POS tagging on 8 UD languages</vt:lpstr>
      <vt:lpstr>Error analysis: an example from the test set</vt:lpstr>
      <vt:lpstr>Semi-supervised learning effect</vt:lpstr>
      <vt:lpstr>Varying sizes of labeled data on English</vt:lpstr>
      <vt:lpstr>Summary</vt:lpstr>
      <vt:lpstr>Outline</vt:lpstr>
      <vt:lpstr>Current task</vt:lpstr>
      <vt:lpstr>Model Definition</vt:lpstr>
      <vt:lpstr>Clean dataset from dialogue fields</vt:lpstr>
      <vt:lpstr>Dataset Definition</vt:lpstr>
      <vt:lpstr>Parameter Definition</vt:lpstr>
      <vt:lpstr>Performance with p20_e30x50 </vt:lpstr>
      <vt:lpstr>Performance with p40_e30x50  </vt:lpstr>
      <vt:lpstr>Model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DNN with Noisy Label</dc:title>
  <dc:creator>Deo Dreamer</dc:creator>
  <cp:lastModifiedBy>Longxu Dou (MSR Student-FA Talent)</cp:lastModifiedBy>
  <cp:revision>135</cp:revision>
  <dcterms:created xsi:type="dcterms:W3CDTF">2018-01-02T14:27:50Z</dcterms:created>
  <dcterms:modified xsi:type="dcterms:W3CDTF">2018-03-25T13:09:33Z</dcterms:modified>
</cp:coreProperties>
</file>