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6" r:id="rId3"/>
    <p:sldId id="275" r:id="rId4"/>
    <p:sldId id="274" r:id="rId5"/>
    <p:sldId id="277" r:id="rId6"/>
    <p:sldId id="258" r:id="rId7"/>
    <p:sldId id="260" r:id="rId8"/>
    <p:sldId id="268" r:id="rId9"/>
    <p:sldId id="259" r:id="rId10"/>
    <p:sldId id="267" r:id="rId11"/>
    <p:sldId id="270" r:id="rId12"/>
    <p:sldId id="271" r:id="rId13"/>
    <p:sldId id="272" r:id="rId14"/>
    <p:sldId id="273" r:id="rId15"/>
    <p:sldId id="261" r:id="rId16"/>
    <p:sldId id="264" r:id="rId17"/>
    <p:sldId id="266" r:id="rId18"/>
    <p:sldId id="265" r:id="rId19"/>
    <p:sldId id="262" r:id="rId20"/>
    <p:sldId id="263" r:id="rId21"/>
    <p:sldId id="269" r:id="rId22"/>
    <p:sldId id="25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84771-CD62-40EF-A1E6-0D4142B11D18}" type="datetimeFigureOut">
              <a:rPr lang="en-US" smtClean="0"/>
              <a:t>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FA28C-FBC4-428D-A79A-FF6F5B48305B}" type="slidenum">
              <a:rPr lang="en-US" smtClean="0"/>
              <a:t>‹#›</a:t>
            </a:fld>
            <a:endParaRPr lang="en-US"/>
          </a:p>
        </p:txBody>
      </p:sp>
    </p:spTree>
    <p:extLst>
      <p:ext uri="{BB962C8B-B14F-4D97-AF65-F5344CB8AC3E}">
        <p14:creationId xmlns:p14="http://schemas.microsoft.com/office/powerpoint/2010/main" val="116293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FA28C-FBC4-428D-A79A-FF6F5B48305B}" type="slidenum">
              <a:rPr lang="en-US" smtClean="0"/>
              <a:t>11</a:t>
            </a:fld>
            <a:endParaRPr lang="en-US"/>
          </a:p>
        </p:txBody>
      </p:sp>
    </p:spTree>
    <p:extLst>
      <p:ext uri="{BB962C8B-B14F-4D97-AF65-F5344CB8AC3E}">
        <p14:creationId xmlns:p14="http://schemas.microsoft.com/office/powerpoint/2010/main" val="446633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9DF2F2-8551-46B9-9235-D8F824FC2A6F}"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43E1F-530F-4223-B942-067FCE17B785}" type="slidenum">
              <a:rPr lang="en-US" smtClean="0"/>
              <a:t>‹#›</a:t>
            </a:fld>
            <a:endParaRPr lang="en-US"/>
          </a:p>
        </p:txBody>
      </p:sp>
    </p:spTree>
    <p:extLst>
      <p:ext uri="{BB962C8B-B14F-4D97-AF65-F5344CB8AC3E}">
        <p14:creationId xmlns:p14="http://schemas.microsoft.com/office/powerpoint/2010/main" val="44567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DF2F2-8551-46B9-9235-D8F824FC2A6F}"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43E1F-530F-4223-B942-067FCE17B785}" type="slidenum">
              <a:rPr lang="en-US" smtClean="0"/>
              <a:t>‹#›</a:t>
            </a:fld>
            <a:endParaRPr lang="en-US"/>
          </a:p>
        </p:txBody>
      </p:sp>
    </p:spTree>
    <p:extLst>
      <p:ext uri="{BB962C8B-B14F-4D97-AF65-F5344CB8AC3E}">
        <p14:creationId xmlns:p14="http://schemas.microsoft.com/office/powerpoint/2010/main" val="2795505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DF2F2-8551-46B9-9235-D8F824FC2A6F}"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43E1F-530F-4223-B942-067FCE17B785}" type="slidenum">
              <a:rPr lang="en-US" smtClean="0"/>
              <a:t>‹#›</a:t>
            </a:fld>
            <a:endParaRPr lang="en-US"/>
          </a:p>
        </p:txBody>
      </p:sp>
    </p:spTree>
    <p:extLst>
      <p:ext uri="{BB962C8B-B14F-4D97-AF65-F5344CB8AC3E}">
        <p14:creationId xmlns:p14="http://schemas.microsoft.com/office/powerpoint/2010/main" val="413843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DF2F2-8551-46B9-9235-D8F824FC2A6F}"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43E1F-530F-4223-B942-067FCE17B785}" type="slidenum">
              <a:rPr lang="en-US" smtClean="0"/>
              <a:t>‹#›</a:t>
            </a:fld>
            <a:endParaRPr lang="en-US"/>
          </a:p>
        </p:txBody>
      </p:sp>
    </p:spTree>
    <p:extLst>
      <p:ext uri="{BB962C8B-B14F-4D97-AF65-F5344CB8AC3E}">
        <p14:creationId xmlns:p14="http://schemas.microsoft.com/office/powerpoint/2010/main" val="160520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9DF2F2-8551-46B9-9235-D8F824FC2A6F}"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43E1F-530F-4223-B942-067FCE17B785}" type="slidenum">
              <a:rPr lang="en-US" smtClean="0"/>
              <a:t>‹#›</a:t>
            </a:fld>
            <a:endParaRPr lang="en-US"/>
          </a:p>
        </p:txBody>
      </p:sp>
    </p:spTree>
    <p:extLst>
      <p:ext uri="{BB962C8B-B14F-4D97-AF65-F5344CB8AC3E}">
        <p14:creationId xmlns:p14="http://schemas.microsoft.com/office/powerpoint/2010/main" val="178322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9DF2F2-8551-46B9-9235-D8F824FC2A6F}"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943E1F-530F-4223-B942-067FCE17B785}" type="slidenum">
              <a:rPr lang="en-US" smtClean="0"/>
              <a:t>‹#›</a:t>
            </a:fld>
            <a:endParaRPr lang="en-US"/>
          </a:p>
        </p:txBody>
      </p:sp>
    </p:spTree>
    <p:extLst>
      <p:ext uri="{BB962C8B-B14F-4D97-AF65-F5344CB8AC3E}">
        <p14:creationId xmlns:p14="http://schemas.microsoft.com/office/powerpoint/2010/main" val="201877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9DF2F2-8551-46B9-9235-D8F824FC2A6F}" type="datetimeFigureOut">
              <a:rPr lang="en-US" smtClean="0"/>
              <a:t>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43E1F-530F-4223-B942-067FCE17B785}" type="slidenum">
              <a:rPr lang="en-US" smtClean="0"/>
              <a:t>‹#›</a:t>
            </a:fld>
            <a:endParaRPr lang="en-US"/>
          </a:p>
        </p:txBody>
      </p:sp>
    </p:spTree>
    <p:extLst>
      <p:ext uri="{BB962C8B-B14F-4D97-AF65-F5344CB8AC3E}">
        <p14:creationId xmlns:p14="http://schemas.microsoft.com/office/powerpoint/2010/main" val="95814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9DF2F2-8551-46B9-9235-D8F824FC2A6F}"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943E1F-530F-4223-B942-067FCE17B785}" type="slidenum">
              <a:rPr lang="en-US" smtClean="0"/>
              <a:t>‹#›</a:t>
            </a:fld>
            <a:endParaRPr lang="en-US"/>
          </a:p>
        </p:txBody>
      </p:sp>
    </p:spTree>
    <p:extLst>
      <p:ext uri="{BB962C8B-B14F-4D97-AF65-F5344CB8AC3E}">
        <p14:creationId xmlns:p14="http://schemas.microsoft.com/office/powerpoint/2010/main" val="275176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DF2F2-8551-46B9-9235-D8F824FC2A6F}" type="datetimeFigureOut">
              <a:rPr lang="en-US" smtClean="0"/>
              <a:t>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943E1F-530F-4223-B942-067FCE17B785}" type="slidenum">
              <a:rPr lang="en-US" smtClean="0"/>
              <a:t>‹#›</a:t>
            </a:fld>
            <a:endParaRPr lang="en-US"/>
          </a:p>
        </p:txBody>
      </p:sp>
    </p:spTree>
    <p:extLst>
      <p:ext uri="{BB962C8B-B14F-4D97-AF65-F5344CB8AC3E}">
        <p14:creationId xmlns:p14="http://schemas.microsoft.com/office/powerpoint/2010/main" val="26225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DF2F2-8551-46B9-9235-D8F824FC2A6F}"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943E1F-530F-4223-B942-067FCE17B785}" type="slidenum">
              <a:rPr lang="en-US" smtClean="0"/>
              <a:t>‹#›</a:t>
            </a:fld>
            <a:endParaRPr lang="en-US"/>
          </a:p>
        </p:txBody>
      </p:sp>
    </p:spTree>
    <p:extLst>
      <p:ext uri="{BB962C8B-B14F-4D97-AF65-F5344CB8AC3E}">
        <p14:creationId xmlns:p14="http://schemas.microsoft.com/office/powerpoint/2010/main" val="2297102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DF2F2-8551-46B9-9235-D8F824FC2A6F}"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943E1F-530F-4223-B942-067FCE17B785}" type="slidenum">
              <a:rPr lang="en-US" smtClean="0"/>
              <a:t>‹#›</a:t>
            </a:fld>
            <a:endParaRPr lang="en-US"/>
          </a:p>
        </p:txBody>
      </p:sp>
    </p:spTree>
    <p:extLst>
      <p:ext uri="{BB962C8B-B14F-4D97-AF65-F5344CB8AC3E}">
        <p14:creationId xmlns:p14="http://schemas.microsoft.com/office/powerpoint/2010/main" val="224900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DF2F2-8551-46B9-9235-D8F824FC2A6F}" type="datetimeFigureOut">
              <a:rPr lang="en-US" smtClean="0"/>
              <a:t>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43E1F-530F-4223-B942-067FCE17B785}" type="slidenum">
              <a:rPr lang="en-US" smtClean="0"/>
              <a:t>‹#›</a:t>
            </a:fld>
            <a:endParaRPr lang="en-US"/>
          </a:p>
        </p:txBody>
      </p:sp>
    </p:spTree>
    <p:extLst>
      <p:ext uri="{BB962C8B-B14F-4D97-AF65-F5344CB8AC3E}">
        <p14:creationId xmlns:p14="http://schemas.microsoft.com/office/powerpoint/2010/main" val="217127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icrosoft.com/en-us/research/publication/extracting-structured-information-from-user-queries-with-semi-supervised-conditional-random-fiel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130" y="1239594"/>
            <a:ext cx="11035323" cy="2589944"/>
          </a:xfrm>
        </p:spPr>
        <p:txBody>
          <a:bodyPr/>
          <a:lstStyle/>
          <a:p>
            <a:r>
              <a:rPr lang="en-US" dirty="0" smtClean="0"/>
              <a:t>Overview of Semi-Supervised Learning for DNN</a:t>
            </a:r>
            <a:endParaRPr lang="en-US" dirty="0"/>
          </a:p>
        </p:txBody>
      </p:sp>
    </p:spTree>
    <p:extLst>
      <p:ext uri="{BB962C8B-B14F-4D97-AF65-F5344CB8AC3E}">
        <p14:creationId xmlns:p14="http://schemas.microsoft.com/office/powerpoint/2010/main" val="4129564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20938" cy="1325563"/>
          </a:xfrm>
        </p:spPr>
        <p:txBody>
          <a:bodyPr/>
          <a:lstStyle/>
          <a:p>
            <a:r>
              <a:rPr lang="en-US" dirty="0" smtClean="0"/>
              <a:t>Three training settings in CRF </a:t>
            </a:r>
            <a:r>
              <a:rPr lang="en-US" dirty="0"/>
              <a:t>(Xiao Li, MSR2009)</a:t>
            </a:r>
          </a:p>
        </p:txBody>
      </p:sp>
      <p:sp>
        <p:nvSpPr>
          <p:cNvPr id="3" name="Content Placeholder 2"/>
          <p:cNvSpPr>
            <a:spLocks noGrp="1"/>
          </p:cNvSpPr>
          <p:nvPr>
            <p:ph idx="1"/>
          </p:nvPr>
        </p:nvSpPr>
        <p:spPr>
          <a:xfrm>
            <a:off x="657224" y="4010025"/>
            <a:ext cx="10887075" cy="2162176"/>
          </a:xfrm>
        </p:spPr>
        <p:txBody>
          <a:bodyPr/>
          <a:lstStyle/>
          <a:p>
            <a:r>
              <a:rPr lang="en-US" dirty="0" smtClean="0"/>
              <a:t>manual labeled: initialize the model by supervised learning, testing</a:t>
            </a:r>
          </a:p>
          <a:p>
            <a:r>
              <a:rPr lang="en-US" dirty="0"/>
              <a:t>derived </a:t>
            </a:r>
            <a:r>
              <a:rPr lang="en-US" dirty="0" smtClean="0"/>
              <a:t>labeled: hard evidence (treated same as the manual label)</a:t>
            </a:r>
          </a:p>
          <a:p>
            <a:r>
              <a:rPr lang="en-US" dirty="0" smtClean="0"/>
              <a:t>derived labeled: soft evidence (view the entire state as hidden variables)</a:t>
            </a:r>
          </a:p>
          <a:p>
            <a:pPr marL="0" indent="0">
              <a:buNone/>
            </a:pPr>
            <a:endParaRPr lang="en-US" dirty="0"/>
          </a:p>
        </p:txBody>
      </p:sp>
      <p:pic>
        <p:nvPicPr>
          <p:cNvPr id="4" name="Picture 3"/>
          <p:cNvPicPr>
            <a:picLocks noChangeAspect="1"/>
          </p:cNvPicPr>
          <p:nvPr/>
        </p:nvPicPr>
        <p:blipFill>
          <a:blip r:embed="rId2"/>
          <a:stretch>
            <a:fillRect/>
          </a:stretch>
        </p:blipFill>
        <p:spPr>
          <a:xfrm>
            <a:off x="838200" y="1390650"/>
            <a:ext cx="9601200" cy="2245057"/>
          </a:xfrm>
          <a:prstGeom prst="rect">
            <a:avLst/>
          </a:prstGeom>
        </p:spPr>
      </p:pic>
    </p:spTree>
    <p:extLst>
      <p:ext uri="{BB962C8B-B14F-4D97-AF65-F5344CB8AC3E}">
        <p14:creationId xmlns:p14="http://schemas.microsoft.com/office/powerpoint/2010/main" val="1578744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Derived labels as Soft Evidence(Xiao Li, MSR2009)</a:t>
            </a:r>
            <a:endParaRPr lang="en-US" dirty="0"/>
          </a:p>
        </p:txBody>
      </p:sp>
      <p:sp>
        <p:nvSpPr>
          <p:cNvPr id="3" name="Content Placeholder 2"/>
          <p:cNvSpPr>
            <a:spLocks noGrp="1"/>
          </p:cNvSpPr>
          <p:nvPr>
            <p:ph idx="1"/>
          </p:nvPr>
        </p:nvSpPr>
        <p:spPr>
          <a:xfrm>
            <a:off x="709612" y="1857375"/>
            <a:ext cx="8682038" cy="425450"/>
          </a:xfrm>
        </p:spPr>
        <p:txBody>
          <a:bodyPr>
            <a:normAutofit fontScale="92500" lnSpcReduction="10000"/>
          </a:bodyPr>
          <a:lstStyle/>
          <a:p>
            <a:r>
              <a:rPr lang="en-US" dirty="0" smtClean="0"/>
              <a:t>Objective: </a:t>
            </a:r>
            <a:r>
              <a:rPr lang="en-US" dirty="0"/>
              <a:t>optimizes an expected conditional likelihood:</a:t>
            </a:r>
          </a:p>
        </p:txBody>
      </p:sp>
      <p:pic>
        <p:nvPicPr>
          <p:cNvPr id="5" name="Picture 4"/>
          <p:cNvPicPr>
            <a:picLocks noChangeAspect="1"/>
          </p:cNvPicPr>
          <p:nvPr/>
        </p:nvPicPr>
        <p:blipFill>
          <a:blip r:embed="rId3"/>
          <a:stretch>
            <a:fillRect/>
          </a:stretch>
        </p:blipFill>
        <p:spPr>
          <a:xfrm>
            <a:off x="709612" y="2238375"/>
            <a:ext cx="4238625" cy="914400"/>
          </a:xfrm>
          <a:prstGeom prst="rect">
            <a:avLst/>
          </a:prstGeom>
        </p:spPr>
      </p:pic>
      <p:pic>
        <p:nvPicPr>
          <p:cNvPr id="6" name="Picture 5"/>
          <p:cNvPicPr>
            <a:picLocks noChangeAspect="1"/>
          </p:cNvPicPr>
          <p:nvPr/>
        </p:nvPicPr>
        <p:blipFill>
          <a:blip r:embed="rId4"/>
          <a:stretch>
            <a:fillRect/>
          </a:stretch>
        </p:blipFill>
        <p:spPr>
          <a:xfrm>
            <a:off x="4876800" y="2314575"/>
            <a:ext cx="4514850" cy="762000"/>
          </a:xfrm>
          <a:prstGeom prst="rect">
            <a:avLst/>
          </a:prstGeom>
        </p:spPr>
      </p:pic>
      <p:pic>
        <p:nvPicPr>
          <p:cNvPr id="8" name="Picture 7"/>
          <p:cNvPicPr>
            <a:picLocks noChangeAspect="1"/>
          </p:cNvPicPr>
          <p:nvPr/>
        </p:nvPicPr>
        <p:blipFill>
          <a:blip r:embed="rId5"/>
          <a:stretch>
            <a:fillRect/>
          </a:stretch>
        </p:blipFill>
        <p:spPr>
          <a:xfrm>
            <a:off x="971549" y="3565525"/>
            <a:ext cx="1314450" cy="323850"/>
          </a:xfrm>
          <a:prstGeom prst="rect">
            <a:avLst/>
          </a:prstGeom>
        </p:spPr>
      </p:pic>
      <p:pic>
        <p:nvPicPr>
          <p:cNvPr id="9" name="Picture 8"/>
          <p:cNvPicPr>
            <a:picLocks noChangeAspect="1"/>
          </p:cNvPicPr>
          <p:nvPr/>
        </p:nvPicPr>
        <p:blipFill>
          <a:blip r:embed="rId6"/>
          <a:stretch>
            <a:fillRect/>
          </a:stretch>
        </p:blipFill>
        <p:spPr>
          <a:xfrm>
            <a:off x="2276474" y="3422650"/>
            <a:ext cx="5086350" cy="609600"/>
          </a:xfrm>
          <a:prstGeom prst="rect">
            <a:avLst/>
          </a:prstGeom>
        </p:spPr>
      </p:pic>
      <p:pic>
        <p:nvPicPr>
          <p:cNvPr id="10" name="Picture 9"/>
          <p:cNvPicPr>
            <a:picLocks noChangeAspect="1"/>
          </p:cNvPicPr>
          <p:nvPr/>
        </p:nvPicPr>
        <p:blipFill>
          <a:blip r:embed="rId7"/>
          <a:stretch>
            <a:fillRect/>
          </a:stretch>
        </p:blipFill>
        <p:spPr>
          <a:xfrm>
            <a:off x="709612" y="5897560"/>
            <a:ext cx="3400425" cy="857250"/>
          </a:xfrm>
          <a:prstGeom prst="rect">
            <a:avLst/>
          </a:prstGeom>
        </p:spPr>
      </p:pic>
      <p:sp>
        <p:nvSpPr>
          <p:cNvPr id="11" name="Content Placeholder 2"/>
          <p:cNvSpPr txBox="1">
            <a:spLocks/>
          </p:cNvSpPr>
          <p:nvPr/>
        </p:nvSpPr>
        <p:spPr>
          <a:xfrm>
            <a:off x="709611" y="4303711"/>
            <a:ext cx="10196513" cy="43280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Posterior probability: compute in E-step using Forward-Backward algorithm</a:t>
            </a:r>
            <a:endParaRPr lang="en-US" dirty="0"/>
          </a:p>
        </p:txBody>
      </p:sp>
      <p:sp>
        <p:nvSpPr>
          <p:cNvPr id="12" name="Content Placeholder 2"/>
          <p:cNvSpPr txBox="1">
            <a:spLocks/>
          </p:cNvSpPr>
          <p:nvPr/>
        </p:nvSpPr>
        <p:spPr>
          <a:xfrm>
            <a:off x="709612" y="3073400"/>
            <a:ext cx="8682038" cy="4254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Second term : model maximum likelihood in derived labels</a:t>
            </a:r>
            <a:endParaRPr lang="en-US" dirty="0"/>
          </a:p>
        </p:txBody>
      </p:sp>
      <p:pic>
        <p:nvPicPr>
          <p:cNvPr id="13" name="Picture 12"/>
          <p:cNvPicPr>
            <a:picLocks noChangeAspect="1"/>
          </p:cNvPicPr>
          <p:nvPr/>
        </p:nvPicPr>
        <p:blipFill>
          <a:blip r:embed="rId8"/>
          <a:stretch>
            <a:fillRect/>
          </a:stretch>
        </p:blipFill>
        <p:spPr>
          <a:xfrm>
            <a:off x="971549" y="4879394"/>
            <a:ext cx="2305050" cy="361805"/>
          </a:xfrm>
          <a:prstGeom prst="rect">
            <a:avLst/>
          </a:prstGeom>
        </p:spPr>
      </p:pic>
      <p:sp>
        <p:nvSpPr>
          <p:cNvPr id="14" name="Content Placeholder 2"/>
          <p:cNvSpPr txBox="1">
            <a:spLocks/>
          </p:cNvSpPr>
          <p:nvPr/>
        </p:nvSpPr>
        <p:spPr>
          <a:xfrm>
            <a:off x="709612" y="5439055"/>
            <a:ext cx="9710738" cy="4302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Soft evidence feature: incorporate the information of derived labels</a:t>
            </a:r>
            <a:endParaRPr lang="en-US" dirty="0"/>
          </a:p>
        </p:txBody>
      </p:sp>
    </p:spTree>
    <p:extLst>
      <p:ext uri="{BB962C8B-B14F-4D97-AF65-F5344CB8AC3E}">
        <p14:creationId xmlns:p14="http://schemas.microsoft.com/office/powerpoint/2010/main" val="2713645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 Algorithm in (Alan Joseph Bekker, 2016)</a:t>
            </a:r>
            <a:endParaRPr lang="en-US" dirty="0"/>
          </a:p>
        </p:txBody>
      </p:sp>
      <p:pic>
        <p:nvPicPr>
          <p:cNvPr id="4" name="Picture 3"/>
          <p:cNvPicPr>
            <a:picLocks noChangeAspect="1"/>
          </p:cNvPicPr>
          <p:nvPr/>
        </p:nvPicPr>
        <p:blipFill>
          <a:blip r:embed="rId2"/>
          <a:stretch>
            <a:fillRect/>
          </a:stretch>
        </p:blipFill>
        <p:spPr>
          <a:xfrm>
            <a:off x="300036" y="1285875"/>
            <a:ext cx="4314825" cy="1200150"/>
          </a:xfrm>
          <a:prstGeom prst="rect">
            <a:avLst/>
          </a:prstGeom>
        </p:spPr>
      </p:pic>
      <p:pic>
        <p:nvPicPr>
          <p:cNvPr id="5" name="Picture 4"/>
          <p:cNvPicPr>
            <a:picLocks noChangeAspect="1"/>
          </p:cNvPicPr>
          <p:nvPr/>
        </p:nvPicPr>
        <p:blipFill>
          <a:blip r:embed="rId3"/>
          <a:stretch>
            <a:fillRect/>
          </a:stretch>
        </p:blipFill>
        <p:spPr>
          <a:xfrm>
            <a:off x="320518" y="2465898"/>
            <a:ext cx="3929062" cy="4014322"/>
          </a:xfrm>
          <a:prstGeom prst="rect">
            <a:avLst/>
          </a:prstGeom>
        </p:spPr>
      </p:pic>
      <p:pic>
        <p:nvPicPr>
          <p:cNvPr id="7" name="Picture 6"/>
          <p:cNvPicPr>
            <a:picLocks noChangeAspect="1"/>
          </p:cNvPicPr>
          <p:nvPr/>
        </p:nvPicPr>
        <p:blipFill>
          <a:blip r:embed="rId4"/>
          <a:stretch>
            <a:fillRect/>
          </a:stretch>
        </p:blipFill>
        <p:spPr>
          <a:xfrm>
            <a:off x="6669404" y="1507331"/>
            <a:ext cx="4257675" cy="5322094"/>
          </a:xfrm>
          <a:prstGeom prst="rect">
            <a:avLst/>
          </a:prstGeom>
        </p:spPr>
      </p:pic>
      <p:sp>
        <p:nvSpPr>
          <p:cNvPr id="9" name="TextBox 8"/>
          <p:cNvSpPr txBox="1"/>
          <p:nvPr/>
        </p:nvSpPr>
        <p:spPr>
          <a:xfrm>
            <a:off x="356233" y="6468200"/>
            <a:ext cx="5886450" cy="369332"/>
          </a:xfrm>
          <a:prstGeom prst="rect">
            <a:avLst/>
          </a:prstGeom>
          <a:noFill/>
        </p:spPr>
        <p:txBody>
          <a:bodyPr wrap="square" rtlCol="0">
            <a:spAutoFit/>
          </a:bodyPr>
          <a:lstStyle/>
          <a:p>
            <a:r>
              <a:rPr lang="en-US" dirty="0" smtClean="0"/>
              <a:t>Derive the low-bound of this likelihood</a:t>
            </a:r>
            <a:endParaRPr lang="en-US" dirty="0"/>
          </a:p>
        </p:txBody>
      </p:sp>
      <p:cxnSp>
        <p:nvCxnSpPr>
          <p:cNvPr id="11" name="Straight Arrow Connector 10"/>
          <p:cNvCxnSpPr/>
          <p:nvPr/>
        </p:nvCxnSpPr>
        <p:spPr>
          <a:xfrm flipV="1">
            <a:off x="3924300" y="5276850"/>
            <a:ext cx="3705225" cy="85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8159" y="5920740"/>
            <a:ext cx="3381374" cy="539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29525" y="5098196"/>
            <a:ext cx="2375535" cy="525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676301" y="5551408"/>
            <a:ext cx="1790695" cy="369332"/>
          </a:xfrm>
          <a:prstGeom prst="rect">
            <a:avLst/>
          </a:prstGeom>
          <a:noFill/>
        </p:spPr>
        <p:txBody>
          <a:bodyPr wrap="square" rtlCol="0">
            <a:spAutoFit/>
          </a:bodyPr>
          <a:lstStyle/>
          <a:p>
            <a:r>
              <a:rPr lang="en-US" dirty="0" smtClean="0"/>
              <a:t>Jensen inequality</a:t>
            </a:r>
            <a:endParaRPr lang="en-US" dirty="0"/>
          </a:p>
        </p:txBody>
      </p:sp>
      <p:sp>
        <p:nvSpPr>
          <p:cNvPr id="19" name="Rectangle 18"/>
          <p:cNvSpPr/>
          <p:nvPr/>
        </p:nvSpPr>
        <p:spPr>
          <a:xfrm>
            <a:off x="6867525" y="3247964"/>
            <a:ext cx="3800475" cy="539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614862" y="3327441"/>
            <a:ext cx="2151460" cy="369332"/>
          </a:xfrm>
          <a:prstGeom prst="rect">
            <a:avLst/>
          </a:prstGeom>
          <a:noFill/>
        </p:spPr>
        <p:txBody>
          <a:bodyPr wrap="square" rtlCol="0">
            <a:spAutoFit/>
          </a:bodyPr>
          <a:lstStyle/>
          <a:p>
            <a:r>
              <a:rPr lang="en-US" dirty="0" smtClean="0"/>
              <a:t>Posterior probability</a:t>
            </a:r>
            <a:endParaRPr lang="en-US" dirty="0"/>
          </a:p>
        </p:txBody>
      </p:sp>
    </p:spTree>
    <p:extLst>
      <p:ext uri="{BB962C8B-B14F-4D97-AF65-F5344CB8AC3E}">
        <p14:creationId xmlns:p14="http://schemas.microsoft.com/office/powerpoint/2010/main" val="1091824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 Algorithm in (</a:t>
            </a:r>
            <a:r>
              <a:rPr lang="en-US" dirty="0"/>
              <a:t>Xiao </a:t>
            </a:r>
            <a:r>
              <a:rPr lang="en-US" dirty="0" smtClean="0"/>
              <a:t>Zhang, 2017)</a:t>
            </a:r>
            <a:endParaRPr lang="en-US" dirty="0"/>
          </a:p>
        </p:txBody>
      </p:sp>
      <p:pic>
        <p:nvPicPr>
          <p:cNvPr id="4" name="Picture 3"/>
          <p:cNvPicPr>
            <a:picLocks noChangeAspect="1"/>
          </p:cNvPicPr>
          <p:nvPr/>
        </p:nvPicPr>
        <p:blipFill>
          <a:blip r:embed="rId2"/>
          <a:stretch>
            <a:fillRect/>
          </a:stretch>
        </p:blipFill>
        <p:spPr>
          <a:xfrm>
            <a:off x="537675" y="3954935"/>
            <a:ext cx="3505200" cy="2457492"/>
          </a:xfrm>
          <a:prstGeom prst="rect">
            <a:avLst/>
          </a:prstGeom>
        </p:spPr>
      </p:pic>
      <p:pic>
        <p:nvPicPr>
          <p:cNvPr id="6" name="Picture 5"/>
          <p:cNvPicPr>
            <a:picLocks noChangeAspect="1"/>
          </p:cNvPicPr>
          <p:nvPr/>
        </p:nvPicPr>
        <p:blipFill>
          <a:blip r:embed="rId3"/>
          <a:stretch>
            <a:fillRect/>
          </a:stretch>
        </p:blipFill>
        <p:spPr>
          <a:xfrm>
            <a:off x="7433653" y="2512329"/>
            <a:ext cx="3501508" cy="4118026"/>
          </a:xfrm>
          <a:prstGeom prst="rect">
            <a:avLst/>
          </a:prstGeom>
        </p:spPr>
      </p:pic>
      <p:pic>
        <p:nvPicPr>
          <p:cNvPr id="7" name="Picture 6"/>
          <p:cNvPicPr>
            <a:picLocks noChangeAspect="1"/>
          </p:cNvPicPr>
          <p:nvPr/>
        </p:nvPicPr>
        <p:blipFill>
          <a:blip r:embed="rId4"/>
          <a:stretch>
            <a:fillRect/>
          </a:stretch>
        </p:blipFill>
        <p:spPr>
          <a:xfrm>
            <a:off x="645385" y="1169941"/>
            <a:ext cx="3433762" cy="2894059"/>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82509632"/>
              </p:ext>
            </p:extLst>
          </p:nvPr>
        </p:nvGraphicFramePr>
        <p:xfrm>
          <a:off x="5412337" y="1281723"/>
          <a:ext cx="6134278" cy="1023578"/>
        </p:xfrm>
        <a:graphic>
          <a:graphicData uri="http://schemas.openxmlformats.org/drawingml/2006/table">
            <a:tbl>
              <a:tblPr firstRow="1" bandRow="1">
                <a:tableStyleId>{5940675A-B579-460E-94D1-54222C63F5DA}</a:tableStyleId>
              </a:tblPr>
              <a:tblGrid>
                <a:gridCol w="1347970">
                  <a:extLst>
                    <a:ext uri="{9D8B030D-6E8A-4147-A177-3AD203B41FA5}">
                      <a16:colId xmlns:a16="http://schemas.microsoft.com/office/drawing/2014/main" val="2208539277"/>
                    </a:ext>
                  </a:extLst>
                </a:gridCol>
                <a:gridCol w="4786308">
                  <a:extLst>
                    <a:ext uri="{9D8B030D-6E8A-4147-A177-3AD203B41FA5}">
                      <a16:colId xmlns:a16="http://schemas.microsoft.com/office/drawing/2014/main" val="382783624"/>
                    </a:ext>
                  </a:extLst>
                </a:gridCol>
              </a:tblGrid>
              <a:tr h="492426">
                <a:tc>
                  <a:txBody>
                    <a:bodyPr/>
                    <a:lstStyle/>
                    <a:p>
                      <a:r>
                        <a:rPr lang="en-US" dirty="0" smtClean="0"/>
                        <a:t>Encoder</a:t>
                      </a:r>
                      <a:endParaRPr lang="en-US" dirty="0"/>
                    </a:p>
                  </a:txBody>
                  <a:tcPr/>
                </a:tc>
                <a:tc>
                  <a:txBody>
                    <a:bodyPr/>
                    <a:lstStyle/>
                    <a:p>
                      <a:endParaRPr lang="en-US"/>
                    </a:p>
                  </a:txBody>
                  <a:tcPr/>
                </a:tc>
                <a:extLst>
                  <a:ext uri="{0D108BD9-81ED-4DB2-BD59-A6C34878D82A}">
                    <a16:rowId xmlns:a16="http://schemas.microsoft.com/office/drawing/2014/main" val="3459913860"/>
                  </a:ext>
                </a:extLst>
              </a:tr>
              <a:tr h="531152">
                <a:tc>
                  <a:txBody>
                    <a:bodyPr/>
                    <a:lstStyle/>
                    <a:p>
                      <a:r>
                        <a:rPr lang="en-US" dirty="0" smtClean="0"/>
                        <a:t>Decoder</a:t>
                      </a:r>
                      <a:endParaRPr lang="en-US" dirty="0"/>
                    </a:p>
                  </a:txBody>
                  <a:tcPr/>
                </a:tc>
                <a:tc>
                  <a:txBody>
                    <a:bodyPr/>
                    <a:lstStyle/>
                    <a:p>
                      <a:endParaRPr lang="en-US" dirty="0"/>
                    </a:p>
                  </a:txBody>
                  <a:tcPr/>
                </a:tc>
                <a:extLst>
                  <a:ext uri="{0D108BD9-81ED-4DB2-BD59-A6C34878D82A}">
                    <a16:rowId xmlns:a16="http://schemas.microsoft.com/office/drawing/2014/main" val="558259596"/>
                  </a:ext>
                </a:extLst>
              </a:tr>
            </a:tbl>
          </a:graphicData>
        </a:graphic>
      </p:graphicFrame>
      <p:pic>
        <p:nvPicPr>
          <p:cNvPr id="9" name="Picture 8"/>
          <p:cNvPicPr>
            <a:picLocks noChangeAspect="1"/>
          </p:cNvPicPr>
          <p:nvPr/>
        </p:nvPicPr>
        <p:blipFill>
          <a:blip r:embed="rId5"/>
          <a:stretch>
            <a:fillRect/>
          </a:stretch>
        </p:blipFill>
        <p:spPr>
          <a:xfrm>
            <a:off x="6935665" y="1315237"/>
            <a:ext cx="1065646" cy="437476"/>
          </a:xfrm>
          <a:prstGeom prst="rect">
            <a:avLst/>
          </a:prstGeom>
        </p:spPr>
      </p:pic>
      <p:pic>
        <p:nvPicPr>
          <p:cNvPr id="10" name="Picture 9"/>
          <p:cNvPicPr>
            <a:picLocks noChangeAspect="1"/>
          </p:cNvPicPr>
          <p:nvPr/>
        </p:nvPicPr>
        <p:blipFill>
          <a:blip r:embed="rId6"/>
          <a:stretch>
            <a:fillRect/>
          </a:stretch>
        </p:blipFill>
        <p:spPr>
          <a:xfrm>
            <a:off x="8544077" y="1315237"/>
            <a:ext cx="2164892" cy="445175"/>
          </a:xfrm>
          <a:prstGeom prst="rect">
            <a:avLst/>
          </a:prstGeom>
        </p:spPr>
      </p:pic>
      <p:pic>
        <p:nvPicPr>
          <p:cNvPr id="11" name="Picture 10"/>
          <p:cNvPicPr>
            <a:picLocks noChangeAspect="1"/>
          </p:cNvPicPr>
          <p:nvPr/>
        </p:nvPicPr>
        <p:blipFill>
          <a:blip r:embed="rId7"/>
          <a:stretch>
            <a:fillRect/>
          </a:stretch>
        </p:blipFill>
        <p:spPr>
          <a:xfrm>
            <a:off x="6955158" y="1914731"/>
            <a:ext cx="956991" cy="211853"/>
          </a:xfrm>
          <a:prstGeom prst="rect">
            <a:avLst/>
          </a:prstGeom>
        </p:spPr>
      </p:pic>
      <p:pic>
        <p:nvPicPr>
          <p:cNvPr id="12" name="Picture 11"/>
          <p:cNvPicPr>
            <a:picLocks noChangeAspect="1"/>
          </p:cNvPicPr>
          <p:nvPr/>
        </p:nvPicPr>
        <p:blipFill>
          <a:blip r:embed="rId8"/>
          <a:stretch>
            <a:fillRect/>
          </a:stretch>
        </p:blipFill>
        <p:spPr>
          <a:xfrm>
            <a:off x="7927780" y="1897716"/>
            <a:ext cx="804839" cy="363246"/>
          </a:xfrm>
          <a:prstGeom prst="rect">
            <a:avLst/>
          </a:prstGeom>
        </p:spPr>
      </p:pic>
      <p:sp>
        <p:nvSpPr>
          <p:cNvPr id="5" name="Rectangle 4"/>
          <p:cNvSpPr/>
          <p:nvPr/>
        </p:nvSpPr>
        <p:spPr>
          <a:xfrm>
            <a:off x="2907323" y="4259034"/>
            <a:ext cx="807306" cy="2657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35569" y="4040554"/>
            <a:ext cx="807306" cy="2657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11622" y="3567613"/>
            <a:ext cx="3280140" cy="1477328"/>
          </a:xfrm>
          <a:prstGeom prst="rect">
            <a:avLst/>
          </a:prstGeom>
          <a:noFill/>
        </p:spPr>
        <p:txBody>
          <a:bodyPr wrap="square" rtlCol="0">
            <a:spAutoFit/>
          </a:bodyPr>
          <a:lstStyle/>
          <a:p>
            <a:r>
              <a:rPr lang="en-US" dirty="0" smtClean="0"/>
              <a:t>These 2 parts are constant. </a:t>
            </a:r>
          </a:p>
          <a:p>
            <a:r>
              <a:rPr lang="en-US" dirty="0" smtClean="0"/>
              <a:t>The </a:t>
            </a:r>
            <a:r>
              <a:rPr lang="en-US" altLang="zh-CN" dirty="0" smtClean="0"/>
              <a:t>above</a:t>
            </a:r>
            <a:r>
              <a:rPr lang="en-US" dirty="0" smtClean="0"/>
              <a:t> is because we fix the encoder during training decoder.</a:t>
            </a:r>
          </a:p>
          <a:p>
            <a:r>
              <a:rPr lang="en-US" dirty="0" smtClean="0"/>
              <a:t>The below is because the sum of log is 1.</a:t>
            </a:r>
            <a:endParaRPr lang="en-US" dirty="0"/>
          </a:p>
        </p:txBody>
      </p:sp>
    </p:spTree>
    <p:extLst>
      <p:ext uri="{BB962C8B-B14F-4D97-AF65-F5344CB8AC3E}">
        <p14:creationId xmlns:p14="http://schemas.microsoft.com/office/powerpoint/2010/main" val="20829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969" y="193260"/>
            <a:ext cx="10515600" cy="1325563"/>
          </a:xfrm>
        </p:spPr>
        <p:txBody>
          <a:bodyPr/>
          <a:lstStyle/>
          <a:p>
            <a:r>
              <a:rPr lang="en-US" dirty="0" smtClean="0"/>
              <a:t>Model comparison</a:t>
            </a:r>
            <a:endParaRPr lang="en-US" dirty="0"/>
          </a:p>
        </p:txBody>
      </p:sp>
      <p:pic>
        <p:nvPicPr>
          <p:cNvPr id="4" name="Picture 3"/>
          <p:cNvPicPr>
            <a:picLocks noChangeAspect="1"/>
          </p:cNvPicPr>
          <p:nvPr/>
        </p:nvPicPr>
        <p:blipFill>
          <a:blip r:embed="rId2"/>
          <a:stretch>
            <a:fillRect/>
          </a:stretch>
        </p:blipFill>
        <p:spPr>
          <a:xfrm>
            <a:off x="934547" y="1330328"/>
            <a:ext cx="2600325" cy="2124075"/>
          </a:xfrm>
          <a:prstGeom prst="rect">
            <a:avLst/>
          </a:prstGeom>
        </p:spPr>
      </p:pic>
      <p:pic>
        <p:nvPicPr>
          <p:cNvPr id="5" name="Picture 4"/>
          <p:cNvPicPr>
            <a:picLocks noChangeAspect="1"/>
          </p:cNvPicPr>
          <p:nvPr/>
        </p:nvPicPr>
        <p:blipFill>
          <a:blip r:embed="rId3"/>
          <a:stretch>
            <a:fillRect/>
          </a:stretch>
        </p:blipFill>
        <p:spPr>
          <a:xfrm>
            <a:off x="5243238" y="1373244"/>
            <a:ext cx="2174197" cy="913031"/>
          </a:xfrm>
          <a:prstGeom prst="rect">
            <a:avLst/>
          </a:prstGeom>
        </p:spPr>
      </p:pic>
      <p:pic>
        <p:nvPicPr>
          <p:cNvPr id="8" name="Picture 7"/>
          <p:cNvPicPr>
            <a:picLocks noChangeAspect="1"/>
          </p:cNvPicPr>
          <p:nvPr/>
        </p:nvPicPr>
        <p:blipFill>
          <a:blip r:embed="rId4"/>
          <a:stretch>
            <a:fillRect/>
          </a:stretch>
        </p:blipFill>
        <p:spPr>
          <a:xfrm>
            <a:off x="720969" y="4080966"/>
            <a:ext cx="2952750" cy="2190750"/>
          </a:xfrm>
          <a:prstGeom prst="rect">
            <a:avLst/>
          </a:prstGeom>
        </p:spPr>
      </p:pic>
      <p:pic>
        <p:nvPicPr>
          <p:cNvPr id="9" name="Picture 8"/>
          <p:cNvPicPr>
            <a:picLocks noChangeAspect="1"/>
          </p:cNvPicPr>
          <p:nvPr/>
        </p:nvPicPr>
        <p:blipFill>
          <a:blip r:embed="rId5"/>
          <a:stretch>
            <a:fillRect/>
          </a:stretch>
        </p:blipFill>
        <p:spPr>
          <a:xfrm>
            <a:off x="5233248" y="2291558"/>
            <a:ext cx="2329025" cy="447570"/>
          </a:xfrm>
          <a:prstGeom prst="rect">
            <a:avLst/>
          </a:prstGeom>
        </p:spPr>
      </p:pic>
      <p:pic>
        <p:nvPicPr>
          <p:cNvPr id="10" name="Picture 9"/>
          <p:cNvPicPr>
            <a:picLocks noChangeAspect="1"/>
          </p:cNvPicPr>
          <p:nvPr/>
        </p:nvPicPr>
        <p:blipFill>
          <a:blip r:embed="rId6"/>
          <a:stretch>
            <a:fillRect/>
          </a:stretch>
        </p:blipFill>
        <p:spPr>
          <a:xfrm>
            <a:off x="3993661" y="3152776"/>
            <a:ext cx="3215638" cy="534702"/>
          </a:xfrm>
          <a:prstGeom prst="rect">
            <a:avLst/>
          </a:prstGeom>
        </p:spPr>
      </p:pic>
      <p:sp>
        <p:nvSpPr>
          <p:cNvPr id="13" name="TextBox 12"/>
          <p:cNvSpPr txBox="1"/>
          <p:nvPr/>
        </p:nvSpPr>
        <p:spPr>
          <a:xfrm>
            <a:off x="179755" y="3407508"/>
            <a:ext cx="3425946" cy="923330"/>
          </a:xfrm>
          <a:prstGeom prst="rect">
            <a:avLst/>
          </a:prstGeom>
          <a:noFill/>
        </p:spPr>
        <p:txBody>
          <a:bodyPr wrap="square" rtlCol="0">
            <a:spAutoFit/>
          </a:bodyPr>
          <a:lstStyle/>
          <a:p>
            <a:r>
              <a:rPr lang="en-US" dirty="0" smtClean="0"/>
              <a:t>Data : labeled + unlabeled</a:t>
            </a:r>
          </a:p>
          <a:p>
            <a:r>
              <a:rPr lang="en-US" dirty="0" smtClean="0"/>
              <a:t>17 EMNLP: structured prediction using CRF-</a:t>
            </a:r>
            <a:r>
              <a:rPr lang="en-US" dirty="0" err="1" smtClean="0"/>
              <a:t>Autoencoder</a:t>
            </a:r>
            <a:endParaRPr lang="en-US" dirty="0"/>
          </a:p>
        </p:txBody>
      </p:sp>
      <p:sp>
        <p:nvSpPr>
          <p:cNvPr id="14" name="TextBox 13"/>
          <p:cNvSpPr txBox="1"/>
          <p:nvPr/>
        </p:nvSpPr>
        <p:spPr>
          <a:xfrm>
            <a:off x="318905" y="6198874"/>
            <a:ext cx="3674756" cy="646331"/>
          </a:xfrm>
          <a:prstGeom prst="rect">
            <a:avLst/>
          </a:prstGeom>
          <a:noFill/>
        </p:spPr>
        <p:txBody>
          <a:bodyPr wrap="square" rtlCol="0">
            <a:spAutoFit/>
          </a:bodyPr>
          <a:lstStyle/>
          <a:p>
            <a:r>
              <a:rPr lang="en-US" dirty="0" smtClean="0"/>
              <a:t>Data : labeled + semi-labeled</a:t>
            </a:r>
          </a:p>
          <a:p>
            <a:r>
              <a:rPr lang="en-US" dirty="0" smtClean="0"/>
              <a:t>09  MSR: semi-supervised CRF</a:t>
            </a:r>
            <a:endParaRPr lang="en-US" dirty="0"/>
          </a:p>
        </p:txBody>
      </p:sp>
      <p:pic>
        <p:nvPicPr>
          <p:cNvPr id="15" name="Picture 14"/>
          <p:cNvPicPr>
            <a:picLocks noChangeAspect="1"/>
          </p:cNvPicPr>
          <p:nvPr/>
        </p:nvPicPr>
        <p:blipFill>
          <a:blip r:embed="rId7"/>
          <a:stretch>
            <a:fillRect/>
          </a:stretch>
        </p:blipFill>
        <p:spPr>
          <a:xfrm>
            <a:off x="6311654" y="5800147"/>
            <a:ext cx="3590070" cy="587246"/>
          </a:xfrm>
          <a:prstGeom prst="rect">
            <a:avLst/>
          </a:prstGeom>
        </p:spPr>
      </p:pic>
      <p:pic>
        <p:nvPicPr>
          <p:cNvPr id="16" name="Picture 15"/>
          <p:cNvPicPr>
            <a:picLocks noChangeAspect="1"/>
          </p:cNvPicPr>
          <p:nvPr/>
        </p:nvPicPr>
        <p:blipFill>
          <a:blip r:embed="rId8"/>
          <a:stretch>
            <a:fillRect/>
          </a:stretch>
        </p:blipFill>
        <p:spPr>
          <a:xfrm>
            <a:off x="5978769" y="5092644"/>
            <a:ext cx="5033476" cy="472883"/>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1852325542"/>
              </p:ext>
            </p:extLst>
          </p:nvPr>
        </p:nvGraphicFramePr>
        <p:xfrm>
          <a:off x="3869624" y="1373244"/>
          <a:ext cx="8267668" cy="1643494"/>
        </p:xfrm>
        <a:graphic>
          <a:graphicData uri="http://schemas.openxmlformats.org/drawingml/2006/table">
            <a:tbl>
              <a:tblPr firstRow="1" bandRow="1">
                <a:tableStyleId>{5940675A-B579-460E-94D1-54222C63F5DA}</a:tableStyleId>
              </a:tblPr>
              <a:tblGrid>
                <a:gridCol w="1392240">
                  <a:extLst>
                    <a:ext uri="{9D8B030D-6E8A-4147-A177-3AD203B41FA5}">
                      <a16:colId xmlns:a16="http://schemas.microsoft.com/office/drawing/2014/main" val="3452577654"/>
                    </a:ext>
                  </a:extLst>
                </a:gridCol>
                <a:gridCol w="6875428">
                  <a:extLst>
                    <a:ext uri="{9D8B030D-6E8A-4147-A177-3AD203B41FA5}">
                      <a16:colId xmlns:a16="http://schemas.microsoft.com/office/drawing/2014/main" val="747263131"/>
                    </a:ext>
                  </a:extLst>
                </a:gridCol>
              </a:tblGrid>
              <a:tr h="850360">
                <a:tc>
                  <a:txBody>
                    <a:bodyPr/>
                    <a:lstStyle/>
                    <a:p>
                      <a:r>
                        <a:rPr lang="en-US" dirty="0" smtClean="0"/>
                        <a:t>Objective</a:t>
                      </a:r>
                      <a:endParaRPr lang="en-US" dirty="0"/>
                    </a:p>
                  </a:txBody>
                  <a:tcPr/>
                </a:tc>
                <a:tc>
                  <a:txBody>
                    <a:bodyPr/>
                    <a:lstStyle/>
                    <a:p>
                      <a:endParaRPr lang="en-US" dirty="0"/>
                    </a:p>
                  </a:txBody>
                  <a:tcPr/>
                </a:tc>
                <a:extLst>
                  <a:ext uri="{0D108BD9-81ED-4DB2-BD59-A6C34878D82A}">
                    <a16:rowId xmlns:a16="http://schemas.microsoft.com/office/drawing/2014/main" val="2339060691"/>
                  </a:ext>
                </a:extLst>
              </a:tr>
              <a:tr h="793134">
                <a:tc>
                  <a:txBody>
                    <a:bodyPr/>
                    <a:lstStyle/>
                    <a:p>
                      <a:r>
                        <a:rPr lang="en-US" dirty="0" smtClean="0"/>
                        <a:t>Inference</a:t>
                      </a:r>
                      <a:endParaRPr lang="en-US" dirty="0"/>
                    </a:p>
                  </a:txBody>
                  <a:tcPr/>
                </a:tc>
                <a:tc>
                  <a:txBody>
                    <a:bodyPr/>
                    <a:lstStyle/>
                    <a:p>
                      <a:endParaRPr lang="en-US" dirty="0"/>
                    </a:p>
                  </a:txBody>
                  <a:tcPr/>
                </a:tc>
                <a:extLst>
                  <a:ext uri="{0D108BD9-81ED-4DB2-BD59-A6C34878D82A}">
                    <a16:rowId xmlns:a16="http://schemas.microsoft.com/office/drawing/2014/main" val="1392465876"/>
                  </a:ext>
                </a:extLst>
              </a:tr>
            </a:tbl>
          </a:graphicData>
        </a:graphic>
      </p:graphicFrame>
      <p:pic>
        <p:nvPicPr>
          <p:cNvPr id="17" name="Picture 16"/>
          <p:cNvPicPr>
            <a:picLocks noChangeAspect="1"/>
          </p:cNvPicPr>
          <p:nvPr/>
        </p:nvPicPr>
        <p:blipFill>
          <a:blip r:embed="rId9"/>
          <a:stretch>
            <a:fillRect/>
          </a:stretch>
        </p:blipFill>
        <p:spPr>
          <a:xfrm>
            <a:off x="7451544" y="3195376"/>
            <a:ext cx="1540000" cy="274400"/>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1301934035"/>
              </p:ext>
            </p:extLst>
          </p:nvPr>
        </p:nvGraphicFramePr>
        <p:xfrm>
          <a:off x="4018116" y="4987999"/>
          <a:ext cx="7465458" cy="1534040"/>
        </p:xfrm>
        <a:graphic>
          <a:graphicData uri="http://schemas.openxmlformats.org/drawingml/2006/table">
            <a:tbl>
              <a:tblPr firstRow="1" bandRow="1">
                <a:tableStyleId>{5940675A-B579-460E-94D1-54222C63F5DA}</a:tableStyleId>
              </a:tblPr>
              <a:tblGrid>
                <a:gridCol w="1889797">
                  <a:extLst>
                    <a:ext uri="{9D8B030D-6E8A-4147-A177-3AD203B41FA5}">
                      <a16:colId xmlns:a16="http://schemas.microsoft.com/office/drawing/2014/main" val="3452577654"/>
                    </a:ext>
                  </a:extLst>
                </a:gridCol>
                <a:gridCol w="5575661">
                  <a:extLst>
                    <a:ext uri="{9D8B030D-6E8A-4147-A177-3AD203B41FA5}">
                      <a16:colId xmlns:a16="http://schemas.microsoft.com/office/drawing/2014/main" val="747263131"/>
                    </a:ext>
                  </a:extLst>
                </a:gridCol>
              </a:tblGrid>
              <a:tr h="761898">
                <a:tc>
                  <a:txBody>
                    <a:bodyPr/>
                    <a:lstStyle/>
                    <a:p>
                      <a:r>
                        <a:rPr lang="en-US" dirty="0" smtClean="0"/>
                        <a:t>Objective</a:t>
                      </a:r>
                      <a:endParaRPr lang="en-US" dirty="0"/>
                    </a:p>
                  </a:txBody>
                  <a:tcPr/>
                </a:tc>
                <a:tc>
                  <a:txBody>
                    <a:bodyPr/>
                    <a:lstStyle/>
                    <a:p>
                      <a:endParaRPr lang="en-US" dirty="0"/>
                    </a:p>
                  </a:txBody>
                  <a:tcPr/>
                </a:tc>
                <a:extLst>
                  <a:ext uri="{0D108BD9-81ED-4DB2-BD59-A6C34878D82A}">
                    <a16:rowId xmlns:a16="http://schemas.microsoft.com/office/drawing/2014/main" val="2339060691"/>
                  </a:ext>
                </a:extLst>
              </a:tr>
              <a:tr h="772142">
                <a:tc>
                  <a:txBody>
                    <a:bodyPr/>
                    <a:lstStyle/>
                    <a:p>
                      <a:r>
                        <a:rPr lang="en-US" dirty="0" smtClean="0"/>
                        <a:t>Inference</a:t>
                      </a:r>
                      <a:endParaRPr lang="en-US" dirty="0"/>
                    </a:p>
                  </a:txBody>
                  <a:tcPr/>
                </a:tc>
                <a:tc>
                  <a:txBody>
                    <a:bodyPr/>
                    <a:lstStyle/>
                    <a:p>
                      <a:endParaRPr lang="en-US" dirty="0"/>
                    </a:p>
                  </a:txBody>
                  <a:tcPr/>
                </a:tc>
                <a:extLst>
                  <a:ext uri="{0D108BD9-81ED-4DB2-BD59-A6C34878D82A}">
                    <a16:rowId xmlns:a16="http://schemas.microsoft.com/office/drawing/2014/main" val="1392465876"/>
                  </a:ext>
                </a:extLst>
              </a:tr>
            </a:tbl>
          </a:graphicData>
        </a:graphic>
      </p:graphicFrame>
      <p:pic>
        <p:nvPicPr>
          <p:cNvPr id="21" name="Picture 20"/>
          <p:cNvPicPr>
            <a:picLocks noChangeAspect="1"/>
          </p:cNvPicPr>
          <p:nvPr/>
        </p:nvPicPr>
        <p:blipFill>
          <a:blip r:embed="rId10"/>
          <a:stretch>
            <a:fillRect/>
          </a:stretch>
        </p:blipFill>
        <p:spPr>
          <a:xfrm>
            <a:off x="7405596" y="1483773"/>
            <a:ext cx="1782245" cy="564960"/>
          </a:xfrm>
          <a:prstGeom prst="rect">
            <a:avLst/>
          </a:prstGeom>
        </p:spPr>
      </p:pic>
      <p:pic>
        <p:nvPicPr>
          <p:cNvPr id="22" name="Picture 21"/>
          <p:cNvPicPr>
            <a:picLocks noChangeAspect="1"/>
          </p:cNvPicPr>
          <p:nvPr/>
        </p:nvPicPr>
        <p:blipFill>
          <a:blip r:embed="rId11"/>
          <a:stretch>
            <a:fillRect/>
          </a:stretch>
        </p:blipFill>
        <p:spPr>
          <a:xfrm>
            <a:off x="9187841" y="1518823"/>
            <a:ext cx="1614913" cy="455975"/>
          </a:xfrm>
          <a:prstGeom prst="rect">
            <a:avLst/>
          </a:prstGeom>
        </p:spPr>
      </p:pic>
      <p:sp>
        <p:nvSpPr>
          <p:cNvPr id="3" name="TextBox 2"/>
          <p:cNvSpPr txBox="1"/>
          <p:nvPr/>
        </p:nvSpPr>
        <p:spPr>
          <a:xfrm>
            <a:off x="4018116" y="3783740"/>
            <a:ext cx="7243853" cy="1200329"/>
          </a:xfrm>
          <a:prstGeom prst="rect">
            <a:avLst/>
          </a:prstGeom>
          <a:noFill/>
        </p:spPr>
        <p:txBody>
          <a:bodyPr wrap="square" rtlCol="0">
            <a:spAutoFit/>
          </a:bodyPr>
          <a:lstStyle/>
          <a:p>
            <a:r>
              <a:rPr lang="en-US" dirty="0" smtClean="0"/>
              <a:t>Their Q-function/likelihood in E-step are different. This is due to their goal.</a:t>
            </a:r>
          </a:p>
          <a:p>
            <a:r>
              <a:rPr lang="en-US" dirty="0" smtClean="0"/>
              <a:t>The above want to maximum both encoder and decoder.</a:t>
            </a:r>
          </a:p>
          <a:p>
            <a:r>
              <a:rPr lang="en-US" dirty="0" smtClean="0"/>
              <a:t>The below just to get a regularization between hidden state(true label) and observed state (derived label) .</a:t>
            </a:r>
            <a:endParaRPr lang="en-US" dirty="0"/>
          </a:p>
        </p:txBody>
      </p:sp>
      <p:pic>
        <p:nvPicPr>
          <p:cNvPr id="6" name="Picture 5"/>
          <p:cNvPicPr>
            <a:picLocks noChangeAspect="1"/>
          </p:cNvPicPr>
          <p:nvPr/>
        </p:nvPicPr>
        <p:blipFill>
          <a:blip r:embed="rId12"/>
          <a:stretch>
            <a:fillRect/>
          </a:stretch>
        </p:blipFill>
        <p:spPr>
          <a:xfrm>
            <a:off x="10850877" y="1511753"/>
            <a:ext cx="998644" cy="409083"/>
          </a:xfrm>
          <a:prstGeom prst="rect">
            <a:avLst/>
          </a:prstGeom>
        </p:spPr>
      </p:pic>
    </p:spTree>
    <p:extLst>
      <p:ext uri="{BB962C8B-B14F-4D97-AF65-F5344CB8AC3E}">
        <p14:creationId xmlns:p14="http://schemas.microsoft.com/office/powerpoint/2010/main" val="1296828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5" name="Content Placeholder 2"/>
          <p:cNvSpPr>
            <a:spLocks noGrp="1"/>
          </p:cNvSpPr>
          <p:nvPr>
            <p:ph idx="1"/>
          </p:nvPr>
        </p:nvSpPr>
        <p:spPr/>
        <p:txBody>
          <a:bodyPr>
            <a:normAutofit/>
          </a:bodyPr>
          <a:lstStyle/>
          <a:p>
            <a:pPr marL="0" indent="0">
              <a:buNone/>
            </a:pPr>
            <a:endParaRPr lang="en-US" sz="2400" dirty="0"/>
          </a:p>
          <a:p>
            <a:r>
              <a:rPr lang="en-US" sz="2400" dirty="0" smtClean="0"/>
              <a:t>Training DNN in noisy labels</a:t>
            </a:r>
          </a:p>
          <a:p>
            <a:pPr marL="0" indent="0">
              <a:buNone/>
            </a:pPr>
            <a:endParaRPr lang="en-US" sz="2400" dirty="0"/>
          </a:p>
          <a:p>
            <a:r>
              <a:rPr lang="en-US" sz="2400" dirty="0" smtClean="0">
                <a:solidFill>
                  <a:srgbClr val="FF0000"/>
                </a:solidFill>
              </a:rPr>
              <a:t>Entropy Regularization</a:t>
            </a:r>
          </a:p>
          <a:p>
            <a:pPr marL="0" indent="0">
              <a:buNone/>
            </a:pPr>
            <a:endParaRPr lang="en-US" sz="2400" dirty="0" smtClean="0"/>
          </a:p>
          <a:p>
            <a:r>
              <a:rPr lang="en-US" sz="2400" dirty="0" smtClean="0"/>
              <a:t>DAE</a:t>
            </a:r>
          </a:p>
          <a:p>
            <a:pPr marL="0" indent="0">
              <a:buNone/>
            </a:pPr>
            <a:endParaRPr lang="en-US" sz="2400" dirty="0" smtClean="0"/>
          </a:p>
        </p:txBody>
      </p:sp>
    </p:spTree>
    <p:extLst>
      <p:ext uri="{BB962C8B-B14F-4D97-AF65-F5344CB8AC3E}">
        <p14:creationId xmlns:p14="http://schemas.microsoft.com/office/powerpoint/2010/main" val="1740242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Pseudo-label: target classes for unlabeled data which has maximum predicted probability.</a:t>
            </a:r>
          </a:p>
          <a:p>
            <a:pPr marL="0" indent="0">
              <a:buNone/>
            </a:pPr>
            <a:r>
              <a:rPr lang="en-US" dirty="0"/>
              <a:t> </a:t>
            </a:r>
            <a:endParaRPr lang="en-US" dirty="0" smtClean="0"/>
          </a:p>
          <a:p>
            <a:pPr marL="0" indent="0">
              <a:buNone/>
            </a:pPr>
            <a:endParaRPr lang="en-US" dirty="0" smtClean="0"/>
          </a:p>
          <a:p>
            <a:pPr marL="0" indent="0">
              <a:buNone/>
            </a:pPr>
            <a:endParaRPr lang="en-US" dirty="0"/>
          </a:p>
          <a:p>
            <a:r>
              <a:rPr lang="en-US" dirty="0" smtClean="0"/>
              <a:t>Cluster assumption: </a:t>
            </a:r>
          </a:p>
          <a:p>
            <a:pPr marL="0" indent="0">
              <a:buNone/>
            </a:pPr>
            <a:r>
              <a:rPr lang="en-US" dirty="0" smtClean="0"/>
              <a:t>the decision boundary should be low-density</a:t>
            </a:r>
            <a:endParaRPr lang="en-US" dirty="0"/>
          </a:p>
        </p:txBody>
      </p:sp>
      <p:pic>
        <p:nvPicPr>
          <p:cNvPr id="4" name="Picture 3"/>
          <p:cNvPicPr>
            <a:picLocks noChangeAspect="1"/>
          </p:cNvPicPr>
          <p:nvPr/>
        </p:nvPicPr>
        <p:blipFill>
          <a:blip r:embed="rId2"/>
          <a:stretch>
            <a:fillRect/>
          </a:stretch>
        </p:blipFill>
        <p:spPr>
          <a:xfrm>
            <a:off x="1009650" y="2590800"/>
            <a:ext cx="3695700" cy="1085850"/>
          </a:xfrm>
          <a:prstGeom prst="rect">
            <a:avLst/>
          </a:prstGeom>
        </p:spPr>
      </p:pic>
    </p:spTree>
    <p:extLst>
      <p:ext uri="{BB962C8B-B14F-4D97-AF65-F5344CB8AC3E}">
        <p14:creationId xmlns:p14="http://schemas.microsoft.com/office/powerpoint/2010/main" val="3806352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Regularization</a:t>
            </a:r>
            <a:endParaRPr lang="en-US" dirty="0"/>
          </a:p>
        </p:txBody>
      </p:sp>
      <p:sp>
        <p:nvSpPr>
          <p:cNvPr id="3" name="Content Placeholder 2"/>
          <p:cNvSpPr>
            <a:spLocks noGrp="1"/>
          </p:cNvSpPr>
          <p:nvPr>
            <p:ph idx="1"/>
          </p:nvPr>
        </p:nvSpPr>
        <p:spPr>
          <a:xfrm>
            <a:off x="838200" y="1825624"/>
            <a:ext cx="10515600" cy="4629883"/>
          </a:xfrm>
        </p:spPr>
        <p:txBody>
          <a:bodyPr/>
          <a:lstStyle/>
          <a:p>
            <a:r>
              <a:rPr lang="en-US" dirty="0" smtClean="0"/>
              <a:t>Minimize the conditional entropy of class probabilities for unlabeled data. Don’t need to model the density. </a:t>
            </a:r>
          </a:p>
          <a:p>
            <a:endParaRPr lang="en-US" dirty="0"/>
          </a:p>
          <a:p>
            <a:endParaRPr lang="en-US" dirty="0" smtClean="0"/>
          </a:p>
          <a:p>
            <a:endParaRPr lang="en-US" dirty="0" smtClean="0"/>
          </a:p>
          <a:p>
            <a:r>
              <a:rPr lang="en-US" dirty="0"/>
              <a:t>MAP estimate</a:t>
            </a:r>
            <a:r>
              <a:rPr lang="en-US" dirty="0" smtClean="0"/>
              <a:t>: (one term for labeled data, one term for unlabeled data)</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066800" y="2681287"/>
            <a:ext cx="6686550" cy="923925"/>
          </a:xfrm>
          <a:prstGeom prst="rect">
            <a:avLst/>
          </a:prstGeom>
        </p:spPr>
      </p:pic>
      <p:pic>
        <p:nvPicPr>
          <p:cNvPr id="5" name="Picture 4"/>
          <p:cNvPicPr>
            <a:picLocks noChangeAspect="1"/>
          </p:cNvPicPr>
          <p:nvPr/>
        </p:nvPicPr>
        <p:blipFill>
          <a:blip r:embed="rId3"/>
          <a:stretch>
            <a:fillRect/>
          </a:stretch>
        </p:blipFill>
        <p:spPr>
          <a:xfrm>
            <a:off x="1152525" y="5034085"/>
            <a:ext cx="5076825" cy="1028700"/>
          </a:xfrm>
          <a:prstGeom prst="rect">
            <a:avLst/>
          </a:prstGeom>
        </p:spPr>
      </p:pic>
    </p:spTree>
    <p:extLst>
      <p:ext uri="{BB962C8B-B14F-4D97-AF65-F5344CB8AC3E}">
        <p14:creationId xmlns:p14="http://schemas.microsoft.com/office/powerpoint/2010/main" val="4149122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838200" y="1690688"/>
            <a:ext cx="5214937" cy="4661212"/>
          </a:xfrm>
          <a:prstGeom prst="rect">
            <a:avLst/>
          </a:prstGeom>
        </p:spPr>
      </p:pic>
      <p:pic>
        <p:nvPicPr>
          <p:cNvPr id="6" name="Picture 5"/>
          <p:cNvPicPr>
            <a:picLocks noChangeAspect="1"/>
          </p:cNvPicPr>
          <p:nvPr/>
        </p:nvPicPr>
        <p:blipFill>
          <a:blip r:embed="rId3"/>
          <a:stretch>
            <a:fillRect/>
          </a:stretch>
        </p:blipFill>
        <p:spPr>
          <a:xfrm>
            <a:off x="6238704" y="1825625"/>
            <a:ext cx="5115096" cy="4502306"/>
          </a:xfrm>
          <a:prstGeom prst="rect">
            <a:avLst/>
          </a:prstGeom>
        </p:spPr>
      </p:pic>
    </p:spTree>
    <p:extLst>
      <p:ext uri="{BB962C8B-B14F-4D97-AF65-F5344CB8AC3E}">
        <p14:creationId xmlns:p14="http://schemas.microsoft.com/office/powerpoint/2010/main" val="823900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5" name="Content Placeholder 2"/>
          <p:cNvSpPr>
            <a:spLocks noGrp="1"/>
          </p:cNvSpPr>
          <p:nvPr>
            <p:ph idx="1"/>
          </p:nvPr>
        </p:nvSpPr>
        <p:spPr/>
        <p:txBody>
          <a:bodyPr>
            <a:normAutofit/>
          </a:bodyPr>
          <a:lstStyle/>
          <a:p>
            <a:pPr marL="0" indent="0">
              <a:buNone/>
            </a:pPr>
            <a:endParaRPr lang="en-US" sz="2400" dirty="0"/>
          </a:p>
          <a:p>
            <a:r>
              <a:rPr lang="en-US" sz="2400" dirty="0" smtClean="0"/>
              <a:t>Training DNN in noisy labels</a:t>
            </a:r>
          </a:p>
          <a:p>
            <a:pPr marL="0" indent="0">
              <a:buNone/>
            </a:pPr>
            <a:endParaRPr lang="en-US" sz="2400" dirty="0"/>
          </a:p>
          <a:p>
            <a:r>
              <a:rPr lang="en-US" sz="2400" dirty="0" smtClean="0"/>
              <a:t>Entropy Regularization</a:t>
            </a:r>
          </a:p>
          <a:p>
            <a:pPr marL="0" indent="0">
              <a:buNone/>
            </a:pPr>
            <a:endParaRPr lang="en-US" sz="2400" dirty="0" smtClean="0"/>
          </a:p>
          <a:p>
            <a:r>
              <a:rPr lang="en-US" sz="2400" dirty="0" smtClean="0">
                <a:solidFill>
                  <a:srgbClr val="FF0000"/>
                </a:solidFill>
              </a:rPr>
              <a:t>DAE</a:t>
            </a:r>
          </a:p>
          <a:p>
            <a:pPr marL="0" indent="0">
              <a:buNone/>
            </a:pPr>
            <a:endParaRPr lang="en-US" sz="2400" dirty="0" smtClean="0"/>
          </a:p>
        </p:txBody>
      </p:sp>
    </p:spTree>
    <p:extLst>
      <p:ext uri="{BB962C8B-B14F-4D97-AF65-F5344CB8AC3E}">
        <p14:creationId xmlns:p14="http://schemas.microsoft.com/office/powerpoint/2010/main" val="1964668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Previous work</a:t>
            </a:r>
            <a:endParaRPr lang="en-US" dirty="0"/>
          </a:p>
        </p:txBody>
      </p:sp>
      <p:sp>
        <p:nvSpPr>
          <p:cNvPr id="3" name="Content Placeholder 2"/>
          <p:cNvSpPr>
            <a:spLocks noGrp="1"/>
          </p:cNvSpPr>
          <p:nvPr>
            <p:ph idx="1"/>
          </p:nvPr>
        </p:nvSpPr>
        <p:spPr>
          <a:xfrm>
            <a:off x="838200" y="1552722"/>
            <a:ext cx="10632831" cy="4761401"/>
          </a:xfrm>
        </p:spPr>
        <p:txBody>
          <a:bodyPr>
            <a:normAutofit/>
          </a:bodyPr>
          <a:lstStyle/>
          <a:p>
            <a:r>
              <a:rPr lang="en-US" dirty="0" smtClean="0"/>
              <a:t>Key problem : U</a:t>
            </a:r>
            <a:r>
              <a:rPr lang="en-US" altLang="zh-CN" dirty="0" smtClean="0"/>
              <a:t>se semi-automatically constructed training dataset to extract the high quality template for Data2Text text generation system.</a:t>
            </a:r>
          </a:p>
          <a:p>
            <a:r>
              <a:rPr lang="en-US" altLang="zh-CN" dirty="0" smtClean="0"/>
              <a:t>Main target</a:t>
            </a:r>
            <a:r>
              <a:rPr lang="en-US" dirty="0" smtClean="0"/>
              <a:t>: improve the template extraction accuracy.</a:t>
            </a:r>
          </a:p>
          <a:p>
            <a:r>
              <a:rPr lang="en-US" dirty="0" smtClean="0"/>
              <a:t>Including </a:t>
            </a:r>
            <a:r>
              <a:rPr lang="en-US" dirty="0"/>
              <a:t>the following </a:t>
            </a:r>
            <a:r>
              <a:rPr lang="en-US" dirty="0" smtClean="0"/>
              <a:t>steps:</a:t>
            </a:r>
          </a:p>
          <a:p>
            <a:pPr marL="971550" lvl="1" indent="-514350">
              <a:buFont typeface="+mj-lt"/>
              <a:buAutoNum type="arabicPeriod"/>
            </a:pPr>
            <a:r>
              <a:rPr lang="en-US" dirty="0" smtClean="0"/>
              <a:t>Using </a:t>
            </a:r>
            <a:r>
              <a:rPr lang="en-US" dirty="0"/>
              <a:t>simple rule </a:t>
            </a:r>
            <a:r>
              <a:rPr lang="en-US" dirty="0" smtClean="0"/>
              <a:t>to align the raw dataset and value set using simple rule. </a:t>
            </a:r>
          </a:p>
          <a:p>
            <a:pPr marL="971550" lvl="1" indent="-514350">
              <a:buFont typeface="+mj-lt"/>
              <a:buAutoNum type="arabicPeriod"/>
            </a:pPr>
            <a:r>
              <a:rPr lang="en-US" altLang="zh-CN" dirty="0" smtClean="0"/>
              <a:t>Observe the baseline Neural-CRF model performance.</a:t>
            </a:r>
          </a:p>
          <a:p>
            <a:pPr marL="971550" lvl="1" indent="-514350">
              <a:buFont typeface="+mj-lt"/>
              <a:buAutoNum type="arabicPeriod"/>
            </a:pPr>
            <a:r>
              <a:rPr lang="en-US" altLang="zh-CN" dirty="0" smtClean="0"/>
              <a:t>Add hand-crafted feature and observe the improvement.</a:t>
            </a:r>
          </a:p>
          <a:p>
            <a:pPr marL="971550" lvl="1" indent="-514350">
              <a:buFont typeface="+mj-lt"/>
              <a:buAutoNum type="arabicPeriod"/>
            </a:pPr>
            <a:r>
              <a:rPr lang="en-US" altLang="zh-CN" dirty="0" smtClean="0"/>
              <a:t>Use classifier to improve the recall of  dataset. </a:t>
            </a:r>
          </a:p>
          <a:p>
            <a:pPr marL="514350" indent="-514350">
              <a:buFont typeface="+mj-lt"/>
              <a:buAutoNum type="arabicPeriod"/>
            </a:pPr>
            <a:endParaRPr lang="en-US" altLang="zh-CN" dirty="0" smtClean="0"/>
          </a:p>
          <a:p>
            <a:endParaRPr lang="en-US" dirty="0"/>
          </a:p>
        </p:txBody>
      </p:sp>
    </p:spTree>
    <p:extLst>
      <p:ext uri="{BB962C8B-B14F-4D97-AF65-F5344CB8AC3E}">
        <p14:creationId xmlns:p14="http://schemas.microsoft.com/office/powerpoint/2010/main" val="2391401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Denoising</a:t>
            </a:r>
            <a:r>
              <a:rPr lang="en-US" dirty="0" smtClean="0"/>
              <a:t> Auto-Encoder</a:t>
            </a:r>
            <a:endParaRPr lang="en-US" dirty="0"/>
          </a:p>
        </p:txBody>
      </p:sp>
      <p:sp>
        <p:nvSpPr>
          <p:cNvPr id="3" name="Content Placeholder 2"/>
          <p:cNvSpPr>
            <a:spLocks noGrp="1"/>
          </p:cNvSpPr>
          <p:nvPr>
            <p:ph idx="1"/>
          </p:nvPr>
        </p:nvSpPr>
        <p:spPr>
          <a:xfrm>
            <a:off x="838200" y="1825625"/>
            <a:ext cx="10515600" cy="4422776"/>
          </a:xfrm>
        </p:spPr>
        <p:txBody>
          <a:bodyPr/>
          <a:lstStyle/>
          <a:p>
            <a:r>
              <a:rPr lang="en-US" dirty="0"/>
              <a:t>M</a:t>
            </a:r>
            <a:r>
              <a:rPr lang="en-US" dirty="0" smtClean="0"/>
              <a:t>otivation: Useful intermediate representations helps DNN learning</a:t>
            </a:r>
          </a:p>
          <a:p>
            <a:r>
              <a:rPr lang="en-US" dirty="0" smtClean="0"/>
              <a:t>Goal: Make the learned representations robust to partial corruption of the input.</a:t>
            </a:r>
          </a:p>
          <a:p>
            <a:r>
              <a:rPr lang="en-US" dirty="0" err="1" smtClean="0"/>
              <a:t>Autoencoder</a:t>
            </a:r>
            <a:r>
              <a:rPr lang="en-US" dirty="0" smtClean="0"/>
              <a:t> objective function:</a:t>
            </a:r>
          </a:p>
          <a:p>
            <a:r>
              <a:rPr lang="en-US" dirty="0"/>
              <a:t>L</a:t>
            </a:r>
            <a:r>
              <a:rPr lang="en-US" dirty="0" smtClean="0"/>
              <a:t>oss function in Pseudo-Label work:</a:t>
            </a:r>
            <a:endParaRPr lang="en-US" dirty="0"/>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976313" y="4256086"/>
            <a:ext cx="5419725" cy="2428875"/>
          </a:xfrm>
          <a:prstGeom prst="rect">
            <a:avLst/>
          </a:prstGeom>
        </p:spPr>
      </p:pic>
      <p:pic>
        <p:nvPicPr>
          <p:cNvPr id="6" name="Picture 5"/>
          <p:cNvPicPr>
            <a:picLocks noChangeAspect="1"/>
          </p:cNvPicPr>
          <p:nvPr/>
        </p:nvPicPr>
        <p:blipFill>
          <a:blip r:embed="rId3"/>
          <a:stretch>
            <a:fillRect/>
          </a:stretch>
        </p:blipFill>
        <p:spPr>
          <a:xfrm>
            <a:off x="5986462" y="3227386"/>
            <a:ext cx="3333750" cy="514350"/>
          </a:xfrm>
          <a:prstGeom prst="rect">
            <a:avLst/>
          </a:prstGeom>
        </p:spPr>
      </p:pic>
      <p:pic>
        <p:nvPicPr>
          <p:cNvPr id="7" name="Picture 6"/>
          <p:cNvPicPr>
            <a:picLocks noChangeAspect="1"/>
          </p:cNvPicPr>
          <p:nvPr/>
        </p:nvPicPr>
        <p:blipFill>
          <a:blip r:embed="rId4"/>
          <a:stretch>
            <a:fillRect/>
          </a:stretch>
        </p:blipFill>
        <p:spPr>
          <a:xfrm>
            <a:off x="6396038" y="3656806"/>
            <a:ext cx="4151317" cy="684211"/>
          </a:xfrm>
          <a:prstGeom prst="rect">
            <a:avLst/>
          </a:prstGeom>
        </p:spPr>
      </p:pic>
    </p:spTree>
    <p:extLst>
      <p:ext uri="{BB962C8B-B14F-4D97-AF65-F5344CB8AC3E}">
        <p14:creationId xmlns:p14="http://schemas.microsoft.com/office/powerpoint/2010/main" val="2919535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pic>
        <p:nvPicPr>
          <p:cNvPr id="4" name="Picture 3"/>
          <p:cNvPicPr>
            <a:picLocks noChangeAspect="1"/>
          </p:cNvPicPr>
          <p:nvPr/>
        </p:nvPicPr>
        <p:blipFill>
          <a:blip r:embed="rId2"/>
          <a:stretch>
            <a:fillRect/>
          </a:stretch>
        </p:blipFill>
        <p:spPr>
          <a:xfrm>
            <a:off x="742950" y="1322388"/>
            <a:ext cx="9191625" cy="4252956"/>
          </a:xfrm>
          <a:prstGeom prst="rect">
            <a:avLst/>
          </a:prstGeom>
        </p:spPr>
      </p:pic>
      <p:sp>
        <p:nvSpPr>
          <p:cNvPr id="5" name="TextBox 4"/>
          <p:cNvSpPr txBox="1"/>
          <p:nvPr/>
        </p:nvSpPr>
        <p:spPr>
          <a:xfrm>
            <a:off x="762000" y="5810250"/>
            <a:ext cx="9372600" cy="369332"/>
          </a:xfrm>
          <a:prstGeom prst="rect">
            <a:avLst/>
          </a:prstGeom>
          <a:noFill/>
        </p:spPr>
        <p:txBody>
          <a:bodyPr wrap="square" rtlCol="0">
            <a:spAutoFit/>
          </a:bodyPr>
          <a:lstStyle/>
          <a:p>
            <a:r>
              <a:rPr lang="en-US" dirty="0" smtClean="0"/>
              <a:t>I</a:t>
            </a:r>
            <a:r>
              <a:rPr lang="en-US" altLang="zh-CN" dirty="0" smtClean="0"/>
              <a:t>ncrease the noise level to encourage the filters to capture more distinctive features.</a:t>
            </a:r>
            <a:endParaRPr lang="en-US" dirty="0"/>
          </a:p>
        </p:txBody>
      </p:sp>
    </p:spTree>
    <p:extLst>
      <p:ext uri="{BB962C8B-B14F-4D97-AF65-F5344CB8AC3E}">
        <p14:creationId xmlns:p14="http://schemas.microsoft.com/office/powerpoint/2010/main" val="417615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Involved paper</a:t>
            </a:r>
            <a:endParaRPr lang="en-US" dirty="0"/>
          </a:p>
        </p:txBody>
      </p:sp>
      <p:sp>
        <p:nvSpPr>
          <p:cNvPr id="3" name="Content Placeholder 2"/>
          <p:cNvSpPr>
            <a:spLocks noGrp="1"/>
          </p:cNvSpPr>
          <p:nvPr>
            <p:ph idx="1"/>
          </p:nvPr>
        </p:nvSpPr>
        <p:spPr/>
        <p:txBody>
          <a:bodyPr>
            <a:normAutofit/>
          </a:bodyPr>
          <a:lstStyle/>
          <a:p>
            <a:r>
              <a:rPr lang="en-US" sz="1600" dirty="0" smtClean="0"/>
              <a:t>Training DNN in noisy labels</a:t>
            </a:r>
          </a:p>
          <a:p>
            <a:pPr marL="0" indent="0">
              <a:buNone/>
            </a:pPr>
            <a:r>
              <a:rPr lang="en-US" sz="1600" dirty="0" smtClean="0"/>
              <a:t>&lt;Extracting Structured Information from User Queries with Semi-Supervised Conditional Random Fields&gt; Xiao Li</a:t>
            </a:r>
          </a:p>
          <a:p>
            <a:pPr marL="0" indent="0">
              <a:buNone/>
            </a:pPr>
            <a:r>
              <a:rPr lang="en-US" sz="1600" dirty="0" smtClean="0"/>
              <a:t>&lt;Pseudo-Label </a:t>
            </a:r>
            <a:r>
              <a:rPr lang="en-US" sz="1600" dirty="0"/>
              <a:t>: The Simple and </a:t>
            </a:r>
            <a:r>
              <a:rPr lang="en-US" sz="1600" dirty="0" err="1"/>
              <a:t>Ecient</a:t>
            </a:r>
            <a:r>
              <a:rPr lang="en-US" sz="1600" dirty="0"/>
              <a:t> Semi-Supervised </a:t>
            </a:r>
            <a:r>
              <a:rPr lang="en-US" sz="1600" dirty="0" smtClean="0"/>
              <a:t>Learning Method </a:t>
            </a:r>
            <a:r>
              <a:rPr lang="en-US" sz="1600" dirty="0"/>
              <a:t>for Deep Neural </a:t>
            </a:r>
            <a:r>
              <a:rPr lang="en-US" sz="1600" dirty="0" smtClean="0"/>
              <a:t>Networks&gt;  Dong-Hyun Lee</a:t>
            </a:r>
          </a:p>
          <a:p>
            <a:pPr marL="0" indent="0">
              <a:buNone/>
            </a:pPr>
            <a:r>
              <a:rPr lang="en-US" sz="1600" dirty="0" smtClean="0"/>
              <a:t>&lt;TRAINING DEEP NEURAL NETWORKS ON NOISY LABELS WITH BOOTSTRAPPING&gt;  Scott E. Reed &amp; </a:t>
            </a:r>
            <a:r>
              <a:rPr lang="en-US" sz="1600" dirty="0" err="1" smtClean="0"/>
              <a:t>Honglak</a:t>
            </a:r>
            <a:r>
              <a:rPr lang="en-US" sz="1600" dirty="0" smtClean="0"/>
              <a:t> Lee</a:t>
            </a:r>
          </a:p>
          <a:p>
            <a:pPr marL="0" indent="0">
              <a:buNone/>
            </a:pPr>
            <a:r>
              <a:rPr lang="en-US" sz="1600" dirty="0" smtClean="0"/>
              <a:t>&lt;TRAINING DEEP NEURAL-NETWORKS BASED ON UNRELIABLE LABELS&gt; Alan Joseph </a:t>
            </a:r>
            <a:r>
              <a:rPr lang="en-US" sz="1600" dirty="0" err="1" smtClean="0"/>
              <a:t>Bekker</a:t>
            </a:r>
            <a:endParaRPr lang="en-US" sz="1600" dirty="0" smtClean="0"/>
          </a:p>
          <a:p>
            <a:pPr marL="0" indent="0">
              <a:buNone/>
            </a:pPr>
            <a:endParaRPr lang="en-US" sz="1600" dirty="0"/>
          </a:p>
          <a:p>
            <a:r>
              <a:rPr lang="en-US" sz="1600" dirty="0" smtClean="0"/>
              <a:t>Entropy Regularization</a:t>
            </a:r>
          </a:p>
          <a:p>
            <a:pPr marL="0" indent="0">
              <a:buNone/>
            </a:pPr>
            <a:r>
              <a:rPr lang="en-US" sz="1600" dirty="0" smtClean="0"/>
              <a:t>&lt;Extracting and Composing Robust Features with </a:t>
            </a:r>
            <a:r>
              <a:rPr lang="en-US" sz="1600" dirty="0" err="1" smtClean="0"/>
              <a:t>Denoising</a:t>
            </a:r>
            <a:r>
              <a:rPr lang="en-US" sz="1600" dirty="0" smtClean="0"/>
              <a:t> </a:t>
            </a:r>
            <a:r>
              <a:rPr lang="en-US" sz="1600" dirty="0" err="1" smtClean="0"/>
              <a:t>Autoencoders</a:t>
            </a:r>
            <a:r>
              <a:rPr lang="en-US" sz="1600" dirty="0" smtClean="0"/>
              <a:t>&gt; Pascal Vincent</a:t>
            </a:r>
          </a:p>
          <a:p>
            <a:r>
              <a:rPr lang="en-US" sz="1600" dirty="0" smtClean="0"/>
              <a:t>DAE</a:t>
            </a:r>
          </a:p>
          <a:p>
            <a:pPr marL="0" indent="0">
              <a:buNone/>
            </a:pPr>
            <a:r>
              <a:rPr lang="en-US" sz="1600" dirty="0" smtClean="0"/>
              <a:t>&lt;Semi-Supervised Structured Prediction with Neural CRF </a:t>
            </a:r>
            <a:r>
              <a:rPr lang="en-US" sz="1600" dirty="0" err="1" smtClean="0"/>
              <a:t>Autoencoder</a:t>
            </a:r>
            <a:r>
              <a:rPr lang="en-US" sz="1600" dirty="0" smtClean="0"/>
              <a:t>&gt; Xiao Zhang</a:t>
            </a:r>
          </a:p>
          <a:p>
            <a:pPr marL="0" indent="0">
              <a:buNone/>
            </a:pPr>
            <a:endParaRPr lang="en-US" sz="1600" dirty="0" smtClean="0"/>
          </a:p>
        </p:txBody>
      </p:sp>
    </p:spTree>
    <p:extLst>
      <p:ext uri="{BB962C8B-B14F-4D97-AF65-F5344CB8AC3E}">
        <p14:creationId xmlns:p14="http://schemas.microsoft.com/office/powerpoint/2010/main" val="426212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546" y="162902"/>
            <a:ext cx="10515600" cy="1325563"/>
          </a:xfrm>
        </p:spPr>
        <p:txBody>
          <a:bodyPr/>
          <a:lstStyle/>
          <a:p>
            <a:r>
              <a:rPr lang="en-US" altLang="zh-CN" dirty="0" smtClean="0"/>
              <a:t>Architecture</a:t>
            </a:r>
            <a:r>
              <a:rPr lang="en-US" dirty="0" smtClean="0"/>
              <a:t> </a:t>
            </a:r>
            <a:endParaRPr lang="en-US" dirty="0"/>
          </a:p>
        </p:txBody>
      </p:sp>
      <p:pic>
        <p:nvPicPr>
          <p:cNvPr id="5" name="Picture 4"/>
          <p:cNvPicPr>
            <a:picLocks noChangeAspect="1"/>
          </p:cNvPicPr>
          <p:nvPr/>
        </p:nvPicPr>
        <p:blipFill>
          <a:blip r:embed="rId2"/>
          <a:stretch>
            <a:fillRect/>
          </a:stretch>
        </p:blipFill>
        <p:spPr>
          <a:xfrm>
            <a:off x="2801026" y="975947"/>
            <a:ext cx="6169493" cy="5811715"/>
          </a:xfrm>
          <a:prstGeom prst="rect">
            <a:avLst/>
          </a:prstGeom>
        </p:spPr>
      </p:pic>
    </p:spTree>
    <p:extLst>
      <p:ext uri="{BB962C8B-B14F-4D97-AF65-F5344CB8AC3E}">
        <p14:creationId xmlns:p14="http://schemas.microsoft.com/office/powerpoint/2010/main" val="1338233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268" y="229260"/>
            <a:ext cx="10515600" cy="1325563"/>
          </a:xfrm>
        </p:spPr>
        <p:txBody>
          <a:bodyPr/>
          <a:lstStyle/>
          <a:p>
            <a:r>
              <a:rPr lang="en-US" altLang="zh-CN" dirty="0" smtClean="0"/>
              <a:t>Baseline Bi-LSTM-CRF Architecture</a:t>
            </a:r>
            <a:endParaRPr lang="zh-CN" altLang="en-US" dirty="0"/>
          </a:p>
        </p:txBody>
      </p:sp>
      <p:pic>
        <p:nvPicPr>
          <p:cNvPr id="4" name="图片 3"/>
          <p:cNvPicPr>
            <a:picLocks noChangeAspect="1"/>
          </p:cNvPicPr>
          <p:nvPr/>
        </p:nvPicPr>
        <p:blipFill>
          <a:blip r:embed="rId2"/>
          <a:stretch>
            <a:fillRect/>
          </a:stretch>
        </p:blipFill>
        <p:spPr>
          <a:xfrm>
            <a:off x="211334" y="1554823"/>
            <a:ext cx="7781567" cy="4536488"/>
          </a:xfrm>
          <a:prstGeom prst="rect">
            <a:avLst/>
          </a:prstGeom>
        </p:spPr>
      </p:pic>
      <p:sp>
        <p:nvSpPr>
          <p:cNvPr id="5" name="文本框 4"/>
          <p:cNvSpPr txBox="1"/>
          <p:nvPr/>
        </p:nvSpPr>
        <p:spPr>
          <a:xfrm>
            <a:off x="7005711" y="2690670"/>
            <a:ext cx="5045613" cy="1200329"/>
          </a:xfrm>
          <a:prstGeom prst="rect">
            <a:avLst/>
          </a:prstGeom>
          <a:noFill/>
        </p:spPr>
        <p:txBody>
          <a:bodyPr wrap="square" rtlCol="0">
            <a:spAutoFit/>
          </a:bodyPr>
          <a:lstStyle/>
          <a:p>
            <a:r>
              <a:rPr lang="en-US" altLang="zh-CN" dirty="0" smtClean="0"/>
              <a:t>The system is composed of three layers:</a:t>
            </a:r>
          </a:p>
          <a:p>
            <a:pPr marL="285750" indent="-285750">
              <a:buFont typeface="Arial" panose="020B0604020202020204" pitchFamily="34" charset="0"/>
              <a:buChar char="•"/>
            </a:pPr>
            <a:r>
              <a:rPr lang="en-US" altLang="zh-CN" dirty="0" smtClean="0"/>
              <a:t>Character-enhanced token embedding layer </a:t>
            </a:r>
          </a:p>
          <a:p>
            <a:pPr marL="285750" indent="-285750">
              <a:buFont typeface="Arial" panose="020B0604020202020204" pitchFamily="34" charset="0"/>
              <a:buChar char="•"/>
            </a:pPr>
            <a:r>
              <a:rPr lang="en-US" altLang="zh-CN" dirty="0" smtClean="0"/>
              <a:t>Label prediction layer </a:t>
            </a:r>
          </a:p>
          <a:p>
            <a:pPr marL="285750" indent="-285750">
              <a:buFont typeface="Arial" panose="020B0604020202020204" pitchFamily="34" charset="0"/>
              <a:buChar char="•"/>
            </a:pPr>
            <a:r>
              <a:rPr lang="en-US" altLang="zh-CN" dirty="0" smtClean="0"/>
              <a:t>Label sequence optimization layer</a:t>
            </a:r>
            <a:endParaRPr lang="en-US" altLang="zh-CN" dirty="0"/>
          </a:p>
        </p:txBody>
      </p:sp>
    </p:spTree>
    <p:extLst>
      <p:ext uri="{BB962C8B-B14F-4D97-AF65-F5344CB8AC3E}">
        <p14:creationId xmlns:p14="http://schemas.microsoft.com/office/powerpoint/2010/main" val="3022821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a:t>The problem of short distance supervision for template alignment can be summarized into two steps:</a:t>
            </a:r>
          </a:p>
          <a:p>
            <a:pPr marL="971550" lvl="1" indent="-514350">
              <a:buFont typeface="+mj-lt"/>
              <a:buAutoNum type="arabicPeriod"/>
            </a:pPr>
            <a:r>
              <a:rPr lang="en-US" dirty="0"/>
              <a:t>Derive pseudo labels. Our rule based alignment method have do this, but the precision and recall and not good. To improve the performance, we can try to learn some classifiers to do </a:t>
            </a:r>
            <a:r>
              <a:rPr lang="en-US" dirty="0" smtClean="0"/>
              <a:t>it.</a:t>
            </a:r>
            <a:endParaRPr lang="en-US" dirty="0"/>
          </a:p>
          <a:p>
            <a:pPr marL="971550" lvl="1" indent="-514350">
              <a:buFont typeface="+mj-lt"/>
              <a:buAutoNum type="arabicPeriod"/>
            </a:pPr>
            <a:r>
              <a:rPr lang="en-US" dirty="0"/>
              <a:t>Alignment based on the pseudo labels. The pseudo labels are not perfect, while the full supervision models like CRF treats all the label are correct and produces poor results. </a:t>
            </a:r>
          </a:p>
          <a:p>
            <a:endParaRPr lang="en-US" dirty="0"/>
          </a:p>
        </p:txBody>
      </p:sp>
    </p:spTree>
    <p:extLst>
      <p:ext uri="{BB962C8B-B14F-4D97-AF65-F5344CB8AC3E}">
        <p14:creationId xmlns:p14="http://schemas.microsoft.com/office/powerpoint/2010/main" val="1140736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urrent task</a:t>
            </a:r>
            <a:endParaRPr lang="en-US" dirty="0"/>
          </a:p>
        </p:txBody>
      </p:sp>
      <p:sp>
        <p:nvSpPr>
          <p:cNvPr id="3" name="Content Placeholder 2"/>
          <p:cNvSpPr>
            <a:spLocks noGrp="1"/>
          </p:cNvSpPr>
          <p:nvPr>
            <p:ph idx="1"/>
          </p:nvPr>
        </p:nvSpPr>
        <p:spPr/>
        <p:txBody>
          <a:bodyPr>
            <a:normAutofit/>
          </a:bodyPr>
          <a:lstStyle/>
          <a:p>
            <a:r>
              <a:rPr lang="en-US" dirty="0" smtClean="0"/>
              <a:t>For step 2:</a:t>
            </a:r>
          </a:p>
          <a:p>
            <a:pPr marL="0" indent="0">
              <a:buNone/>
            </a:pPr>
            <a:r>
              <a:rPr lang="en-US" dirty="0" smtClean="0">
                <a:hlinkClick r:id="rId2"/>
              </a:rPr>
              <a:t>XiaoLi’s </a:t>
            </a:r>
            <a:r>
              <a:rPr lang="en-US" dirty="0">
                <a:hlinkClick r:id="rId2"/>
              </a:rPr>
              <a:t>work </a:t>
            </a:r>
            <a:r>
              <a:rPr lang="en-US" dirty="0"/>
              <a:t>has proposed this point several years ago (can treated as </a:t>
            </a:r>
            <a:r>
              <a:rPr lang="en-US" dirty="0" smtClean="0"/>
              <a:t>baseline), </a:t>
            </a:r>
            <a:r>
              <a:rPr lang="en-US" dirty="0"/>
              <a:t>but we want to incorporate this ideas with neural network based CRF models which can extract features </a:t>
            </a:r>
            <a:r>
              <a:rPr lang="en-US" dirty="0" smtClean="0"/>
              <a:t>automatically.</a:t>
            </a:r>
            <a:endParaRPr lang="en-US" dirty="0"/>
          </a:p>
          <a:p>
            <a:pPr marL="0" indent="0">
              <a:buNone/>
            </a:pPr>
            <a:endParaRPr lang="en-US" dirty="0" smtClean="0"/>
          </a:p>
          <a:p>
            <a:r>
              <a:rPr lang="en-US" dirty="0" smtClean="0"/>
              <a:t>We have two ideas to try: </a:t>
            </a:r>
          </a:p>
          <a:p>
            <a:pPr marL="914400" lvl="1" indent="-457200">
              <a:buFont typeface="+mj-lt"/>
              <a:buAutoNum type="arabicPeriod"/>
            </a:pPr>
            <a:r>
              <a:rPr lang="en-US" dirty="0" smtClean="0"/>
              <a:t>add regularization term to the existing CRF models, which is a temporary solution</a:t>
            </a:r>
          </a:p>
          <a:p>
            <a:pPr marL="914400" lvl="1" indent="-457200">
              <a:buFont typeface="+mj-lt"/>
              <a:buAutoNum type="arabicPeriod"/>
            </a:pPr>
            <a:r>
              <a:rPr lang="en-US" dirty="0" smtClean="0"/>
              <a:t>turn to semi-supervision CRF models which treat the pseudo labels as noisy signal but not the final label. </a:t>
            </a:r>
            <a:endParaRPr lang="en-US" dirty="0"/>
          </a:p>
        </p:txBody>
      </p:sp>
    </p:spTree>
    <p:extLst>
      <p:ext uri="{BB962C8B-B14F-4D97-AF65-F5344CB8AC3E}">
        <p14:creationId xmlns:p14="http://schemas.microsoft.com/office/powerpoint/2010/main" val="1748771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5" name="Content Placeholder 2"/>
          <p:cNvSpPr>
            <a:spLocks noGrp="1"/>
          </p:cNvSpPr>
          <p:nvPr>
            <p:ph idx="1"/>
          </p:nvPr>
        </p:nvSpPr>
        <p:spPr/>
        <p:txBody>
          <a:bodyPr>
            <a:normAutofit/>
          </a:bodyPr>
          <a:lstStyle/>
          <a:p>
            <a:pPr marL="0" indent="0">
              <a:buNone/>
            </a:pPr>
            <a:endParaRPr lang="en-US" sz="2400" dirty="0"/>
          </a:p>
          <a:p>
            <a:r>
              <a:rPr lang="en-US" sz="2400" dirty="0" smtClean="0">
                <a:solidFill>
                  <a:srgbClr val="FF0000"/>
                </a:solidFill>
              </a:rPr>
              <a:t>Training DNN in noisy labels</a:t>
            </a:r>
          </a:p>
          <a:p>
            <a:pPr marL="0" indent="0">
              <a:buNone/>
            </a:pPr>
            <a:endParaRPr lang="en-US" sz="2400" dirty="0"/>
          </a:p>
          <a:p>
            <a:r>
              <a:rPr lang="en-US" sz="2400" dirty="0" smtClean="0"/>
              <a:t>Entropy Regularization</a:t>
            </a:r>
          </a:p>
          <a:p>
            <a:pPr marL="0" indent="0">
              <a:buNone/>
            </a:pPr>
            <a:endParaRPr lang="en-US" sz="2400" dirty="0" smtClean="0"/>
          </a:p>
          <a:p>
            <a:r>
              <a:rPr lang="en-US" sz="2400" dirty="0" smtClean="0"/>
              <a:t>DAE</a:t>
            </a:r>
          </a:p>
          <a:p>
            <a:pPr marL="0" indent="0">
              <a:buNone/>
            </a:pPr>
            <a:endParaRPr lang="en-US" sz="2400" dirty="0" smtClean="0"/>
          </a:p>
        </p:txBody>
      </p:sp>
    </p:spTree>
    <p:extLst>
      <p:ext uri="{BB962C8B-B14F-4D97-AF65-F5344CB8AC3E}">
        <p14:creationId xmlns:p14="http://schemas.microsoft.com/office/powerpoint/2010/main" val="863441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phases in DNN learning</a:t>
            </a:r>
            <a:endParaRPr lang="en-US" dirty="0"/>
          </a:p>
        </p:txBody>
      </p:sp>
      <p:sp>
        <p:nvSpPr>
          <p:cNvPr id="3" name="Content Placeholder 2"/>
          <p:cNvSpPr>
            <a:spLocks noGrp="1"/>
          </p:cNvSpPr>
          <p:nvPr>
            <p:ph idx="1"/>
          </p:nvPr>
        </p:nvSpPr>
        <p:spPr/>
        <p:txBody>
          <a:bodyPr/>
          <a:lstStyle/>
          <a:p>
            <a:r>
              <a:rPr lang="en-US" b="1" dirty="0" smtClean="0"/>
              <a:t>Unsupervised pre-training</a:t>
            </a:r>
          </a:p>
          <a:p>
            <a:pPr marL="0" indent="0">
              <a:buNone/>
            </a:pPr>
            <a:r>
              <a:rPr lang="en-US" dirty="0" smtClean="0"/>
              <a:t>Initialize all layers by a unsupervised way such as DAE.</a:t>
            </a:r>
          </a:p>
          <a:p>
            <a:pPr marL="0" indent="0">
              <a:buNone/>
            </a:pPr>
            <a:endParaRPr lang="en-US" dirty="0" smtClean="0"/>
          </a:p>
          <a:p>
            <a:r>
              <a:rPr lang="en-US" b="1" dirty="0" smtClean="0"/>
              <a:t>Fine-tuning</a:t>
            </a:r>
          </a:p>
          <a:p>
            <a:pPr marL="0" indent="0">
              <a:buNone/>
            </a:pPr>
            <a:r>
              <a:rPr lang="en-US" dirty="0" smtClean="0"/>
              <a:t>Trained globally with labels us BP in supervised fashion.</a:t>
            </a:r>
            <a:endParaRPr lang="en-US" dirty="0"/>
          </a:p>
        </p:txBody>
      </p:sp>
    </p:spTree>
    <p:extLst>
      <p:ext uri="{BB962C8B-B14F-4D97-AF65-F5344CB8AC3E}">
        <p14:creationId xmlns:p14="http://schemas.microsoft.com/office/powerpoint/2010/main" val="2343527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Goal: Improve generalization performance using unlabeled/derived labeled data in </a:t>
            </a:r>
            <a:r>
              <a:rPr lang="en-US" altLang="zh-CN" b="1" dirty="0" smtClean="0"/>
              <a:t>Fine-tuning</a:t>
            </a:r>
            <a:r>
              <a:rPr lang="en-US" altLang="zh-CN" dirty="0" smtClean="0"/>
              <a:t> phrase. </a:t>
            </a:r>
          </a:p>
          <a:p>
            <a:pPr marL="0" indent="0">
              <a:buNone/>
            </a:pPr>
            <a:endParaRPr lang="en-US" altLang="zh-CN" dirty="0" smtClean="0"/>
          </a:p>
          <a:p>
            <a:r>
              <a:rPr lang="en-US" dirty="0" smtClean="0"/>
              <a:t>Different dataset sources</a:t>
            </a:r>
          </a:p>
          <a:p>
            <a:pPr marL="971550" lvl="1" indent="-514350">
              <a:buFont typeface="+mj-lt"/>
              <a:buAutoNum type="arabicPeriod"/>
            </a:pPr>
            <a:r>
              <a:rPr lang="en-US" dirty="0" smtClean="0"/>
              <a:t>Manual labeled : rare, expensive, accurate</a:t>
            </a:r>
          </a:p>
          <a:p>
            <a:pPr marL="971550" lvl="1" indent="-514350">
              <a:buFont typeface="+mj-lt"/>
              <a:buAutoNum type="arabicPeriod"/>
            </a:pPr>
            <a:r>
              <a:rPr lang="en-US" dirty="0" smtClean="0"/>
              <a:t>Derived labeled : semi-constructed, partial label/incorrect label </a:t>
            </a:r>
          </a:p>
          <a:p>
            <a:pPr marL="971550" lvl="1" indent="-514350">
              <a:buFont typeface="+mj-lt"/>
              <a:buAutoNum type="arabicPeriod"/>
            </a:pPr>
            <a:r>
              <a:rPr lang="en-US" dirty="0" smtClean="0"/>
              <a:t>Unlabeled : raw text, rich in website</a:t>
            </a:r>
          </a:p>
        </p:txBody>
      </p:sp>
      <p:sp>
        <p:nvSpPr>
          <p:cNvPr id="4" name="Title 1"/>
          <p:cNvSpPr>
            <a:spLocks noGrp="1"/>
          </p:cNvSpPr>
          <p:nvPr>
            <p:ph type="title"/>
          </p:nvPr>
        </p:nvSpPr>
        <p:spPr/>
        <p:txBody>
          <a:bodyPr/>
          <a:lstStyle/>
          <a:p>
            <a:r>
              <a:rPr lang="en-US" dirty="0" smtClean="0"/>
              <a:t>Task Formalism (Xiao Li, MSR2009)</a:t>
            </a:r>
            <a:endParaRPr lang="en-US" dirty="0"/>
          </a:p>
        </p:txBody>
      </p:sp>
    </p:spTree>
    <p:extLst>
      <p:ext uri="{BB962C8B-B14F-4D97-AF65-F5344CB8AC3E}">
        <p14:creationId xmlns:p14="http://schemas.microsoft.com/office/powerpoint/2010/main" val="3051454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1978</TotalTime>
  <Words>807</Words>
  <Application>Microsoft Office PowerPoint</Application>
  <PresentationFormat>Widescreen</PresentationFormat>
  <Paragraphs>126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等线</vt:lpstr>
      <vt:lpstr>等线 Light</vt:lpstr>
      <vt:lpstr>Arial</vt:lpstr>
      <vt:lpstr>Calibri</vt:lpstr>
      <vt:lpstr>Calibri Light</vt:lpstr>
      <vt:lpstr>Office Theme</vt:lpstr>
      <vt:lpstr>Overview of Semi-Supervised Learning for DNN</vt:lpstr>
      <vt:lpstr>Previous work</vt:lpstr>
      <vt:lpstr>Architecture </vt:lpstr>
      <vt:lpstr>Baseline Bi-LSTM-CRF Architecture</vt:lpstr>
      <vt:lpstr>Analysis</vt:lpstr>
      <vt:lpstr>Current task</vt:lpstr>
      <vt:lpstr>Outline</vt:lpstr>
      <vt:lpstr>Two phases in DNN learning</vt:lpstr>
      <vt:lpstr>Task Formalism (Xiao Li, MSR2009)</vt:lpstr>
      <vt:lpstr>Three training settings in CRF (Xiao Li, MSR2009)</vt:lpstr>
      <vt:lpstr>Derived labels as Soft Evidence(Xiao Li, MSR2009)</vt:lpstr>
      <vt:lpstr>EM Algorithm in (Alan Joseph Bekker, 2016)</vt:lpstr>
      <vt:lpstr>EM Algorithm in (Xiao Zhang, 2017)</vt:lpstr>
      <vt:lpstr>Model comparison</vt:lpstr>
      <vt:lpstr>Outline</vt:lpstr>
      <vt:lpstr>Definition</vt:lpstr>
      <vt:lpstr>Entropy Regularization</vt:lpstr>
      <vt:lpstr>Performance</vt:lpstr>
      <vt:lpstr>Outline</vt:lpstr>
      <vt:lpstr>Denoising Auto-Encoder</vt:lpstr>
      <vt:lpstr>Filters</vt:lpstr>
      <vt:lpstr>Involved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Learning in DNN</dc:title>
  <dc:creator>Longxu Dou (MSR Student-FA Talent)</dc:creator>
  <cp:lastModifiedBy>Longxu Dou (MSR Student-FA Talent)</cp:lastModifiedBy>
  <cp:revision>76</cp:revision>
  <dcterms:created xsi:type="dcterms:W3CDTF">2017-11-29T07:15:19Z</dcterms:created>
  <dcterms:modified xsi:type="dcterms:W3CDTF">2018-01-04T04:22:13Z</dcterms:modified>
</cp:coreProperties>
</file>