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57AF1B-6E22-AA48-8D3F-A63810DB4EAF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70"/>
            <p14:sldId id="269"/>
            <p14:sldId id="27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46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474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01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979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09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95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61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203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1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BDBB3C2-27D1-9749-B653-F1B8DB6704CE}" type="datetimeFigureOut">
              <a:rPr kumimoji="1" lang="zh-CN" altLang="en-US" smtClean="0"/>
              <a:t>2020/6/13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6849E8-8C06-4A4A-81F7-BCF521A1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58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eskovec%2C+J" TargetMode="External"/><Relationship Id="rId3" Type="http://schemas.openxmlformats.org/officeDocument/2006/relationships/hyperlink" Target="https://arxiv.org/search/cs?searchtype=author&amp;query=Liu%2C+B" TargetMode="External"/><Relationship Id="rId7" Type="http://schemas.openxmlformats.org/officeDocument/2006/relationships/hyperlink" Target="https://arxiv.org/search/cs?searchtype=author&amp;query=Pande%2C+V" TargetMode="External"/><Relationship Id="rId2" Type="http://schemas.openxmlformats.org/officeDocument/2006/relationships/hyperlink" Target="https://arxiv.org/search/cs?searchtype=author&amp;query=Hu%2C+W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Liang%2C+P" TargetMode="External"/><Relationship Id="rId5" Type="http://schemas.openxmlformats.org/officeDocument/2006/relationships/hyperlink" Target="https://arxiv.org/search/cs?searchtype=author&amp;query=Zitnik%2C+M" TargetMode="External"/><Relationship Id="rId4" Type="http://schemas.openxmlformats.org/officeDocument/2006/relationships/hyperlink" Target="https://arxiv.org/search/cs?searchtype=author&amp;query=Gomes%2C+J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D28C-E3BE-A843-A4BA-F733BCF84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291088"/>
            <a:ext cx="10993549" cy="1475013"/>
          </a:xfrm>
        </p:spPr>
        <p:txBody>
          <a:bodyPr/>
          <a:lstStyle/>
          <a:p>
            <a:r>
              <a:rPr lang="en-US" altLang="zh-CN" cap="none" dirty="0"/>
              <a:t>Strategies For Pre-training Graph Neural Networks</a:t>
            </a:r>
            <a:endParaRPr kumimoji="1" lang="zh-CN" altLang="en-US" cap="none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D6127A-7528-9446-97B8-E003A1F1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2049131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cap="none" dirty="0">
                <a:hlinkClick r:id="rId2"/>
              </a:rPr>
              <a:t>Weihua Hu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3"/>
              </a:rPr>
              <a:t>Bowen Liu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4"/>
              </a:rPr>
              <a:t>Joseph Gomes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5"/>
              </a:rPr>
              <a:t>Marinka Zitnik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6"/>
              </a:rPr>
              <a:t>Percy Liang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7"/>
              </a:rPr>
              <a:t>Vijay Pande</a:t>
            </a:r>
            <a:r>
              <a:rPr lang="en-US" altLang="zh-CN" cap="none" dirty="0"/>
              <a:t>, </a:t>
            </a:r>
            <a:r>
              <a:rPr lang="en-US" altLang="zh-CN" cap="none" dirty="0">
                <a:hlinkClick r:id="rId8"/>
              </a:rPr>
              <a:t>Jure Leskovec</a:t>
            </a:r>
            <a:endParaRPr lang="en-US" altLang="zh-CN" cap="none" dirty="0"/>
          </a:p>
          <a:p>
            <a:r>
              <a:rPr lang="en-US" altLang="zh-CN" cap="none" dirty="0"/>
              <a:t>ICLR 2020 Oral</a:t>
            </a:r>
            <a:endParaRPr lang="zh-CN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71555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7AD5-7056-FC4D-907B-F1806C02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实验部分：数据集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3E32F-C991-784E-8AAE-1DF98180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化学领域：分子特性预测 </a:t>
            </a:r>
            <a:r>
              <a:rPr kumimoji="1" lang="en-US" altLang="zh-CN" dirty="0"/>
              <a:t>node-prediction</a:t>
            </a:r>
          </a:p>
          <a:p>
            <a:r>
              <a:rPr kumimoji="1" lang="zh-CN" altLang="en-US" dirty="0"/>
              <a:t>生物领域：蛋白质功能预测 </a:t>
            </a:r>
            <a:r>
              <a:rPr kumimoji="1" lang="en-US" altLang="zh-CN" dirty="0"/>
              <a:t>graph-prediction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41DDAB6-AB59-244E-AF69-C650784E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81899"/>
              </p:ext>
            </p:extLst>
          </p:nvPr>
        </p:nvGraphicFramePr>
        <p:xfrm>
          <a:off x="758372" y="4600303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93451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2293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7547748"/>
                    </a:ext>
                  </a:extLst>
                </a:gridCol>
              </a:tblGrid>
              <a:tr h="233788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Node-level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Graph-level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80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化学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2000K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﻿456K/1310 tasks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2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生物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395K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88K/5000 tasks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8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7AD5-7056-FC4D-907B-F1806C02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实验部分：化学</a:t>
            </a:r>
            <a:r>
              <a:rPr kumimoji="1" lang="en-US" altLang="zh-CN" cap="none" dirty="0"/>
              <a:t>Benchmark</a:t>
            </a:r>
            <a:r>
              <a:rPr kumimoji="1" lang="zh-CN" altLang="en-US" dirty="0"/>
              <a:t>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C84F3C-A37F-D54B-8F5D-117B408B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08" y="2312306"/>
            <a:ext cx="10833100" cy="35179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7D76D7-E09B-5443-B83F-54CED716E315}"/>
              </a:ext>
            </a:extLst>
          </p:cNvPr>
          <p:cNvSpPr txBox="1"/>
          <p:nvPr/>
        </p:nvSpPr>
        <p:spPr>
          <a:xfrm>
            <a:off x="581192" y="5830206"/>
            <a:ext cx="11325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Infomax</a:t>
            </a:r>
            <a:r>
              <a:rPr kumimoji="1" lang="zh-CN" altLang="en-US" dirty="0"/>
              <a:t>：</a:t>
            </a:r>
            <a:r>
              <a:rPr kumimoji="1" lang="en-US" altLang="zh-CN" dirty="0"/>
              <a:t>﻿maximizes mutual information between local node representations and a pooled global graph representation.</a:t>
            </a:r>
          </a:p>
          <a:p>
            <a:r>
              <a:rPr kumimoji="1" lang="en-US" altLang="zh-CN" dirty="0" err="1"/>
              <a:t>EdgePred</a:t>
            </a:r>
            <a:r>
              <a:rPr kumimoji="1" lang="zh-CN" altLang="en-US" dirty="0"/>
              <a:t>：</a:t>
            </a:r>
            <a:r>
              <a:rPr kumimoji="1" lang="en-US" altLang="zh-CN" dirty="0"/>
              <a:t>﻿reconstruct a graph’s adjacency matrix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94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27AD5-7056-FC4D-907B-F1806C02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实验部分：生物</a:t>
            </a:r>
            <a:r>
              <a:rPr kumimoji="1" lang="en-US" altLang="zh-CN" cap="none" dirty="0"/>
              <a:t>Benchmark</a:t>
            </a:r>
            <a:r>
              <a:rPr kumimoji="1" lang="zh-CN" altLang="en-US" dirty="0"/>
              <a:t>结果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078CE0-949D-C849-9345-D9B8102E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" y="2424245"/>
            <a:ext cx="10883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8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71CB0-BCBA-5F40-BC7E-ED16E67E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实验部分：不同图网络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CDAB6C-45FF-DE48-99EC-A46A19BA1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858" y="2365038"/>
            <a:ext cx="11029950" cy="21279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67D392-D0E8-1943-9285-B25F55E72D0B}"/>
              </a:ext>
            </a:extLst>
          </p:cNvPr>
          <p:cNvSpPr txBox="1"/>
          <p:nvPr/>
        </p:nvSpPr>
        <p:spPr>
          <a:xfrm>
            <a:off x="696686" y="4772712"/>
            <a:ext cx="6715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表达力最强的</a:t>
            </a:r>
            <a:r>
              <a:rPr kumimoji="1" lang="en-US" altLang="zh-CN" dirty="0" err="1"/>
              <a:t>GIN+pretrain</a:t>
            </a:r>
            <a:r>
              <a:rPr kumimoji="1" lang="zh-CN" altLang="en-US" dirty="0"/>
              <a:t>达到了最好的结果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﻿using an expressive model is crucial to fully utilize pre-training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167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FB38E-B41D-AD4D-92D5-7DD223F5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收敛曲线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D81932D-04A4-764A-8290-D88D3568F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560750"/>
            <a:ext cx="104902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6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35870-4BFB-6F4A-9683-7D81ACE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A0865-B59B-BE47-9010-68CEE8CC2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论文贡献：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同时从</a:t>
            </a:r>
            <a:r>
              <a:rPr kumimoji="1" lang="en-US" altLang="zh-CN" dirty="0"/>
              <a:t>node-level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graph-level</a:t>
            </a:r>
            <a:r>
              <a:rPr kumimoji="1" lang="zh-CN" altLang="en-US" dirty="0"/>
              <a:t>预训练图表示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提出了两个大规模数据集用做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</a:t>
            </a:r>
          </a:p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写作好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扩展到了实际领域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647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7A226-AB6F-BE4F-ADF6-2B75B720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作者介绍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A522ED8-DB53-BA4A-91D2-C1AF44AA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1" y="2188028"/>
            <a:ext cx="2300575" cy="20722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DFCCE0-451F-3A4F-8CF3-0DD8406D26CF}"/>
              </a:ext>
            </a:extLst>
          </p:cNvPr>
          <p:cNvSpPr txBox="1"/>
          <p:nvPr/>
        </p:nvSpPr>
        <p:spPr>
          <a:xfrm>
            <a:off x="698800" y="5694179"/>
            <a:ext cx="7086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&lt;</a:t>
            </a:r>
            <a:r>
              <a:rPr lang="en-US" altLang="zh-CN" dirty="0"/>
              <a:t> Open Graph Benchmark: Datasets for Machine Learning on Graphs</a:t>
            </a:r>
            <a:r>
              <a:rPr kumimoji="1" lang="en-US" altLang="zh-CN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&lt;</a:t>
            </a:r>
            <a:r>
              <a:rPr lang="en-US" altLang="zh-CN" dirty="0"/>
              <a:t> How Powerful are Graph Neural Networks</a:t>
            </a:r>
            <a:r>
              <a:rPr kumimoji="1" lang="en-US" altLang="zh-CN" dirty="0"/>
              <a:t>&gt;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9FF6FC-2B1B-7B4E-9F5F-638AB3CE5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682" y="2188028"/>
            <a:ext cx="1954975" cy="20722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C3A0D8-3E89-504C-BB95-23667E824746}"/>
              </a:ext>
            </a:extLst>
          </p:cNvPr>
          <p:cNvSpPr txBox="1"/>
          <p:nvPr/>
        </p:nvSpPr>
        <p:spPr>
          <a:xfrm>
            <a:off x="8164682" y="4448574"/>
            <a:ext cx="3407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Jure </a:t>
            </a:r>
            <a:r>
              <a:rPr lang="en-US" altLang="zh-CN" dirty="0" err="1"/>
              <a:t>Leskovec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Associate Professor at Stanford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Chief Scientist at Pinterest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00A3F2-D930-9943-9E55-BD888849915B}"/>
              </a:ext>
            </a:extLst>
          </p:cNvPr>
          <p:cNvSpPr txBox="1"/>
          <p:nvPr/>
        </p:nvSpPr>
        <p:spPr>
          <a:xfrm>
            <a:off x="4585575" y="4582577"/>
            <a:ext cx="3407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Percy Liang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Associate Professor at Stanford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D876D6-8945-D241-A5E1-A4DFC99C7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75" y="2188028"/>
            <a:ext cx="2072274" cy="207227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9B1901-5CBE-4B47-A285-130F64712B90}"/>
              </a:ext>
            </a:extLst>
          </p:cNvPr>
          <p:cNvSpPr/>
          <p:nvPr/>
        </p:nvSpPr>
        <p:spPr>
          <a:xfrm>
            <a:off x="774999" y="44485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 err="1"/>
              <a:t>Weihua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Hu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2-nd year </a:t>
            </a:r>
            <a:r>
              <a:rPr kumimoji="1" lang="en-US" altLang="zh-CN" dirty="0" err="1"/>
              <a:t>Ph.D</a:t>
            </a:r>
            <a:r>
              <a:rPr kumimoji="1" lang="en-US" altLang="zh-CN" dirty="0"/>
              <a:t> at Stanford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B.E and M.S from </a:t>
            </a:r>
            <a:r>
              <a:rPr kumimoji="1" lang="en-US" altLang="zh-CN" dirty="0" err="1"/>
              <a:t>U.Tokyo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34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C0EC-C7A1-9E49-AB1B-4E4FCB7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只进行训练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级别的预训练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BF4F99-CB3C-544E-875A-03DB0ECD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35" y="1984553"/>
            <a:ext cx="7277100" cy="3835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FB37C6-C688-F844-B84A-A4D601A6820F}"/>
              </a:ext>
            </a:extLst>
          </p:cNvPr>
          <p:cNvSpPr/>
          <p:nvPr/>
        </p:nvSpPr>
        <p:spPr>
          <a:xfrm>
            <a:off x="1937657" y="1984553"/>
            <a:ext cx="2601686" cy="3719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88AA54-A75D-964D-81BC-B141587176F8}"/>
              </a:ext>
            </a:extLst>
          </p:cNvPr>
          <p:cNvSpPr/>
          <p:nvPr/>
        </p:nvSpPr>
        <p:spPr>
          <a:xfrm>
            <a:off x="1295399" y="6088550"/>
            <a:ext cx="866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Graph embeddings that are created by pooling node-level embeddings are not separable.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4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C0EC-C7A1-9E49-AB1B-4E4FCB7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只进行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级别的预训练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BF4F99-CB3C-544E-875A-03DB0ECD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35" y="1984553"/>
            <a:ext cx="7277100" cy="3835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FB37C6-C688-F844-B84A-A4D601A6820F}"/>
              </a:ext>
            </a:extLst>
          </p:cNvPr>
          <p:cNvSpPr/>
          <p:nvPr/>
        </p:nvSpPr>
        <p:spPr>
          <a:xfrm>
            <a:off x="4528457" y="1984553"/>
            <a:ext cx="2275114" cy="3719561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6DA7B3-D392-6E4F-BCE3-8D50C4A7C61B}"/>
              </a:ext>
            </a:extLst>
          </p:cNvPr>
          <p:cNvSpPr/>
          <p:nvPr/>
        </p:nvSpPr>
        <p:spPr>
          <a:xfrm>
            <a:off x="1295399" y="5832678"/>
            <a:ext cx="9862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embeddings of individual nodes do not necessarily capture their domain-specific semantics.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88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CC0EC-C7A1-9E49-AB1B-4E4FCB7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Node</a:t>
            </a:r>
            <a:r>
              <a:rPr kumimoji="1" lang="zh-CN" altLang="en-US" dirty="0"/>
              <a:t>级别</a:t>
            </a:r>
            <a:r>
              <a:rPr kumimoji="1" lang="en-US" altLang="zh-CN" dirty="0"/>
              <a:t>+graph</a:t>
            </a:r>
            <a:r>
              <a:rPr kumimoji="1" lang="zh-CN" altLang="en-US" dirty="0"/>
              <a:t>级别的预训练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BF4F99-CB3C-544E-875A-03DB0ECD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35" y="1984553"/>
            <a:ext cx="7277100" cy="3835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5FB37C6-C688-F844-B84A-A4D601A6820F}"/>
              </a:ext>
            </a:extLst>
          </p:cNvPr>
          <p:cNvSpPr/>
          <p:nvPr/>
        </p:nvSpPr>
        <p:spPr>
          <a:xfrm>
            <a:off x="6847114" y="1984553"/>
            <a:ext cx="2405743" cy="374468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94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B2535-4C52-B94E-B4C6-529E0628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预训练概括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1ED47C-8A95-E449-91CA-43DB043BC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222" y="2615292"/>
            <a:ext cx="4419600" cy="2933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7AE4BA-42DD-444C-B184-B22079FE1354}"/>
              </a:ext>
            </a:extLst>
          </p:cNvPr>
          <p:cNvSpPr txBox="1"/>
          <p:nvPr/>
        </p:nvSpPr>
        <p:spPr>
          <a:xfrm>
            <a:off x="6281057" y="2993571"/>
            <a:ext cx="4552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﻿1.node-level self-supervised pre-training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﻿2.graph-level multi-task supervised pre-training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3.﻿fine-tune the pre-trained GNN model</a:t>
            </a:r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9E5A648-B688-5F48-A615-104C2D4F846A}"/>
              </a:ext>
            </a:extLst>
          </p:cNvPr>
          <p:cNvCxnSpPr>
            <a:cxnSpLocks/>
          </p:cNvCxnSpPr>
          <p:nvPr/>
        </p:nvCxnSpPr>
        <p:spPr>
          <a:xfrm>
            <a:off x="3755571" y="4626429"/>
            <a:ext cx="1055915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EA6D9C8-5B4F-D749-9AB9-E090672F13ED}"/>
              </a:ext>
            </a:extLst>
          </p:cNvPr>
          <p:cNvCxnSpPr>
            <a:cxnSpLocks/>
          </p:cNvCxnSpPr>
          <p:nvPr/>
        </p:nvCxnSpPr>
        <p:spPr>
          <a:xfrm flipV="1">
            <a:off x="3755571" y="4626429"/>
            <a:ext cx="1153886" cy="74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39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E133C-537E-6343-B699-7357ADDC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Node-level Pretraining : Context Prediction</a:t>
            </a:r>
            <a:endParaRPr kumimoji="1" lang="zh-CN" altLang="en-US" cap="non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5EA3B6-0C0B-EF40-B69F-04CBF9937FA1}"/>
              </a:ext>
            </a:extLst>
          </p:cNvPr>
          <p:cNvSpPr txBox="1"/>
          <p:nvPr/>
        </p:nvSpPr>
        <p:spPr>
          <a:xfrm>
            <a:off x="1415143" y="4955515"/>
            <a:ext cx="43325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K-hop</a:t>
            </a:r>
            <a:r>
              <a:rPr kumimoji="1" lang="zh-CN" altLang="en-US" dirty="0"/>
              <a:t> </a:t>
            </a:r>
            <a:r>
              <a:rPr kumimoji="1" lang="en-US" altLang="zh-CN" dirty="0"/>
              <a:t>neighborhood: </a:t>
            </a:r>
            <a:r>
              <a:rPr kumimoji="1" lang="zh-CN" altLang="en-US" dirty="0"/>
              <a:t>距离</a:t>
            </a:r>
            <a:r>
              <a:rPr kumimoji="1" lang="en-US" altLang="zh-CN" dirty="0"/>
              <a:t>v</a:t>
            </a:r>
            <a:r>
              <a:rPr kumimoji="1" lang="zh-CN" altLang="en-US" dirty="0"/>
              <a:t>至多为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的邻居</a:t>
            </a:r>
            <a:endParaRPr kumimoji="1" lang="en-US" altLang="zh-CN" dirty="0"/>
          </a:p>
          <a:p>
            <a:r>
              <a:rPr kumimoji="1" lang="en-US" altLang="zh-CN" dirty="0"/>
              <a:t>Context-graph</a:t>
            </a:r>
            <a:r>
              <a:rPr kumimoji="1" lang="zh-CN" altLang="en-US" dirty="0"/>
              <a:t>：一个</a:t>
            </a:r>
            <a:r>
              <a:rPr kumimoji="1" lang="en-US" altLang="zh-CN" dirty="0"/>
              <a:t>r2 − r1</a:t>
            </a:r>
            <a:r>
              <a:rPr kumimoji="1" lang="zh-CN" altLang="en-US" dirty="0"/>
              <a:t>宽度的环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R1&lt;K: </a:t>
            </a:r>
            <a:r>
              <a:rPr kumimoji="1" lang="zh-CN" altLang="en-US" dirty="0"/>
              <a:t>保证衔接处的结点表示共享</a:t>
            </a:r>
            <a:endParaRPr kumimoji="1" lang="en-US" altLang="zh-CN" dirty="0"/>
          </a:p>
          <a:p>
            <a:r>
              <a:rPr kumimoji="1" lang="zh-CN" altLang="en-US" dirty="0"/>
              <a:t>本例子中</a:t>
            </a:r>
            <a:r>
              <a:rPr kumimoji="1" lang="en-US" altLang="zh-CN" dirty="0"/>
              <a:t>: K=2, r1=1, r2=4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7F70EE-55D3-504D-B41F-CB826857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839686"/>
            <a:ext cx="9537700" cy="2921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F3A891-6E56-4A4B-9412-7C84F75C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55515"/>
            <a:ext cx="5189369" cy="7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E133C-537E-6343-B699-7357ADDC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Node-level Pretraining : Attribute</a:t>
            </a:r>
            <a:r>
              <a:rPr kumimoji="1" lang="zh-CN" altLang="en-US" cap="none" dirty="0"/>
              <a:t> </a:t>
            </a:r>
            <a:r>
              <a:rPr kumimoji="1" lang="en-US" altLang="zh-CN" cap="none" dirty="0"/>
              <a:t>Masking</a:t>
            </a:r>
            <a:endParaRPr kumimoji="1" lang="zh-CN" altLang="en-US" cap="none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5EA3B6-0C0B-EF40-B69F-04CBF9937FA1}"/>
              </a:ext>
            </a:extLst>
          </p:cNvPr>
          <p:cNvSpPr txBox="1"/>
          <p:nvPr/>
        </p:nvSpPr>
        <p:spPr>
          <a:xfrm>
            <a:off x="1415143" y="4955515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node/edge attribute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Edge</a:t>
            </a:r>
            <a:r>
              <a:rPr kumimoji="1" lang="zh-CN" altLang="en-US" dirty="0"/>
              <a:t>表示：</a:t>
            </a:r>
            <a:endParaRPr kumimoji="1" lang="en-US" altLang="zh-CN" dirty="0"/>
          </a:p>
          <a:p>
            <a:r>
              <a:rPr kumimoji="1" lang="zh-CN" altLang="en-US" dirty="0"/>
              <a:t>由边两端的结点表示得到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AFA846-2AD1-B147-8D3B-0F401047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93" y="2097485"/>
            <a:ext cx="2603500" cy="2476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9B1FC5-AAFD-5E4C-9725-4906C2B4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009" y="2097485"/>
            <a:ext cx="2628900" cy="2451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54CF6C-DE7E-4B42-BA71-A94489649ABA}"/>
              </a:ext>
            </a:extLst>
          </p:cNvPr>
          <p:cNvSpPr txBox="1"/>
          <p:nvPr/>
        </p:nvSpPr>
        <p:spPr>
          <a:xfrm>
            <a:off x="5246009" y="4930114"/>
            <a:ext cx="3523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﻿molecular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graph(</a:t>
            </a:r>
            <a:r>
              <a:rPr lang="zh-CN" altLang="en-US" dirty="0"/>
              <a:t>分子图</a:t>
            </a:r>
            <a:r>
              <a:rPr kumimoji="1" lang="en-US" altLang="zh-CN" dirty="0"/>
              <a:t>)</a:t>
            </a:r>
            <a:r>
              <a:rPr kumimoji="1" lang="zh-CN" altLang="en-US" dirty="0"/>
              <a:t>为例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Node attribute: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type-&gt;valency</a:t>
            </a:r>
          </a:p>
          <a:p>
            <a:r>
              <a:rPr kumimoji="1" lang="en-US" altLang="zh-CN" dirty="0"/>
              <a:t>Edge attribute: ﻿a pair of proteins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27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E133C-537E-6343-B699-7357ADDC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/>
              <a:t>Graph-level Pretraining</a:t>
            </a:r>
            <a:endParaRPr kumimoji="1" lang="zh-CN" altLang="en-US" cap="none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A6ADDC-AAE7-1447-B4F7-ADF45D71C55E}"/>
              </a:ext>
            </a:extLst>
          </p:cNvPr>
          <p:cNvSpPr txBox="1"/>
          <p:nvPr/>
        </p:nvSpPr>
        <p:spPr>
          <a:xfrm>
            <a:off x="653143" y="2340429"/>
            <a:ext cx="79880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﻿Supervised Graph-level Property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例：预测蛋白质是否有某种特性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问题：大量的</a:t>
            </a:r>
            <a:r>
              <a:rPr kumimoji="1" lang="en-US" altLang="zh-CN" dirty="0"/>
              <a:t>﻿multi-task supervised pre-training</a:t>
            </a:r>
            <a:r>
              <a:rPr kumimoji="1" lang="zh-CN" altLang="en-US" dirty="0"/>
              <a:t>可能会损害下游任务性能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原因：只提供了</a:t>
            </a:r>
            <a:r>
              <a:rPr kumimoji="1" lang="en-US" altLang="zh-CN" dirty="0"/>
              <a:t>graph-level</a:t>
            </a:r>
            <a:r>
              <a:rPr kumimoji="1" lang="zh-CN" altLang="en-US" dirty="0"/>
              <a:t>的监督信号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解决方法：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A</a:t>
            </a:r>
            <a:r>
              <a:rPr kumimoji="1" lang="zh-CN" altLang="en-US" dirty="0"/>
              <a:t>：利用专家知识甄别有益的任务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B</a:t>
            </a:r>
            <a:r>
              <a:rPr kumimoji="1" lang="zh-CN" altLang="en-US" dirty="0"/>
              <a:t>：先进行</a:t>
            </a:r>
            <a:r>
              <a:rPr kumimoji="1" lang="en-US" altLang="zh-CN" dirty="0"/>
              <a:t>node-level</a:t>
            </a:r>
            <a:r>
              <a:rPr kumimoji="1" lang="zh-CN" altLang="en-US" dirty="0"/>
              <a:t>预训练，会使得</a:t>
            </a:r>
            <a:r>
              <a:rPr kumimoji="1" lang="en-US" altLang="zh-CN" dirty="0"/>
              <a:t>graph-level</a:t>
            </a:r>
            <a:r>
              <a:rPr kumimoji="1" lang="zh-CN" altLang="en-US" dirty="0"/>
              <a:t>的预训练更鲁棒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﻿Structural Similarity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难点：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﻿ground truth graph distance values is a difficult problem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﻿quadratic number of graph pairs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留到未来工作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750755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{5C543681-BC30-CE48-B6FD-4C53D9561574}tf10001123</Template>
  <TotalTime>2718</TotalTime>
  <Words>479</Words>
  <Application>Microsoft Macintosh PowerPoint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红利</vt:lpstr>
      <vt:lpstr>Strategies For Pre-training Graph Neural Networks</vt:lpstr>
      <vt:lpstr>作者介绍</vt:lpstr>
      <vt:lpstr>只进行训练node级别的预训练</vt:lpstr>
      <vt:lpstr>只进行graph级别的预训练</vt:lpstr>
      <vt:lpstr>Node级别+graph级别的预训练</vt:lpstr>
      <vt:lpstr>预训练概括</vt:lpstr>
      <vt:lpstr>Node-level Pretraining : Context Prediction</vt:lpstr>
      <vt:lpstr>Node-level Pretraining : Attribute Masking</vt:lpstr>
      <vt:lpstr>Graph-level Pretraining</vt:lpstr>
      <vt:lpstr>实验部分：数据集</vt:lpstr>
      <vt:lpstr>实验部分：化学Benchmark结果</vt:lpstr>
      <vt:lpstr>实验部分：生物Benchmark结果</vt:lpstr>
      <vt:lpstr>实验部分：不同图网络</vt:lpstr>
      <vt:lpstr>收敛曲线</vt:lpstr>
      <vt:lpstr>论文总结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Pre-training Graph Neural Networks</dc:title>
  <dc:creator>Dou Longxu</dc:creator>
  <cp:lastModifiedBy>Dou Longxu</cp:lastModifiedBy>
  <cp:revision>34</cp:revision>
  <dcterms:created xsi:type="dcterms:W3CDTF">2020-06-13T10:30:55Z</dcterms:created>
  <dcterms:modified xsi:type="dcterms:W3CDTF">2020-06-15T07:48:56Z</dcterms:modified>
</cp:coreProperties>
</file>