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1" r:id="rId7"/>
    <p:sldId id="264" r:id="rId8"/>
    <p:sldId id="269" r:id="rId9"/>
    <p:sldId id="263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2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D"/>
    <a:srgbClr val="F5B183"/>
    <a:srgbClr val="54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32D46-AEC6-ED4E-8D94-71A295A2E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80AF6-A33B-4946-A91E-7CE084DA2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8D1C8-18CE-8E47-A5A0-433A93BB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8D061-E915-3247-A0CD-EF7B25C4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81C04-8F11-694A-96D7-8C3CD755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65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3FEB6-A149-D542-9607-A8D86726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683E2-A70E-B843-AC74-6B5E859F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6797A-636E-604D-8D8A-80EC288E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712EA-957E-D445-A886-8AA90D4D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F85DD-E615-1E44-A01E-B7F2F98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2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29AA8F-1505-2E49-B7F0-BF802E5D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FC691-3692-314B-BE33-DA88263A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323E0-604A-A34C-9275-ABC2E944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97D46-C963-2242-96DE-8E078BEE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AF0EF-3238-244C-82EF-A49B97FA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7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EB86-B8C6-9340-86C3-1D8748E8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C4081-3D5B-9E48-B705-28895D21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6E276-AC73-6845-B624-23F7A5B8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56D0F-AF10-9D4E-8243-494ECB1B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D544F-6E9C-4A45-ABBE-678DB406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9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BEF76-1D80-0D44-AF80-7FDDA2E9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CAC11-224C-564D-979A-4D879734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C5F49-07F5-334A-BA00-0538757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96E59-6286-7840-9C0F-A1BD97BD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F9A01-9A13-BF4C-B4C5-73F94999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8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F82C5-2A79-B34F-AD5E-697BEEA7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CD6F1-77B3-AB43-9436-01EB392A4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A3FD0-41BA-3A4A-9EF1-398492E4C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30A57-05D3-D84E-ADFC-F807988B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EF0B9-EBFD-7643-8A90-C094EB5D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E22AB-7039-3443-AB4B-5C7B85F9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4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4FDB-E650-B848-96FF-7D2B903C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C73F0-C933-DB47-84D5-BDB9C9C1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E8073-3E4D-3244-8E3B-0EE8A419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B5FBC-5626-9E4F-88BD-0BBE1DD5F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F5C4A-D87F-C342-BE46-0A5834D5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EFC33-4927-CF48-87CE-F9F25548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A913-C458-5344-B424-C50D2D2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60C8A-8B47-9645-86B6-10716C56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9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061D4-E463-5547-A141-05B459BF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883E8-8B59-AF4A-A151-A3B3F119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394B0-9AAE-7249-A6E6-25D5B04A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CFDCD-2300-B548-B169-8E07931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27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28EC1-43F7-CC46-9408-24A3F9FE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8D55C-B7DE-BD44-8CD1-CE078245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07270-83E9-9A48-8C10-983F0DA0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2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BB61-3371-4549-A407-115AB123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63F76-76FF-A140-B316-D00913F9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34DF-7D2A-E34D-8267-5AABF720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4C852-BA2E-CF4C-B96A-7436E916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A1CC2-617A-B441-8122-994F0F0C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35B7C-99B5-9E4E-9B35-F7276DFA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9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EA0C-CBAD-C046-8E02-D1034EA3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8E4F4E-2C63-4C44-8ABC-BEC4D0488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54F08-A1DE-CA4E-8B7F-5A60C2263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7EB38-3C07-C34F-B679-59768AB0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69662-2583-F748-8B3F-0B15E946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9B12B-E4B0-AB43-A714-1BCA473E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49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6F5A-1C7C-194D-9BF8-607751B8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DC075-699F-9947-AF3E-B41AB306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8C07E-569A-8947-B9FF-F0957A95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3DDB-62E7-E544-BAA3-E0862348EA1E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62DAD-5A64-8A4A-A2FA-F9292430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1CCCB-FE4B-9448-9536-63CACEA69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8FEA-CFEB-204F-9731-94DC3F62F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5E158-8D2A-FE4D-89BA-EC7B583DC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056" y="1122363"/>
            <a:ext cx="9961944" cy="2387600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﻿GRAPPA: Grammar-Augmented Pre-Training for Table Semantic Parsing</a:t>
            </a:r>
            <a:br>
              <a:rPr kumimoji="1" lang="en-US" altLang="zh-CN" sz="4000" dirty="0"/>
            </a:b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5BFEA7-0EEF-804E-98FF-DAD3C26BB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028" y="3613612"/>
            <a:ext cx="9961944" cy="284506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Tao </a:t>
            </a:r>
            <a:r>
              <a:rPr lang="en-US" altLang="zh-CN" dirty="0" err="1">
                <a:solidFill>
                  <a:schemeClr val="accent2"/>
                </a:solidFill>
              </a:rPr>
              <a:t>Yu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Chien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-Sheng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Wu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Xi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Victoria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Lin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Bailin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Wang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2"/>
                </a:solidFill>
              </a:rPr>
              <a:t>Yi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Chern</a:t>
            </a:r>
            <a:r>
              <a:rPr lang="en-US" altLang="zh-CN" dirty="0">
                <a:solidFill>
                  <a:schemeClr val="accent2"/>
                </a:solidFill>
              </a:rPr>
              <a:t> Tan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Xinyi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Yang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2"/>
                </a:solidFill>
              </a:rPr>
              <a:t>Dragomir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Radev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Richard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Socher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Caiming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Xiong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chemeClr val="accent2"/>
                </a:solidFill>
              </a:rPr>
              <a:t>Yale</a:t>
            </a:r>
            <a:r>
              <a:rPr kumimoji="1" lang="en-US" altLang="zh-CN" dirty="0"/>
              <a:t> &amp;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Salesforce</a:t>
            </a:r>
            <a:r>
              <a:rPr kumimoji="1" lang="en-US" altLang="zh-CN" dirty="0"/>
              <a:t> &amp; ﻿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University of ﻿Edinburgh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EMNLP2020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8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9171-72F3-AC4D-9410-7832E7E8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Fully-sup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WikiSQL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65772-2C06-8440-9069-4B1967116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本身比较简单，提高程度不大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10%</a:t>
            </a:r>
            <a:r>
              <a:rPr kumimoji="1" lang="zh-CN" altLang="en-US" dirty="0"/>
              <a:t>的实验设置下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﻿column 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88.0%-&gt;91.7%</a:t>
            </a:r>
          </a:p>
          <a:p>
            <a:pPr lvl="1"/>
            <a:r>
              <a:rPr kumimoji="1" lang="en-US" altLang="zh-CN" dirty="0"/>
              <a:t>﻿operator prediction 85.7%-&gt;93.2%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561AFD-4FA9-DE44-A7F5-134C0ABA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32" y="1619367"/>
            <a:ext cx="4510579" cy="44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9171-72F3-AC4D-9410-7832E7E8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WikiTableQuestion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A60240-B22E-7144-B9E8-546553A7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36" y="1027906"/>
            <a:ext cx="5272741" cy="49756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2D4BF3B-8D94-084E-9253-B0D8843D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New SOTA</a:t>
            </a:r>
          </a:p>
          <a:p>
            <a:pPr lvl="1"/>
            <a:r>
              <a:rPr kumimoji="1" lang="en-US" altLang="zh-CN" dirty="0"/>
              <a:t>51.8 -&gt; 52.7%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0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9171-72F3-AC4D-9410-7832E7E8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﻿weakly-sup. WIKISQL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2D4BF3B-8D94-084E-9253-B0D8843D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New SOTA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比很多全监督的模型分高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6C660-7F99-CB48-A494-3BE1B28C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85" y="1690688"/>
            <a:ext cx="5653368" cy="37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F92D5-759E-8A43-A806-23594B7D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C3247-C219-BC42-B5FD-6B9DDD0C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对于预训练表格任务来说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高质量的数据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单独设计的任务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不足：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SCFG</a:t>
            </a:r>
            <a:r>
              <a:rPr kumimoji="1" lang="zh-CN" altLang="en-US" dirty="0"/>
              <a:t>合成的数据中，存在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问句不通顺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长时间</a:t>
            </a:r>
            <a:r>
              <a:rPr kumimoji="1" lang="en-US" altLang="zh-CN" dirty="0"/>
              <a:t>pretrain</a:t>
            </a:r>
            <a:r>
              <a:rPr kumimoji="1" lang="zh-CN" altLang="en-US" dirty="0"/>
              <a:t>损害下游任务性能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60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A89B-F282-1446-A8C0-9F6B28E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1504-3C9D-2B43-9E19-A744FD68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041D6-CB61-EE49-ABDD-80F141CB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23" y="81023"/>
            <a:ext cx="9210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9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A89B-F282-1446-A8C0-9F6B28E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1504-3C9D-2B43-9E19-A744FD68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B40C76-FA4E-714B-B10C-EFAB8D36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9" y="0"/>
            <a:ext cx="9137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A89B-F282-1446-A8C0-9F6B28E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1504-3C9D-2B43-9E19-A744FD68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7091D-24D3-004E-9937-459BCF60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45" y="11575"/>
            <a:ext cx="897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A89B-F282-1446-A8C0-9F6B28E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1504-3C9D-2B43-9E19-A744FD68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1C9A8-489A-3D47-8CB1-9134D447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24" y="11575"/>
            <a:ext cx="8567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A89B-F282-1446-A8C0-9F6B28E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E1504-3C9D-2B43-9E19-A744FD68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C9E52-651C-894B-AA95-CB370F13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44" y="11575"/>
            <a:ext cx="8349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3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A89B-F282-1446-A8C0-9F6B28E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98D980-90AE-BF40-8243-2DF6F8FC1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018" y="-164518"/>
            <a:ext cx="7940233" cy="69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0AEF-C073-BF41-81A2-089145F7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作者团队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8193-1FF8-114C-B6D8-09749F75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Yale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数据集：</a:t>
            </a:r>
            <a:r>
              <a:rPr kumimoji="1" lang="en-US" altLang="zh-CN" dirty="0"/>
              <a:t>Spider\</a:t>
            </a:r>
            <a:r>
              <a:rPr kumimoji="1" lang="en-US" altLang="zh-CN" dirty="0" err="1"/>
              <a:t>CoSQL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Tao</a:t>
            </a:r>
            <a:r>
              <a:rPr kumimoji="1" lang="zh-CN" altLang="en-US" dirty="0"/>
              <a:t> </a:t>
            </a:r>
            <a:r>
              <a:rPr kumimoji="1" lang="en-US" altLang="zh-CN" dirty="0"/>
              <a:t>Yu</a:t>
            </a:r>
          </a:p>
          <a:p>
            <a:pPr lvl="1"/>
            <a:r>
              <a:rPr kumimoji="1" lang="en-US" altLang="zh-CN" dirty="0"/>
              <a:t>﻿Yi </a:t>
            </a:r>
            <a:r>
              <a:rPr kumimoji="1" lang="en-US" altLang="zh-CN" dirty="0" err="1"/>
              <a:t>Chern</a:t>
            </a:r>
            <a:r>
              <a:rPr kumimoji="1" lang="en-US" altLang="zh-CN" dirty="0"/>
              <a:t> Tan</a:t>
            </a:r>
          </a:p>
          <a:p>
            <a:pPr lvl="1"/>
            <a:r>
              <a:rPr kumimoji="1" lang="en-US" altLang="zh-CN" dirty="0"/>
              <a:t>﻿Dragomir </a:t>
            </a:r>
            <a:r>
              <a:rPr kumimoji="1" lang="en-US" altLang="zh-CN" dirty="0" err="1"/>
              <a:t>Radev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﻿University of Edinburgh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SOTA</a:t>
            </a:r>
            <a:r>
              <a:rPr kumimoji="1" lang="zh-CN" altLang="en-US" dirty="0"/>
              <a:t>模型：</a:t>
            </a:r>
            <a:r>
              <a:rPr kumimoji="1" lang="en-US" altLang="zh-CN" dirty="0"/>
              <a:t>RATSQL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﻿</a:t>
            </a:r>
            <a:r>
              <a:rPr kumimoji="1" lang="en-US" altLang="zh-CN" dirty="0" err="1"/>
              <a:t>Bailin</a:t>
            </a:r>
            <a:r>
              <a:rPr kumimoji="1" lang="en-US" altLang="zh-CN" dirty="0"/>
              <a:t> Wang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﻿Salesforce Research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GPU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﻿</a:t>
            </a:r>
            <a:r>
              <a:rPr kumimoji="1" lang="en-US" altLang="zh-CN" dirty="0" err="1"/>
              <a:t>Chien</a:t>
            </a:r>
            <a:r>
              <a:rPr kumimoji="1" lang="en-US" altLang="zh-CN" dirty="0"/>
              <a:t>-Sheng Wu</a:t>
            </a:r>
          </a:p>
          <a:p>
            <a:pPr lvl="1"/>
            <a:r>
              <a:rPr kumimoji="1" lang="en-US" altLang="zh-CN" dirty="0"/>
              <a:t>﻿Xi Victoria Lin</a:t>
            </a:r>
          </a:p>
          <a:p>
            <a:pPr lvl="1"/>
            <a:r>
              <a:rPr kumimoji="1" lang="en-US" altLang="zh-CN" dirty="0"/>
              <a:t>﻿Xinyi Yang</a:t>
            </a:r>
          </a:p>
          <a:p>
            <a:pPr lvl="1"/>
            <a:r>
              <a:rPr kumimoji="1" lang="en-US" altLang="zh-CN" dirty="0"/>
              <a:t>﻿Richard </a:t>
            </a:r>
            <a:r>
              <a:rPr kumimoji="1" lang="en-US" altLang="zh-CN" dirty="0" err="1"/>
              <a:t>Socher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﻿</a:t>
            </a:r>
            <a:r>
              <a:rPr kumimoji="1" lang="en-US" altLang="zh-CN" dirty="0" err="1"/>
              <a:t>Caiming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Xiong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08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20443-736F-A241-8D61-C1BF6F06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A188B-265B-314D-8919-4F03D2E1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A7333-448B-6C4E-8C8C-28246C6F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24" y="0"/>
            <a:ext cx="7560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D0E6-F4EB-C14B-98E1-6D509F12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0C61-FE16-4E44-8E4C-690491D7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B0B1C-CD2F-EA4B-8C10-6388C0AC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4" y="99939"/>
            <a:ext cx="11196196" cy="6373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211082-604B-2D45-8CA5-0AB96A233779}"/>
              </a:ext>
            </a:extLst>
          </p:cNvPr>
          <p:cNvSpPr txBox="1"/>
          <p:nvPr/>
        </p:nvSpPr>
        <p:spPr>
          <a:xfrm>
            <a:off x="5468470" y="6468230"/>
            <a:ext cx="6631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Data Recombination for Neural Semantic Parsing, Robin Jia &amp; Percy Liang, ACL2016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064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F22E-04E0-FF4C-9401-3B6E37B6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7E408-1C27-9549-BFBA-E040E5FB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E22B65-501C-AA45-A370-D831942D3607}"/>
              </a:ext>
            </a:extLst>
          </p:cNvPr>
          <p:cNvSpPr txBox="1"/>
          <p:nvPr/>
        </p:nvSpPr>
        <p:spPr>
          <a:xfrm>
            <a:off x="5029200" y="6413500"/>
            <a:ext cx="6631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Data Recombination for Neural Semantic Parsing, Robin Jia &amp; Percy Liang, ACL2016</a:t>
            </a:r>
            <a:endParaRPr kumimoji="1"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36F6F-D215-774E-9A7E-477B53A7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05" y="884917"/>
            <a:ext cx="4682067" cy="50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9926-D98E-754C-9B8B-6AE12F6F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表格预训练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540BF-E2D0-CA47-A064-19BF6A7C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﻿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Structure-Grounded Pretraining for Text-to-SQL.</a:t>
            </a:r>
          </a:p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Structure-aware Pre-training for Table Understanding with Tree-based Transformers.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﻿</a:t>
            </a:r>
            <a:r>
              <a:rPr lang="en-US" altLang="zh-CN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TaBERT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Pretraining for joint understanding of textual and tabular data. 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TURL: Table Understanding through Representation Learning. </a:t>
            </a:r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﻿Tapas: Weakly supervised table parsing via pre-training.</a:t>
            </a:r>
          </a:p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Understanding tables with intermediate pre-training.</a:t>
            </a:r>
          </a:p>
        </p:txBody>
      </p:sp>
      <p:graphicFrame>
        <p:nvGraphicFramePr>
          <p:cNvPr id="7" name="表格 181">
            <a:extLst>
              <a:ext uri="{FF2B5EF4-FFF2-40B4-BE49-F238E27FC236}">
                <a16:creationId xmlns:a16="http://schemas.microsoft.com/office/drawing/2014/main" id="{6E14FD2C-0E49-824D-A8DA-186D0AFCD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34057"/>
              </p:ext>
            </p:extLst>
          </p:nvPr>
        </p:nvGraphicFramePr>
        <p:xfrm>
          <a:off x="9360433" y="163286"/>
          <a:ext cx="2138880" cy="113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397">
                  <a:extLst>
                    <a:ext uri="{9D8B030D-6E8A-4147-A177-3AD203B41FA5}">
                      <a16:colId xmlns:a16="http://schemas.microsoft.com/office/drawing/2014/main" val="4278620627"/>
                    </a:ext>
                  </a:extLst>
                </a:gridCol>
                <a:gridCol w="1382483">
                  <a:extLst>
                    <a:ext uri="{9D8B030D-6E8A-4147-A177-3AD203B41FA5}">
                      <a16:colId xmlns:a16="http://schemas.microsoft.com/office/drawing/2014/main" val="2955410919"/>
                    </a:ext>
                  </a:extLst>
                </a:gridCol>
              </a:tblGrid>
              <a:tr h="3782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482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MSR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44616"/>
                  </a:ext>
                </a:extLst>
              </a:tr>
              <a:tr h="3782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3736"/>
                  </a:ext>
                </a:extLst>
              </a:tr>
              <a:tr h="3782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3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37525-9281-FC43-BF17-D3BA9C40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1825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D0E6F-D4CC-314A-8D17-432F0603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1114425"/>
            <a:ext cx="10515600" cy="499054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针对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，提出了一种有效地预训练方法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亮点：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SCFG </a:t>
            </a:r>
            <a:r>
              <a:rPr kumimoji="1" lang="zh-CN" altLang="en-US" dirty="0"/>
              <a:t>进行跨领域数据增强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高质量的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SQL,Table,Text</a:t>
            </a:r>
            <a:r>
              <a:rPr kumimoji="1" lang="en-US" altLang="zh-CN" dirty="0"/>
              <a:t>)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zh-CN" altLang="en-US" dirty="0"/>
              <a:t>*</a:t>
            </a:r>
            <a:r>
              <a:rPr kumimoji="1" lang="en-US" altLang="zh-CN" dirty="0"/>
              <a:t> ﻿synchronous context free grammar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利用了相关表格任务的数据集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表格事实检测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TabFact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表格描述生成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在若干问题上达到</a:t>
            </a:r>
            <a:r>
              <a:rPr kumimoji="1" lang="en-US" altLang="zh-CN" dirty="0"/>
              <a:t>SOTA</a:t>
            </a:r>
          </a:p>
          <a:p>
            <a:pPr lvl="2"/>
            <a:r>
              <a:rPr kumimoji="1" lang="en-US" altLang="zh-CN" dirty="0"/>
              <a:t>Spider (65.6-&gt;69.6)</a:t>
            </a:r>
          </a:p>
          <a:p>
            <a:pPr lvl="2"/>
            <a:r>
              <a:rPr kumimoji="1" lang="en-US" altLang="zh-CN" dirty="0" err="1"/>
              <a:t>WikiTableQuestion</a:t>
            </a:r>
            <a:r>
              <a:rPr kumimoji="1" lang="en-US" altLang="zh-CN" dirty="0"/>
              <a:t> (51.8 -&gt; 52.7)</a:t>
            </a:r>
          </a:p>
          <a:p>
            <a:pPr marL="914400" lvl="2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1CA2E-FC2C-744D-A07E-0C143DB6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70" y="1885577"/>
            <a:ext cx="5664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4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21182-7D9C-B647-BF3C-A12AF92C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79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预训练过程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DD61F-E404-F640-BB0C-A1B714A8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58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初始化：</a:t>
            </a:r>
            <a:r>
              <a:rPr kumimoji="1" lang="en-US" altLang="zh-CN" dirty="0" err="1"/>
              <a:t>RoBERTa</a:t>
            </a:r>
            <a:r>
              <a:rPr kumimoji="1" lang="en-US" altLang="zh-CN" dirty="0"/>
              <a:t>-Large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﻿2</a:t>
            </a:r>
            <a:r>
              <a:rPr kumimoji="1" lang="zh-CN" altLang="en-US" dirty="0"/>
              <a:t>种预训练目标函数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table-related data with MLM loss</a:t>
            </a:r>
          </a:p>
          <a:p>
            <a:pPr lvl="2"/>
            <a:r>
              <a:rPr kumimoji="1" lang="zh-CN" altLang="en-US" dirty="0"/>
              <a:t>数据来源：相关表格任务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规模：</a:t>
            </a:r>
            <a:r>
              <a:rPr kumimoji="1" lang="en-US" altLang="zh-CN" dirty="0"/>
              <a:t>391.5k</a:t>
            </a:r>
          </a:p>
          <a:p>
            <a:pPr lvl="2"/>
            <a:endParaRPr kumimoji="1" lang="en-US" altLang="zh-CN" dirty="0"/>
          </a:p>
          <a:p>
            <a:pPr lvl="1"/>
            <a:r>
              <a:rPr kumimoji="1" lang="en-US" altLang="zh-CN" dirty="0"/>
              <a:t>﻿synthetic data with SSP loss</a:t>
            </a:r>
          </a:p>
          <a:p>
            <a:pPr lvl="2"/>
            <a:r>
              <a:rPr kumimoji="1" lang="en-US" altLang="zh-CN" dirty="0"/>
              <a:t>﻿SQL semantic prediction</a:t>
            </a:r>
          </a:p>
          <a:p>
            <a:pPr lvl="2"/>
            <a:r>
              <a:rPr kumimoji="1" lang="zh-CN" altLang="en-US" dirty="0"/>
              <a:t>输入：问题，表头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输出：列是否出现在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中及涉及的操作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数据来源：</a:t>
            </a:r>
            <a:r>
              <a:rPr kumimoji="1" lang="en-US" altLang="zh-CN" dirty="0"/>
              <a:t>SCFG</a:t>
            </a:r>
            <a:r>
              <a:rPr kumimoji="1" lang="zh-CN" altLang="en-US" dirty="0"/>
              <a:t>合成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规模：</a:t>
            </a:r>
            <a:r>
              <a:rPr kumimoji="1" lang="en-US" altLang="zh-CN" dirty="0"/>
              <a:t>475k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77D89A-CBA2-5041-8677-0B826AEA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18" y="872653"/>
            <a:ext cx="6405229" cy="51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70206-5787-3F4C-8895-4A46BE3A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1825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合成数据集</a:t>
            </a:r>
            <a:r>
              <a:rPr kumimoji="1" lang="en-US" altLang="zh-CN" dirty="0"/>
              <a:t>-&gt;SQL ﻿semantic loss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6FED7-C5EE-354E-BA5F-41947E14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272988"/>
            <a:ext cx="11031071" cy="4903975"/>
          </a:xfrm>
        </p:spPr>
        <p:txBody>
          <a:bodyPr/>
          <a:lstStyle/>
          <a:p>
            <a:r>
              <a:rPr kumimoji="1" lang="en-US" altLang="zh-CN" dirty="0"/>
              <a:t>SCFG</a:t>
            </a:r>
            <a:r>
              <a:rPr kumimoji="1" lang="zh-CN" altLang="en-US" dirty="0"/>
              <a:t>合成新数据步骤：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将（问题，</a:t>
            </a:r>
            <a:r>
              <a:rPr kumimoji="1" lang="en-US" altLang="zh-CN" dirty="0"/>
              <a:t>SQL</a:t>
            </a:r>
            <a:r>
              <a:rPr kumimoji="1" lang="zh-CN" altLang="en-US" dirty="0"/>
              <a:t>）中的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替换成对应符号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得到模板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随机采样数据库，利用模版合成新的（问题，</a:t>
            </a:r>
            <a:r>
              <a:rPr kumimoji="1" lang="en-US" altLang="zh-CN" dirty="0"/>
              <a:t>SQL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9101A-17DC-914B-AE7A-7482A068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37036"/>
            <a:ext cx="10515600" cy="2847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7428C8-FEFD-BD4A-9895-A4AB4627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97" y="5652465"/>
            <a:ext cx="6600805" cy="10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3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142F-AC29-C14E-B80C-B740EE7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相关数据集</a:t>
            </a:r>
            <a:r>
              <a:rPr kumimoji="1" lang="en-US" altLang="zh-CN" dirty="0"/>
              <a:t>-&gt;MLM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87E61-0563-214F-811F-C921E0B6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3258671"/>
            <a:ext cx="6661941" cy="27685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C2FBF-11E5-E74F-9F9D-6F4BD2EF27AD}"/>
              </a:ext>
            </a:extLst>
          </p:cNvPr>
          <p:cNvSpPr txBox="1"/>
          <p:nvPr/>
        </p:nvSpPr>
        <p:spPr>
          <a:xfrm>
            <a:off x="1030941" y="1783976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高质量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文本，表格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数据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问题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表格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描述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6445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4906-1693-C845-8C01-6B2DDE38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实验相关数据集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5418DA-BF35-2649-BAC6-DEDEE9B2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19" y="1918448"/>
            <a:ext cx="11199172" cy="28418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A19926-9DE8-124D-A10D-85A54F06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46" y="4894729"/>
            <a:ext cx="10206118" cy="17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1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9171-72F3-AC4D-9410-7832E7E8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SPIDER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65772-2C06-8440-9069-4B196711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89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SOTA</a:t>
            </a:r>
          </a:p>
          <a:p>
            <a:r>
              <a:rPr kumimoji="1" lang="en-US" altLang="zh-CN" dirty="0"/>
              <a:t>﻿</a:t>
            </a:r>
            <a:r>
              <a:rPr kumimoji="1" lang="zh-CN" altLang="en-US" dirty="0"/>
              <a:t>补充了新的知识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﻿founded</a:t>
            </a:r>
            <a:r>
              <a:rPr kumimoji="1" lang="zh-CN" altLang="en-US" dirty="0"/>
              <a:t>映射到</a:t>
            </a:r>
            <a:r>
              <a:rPr kumimoji="1" lang="en-US" altLang="zh-CN" dirty="0"/>
              <a:t>﻿independent year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MLM</a:t>
            </a:r>
            <a:r>
              <a:rPr kumimoji="1" lang="zh-CN" altLang="en-US" dirty="0"/>
              <a:t>提高</a:t>
            </a:r>
            <a:r>
              <a:rPr kumimoji="1" lang="en-US" altLang="zh-CN" dirty="0"/>
              <a:t>1.51%</a:t>
            </a:r>
          </a:p>
          <a:p>
            <a:r>
              <a:rPr kumimoji="1" lang="en-US" altLang="zh-CN" dirty="0"/>
              <a:t>SSP</a:t>
            </a:r>
            <a:r>
              <a:rPr kumimoji="1" lang="zh-CN" altLang="en-US" dirty="0"/>
              <a:t>提高</a:t>
            </a:r>
            <a:r>
              <a:rPr kumimoji="1" lang="en-US" altLang="zh-CN" dirty="0"/>
              <a:t>4%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AF5E5-5F02-D944-89F6-E9A854CA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41" y="1310096"/>
            <a:ext cx="5143076" cy="44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503</Words>
  <Application>Microsoft Macintosh PowerPoint</Application>
  <PresentationFormat>宽屏</PresentationFormat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GRAPPA: Grammar-Augmented Pre-Training for Table Semantic Parsing </vt:lpstr>
      <vt:lpstr>作者团队</vt:lpstr>
      <vt:lpstr>表格预训练</vt:lpstr>
      <vt:lpstr>概述</vt:lpstr>
      <vt:lpstr>预训练过程</vt:lpstr>
      <vt:lpstr>合成数据集-&gt;SQL ﻿semantic loss</vt:lpstr>
      <vt:lpstr>相关数据集-&gt;MLM Loss</vt:lpstr>
      <vt:lpstr>实验相关数据集</vt:lpstr>
      <vt:lpstr>SPIDER</vt:lpstr>
      <vt:lpstr>Fully-sup WikiSQL</vt:lpstr>
      <vt:lpstr>WikiTableQuestion</vt:lpstr>
      <vt:lpstr>weakly-sup. WIKISQL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GRAPPA: Grammar-Augmented Pre-Training for Table Semantic Parsing </dc:title>
  <dc:creator>Dou Longxu</dc:creator>
  <cp:lastModifiedBy>Dou Longxu</cp:lastModifiedBy>
  <cp:revision>51</cp:revision>
  <dcterms:created xsi:type="dcterms:W3CDTF">2020-10-24T17:03:48Z</dcterms:created>
  <dcterms:modified xsi:type="dcterms:W3CDTF">2020-10-28T07:14:01Z</dcterms:modified>
</cp:coreProperties>
</file>