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4" r:id="rId29"/>
    <p:sldId id="282" r:id="rId30"/>
    <p:sldId id="283" r:id="rId31"/>
    <p:sldId id="281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3:55: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24575,'696'0'0,"-661"2"0,0 2 0,54 12 0,-46-8 0,46 4 0,307-8 0,-210-6 0,310 2 0,-469-2 0,49-8 0,-46 5 0,38-1 0,567 5 0,-308 2 0,235-1 0,-524 2 0,44 8 0,20 0 0,424-7 0,-270-5 0,-171 2 0,101 13 0,-58-3-1365,-109-10-5461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3T03:55: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1 223 24575,'21'0'0,"0"-2"0,1-1 0,-1-1 0,32-9 0,82-36 0,-69 23 0,-18 7 0,-32 12 0,0 0 0,1 1 0,-1 1 0,1 1 0,26-4 0,85 5 0,-83 4 0,69-8 0,7-4 0,203 6 0,-174 7 0,-125 0 0,-1 1 0,1 1 0,-1 1 0,42 14 0,-33-9 0,50 9 0,-70-17 0,66 9 0,121 3 0,1027-15 0,-703 1 0,-466-3 0,-1-3 0,1-3 0,64-17 0,-61 11 0,1 3 0,87-6 0,-124 16 0,0-1 0,44-12 0,-40 8 0,43-6 0,-42 10 0,-1 1 0,1 2 0,0 1 0,0 1 0,-1 1 0,0 2 0,1 1 0,-2 1 0,57 22 0,27 14 0,-94-38 0,0 0 0,1-2 0,-1 0 0,29 0 0,237-6 0,-248 1 0,0-2 0,58-12 0,-57 8 0,0 2 0,50-3 0,635 9 0,-322 2 0,-368-2 0,-11 1 0,-1-1 0,1-1 0,-1 0 0,1-2 0,-1 0 0,40-12 0,-43 9 50,1 1-1,0 0 0,0 2 0,0 0 1,23-1-1,94 6-412,-57 0-935,-63-2-5528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700F8-EC24-449C-BD2C-FC69A3B25E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88782-9246-4545-8997-083646D0A28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88782-9246-4545-8997-083646D0A2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9D0A-34B8-4C58-A028-A7E46CF41F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95BE0-7750-453D-9B45-03A69FACE7D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.jpe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28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9.png"/><Relationship Id="rId3" Type="http://schemas.openxmlformats.org/officeDocument/2006/relationships/oleObject" Target="../embeddings/oleObject30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3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38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40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42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6" Type="http://schemas.openxmlformats.org/officeDocument/2006/relationships/oleObject" Target="../embeddings/oleObject46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45.bin"/><Relationship Id="rId3" Type="http://schemas.openxmlformats.org/officeDocument/2006/relationships/oleObject" Target="../embeddings/oleObject44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9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52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54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56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58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57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60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5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62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6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png"/><Relationship Id="rId7" Type="http://schemas.openxmlformats.org/officeDocument/2006/relationships/customXml" Target="../ink/ink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oleObject" Target="../embeddings/oleObject2.bin"/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6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66.bin"/><Relationship Id="rId6" Type="http://schemas.openxmlformats.org/officeDocument/2006/relationships/oleObject" Target="../embeddings/oleObject65.bin"/><Relationship Id="rId5" Type="http://schemas.openxmlformats.org/officeDocument/2006/relationships/image" Target="../media/image1.jpeg"/><Relationship Id="rId4" Type="http://schemas.openxmlformats.org/officeDocument/2006/relationships/image" Target="../media/image38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6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67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8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74.bin"/><Relationship Id="rId6" Type="http://schemas.openxmlformats.org/officeDocument/2006/relationships/image" Target="../media/image1.jpeg"/><Relationship Id="rId5" Type="http://schemas.openxmlformats.org/officeDocument/2006/relationships/oleObject" Target="../embeddings/oleObject73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71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76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7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1.bin"/><Relationship Id="rId3" Type="http://schemas.openxmlformats.org/officeDocument/2006/relationships/oleObject" Target="../embeddings/oleObject10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jpeg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数值计算方法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43932"/>
            <a:ext cx="9144000" cy="1655762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纪庆革  主讲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E-mail: 1024180018@qq.com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kumimoji="0" lang="zh-CN" altLang="en-US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最佳平方逼近</a:t>
            </a:r>
            <a:br>
              <a:rPr kumimoji="0"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、最佳平方逼近</a:t>
            </a:r>
            <a:endParaRPr kumimoji="0"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23913" y="1809750"/>
          <a:ext cx="10534458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3578225" imgH="1283335" progId="Equation.DSMT4">
                  <p:embed/>
                </p:oleObj>
              </mc:Choice>
              <mc:Fallback>
                <p:oleObj name="Equation" r:id="rId1" imgW="3578225" imgH="1283335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809750"/>
                        <a:ext cx="10534458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11848" y="1809750"/>
          <a:ext cx="10534458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3578225" imgH="1283335" progId="Equation.DSMT4">
                  <p:embed/>
                </p:oleObj>
              </mc:Choice>
              <mc:Fallback>
                <p:oleObj name="Equation" r:id="rId3" imgW="3578225" imgH="1283335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48" y="1809750"/>
                        <a:ext cx="10534458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38199" y="1825624"/>
          <a:ext cx="10545079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305175" imgH="908685" progId="Equation.DSMT4">
                  <p:embed/>
                </p:oleObj>
              </mc:Choice>
              <mc:Fallback>
                <p:oleObj name="Equation" r:id="rId1" imgW="3305175" imgH="908685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1825624"/>
                        <a:ext cx="10545079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48359" y="1823719"/>
          <a:ext cx="10545079" cy="289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305175" imgH="908685" progId="Equation.DSMT4">
                  <p:embed/>
                </p:oleObj>
              </mc:Choice>
              <mc:Fallback>
                <p:oleObj name="Equation" r:id="rId3" imgW="3305175" imgH="908685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359" y="1823719"/>
                        <a:ext cx="10545079" cy="289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65125"/>
          <a:ext cx="58737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942465" imgH="613410" progId="Equation.DSMT4">
                  <p:embed/>
                </p:oleObj>
              </mc:Choice>
              <mc:Fallback>
                <p:oleObj name="Equation" r:id="rId1" imgW="1942465" imgH="61341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125"/>
                        <a:ext cx="587375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949960" y="1995488"/>
          <a:ext cx="7507288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498850" imgH="2135505" progId="Equation.DSMT4">
                  <p:embed/>
                </p:oleObj>
              </mc:Choice>
              <mc:Fallback>
                <p:oleObj name="Equation" r:id="rId3" imgW="3498850" imgH="213550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960" y="1995488"/>
                        <a:ext cx="7507288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960120" y="1995488"/>
          <a:ext cx="7507288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3498850" imgH="2135505" progId="Equation.DSMT4">
                  <p:embed/>
                </p:oleObj>
              </mc:Choice>
              <mc:Fallback>
                <p:oleObj name="Equation" r:id="rId5" imgW="3498850" imgH="213550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" y="1995488"/>
                        <a:ext cx="7507288" cy="458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825059" y="351986"/>
          <a:ext cx="58737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7" imgW="1942465" imgH="613410" progId="Equation.DSMT4">
                  <p:embed/>
                </p:oleObj>
              </mc:Choice>
              <mc:Fallback>
                <p:oleObj name="Equation" r:id="rId7" imgW="1942465" imgH="61341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059" y="351986"/>
                        <a:ext cx="587375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15658" y="1524634"/>
          <a:ext cx="10556974" cy="490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4350385" imgH="2021840" progId="Equation.DSMT4">
                  <p:embed/>
                </p:oleObj>
              </mc:Choice>
              <mc:Fallback>
                <p:oleObj name="Equation" r:id="rId1" imgW="4350385" imgH="202184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58" y="1524634"/>
                        <a:ext cx="10556974" cy="490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31424" y="1522729"/>
          <a:ext cx="10556974" cy="490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4350385" imgH="2021840" progId="Equation.DSMT4">
                  <p:embed/>
                </p:oleObj>
              </mc:Choice>
              <mc:Fallback>
                <p:oleObj name="Equation" r:id="rId3" imgW="4350385" imgH="202184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424" y="1522729"/>
                        <a:ext cx="10556974" cy="490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29310" y="1809750"/>
          <a:ext cx="9590359" cy="328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55620" imgH="1045210" progId="Equation.DSMT4">
                  <p:embed/>
                </p:oleObj>
              </mc:Choice>
              <mc:Fallback>
                <p:oleObj name="Equation" r:id="rId1" imgW="3055620" imgH="104521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" y="1809750"/>
                        <a:ext cx="9590359" cy="3280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29310" y="1819910"/>
          <a:ext cx="9590359" cy="328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055620" imgH="1045210" progId="Equation.DSMT4">
                  <p:embed/>
                </p:oleObj>
              </mc:Choice>
              <mc:Fallback>
                <p:oleObj name="Equation" r:id="rId3" imgW="3055620" imgH="104521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310" y="1819910"/>
                        <a:ext cx="9590359" cy="3280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0" y="5110480"/>
            <a:ext cx="10430711" cy="1503682"/>
          </a:xfrm>
          <a:prstGeom prst="rect">
            <a:avLst/>
          </a:prstGeom>
          <a:noFill/>
          <a:ln w="9525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0649" y="6004560"/>
            <a:ext cx="23151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6699FF"/>
                </a:solidFill>
              </a:rPr>
              <a:t>见教材</a:t>
            </a:r>
            <a:r>
              <a:rPr lang="en-US" altLang="zh-CN" dirty="0">
                <a:solidFill>
                  <a:srgbClr val="6699FF"/>
                </a:solidFill>
              </a:rPr>
              <a:t>68</a:t>
            </a:r>
            <a:r>
              <a:rPr lang="zh-CN" altLang="en-US" dirty="0">
                <a:solidFill>
                  <a:srgbClr val="6699FF"/>
                </a:solidFill>
              </a:rPr>
              <a:t>页</a:t>
            </a:r>
            <a:endParaRPr lang="zh-CN" altLang="en-US" dirty="0">
              <a:solidFill>
                <a:srgbClr val="6699FF"/>
              </a:solidFill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17245" y="349568"/>
          <a:ext cx="743426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407410" imgH="613410" progId="Equation.DSMT4">
                  <p:embed/>
                </p:oleObj>
              </mc:Choice>
              <mc:Fallback>
                <p:oleObj name="Equation" r:id="rId1" imgW="3407410" imgH="61341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" y="349568"/>
                        <a:ext cx="7434263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28040" y="1773238"/>
          <a:ext cx="7250113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192145" imgH="2181225" progId="Equation.DSMT4">
                  <p:embed/>
                </p:oleObj>
              </mc:Choice>
              <mc:Fallback>
                <p:oleObj name="Equation" r:id="rId3" imgW="3192145" imgH="218122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" y="1773238"/>
                        <a:ext cx="7250113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27405" y="339408"/>
          <a:ext cx="743426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3407410" imgH="613410" progId="Equation.DSMT4">
                  <p:embed/>
                </p:oleObj>
              </mc:Choice>
              <mc:Fallback>
                <p:oleObj name="Equation" r:id="rId5" imgW="3407410" imgH="61341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" y="339408"/>
                        <a:ext cx="7434263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838200" y="1773238"/>
          <a:ext cx="7250113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6" imgW="3192145" imgH="2181225" progId="Equation.DSMT4">
                  <p:embed/>
                </p:oleObj>
              </mc:Choice>
              <mc:Fallback>
                <p:oleObj name="Equation" r:id="rId6" imgW="3192145" imgH="218122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73238"/>
                        <a:ext cx="7250113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44550" y="364912"/>
          <a:ext cx="8037513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646680" imgH="1340485" progId="Equation.DSMT4">
                  <p:embed/>
                </p:oleObj>
              </mc:Choice>
              <mc:Fallback>
                <p:oleObj name="Equation" r:id="rId1" imgW="2646680" imgH="134048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364912"/>
                        <a:ext cx="8037513" cy="407035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7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24230" y="4440555"/>
          <a:ext cx="80645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754120" imgH="653415" progId="Equation.DSMT4">
                  <p:embed/>
                </p:oleObj>
              </mc:Choice>
              <mc:Fallback>
                <p:oleObj name="Equation" r:id="rId3" imgW="3754120" imgH="65341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" y="4440555"/>
                        <a:ext cx="8064500" cy="144145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7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310" y="364907"/>
            <a:ext cx="2411140" cy="79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14893" y="260350"/>
          <a:ext cx="7329487" cy="635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509645" imgH="3044190" progId="Equation.DSMT4">
                  <p:embed/>
                </p:oleObj>
              </mc:Choice>
              <mc:Fallback>
                <p:oleObj name="Equation" r:id="rId1" imgW="3509645" imgH="304419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893" y="260350"/>
                        <a:ext cx="7329487" cy="635635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70979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333308" y="270510"/>
          <a:ext cx="7329487" cy="635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509645" imgH="3044190" progId="Equation.DSMT4">
                  <p:embed/>
                </p:oleObj>
              </mc:Choice>
              <mc:Fallback>
                <p:oleObj name="Equation" r:id="rId3" imgW="3509645" imgH="304419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08" y="270510"/>
                        <a:ext cx="7329487" cy="6356350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70979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70" y="134620"/>
            <a:ext cx="1611630" cy="53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315210" y="6585585"/>
            <a:ext cx="326009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20-23f)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kumimoji="0"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曲线拟合的最小二乘法 </a:t>
            </a:r>
            <a:br>
              <a:rPr kumimoji="0"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最小二乘法及其计算</a:t>
            </a:r>
            <a:endParaRPr kumimoji="0" lang="zh-CN" altLang="en-US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24865" y="1810068"/>
          <a:ext cx="10535324" cy="311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3532505" imgH="1045210" progId="Equation.DSMT4">
                  <p:embed/>
                </p:oleObj>
              </mc:Choice>
              <mc:Fallback>
                <p:oleObj name="Equation" r:id="rId1" imgW="3532505" imgH="104521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65" y="1810068"/>
                        <a:ext cx="10535324" cy="311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45185" y="1810068"/>
          <a:ext cx="10535324" cy="311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3532505" imgH="1045210" progId="Equation.DSMT4">
                  <p:embed/>
                </p:oleObj>
              </mc:Choice>
              <mc:Fallback>
                <p:oleObj name="Equation" r:id="rId3" imgW="3532505" imgH="104521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" y="1810068"/>
                        <a:ext cx="10535324" cy="311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35343" y="1821180"/>
          <a:ext cx="10543938" cy="345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192145" imgH="1045210" progId="Equation.DSMT4">
                  <p:embed/>
                </p:oleObj>
              </mc:Choice>
              <mc:Fallback>
                <p:oleObj name="Equation" r:id="rId1" imgW="3192145" imgH="104521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43" y="1821180"/>
                        <a:ext cx="10543938" cy="3451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55663" y="1821180"/>
          <a:ext cx="10543938" cy="345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192145" imgH="1045210" progId="Equation.DSMT4">
                  <p:embed/>
                </p:oleObj>
              </mc:Choice>
              <mc:Fallback>
                <p:oleObj name="Equation" r:id="rId3" imgW="3192145" imgH="104521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821180"/>
                        <a:ext cx="10543938" cy="3451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第三章 逼近与拟合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0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内容提要</a:t>
            </a:r>
            <a:endParaRPr kumimoji="0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kumimoji="0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基本概念</a:t>
            </a:r>
            <a:endParaRPr kumimoji="0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 </a:t>
            </a:r>
            <a:r>
              <a:rPr kumimoji="0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最佳平方逼近</a:t>
            </a:r>
            <a:endParaRPr kumimoji="0"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kumimoji="0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 </a:t>
            </a:r>
            <a:r>
              <a:rPr kumimoji="0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曲线拟合的最小二乘法</a:t>
            </a:r>
            <a:endParaRPr kumimoji="0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013450" y="6237288"/>
            <a:ext cx="3022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</a:rPr>
              <a:t>函数逼近</a:t>
            </a:r>
            <a:r>
              <a:rPr lang="en-US" altLang="zh-CN" dirty="0">
                <a:solidFill>
                  <a:srgbClr val="0070C0"/>
                </a:solidFill>
              </a:rPr>
              <a:t>vs</a:t>
            </a:r>
            <a:r>
              <a:rPr lang="zh-CN" altLang="en-US" dirty="0">
                <a:solidFill>
                  <a:srgbClr val="0070C0"/>
                </a:solidFill>
              </a:rPr>
              <a:t>曲线拟合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32168" y="351790"/>
          <a:ext cx="655320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181225" imgH="999490" progId="Equation.DSMT4">
                  <p:embed/>
                </p:oleObj>
              </mc:Choice>
              <mc:Fallback>
                <p:oleObj name="Equation" r:id="rId1" imgW="2181225" imgH="99949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168" y="351790"/>
                        <a:ext cx="6553200" cy="300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22008" y="351790"/>
          <a:ext cx="655320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181225" imgH="999490" progId="Equation.DSMT4">
                  <p:embed/>
                </p:oleObj>
              </mc:Choice>
              <mc:Fallback>
                <p:oleObj name="Equation" r:id="rId3" imgW="2181225" imgH="99949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8" y="351790"/>
                        <a:ext cx="6553200" cy="300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966470" y="3357563"/>
          <a:ext cx="7669213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4" imgW="2839720" imgH="1203960" progId="Equation.DSMT4">
                  <p:embed/>
                </p:oleObj>
              </mc:Choice>
              <mc:Fallback>
                <p:oleObj name="Equation" r:id="rId4" imgW="2839720" imgH="120396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470" y="3357563"/>
                        <a:ext cx="7669213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968747" y="3344074"/>
          <a:ext cx="7669213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6" imgW="2839720" imgH="1203960" progId="Equation.DSMT4">
                  <p:embed/>
                </p:oleObj>
              </mc:Choice>
              <mc:Fallback>
                <p:oleObj name="Equation" r:id="rId6" imgW="2839720" imgH="120396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747" y="3344074"/>
                        <a:ext cx="7669213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73760" y="357824"/>
          <a:ext cx="9042908" cy="307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09900" imgH="1022350" progId="Equation.DSMT4">
                  <p:embed/>
                </p:oleObj>
              </mc:Choice>
              <mc:Fallback>
                <p:oleObj name="Equation" r:id="rId1" imgW="3009900" imgH="102235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60" y="357824"/>
                        <a:ext cx="9042908" cy="3071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883920" y="3721101"/>
          <a:ext cx="7483316" cy="246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590165" imgH="852170" progId="Equation.DSMT4">
                  <p:embed/>
                </p:oleObj>
              </mc:Choice>
              <mc:Fallback>
                <p:oleObj name="Equation" r:id="rId3" imgW="2590165" imgH="85217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" y="3721101"/>
                        <a:ext cx="7483316" cy="2461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873760" y="3710941"/>
          <a:ext cx="7483316" cy="246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2590165" imgH="852170" progId="Equation.DSMT4">
                  <p:embed/>
                </p:oleObj>
              </mc:Choice>
              <mc:Fallback>
                <p:oleObj name="Equation" r:id="rId5" imgW="2590165" imgH="85217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60" y="3710941"/>
                        <a:ext cx="7483316" cy="2461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63600" y="367984"/>
          <a:ext cx="9042908" cy="307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6" imgW="3009900" imgH="1022350" progId="Equation.DSMT4">
                  <p:embed/>
                </p:oleObj>
              </mc:Choice>
              <mc:Fallback>
                <p:oleObj name="Equation" r:id="rId6" imgW="3009900" imgH="102235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67984"/>
                        <a:ext cx="9042908" cy="3071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720" y="364907"/>
            <a:ext cx="1791730" cy="59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518" y="1838643"/>
          <a:ext cx="6507162" cy="2951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203450" imgH="999490" progId="Equation.DSMT4">
                  <p:embed/>
                </p:oleObj>
              </mc:Choice>
              <mc:Fallback>
                <p:oleObj name="Equation" r:id="rId1" imgW="2203450" imgH="99949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8" y="1838643"/>
                        <a:ext cx="6507162" cy="2951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32912" y="1848803"/>
          <a:ext cx="6507162" cy="2951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203450" imgH="999490" progId="Equation.DSMT4">
                  <p:embed/>
                </p:oleObj>
              </mc:Choice>
              <mc:Fallback>
                <p:oleObj name="Equation" r:id="rId3" imgW="2203450" imgH="99949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12" y="1848803"/>
                        <a:ext cx="6507162" cy="2951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14705" y="1835150"/>
          <a:ext cx="8247063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175000" imgH="1891030" progId="Equation.DSMT4">
                  <p:embed/>
                </p:oleObj>
              </mc:Choice>
              <mc:Fallback>
                <p:oleObj name="Equation" r:id="rId1" imgW="3175000" imgH="189103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705" y="1835150"/>
                        <a:ext cx="8247063" cy="449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24865" y="1835150"/>
          <a:ext cx="8247063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175000" imgH="1891030" progId="Equation.DSMT4">
                  <p:embed/>
                </p:oleObj>
              </mc:Choice>
              <mc:Fallback>
                <p:oleObj name="Equation" r:id="rId3" imgW="3175000" imgH="189103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65" y="1835150"/>
                        <a:ext cx="8247063" cy="449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0263" y="1822768"/>
          <a:ext cx="1048954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453130" imgH="647700" progId="Equation.DSMT4">
                  <p:embed/>
                </p:oleObj>
              </mc:Choice>
              <mc:Fallback>
                <p:oleObj name="Equation" r:id="rId1" imgW="3453130" imgH="6477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822768"/>
                        <a:ext cx="1048954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32540" y="1832928"/>
          <a:ext cx="1048954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453130" imgH="647700" progId="Equation.DSMT4">
                  <p:embed/>
                </p:oleObj>
              </mc:Choice>
              <mc:Fallback>
                <p:oleObj name="Equation" r:id="rId3" imgW="3453130" imgH="6477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540" y="1832928"/>
                        <a:ext cx="1048954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1849" y="1817370"/>
          <a:ext cx="10538431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4145915" imgH="852170" progId="Equation.DSMT4">
                  <p:embed/>
                </p:oleObj>
              </mc:Choice>
              <mc:Fallback>
                <p:oleObj name="Equation" r:id="rId1" imgW="4145915" imgH="85217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49" y="1817370"/>
                        <a:ext cx="10538431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19412" y="1817370"/>
          <a:ext cx="10538431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4145915" imgH="852170" progId="Equation.DSMT4">
                  <p:embed/>
                </p:oleObj>
              </mc:Choice>
              <mc:Fallback>
                <p:oleObj name="Equation" r:id="rId3" imgW="4145915" imgH="85217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12" y="1817370"/>
                        <a:ext cx="10538431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45820" y="1100454"/>
          <a:ext cx="10515600" cy="497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4441190" imgH="2101215" progId="Equation.DSMT4">
                  <p:embed/>
                </p:oleObj>
              </mc:Choice>
              <mc:Fallback>
                <p:oleObj name="Equation" r:id="rId1" imgW="4441190" imgH="2101215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" y="1100454"/>
                        <a:ext cx="10515600" cy="4973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35660" y="1100454"/>
          <a:ext cx="10515600" cy="4973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4441190" imgH="2101215" progId="Equation.DSMT4">
                  <p:embed/>
                </p:oleObj>
              </mc:Choice>
              <mc:Fallback>
                <p:oleObj name="Equation" r:id="rId3" imgW="4441190" imgH="2101215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660" y="1100454"/>
                        <a:ext cx="10515600" cy="4973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480" y="364907"/>
            <a:ext cx="2187970" cy="72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6613" y="476250"/>
            <a:ext cx="7268336" cy="56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3-3  </a:t>
            </a:r>
            <a:r>
              <a:rPr kumimoji="0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已知实测数据表如下</a:t>
            </a:r>
            <a:r>
              <a:rPr kumimoji="0"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求它的拟合曲线</a:t>
            </a:r>
            <a:endParaRPr kumimoji="0"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5"/>
          <p:cNvGraphicFramePr/>
          <p:nvPr/>
        </p:nvGraphicFramePr>
        <p:xfrm>
          <a:off x="1403350" y="1341438"/>
          <a:ext cx="5473700" cy="1352920"/>
        </p:xfrm>
        <a:graphic>
          <a:graphicData uri="http://schemas.openxmlformats.org/drawingml/2006/table">
            <a:tbl>
              <a:tblPr/>
              <a:tblGrid>
                <a:gridCol w="735013"/>
                <a:gridCol w="4738687"/>
              </a:tblGrid>
              <a:tr h="45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1         2          3         4         5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95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4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22" marB="456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4        4.5        6        8       8.5     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2         1          3        1         1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22" marB="456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28" name="Group 40"/>
          <p:cNvGrpSpPr/>
          <p:nvPr/>
        </p:nvGrpSpPr>
        <p:grpSpPr bwMode="auto">
          <a:xfrm>
            <a:off x="2528986" y="3211513"/>
            <a:ext cx="4059238" cy="3154362"/>
            <a:chOff x="1461" y="2005"/>
            <a:chExt cx="2557" cy="1987"/>
          </a:xfrm>
        </p:grpSpPr>
        <p:sp>
          <p:nvSpPr>
            <p:cNvPr id="29" name="Line 17"/>
            <p:cNvSpPr>
              <a:spLocks noChangeShapeType="1"/>
            </p:cNvSpPr>
            <p:nvPr/>
          </p:nvSpPr>
          <p:spPr bwMode="auto">
            <a:xfrm flipV="1">
              <a:off x="1791" y="2115"/>
              <a:ext cx="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1791" y="3702"/>
              <a:ext cx="20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643" y="3593"/>
              <a:ext cx="243" cy="35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800" b="1" dirty="0">
                  <a:solidFill>
                    <a:schemeClr val="tx1"/>
                  </a:solidFill>
                </a:rPr>
                <a:t>0</a:t>
              </a:r>
              <a:endParaRPr kumimoji="0" lang="en-US" altLang="zh-CN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3775" y="3638"/>
              <a:ext cx="243" cy="35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800" b="1" i="1" dirty="0">
                  <a:solidFill>
                    <a:schemeClr val="tx1"/>
                  </a:solidFill>
                </a:rPr>
                <a:t>x</a:t>
              </a:r>
              <a:endParaRPr kumimoji="0" lang="en-US" altLang="zh-CN" sz="2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1461" y="2005"/>
              <a:ext cx="243" cy="35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800" b="1" i="1" dirty="0">
                  <a:solidFill>
                    <a:schemeClr val="tx1"/>
                  </a:solidFill>
                </a:rPr>
                <a:t>y</a:t>
              </a:r>
              <a:endParaRPr kumimoji="0" lang="en-US" altLang="zh-CN" sz="28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1837" y="2296"/>
              <a:ext cx="1814" cy="1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2309" y="3657"/>
              <a:ext cx="0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3334" y="3657"/>
              <a:ext cx="0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2835" y="3657"/>
              <a:ext cx="0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1791" y="3521"/>
              <a:ext cx="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1927" y="3702"/>
              <a:ext cx="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1791" y="3294"/>
              <a:ext cx="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1791" y="2795"/>
              <a:ext cx="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1791" y="3022"/>
              <a:ext cx="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2154" y="3714"/>
              <a:ext cx="1319" cy="269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</a:rPr>
                <a:t> 2          4          6</a:t>
              </a:r>
              <a:endParaRPr kumimoji="0" lang="en-US" altLang="zh-C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1552" y="2670"/>
              <a:ext cx="205" cy="978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</a:rPr>
                <a:t>8</a:t>
              </a:r>
              <a:endParaRPr kumimoji="0" lang="en-US" altLang="zh-CN" sz="2000" b="1" dirty="0">
                <a:solidFill>
                  <a:schemeClr val="tx1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</a:rPr>
                <a:t>6</a:t>
              </a:r>
              <a:endParaRPr kumimoji="0" lang="en-US" altLang="zh-CN" sz="2000" b="1" dirty="0">
                <a:solidFill>
                  <a:schemeClr val="tx1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</a:rPr>
                <a:t>4</a:t>
              </a:r>
              <a:endParaRPr kumimoji="0" lang="en-US" altLang="zh-CN" sz="2000" b="1" dirty="0">
                <a:solidFill>
                  <a:schemeClr val="tx1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kumimoji="0" lang="en-US" altLang="zh-CN" sz="2000" b="1" dirty="0">
                  <a:solidFill>
                    <a:schemeClr val="tx1"/>
                  </a:solidFill>
                </a:rPr>
                <a:t>2</a:t>
              </a:r>
              <a:endParaRPr kumimoji="0" lang="en-US" altLang="zh-CN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AutoShape 35"/>
            <p:cNvSpPr>
              <a:spLocks noChangeArrowheads="1"/>
            </p:cNvSpPr>
            <p:nvPr/>
          </p:nvSpPr>
          <p:spPr bwMode="auto">
            <a:xfrm>
              <a:off x="2018" y="3294"/>
              <a:ext cx="45" cy="45"/>
            </a:xfrm>
            <a:prstGeom prst="diamond">
              <a:avLst/>
            </a:prstGeom>
            <a:solidFill>
              <a:srgbClr val="FF0000"/>
            </a:solidFill>
            <a:ln w="28575" algn="ctr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endParaRPr kumimoji="0" lang="zh-CN" altLang="zh-CN" sz="2800" b="1"/>
            </a:p>
          </p:txBody>
        </p:sp>
        <p:sp>
          <p:nvSpPr>
            <p:cNvPr id="46" name="AutoShape 36"/>
            <p:cNvSpPr>
              <a:spLocks noChangeArrowheads="1"/>
            </p:cNvSpPr>
            <p:nvPr/>
          </p:nvSpPr>
          <p:spPr bwMode="auto">
            <a:xfrm>
              <a:off x="2290" y="3158"/>
              <a:ext cx="45" cy="45"/>
            </a:xfrm>
            <a:prstGeom prst="diamond">
              <a:avLst/>
            </a:prstGeom>
            <a:solidFill>
              <a:srgbClr val="FFFFFF"/>
            </a:solidFill>
            <a:ln w="28575" algn="ctr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endParaRPr kumimoji="0" lang="zh-CN" altLang="zh-CN" sz="2800" b="1"/>
            </a:p>
          </p:txBody>
        </p:sp>
        <p:sp>
          <p:nvSpPr>
            <p:cNvPr id="47" name="AutoShape 37"/>
            <p:cNvSpPr>
              <a:spLocks noChangeArrowheads="1"/>
            </p:cNvSpPr>
            <p:nvPr/>
          </p:nvSpPr>
          <p:spPr bwMode="auto">
            <a:xfrm>
              <a:off x="2517" y="2976"/>
              <a:ext cx="45" cy="45"/>
            </a:xfrm>
            <a:prstGeom prst="diamond">
              <a:avLst/>
            </a:prstGeom>
            <a:solidFill>
              <a:srgbClr val="FFFFFF"/>
            </a:solidFill>
            <a:ln w="28575" algn="ctr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endParaRPr kumimoji="0" lang="zh-CN" altLang="zh-CN" sz="2800" b="1"/>
            </a:p>
          </p:txBody>
        </p:sp>
        <p:sp>
          <p:nvSpPr>
            <p:cNvPr id="48" name="AutoShape 38"/>
            <p:cNvSpPr>
              <a:spLocks noChangeArrowheads="1"/>
            </p:cNvSpPr>
            <p:nvPr/>
          </p:nvSpPr>
          <p:spPr bwMode="auto">
            <a:xfrm>
              <a:off x="2789" y="2795"/>
              <a:ext cx="45" cy="45"/>
            </a:xfrm>
            <a:prstGeom prst="diamond">
              <a:avLst/>
            </a:prstGeom>
            <a:solidFill>
              <a:srgbClr val="FFFFFF"/>
            </a:solidFill>
            <a:ln w="28575" algn="ctr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endParaRPr kumimoji="0" lang="zh-CN" altLang="zh-CN" sz="2800" b="1"/>
            </a:p>
          </p:txBody>
        </p:sp>
        <p:sp>
          <p:nvSpPr>
            <p:cNvPr id="49" name="AutoShape 39"/>
            <p:cNvSpPr>
              <a:spLocks noChangeArrowheads="1"/>
            </p:cNvSpPr>
            <p:nvPr/>
          </p:nvSpPr>
          <p:spPr bwMode="auto">
            <a:xfrm>
              <a:off x="3016" y="2659"/>
              <a:ext cx="45" cy="45"/>
            </a:xfrm>
            <a:prstGeom prst="diamond">
              <a:avLst/>
            </a:prstGeom>
            <a:solidFill>
              <a:srgbClr val="FFFFFF"/>
            </a:solidFill>
            <a:ln w="28575" algn="ctr">
              <a:solidFill>
                <a:srgbClr val="FF0000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endParaRPr kumimoji="0" lang="zh-CN" altLang="zh-CN" sz="2800" b="1"/>
            </a:p>
          </p:txBody>
        </p:sp>
      </p:grpSp>
      <p:pic>
        <p:nvPicPr>
          <p:cNvPr id="5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22960" y="366713"/>
          <a:ext cx="6600825" cy="618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78480" imgH="2885440" progId="Equation.DSMT4">
                  <p:embed/>
                </p:oleObj>
              </mc:Choice>
              <mc:Fallback>
                <p:oleObj name="Equation" r:id="rId1" imgW="3078480" imgH="288544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" y="366713"/>
                        <a:ext cx="6600825" cy="618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28566" y="364436"/>
          <a:ext cx="6600825" cy="618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078480" imgH="2885440" progId="Equation.DSMT4">
                  <p:embed/>
                </p:oleObj>
              </mc:Choice>
              <mc:Fallback>
                <p:oleObj name="Equation" r:id="rId3" imgW="3078480" imgH="288544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566" y="364436"/>
                        <a:ext cx="6600825" cy="618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902359" y="574675"/>
            <a:ext cx="7848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3-4</a:t>
            </a:r>
            <a:r>
              <a:rPr kumimoji="0"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  <a:r>
              <a:rPr kumimoji="0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实测数据表</a:t>
            </a: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</a:t>
            </a:r>
            <a:r>
              <a:rPr kumimoji="0"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 </a:t>
            </a: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确定数学模型 </a:t>
            </a:r>
            <a:r>
              <a:rPr kumimoji="0"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y=a</a:t>
            </a:r>
            <a:r>
              <a:rPr kumimoji="0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0" lang="en-US" altLang="zh-CN" i="1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0"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endParaRPr kumimoji="0" lang="en-US" altLang="zh-CN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用最小二乘法确定</a:t>
            </a:r>
            <a:r>
              <a:rPr kumimoji="0"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Group 33"/>
          <p:cNvGraphicFramePr/>
          <p:nvPr/>
        </p:nvGraphicFramePr>
        <p:xfrm>
          <a:off x="1662665" y="1669772"/>
          <a:ext cx="6048375" cy="1352872"/>
        </p:xfrm>
        <a:graphic>
          <a:graphicData uri="http://schemas.openxmlformats.org/drawingml/2006/table">
            <a:tbl>
              <a:tblPr/>
              <a:tblGrid>
                <a:gridCol w="812800"/>
                <a:gridCol w="5235575"/>
              </a:tblGrid>
              <a:tr h="45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0        1         2          3         4          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10" marB="45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95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1.00   1.25    1.50     1.75    2.00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5.10   5.79    6.53     7.45    8.46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10" marB="45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02359" y="3835357"/>
            <a:ext cx="9699951" cy="13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分析：根据给定数据</a:t>
            </a:r>
            <a:r>
              <a:rPr kumimoji="0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描图</a:t>
            </a: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r>
              <a:rPr kumimoji="0"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可确定拟合曲线方程</a:t>
            </a: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，但它不是线性形式。因此首先要将经验曲线线性化。本题可以采取等式两边</a:t>
            </a:r>
            <a:r>
              <a:rPr kumimoji="0"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取对数的形式线性化</a:t>
            </a: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。数据表中的数值也相应的转化为取对数之后的数值，见下表</a:t>
            </a:r>
            <a:endParaRPr kumimoji="0"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5175" y="221615"/>
            <a:ext cx="3067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20-23f)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基本概念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27421" y="1825027"/>
          <a:ext cx="8186737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3248660" imgH="817880" progId="Equation.DSMT4">
                  <p:embed/>
                </p:oleObj>
              </mc:Choice>
              <mc:Fallback>
                <p:oleObj name="Equation" r:id="rId1" imgW="3248660" imgH="81788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21" y="1825027"/>
                        <a:ext cx="8186737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35"/>
          <p:cNvSpPr>
            <a:spLocks noChangeShapeType="1"/>
          </p:cNvSpPr>
          <p:nvPr/>
        </p:nvSpPr>
        <p:spPr bwMode="auto">
          <a:xfrm>
            <a:off x="1586903" y="5721242"/>
            <a:ext cx="6697662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36"/>
          <p:cNvSpPr/>
          <p:nvPr/>
        </p:nvSpPr>
        <p:spPr bwMode="auto">
          <a:xfrm>
            <a:off x="1875828" y="4354405"/>
            <a:ext cx="6264275" cy="571500"/>
          </a:xfrm>
          <a:custGeom>
            <a:avLst/>
            <a:gdLst>
              <a:gd name="T0" fmla="*/ 0 w 3504"/>
              <a:gd name="T1" fmla="*/ 2147483647 h 360"/>
              <a:gd name="T2" fmla="*/ 2147483647 w 3504"/>
              <a:gd name="T3" fmla="*/ 2147483647 h 360"/>
              <a:gd name="T4" fmla="*/ 2147483647 w 3504"/>
              <a:gd name="T5" fmla="*/ 2147483647 h 360"/>
              <a:gd name="T6" fmla="*/ 2147483647 w 3504"/>
              <a:gd name="T7" fmla="*/ 2147483647 h 360"/>
              <a:gd name="T8" fmla="*/ 2147483647 w 3504"/>
              <a:gd name="T9" fmla="*/ 2147483647 h 360"/>
              <a:gd name="T10" fmla="*/ 2147483647 w 3504"/>
              <a:gd name="T11" fmla="*/ 2147483647 h 360"/>
              <a:gd name="T12" fmla="*/ 2147483647 w 3504"/>
              <a:gd name="T13" fmla="*/ 2147483647 h 360"/>
              <a:gd name="T14" fmla="*/ 2147483647 w 3504"/>
              <a:gd name="T15" fmla="*/ 2147483647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504"/>
              <a:gd name="T25" fmla="*/ 0 h 360"/>
              <a:gd name="T26" fmla="*/ 3504 w 3504"/>
              <a:gd name="T27" fmla="*/ 360 h 3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504" h="360">
                <a:moveTo>
                  <a:pt x="0" y="344"/>
                </a:moveTo>
                <a:cubicBezTo>
                  <a:pt x="48" y="308"/>
                  <a:pt x="96" y="272"/>
                  <a:pt x="192" y="248"/>
                </a:cubicBezTo>
                <a:cubicBezTo>
                  <a:pt x="288" y="224"/>
                  <a:pt x="408" y="184"/>
                  <a:pt x="576" y="200"/>
                </a:cubicBezTo>
                <a:cubicBezTo>
                  <a:pt x="744" y="216"/>
                  <a:pt x="1000" y="328"/>
                  <a:pt x="1200" y="344"/>
                </a:cubicBezTo>
                <a:cubicBezTo>
                  <a:pt x="1400" y="360"/>
                  <a:pt x="1568" y="344"/>
                  <a:pt x="1776" y="296"/>
                </a:cubicBezTo>
                <a:cubicBezTo>
                  <a:pt x="1984" y="248"/>
                  <a:pt x="2232" y="104"/>
                  <a:pt x="2448" y="56"/>
                </a:cubicBezTo>
                <a:cubicBezTo>
                  <a:pt x="2664" y="8"/>
                  <a:pt x="2896" y="0"/>
                  <a:pt x="3072" y="8"/>
                </a:cubicBezTo>
                <a:cubicBezTo>
                  <a:pt x="3248" y="16"/>
                  <a:pt x="3376" y="60"/>
                  <a:pt x="3504" y="10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 flipV="1">
            <a:off x="3187103" y="4706830"/>
            <a:ext cx="0" cy="982662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 flipV="1">
            <a:off x="2379065" y="4713180"/>
            <a:ext cx="0" cy="1008062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40"/>
          <p:cNvSpPr>
            <a:spLocks noChangeShapeType="1"/>
          </p:cNvSpPr>
          <p:nvPr/>
        </p:nvSpPr>
        <p:spPr bwMode="auto">
          <a:xfrm flipV="1">
            <a:off x="4539653" y="4929080"/>
            <a:ext cx="0" cy="785812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 flipV="1">
            <a:off x="6916140" y="4354405"/>
            <a:ext cx="0" cy="13716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2"/>
          <p:cNvSpPr>
            <a:spLocks noChangeShapeType="1"/>
          </p:cNvSpPr>
          <p:nvPr/>
        </p:nvSpPr>
        <p:spPr bwMode="auto">
          <a:xfrm>
            <a:off x="8125815" y="4497280"/>
            <a:ext cx="0" cy="12192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48"/>
          <p:cNvSpPr/>
          <p:nvPr/>
        </p:nvSpPr>
        <p:spPr bwMode="auto">
          <a:xfrm>
            <a:off x="1558328" y="4325830"/>
            <a:ext cx="6697662" cy="719137"/>
          </a:xfrm>
          <a:custGeom>
            <a:avLst/>
            <a:gdLst>
              <a:gd name="T0" fmla="*/ 0 w 3504"/>
              <a:gd name="T1" fmla="*/ 2147483647 h 416"/>
              <a:gd name="T2" fmla="*/ 2147483647 w 3504"/>
              <a:gd name="T3" fmla="*/ 2147483647 h 416"/>
              <a:gd name="T4" fmla="*/ 2147483647 w 3504"/>
              <a:gd name="T5" fmla="*/ 2147483647 h 416"/>
              <a:gd name="T6" fmla="*/ 2147483647 w 3504"/>
              <a:gd name="T7" fmla="*/ 2147483647 h 416"/>
              <a:gd name="T8" fmla="*/ 2147483647 w 3504"/>
              <a:gd name="T9" fmla="*/ 2147483647 h 416"/>
              <a:gd name="T10" fmla="*/ 2147483647 w 3504"/>
              <a:gd name="T11" fmla="*/ 2147483647 h 416"/>
              <a:gd name="T12" fmla="*/ 2147483647 w 3504"/>
              <a:gd name="T13" fmla="*/ 2147483647 h 416"/>
              <a:gd name="T14" fmla="*/ 2147483647 w 3504"/>
              <a:gd name="T15" fmla="*/ 2147483647 h 416"/>
              <a:gd name="T16" fmla="*/ 2147483647 w 3504"/>
              <a:gd name="T17" fmla="*/ 2147483647 h 416"/>
              <a:gd name="T18" fmla="*/ 2147483647 w 3504"/>
              <a:gd name="T19" fmla="*/ 2147483647 h 416"/>
              <a:gd name="T20" fmla="*/ 2147483647 w 3504"/>
              <a:gd name="T21" fmla="*/ 2147483647 h 4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504"/>
              <a:gd name="T34" fmla="*/ 0 h 416"/>
              <a:gd name="T35" fmla="*/ 3504 w 3504"/>
              <a:gd name="T36" fmla="*/ 416 h 4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504" h="416">
                <a:moveTo>
                  <a:pt x="0" y="368"/>
                </a:moveTo>
                <a:cubicBezTo>
                  <a:pt x="56" y="308"/>
                  <a:pt x="112" y="248"/>
                  <a:pt x="192" y="224"/>
                </a:cubicBezTo>
                <a:cubicBezTo>
                  <a:pt x="272" y="200"/>
                  <a:pt x="384" y="200"/>
                  <a:pt x="480" y="224"/>
                </a:cubicBezTo>
                <a:cubicBezTo>
                  <a:pt x="576" y="248"/>
                  <a:pt x="672" y="336"/>
                  <a:pt x="768" y="368"/>
                </a:cubicBezTo>
                <a:cubicBezTo>
                  <a:pt x="864" y="400"/>
                  <a:pt x="944" y="416"/>
                  <a:pt x="1056" y="416"/>
                </a:cubicBezTo>
                <a:cubicBezTo>
                  <a:pt x="1168" y="416"/>
                  <a:pt x="1304" y="400"/>
                  <a:pt x="1440" y="368"/>
                </a:cubicBezTo>
                <a:cubicBezTo>
                  <a:pt x="1576" y="336"/>
                  <a:pt x="1712" y="280"/>
                  <a:pt x="1872" y="224"/>
                </a:cubicBezTo>
                <a:cubicBezTo>
                  <a:pt x="2032" y="168"/>
                  <a:pt x="2224" y="64"/>
                  <a:pt x="2400" y="32"/>
                </a:cubicBezTo>
                <a:cubicBezTo>
                  <a:pt x="2576" y="0"/>
                  <a:pt x="2792" y="16"/>
                  <a:pt x="2928" y="32"/>
                </a:cubicBezTo>
                <a:cubicBezTo>
                  <a:pt x="3064" y="48"/>
                  <a:pt x="3120" y="112"/>
                  <a:pt x="3216" y="128"/>
                </a:cubicBezTo>
                <a:cubicBezTo>
                  <a:pt x="3312" y="144"/>
                  <a:pt x="3408" y="136"/>
                  <a:pt x="3504" y="128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 flipV="1">
            <a:off x="5258790" y="4635392"/>
            <a:ext cx="0" cy="1008063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39"/>
          <p:cNvSpPr>
            <a:spLocks noChangeShapeType="1"/>
          </p:cNvSpPr>
          <p:nvPr/>
        </p:nvSpPr>
        <p:spPr bwMode="auto">
          <a:xfrm flipV="1">
            <a:off x="7759103" y="4421080"/>
            <a:ext cx="0" cy="1293812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39"/>
          <p:cNvSpPr>
            <a:spLocks noChangeShapeType="1"/>
          </p:cNvSpPr>
          <p:nvPr/>
        </p:nvSpPr>
        <p:spPr bwMode="auto">
          <a:xfrm flipV="1">
            <a:off x="3972915" y="4921142"/>
            <a:ext cx="0" cy="785813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云形标注 30"/>
          <p:cNvSpPr>
            <a:spLocks noChangeArrowheads="1"/>
          </p:cNvSpPr>
          <p:nvPr/>
        </p:nvSpPr>
        <p:spPr bwMode="auto">
          <a:xfrm>
            <a:off x="1615478" y="3933717"/>
            <a:ext cx="1000125" cy="642938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28575" algn="ctr">
            <a:solidFill>
              <a:schemeClr val="bg1"/>
            </a:solidFill>
            <a:rou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2000" b="1" i="1">
                <a:solidFill>
                  <a:schemeClr val="tx1"/>
                </a:solidFill>
              </a:rPr>
              <a:t>f(x)</a:t>
            </a:r>
            <a:endParaRPr kumimoji="0" lang="en-US" altLang="zh-CN" sz="2000" b="1" i="1">
              <a:solidFill>
                <a:schemeClr val="tx1"/>
              </a:solidFill>
            </a:endParaRPr>
          </a:p>
        </p:txBody>
      </p:sp>
      <p:sp>
        <p:nvSpPr>
          <p:cNvPr id="17" name="云形标注 31"/>
          <p:cNvSpPr>
            <a:spLocks noChangeArrowheads="1"/>
          </p:cNvSpPr>
          <p:nvPr/>
        </p:nvSpPr>
        <p:spPr bwMode="auto">
          <a:xfrm>
            <a:off x="3401415" y="4063892"/>
            <a:ext cx="1000125" cy="642938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28575" algn="ctr">
            <a:solidFill>
              <a:schemeClr val="bg1"/>
            </a:solidFill>
            <a:rou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 sz="2000" b="1" i="1">
                <a:solidFill>
                  <a:schemeClr val="tx1"/>
                </a:solidFill>
              </a:rPr>
              <a:t>p(x)</a:t>
            </a:r>
            <a:endParaRPr kumimoji="0" lang="en-US" altLang="zh-CN" sz="2000" b="1" i="1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55108" y="4364038"/>
            <a:ext cx="5746552" cy="1371600"/>
            <a:chOff x="1835348" y="4110038"/>
            <a:chExt cx="5746552" cy="1371600"/>
          </a:xfrm>
        </p:grpSpPr>
        <p:sp>
          <p:nvSpPr>
            <p:cNvPr id="21" name="Line 41"/>
            <p:cNvSpPr>
              <a:spLocks noChangeShapeType="1"/>
            </p:cNvSpPr>
            <p:nvPr/>
          </p:nvSpPr>
          <p:spPr bwMode="auto">
            <a:xfrm flipV="1">
              <a:off x="6372225" y="4110038"/>
              <a:ext cx="0" cy="1371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7581900" y="4252913"/>
              <a:ext cx="0" cy="1219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9"/>
            <p:cNvSpPr>
              <a:spLocks noChangeShapeType="1"/>
            </p:cNvSpPr>
            <p:nvPr/>
          </p:nvSpPr>
          <p:spPr bwMode="auto">
            <a:xfrm flipV="1">
              <a:off x="4714875" y="4391025"/>
              <a:ext cx="0" cy="10080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 flipV="1">
              <a:off x="7215188" y="4176713"/>
              <a:ext cx="0" cy="1293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2643386" y="4462463"/>
              <a:ext cx="0" cy="9826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 flipV="1">
              <a:off x="1835348" y="4468813"/>
              <a:ext cx="0" cy="10080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V="1">
              <a:off x="3995936" y="4684713"/>
              <a:ext cx="0" cy="785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 flipV="1">
              <a:off x="3429198" y="4676775"/>
              <a:ext cx="0" cy="785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835348" y="4110038"/>
            <a:ext cx="5746552" cy="1371600"/>
            <a:chOff x="1835348" y="4110038"/>
            <a:chExt cx="5746552" cy="1371600"/>
          </a:xfrm>
        </p:grpSpPr>
        <p:sp>
          <p:nvSpPr>
            <p:cNvPr id="30" name="Line 41"/>
            <p:cNvSpPr>
              <a:spLocks noChangeShapeType="1"/>
            </p:cNvSpPr>
            <p:nvPr/>
          </p:nvSpPr>
          <p:spPr bwMode="auto">
            <a:xfrm flipV="1">
              <a:off x="6372225" y="4110038"/>
              <a:ext cx="0" cy="13716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>
              <a:off x="7581900" y="4252913"/>
              <a:ext cx="0" cy="121920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 flipV="1">
              <a:off x="4714875" y="4391025"/>
              <a:ext cx="0" cy="100806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V="1">
              <a:off x="7215188" y="4176713"/>
              <a:ext cx="0" cy="129381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V="1">
              <a:off x="2643386" y="4462463"/>
              <a:ext cx="0" cy="98266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V="1">
              <a:off x="1835348" y="4468813"/>
              <a:ext cx="0" cy="100806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 flipV="1">
              <a:off x="3995936" y="4684713"/>
              <a:ext cx="0" cy="78581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V="1">
              <a:off x="3429198" y="4676775"/>
              <a:ext cx="0" cy="78581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273300" y="5654358"/>
            <a:ext cx="6102350" cy="374650"/>
            <a:chOff x="1663700" y="5430838"/>
            <a:chExt cx="6102350" cy="374650"/>
          </a:xfrm>
        </p:grpSpPr>
        <p:sp>
          <p:nvSpPr>
            <p:cNvPr id="39" name="Text Box 78"/>
            <p:cNvSpPr txBox="1">
              <a:spLocks noChangeArrowheads="1"/>
            </p:cNvSpPr>
            <p:nvPr/>
          </p:nvSpPr>
          <p:spPr bwMode="auto">
            <a:xfrm>
              <a:off x="6197600" y="5438775"/>
              <a:ext cx="355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79"/>
            <p:cNvSpPr txBox="1">
              <a:spLocks noChangeArrowheads="1"/>
            </p:cNvSpPr>
            <p:nvPr/>
          </p:nvSpPr>
          <p:spPr bwMode="auto">
            <a:xfrm>
              <a:off x="7410450" y="5438775"/>
              <a:ext cx="355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72"/>
            <p:cNvSpPr txBox="1">
              <a:spLocks noChangeArrowheads="1"/>
            </p:cNvSpPr>
            <p:nvPr/>
          </p:nvSpPr>
          <p:spPr bwMode="auto">
            <a:xfrm>
              <a:off x="4541838" y="5432425"/>
              <a:ext cx="355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7042150" y="5432425"/>
              <a:ext cx="355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76"/>
            <p:cNvSpPr txBox="1">
              <a:spLocks noChangeArrowheads="1"/>
            </p:cNvSpPr>
            <p:nvPr/>
          </p:nvSpPr>
          <p:spPr bwMode="auto">
            <a:xfrm>
              <a:off x="3817938" y="5430838"/>
              <a:ext cx="355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72"/>
            <p:cNvSpPr txBox="1">
              <a:spLocks noChangeArrowheads="1"/>
            </p:cNvSpPr>
            <p:nvPr/>
          </p:nvSpPr>
          <p:spPr bwMode="auto">
            <a:xfrm>
              <a:off x="3255963" y="5430838"/>
              <a:ext cx="3571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72"/>
            <p:cNvSpPr txBox="1">
              <a:spLocks noChangeArrowheads="1"/>
            </p:cNvSpPr>
            <p:nvPr/>
          </p:nvSpPr>
          <p:spPr bwMode="auto">
            <a:xfrm>
              <a:off x="1663700" y="5431254"/>
              <a:ext cx="355600" cy="36671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72"/>
            <p:cNvSpPr txBox="1">
              <a:spLocks noChangeArrowheads="1"/>
            </p:cNvSpPr>
            <p:nvPr/>
          </p:nvSpPr>
          <p:spPr bwMode="auto">
            <a:xfrm>
              <a:off x="2470150" y="5431254"/>
              <a:ext cx="357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9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8" name="直接箭头连接符 47"/>
          <p:cNvCxnSpPr/>
          <p:nvPr/>
        </p:nvCxnSpPr>
        <p:spPr>
          <a:xfrm flipH="1">
            <a:off x="1717040" y="4421080"/>
            <a:ext cx="158788" cy="30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434080" y="4431240"/>
            <a:ext cx="158788" cy="30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837927" y="1827278"/>
          <a:ext cx="8186737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4" imgW="3248660" imgH="817880" progId="Equation.DSMT4">
                  <p:embed/>
                </p:oleObj>
              </mc:Choice>
              <mc:Fallback>
                <p:oleObj name="Equation" r:id="rId4" imgW="3248660" imgH="81788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927" y="1827278"/>
                        <a:ext cx="8186737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7" name="墨迹 46"/>
              <p14:cNvContentPartPr/>
              <p14:nvPr/>
            </p14:nvContentPartPr>
            <p14:xfrm>
              <a:off x="6952382" y="3373783"/>
              <a:ext cx="1876680" cy="2448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6"/>
            </p:blipFill>
            <p:spPr>
              <a:xfrm>
                <a:off x="6952382" y="3373783"/>
                <a:ext cx="1876680" cy="2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1" name="墨迹 50"/>
              <p14:cNvContentPartPr/>
              <p14:nvPr/>
            </p14:nvContentPartPr>
            <p14:xfrm>
              <a:off x="890342" y="3845383"/>
              <a:ext cx="2661480" cy="8064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8"/>
            </p:blipFill>
            <p:spPr>
              <a:xfrm>
                <a:off x="890342" y="3845383"/>
                <a:ext cx="2661480" cy="80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827796" y="806346"/>
          <a:ext cx="66484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913380" imgH="630555" progId="Equation.DSMT4">
                  <p:embed/>
                </p:oleObj>
              </mc:Choice>
              <mc:Fallback>
                <p:oleObj name="Equation" r:id="rId1" imgW="2913380" imgH="630555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796" y="806346"/>
                        <a:ext cx="66484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2"/>
          <p:cNvGraphicFramePr/>
          <p:nvPr/>
        </p:nvGraphicFramePr>
        <p:xfrm>
          <a:off x="900113" y="2273408"/>
          <a:ext cx="6335712" cy="1792288"/>
        </p:xfrm>
        <a:graphic>
          <a:graphicData uri="http://schemas.openxmlformats.org/drawingml/2006/table">
            <a:tbl>
              <a:tblPr/>
              <a:tblGrid>
                <a:gridCol w="852487"/>
                <a:gridCol w="5483225"/>
              </a:tblGrid>
              <a:tr h="457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0        1         2          3         4          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335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1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1" i="1" u="sng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sng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1.00   1.25    1.50     1.75    2.00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5.10   5.79    6.53     7.45    8.46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1.629 1.756  1.876   2.008  2.135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836722" y="4106042"/>
          <a:ext cx="671830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731770" imgH="993775" progId="Equation.DSMT4">
                  <p:embed/>
                </p:oleObj>
              </mc:Choice>
              <mc:Fallback>
                <p:oleObj name="Equation" r:id="rId3" imgW="2731770" imgH="993775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22" y="4106042"/>
                        <a:ext cx="6718300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838304" y="801086"/>
          <a:ext cx="66484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6" imgW="2913380" imgH="630555" progId="Equation.DSMT4">
                  <p:embed/>
                </p:oleObj>
              </mc:Choice>
              <mc:Fallback>
                <p:oleObj name="Equation" r:id="rId6" imgW="2913380" imgH="630555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04" y="801086"/>
                        <a:ext cx="66484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/>
        </p:nvGraphicFramePr>
        <p:xfrm>
          <a:off x="823583" y="4116552"/>
          <a:ext cx="6718300" cy="245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7" imgW="2731770" imgH="993775" progId="Equation.DSMT4">
                  <p:embed/>
                </p:oleObj>
              </mc:Choice>
              <mc:Fallback>
                <p:oleObj name="Equation" r:id="rId7" imgW="2731770" imgH="993775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83" y="4116552"/>
                        <a:ext cx="6718300" cy="245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824024" y="1154229"/>
          <a:ext cx="774382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95625" imgH="766445" progId="Equation.DSMT4">
                  <p:embed/>
                </p:oleObj>
              </mc:Choice>
              <mc:Fallback>
                <p:oleObj name="Equation" r:id="rId1" imgW="3095625" imgH="766445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24" y="1154229"/>
                        <a:ext cx="7743825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1086732" y="3237959"/>
          <a:ext cx="5613617" cy="315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299970" imgH="1289050" progId="Equation.DSMT4">
                  <p:embed/>
                </p:oleObj>
              </mc:Choice>
              <mc:Fallback>
                <p:oleObj name="Equation" r:id="rId3" imgW="2299970" imgH="1289050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732" y="3237959"/>
                        <a:ext cx="5613617" cy="3151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827024" y="1165855"/>
          <a:ext cx="774382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3095625" imgH="766445" progId="Equation.DSMT4">
                  <p:embed/>
                </p:oleObj>
              </mc:Choice>
              <mc:Fallback>
                <p:oleObj name="Equation" r:id="rId5" imgW="3095625" imgH="766445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24" y="1165855"/>
                        <a:ext cx="7743825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1097238" y="3239842"/>
          <a:ext cx="5613617" cy="315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6" imgW="2299970" imgH="1289050" progId="Equation.DSMT4">
                  <p:embed/>
                </p:oleObj>
              </mc:Choice>
              <mc:Fallback>
                <p:oleObj name="Equation" r:id="rId6" imgW="2299970" imgH="1289050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38" y="3239842"/>
                        <a:ext cx="5613617" cy="3151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839187" y="357024"/>
          <a:ext cx="73199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27045" imgH="414655" progId="Equation.DSMT4">
                  <p:embed/>
                </p:oleObj>
              </mc:Choice>
              <mc:Fallback>
                <p:oleObj name="Equation" r:id="rId1" imgW="3027045" imgH="414655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87" y="357024"/>
                        <a:ext cx="73199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570152" y="1392893"/>
          <a:ext cx="5761037" cy="1352872"/>
        </p:xfrm>
        <a:graphic>
          <a:graphicData uri="http://schemas.openxmlformats.org/drawingml/2006/table">
            <a:tbl>
              <a:tblPr/>
              <a:tblGrid>
                <a:gridCol w="774700"/>
                <a:gridCol w="4986337"/>
              </a:tblGrid>
              <a:tr h="456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0        1         2          3         4          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10" marB="45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95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kumimoji="0" lang="en-US" altLang="zh-CN" sz="24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19      25       31        38       44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19.0   32.3    49.0     73.3    97.8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10" marB="456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970735" y="3492062"/>
          <a:ext cx="841375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822065" imgH="1402715" progId="Equation.DSMT4">
                  <p:embed/>
                </p:oleObj>
              </mc:Choice>
              <mc:Fallback>
                <p:oleObj name="Equation" r:id="rId3" imgW="3822065" imgH="1402715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735" y="3492062"/>
                        <a:ext cx="8413750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957596" y="3494685"/>
          <a:ext cx="841375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5" imgW="3822065" imgH="1402715" progId="Equation.DSMT4">
                  <p:embed/>
                </p:oleObj>
              </mc:Choice>
              <mc:Fallback>
                <p:oleObj name="Equation" r:id="rId5" imgW="3822065" imgH="1402715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596" y="3494685"/>
                        <a:ext cx="8413750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6"/>
          <p:cNvGraphicFramePr>
            <a:graphicFrameLocks noChangeAspect="1"/>
          </p:cNvGraphicFramePr>
          <p:nvPr/>
        </p:nvGraphicFramePr>
        <p:xfrm>
          <a:off x="849693" y="351765"/>
          <a:ext cx="73199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7" imgW="3027045" imgH="414655" progId="Equation.DSMT4">
                  <p:embed/>
                </p:oleObj>
              </mc:Choice>
              <mc:Fallback>
                <p:oleObj name="Equation" r:id="rId7" imgW="3027045" imgH="414655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93" y="351765"/>
                        <a:ext cx="73199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836723" y="1824208"/>
          <a:ext cx="6368120" cy="453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482215" imgH="1766570" progId="Equation.DSMT4">
                  <p:embed/>
                </p:oleObj>
              </mc:Choice>
              <mc:Fallback>
                <p:oleObj name="Equation" r:id="rId1" imgW="2482215" imgH="1766570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723" y="1824208"/>
                        <a:ext cx="6368120" cy="4537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847235" y="1811070"/>
          <a:ext cx="6368120" cy="453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482215" imgH="1766570" progId="Equation.DSMT4">
                  <p:embed/>
                </p:oleObj>
              </mc:Choice>
              <mc:Fallback>
                <p:oleObj name="Equation" r:id="rId3" imgW="2482215" imgH="1766570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35" y="1811070"/>
                        <a:ext cx="6368120" cy="4537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25" y="188913"/>
            <a:ext cx="8353425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430962" y="4652963"/>
            <a:ext cx="273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有无更简单解法？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92" y="364907"/>
            <a:ext cx="2272557" cy="75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14960" y="-635"/>
            <a:ext cx="30403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以上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20-23f)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8787" y="365507"/>
            <a:ext cx="54451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dirty="0">
                <a:solidFill>
                  <a:srgbClr val="0070C0"/>
                </a:solidFill>
              </a:rPr>
              <a:t>知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zh-CN" altLang="en-US" sz="2800" dirty="0">
                <a:solidFill>
                  <a:srgbClr val="0070C0"/>
                </a:solidFill>
              </a:rPr>
              <a:t>识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zh-CN" altLang="en-US" sz="2800" dirty="0">
                <a:solidFill>
                  <a:srgbClr val="0070C0"/>
                </a:solidFill>
              </a:rPr>
              <a:t>结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zh-CN" altLang="en-US" sz="2800" dirty="0">
                <a:solidFill>
                  <a:srgbClr val="0070C0"/>
                </a:solidFill>
              </a:rPr>
              <a:t>构</a:t>
            </a:r>
            <a:endParaRPr lang="zh-CN" altLang="en-US" sz="28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zh-CN" altLang="en-US" sz="2800" dirty="0">
                <a:solidFill>
                  <a:srgbClr val="0070C0"/>
                </a:solidFill>
              </a:rPr>
              <a:t>图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65291" y="2676907"/>
            <a:ext cx="8002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/>
                </a:solidFill>
              </a:rPr>
              <a:t>函数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en-US" dirty="0">
                <a:solidFill>
                  <a:schemeClr val="tx1"/>
                </a:solidFill>
              </a:rPr>
              <a:t>逼近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en-US" dirty="0">
                <a:solidFill>
                  <a:schemeClr val="tx1"/>
                </a:solidFill>
              </a:rPr>
              <a:t>理论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AutoShape 9"/>
          <p:cNvSpPr/>
          <p:nvPr/>
        </p:nvSpPr>
        <p:spPr bwMode="auto">
          <a:xfrm>
            <a:off x="2132125" y="2788718"/>
            <a:ext cx="144462" cy="654265"/>
          </a:xfrm>
          <a:prstGeom prst="leftBrace">
            <a:avLst>
              <a:gd name="adj1" fmla="val 233426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>
              <a:solidFill>
                <a:schemeClr val="tx1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392475" y="1021144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1"/>
                </a:solidFill>
              </a:rPr>
              <a:t>预备知识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AutoShape 11"/>
          <p:cNvSpPr/>
          <p:nvPr/>
        </p:nvSpPr>
        <p:spPr bwMode="auto">
          <a:xfrm>
            <a:off x="3860912" y="981349"/>
            <a:ext cx="518818" cy="654265"/>
          </a:xfrm>
          <a:prstGeom prst="leftBrace">
            <a:avLst>
              <a:gd name="adj1" fmla="val 99633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>
              <a:solidFill>
                <a:schemeClr val="tx1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995850" y="371857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1"/>
                </a:solidFill>
              </a:rPr>
              <a:t>范数（定义、常用范数）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970450" y="1014794"/>
            <a:ext cx="42878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/>
                </a:solidFill>
              </a:rPr>
              <a:t>内积（定义、</a:t>
            </a:r>
            <a:r>
              <a:rPr lang="zh-CN" altLang="en-US" dirty="0">
                <a:solidFill>
                  <a:srgbClr val="0070C0"/>
                </a:solidFill>
              </a:rPr>
              <a:t>柯西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zh-CN" altLang="en-US" dirty="0">
                <a:solidFill>
                  <a:srgbClr val="0070C0"/>
                </a:solidFill>
              </a:rPr>
              <a:t>施瓦茨不等</a:t>
            </a:r>
            <a:endParaRPr lang="zh-CN" altLang="en-US" dirty="0">
              <a:solidFill>
                <a:srgbClr val="0070C0"/>
              </a:solidFill>
            </a:endParaRPr>
          </a:p>
          <a:p>
            <a:pPr algn="ctr" eaLnBrk="1" hangingPunct="1"/>
            <a:r>
              <a:rPr lang="zh-CN" altLang="en-US" dirty="0">
                <a:solidFill>
                  <a:srgbClr val="0070C0"/>
                </a:solidFill>
              </a:rPr>
              <a:t>      式</a:t>
            </a:r>
            <a:r>
              <a:rPr lang="zh-CN" altLang="en-US" dirty="0">
                <a:solidFill>
                  <a:schemeClr val="tx1"/>
                </a:solidFill>
              </a:rPr>
              <a:t>、内积诱导范数）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981562" y="1859344"/>
            <a:ext cx="57245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0070C0"/>
                </a:solidFill>
              </a:rPr>
              <a:t>正交多项式（性质、正交化方法、常用正</a:t>
            </a:r>
            <a:endParaRPr lang="zh-CN" altLang="en-US" dirty="0">
              <a:solidFill>
                <a:srgbClr val="0070C0"/>
              </a:solidFill>
            </a:endParaRPr>
          </a:p>
          <a:p>
            <a:pPr algn="ctr" eaLnBrk="1" hangingPunct="1"/>
            <a:r>
              <a:rPr lang="zh-CN" altLang="en-US" dirty="0">
                <a:solidFill>
                  <a:srgbClr val="0070C0"/>
                </a:solidFill>
              </a:rPr>
              <a:t>                  交多项式的定义和性质）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956287" y="44488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2189275" y="4189794"/>
            <a:ext cx="1416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1"/>
                </a:solidFill>
              </a:rPr>
              <a:t>函数逼近</a:t>
            </a:r>
            <a:endParaRPr lang="en-US" altLang="zh-CN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en-US">
                <a:solidFill>
                  <a:schemeClr val="tx1"/>
                </a:solidFill>
              </a:rPr>
              <a:t>与</a:t>
            </a:r>
            <a:endParaRPr lang="en-US" altLang="zh-CN">
              <a:solidFill>
                <a:schemeClr val="tx1"/>
              </a:solidFill>
            </a:endParaRPr>
          </a:p>
          <a:p>
            <a:pPr algn="ctr" eaLnBrk="1" hangingPunct="1"/>
            <a:r>
              <a:rPr lang="zh-CN" altLang="en-US">
                <a:solidFill>
                  <a:schemeClr val="tx1"/>
                </a:solidFill>
              </a:rPr>
              <a:t>曲线拟合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AutoShape 18"/>
          <p:cNvSpPr/>
          <p:nvPr/>
        </p:nvSpPr>
        <p:spPr bwMode="auto">
          <a:xfrm>
            <a:off x="3500550" y="4293668"/>
            <a:ext cx="71437" cy="654265"/>
          </a:xfrm>
          <a:prstGeom prst="leftBrace">
            <a:avLst>
              <a:gd name="adj1" fmla="val 403151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>
              <a:solidFill>
                <a:schemeClr val="tx1"/>
              </a:solidFill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3675725" y="2751154"/>
            <a:ext cx="2012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最佳一致</a:t>
            </a:r>
            <a:endParaRPr lang="zh-CN" altLang="en-US" dirty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逼近多项式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3681525" y="4345369"/>
            <a:ext cx="1416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最佳平方</a:t>
            </a:r>
            <a:endParaRPr lang="zh-CN" altLang="en-US">
              <a:solidFill>
                <a:schemeClr val="tx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逼近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AutoShape 21"/>
          <p:cNvSpPr/>
          <p:nvPr/>
        </p:nvSpPr>
        <p:spPr bwMode="auto">
          <a:xfrm>
            <a:off x="5343637" y="3054716"/>
            <a:ext cx="71438" cy="627094"/>
          </a:xfrm>
          <a:prstGeom prst="leftBrace">
            <a:avLst>
              <a:gd name="adj1" fmla="val 167962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>
              <a:solidFill>
                <a:schemeClr val="tx1"/>
              </a:solidFill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659300" y="5397882"/>
            <a:ext cx="14160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最小二乘</a:t>
            </a:r>
            <a:endParaRPr lang="zh-CN" altLang="en-US">
              <a:solidFill>
                <a:schemeClr val="tx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拟合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AutoShape 24"/>
          <p:cNvSpPr/>
          <p:nvPr/>
        </p:nvSpPr>
        <p:spPr bwMode="auto">
          <a:xfrm>
            <a:off x="5329350" y="4426071"/>
            <a:ext cx="71437" cy="605358"/>
          </a:xfrm>
          <a:prstGeom prst="leftBrace">
            <a:avLst>
              <a:gd name="adj1" fmla="val 105742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>
              <a:solidFill>
                <a:schemeClr val="tx1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5516675" y="4088194"/>
            <a:ext cx="3878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定义</a:t>
            </a:r>
            <a:endParaRPr lang="zh-CN" altLang="en-US">
              <a:solidFill>
                <a:schemeClr val="tx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法方程组和逼近误差</a:t>
            </a:r>
            <a:endParaRPr lang="zh-CN" altLang="en-US">
              <a:solidFill>
                <a:schemeClr val="tx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基于正交基的最佳平方逼近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AutoShape 26"/>
          <p:cNvSpPr/>
          <p:nvPr/>
        </p:nvSpPr>
        <p:spPr bwMode="auto">
          <a:xfrm>
            <a:off x="5315062" y="5535734"/>
            <a:ext cx="71438" cy="605358"/>
          </a:xfrm>
          <a:prstGeom prst="leftBrace">
            <a:avLst>
              <a:gd name="adj1" fmla="val 105740"/>
              <a:gd name="adj2" fmla="val 500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>
              <a:solidFill>
                <a:schemeClr val="tx1"/>
              </a:solidFill>
            </a:endParaRPr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5519850" y="5210557"/>
            <a:ext cx="41328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70C0"/>
                </a:solidFill>
              </a:rPr>
              <a:t>离散内积定义</a:t>
            </a:r>
            <a:endParaRPr lang="zh-CN" altLang="en-US" dirty="0">
              <a:solidFill>
                <a:srgbClr val="0070C0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   法方程组及哈尔条件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rgbClr val="0070C0"/>
                </a:solidFill>
              </a:rPr>
              <a:t>基于正交基的最小二乘拟合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AutoShape 9"/>
          <p:cNvSpPr/>
          <p:nvPr/>
        </p:nvSpPr>
        <p:spPr bwMode="auto">
          <a:xfrm>
            <a:off x="2071688" y="1147763"/>
            <a:ext cx="144462" cy="4046537"/>
          </a:xfrm>
          <a:prstGeom prst="leftBrace">
            <a:avLst>
              <a:gd name="adj1" fmla="val 233426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/>
          </a:p>
        </p:txBody>
      </p:sp>
      <p:sp>
        <p:nvSpPr>
          <p:cNvPr id="24" name="AutoShape 11"/>
          <p:cNvSpPr/>
          <p:nvPr/>
        </p:nvSpPr>
        <p:spPr bwMode="auto">
          <a:xfrm>
            <a:off x="3820795" y="500063"/>
            <a:ext cx="144463" cy="1727200"/>
          </a:xfrm>
          <a:prstGeom prst="leftBrace">
            <a:avLst>
              <a:gd name="adj1" fmla="val 996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/>
          </a:p>
        </p:txBody>
      </p:sp>
      <p:sp>
        <p:nvSpPr>
          <p:cNvPr id="25" name="AutoShape 18"/>
          <p:cNvSpPr/>
          <p:nvPr/>
        </p:nvSpPr>
        <p:spPr bwMode="auto">
          <a:xfrm>
            <a:off x="3592513" y="2754948"/>
            <a:ext cx="71437" cy="3455987"/>
          </a:xfrm>
          <a:prstGeom prst="leftBrace">
            <a:avLst>
              <a:gd name="adj1" fmla="val 403151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/>
          </a:p>
        </p:txBody>
      </p:sp>
      <p:sp>
        <p:nvSpPr>
          <p:cNvPr id="26" name="AutoShape 21"/>
          <p:cNvSpPr/>
          <p:nvPr/>
        </p:nvSpPr>
        <p:spPr bwMode="auto">
          <a:xfrm>
            <a:off x="5394960" y="4146233"/>
            <a:ext cx="71438" cy="1439862"/>
          </a:xfrm>
          <a:prstGeom prst="leftBrace">
            <a:avLst>
              <a:gd name="adj1" fmla="val 16796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/>
          </a:p>
        </p:txBody>
      </p:sp>
      <p:sp>
        <p:nvSpPr>
          <p:cNvPr id="27" name="AutoShape 26"/>
          <p:cNvSpPr/>
          <p:nvPr/>
        </p:nvSpPr>
        <p:spPr bwMode="auto">
          <a:xfrm>
            <a:off x="5620385" y="5602923"/>
            <a:ext cx="71438" cy="906462"/>
          </a:xfrm>
          <a:prstGeom prst="leftBrace">
            <a:avLst>
              <a:gd name="adj1" fmla="val 10574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5490845" y="2632075"/>
            <a:ext cx="4283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B0F0"/>
                </a:solidFill>
              </a:rPr>
              <a:t>定义</a:t>
            </a:r>
            <a:endParaRPr lang="zh-CN" altLang="en-US" dirty="0">
              <a:solidFill>
                <a:srgbClr val="00B0F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B0F0"/>
                </a:solidFill>
              </a:rPr>
              <a:t>存在唯一性定理</a:t>
            </a:r>
            <a:endParaRPr lang="zh-CN" altLang="en-US" dirty="0">
              <a:solidFill>
                <a:srgbClr val="00B0F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B0F0"/>
                </a:solidFill>
              </a:rPr>
              <a:t>切比雪夫定理</a:t>
            </a:r>
            <a:endParaRPr lang="zh-CN" altLang="en-US" dirty="0">
              <a:solidFill>
                <a:srgbClr val="00B0F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B0F0"/>
                </a:solidFill>
              </a:rPr>
              <a:t>最佳一致一次逼近多项式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9" name="AutoShape 21"/>
          <p:cNvSpPr/>
          <p:nvPr/>
        </p:nvSpPr>
        <p:spPr bwMode="auto">
          <a:xfrm>
            <a:off x="5325944" y="2662873"/>
            <a:ext cx="71438" cy="1439862"/>
          </a:xfrm>
          <a:prstGeom prst="leftBrace">
            <a:avLst>
              <a:gd name="adj1" fmla="val 16796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endParaRPr kumimoji="0" lang="zh-CN" altLang="zh-CN" sz="2800" b="1"/>
          </a:p>
        </p:txBody>
      </p:sp>
      <p:pic>
        <p:nvPicPr>
          <p:cNvPr id="3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15904" y="1833580"/>
            <a:ext cx="7989887" cy="1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002060"/>
                </a:solidFill>
                <a:ea typeface="方正舒体" panose="02010601030101010101" pitchFamily="2" charset="-122"/>
              </a:rPr>
              <a:t>复习与思考题</a:t>
            </a:r>
            <a:r>
              <a:rPr lang="en-US" altLang="zh-CN" sz="4000" b="1" dirty="0">
                <a:solidFill>
                  <a:srgbClr val="002060"/>
                </a:solidFill>
                <a:ea typeface="方正舒体" panose="02010601030101010101" pitchFamily="2" charset="-122"/>
              </a:rPr>
              <a:t>(</a:t>
            </a:r>
            <a:r>
              <a:rPr lang="zh-CN" altLang="en-US" sz="4000" b="1" dirty="0">
                <a:solidFill>
                  <a:srgbClr val="002060"/>
                </a:solidFill>
                <a:ea typeface="方正舒体" panose="02010601030101010101" pitchFamily="2" charset="-122"/>
              </a:rPr>
              <a:t>无需提交</a:t>
            </a:r>
            <a:r>
              <a:rPr lang="en-US" altLang="zh-CN" sz="4000" b="1" dirty="0">
                <a:solidFill>
                  <a:srgbClr val="002060"/>
                </a:solidFill>
                <a:ea typeface="方正舒体" panose="02010601030101010101" pitchFamily="2" charset="-122"/>
              </a:rPr>
              <a:t>)</a:t>
            </a:r>
            <a:br>
              <a:rPr lang="en-US" altLang="zh-CN" sz="4000" b="1" dirty="0">
                <a:solidFill>
                  <a:srgbClr val="002060"/>
                </a:solidFill>
                <a:ea typeface="方正舒体" panose="02010601030101010101" pitchFamily="2" charset="-122"/>
              </a:rPr>
            </a:br>
            <a:r>
              <a:rPr lang="en-US" altLang="zh-CN" sz="4000" b="1" dirty="0">
                <a:solidFill>
                  <a:srgbClr val="002060"/>
                </a:solidFill>
                <a:ea typeface="方正舒体" panose="02010601030101010101" pitchFamily="2" charset="-122"/>
              </a:rPr>
              <a:t>P92: 1, 2, 4, 5</a:t>
            </a:r>
            <a:endParaRPr lang="zh-CN" altLang="en-US" sz="4000" b="1" dirty="0">
              <a:solidFill>
                <a:srgbClr val="002060"/>
              </a:solidFill>
              <a:ea typeface="方正舒体" panose="02010601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60542" y="4540131"/>
            <a:ext cx="7989888" cy="1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002060"/>
                </a:solidFill>
                <a:ea typeface="方正舒体" panose="02010601030101010101" pitchFamily="2" charset="-122"/>
              </a:rPr>
              <a:t>习题</a:t>
            </a:r>
            <a:r>
              <a:rPr lang="en-US" altLang="zh-CN" sz="4000" b="1" dirty="0">
                <a:solidFill>
                  <a:srgbClr val="002060"/>
                </a:solidFill>
                <a:ea typeface="方正舒体" panose="02010601030101010101" pitchFamily="2" charset="-122"/>
              </a:rPr>
              <a:t>(</a:t>
            </a:r>
            <a:r>
              <a:rPr lang="zh-CN" altLang="en-US" sz="4000" b="1" dirty="0">
                <a:solidFill>
                  <a:srgbClr val="002060"/>
                </a:solidFill>
                <a:ea typeface="方正舒体" panose="02010601030101010101" pitchFamily="2" charset="-122"/>
              </a:rPr>
              <a:t>需提交</a:t>
            </a:r>
            <a:r>
              <a:rPr lang="en-US" altLang="zh-CN" sz="4000" b="1" dirty="0">
                <a:solidFill>
                  <a:srgbClr val="002060"/>
                </a:solidFill>
                <a:ea typeface="方正舒体" panose="02010601030101010101" pitchFamily="2" charset="-122"/>
              </a:rPr>
              <a:t>)</a:t>
            </a:r>
            <a:br>
              <a:rPr lang="en-US" altLang="zh-CN" sz="4000" b="1" dirty="0">
                <a:solidFill>
                  <a:srgbClr val="002060"/>
                </a:solidFill>
                <a:ea typeface="方正舒体" panose="02010601030101010101" pitchFamily="2" charset="-122"/>
              </a:rPr>
            </a:br>
            <a:r>
              <a:rPr lang="en-US" altLang="zh-CN" sz="4000" b="1" dirty="0">
                <a:solidFill>
                  <a:srgbClr val="002060"/>
                </a:solidFill>
                <a:ea typeface="方正舒体" panose="02010601030101010101" pitchFamily="2" charset="-122"/>
              </a:rPr>
              <a:t>P95: ...</a:t>
            </a:r>
            <a:endParaRPr lang="zh-CN" altLang="en-US" sz="4000" b="1" dirty="0">
              <a:solidFill>
                <a:srgbClr val="002060"/>
              </a:solidFill>
              <a:ea typeface="方正舒体" panose="02010601030101010101" pitchFamily="2" charset="-122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400" b="1" kern="0" dirty="0">
                <a:solidFill>
                  <a:srgbClr val="FF0000"/>
                </a:solidFill>
                <a:latin typeface="+mj-lt"/>
                <a:ea typeface="+mj-ea"/>
                <a:cs typeface="Times New Roman" panose="02020603050405020304" pitchFamily="18" charset="0"/>
              </a:rPr>
              <a:t>A3.2  </a:t>
            </a:r>
            <a:r>
              <a:rPr kumimoji="0" lang="zh-CN" altLang="en-US" sz="4400" b="1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正交多项式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94" y="1450288"/>
            <a:ext cx="6963895" cy="5162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39" y="352538"/>
            <a:ext cx="8496300" cy="634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066" y="364907"/>
            <a:ext cx="1370384" cy="45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42" y="147638"/>
            <a:ext cx="8113713" cy="656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066" y="364907"/>
            <a:ext cx="1370384" cy="45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b="1" dirty="0">
                <a:solidFill>
                  <a:schemeClr val="tx1"/>
                </a:solidFill>
              </a:rPr>
              <a:t>2</a:t>
            </a:r>
            <a:r>
              <a:rPr kumimoji="0" lang="zh-CN" altLang="en-US" b="1" dirty="0">
                <a:solidFill>
                  <a:schemeClr val="tx1"/>
                </a:solidFill>
              </a:rPr>
              <a:t>、范数与赋范线性空间</a:t>
            </a:r>
            <a:endParaRPr kumimoji="0"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39788" y="1811973"/>
          <a:ext cx="8366125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3441700" imgH="1510665" progId="Equation.DSMT4">
                  <p:embed/>
                </p:oleObj>
              </mc:Choice>
              <mc:Fallback>
                <p:oleObj name="Equation" r:id="rId1" imgW="3441700" imgH="151066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811973"/>
                        <a:ext cx="8366125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43598" y="1803718"/>
          <a:ext cx="8366125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3441700" imgH="1510665" progId="Equation.DSMT4">
                  <p:embed/>
                </p:oleObj>
              </mc:Choice>
              <mc:Fallback>
                <p:oleObj name="Equation" r:id="rId3" imgW="3441700" imgH="151066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8" y="1803718"/>
                        <a:ext cx="8366125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84" y="296863"/>
            <a:ext cx="8778875" cy="622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644407" y="6423025"/>
            <a:ext cx="3816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FF0000"/>
                </a:solidFill>
              </a:rPr>
              <a:t>重要知识（数值积分需用）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576" y="364907"/>
            <a:ext cx="1224874" cy="405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Thanks!</a:t>
            </a:r>
            <a:endParaRPr lang="en-US" alt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纪庆革  主讲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E-mail: 1024180018@qq.com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62648" y="342265"/>
          <a:ext cx="7921625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282950" imgH="1317625" progId="Equation.DSMT4">
                  <p:embed/>
                </p:oleObj>
              </mc:Choice>
              <mc:Fallback>
                <p:oleObj name="Equation" r:id="rId1" imgW="3282950" imgH="131762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48" y="342265"/>
                        <a:ext cx="7921625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29223" y="3714750"/>
          <a:ext cx="6245225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941955" imgH="1363345" progId="Equation.DSMT4">
                  <p:embed/>
                </p:oleObj>
              </mc:Choice>
              <mc:Fallback>
                <p:oleObj name="Equation" r:id="rId3" imgW="2941955" imgH="136334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223" y="3714750"/>
                        <a:ext cx="6245225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39383" y="3704590"/>
          <a:ext cx="6245225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2941955" imgH="1363345" progId="Equation.DSMT4">
                  <p:embed/>
                </p:oleObj>
              </mc:Choice>
              <mc:Fallback>
                <p:oleObj name="Equation" r:id="rId5" imgW="2941955" imgH="136334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83" y="3704590"/>
                        <a:ext cx="6245225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2648" y="352425"/>
          <a:ext cx="7921625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6" imgW="3282950" imgH="1317625" progId="Equation.DSMT4">
                  <p:embed/>
                </p:oleObj>
              </mc:Choice>
              <mc:Fallback>
                <p:oleObj name="Equation" r:id="rId6" imgW="3282950" imgH="131762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48" y="352425"/>
                        <a:ext cx="7921625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470" y="364907"/>
            <a:ext cx="2582980" cy="85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28675" y="1125538"/>
          <a:ext cx="8347075" cy="518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816860" imgH="1749425" progId="Equation.DSMT4">
                  <p:embed/>
                </p:oleObj>
              </mc:Choice>
              <mc:Fallback>
                <p:oleObj name="Equation" r:id="rId1" imgW="2816860" imgH="174942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125538"/>
                        <a:ext cx="8347075" cy="518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28675" y="1125537"/>
          <a:ext cx="8347075" cy="518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816860" imgH="1749425" progId="Equation.DSMT4">
                  <p:embed/>
                </p:oleObj>
              </mc:Choice>
              <mc:Fallback>
                <p:oleObj name="Equation" r:id="rId3" imgW="2816860" imgH="174942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125537"/>
                        <a:ext cx="8347075" cy="518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822009" y="494666"/>
          <a:ext cx="9063672" cy="5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4" imgW="3657600" imgH="227330" progId="Equation.DSMT4">
                  <p:embed/>
                </p:oleObj>
              </mc:Choice>
              <mc:Fallback>
                <p:oleObj name="Equation" r:id="rId4" imgW="3657600" imgH="22733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9" y="494666"/>
                        <a:ext cx="9063672" cy="5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23914" y="504826"/>
          <a:ext cx="9063672" cy="5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6" imgW="3657600" imgH="227330" progId="Equation.DSMT4">
                  <p:embed/>
                </p:oleObj>
              </mc:Choice>
              <mc:Fallback>
                <p:oleObj name="Equation" r:id="rId6" imgW="3657600" imgH="22733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4" y="504826"/>
                        <a:ext cx="9063672" cy="5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380" y="364907"/>
            <a:ext cx="1700070" cy="56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5935"/>
            <a:ext cx="10515600" cy="1325563"/>
          </a:xfrm>
        </p:spPr>
        <p:txBody>
          <a:bodyPr/>
          <a:lstStyle/>
          <a:p>
            <a:r>
              <a:rPr kumimoji="0" lang="en-US" altLang="zh-CN" sz="4400" b="1" dirty="0">
                <a:solidFill>
                  <a:schemeClr val="tx1"/>
                </a:solidFill>
              </a:rPr>
              <a:t>3</a:t>
            </a:r>
            <a:r>
              <a:rPr kumimoji="0" lang="zh-CN" altLang="en-US" sz="4400" b="1" dirty="0">
                <a:solidFill>
                  <a:schemeClr val="tx1"/>
                </a:solidFill>
              </a:rPr>
              <a:t>、内积与内积空间</a:t>
            </a:r>
            <a:endParaRPr kumimoji="0" lang="zh-CN" altLang="en-US" sz="44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38200" y="1284287"/>
          <a:ext cx="8359775" cy="543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3634740" imgH="2362835" progId="Equation.DSMT4">
                  <p:embed/>
                </p:oleObj>
              </mc:Choice>
              <mc:Fallback>
                <p:oleObj name="Equation" r:id="rId1" imgW="3634740" imgH="236283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84287"/>
                        <a:ext cx="8359775" cy="543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48360" y="1286564"/>
          <a:ext cx="8359775" cy="543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3634740" imgH="2362835" progId="Equation.DSMT4">
                  <p:embed/>
                </p:oleObj>
              </mc:Choice>
              <mc:Fallback>
                <p:oleObj name="Equation" r:id="rId3" imgW="3634740" imgH="236283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360" y="1286564"/>
                        <a:ext cx="8359775" cy="543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78" y="364907"/>
            <a:ext cx="2779772" cy="91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20420" y="1806893"/>
          <a:ext cx="10545889" cy="339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4657090" imgH="1499235" progId="Equation.DSMT4">
                  <p:embed/>
                </p:oleObj>
              </mc:Choice>
              <mc:Fallback>
                <p:oleObj name="Equation" r:id="rId1" imgW="4657090" imgH="149923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" y="1806893"/>
                        <a:ext cx="10545889" cy="3395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30580" y="1808798"/>
          <a:ext cx="10545889" cy="339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4657090" imgH="1499235" progId="Equation.DSMT4">
                  <p:embed/>
                </p:oleObj>
              </mc:Choice>
              <mc:Fallback>
                <p:oleObj name="Equation" r:id="rId3" imgW="4657090" imgH="1499235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" y="1808798"/>
                        <a:ext cx="10545889" cy="3395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870438" y="1852449"/>
            <a:ext cx="5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86145" y="1855074"/>
            <a:ext cx="5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zh-CN" altLang="en-US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20-23f)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829945" y="1816418"/>
          <a:ext cx="10578274" cy="3415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3941445" imgH="1271905" progId="Equation.DSMT4">
                  <p:embed/>
                </p:oleObj>
              </mc:Choice>
              <mc:Fallback>
                <p:oleObj name="Equation" r:id="rId1" imgW="3941445" imgH="127190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" y="1816418"/>
                        <a:ext cx="10578274" cy="3415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40105" y="1818695"/>
          <a:ext cx="10578274" cy="3415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3941445" imgH="1271905" progId="Equation.DSMT4">
                  <p:embed/>
                </p:oleObj>
              </mc:Choice>
              <mc:Fallback>
                <p:oleObj name="Equation" r:id="rId3" imgW="3941445" imgH="1271905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" y="1818695"/>
                        <a:ext cx="10578274" cy="3415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50" y="364907"/>
            <a:ext cx="32639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VjYjVlNDgxNjUyYjk3MTNmMWM3YjhjNTU2M2ZmMW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WPS 演示</Application>
  <PresentationFormat>宽屏</PresentationFormat>
  <Paragraphs>185</Paragraphs>
  <Slides>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76</vt:i4>
      </vt:variant>
      <vt:variant>
        <vt:lpstr>幻灯片标题</vt:lpstr>
      </vt:variant>
      <vt:variant>
        <vt:i4>41</vt:i4>
      </vt:variant>
    </vt:vector>
  </HeadingPairs>
  <TitlesOfParts>
    <vt:vector size="129" baseType="lpstr">
      <vt:lpstr>Arial</vt:lpstr>
      <vt:lpstr>宋体</vt:lpstr>
      <vt:lpstr>Wingdings</vt:lpstr>
      <vt:lpstr>微软雅黑</vt:lpstr>
      <vt:lpstr>华文行楷</vt:lpstr>
      <vt:lpstr>Times New Roman</vt:lpstr>
      <vt:lpstr>等线 Light</vt:lpstr>
      <vt:lpstr>Arial Unicode MS</vt:lpstr>
      <vt:lpstr>等线</vt:lpstr>
      <vt:lpstr>方正舒体</vt:lpstr>
      <vt:lpstr>Calibri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数值计算方法</vt:lpstr>
      <vt:lpstr>第三章 逼近与拟合</vt:lpstr>
      <vt:lpstr>3.1 基本概念</vt:lpstr>
      <vt:lpstr>2、范数与赋范线性空间</vt:lpstr>
      <vt:lpstr>PowerPoint 演示文稿</vt:lpstr>
      <vt:lpstr>PowerPoint 演示文稿</vt:lpstr>
      <vt:lpstr>3、内积与内积空间</vt:lpstr>
      <vt:lpstr>PowerPoint 演示文稿</vt:lpstr>
      <vt:lpstr>(以上20-23f)</vt:lpstr>
      <vt:lpstr>3.2  最佳平方逼近 1、最佳平方逼近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 曲线拟合的最小二乘法  最小二乘法及其计算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A3.2  正交多项式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数值计算方法</dc:title>
  <dc:creator>纪 Vivian</dc:creator>
  <cp:lastModifiedBy>Qingge－Moyu</cp:lastModifiedBy>
  <cp:revision>56</cp:revision>
  <dcterms:created xsi:type="dcterms:W3CDTF">2023-01-31T05:16:00Z</dcterms:created>
  <dcterms:modified xsi:type="dcterms:W3CDTF">2024-03-27T02:37:20Z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C301709A38BD4FA3BBF1AA29F257509A_12</vt:lpwstr>
  </property>
  <property fmtid="{D5CDD505-2E9C-101B-9397-08002B2CF9AE}" pid="3" name="KSOProductBuildVer">
    <vt:lpwstr>2052-12.1.0.16388</vt:lpwstr>
  </property>
</Properties>
</file>