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819" r:id="rId2"/>
    <p:sldId id="844" r:id="rId3"/>
    <p:sldId id="845" r:id="rId4"/>
    <p:sldId id="869" r:id="rId5"/>
    <p:sldId id="846" r:id="rId6"/>
    <p:sldId id="847" r:id="rId7"/>
    <p:sldId id="866" r:id="rId8"/>
    <p:sldId id="867" r:id="rId9"/>
    <p:sldId id="870" r:id="rId10"/>
  </p:sldIdLst>
  <p:sldSz cx="9144000" cy="6858000" type="screen4x3"/>
  <p:notesSz cx="7010400" cy="9296400"/>
  <p:custDataLst>
    <p:tags r:id="rId13"/>
  </p:custData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70"/>
    <p:restoredTop sz="81250" autoAdjust="0"/>
  </p:normalViewPr>
  <p:slideViewPr>
    <p:cSldViewPr showGuides="1">
      <p:cViewPr varScale="1">
        <p:scale>
          <a:sx n="68" d="100"/>
          <a:sy n="68" d="100"/>
        </p:scale>
        <p:origin x="1992" y="72"/>
      </p:cViewPr>
      <p:guideLst>
        <p:guide orient="horz" pos="2160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9588" cy="466725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vert="horz" wrap="none" lIns="93488" tIns="46744" rIns="93488" bIns="46744" numCol="1" anchor="t" anchorCtr="0" compatLnSpc="1"/>
          <a:lstStyle>
            <a:lvl1pPr defTabSz="935355" eaLnBrk="1" hangingPunct="1">
              <a:defRPr sz="1200"/>
            </a:lvl1pPr>
          </a:lstStyle>
          <a:p>
            <a:pPr marL="0" marR="0" lvl="0" indent="0" algn="l" defTabSz="93535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7800" y="0"/>
            <a:ext cx="3049588" cy="466725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vert="horz" wrap="none" lIns="93488" tIns="46744" rIns="93488" bIns="46744" numCol="1" anchor="t" anchorCtr="0" compatLnSpc="1"/>
          <a:lstStyle>
            <a:lvl1pPr algn="r" defTabSz="935355" eaLnBrk="1" hangingPunct="1">
              <a:defRPr sz="1200"/>
            </a:lvl1pPr>
          </a:lstStyle>
          <a:p>
            <a:pPr marL="0" marR="0" lvl="0" indent="0" algn="r" defTabSz="93535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64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8250"/>
            <a:ext cx="3049588" cy="465138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vert="horz" wrap="none" lIns="93488" tIns="46744" rIns="93488" bIns="46744" numCol="1" anchor="b" anchorCtr="0" compatLnSpc="1"/>
          <a:lstStyle>
            <a:lvl1pPr defTabSz="935355" eaLnBrk="1" hangingPunct="1">
              <a:defRPr sz="1200"/>
            </a:lvl1pPr>
          </a:lstStyle>
          <a:p>
            <a:pPr marL="0" marR="0" lvl="0" indent="0" algn="l" defTabSz="93535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64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7800" y="8858250"/>
            <a:ext cx="3049588" cy="465138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vert="horz" wrap="none" lIns="93488" tIns="46744" rIns="93488" bIns="46744" numCol="1" anchor="b" anchorCtr="0" compatLnSpc="1"/>
          <a:lstStyle/>
          <a:p>
            <a:pPr lvl="0" algn="r" defTabSz="935355" eaLnBrk="1" hangingPunct="1">
              <a:buNone/>
            </a:pPr>
            <a:fld id="{9A0DB2DC-4C9A-4742-B13C-FB6460FD3503}" type="slidenum">
              <a:rPr lang="en-US" altLang="en-US" sz="1200" dirty="0"/>
              <a:t>‹#›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0" tIns="46586" rIns="93170" bIns="46586" numCol="1" anchor="t" anchorCtr="0" compatLnSpc="1"/>
          <a:lstStyle>
            <a:lvl1pPr defTabSz="932180" eaLnBrk="1" hangingPunct="1">
              <a:defRPr sz="1200"/>
            </a:lvl1pPr>
          </a:lstStyle>
          <a:p>
            <a:pPr marL="0" marR="0" lvl="0" indent="0" algn="l" defTabSz="9321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0" tIns="46586" rIns="93170" bIns="46586" numCol="1" anchor="t" anchorCtr="0" compatLnSpc="1"/>
          <a:lstStyle>
            <a:lvl1pPr algn="r" defTabSz="932180" eaLnBrk="1" hangingPunct="1">
              <a:defRPr sz="1200"/>
            </a:lvl1pPr>
          </a:lstStyle>
          <a:p>
            <a:pPr marL="0" marR="0" lvl="0" indent="0" algn="r" defTabSz="9321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3076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0" tIns="46586" rIns="93170" bIns="46586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Click to edit Master text styles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Fifth level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0" tIns="46586" rIns="93170" bIns="46586" numCol="1" anchor="b" anchorCtr="0" compatLnSpc="1"/>
          <a:lstStyle>
            <a:lvl1pPr defTabSz="932180" eaLnBrk="1" hangingPunct="1">
              <a:defRPr sz="1200"/>
            </a:lvl1pPr>
          </a:lstStyle>
          <a:p>
            <a:pPr marL="0" marR="0" lvl="0" indent="0" algn="l" defTabSz="9321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0" tIns="46586" rIns="93170" bIns="46586" numCol="1" anchor="b" anchorCtr="0" compatLnSpc="1"/>
          <a:lstStyle/>
          <a:p>
            <a:pPr lvl="0" algn="r" defTabSz="932180" eaLnBrk="1" hangingPunct="1">
              <a:buNone/>
            </a:pPr>
            <a:fld id="{9A0DB2DC-4C9A-4742-B13C-FB6460FD3503}" type="slidenum">
              <a:rPr lang="en-US" altLang="en-US" sz="1200" dirty="0"/>
              <a:t>‹#›</a:t>
            </a:fld>
            <a:endParaRPr lang="en-US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3170" tIns="46586" rIns="93170" bIns="46586" anchor="t" anchorCtr="0"/>
          <a:lstStyle/>
          <a:p>
            <a:pPr lvl="0" eaLnBrk="1" hangingPunct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SQL</a:t>
            </a:r>
            <a:r>
              <a:rPr lang="zh-CN" altLang="en-US" dirty="0">
                <a:ea typeface="宋体" panose="02010600030101010101" pitchFamily="2" charset="-122"/>
              </a:rPr>
              <a:t>语言是一种描述性语言</a:t>
            </a:r>
            <a:endParaRPr lang="en-US" altLang="en-US" dirty="0">
              <a:ea typeface="宋体" panose="02010600030101010101" pitchFamily="2" charset="-122"/>
            </a:endParaRPr>
          </a:p>
        </p:txBody>
      </p:sp>
      <p:sp>
        <p:nvSpPr>
          <p:cNvPr id="92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3170" tIns="46586" rIns="93170" bIns="46586" anchor="b" anchorCtr="0"/>
          <a:lstStyle/>
          <a:p>
            <a:pPr lvl="0" algn="r" defTabSz="932180" eaLnBrk="1" hangingPunct="1"/>
            <a:fld id="{9A0DB2DC-4C9A-4742-B13C-FB6460FD3503}" type="slidenum">
              <a:rPr lang="en-US" altLang="en-US" sz="1200" dirty="0">
                <a:ea typeface="宋体" panose="02010600030101010101" pitchFamily="2" charset="-122"/>
              </a:rPr>
              <a:t>4</a:t>
            </a:fld>
            <a:endParaRPr lang="en-US" altLang="en-US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3170" tIns="46586" rIns="93170" bIns="46586" anchor="t" anchorCtr="0"/>
          <a:lstStyle/>
          <a:p>
            <a:pPr lvl="0" eaLnBrk="1" hangingPunct="1">
              <a:spcBef>
                <a:spcPct val="0"/>
              </a:spcBef>
            </a:pPr>
            <a:r>
              <a:rPr lang="zh-CN" altLang="en-US" dirty="0">
                <a:ea typeface="宋体" panose="02010600030101010101" pitchFamily="2" charset="-122"/>
              </a:rPr>
              <a:t>平时</a:t>
            </a:r>
            <a:r>
              <a:rPr lang="en-US" altLang="zh-CN" dirty="0">
                <a:ea typeface="宋体" panose="02010600030101010101" pitchFamily="2" charset="-122"/>
              </a:rPr>
              <a:t>30%</a:t>
            </a:r>
          </a:p>
          <a:p>
            <a:pPr lvl="0" eaLnBrk="1" hangingPunct="1">
              <a:spcBef>
                <a:spcPct val="0"/>
              </a:spcBef>
            </a:pPr>
            <a:r>
              <a:rPr lang="zh-CN" altLang="en-US" dirty="0">
                <a:ea typeface="宋体" panose="02010600030101010101" pitchFamily="2" charset="-122"/>
              </a:rPr>
              <a:t>期末考试 </a:t>
            </a:r>
            <a:r>
              <a:rPr lang="en-US" altLang="zh-CN" dirty="0">
                <a:ea typeface="宋体" panose="02010600030101010101" pitchFamily="2" charset="-122"/>
              </a:rPr>
              <a:t>70%</a:t>
            </a:r>
            <a:endParaRPr lang="en-US" altLang="en-US" dirty="0">
              <a:ea typeface="宋体" panose="02010600030101010101" pitchFamily="2" charset="-122"/>
            </a:endParaRPr>
          </a:p>
        </p:txBody>
      </p:sp>
      <p:sp>
        <p:nvSpPr>
          <p:cNvPr id="1434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3170" tIns="46586" rIns="93170" bIns="46586" anchor="b" anchorCtr="0"/>
          <a:lstStyle/>
          <a:p>
            <a:pPr lvl="0" algn="r" defTabSz="932180" eaLnBrk="1" hangingPunct="1"/>
            <a:fld id="{9A0DB2DC-4C9A-4742-B13C-FB6460FD3503}" type="slidenum">
              <a:rPr lang="en-US" altLang="en-US" sz="1200" dirty="0">
                <a:ea typeface="宋体" panose="02010600030101010101" pitchFamily="2" charset="-122"/>
              </a:rPr>
              <a:t>8</a:t>
            </a:fld>
            <a:endParaRPr lang="en-US" altLang="en-US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3170" tIns="46586" rIns="93170" bIns="46586" anchor="t" anchorCtr="0"/>
          <a:lstStyle/>
          <a:p>
            <a:pPr lvl="0" eaLnBrk="1" hangingPunct="1">
              <a:spcBef>
                <a:spcPct val="0"/>
              </a:spcBef>
            </a:pPr>
            <a:r>
              <a:rPr lang="zh-CN" altLang="en-US" b="0" i="0" dirty="0">
                <a:solidFill>
                  <a:srgbClr val="0181FE"/>
                </a:solidFill>
                <a:effectLst/>
                <a:latin typeface="AlimamaShuHeiTi-Bold"/>
              </a:rPr>
              <a:t>第四届 </a:t>
            </a:r>
            <a:r>
              <a:rPr lang="en-US" altLang="zh-CN" b="0" i="0" dirty="0" err="1">
                <a:solidFill>
                  <a:srgbClr val="0181FE"/>
                </a:solidFill>
                <a:effectLst/>
                <a:latin typeface="AlimamaShuHeiTi-Bold"/>
              </a:rPr>
              <a:t>OceanBase</a:t>
            </a:r>
            <a:r>
              <a:rPr lang="en-US" altLang="zh-CN" b="0" i="0" dirty="0">
                <a:solidFill>
                  <a:srgbClr val="0181FE"/>
                </a:solidFill>
                <a:effectLst/>
                <a:latin typeface="AlimamaShuHeiTi-Bold"/>
              </a:rPr>
              <a:t> </a:t>
            </a:r>
            <a:r>
              <a:rPr lang="zh-CN" altLang="en-US" b="0" i="0" dirty="0">
                <a:solidFill>
                  <a:srgbClr val="0181FE"/>
                </a:solidFill>
                <a:effectLst/>
                <a:latin typeface="AlimamaShuHeiTi-Bold"/>
              </a:rPr>
              <a:t>数据库大赛 </a:t>
            </a:r>
            <a:endParaRPr lang="en-US" altLang="zh-CN" b="0" i="0" dirty="0">
              <a:solidFill>
                <a:srgbClr val="0181FE"/>
              </a:solidFill>
              <a:effectLst/>
              <a:latin typeface="AlimamaShuHeiTi-Bold"/>
            </a:endParaRPr>
          </a:p>
          <a:p>
            <a:pPr lvl="0" eaLnBrk="1" hangingPunct="1">
              <a:spcBef>
                <a:spcPct val="0"/>
              </a:spcBef>
            </a:pPr>
            <a:r>
              <a:rPr lang="en-US" altLang="en-US" dirty="0">
                <a:ea typeface="宋体" panose="02010600030101010101" pitchFamily="2" charset="-122"/>
              </a:rPr>
              <a:t>https://open.oceanbase.com/competition</a:t>
            </a:r>
          </a:p>
          <a:p>
            <a:pPr lvl="0" eaLnBrk="1" hangingPunct="1">
              <a:spcBef>
                <a:spcPct val="0"/>
              </a:spcBef>
            </a:pPr>
            <a:endParaRPr lang="en-US" altLang="en-US" dirty="0">
              <a:ea typeface="宋体" panose="02010600030101010101" pitchFamily="2" charset="-122"/>
            </a:endParaRPr>
          </a:p>
          <a:p>
            <a:pPr lvl="0" eaLnBrk="1" hangingPunct="1">
              <a:spcBef>
                <a:spcPct val="0"/>
              </a:spcBef>
            </a:pPr>
            <a:r>
              <a:rPr lang="en-US" altLang="en-US" dirty="0">
                <a:ea typeface="宋体" panose="02010600030101010101" pitchFamily="2" charset="-122"/>
              </a:rPr>
              <a:t>https://tianchi.aliyun.com/specials/promotion/database_challenge_2023</a:t>
            </a:r>
          </a:p>
          <a:p>
            <a:pPr lvl="0" eaLnBrk="1" hangingPunct="1">
              <a:spcBef>
                <a:spcPct val="0"/>
              </a:spcBef>
            </a:pPr>
            <a:endParaRPr lang="en-US" altLang="en-US" dirty="0">
              <a:ea typeface="宋体" panose="02010600030101010101" pitchFamily="2" charset="-122"/>
            </a:endParaRPr>
          </a:p>
          <a:p>
            <a:pPr lvl="0" eaLnBrk="1" hangingPunct="1">
              <a:spcBef>
                <a:spcPct val="0"/>
              </a:spcBef>
            </a:pPr>
            <a:endParaRPr lang="en-US" altLang="en-US" dirty="0">
              <a:ea typeface="宋体" panose="02010600030101010101" pitchFamily="2" charset="-122"/>
            </a:endParaRPr>
          </a:p>
          <a:p>
            <a:pPr lvl="0" eaLnBrk="1" hangingPunct="1">
              <a:spcBef>
                <a:spcPct val="0"/>
              </a:spcBef>
            </a:pPr>
            <a:r>
              <a:rPr lang="en-US" altLang="en-US" dirty="0">
                <a:ea typeface="宋体" panose="02010600030101010101" pitchFamily="2" charset="-122"/>
              </a:rPr>
              <a:t>https://os.educg.net/#/index?TYPE=DB_S</a:t>
            </a:r>
          </a:p>
        </p:txBody>
      </p:sp>
      <p:sp>
        <p:nvSpPr>
          <p:cNvPr id="1434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3170" tIns="46586" rIns="93170" bIns="46586" anchor="b" anchorCtr="0"/>
          <a:lstStyle/>
          <a:p>
            <a:pPr lvl="0" algn="r" defTabSz="932180" eaLnBrk="1" hangingPunct="1"/>
            <a:fld id="{9A0DB2DC-4C9A-4742-B13C-FB6460FD3503}" type="slidenum">
              <a:rPr lang="en-US" altLang="en-US" sz="1200" dirty="0">
                <a:ea typeface="宋体" panose="02010600030101010101" pitchFamily="2" charset="-122"/>
              </a:rPr>
              <a:t>9</a:t>
            </a:fld>
            <a:endParaRPr lang="en-US" altLang="en-US" sz="1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1457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/>
        </p:nvGrpSpPr>
        <p:grpSpPr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057" name="Group 3"/>
            <p:cNvGrpSpPr/>
            <p:nvPr/>
          </p:nvGrpSpPr>
          <p:grpSpPr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6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wrap="none" anchor="ctr"/>
              <a:lstStyle/>
              <a:p>
                <a:pPr lvl="0" eaLnBrk="1" hangingPunct="1">
                  <a:buNone/>
                </a:pPr>
                <a:endParaRPr lang="en-US" alt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7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/>
              <a:p>
                <a:pPr lvl="0" eaLnBrk="1" hangingPunct="1">
                  <a:buNone/>
                </a:pPr>
                <a:endParaRPr lang="en-US" altLang="en-US" dirty="0"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2058" name="Group 6"/>
            <p:cNvGrpSpPr/>
            <p:nvPr/>
          </p:nvGrpSpPr>
          <p:grpSpPr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4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none" anchor="ctr"/>
              <a:lstStyle/>
              <a:p>
                <a:pPr lvl="0" eaLnBrk="1" hangingPunct="1">
                  <a:buNone/>
                </a:pPr>
                <a:endParaRPr lang="en-US" alt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5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/>
              <a:p>
                <a:pPr lvl="0" eaLnBrk="1" hangingPunct="1">
                  <a:buNone/>
                </a:pPr>
                <a:endParaRPr lang="en-US" altLang="en-US" dirty="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</p:spPr>
          <p:txBody>
            <a:bodyPr wrap="none" anchor="ctr"/>
            <a:lstStyle/>
            <a:p>
              <a:pPr lvl="0" eaLnBrk="1" hangingPunct="1">
                <a:buNone/>
              </a:pPr>
              <a:endParaRPr lang="en-US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wrap="none" anchor="ctr"/>
            <a:lstStyle/>
            <a:p>
              <a:pPr lvl="0" eaLnBrk="1" hangingPunct="1">
                <a:buNone/>
              </a:pPr>
              <a:endParaRPr lang="en-US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/>
            <a:p>
              <a:pPr lvl="0" eaLnBrk="1" hangingPunct="1">
                <a:buNone/>
              </a:pPr>
              <a:endParaRPr lang="en-US" altLang="en-US" dirty="0">
                <a:latin typeface="Tahoma" panose="020B0604030504040204" pitchFamily="34" charset="0"/>
              </a:endParaRPr>
            </a:p>
          </p:txBody>
        </p:sp>
      </p:grp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694738" y="6553200"/>
            <a:ext cx="449263" cy="3048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 eaLnBrk="1" hangingPunct="1"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Tahoma" panose="020B0604030504040204" pitchFamily="34" charset="0"/>
              </a:rPr>
              <a:t>‹#›</a:t>
            </a:fld>
            <a:endParaRPr lang="en-US" altLang="en-US" sz="1400" dirty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143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3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9" name="Date Placeholder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7027F4C-070B-4C9B-A6CB-ACEBCB0A566F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September 5, 2024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Footer Placeholder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Data Mining: Concepts and Techniques</a:t>
            </a:r>
          </a:p>
        </p:txBody>
      </p:sp>
      <p:sp>
        <p:nvSpPr>
          <p:cNvPr id="21" name="Slide Number Placeholder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 eaLnBrk="1" hangingPunct="1">
              <a:buNone/>
            </a:pPr>
            <a:fld id="{9A0DB2DC-4C9A-4742-B13C-FB6460FD3503}" type="slidenum">
              <a:rPr lang="en-US" altLang="en-US" dirty="0">
                <a:solidFill>
                  <a:schemeClr val="bg2"/>
                </a:solidFill>
              </a:rPr>
              <a:t>‹#›</a:t>
            </a:fld>
            <a:endParaRPr lang="en-US" altLang="en-US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F411508-D596-4E65-8DCB-268E6C1BD73F}" type="datetime4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September 5, 2024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Data Mining: Concepts and Techniques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en-US" dirty="0">
                <a:latin typeface="Tahoma" panose="020B0604030504040204" pitchFamily="34" charset="0"/>
              </a:rPr>
              <a:t>‹#›</a:t>
            </a:fld>
            <a:endParaRPr lang="en-US" altLang="en-US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228600"/>
            <a:ext cx="211455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91250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F411508-D596-4E65-8DCB-268E6C1BD73F}" type="datetime4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September 5, 2024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Data Mining: Concepts and Techniques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en-US" dirty="0">
                <a:latin typeface="Tahoma" panose="020B0604030504040204" pitchFamily="34" charset="0"/>
              </a:rPr>
              <a:t>‹#›</a:t>
            </a:fld>
            <a:endParaRPr lang="en-US" altLang="en-US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F411508-D596-4E65-8DCB-268E6C1BD73F}" type="datetime4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September 5, 2024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Data Mining: Concepts and Techniques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en-US" dirty="0">
                <a:latin typeface="Tahoma" panose="020B0604030504040204" pitchFamily="34" charset="0"/>
              </a:rPr>
              <a:t>‹#›</a:t>
            </a:fld>
            <a:endParaRPr lang="en-US" altLang="en-US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F411508-D596-4E65-8DCB-268E6C1BD73F}" type="datetime4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September 5, 2024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Data Mining: Concepts and Techniques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en-US" dirty="0">
                <a:latin typeface="Tahoma" panose="020B0604030504040204" pitchFamily="34" charset="0"/>
              </a:rPr>
              <a:t>‹#›</a:t>
            </a:fld>
            <a:endParaRPr lang="en-US" altLang="en-US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F411508-D596-4E65-8DCB-268E6C1BD73F}" type="datetime4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September 5, 2024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Data Mining: Concepts and Techniques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en-US" dirty="0">
                <a:latin typeface="Tahoma" panose="020B0604030504040204" pitchFamily="34" charset="0"/>
              </a:rPr>
              <a:t>‹#›</a:t>
            </a:fld>
            <a:endParaRPr lang="en-US" altLang="en-US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F411508-D596-4E65-8DCB-268E6C1BD73F}" type="datetime4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September 5, 2024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Data Mining: Concepts and Techniques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en-US" dirty="0">
                <a:latin typeface="Tahoma" panose="020B0604030504040204" pitchFamily="34" charset="0"/>
              </a:rPr>
              <a:t>‹#›</a:t>
            </a:fld>
            <a:endParaRPr lang="en-US" altLang="en-US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F411508-D596-4E65-8DCB-268E6C1BD73F}" type="datetime4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September 5, 2024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Data Mining: Concepts and Techniques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en-US" dirty="0">
                <a:latin typeface="Tahoma" panose="020B0604030504040204" pitchFamily="34" charset="0"/>
              </a:rPr>
              <a:t>‹#›</a:t>
            </a:fld>
            <a:endParaRPr lang="en-US" altLang="en-US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F411508-D596-4E65-8DCB-268E6C1BD73F}" type="datetime4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September 5, 2024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Data Mining: Concepts and Techniques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en-US" dirty="0">
                <a:latin typeface="Tahoma" panose="020B0604030504040204" pitchFamily="34" charset="0"/>
              </a:rPr>
              <a:t>‹#›</a:t>
            </a:fld>
            <a:endParaRPr lang="en-US" altLang="en-US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F411508-D596-4E65-8DCB-268E6C1BD73F}" type="datetime4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September 5, 2024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Data Mining: Concepts and Techniques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en-US" dirty="0">
                <a:latin typeface="Tahoma" panose="020B0604030504040204" pitchFamily="34" charset="0"/>
              </a:rPr>
              <a:t>‹#›</a:t>
            </a:fld>
            <a:endParaRPr lang="en-US" altLang="en-US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F411508-D596-4E65-8DCB-268E6C1BD73F}" type="datetime4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September 5, 2024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Data Mining: Concepts and Techniques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en-US" dirty="0">
                <a:latin typeface="Tahoma" panose="020B0604030504040204" pitchFamily="34" charset="0"/>
              </a:rPr>
              <a:t>‹#›</a:t>
            </a:fld>
            <a:endParaRPr lang="en-US" altLang="en-US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10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458200" cy="51054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33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F411508-D596-4E65-8DCB-268E6C1BD73F}" type="datetime4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September 5, 2024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477000"/>
            <a:ext cx="28956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Data Mining: Concepts and Techniques</a:t>
            </a:r>
          </a:p>
        </p:txBody>
      </p:sp>
      <p:sp>
        <p:nvSpPr>
          <p:cNvPr id="133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400"/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en-US" dirty="0">
                <a:latin typeface="Tahoma" panose="020B0604030504040204" pitchFamily="34" charset="0"/>
              </a:rPr>
              <a:t>‹#›</a:t>
            </a:fld>
            <a:endParaRPr lang="en-US" altLang="en-US" dirty="0">
              <a:latin typeface="Tahoma" panose="020B0604030504040204" pitchFamily="34" charset="0"/>
            </a:endParaRPr>
          </a:p>
        </p:txBody>
      </p:sp>
      <p:graphicFrame>
        <p:nvGraphicFramePr>
          <p:cNvPr id="1031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r:id="rId14" imgW="6858000" imgH="48895" progId="MS_ClipArt_Gallery.5">
                  <p:embed/>
                </p:oleObj>
              </mc:Choice>
              <mc:Fallback>
                <p:oleObj r:id="rId14" imgW="6858000" imgH="48895" progId="MS_ClipArt_Gallery.5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zoom/>
  </p:transition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cholar.google.com/citations?user=9LkhGDgAAAAJ&amp;hl=e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cholar.google.com/citations?user=9LkhGDgAAAAJ&amp;hl=e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zh-cn/sql-server/sql-server-download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7"/>
          <p:cNvSpPr>
            <a:spLocks noGrp="1"/>
          </p:cNvSpPr>
          <p:nvPr>
            <p:ph type="title"/>
          </p:nvPr>
        </p:nvSpPr>
        <p:spPr>
          <a:xfrm>
            <a:off x="685800" y="2490788"/>
            <a:ext cx="7772400" cy="785812"/>
          </a:xfrm>
          <a:ln/>
        </p:spPr>
        <p:txBody>
          <a:bodyPr vert="horz" wrap="square" lIns="0" tIns="13335" rIns="0" bIns="0" anchor="b" anchorCtr="0"/>
          <a:lstStyle/>
          <a:p>
            <a:pPr marL="282575" indent="-271145">
              <a:spcBef>
                <a:spcPts val="100"/>
              </a:spcBef>
              <a:buNone/>
            </a:pPr>
            <a:r>
              <a:rPr lang="zh-CN" altLang="zh-CN" sz="4000" dirty="0">
                <a:ea typeface="宋体" panose="02010600030101010101" pitchFamily="2" charset="-122"/>
              </a:rPr>
              <a:t>数据库系统原理</a:t>
            </a:r>
            <a:endParaRPr lang="en-US" altLang="zh-CN" sz="4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5123" name="object 3"/>
          <p:cNvGrpSpPr/>
          <p:nvPr/>
        </p:nvGrpSpPr>
        <p:grpSpPr>
          <a:xfrm>
            <a:off x="0" y="6046788"/>
            <a:ext cx="9144000" cy="887412"/>
            <a:chOff x="0" y="5970587"/>
            <a:chExt cx="9144001" cy="887730"/>
          </a:xfrm>
        </p:grpSpPr>
        <p:sp>
          <p:nvSpPr>
            <p:cNvPr id="5127" name="object 4"/>
            <p:cNvSpPr/>
            <p:nvPr/>
          </p:nvSpPr>
          <p:spPr>
            <a:xfrm>
              <a:off x="0" y="5970587"/>
              <a:ext cx="9144000" cy="887730"/>
            </a:xfrm>
            <a:custGeom>
              <a:avLst/>
              <a:gdLst/>
              <a:ahLst/>
              <a:cxnLst>
                <a:cxn ang="0">
                  <a:pos x="9144000" y="0"/>
                </a:cxn>
                <a:cxn ang="0">
                  <a:pos x="0" y="0"/>
                </a:cxn>
                <a:cxn ang="0">
                  <a:pos x="0" y="887425"/>
                </a:cxn>
                <a:cxn ang="0">
                  <a:pos x="9144000" y="887425"/>
                </a:cxn>
                <a:cxn ang="0">
                  <a:pos x="9144000" y="0"/>
                </a:cxn>
              </a:cxnLst>
              <a:rect l="0" t="0" r="0" b="0"/>
              <a:pathLst>
                <a:path w="9144000" h="887729">
                  <a:moveTo>
                    <a:pt x="9144000" y="0"/>
                  </a:moveTo>
                  <a:lnTo>
                    <a:pt x="0" y="0"/>
                  </a:lnTo>
                  <a:lnTo>
                    <a:pt x="0" y="887412"/>
                  </a:lnTo>
                  <a:lnTo>
                    <a:pt x="9144000" y="88741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043638"/>
              <a:ext cx="9144001" cy="714631"/>
            </a:xfrm>
            <a:custGeom>
              <a:avLst/>
              <a:gdLst/>
              <a:ahLst/>
              <a:cxnLst/>
              <a:rect l="l" t="t" r="r" b="b"/>
              <a:pathLst>
                <a:path w="6784975" h="714375">
                  <a:moveTo>
                    <a:pt x="6784975" y="0"/>
                  </a:moveTo>
                  <a:lnTo>
                    <a:pt x="0" y="0"/>
                  </a:lnTo>
                  <a:lnTo>
                    <a:pt x="0" y="714375"/>
                  </a:lnTo>
                  <a:lnTo>
                    <a:pt x="6784975" y="714375"/>
                  </a:lnTo>
                  <a:lnTo>
                    <a:pt x="6784975" y="0"/>
                  </a:lnTo>
                  <a:close/>
                </a:path>
              </a:pathLst>
            </a:custGeom>
            <a:solidFill>
              <a:schemeClr val="accent5"/>
            </a:solidFill>
          </p:spPr>
          <p:txBody>
            <a:bodyPr lIns="0" tIns="0" rIns="0" bIns="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5124" name="Date Placeholder 1"/>
          <p:cNvSpPr txBox="1">
            <a:spLocks noGrp="1"/>
          </p:cNvSpPr>
          <p:nvPr>
            <p:ph type="dt" sz="half" idx="10"/>
          </p:nvPr>
        </p:nvSpPr>
        <p:spPr>
          <a:xfrm>
            <a:off x="0" y="6553200"/>
            <a:ext cx="2057400" cy="230188"/>
          </a:xfrm>
          <a:ln/>
        </p:spPr>
        <p:txBody>
          <a:bodyPr anchor="b" anchorCtr="0"/>
          <a:lstStyle/>
          <a:p>
            <a:pPr marL="12700" indent="0" eaLnBrk="1" hangingPunct="1">
              <a:lnSpc>
                <a:spcPts val="1575"/>
              </a:lnSpc>
              <a:spcBef>
                <a:spcPct val="0"/>
              </a:spcBef>
              <a:buClrTx/>
              <a:buSzTx/>
              <a:buFontTx/>
              <a:buNone/>
            </a:pPr>
            <a:fld id="{BB962C8B-B14F-4D97-AF65-F5344CB8AC3E}" type="datetime4">
              <a:rPr lang="en-US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  <a:t>September 5, 2024</a:t>
            </a:fld>
            <a:endParaRPr lang="en-US" altLang="zh-CN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5" name="Slide Number Placeholder 4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38100" indent="0" algn="r" eaLnBrk="1" hangingPunct="1">
              <a:lnSpc>
                <a:spcPts val="1365"/>
              </a:lnSpc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  <a:t>1</a:t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5126" name="文本框 1"/>
          <p:cNvSpPr txBox="1"/>
          <p:nvPr/>
        </p:nvSpPr>
        <p:spPr>
          <a:xfrm>
            <a:off x="3962400" y="4038600"/>
            <a:ext cx="1262063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ea typeface="宋体" panose="02010600030101010101" pitchFamily="2" charset="-122"/>
              </a:rPr>
              <a:t>赖韩江</a:t>
            </a:r>
          </a:p>
        </p:txBody>
      </p:sp>
    </p:spTree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The speaker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506413" y="1524000"/>
            <a:ext cx="8229600" cy="5029200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研究兴趣：深度学习、数据分析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Deep learning,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Generative Model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Trustworthy Machine Learning, Causal Inference</a:t>
            </a:r>
          </a:p>
          <a:p>
            <a:pPr lvl="1" eaLnBrk="1" hangingPunct="1">
              <a:buNone/>
            </a:pP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None/>
            </a:pP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Read more about my Research here: 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buNone/>
            </a:pPr>
            <a:r>
              <a:rPr lang="en-US" altLang="zh-CN" dirty="0">
                <a:ea typeface="宋体" panose="02010600030101010101" pitchFamily="2" charset="-122"/>
              </a:rPr>
              <a:t>https://scholar.google.com/citations?user=9LkhGDgAAAAJ&amp;hl=en</a:t>
            </a:r>
          </a:p>
          <a:p>
            <a:pPr lvl="1" eaLnBrk="1" hangingPunct="1">
              <a:buClr>
                <a:schemeClr val="folHlink"/>
              </a:buClr>
              <a:buSzPct val="60000"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实验室团队长期招人，欢迎联系</a:t>
            </a:r>
            <a:r>
              <a:rPr lang="en-US" altLang="zh-CN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laihanj3@mail.sysu.edu.cn</a:t>
            </a:r>
          </a:p>
          <a:p>
            <a:pPr lvl="1" eaLnBrk="1" hangingPunct="1"/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5FE5396-62C2-4C2E-A537-68E14EA724CD}"/>
              </a:ext>
            </a:extLst>
          </p:cNvPr>
          <p:cNvSpPr/>
          <p:nvPr/>
        </p:nvSpPr>
        <p:spPr>
          <a:xfrm>
            <a:off x="457201" y="2058773"/>
            <a:ext cx="877163" cy="13846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eaLnBrk="0" hangingPunct="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80000"/>
            </a:pPr>
            <a:endParaRPr lang="en-US" altLang="zh-CN" sz="18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685800" lvl="1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</a:pPr>
            <a:endParaRPr lang="en-US" altLang="zh-CN" sz="18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1" eaLnBrk="0" hangingPunct="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80000"/>
            </a:pPr>
            <a:endParaRPr lang="en-US" altLang="zh-CN" sz="1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TA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500063" y="1822450"/>
            <a:ext cx="8229600" cy="33940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徐永恒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None/>
              <a:defRPr/>
            </a:pPr>
            <a:endParaRPr lang="en-US" altLang="zh-CN" noProof="0" dirty="0"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zh-CN" altLang="en-US" dirty="0">
                <a:ea typeface="宋体" panose="02010600030101010101" pitchFamily="2" charset="-122"/>
              </a:rPr>
              <a:t>罗林茵</a:t>
            </a:r>
            <a:endParaRPr lang="en-US" altLang="zh-CN" dirty="0">
              <a:ea typeface="宋体" panose="02010600030101010101" pitchFamily="2" charset="-122"/>
            </a:endParaRPr>
          </a:p>
          <a:p>
            <a:pPr marL="457200" marR="0" lvl="1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None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457200" marR="0" lvl="1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None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None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hlinkClick r:id="rId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课程目标</a:t>
            </a:r>
          </a:p>
        </p:txBody>
      </p:sp>
      <p:sp>
        <p:nvSpPr>
          <p:cNvPr id="819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了解并结合关系型数据库系统深入理解数据库系统的基本概念、原理和方法。</a:t>
            </a:r>
          </a:p>
          <a:p>
            <a:pPr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掌握关系数据模型及关系数据语言，能熟练应用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SQL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语言表达各种数据操作。</a:t>
            </a:r>
          </a:p>
          <a:p>
            <a:pPr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掌握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E-R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模型的概念和方法，关系数据库规范化理论和数据库设计方法，通过上机实习的训练，初步具备进行数据库应用系统开发的能力。</a:t>
            </a:r>
          </a:p>
          <a:p>
            <a:pPr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对数据库领域研究的深入课题有大致了解，激发在此领域中继续学习和研究的愿望，为学习数据库系统高级课程做准备。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养成认真负责的工作态度、一丝不苟的工匠精神和求真务实的科学精神，以及团结协作的相处方式，良好的职业素养和爱国敬业的理想情怀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课程网址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114800"/>
          </a:xfrm>
          <a:ln/>
        </p:spPr>
        <p:txBody>
          <a:bodyPr vert="horz" wrap="square" lIns="91440" tIns="45720" rIns="91440" bIns="45720" anchor="t" anchorCtr="0"/>
          <a:lstStyle/>
          <a:p>
            <a:r>
              <a:rPr lang="en-US" altLang="zh-CN" dirty="0">
                <a:ea typeface="宋体" panose="02010600030101010101" pitchFamily="2" charset="-122"/>
              </a:rPr>
              <a:t>https://www.scholat.com/course/database2024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加入课程密码</a:t>
            </a:r>
            <a:r>
              <a:rPr lang="en-US" altLang="zh-CN" dirty="0">
                <a:ea typeface="宋体" panose="02010600030101010101" pitchFamily="2" charset="-122"/>
              </a:rPr>
              <a:t>db2024</a:t>
            </a:r>
            <a:endParaRPr lang="en-US" altLang="zh-CN" dirty="0">
              <a:ea typeface="宋体" panose="02010600030101010101" pitchFamily="2" charset="-122"/>
              <a:hlinkClick r:id="rId2"/>
            </a:endParaRPr>
          </a:p>
          <a:p>
            <a:pPr marL="457200" lvl="1" indent="0" eaLnBrk="1" hangingPunct="1"/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0244" name="矩形 2"/>
          <p:cNvSpPr/>
          <p:nvPr/>
        </p:nvSpPr>
        <p:spPr>
          <a:xfrm>
            <a:off x="725488" y="2743200"/>
            <a:ext cx="2362200" cy="3108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u="sng" dirty="0">
                <a:latin typeface="Arial" panose="020B0604020202020204" pitchFamily="34" charset="0"/>
                <a:ea typeface="宋体" panose="02010600030101010101" pitchFamily="2" charset="-122"/>
              </a:rPr>
              <a:t>All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Resources, Projects and Assignments will be posted on Course website.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DEB844A-086C-476B-ADEB-EA28C621EE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286000"/>
            <a:ext cx="3780825" cy="4420029"/>
          </a:xfrm>
          <a:prstGeom prst="rect">
            <a:avLst/>
          </a:prstGeom>
        </p:spPr>
      </p:pic>
    </p:spTree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Textbook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458200" cy="4351338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Abraham Silberschatz, Henry F.Korth, S.Sudarshan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编写的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DATABASE SYSTEM CONCEPTS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数据库系统概念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，杨冬青等译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机器工业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出版社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，原书第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版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实验用书：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数据库系统实验指导教程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第二版，汤娜等编著，清华大学出版社。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ISBN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9787302239499</a:t>
            </a:r>
          </a:p>
          <a:p>
            <a:pPr>
              <a:buNone/>
            </a:pP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12700" marR="0" lvl="0" indent="0" algn="l" defTabSz="914400" rtl="0" eaLnBrk="1" fontAlgn="base" latinLnBrk="0" hangingPunct="1">
              <a:lnSpc>
                <a:spcPts val="158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ABD5DBB-3E44-BB43-BEF6-B6BCC0960D18}" type="datetime4">
              <a:rPr kumimoji="0" lang="en-US" sz="1200" b="0" i="0" u="none" strike="noStrike" kern="1200" cap="none" spc="-8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September 5, 2024</a:t>
            </a:fld>
            <a:endParaRPr kumimoji="0" lang="en-US" sz="1200" b="0" i="0" u="none" strike="noStrike" kern="1200" cap="none" spc="-8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69" name="Slide Number Placeholder 4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/>
          <a:p>
            <a:pPr marL="38100" indent="0" algn="r" eaLnBrk="1" hangingPunct="1">
              <a:lnSpc>
                <a:spcPts val="1365"/>
              </a:lnSpc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  <a:t>6</a:t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软件下载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Microsoft® </a:t>
            </a:r>
            <a:r>
              <a:rPr lang="en-US" altLang="zh-CN" dirty="0">
                <a:ea typeface="宋体" panose="02010600030101010101" pitchFamily="2" charset="-122"/>
              </a:rPr>
              <a:t>SQL Server 2022 - Express Edition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dirty="0">
                <a:ea typeface="宋体" panose="02010600030101010101" pitchFamily="2" charset="-122"/>
              </a:rPr>
              <a:t>   --</a:t>
            </a:r>
            <a:r>
              <a:rPr lang="en-US" altLang="zh-CN" sz="2400" dirty="0">
                <a:ea typeface="宋体" panose="02010600030101010101" pitchFamily="2" charset="-122"/>
              </a:rPr>
              <a:t>SQL Server Management Studio (SSMS)</a:t>
            </a:r>
          </a:p>
          <a:p>
            <a:pPr marL="0" indent="0" eaLnBrk="1" hangingPunct="1"/>
            <a:endParaRPr lang="zh-CN" altLang="en-US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2400" dirty="0">
                <a:ea typeface="宋体" panose="02010600030101010101" pitchFamily="2" charset="-122"/>
                <a:hlinkClick r:id="rId2"/>
              </a:rPr>
              <a:t>https://www.microsoft.com/zh-cn/sql-server/sql-server-downloads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注：不同版本的</a:t>
            </a:r>
            <a:r>
              <a:rPr lang="en-US" altLang="zh-CN" sz="2400" dirty="0">
                <a:ea typeface="宋体" panose="02010600030101010101" pitchFamily="2" charset="-122"/>
              </a:rPr>
              <a:t>SQL Server </a:t>
            </a:r>
            <a:r>
              <a:rPr lang="zh-CN" altLang="en-US" sz="2400" dirty="0">
                <a:ea typeface="宋体" panose="02010600030101010101" pitchFamily="2" charset="-122"/>
              </a:rPr>
              <a:t>都可以使用。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考核形式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平时成绩 </a:t>
            </a:r>
            <a:r>
              <a:rPr lang="en-US" altLang="zh-CN" dirty="0">
                <a:ea typeface="宋体" panose="02010600030101010101" pitchFamily="2" charset="-122"/>
              </a:rPr>
              <a:t>40%</a:t>
            </a: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课堂情况 </a:t>
            </a:r>
            <a:r>
              <a:rPr lang="en-US" altLang="zh-CN" dirty="0">
                <a:ea typeface="宋体" panose="02010600030101010101" pitchFamily="2" charset="-122"/>
              </a:rPr>
              <a:t>10%</a:t>
            </a: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平时作业 </a:t>
            </a:r>
            <a:r>
              <a:rPr lang="en-US" altLang="zh-CN" dirty="0">
                <a:ea typeface="宋体" panose="02010600030101010101" pitchFamily="2" charset="-122"/>
              </a:rPr>
              <a:t>30%</a:t>
            </a:r>
          </a:p>
          <a:p>
            <a:pPr lvl="1" eaLnBrk="1" hangingPunct="1"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lang="zh-CN" altLang="en-US" dirty="0">
                <a:ea typeface="宋体" panose="02010600030101010101" pitchFamily="2" charset="-122"/>
              </a:rPr>
              <a:t>期末考试 </a:t>
            </a:r>
            <a:r>
              <a:rPr lang="en-US" altLang="zh-CN" dirty="0">
                <a:ea typeface="宋体" panose="02010600030101010101" pitchFamily="2" charset="-122"/>
              </a:rPr>
              <a:t>60%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科研与竞赛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数据挖掘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生成模型                           可信机器学习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数据库大赛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  <a:cs typeface="+mn-cs"/>
              </a:rPr>
              <a:t>第四届 </a:t>
            </a:r>
            <a:r>
              <a:rPr lang="en-US" altLang="zh-CN" dirty="0" err="1">
                <a:solidFill>
                  <a:srgbClr val="FF0000"/>
                </a:solidFill>
                <a:ea typeface="宋体" panose="02010600030101010101" pitchFamily="2" charset="-122"/>
                <a:cs typeface="+mn-cs"/>
              </a:rPr>
              <a:t>OceanBase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cs typeface="+mn-cs"/>
              </a:rPr>
              <a:t> 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  <a:cs typeface="+mn-cs"/>
              </a:rPr>
              <a:t>数据库大赛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  <a:cs typeface="+mn-cs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  <a:cs typeface="+mn-cs"/>
              </a:rPr>
              <a:t>2023</a:t>
            </a:r>
            <a:r>
              <a:rPr lang="zh-CN" altLang="en-US" dirty="0">
                <a:ea typeface="宋体" panose="02010600030101010101" pitchFamily="2" charset="-122"/>
                <a:cs typeface="+mn-cs"/>
              </a:rPr>
              <a:t>年第</a:t>
            </a:r>
            <a:r>
              <a:rPr lang="en-US" altLang="zh-CN" dirty="0">
                <a:ea typeface="宋体" panose="02010600030101010101" pitchFamily="2" charset="-122"/>
                <a:cs typeface="+mn-cs"/>
              </a:rPr>
              <a:t>5</a:t>
            </a:r>
            <a:r>
              <a:rPr lang="zh-CN" altLang="en-US" dirty="0">
                <a:ea typeface="宋体" panose="02010600030101010101" pitchFamily="2" charset="-122"/>
                <a:cs typeface="+mn-cs"/>
              </a:rPr>
              <a:t>届天池全球数据库大赛 （已结束）</a:t>
            </a:r>
            <a:endParaRPr lang="en-US" altLang="zh-CN" dirty="0">
              <a:ea typeface="宋体" panose="02010600030101010101" pitchFamily="2" charset="-122"/>
              <a:cs typeface="+mn-cs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  <a:cs typeface="+mn-cs"/>
              </a:rPr>
              <a:t>2024</a:t>
            </a:r>
            <a:r>
              <a:rPr lang="zh-CN" altLang="en-US" dirty="0">
                <a:ea typeface="宋体" panose="02010600030101010101" pitchFamily="2" charset="-122"/>
                <a:cs typeface="+mn-cs"/>
              </a:rPr>
              <a:t>年全国大学生计算机系统能力大赛</a:t>
            </a:r>
            <a:r>
              <a:rPr lang="en-US" altLang="zh-CN" dirty="0">
                <a:ea typeface="宋体" panose="02010600030101010101" pitchFamily="2" charset="-122"/>
                <a:cs typeface="+mn-cs"/>
              </a:rPr>
              <a:t>-</a:t>
            </a:r>
            <a:r>
              <a:rPr lang="zh-CN" altLang="en-US" dirty="0">
                <a:ea typeface="宋体" panose="02010600030101010101" pitchFamily="2" charset="-122"/>
                <a:cs typeface="+mn-cs"/>
              </a:rPr>
              <a:t>数据库管理系统设计赛 （已结束）</a:t>
            </a:r>
            <a:endParaRPr lang="en-US" altLang="zh-CN" dirty="0">
              <a:ea typeface="宋体" panose="02010600030101010101" pitchFamily="2" charset="-122"/>
              <a:cs typeface="+mn-cs"/>
            </a:endParaRP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" name="Rounded Rectangle 1139">
            <a:extLst>
              <a:ext uri="{FF2B5EF4-FFF2-40B4-BE49-F238E27FC236}">
                <a16:creationId xmlns:a16="http://schemas.microsoft.com/office/drawing/2014/main" id="{F3A55FFA-8CD0-4A91-9E70-ED89585B1220}"/>
              </a:ext>
            </a:extLst>
          </p:cNvPr>
          <p:cNvSpPr/>
          <p:nvPr/>
        </p:nvSpPr>
        <p:spPr bwMode="gray">
          <a:xfrm>
            <a:off x="609600" y="2384352"/>
            <a:ext cx="3962400" cy="687415"/>
          </a:xfrm>
          <a:prstGeom prst="roundRect">
            <a:avLst/>
          </a:prstGeom>
          <a:solidFill>
            <a:srgbClr val="FFFFFF"/>
          </a:solidFill>
          <a:ln w="19050" cap="flat" cmpd="sng" algn="ctr">
            <a:solidFill>
              <a:srgbClr val="F0AB00"/>
            </a:solidFill>
            <a:prstDash val="solid"/>
          </a:ln>
          <a:effectLst/>
        </p:spPr>
        <p:txBody>
          <a:bodyPr wrap="none" lIns="67500" tIns="35100" rIns="67500" bIns="3510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>
              <a:lnSpc>
                <a:spcPts val="2250"/>
              </a:lnSpc>
              <a:defRPr/>
            </a:pPr>
            <a:r>
              <a:rPr lang="zh-CN" altLang="en-US" sz="1350" dirty="0">
                <a:latin typeface="+mn-lt"/>
                <a:sym typeface="微软雅黑" panose="020B0503020204020204" charset="-122"/>
              </a:rPr>
              <a:t>研究高效的图像生成</a:t>
            </a:r>
            <a:r>
              <a:rPr lang="zh-CN" altLang="en-US" sz="1350" dirty="0">
                <a:latin typeface="+mn-lt"/>
              </a:rPr>
              <a:t>算法，以扩散生成模型的视角</a:t>
            </a:r>
            <a:endParaRPr lang="en-US" altLang="zh-CN" sz="1350" dirty="0">
              <a:latin typeface="+mn-lt"/>
            </a:endParaRPr>
          </a:p>
          <a:p>
            <a:pPr>
              <a:lnSpc>
                <a:spcPts val="2250"/>
              </a:lnSpc>
              <a:defRPr/>
            </a:pPr>
            <a:r>
              <a:rPr lang="zh-CN" altLang="en-US" sz="1350" dirty="0">
                <a:latin typeface="+mn-lt"/>
              </a:rPr>
              <a:t>来研究和提高下游各种计算机视觉任务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9FB127A-E1A8-4E1F-8620-51D6BC6CA1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138442"/>
            <a:ext cx="2247900" cy="73390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B37CF8D-C489-4339-B766-607E520D4659}"/>
              </a:ext>
            </a:extLst>
          </p:cNvPr>
          <p:cNvSpPr txBox="1"/>
          <p:nvPr/>
        </p:nvSpPr>
        <p:spPr>
          <a:xfrm>
            <a:off x="990600" y="3827155"/>
            <a:ext cx="4572000" cy="3540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250"/>
              </a:lnSpc>
              <a:defRPr/>
            </a:pPr>
            <a:r>
              <a:rPr lang="zh-CN" altLang="en-US" sz="1350" dirty="0">
                <a:latin typeface="+mn-lt"/>
              </a:rPr>
              <a:t>（a）生成模型在下游任务的应用</a:t>
            </a:r>
          </a:p>
        </p:txBody>
      </p:sp>
      <p:sp>
        <p:nvSpPr>
          <p:cNvPr id="7" name="Rounded Rectangle 1139">
            <a:extLst>
              <a:ext uri="{FF2B5EF4-FFF2-40B4-BE49-F238E27FC236}">
                <a16:creationId xmlns:a16="http://schemas.microsoft.com/office/drawing/2014/main" id="{545DB665-BE8C-413A-A007-6D91BF8CC735}"/>
              </a:ext>
            </a:extLst>
          </p:cNvPr>
          <p:cNvSpPr/>
          <p:nvPr/>
        </p:nvSpPr>
        <p:spPr bwMode="gray">
          <a:xfrm>
            <a:off x="4724400" y="2376442"/>
            <a:ext cx="3603625" cy="701993"/>
          </a:xfrm>
          <a:prstGeom prst="roundRect">
            <a:avLst/>
          </a:prstGeom>
          <a:solidFill>
            <a:srgbClr val="FFFFFF"/>
          </a:solidFill>
          <a:ln w="19050" cap="flat" cmpd="sng" algn="ctr">
            <a:solidFill>
              <a:srgbClr val="F0AB00"/>
            </a:solidFill>
            <a:prstDash val="solid"/>
          </a:ln>
          <a:effectLst/>
        </p:spPr>
        <p:txBody>
          <a:bodyPr wrap="none" lIns="67500" tIns="35100" rIns="67500" bIns="3510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>
              <a:lnSpc>
                <a:spcPts val="2250"/>
              </a:lnSpc>
              <a:defRPr/>
            </a:pPr>
            <a:r>
              <a:rPr lang="zh-CN" altLang="en-US" sz="1350" dirty="0">
                <a:latin typeface="+mn-lt"/>
                <a:sym typeface="微软雅黑" panose="020B0503020204020204" charset="-122"/>
              </a:rPr>
              <a:t>研究与挖掘具有真实因果关系的深度学习算法，</a:t>
            </a:r>
            <a:endParaRPr lang="en-US" altLang="zh-CN" sz="1350" dirty="0">
              <a:latin typeface="+mn-lt"/>
              <a:sym typeface="微软雅黑" panose="020B0503020204020204" charset="-122"/>
            </a:endParaRPr>
          </a:p>
          <a:p>
            <a:pPr>
              <a:lnSpc>
                <a:spcPts val="2250"/>
              </a:lnSpc>
              <a:defRPr/>
            </a:pPr>
            <a:r>
              <a:rPr lang="zh-CN" altLang="en-US" sz="1350" dirty="0">
                <a:latin typeface="+mn-lt"/>
                <a:sym typeface="微软雅黑" panose="020B0503020204020204" charset="-122"/>
              </a:rPr>
              <a:t>研究鲁棒性/泛化性强的机器学习模型等</a:t>
            </a:r>
            <a:r>
              <a:rPr lang="zh-CN" altLang="en-US" sz="1350" dirty="0">
                <a:latin typeface="+mn-lt"/>
              </a:rPr>
              <a:t>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F3259B6-D777-4EB1-A3B8-5155BFB25C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882" y="3149514"/>
            <a:ext cx="1923728" cy="74140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44B168B-B8DD-47F5-AB30-0360C8547E3F}"/>
              </a:ext>
            </a:extLst>
          </p:cNvPr>
          <p:cNvSpPr txBox="1"/>
          <p:nvPr/>
        </p:nvSpPr>
        <p:spPr>
          <a:xfrm>
            <a:off x="5455144" y="3890918"/>
            <a:ext cx="192372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>
                <a:latin typeface="+mn-lt"/>
              </a:rPr>
              <a:t>（</a:t>
            </a:r>
            <a:r>
              <a:rPr lang="en-US" altLang="zh-CN" sz="1350" dirty="0">
                <a:latin typeface="+mn-lt"/>
              </a:rPr>
              <a:t>b</a:t>
            </a:r>
            <a:r>
              <a:rPr lang="zh-CN" altLang="en-US" sz="1350" dirty="0">
                <a:latin typeface="+mn-lt"/>
              </a:rPr>
              <a:t>）反事实因果干预</a:t>
            </a:r>
          </a:p>
        </p:txBody>
      </p:sp>
    </p:spTree>
    <p:extLst>
      <p:ext uri="{BB962C8B-B14F-4D97-AF65-F5344CB8AC3E}">
        <p14:creationId xmlns:p14="http://schemas.microsoft.com/office/powerpoint/2010/main" val="2824270276"/>
      </p:ext>
    </p:extLst>
  </p:cSld>
  <p:clrMapOvr>
    <a:masterClrMapping/>
  </p:clrMapOvr>
  <p:transition>
    <p:zoom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WI1YTJmMzNmZGM4ZGRhZWVmNDNjZjlkMzBlZDg4NmUifQ=="/>
</p:tagLst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45</TotalTime>
  <Words>524</Words>
  <Application>Microsoft Office PowerPoint</Application>
  <PresentationFormat>全屏显示(4:3)</PresentationFormat>
  <Paragraphs>87</Paragraphs>
  <Slides>9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AlimamaShuHeiTi-Bold</vt:lpstr>
      <vt:lpstr>等线</vt:lpstr>
      <vt:lpstr>黑体</vt:lpstr>
      <vt:lpstr>楷体</vt:lpstr>
      <vt:lpstr>Arial</vt:lpstr>
      <vt:lpstr>Tahoma</vt:lpstr>
      <vt:lpstr>Times New Roman</vt:lpstr>
      <vt:lpstr>Wingdings</vt:lpstr>
      <vt:lpstr>Blends</vt:lpstr>
      <vt:lpstr>MS_ClipArt_Gallery.5</vt:lpstr>
      <vt:lpstr>数据库系统原理</vt:lpstr>
      <vt:lpstr>The speaker</vt:lpstr>
      <vt:lpstr>TA</vt:lpstr>
      <vt:lpstr>课程目标</vt:lpstr>
      <vt:lpstr>课程网址</vt:lpstr>
      <vt:lpstr>Textbook</vt:lpstr>
      <vt:lpstr>软件下载</vt:lpstr>
      <vt:lpstr>考核形式</vt:lpstr>
      <vt:lpstr>科研与竞赛</vt:lpstr>
    </vt:vector>
  </TitlesOfParts>
  <Company>SFU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cs412slides</dc:title>
  <dc:creator>Jiawei Han</dc:creator>
  <cp:lastModifiedBy>hj lai</cp:lastModifiedBy>
  <cp:revision>520</cp:revision>
  <cp:lastPrinted>2010-08-20T16:00:24Z</cp:lastPrinted>
  <dcterms:created xsi:type="dcterms:W3CDTF">1999-12-01T22:01:55Z</dcterms:created>
  <dcterms:modified xsi:type="dcterms:W3CDTF">2024-09-05T03:40:49Z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D20C2F44708C49F4A0F6CA6E2C99A42D_12</vt:lpwstr>
  </property>
  <property fmtid="{D5CDD505-2E9C-101B-9397-08002B2CF9AE}" pid="3" name="KSOProductBuildVer">
    <vt:lpwstr>2052-12.1.0.17857</vt:lpwstr>
  </property>
</Properties>
</file>