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4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335" r:id="rId3"/>
    <p:sldId id="457" r:id="rId5"/>
    <p:sldId id="541" r:id="rId6"/>
    <p:sldId id="542" r:id="rId7"/>
    <p:sldId id="458" r:id="rId8"/>
    <p:sldId id="459" r:id="rId9"/>
    <p:sldId id="418" r:id="rId10"/>
    <p:sldId id="490" r:id="rId11"/>
    <p:sldId id="495" r:id="rId12"/>
    <p:sldId id="491" r:id="rId13"/>
    <p:sldId id="496" r:id="rId14"/>
    <p:sldId id="537" r:id="rId15"/>
    <p:sldId id="539" r:id="rId16"/>
    <p:sldId id="538" r:id="rId17"/>
    <p:sldId id="512" r:id="rId18"/>
    <p:sldId id="513" r:id="rId19"/>
    <p:sldId id="514" r:id="rId20"/>
    <p:sldId id="515" r:id="rId21"/>
    <p:sldId id="518" r:id="rId22"/>
    <p:sldId id="522" r:id="rId23"/>
    <p:sldId id="523" r:id="rId24"/>
    <p:sldId id="524" r:id="rId25"/>
    <p:sldId id="533" r:id="rId26"/>
    <p:sldId id="534" r:id="rId27"/>
    <p:sldId id="498" r:id="rId28"/>
    <p:sldId id="540" r:id="rId29"/>
    <p:sldId id="419" r:id="rId30"/>
    <p:sldId id="422" r:id="rId31"/>
    <p:sldId id="423" r:id="rId32"/>
    <p:sldId id="471" r:id="rId33"/>
    <p:sldId id="481" r:id="rId34"/>
    <p:sldId id="543" r:id="rId35"/>
    <p:sldId id="544" r:id="rId36"/>
    <p:sldId id="545" r:id="rId37"/>
    <p:sldId id="546" r:id="rId38"/>
    <p:sldId id="547" r:id="rId39"/>
    <p:sldId id="548" r:id="rId40"/>
    <p:sldId id="433" r:id="rId41"/>
    <p:sldId id="455" r:id="rId42"/>
    <p:sldId id="436" r:id="rId43"/>
    <p:sldId id="437" r:id="rId44"/>
    <p:sldId id="438" r:id="rId45"/>
    <p:sldId id="557" r:id="rId46"/>
    <p:sldId id="551" r:id="rId47"/>
    <p:sldId id="552" r:id="rId48"/>
    <p:sldId id="553" r:id="rId49"/>
    <p:sldId id="554" r:id="rId50"/>
    <p:sldId id="555" r:id="rId51"/>
    <p:sldId id="556" r:id="rId52"/>
    <p:sldId id="445" r:id="rId53"/>
    <p:sldId id="456" r:id="rId54"/>
    <p:sldId id="454" r:id="rId55"/>
    <p:sldId id="447" r:id="rId56"/>
    <p:sldId id="450" r:id="rId57"/>
    <p:sldId id="451" r:id="rId58"/>
    <p:sldId id="452" r:id="rId59"/>
    <p:sldId id="461" r:id="rId60"/>
    <p:sldId id="453" r:id="rId61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2782" autoAdjust="0"/>
  </p:normalViewPr>
  <p:slideViewPr>
    <p:cSldViewPr snapToGrid="0" showGuides="1">
      <p:cViewPr varScale="1">
        <p:scale>
          <a:sx n="64" d="100"/>
          <a:sy n="64" d="100"/>
        </p:scale>
        <p:origin x="1260" y="3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-6110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Information_Management_Syste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https://www.modb.pro/db/1713735941356593152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其他如</a:t>
            </a:r>
            <a:r>
              <a:rPr lang="en-US" altLang="zh-CN" smtClean="0"/>
              <a:t>ODL</a:t>
            </a:r>
            <a:r>
              <a:rPr lang="zh-CN" altLang="en-US" smtClean="0"/>
              <a:t>模型</a:t>
            </a: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43E557-BEE7-482E-840E-04655C61F8E7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表示要规范、考试常考、毕业设计也常用到，连线都是无向边</a:t>
            </a:r>
            <a:r>
              <a:rPr lang="en-US" altLang="zh-CN" smtClean="0"/>
              <a:t>1:1</a:t>
            </a:r>
            <a:r>
              <a:rPr lang="zh-CN" altLang="en-US" smtClean="0"/>
              <a:t>，</a:t>
            </a:r>
            <a:r>
              <a:rPr lang="en-US" altLang="zh-CN" smtClean="0"/>
              <a:t>1:n, m:n</a:t>
            </a:r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5D5449-69CF-49C9-A8A9-7AB58C995FAA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IMS apparently used in the moonshot (http://www-01.ibm.com/software/data/ims/benchmark.html) and still boasts high #s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In his article,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Codd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proposed a completely new idea: modeling data with the mathematical notion of relations. (Today, we call them tables.)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</a:rPr>
              <a:t>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Codd’s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 model was not immediately successful. IBM was not eager to implement his suggestions. At the time, they had </a:t>
            </a:r>
            <a:r>
              <a:rPr lang="en-US" altLang="zh-CN" sz="1200" b="0" i="0" u="sng" kern="1200" cap="all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  <a:hlinkClick r:id="rId3" tooltip="IBM Information Management System - Wikipedia"/>
              </a:rPr>
              <a:t>IMS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, a very successful hierarchical database. They didn't want to undermine their revenue from IMS by building a competing product. (IMS is still developed today, which shows how successful it was.) 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4188EE-5007-4DE5-B0E7-04D6B4A14FFD}" type="slidenum">
              <a:rPr altLang="zh-CN" smtClean="0">
                <a:latin typeface="Tahoma" panose="020B0604030504040204" pitchFamily="34" charset="0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022" tIns="46511" rIns="93022" bIns="46511" anchor="b"/>
          <a:lstStyle/>
          <a:p>
            <a:pPr algn="r" defTabSz="929005"/>
            <a:fld id="{0D799AF1-7295-4E0B-8743-1CC5B98377B9}" type="slidenum">
              <a:rPr lang="en-US" sz="1200"/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用户工作区：应用程序的事务、应用变量等内容</a:t>
            </a:r>
            <a:endParaRPr lang="zh-CN" altLang="en-US" smtClean="0"/>
          </a:p>
          <a:p>
            <a:r>
              <a:rPr lang="en-US" altLang="zh-CN" smtClean="0"/>
              <a:t>Raid1-6</a:t>
            </a:r>
            <a:r>
              <a:rPr lang="zh-CN" altLang="en-US" smtClean="0"/>
              <a:t> 磁盘阵列</a:t>
            </a:r>
            <a:endParaRPr lang="zh-CN" altLang="en-US" smtClean="0"/>
          </a:p>
          <a:p>
            <a:r>
              <a:rPr lang="en-US" altLang="zh-CN" smtClean="0"/>
              <a:t>Sysobjects</a:t>
            </a:r>
            <a:r>
              <a:rPr lang="zh-CN" altLang="en-US" smtClean="0"/>
              <a:t>，</a:t>
            </a:r>
            <a:r>
              <a:rPr lang="en-US" altLang="zh-CN" smtClean="0"/>
              <a:t>Syscolumns</a:t>
            </a: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CE20E1-3E8F-4A68-9872-9250BA6112F3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教务系统的教务员，银行柜台的人员</a:t>
            </a:r>
            <a:endParaRPr lang="zh-CN" altLang="en-US" smtClean="0"/>
          </a:p>
          <a:p>
            <a:r>
              <a:rPr lang="zh-CN" altLang="en-US" smtClean="0"/>
              <a:t>甲方 需求方 系统管理员可以兼任</a:t>
            </a:r>
            <a:r>
              <a:rPr lang="en-US" altLang="zh-CN" smtClean="0"/>
              <a:t>DBA</a:t>
            </a:r>
            <a:r>
              <a:rPr lang="zh-CN" altLang="en-US" smtClean="0"/>
              <a:t>的工作</a:t>
            </a:r>
            <a:endParaRPr lang="zh-CN" altLang="en-US" smtClean="0"/>
          </a:p>
          <a:p>
            <a:r>
              <a:rPr lang="zh-CN" altLang="en-US" smtClean="0"/>
              <a:t>乙方 开发方</a:t>
            </a: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E68995-EC68-4DF3-BBAF-8CBC02DDC76A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DDL</a:t>
            </a:r>
            <a:r>
              <a:rPr lang="zh-CN" altLang="en-US" smtClean="0"/>
              <a:t> 定义数据结构</a:t>
            </a: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D53D30-E6D3-4D46-8E98-86477B34944D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022" tIns="46511" rIns="93022" bIns="46511" anchor="b"/>
          <a:lstStyle/>
          <a:p>
            <a:pPr algn="r" defTabSz="929005"/>
            <a:fld id="{0D799AF1-7295-4E0B-8743-1CC5B98377B9}" type="slidenum">
              <a:rPr lang="en-US" sz="1200"/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E02342-D3E2-4358-9F88-F6D814DE330C}" type="slidenum">
              <a:rPr lang="en-US" altLang="en-US" smtClean="0">
                <a:latin typeface="Tahoma" panose="020B0604030504040204" pitchFamily="34" charset="0"/>
              </a:rPr>
            </a:fld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dirty="0" smtClean="0"/>
              <a:t>https://new.qq.com/rain/a/20240612A03UID00</a:t>
            </a:r>
            <a:endParaRPr lang="zh-CN" alt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49740E-5E5F-46A0-8F8A-6DFE9977A42B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1FDF65-519E-4644-BA3C-E953F92BDD42}" type="slidenum">
              <a:rPr lang="en-US" altLang="en-US" smtClean="0">
                <a:latin typeface="Tahoma" panose="020B0604030504040204" pitchFamily="34" charset="0"/>
              </a:rPr>
            </a:fld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93</a:t>
            </a:r>
            <a:r>
              <a:rPr lang="zh-CN" altLang="en-US" smtClean="0"/>
              <a:t>是一个数据，给它很多解释，也就是语义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131F08-A1BB-4CB5-AE09-068843D70BF6}" type="slidenum">
              <a:rPr kumimoji="1" lang="en-US"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kumimoji="1" lang="en-US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93</a:t>
            </a:r>
            <a:r>
              <a:rPr lang="zh-CN" altLang="en-US" smtClean="0"/>
              <a:t>是一个数据，给它很多解释，也就是语义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131F08-A1BB-4CB5-AE09-068843D70BF6}" type="slidenum">
              <a:rPr kumimoji="1" lang="en-US"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kumimoji="1" lang="en-US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音频数据通过播放器的解释变成音乐，信息</a:t>
            </a: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F7B91C-054F-4CB1-82F0-0B777664064E}" type="slidenum">
              <a:rPr kumimoji="1" lang="en-US" altLang="en-US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kumimoji="1" lang="en-US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Communications_of_the_ACM" TargetMode="External"/><Relationship Id="rId1" Type="http://schemas.openxmlformats.org/officeDocument/2006/relationships/hyperlink" Target="http://www.acm.org/classics/nov95/toc.html" TargetMode="Externa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数据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数据</a:t>
            </a:r>
            <a:endParaRPr lang="zh-CN" altLang="en-US" sz="28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对现实世界中客观事物的符号表示</a:t>
            </a:r>
            <a:endParaRPr lang="zh-CN" altLang="en-US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可以是数值数据，也可以是非数值数据，如声音、图像等</a:t>
            </a:r>
            <a:endParaRPr lang="zh-CN" altLang="en-US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计算机中数据</a:t>
            </a:r>
            <a:endParaRPr lang="zh-CN" altLang="en-US" sz="2400" dirty="0" smtClean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能输入计算机，并能为其处理的符号序列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信息与数据的联系</a:t>
            </a:r>
            <a:endParaRPr lang="zh-CN" altLang="en-US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数据是信息的符号表示，或称载体</a:t>
            </a:r>
            <a:endParaRPr lang="zh-CN" altLang="en-US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信息是数据的内涵，是数据的语义解释</a:t>
            </a:r>
            <a:endParaRPr lang="zh-CN" altLang="en-US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数据是符号化的信息</a:t>
            </a:r>
            <a:endParaRPr lang="zh-CN" altLang="en-US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信息是语义化的数据</a:t>
            </a:r>
            <a:endParaRPr lang="zh-CN" altLang="en-US" sz="2400" dirty="0">
              <a:latin typeface="+mn-ea"/>
            </a:endParaRPr>
          </a:p>
          <a:p>
            <a:pPr marL="85725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zh-CN" altLang="en-US" sz="2400" dirty="0" smtClean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  <a:endParaRPr lang="en-US" altLang="en-US" sz="2800" dirty="0">
              <a:effectLst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major purpose of a database system is to provide users with an abstract view of the data.</a:t>
            </a:r>
            <a:endParaRPr lang="en-US" altLang="en-US" sz="2000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Data </a:t>
            </a:r>
            <a:r>
              <a:rPr lang="en-US" altLang="en-US" sz="2000" dirty="0">
                <a:solidFill>
                  <a:srgbClr val="FF0000"/>
                </a:solidFill>
              </a:rPr>
              <a:t>abstraction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2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dirty="0"/>
              <a:t>Hide the complexity </a:t>
            </a:r>
            <a:r>
              <a:rPr lang="en-US" altLang="en-US" sz="2000" dirty="0" smtClean="0"/>
              <a:t>of </a:t>
            </a:r>
            <a:r>
              <a:rPr lang="en-US" altLang="en-US" sz="2000" dirty="0"/>
              <a:t>data structures to represent data in the database from users through several levels of data abstraction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lvl="2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dirty="0">
                <a:solidFill>
                  <a:srgbClr val="0070C0"/>
                </a:solidFill>
              </a:rPr>
              <a:t>Data models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3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dirty="0"/>
              <a:t>A collection of conceptual tools for describing data, data relationships, data semantics, and consistency constraints.</a:t>
            </a:r>
            <a:endParaRPr lang="en-US" altLang="en-US" sz="2000" dirty="0"/>
          </a:p>
          <a:p>
            <a:pPr lvl="2">
              <a:tabLst>
                <a:tab pos="1365250" algn="l"/>
                <a:tab pos="2743835" algn="l"/>
                <a:tab pos="2957195" algn="l"/>
              </a:tabLst>
            </a:pPr>
            <a:endParaRPr lang="en-US" altLang="en-US" sz="2000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endParaRPr lang="en-US" altLang="en-US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ffectLst/>
              </a:rPr>
              <a:t>Data </a:t>
            </a:r>
            <a:r>
              <a:rPr lang="en-US" altLang="en-US" dirty="0" smtClean="0">
                <a:effectLst/>
              </a:rPr>
              <a:t>Abstraction</a:t>
            </a:r>
            <a:endParaRPr lang="zh-CN" altLang="en-US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latin typeface="华文新魏" panose="02010800040101010101" charset="-122"/>
              </a:rPr>
              <a:t>数据抽象</a:t>
            </a:r>
            <a:endParaRPr lang="zh-CN" altLang="en-US" sz="2000" dirty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华文新魏" panose="02010800040101010101" charset="-122"/>
              </a:rPr>
              <a:t>数据库系统是面向计算机的，而应用是面向现实世界的，两个世界存在着很大差异，要直接将现实世界中的语义映射到计算机世界是十分困难的，因此引入一个信息世界作为现实世界通向计算机实现的桥梁</a:t>
            </a:r>
            <a:endParaRPr lang="zh-CN" altLang="en-US" sz="20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华文新魏" panose="02010800040101010101" charset="-122"/>
              </a:rPr>
              <a:t>一方面，信息世界是对现实世界的抽象，从纷繁的现实世界中抽取出能反映现实本质的概念和基本关系;另一方面，信息世界中的概念和关系，要以一定的方式映射到计算机世界中去，在计算机系统上最终实现。信息世界起到了承上启下的作用</a:t>
            </a:r>
            <a:endParaRPr lang="zh-CN" altLang="en-US" sz="2000" dirty="0" smtClean="0">
              <a:latin typeface="华文新魏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C4BC5AD-761A-4B13-A182-0A9A79530EB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  <a:endParaRPr lang="en-US" altLang="en-US" sz="2800" dirty="0">
              <a:effectLst/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779963" y="847942"/>
            <a:ext cx="5710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/>
              <a:t>An architecture for a database </a:t>
            </a:r>
            <a:r>
              <a:rPr lang="en-US" altLang="en-US" sz="2400" dirty="0" smtClean="0"/>
              <a:t>system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three levels of data abstraction</a:t>
            </a: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00" y="1892170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  <a:endParaRPr lang="en-US" altLang="en-US" sz="2800" dirty="0">
              <a:effectLst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describes how a record (e.g., instructor) is stored.</a:t>
            </a:r>
            <a:endParaRPr lang="en-US" altLang="en-US" sz="2000" dirty="0"/>
          </a:p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Logical level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describes data stored in database, and the relationships among the data.</a:t>
            </a:r>
            <a:endParaRPr lang="en-US" altLang="en-US" sz="2000" dirty="0"/>
          </a:p>
          <a:p>
            <a:pPr lvl="1">
              <a:buNone/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b="1" dirty="0"/>
              <a:t>	type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record</a:t>
            </a:r>
            <a:endParaRPr lang="en-US" altLang="en-US" sz="2000" dirty="0"/>
          </a:p>
          <a:p>
            <a:pPr lvl="1">
              <a:buNone/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ID</a:t>
            </a:r>
            <a:r>
              <a:rPr lang="en-US" altLang="en-US" sz="2000" dirty="0"/>
              <a:t> : string; 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: string;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 : string;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: integer;</a:t>
            </a:r>
            <a:endParaRPr lang="en-US" altLang="en-US" sz="2000" dirty="0"/>
          </a:p>
          <a:p>
            <a:pPr lvl="4">
              <a:buNone/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b="1" dirty="0"/>
              <a:t>end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View  level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application programs hide details of data types.  Views can also hide information (such as an employee</a:t>
            </a:r>
            <a:r>
              <a:rPr lang="ja-JP" altLang="en-US" sz="2000" dirty="0"/>
              <a:t>’</a:t>
            </a:r>
            <a:r>
              <a:rPr lang="en-US" altLang="ja-JP" sz="2000" dirty="0"/>
              <a:t>s salary) for security purposes. </a:t>
            </a:r>
            <a:endParaRPr lang="en-US" alt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Data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en-US" dirty="0" smtClean="0">
                <a:solidFill>
                  <a:schemeClr val="tx1"/>
                </a:solidFill>
              </a:rPr>
              <a:t>odels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 smtClean="0"/>
              <a:t>数据模型）的三个层面</a:t>
            </a:r>
            <a:endParaRPr lang="zh-CN" alt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概念数据模型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逻辑数据模型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物理数据模型</a:t>
            </a:r>
            <a:endParaRPr lang="zh-CN" altLang="en-US" sz="2400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801DDFA-4D77-480F-953C-0015C9A8A93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概念数据模型</a:t>
            </a:r>
            <a:endParaRPr lang="zh-CN" altLang="en-US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u="sng" dirty="0" smtClean="0">
                <a:solidFill>
                  <a:srgbClr val="FF0000"/>
                </a:solidFill>
                <a:latin typeface="华文新魏" panose="02010800040101010101" charset="-122"/>
              </a:rPr>
              <a:t>按用户的观点来对数据和信息建模</a:t>
            </a:r>
            <a:endParaRPr lang="zh-CN" altLang="en-US" sz="2400" u="sng" dirty="0" smtClean="0">
              <a:solidFill>
                <a:srgbClr val="FF0000"/>
              </a:solidFill>
              <a:latin typeface="华文新魏" panose="02010800040101010101" charset="-122"/>
            </a:endParaRPr>
          </a:p>
          <a:p>
            <a:pPr eaLnBrk="1" hangingPunct="1"/>
            <a:r>
              <a:rPr lang="zh-CN" altLang="en-US" sz="2400" dirty="0" smtClean="0">
                <a:latin typeface="华文新魏" panose="02010800040101010101" charset="-122"/>
              </a:rPr>
              <a:t>用于组织信息世界的概念，表现从现实世界中抽象出来的事物以及它们之间的联系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eaLnBrk="1" hangingPunct="1"/>
            <a:r>
              <a:rPr lang="zh-CN" altLang="en-US" sz="2400" dirty="0" smtClean="0">
                <a:latin typeface="华文新魏" panose="02010800040101010101" charset="-122"/>
              </a:rPr>
              <a:t>这类模型强调其语义表达能力，概念简单、清晰，易于用户理解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eaLnBrk="1" hangingPunct="1"/>
            <a:r>
              <a:rPr lang="zh-CN" altLang="en-US" sz="2400" dirty="0" smtClean="0">
                <a:latin typeface="华文新魏" panose="02010800040101010101" charset="-122"/>
              </a:rPr>
              <a:t>它是现实世界到信息世界的抽象，是用户与数据库设计人员之间进行交流的语言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eaLnBrk="1" hangingPunct="1"/>
            <a:r>
              <a:rPr lang="zh-CN" altLang="en-US" sz="2400" dirty="0" smtClean="0">
                <a:latin typeface="华文新魏" panose="02010800040101010101" charset="-122"/>
              </a:rPr>
              <a:t>如</a:t>
            </a:r>
            <a:r>
              <a:rPr lang="en-US" altLang="zh-CN" sz="2400" dirty="0" smtClean="0">
                <a:latin typeface="华文新魏" panose="02010800040101010101" charset="-122"/>
              </a:rPr>
              <a:t>E-R</a:t>
            </a:r>
            <a:r>
              <a:rPr lang="zh-CN" altLang="en-US" sz="2400" dirty="0" smtClean="0">
                <a:latin typeface="华文新魏" panose="02010800040101010101" charset="-122"/>
              </a:rPr>
              <a:t>模型</a:t>
            </a:r>
            <a:endParaRPr lang="zh-CN" altLang="en-US" sz="2400" dirty="0" smtClean="0">
              <a:latin typeface="华文新魏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67CCF7B3-402F-4E06-9D7D-C1DCC6596E3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</a:t>
            </a:r>
            <a:r>
              <a:rPr lang="zh-CN" altLang="en-US" dirty="0" smtClean="0"/>
              <a:t>数据模型： 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  <a:endParaRPr lang="zh-CN" altLang="en-US" dirty="0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历史</a:t>
            </a:r>
            <a:endParaRPr lang="zh-CN" alt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华文新魏" panose="02010800040101010101" charset="-122"/>
              </a:rPr>
              <a:t>Ｅ-Ｒ</a:t>
            </a:r>
            <a:r>
              <a:rPr lang="zh-CN" altLang="en-US" sz="2400" dirty="0" smtClean="0"/>
              <a:t>模型：</a:t>
            </a:r>
            <a:r>
              <a:rPr lang="en-US" altLang="zh-CN" sz="2400" dirty="0" smtClean="0"/>
              <a:t>Entity-Relationship Model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/>
              <a:t>1976</a:t>
            </a:r>
            <a:r>
              <a:rPr lang="zh-CN" altLang="en-US" sz="2400" dirty="0" smtClean="0"/>
              <a:t>年，</a:t>
            </a:r>
            <a:r>
              <a:rPr lang="en-US" altLang="zh-CN" sz="2400" dirty="0" err="1" smtClean="0"/>
              <a:t>P.P.S.Chen</a:t>
            </a:r>
            <a:r>
              <a:rPr lang="zh-CN" altLang="en-US" sz="2400" dirty="0" smtClean="0"/>
              <a:t>提出</a:t>
            </a:r>
            <a:r>
              <a:rPr lang="zh-CN" altLang="en-US" sz="2400" dirty="0" smtClean="0">
                <a:latin typeface="华文新魏" panose="02010800040101010101" charset="-122"/>
              </a:rPr>
              <a:t>Ｅ-Ｒ</a:t>
            </a:r>
            <a:r>
              <a:rPr lang="zh-CN" altLang="en-US" sz="2400" dirty="0" smtClean="0"/>
              <a:t>模型，用</a:t>
            </a:r>
            <a:r>
              <a:rPr lang="zh-CN" altLang="en-US" sz="2400" dirty="0" smtClean="0">
                <a:latin typeface="华文新魏" panose="02010800040101010101" charset="-122"/>
              </a:rPr>
              <a:t>Ｅ-Ｒ</a:t>
            </a:r>
            <a:r>
              <a:rPr lang="zh-CN" altLang="en-US" sz="2400" dirty="0" smtClean="0"/>
              <a:t>图来描述概念模型</a:t>
            </a:r>
            <a:endParaRPr lang="zh-CN" alt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观点</a:t>
            </a:r>
            <a:endParaRPr lang="zh-CN" alt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世界是由一组称作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实体</a:t>
            </a:r>
            <a:r>
              <a:rPr lang="zh-CN" altLang="en-US" sz="2400" dirty="0" smtClean="0"/>
              <a:t>的基本对象和这些对象之间的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联系</a:t>
            </a:r>
            <a:r>
              <a:rPr lang="zh-CN" altLang="en-US" sz="2400" dirty="0" smtClean="0"/>
              <a:t>构成的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8BB35B4-6339-4511-BDDE-54AE94D7818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</a:t>
            </a:r>
            <a:r>
              <a:rPr lang="zh-CN" altLang="en-US" dirty="0" smtClean="0"/>
              <a:t>数据模型：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  <a:endParaRPr lang="zh-CN" altLang="en-US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实体</a:t>
            </a:r>
            <a:r>
              <a:rPr lang="zh-CN" altLang="en-US" sz="2400" dirty="0" smtClean="0">
                <a:latin typeface="仿宋_GB2312" pitchFamily="49" charset="-122"/>
              </a:rPr>
              <a:t>(</a:t>
            </a:r>
            <a:r>
              <a:rPr lang="en-US" altLang="zh-CN" sz="2400" dirty="0" smtClean="0">
                <a:latin typeface="华文新魏" panose="02010800040101010101" charset="-122"/>
                <a:ea typeface="华文新魏" panose="02010800040101010101" charset="-122"/>
              </a:rPr>
              <a:t>Entity</a:t>
            </a:r>
            <a:r>
              <a:rPr lang="en-US" altLang="zh-CN" sz="2400" dirty="0" smtClean="0">
                <a:latin typeface="仿宋_GB2312" pitchFamily="49" charset="-122"/>
              </a:rPr>
              <a:t>)</a:t>
            </a:r>
            <a:endParaRPr lang="en-US" altLang="zh-CN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客观存在并可相互区分的事物叫实体</a:t>
            </a:r>
            <a:endParaRPr lang="zh-CN" altLang="en-US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如学生张三、工人李四、计算机系、数据库概论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>
                <a:latin typeface="仿宋_GB2312" pitchFamily="49" charset="-122"/>
              </a:rPr>
              <a:t>属性(</a:t>
            </a:r>
            <a:r>
              <a:rPr lang="en-US" altLang="zh-CN" sz="2400" dirty="0" smtClean="0">
                <a:latin typeface="华文新魏" panose="02010800040101010101" charset="-122"/>
                <a:ea typeface="华文新魏" panose="02010800040101010101" charset="-122"/>
              </a:rPr>
              <a:t>Attribute</a:t>
            </a:r>
            <a:r>
              <a:rPr lang="en-US" altLang="zh-CN" sz="2400" dirty="0" smtClean="0">
                <a:latin typeface="仿宋_GB2312" pitchFamily="49" charset="-122"/>
              </a:rPr>
              <a:t>)</a:t>
            </a:r>
            <a:endParaRPr lang="en-US" altLang="zh-CN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实体所具有的某一特性</a:t>
            </a:r>
            <a:endParaRPr lang="zh-CN" altLang="en-US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一个实体可以由若干个属性来刻画</a:t>
            </a:r>
            <a:endParaRPr lang="zh-CN" altLang="en-US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例如，学生可由学号、姓名、年龄、系等组成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>
                <a:latin typeface="仿宋_GB2312" pitchFamily="49" charset="-122"/>
              </a:rPr>
              <a:t>域(</a:t>
            </a:r>
            <a:r>
              <a:rPr lang="en-US" altLang="zh-CN" sz="2400" dirty="0" smtClean="0">
                <a:latin typeface="华文新魏" panose="02010800040101010101" charset="-122"/>
                <a:ea typeface="华文新魏" panose="02010800040101010101" charset="-122"/>
              </a:rPr>
              <a:t>Domain</a:t>
            </a:r>
            <a:r>
              <a:rPr lang="en-US" altLang="zh-CN" sz="2400" dirty="0" smtClean="0">
                <a:latin typeface="仿宋_GB2312" pitchFamily="49" charset="-122"/>
              </a:rPr>
              <a:t>)</a:t>
            </a:r>
            <a:endParaRPr lang="en-US" altLang="zh-CN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属性的取值范围</a:t>
            </a:r>
            <a:endParaRPr lang="zh-CN" altLang="en-US" sz="2400" dirty="0" smtClean="0">
              <a:latin typeface="仿宋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例如，性别的域为（男、女），月份的域为１到１２的整数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44AB7AE-746D-44D6-8D3F-73586D37AAD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</a:t>
            </a:r>
            <a:r>
              <a:rPr lang="zh-CN" altLang="en-US" dirty="0" smtClean="0"/>
              <a:t>数据模型</a:t>
            </a:r>
            <a:r>
              <a:rPr lang="zh-CN" altLang="en-US" dirty="0"/>
              <a:t>：</a:t>
            </a:r>
            <a:r>
              <a:rPr lang="en-US" altLang="zh-CN" dirty="0"/>
              <a:t>E-R</a:t>
            </a:r>
            <a:r>
              <a:rPr lang="zh-CN" altLang="en-US" dirty="0"/>
              <a:t>模型</a:t>
            </a:r>
            <a:endParaRPr lang="zh-CN" altLang="en-US" dirty="0" smtClean="0"/>
          </a:p>
        </p:txBody>
      </p:sp>
      <p:grpSp>
        <p:nvGrpSpPr>
          <p:cNvPr id="107523" name="Group 3"/>
          <p:cNvGrpSpPr/>
          <p:nvPr/>
        </p:nvGrpSpPr>
        <p:grpSpPr bwMode="auto">
          <a:xfrm>
            <a:off x="172278" y="1431235"/>
            <a:ext cx="8747125" cy="4635500"/>
            <a:chOff x="96" y="883"/>
            <a:chExt cx="5510" cy="3327"/>
          </a:xfrm>
        </p:grpSpPr>
        <p:sp>
          <p:nvSpPr>
            <p:cNvPr id="110597" name="Text Box 4"/>
            <p:cNvSpPr txBox="1">
              <a:spLocks noChangeArrowheads="1"/>
            </p:cNvSpPr>
            <p:nvPr/>
          </p:nvSpPr>
          <p:spPr bwMode="auto">
            <a:xfrm>
              <a:off x="96" y="883"/>
              <a:ext cx="204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dirty="0" smtClean="0">
                  <a:latin typeface="+mn-ea"/>
                </a:rPr>
                <a:t>例：学生选修课程</a:t>
              </a:r>
              <a:endParaRPr lang="zh-CN" altLang="en-US" sz="2000" dirty="0" smtClean="0">
                <a:latin typeface="+mn-ea"/>
              </a:endParaRPr>
            </a:p>
          </p:txBody>
        </p:sp>
        <p:sp>
          <p:nvSpPr>
            <p:cNvPr id="110598" name="Text Box 5"/>
            <p:cNvSpPr txBox="1">
              <a:spLocks noChangeArrowheads="1"/>
            </p:cNvSpPr>
            <p:nvPr/>
          </p:nvSpPr>
          <p:spPr bwMode="auto">
            <a:xfrm>
              <a:off x="1149" y="2384"/>
              <a:ext cx="763" cy="50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000" b="1" smtClean="0">
                  <a:latin typeface="+mn-ea"/>
                </a:rPr>
                <a:t>学生</a:t>
              </a:r>
              <a:endParaRPr lang="zh-CN" altLang="en-US" sz="4000" smtClean="0">
                <a:latin typeface="+mn-ea"/>
              </a:endParaRPr>
            </a:p>
          </p:txBody>
        </p:sp>
        <p:sp>
          <p:nvSpPr>
            <p:cNvPr id="110599" name="Text Box 6"/>
            <p:cNvSpPr txBox="1">
              <a:spLocks noChangeArrowheads="1"/>
            </p:cNvSpPr>
            <p:nvPr/>
          </p:nvSpPr>
          <p:spPr bwMode="auto">
            <a:xfrm>
              <a:off x="4169" y="2400"/>
              <a:ext cx="763" cy="5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000" b="1" smtClean="0">
                  <a:latin typeface="+mn-ea"/>
                </a:rPr>
                <a:t>课程</a:t>
              </a:r>
              <a:endParaRPr lang="zh-CN" altLang="en-US" sz="4000" smtClean="0">
                <a:latin typeface="+mn-ea"/>
              </a:endParaRPr>
            </a:p>
          </p:txBody>
        </p:sp>
        <p:sp>
          <p:nvSpPr>
            <p:cNvPr id="110600" name="AutoShape 7"/>
            <p:cNvSpPr>
              <a:spLocks noChangeArrowheads="1"/>
            </p:cNvSpPr>
            <p:nvPr/>
          </p:nvSpPr>
          <p:spPr bwMode="auto">
            <a:xfrm>
              <a:off x="2481" y="2196"/>
              <a:ext cx="960" cy="868"/>
            </a:xfrm>
            <a:prstGeom prst="diamon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000" b="1" smtClean="0">
                  <a:latin typeface="+mn-ea"/>
                </a:rPr>
                <a:t>选修</a:t>
              </a:r>
              <a:endParaRPr lang="zh-CN" altLang="en-US" sz="4000" b="1" smtClean="0">
                <a:latin typeface="+mn-ea"/>
              </a:endParaRPr>
            </a:p>
          </p:txBody>
        </p:sp>
        <p:sp>
          <p:nvSpPr>
            <p:cNvPr id="110601" name="Oval 8" descr="Large confetti"/>
            <p:cNvSpPr>
              <a:spLocks noChangeArrowheads="1"/>
            </p:cNvSpPr>
            <p:nvPr/>
          </p:nvSpPr>
          <p:spPr bwMode="auto">
            <a:xfrm>
              <a:off x="333" y="148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姓名</a:t>
              </a:r>
              <a:endParaRPr lang="zh-CN" altLang="en-US" sz="2000" b="1" smtClean="0">
                <a:latin typeface="+mn-ea"/>
              </a:endParaRPr>
            </a:p>
          </p:txBody>
        </p:sp>
        <p:sp>
          <p:nvSpPr>
            <p:cNvPr id="110602" name="Oval 9" descr="Large confetti"/>
            <p:cNvSpPr>
              <a:spLocks noChangeArrowheads="1"/>
            </p:cNvSpPr>
            <p:nvPr/>
          </p:nvSpPr>
          <p:spPr bwMode="auto">
            <a:xfrm>
              <a:off x="1293" y="148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学号</a:t>
              </a:r>
              <a:endParaRPr lang="zh-CN" altLang="en-US" sz="2000" b="1" smtClean="0">
                <a:latin typeface="+mn-ea"/>
              </a:endParaRPr>
            </a:p>
          </p:txBody>
        </p:sp>
        <p:sp>
          <p:nvSpPr>
            <p:cNvPr id="110603" name="Oval 10" descr="Large confetti"/>
            <p:cNvSpPr>
              <a:spLocks noChangeArrowheads="1"/>
            </p:cNvSpPr>
            <p:nvPr/>
          </p:nvSpPr>
          <p:spPr bwMode="auto">
            <a:xfrm>
              <a:off x="2253" y="148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系别</a:t>
              </a:r>
              <a:endParaRPr lang="zh-CN" altLang="en-US" sz="2000" b="1" dirty="0" smtClean="0">
                <a:latin typeface="+mn-ea"/>
              </a:endParaRPr>
            </a:p>
          </p:txBody>
        </p:sp>
        <p:sp>
          <p:nvSpPr>
            <p:cNvPr id="110604" name="Line 11"/>
            <p:cNvSpPr>
              <a:spLocks noChangeShapeType="1"/>
            </p:cNvSpPr>
            <p:nvPr/>
          </p:nvSpPr>
          <p:spPr bwMode="auto">
            <a:xfrm flipH="1">
              <a:off x="1953" y="263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5" name="Line 12"/>
            <p:cNvSpPr>
              <a:spLocks noChangeShapeType="1"/>
            </p:cNvSpPr>
            <p:nvPr/>
          </p:nvSpPr>
          <p:spPr bwMode="auto">
            <a:xfrm>
              <a:off x="1521" y="180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6" name="Line 13"/>
            <p:cNvSpPr>
              <a:spLocks noChangeShapeType="1"/>
            </p:cNvSpPr>
            <p:nvPr/>
          </p:nvSpPr>
          <p:spPr bwMode="auto">
            <a:xfrm flipH="1" flipV="1">
              <a:off x="561" y="1800"/>
              <a:ext cx="72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7" name="Line 14"/>
            <p:cNvSpPr>
              <a:spLocks noChangeShapeType="1"/>
            </p:cNvSpPr>
            <p:nvPr/>
          </p:nvSpPr>
          <p:spPr bwMode="auto">
            <a:xfrm flipV="1">
              <a:off x="1761" y="1800"/>
              <a:ext cx="768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8" name="Oval 15" descr="Large confetti"/>
            <p:cNvSpPr>
              <a:spLocks noChangeArrowheads="1"/>
            </p:cNvSpPr>
            <p:nvPr/>
          </p:nvSpPr>
          <p:spPr bwMode="auto">
            <a:xfrm>
              <a:off x="3204" y="1548"/>
              <a:ext cx="682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课程名</a:t>
              </a:r>
              <a:endParaRPr lang="zh-CN" altLang="en-US" sz="2000" b="1" smtClean="0">
                <a:latin typeface="+mn-ea"/>
              </a:endParaRPr>
            </a:p>
          </p:txBody>
        </p:sp>
        <p:sp>
          <p:nvSpPr>
            <p:cNvPr id="110609" name="Oval 16" descr="Large confetti"/>
            <p:cNvSpPr>
              <a:spLocks noChangeArrowheads="1"/>
            </p:cNvSpPr>
            <p:nvPr/>
          </p:nvSpPr>
          <p:spPr bwMode="auto">
            <a:xfrm>
              <a:off x="4164" y="1548"/>
              <a:ext cx="682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先修课</a:t>
              </a:r>
              <a:endParaRPr lang="zh-CN" altLang="en-US" sz="2000" b="1" smtClean="0">
                <a:latin typeface="+mn-ea"/>
              </a:endParaRPr>
            </a:p>
          </p:txBody>
        </p:sp>
        <p:sp>
          <p:nvSpPr>
            <p:cNvPr id="110610" name="Oval 17" descr="Large confetti"/>
            <p:cNvSpPr>
              <a:spLocks noChangeArrowheads="1"/>
            </p:cNvSpPr>
            <p:nvPr/>
          </p:nvSpPr>
          <p:spPr bwMode="auto">
            <a:xfrm>
              <a:off x="5152" y="1548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学分</a:t>
              </a:r>
              <a:endParaRPr lang="zh-CN" altLang="en-US" sz="2000" smtClean="0">
                <a:latin typeface="+mn-ea"/>
              </a:endParaRPr>
            </a:p>
          </p:txBody>
        </p:sp>
        <p:sp>
          <p:nvSpPr>
            <p:cNvPr id="110611" name="Line 18"/>
            <p:cNvSpPr>
              <a:spLocks noChangeShapeType="1"/>
            </p:cNvSpPr>
            <p:nvPr/>
          </p:nvSpPr>
          <p:spPr bwMode="auto">
            <a:xfrm flipH="1" flipV="1">
              <a:off x="3441" y="2637"/>
              <a:ext cx="687" cy="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2" name="Line 19"/>
            <p:cNvSpPr>
              <a:spLocks noChangeShapeType="1"/>
            </p:cNvSpPr>
            <p:nvPr/>
          </p:nvSpPr>
          <p:spPr bwMode="auto">
            <a:xfrm flipH="1" flipV="1">
              <a:off x="3593" y="1869"/>
              <a:ext cx="679" cy="5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3" name="Line 20"/>
            <p:cNvSpPr>
              <a:spLocks noChangeShapeType="1"/>
            </p:cNvSpPr>
            <p:nvPr/>
          </p:nvSpPr>
          <p:spPr bwMode="auto">
            <a:xfrm flipV="1">
              <a:off x="4752" y="1872"/>
              <a:ext cx="624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4" name="Oval 21" descr="Large confetti"/>
            <p:cNvSpPr>
              <a:spLocks noChangeArrowheads="1"/>
            </p:cNvSpPr>
            <p:nvPr/>
          </p:nvSpPr>
          <p:spPr bwMode="auto">
            <a:xfrm>
              <a:off x="2733" y="343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成绩</a:t>
              </a:r>
              <a:endParaRPr lang="zh-CN" altLang="en-US" sz="2000" b="1" smtClean="0">
                <a:latin typeface="+mn-ea"/>
              </a:endParaRPr>
            </a:p>
          </p:txBody>
        </p:sp>
        <p:sp>
          <p:nvSpPr>
            <p:cNvPr id="110615" name="Line 22"/>
            <p:cNvSpPr>
              <a:spLocks noChangeShapeType="1"/>
            </p:cNvSpPr>
            <p:nvPr/>
          </p:nvSpPr>
          <p:spPr bwMode="auto">
            <a:xfrm>
              <a:off x="2961" y="3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6" name="AutoShape 23"/>
            <p:cNvSpPr>
              <a:spLocks noChangeArrowheads="1"/>
            </p:cNvSpPr>
            <p:nvPr/>
          </p:nvSpPr>
          <p:spPr bwMode="auto">
            <a:xfrm>
              <a:off x="787" y="3632"/>
              <a:ext cx="1434" cy="489"/>
            </a:xfrm>
            <a:prstGeom prst="wedgeRoundRectCallout">
              <a:avLst>
                <a:gd name="adj1" fmla="val -720"/>
                <a:gd name="adj2" fmla="val -197274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用矩形表示实体集，在框内写上实体名</a:t>
              </a:r>
              <a:endParaRPr lang="zh-CN" altLang="en-US" sz="2000" dirty="0" smtClean="0">
                <a:latin typeface="+mn-ea"/>
              </a:endParaRPr>
            </a:p>
          </p:txBody>
        </p:sp>
        <p:sp>
          <p:nvSpPr>
            <p:cNvPr id="110617" name="AutoShape 24"/>
            <p:cNvSpPr>
              <a:spLocks noChangeArrowheads="1"/>
            </p:cNvSpPr>
            <p:nvPr/>
          </p:nvSpPr>
          <p:spPr bwMode="auto">
            <a:xfrm>
              <a:off x="3241" y="954"/>
              <a:ext cx="1246" cy="489"/>
            </a:xfrm>
            <a:prstGeom prst="wedgeRoundRectCallout">
              <a:avLst>
                <a:gd name="adj1" fmla="val -107773"/>
                <a:gd name="adj2" fmla="val 54861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用椭圆表示实体的属性</a:t>
              </a:r>
              <a:endParaRPr lang="zh-CN" altLang="en-US" sz="2000" b="1" dirty="0" smtClean="0">
                <a:latin typeface="+mn-ea"/>
              </a:endParaRPr>
            </a:p>
          </p:txBody>
        </p:sp>
        <p:sp>
          <p:nvSpPr>
            <p:cNvPr id="110618" name="AutoShape 25"/>
            <p:cNvSpPr>
              <a:spLocks noChangeArrowheads="1"/>
            </p:cNvSpPr>
            <p:nvPr/>
          </p:nvSpPr>
          <p:spPr bwMode="auto">
            <a:xfrm>
              <a:off x="99" y="2589"/>
              <a:ext cx="960" cy="735"/>
            </a:xfrm>
            <a:prstGeom prst="wedgeRoundRectCallout">
              <a:avLst>
                <a:gd name="adj1" fmla="val 34690"/>
                <a:gd name="adj2" fmla="val -115262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用无向边把实体与其属性连接起来</a:t>
              </a:r>
              <a:endParaRPr lang="zh-CN" altLang="en-US" sz="2000" b="1" dirty="0" smtClean="0">
                <a:latin typeface="+mn-ea"/>
              </a:endParaRPr>
            </a:p>
          </p:txBody>
        </p:sp>
        <p:sp>
          <p:nvSpPr>
            <p:cNvPr id="110619" name="AutoShape 26"/>
            <p:cNvSpPr>
              <a:spLocks noChangeArrowheads="1"/>
            </p:cNvSpPr>
            <p:nvPr/>
          </p:nvSpPr>
          <p:spPr bwMode="auto">
            <a:xfrm>
              <a:off x="3264" y="3721"/>
              <a:ext cx="1296" cy="489"/>
            </a:xfrm>
            <a:prstGeom prst="wedgeRoundRectCallout">
              <a:avLst>
                <a:gd name="adj1" fmla="val -55477"/>
                <a:gd name="adj2" fmla="val -218460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用菱形表示实体间的联系</a:t>
              </a:r>
              <a:endParaRPr lang="zh-CN" altLang="en-US" sz="2000" dirty="0" smtClean="0">
                <a:latin typeface="+mn-ea"/>
              </a:endParaRPr>
            </a:p>
          </p:txBody>
        </p:sp>
        <p:sp>
          <p:nvSpPr>
            <p:cNvPr id="110620" name="AutoShape 27"/>
            <p:cNvSpPr>
              <a:spLocks noChangeArrowheads="1"/>
            </p:cNvSpPr>
            <p:nvPr/>
          </p:nvSpPr>
          <p:spPr bwMode="auto">
            <a:xfrm>
              <a:off x="3744" y="3144"/>
              <a:ext cx="1487" cy="490"/>
            </a:xfrm>
            <a:prstGeom prst="wedgeRoundRectCallout">
              <a:avLst>
                <a:gd name="adj1" fmla="val -49218"/>
                <a:gd name="adj2" fmla="val -143991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将参与联系的实体用线段连接</a:t>
              </a:r>
              <a:endParaRPr lang="zh-CN" altLang="en-US" sz="2000" b="1" smtClean="0">
                <a:latin typeface="+mn-ea"/>
              </a:endParaRPr>
            </a:p>
          </p:txBody>
        </p:sp>
        <p:sp>
          <p:nvSpPr>
            <p:cNvPr id="110621" name="Rectangle 28"/>
            <p:cNvSpPr>
              <a:spLocks noChangeArrowheads="1"/>
            </p:cNvSpPr>
            <p:nvPr/>
          </p:nvSpPr>
          <p:spPr bwMode="auto">
            <a:xfrm>
              <a:off x="2145" y="2396"/>
              <a:ext cx="1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smtClean="0">
                  <a:latin typeface="+mn-ea"/>
                </a:rPr>
                <a:t>m</a:t>
              </a:r>
              <a:endParaRPr lang="en-US" altLang="zh-CN" sz="3200" smtClean="0">
                <a:latin typeface="+mn-ea"/>
              </a:endParaRPr>
            </a:p>
          </p:txBody>
        </p:sp>
        <p:sp>
          <p:nvSpPr>
            <p:cNvPr id="110622" name="Rectangle 29"/>
            <p:cNvSpPr>
              <a:spLocks noChangeArrowheads="1"/>
            </p:cNvSpPr>
            <p:nvPr/>
          </p:nvSpPr>
          <p:spPr bwMode="auto">
            <a:xfrm>
              <a:off x="3585" y="2396"/>
              <a:ext cx="1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smtClean="0">
                  <a:latin typeface="+mn-ea"/>
                </a:rPr>
                <a:t>n</a:t>
              </a:r>
              <a:endParaRPr lang="en-US" altLang="zh-CN" sz="3200" smtClean="0">
                <a:latin typeface="+mn-ea"/>
              </a:endParaRPr>
            </a:p>
          </p:txBody>
        </p:sp>
        <p:sp>
          <p:nvSpPr>
            <p:cNvPr id="110623" name="AutoShape 30"/>
            <p:cNvSpPr>
              <a:spLocks noChangeArrowheads="1"/>
            </p:cNvSpPr>
            <p:nvPr/>
          </p:nvSpPr>
          <p:spPr bwMode="auto">
            <a:xfrm>
              <a:off x="2001" y="2992"/>
              <a:ext cx="720" cy="489"/>
            </a:xfrm>
            <a:prstGeom prst="wedgeRoundRectCallout">
              <a:avLst>
                <a:gd name="adj1" fmla="val -16249"/>
                <a:gd name="adj2" fmla="val -140904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联系的</a:t>
              </a:r>
              <a:endParaRPr lang="zh-CN" altLang="en-US" sz="2000" b="1" dirty="0" smtClean="0">
                <a:latin typeface="+mn-ea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数量</a:t>
              </a:r>
              <a:endParaRPr lang="zh-CN" altLang="en-US" sz="2000" b="1" dirty="0" smtClean="0">
                <a:latin typeface="+mn-ea"/>
              </a:endParaRPr>
            </a:p>
          </p:txBody>
        </p:sp>
        <p:sp>
          <p:nvSpPr>
            <p:cNvPr id="110624" name="Line 31"/>
            <p:cNvSpPr>
              <a:spLocks noChangeShapeType="1"/>
            </p:cNvSpPr>
            <p:nvPr/>
          </p:nvSpPr>
          <p:spPr bwMode="auto">
            <a:xfrm>
              <a:off x="4512" y="18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FA1EE17-BF21-43AB-8CA4-7F14659621E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14" y="90833"/>
            <a:ext cx="8226425" cy="663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Reasons why you chose the Right class?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9460" name="Picture 8" descr="Screen Shot 2014-01-21 at 8.35.37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4225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逻辑数据模型</a:t>
            </a:r>
            <a:endParaRPr lang="zh-CN" altLang="en-US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u="sng" dirty="0" smtClean="0">
                <a:solidFill>
                  <a:srgbClr val="FF0000"/>
                </a:solidFill>
              </a:rPr>
              <a:t>从计算机实现的观点来对数据建模</a:t>
            </a:r>
            <a:endParaRPr lang="zh-CN" altLang="en-US" sz="2400" u="sng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 smtClean="0"/>
              <a:t>是信息世界中的概念和联系在计算机世界中的表示方法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一般有严格的形式化定义，以便于在计算机上实现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如</a:t>
            </a:r>
            <a:r>
              <a:rPr lang="zh-CN" altLang="en-US" sz="2400" u="sng" dirty="0" smtClean="0"/>
              <a:t>层次模型、网状模型、关系模型、面向对象模型</a:t>
            </a:r>
            <a:endParaRPr lang="zh-CN" altLang="en-US" sz="2400" u="sng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AD5C818-76FD-4898-9D83-A5F01E935B1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逻辑数据模型的三要素</a:t>
            </a:r>
            <a:endParaRPr lang="zh-CN" alt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/>
              <a:t>数据结构</a:t>
            </a:r>
            <a:endParaRPr lang="zh-CN" altLang="en-US" sz="2400" b="1" u="sng" dirty="0" smtClean="0"/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描述系统的静态特性，即组成数据库的对象类型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数据本身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华文新魏" panose="02010800040101010101" charset="-122"/>
              </a:rPr>
              <a:t>类型、内容、性质。如网状模型中的数据项、记录，关系模型中的域、属性，关系等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数据之间的联系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华文新魏" panose="02010800040101010101" charset="-122"/>
              </a:rPr>
              <a:t>例如网状模型中的联系型</a:t>
            </a:r>
            <a:r>
              <a:rPr lang="en-US" altLang="zh-CN" sz="2400" dirty="0" smtClean="0">
                <a:latin typeface="华文新魏" panose="02010800040101010101" charset="-122"/>
              </a:rPr>
              <a:t>，</a:t>
            </a:r>
            <a:r>
              <a:rPr lang="zh-CN" altLang="en-US" sz="2400" dirty="0" smtClean="0">
                <a:latin typeface="华文新魏" panose="02010800040101010101" charset="-122"/>
              </a:rPr>
              <a:t>关系模型中的外码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在数据库系统中一般按数据结构的类型来命名数据模型</a:t>
            </a:r>
            <a:endParaRPr lang="zh-CN" altLang="en-US" sz="2400" dirty="0" smtClean="0">
              <a:latin typeface="华文新魏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FDEE001-C4BC-4B09-8330-50EB017C8B1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逻辑数据模型的三要素</a:t>
            </a:r>
            <a:endParaRPr lang="zh-CN" altLang="en-US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/>
              <a:t>数据操作</a:t>
            </a:r>
            <a:endParaRPr lang="zh-CN" altLang="en-US" sz="2400" b="1" u="sng" dirty="0" smtClean="0"/>
          </a:p>
          <a:p>
            <a:pPr lvl="1" eaLnBrk="1" hangingPunct="1"/>
            <a:r>
              <a:rPr lang="zh-CN" altLang="en-US" sz="2400" dirty="0" smtClean="0"/>
              <a:t>描述系统的动态特性，即对数据库中对象的实例允许执行的操作的集合，包括操作及操作规则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一般有检索、更新（插入、删除、修改）操作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数据模型要定义操作含义、操作符号、操作规则，以及实现操作的语言</a:t>
            </a:r>
            <a:endParaRPr lang="zh-CN" altLang="en-US" sz="2400" dirty="0" smtClean="0"/>
          </a:p>
          <a:p>
            <a:pPr eaLnBrk="1" hangingPunct="1"/>
            <a:r>
              <a:rPr lang="zh-CN" altLang="en-US" sz="2400" b="1" u="sng" dirty="0" smtClean="0"/>
              <a:t>数据的约束条件</a:t>
            </a:r>
            <a:endParaRPr lang="zh-CN" altLang="en-US" sz="2400" b="1" u="sng" dirty="0" smtClean="0"/>
          </a:p>
          <a:p>
            <a:pPr lvl="1" eaLnBrk="1" hangingPunct="1"/>
            <a:r>
              <a:rPr lang="zh-CN" altLang="en-US" sz="2400" dirty="0" smtClean="0"/>
              <a:t>数据的约束条件是完整性规则的集合，规定数据库状态及状态变化所应满足的条件，以保证数据的正确、有效、相容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9C8732F-077D-4962-9768-96C36E81BD3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逻辑</a:t>
            </a:r>
            <a:r>
              <a:rPr lang="zh-CN" altLang="en-US" dirty="0" smtClean="0"/>
              <a:t>数据模型：关系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关系模型(</a:t>
            </a:r>
            <a:r>
              <a:rPr lang="en-US" altLang="zh-CN" sz="2400" dirty="0" smtClean="0"/>
              <a:t>relational model)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用二维表来表示实体及其相互联系</a:t>
            </a:r>
            <a:endParaRPr lang="zh-CN" altLang="en-US" sz="2400" dirty="0" smtClean="0"/>
          </a:p>
        </p:txBody>
      </p:sp>
      <p:grpSp>
        <p:nvGrpSpPr>
          <p:cNvPr id="128004" name="Group 49"/>
          <p:cNvGrpSpPr/>
          <p:nvPr/>
        </p:nvGrpSpPr>
        <p:grpSpPr bwMode="auto">
          <a:xfrm>
            <a:off x="533400" y="2383736"/>
            <a:ext cx="7391400" cy="2628900"/>
            <a:chOff x="240" y="1992"/>
            <a:chExt cx="4656" cy="1656"/>
          </a:xfrm>
        </p:grpSpPr>
        <p:sp>
          <p:nvSpPr>
            <p:cNvPr id="132102" name="AutoShape 5" descr="Large confetti"/>
            <p:cNvSpPr>
              <a:spLocks noChangeArrowheads="1"/>
            </p:cNvSpPr>
            <p:nvPr/>
          </p:nvSpPr>
          <p:spPr bwMode="auto">
            <a:xfrm>
              <a:off x="4080" y="1992"/>
              <a:ext cx="384" cy="336"/>
            </a:xfrm>
            <a:prstGeom prst="wedgeRoundRectCallout">
              <a:avLst>
                <a:gd name="adj1" fmla="val -156250"/>
                <a:gd name="adj2" fmla="val 100000"/>
                <a:gd name="adj3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属性</a:t>
              </a:r>
              <a:endPara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2103" name="AutoShape 6" descr="Large confetti"/>
            <p:cNvSpPr>
              <a:spLocks noChangeArrowheads="1"/>
            </p:cNvSpPr>
            <p:nvPr/>
          </p:nvSpPr>
          <p:spPr bwMode="auto">
            <a:xfrm>
              <a:off x="240" y="2352"/>
              <a:ext cx="384" cy="336"/>
            </a:xfrm>
            <a:prstGeom prst="wedgeRoundRectCallout">
              <a:avLst>
                <a:gd name="adj1" fmla="val 114065"/>
                <a:gd name="adj2" fmla="val 121727"/>
                <a:gd name="adj3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元组</a:t>
              </a:r>
              <a:endParaRPr lang="zh-CN" alt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08" name="Rectangle 46"/>
            <p:cNvSpPr>
              <a:spLocks noChangeArrowheads="1"/>
            </p:cNvSpPr>
            <p:nvPr/>
          </p:nvSpPr>
          <p:spPr bwMode="auto">
            <a:xfrm>
              <a:off x="32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男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09" name="Rectangle 44"/>
            <p:cNvSpPr>
              <a:spLocks noChangeArrowheads="1"/>
            </p:cNvSpPr>
            <p:nvPr/>
          </p:nvSpPr>
          <p:spPr bwMode="auto">
            <a:xfrm>
              <a:off x="32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女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10" name="Rectangle 42"/>
            <p:cNvSpPr>
              <a:spLocks noChangeArrowheads="1"/>
            </p:cNvSpPr>
            <p:nvPr/>
          </p:nvSpPr>
          <p:spPr bwMode="auto">
            <a:xfrm>
              <a:off x="32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男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11" name="Rectangle 40"/>
            <p:cNvSpPr>
              <a:spLocks noChangeArrowheads="1"/>
            </p:cNvSpPr>
            <p:nvPr/>
          </p:nvSpPr>
          <p:spPr bwMode="auto">
            <a:xfrm>
              <a:off x="32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性别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12" name="Rectangle 37"/>
            <p:cNvSpPr>
              <a:spLocks noChangeArrowheads="1"/>
            </p:cNvSpPr>
            <p:nvPr/>
          </p:nvSpPr>
          <p:spPr bwMode="auto">
            <a:xfrm>
              <a:off x="24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13" name="Rectangle 35"/>
            <p:cNvSpPr>
              <a:spLocks noChangeArrowheads="1"/>
            </p:cNvSpPr>
            <p:nvPr/>
          </p:nvSpPr>
          <p:spPr bwMode="auto">
            <a:xfrm>
              <a:off x="24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22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14" name="Rectangle 33"/>
            <p:cNvSpPr>
              <a:spLocks noChangeArrowheads="1"/>
            </p:cNvSpPr>
            <p:nvPr/>
          </p:nvSpPr>
          <p:spPr bwMode="auto">
            <a:xfrm>
              <a:off x="24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21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15" name="Rectangle 31"/>
            <p:cNvSpPr>
              <a:spLocks noChangeArrowheads="1"/>
            </p:cNvSpPr>
            <p:nvPr/>
          </p:nvSpPr>
          <p:spPr bwMode="auto">
            <a:xfrm>
              <a:off x="24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年龄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16" name="Rectangle 10"/>
            <p:cNvSpPr>
              <a:spLocks noChangeArrowheads="1"/>
            </p:cNvSpPr>
            <p:nvPr/>
          </p:nvSpPr>
          <p:spPr bwMode="auto">
            <a:xfrm>
              <a:off x="40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D01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17" name="Rectangle 11"/>
            <p:cNvSpPr>
              <a:spLocks noChangeArrowheads="1"/>
            </p:cNvSpPr>
            <p:nvPr/>
          </p:nvSpPr>
          <p:spPr bwMode="auto">
            <a:xfrm>
              <a:off x="16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李红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18" name="Rectangle 12"/>
            <p:cNvSpPr>
              <a:spLocks noChangeArrowheads="1"/>
            </p:cNvSpPr>
            <p:nvPr/>
          </p:nvSpPr>
          <p:spPr bwMode="auto">
            <a:xfrm>
              <a:off x="8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S02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19" name="Rectangle 13"/>
            <p:cNvSpPr>
              <a:spLocks noChangeArrowheads="1"/>
            </p:cNvSpPr>
            <p:nvPr/>
          </p:nvSpPr>
          <p:spPr bwMode="auto">
            <a:xfrm>
              <a:off x="40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D02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20" name="Rectangle 14"/>
            <p:cNvSpPr>
              <a:spLocks noChangeArrowheads="1"/>
            </p:cNvSpPr>
            <p:nvPr/>
          </p:nvSpPr>
          <p:spPr bwMode="auto">
            <a:xfrm>
              <a:off x="16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王伟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21" name="Rectangle 15"/>
            <p:cNvSpPr>
              <a:spLocks noChangeArrowheads="1"/>
            </p:cNvSpPr>
            <p:nvPr/>
          </p:nvSpPr>
          <p:spPr bwMode="auto">
            <a:xfrm>
              <a:off x="8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S03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22" name="Rectangle 16"/>
            <p:cNvSpPr>
              <a:spLocks noChangeArrowheads="1"/>
            </p:cNvSpPr>
            <p:nvPr/>
          </p:nvSpPr>
          <p:spPr bwMode="auto">
            <a:xfrm>
              <a:off x="40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D01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23" name="Rectangle 17"/>
            <p:cNvSpPr>
              <a:spLocks noChangeArrowheads="1"/>
            </p:cNvSpPr>
            <p:nvPr/>
          </p:nvSpPr>
          <p:spPr bwMode="auto">
            <a:xfrm>
              <a:off x="16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张军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24" name="Rectangle 18"/>
            <p:cNvSpPr>
              <a:spLocks noChangeArrowheads="1"/>
            </p:cNvSpPr>
            <p:nvPr/>
          </p:nvSpPr>
          <p:spPr bwMode="auto">
            <a:xfrm>
              <a:off x="8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S01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025" name="Rectangle 19"/>
            <p:cNvSpPr>
              <a:spLocks noChangeArrowheads="1"/>
            </p:cNvSpPr>
            <p:nvPr/>
          </p:nvSpPr>
          <p:spPr bwMode="auto">
            <a:xfrm>
              <a:off x="40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系号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26" name="Rectangle 20"/>
            <p:cNvSpPr>
              <a:spLocks noChangeArrowheads="1"/>
            </p:cNvSpPr>
            <p:nvPr/>
          </p:nvSpPr>
          <p:spPr bwMode="auto">
            <a:xfrm>
              <a:off x="16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姓名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27" name="Rectangle 21"/>
            <p:cNvSpPr>
              <a:spLocks noChangeArrowheads="1"/>
            </p:cNvSpPr>
            <p:nvPr/>
          </p:nvSpPr>
          <p:spPr bwMode="auto">
            <a:xfrm>
              <a:off x="8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charset="-122"/>
                </a:rPr>
                <a:t>学号</a:t>
              </a:r>
              <a:endParaRPr lang="zh-CN" altLang="en-US" sz="2400">
                <a:latin typeface="Tahoma" panose="020B0604030504040204" pitchFamily="34" charset="0"/>
                <a:ea typeface="华文行楷" panose="02010800040101010101" charset="-122"/>
              </a:endParaRPr>
            </a:p>
          </p:txBody>
        </p:sp>
        <p:sp>
          <p:nvSpPr>
            <p:cNvPr id="128028" name="Line 22"/>
            <p:cNvSpPr>
              <a:spLocks noChangeShapeType="1"/>
            </p:cNvSpPr>
            <p:nvPr/>
          </p:nvSpPr>
          <p:spPr bwMode="auto">
            <a:xfrm>
              <a:off x="896" y="2500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9" name="Line 23"/>
            <p:cNvSpPr>
              <a:spLocks noChangeShapeType="1"/>
            </p:cNvSpPr>
            <p:nvPr/>
          </p:nvSpPr>
          <p:spPr bwMode="auto">
            <a:xfrm>
              <a:off x="896" y="2787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0" name="Line 24"/>
            <p:cNvSpPr>
              <a:spLocks noChangeShapeType="1"/>
            </p:cNvSpPr>
            <p:nvPr/>
          </p:nvSpPr>
          <p:spPr bwMode="auto">
            <a:xfrm>
              <a:off x="896" y="3648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1" name="Line 25"/>
            <p:cNvSpPr>
              <a:spLocks noChangeShapeType="1"/>
            </p:cNvSpPr>
            <p:nvPr/>
          </p:nvSpPr>
          <p:spPr bwMode="auto">
            <a:xfrm>
              <a:off x="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2" name="Line 26"/>
            <p:cNvSpPr>
              <a:spLocks noChangeShapeType="1"/>
            </p:cNvSpPr>
            <p:nvPr/>
          </p:nvSpPr>
          <p:spPr bwMode="auto">
            <a:xfrm>
              <a:off x="16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3" name="Line 27"/>
            <p:cNvSpPr>
              <a:spLocks noChangeShapeType="1"/>
            </p:cNvSpPr>
            <p:nvPr/>
          </p:nvSpPr>
          <p:spPr bwMode="auto">
            <a:xfrm>
              <a:off x="24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4" name="Line 28"/>
            <p:cNvSpPr>
              <a:spLocks noChangeShapeType="1"/>
            </p:cNvSpPr>
            <p:nvPr/>
          </p:nvSpPr>
          <p:spPr bwMode="auto">
            <a:xfrm>
              <a:off x="4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5" name="Line 29"/>
            <p:cNvSpPr>
              <a:spLocks noChangeShapeType="1"/>
            </p:cNvSpPr>
            <p:nvPr/>
          </p:nvSpPr>
          <p:spPr bwMode="auto">
            <a:xfrm>
              <a:off x="896" y="3074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6" name="Line 30"/>
            <p:cNvSpPr>
              <a:spLocks noChangeShapeType="1"/>
            </p:cNvSpPr>
            <p:nvPr/>
          </p:nvSpPr>
          <p:spPr bwMode="auto">
            <a:xfrm>
              <a:off x="896" y="3361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7" name="Line 32"/>
            <p:cNvSpPr>
              <a:spLocks noChangeShapeType="1"/>
            </p:cNvSpPr>
            <p:nvPr/>
          </p:nvSpPr>
          <p:spPr bwMode="auto">
            <a:xfrm>
              <a:off x="32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8" name="Line 41"/>
            <p:cNvSpPr>
              <a:spLocks noChangeShapeType="1"/>
            </p:cNvSpPr>
            <p:nvPr/>
          </p:nvSpPr>
          <p:spPr bwMode="auto">
            <a:xfrm>
              <a:off x="40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F47942-46CC-4210-94FD-69FCC4A39B5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等线 Light" panose="02010600030101010101" pitchFamily="2" charset="-122"/>
              </a:rPr>
              <a:t>A Little History</a:t>
            </a:r>
            <a:endParaRPr lang="en-US" altLang="en-US" smtClean="0">
              <a:ea typeface="等线 Light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27" y="1168902"/>
            <a:ext cx="5074319" cy="493612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Relational model due to Edgar “Ted” </a:t>
            </a:r>
            <a:r>
              <a:rPr lang="en-US" altLang="en-US" sz="2400" dirty="0" err="1"/>
              <a:t>Codd</a:t>
            </a:r>
            <a:r>
              <a:rPr lang="en-US" altLang="en-US" sz="2400" dirty="0"/>
              <a:t>, a mathematician at IBM in 1970</a:t>
            </a:r>
            <a:endParaRPr lang="en-US" altLang="en-US" sz="2400" dirty="0"/>
          </a:p>
          <a:p>
            <a:pPr marL="685800" lvl="2" indent="-342900">
              <a:buClr>
                <a:srgbClr val="002060"/>
              </a:buClr>
              <a:defRPr/>
            </a:pPr>
            <a:r>
              <a:rPr lang="en-US" altLang="en-US" sz="2400" dirty="0">
                <a:cs typeface="MS PGothic" panose="020B0600070205080204" pitchFamily="34" charset="-128"/>
                <a:hlinkClick r:id="rId1" tooltip="http://www.acm.org/classics/nov95/toc.html"/>
              </a:rPr>
              <a:t>A Relational Model of Data for Large Shared </a:t>
            </a:r>
            <a:r>
              <a:rPr lang="en-US" altLang="en-US" sz="2400" dirty="0" smtClean="0">
                <a:cs typeface="MS PGothic" panose="020B0600070205080204" pitchFamily="34" charset="-128"/>
                <a:hlinkClick r:id="rId1" tooltip="http://www.acm.org/classics/nov95/toc.html"/>
              </a:rPr>
              <a:t>Data Banks</a:t>
            </a:r>
            <a:r>
              <a:rPr lang="en-US" altLang="en-US" sz="2400" dirty="0">
                <a:cs typeface="MS PGothic" panose="020B0600070205080204" pitchFamily="34" charset="-128"/>
              </a:rPr>
              <a:t>. </a:t>
            </a:r>
            <a:r>
              <a:rPr lang="en-US" altLang="en-US" sz="2400" dirty="0">
                <a:cs typeface="MS PGothic" panose="020B0600070205080204" pitchFamily="34" charset="-128"/>
                <a:hlinkClick r:id="rId2" tooltip="Communications of the ACM"/>
              </a:rPr>
              <a:t>Communications of the ACM</a:t>
            </a:r>
            <a:r>
              <a:rPr lang="en-US" altLang="en-US" sz="2400" dirty="0">
                <a:cs typeface="MS PGothic" panose="020B0600070205080204" pitchFamily="34" charset="-128"/>
              </a:rPr>
              <a:t> 13 (6): 377–387</a:t>
            </a:r>
            <a:endParaRPr lang="en-US" altLang="en-US" sz="2400" dirty="0">
              <a:cs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en-US" sz="2400" dirty="0"/>
              <a:t>IBM didn’t want to use relational model (take money from IMS)</a:t>
            </a:r>
            <a:endParaRPr lang="en-US" altLang="en-US" sz="2400" dirty="0"/>
          </a:p>
          <a:p>
            <a:pPr marL="685800" lvl="2" indent="-342900">
              <a:buClr>
                <a:srgbClr val="002060"/>
              </a:buClr>
              <a:defRPr/>
            </a:pPr>
            <a:r>
              <a:rPr lang="en-US" altLang="en-US" sz="2400" dirty="0">
                <a:cs typeface="MS PGothic" panose="020B0600070205080204" pitchFamily="34" charset="-128"/>
              </a:rPr>
              <a:t>Apparently used in the moon landing…</a:t>
            </a:r>
            <a:endParaRPr lang="en-US" altLang="en-US" sz="2400" dirty="0">
              <a:cs typeface="MS PGothic" panose="020B0600070205080204" pitchFamily="34" charset="-128"/>
            </a:endParaRPr>
          </a:p>
          <a:p>
            <a:pPr lvl="1" eaLnBrk="1" hangingPunct="1">
              <a:defRPr/>
            </a:pPr>
            <a:endParaRPr lang="en-US" altLang="en-US" i="1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defRPr/>
            </a:pPr>
            <a:endParaRPr lang="en-US" altLang="en-US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defRPr/>
            </a:pPr>
            <a:endParaRPr lang="en-US" altLang="en-US" dirty="0" smtClean="0">
              <a:latin typeface="+mn-ea"/>
            </a:endParaRPr>
          </a:p>
        </p:txBody>
      </p:sp>
      <p:pic>
        <p:nvPicPr>
          <p:cNvPr id="129028" name="Picture 2" descr="File:Edgar F Co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817688"/>
            <a:ext cx="14287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4868863"/>
            <a:ext cx="28400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59563" y="3636963"/>
            <a:ext cx="1446212" cy="64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  <a:ea typeface="宋体" panose="02010600030101010101" pitchFamily="2" charset="-122"/>
              </a:rPr>
              <a:t>Won Turing award 1981</a:t>
            </a:r>
            <a:endParaRPr lang="en-US" dirty="0">
              <a:solidFill>
                <a:prstClr val="black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2646492-F143-43CB-9565-2FE00FE286BC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  <a:endParaRPr lang="en-US" altLang="en-US" sz="2800" dirty="0">
              <a:effectLst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2400" dirty="0"/>
              <a:t>All the data is stored in various tables.</a:t>
            </a:r>
            <a:endParaRPr lang="en-US" altLang="en-US" sz="2400" dirty="0"/>
          </a:p>
          <a:p>
            <a:r>
              <a:rPr lang="en-US" altLang="en-US" sz="2400" dirty="0"/>
              <a:t>Example of tabular data in the relational model</a:t>
            </a:r>
            <a:endParaRPr lang="en-US" altLang="en-US" sz="2400" dirty="0"/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455921" y="2040870"/>
            <a:ext cx="1197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Columns</a:t>
            </a:r>
            <a:endParaRPr lang="en-US" altLang="en-US" sz="20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82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Rows</a:t>
            </a:r>
            <a:endParaRPr lang="en-US" altLang="en-US" sz="2000" dirty="0"/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026"/>
          <a:stretch>
            <a:fillRect/>
          </a:stretch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2800" dirty="0" smtClean="0"/>
              <a:t>Data</a:t>
            </a:r>
            <a:endParaRPr lang="en-US" altLang="en-US" sz="2800" dirty="0"/>
          </a:p>
          <a:p>
            <a:pPr indent="-365760"/>
            <a:r>
              <a:rPr lang="en-US" altLang="en-US" sz="2800" b="1" dirty="0" smtClean="0"/>
              <a:t>Database Systems</a:t>
            </a:r>
            <a:endParaRPr lang="en-US" altLang="en-US" sz="2800" b="1" dirty="0" smtClean="0"/>
          </a:p>
          <a:p>
            <a:pPr lvl="1" indent="-365760"/>
            <a:r>
              <a:rPr lang="en-US" altLang="zh-CN" sz="2800" dirty="0" smtClean="0"/>
              <a:t>Purpose of Database Systems</a:t>
            </a:r>
            <a:endParaRPr lang="en-US" altLang="zh-CN" sz="2800" dirty="0" smtClean="0"/>
          </a:p>
          <a:p>
            <a:pPr lvl="2" indent="-365760"/>
            <a:r>
              <a:rPr lang="en-US" altLang="en-US" sz="2800" dirty="0"/>
              <a:t>Database Users and </a:t>
            </a:r>
            <a:r>
              <a:rPr lang="en-US" altLang="en-US" sz="2800" dirty="0" smtClean="0"/>
              <a:t>Administrators</a:t>
            </a:r>
            <a:endParaRPr lang="en-US" altLang="en-US" sz="2800" dirty="0" smtClean="0"/>
          </a:p>
          <a:p>
            <a:pPr lvl="1" indent="-365760"/>
            <a:r>
              <a:rPr lang="en-US" altLang="en-US" sz="2800" dirty="0" smtClean="0"/>
              <a:t>Database </a:t>
            </a:r>
            <a:r>
              <a:rPr lang="en-US" altLang="en-US" sz="2800" dirty="0"/>
              <a:t>Languages</a:t>
            </a:r>
            <a:endParaRPr lang="en-US" altLang="en-US" sz="2800" dirty="0"/>
          </a:p>
          <a:p>
            <a:pPr lvl="1" indent="-365760"/>
            <a:r>
              <a:rPr lang="en-US" altLang="en-US" sz="2800" dirty="0"/>
              <a:t>Database Design</a:t>
            </a:r>
            <a:endParaRPr lang="en-US" altLang="en-US" sz="2800" dirty="0"/>
          </a:p>
          <a:p>
            <a:pPr lvl="1" indent="-365760"/>
            <a:r>
              <a:rPr lang="en-US" altLang="en-US" sz="2800" dirty="0" smtClean="0"/>
              <a:t>Database </a:t>
            </a:r>
            <a:r>
              <a:rPr lang="en-US" altLang="en-US" sz="2800" dirty="0"/>
              <a:t>Architecture</a:t>
            </a:r>
            <a:endParaRPr lang="en-US" altLang="en-US" sz="2800" dirty="0"/>
          </a:p>
          <a:p>
            <a:pPr lvl="1" indent="-365760"/>
            <a:r>
              <a:rPr lang="en-US" altLang="en-US" sz="2800" dirty="0" smtClean="0"/>
              <a:t>History </a:t>
            </a:r>
            <a:r>
              <a:rPr lang="en-US" altLang="en-US" sz="2800" dirty="0"/>
              <a:t>of Database </a:t>
            </a:r>
            <a:r>
              <a:rPr lang="en-US" altLang="en-US" sz="2800" dirty="0" smtClean="0"/>
              <a:t>Systems</a:t>
            </a:r>
            <a:endParaRPr lang="en-US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541422" y="1118174"/>
            <a:ext cx="8157410" cy="4903787"/>
          </a:xfrm>
        </p:spPr>
        <p:txBody>
          <a:bodyPr/>
          <a:lstStyle/>
          <a:p>
            <a:pPr indent="-365760"/>
            <a:r>
              <a:rPr lang="en-US" altLang="en-US" sz="2000" dirty="0"/>
              <a:t>DBMS contains information about a particular enterprise</a:t>
            </a:r>
            <a:endParaRPr lang="en-US" altLang="en-US" sz="2000" dirty="0"/>
          </a:p>
          <a:p>
            <a:pPr lvl="1"/>
            <a:r>
              <a:rPr lang="en-US" altLang="en-US" sz="2000" dirty="0"/>
              <a:t>Collection of interrelated data</a:t>
            </a:r>
            <a:endParaRPr lang="en-US" altLang="en-US" sz="2000" dirty="0"/>
          </a:p>
          <a:p>
            <a:pPr lvl="1"/>
            <a:r>
              <a:rPr lang="en-US" altLang="en-US" sz="2000" dirty="0"/>
              <a:t>Set of programs to access the data </a:t>
            </a:r>
            <a:endParaRPr lang="en-US" altLang="en-US" sz="2000" dirty="0"/>
          </a:p>
          <a:p>
            <a:pPr lvl="1"/>
            <a:r>
              <a:rPr lang="en-US" altLang="en-US" sz="2000" dirty="0"/>
              <a:t>An environment that is both </a:t>
            </a:r>
            <a:r>
              <a:rPr lang="en-US" altLang="en-US" sz="2000" i="1" dirty="0"/>
              <a:t>convenient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efficient</a:t>
            </a:r>
            <a:r>
              <a:rPr lang="en-US" altLang="en-US" sz="2000" dirty="0"/>
              <a:t> to use</a:t>
            </a:r>
            <a:endParaRPr lang="en-US" altLang="en-US" sz="2000" dirty="0"/>
          </a:p>
          <a:p>
            <a:pPr indent="-365760"/>
            <a:r>
              <a:rPr lang="en-US" altLang="en-US" sz="2000" dirty="0"/>
              <a:t>Database systems are used to manage collections of data that are:</a:t>
            </a:r>
            <a:endParaRPr lang="en-US" altLang="en-US" sz="2000" dirty="0"/>
          </a:p>
          <a:p>
            <a:pPr lvl="1"/>
            <a:r>
              <a:rPr lang="en-US" altLang="en-US" sz="2000" dirty="0"/>
              <a:t>Highly valuable</a:t>
            </a:r>
            <a:endParaRPr lang="en-US" altLang="en-US" sz="2000" dirty="0"/>
          </a:p>
          <a:p>
            <a:pPr lvl="1"/>
            <a:r>
              <a:rPr lang="en-US" altLang="en-US" sz="2000" dirty="0"/>
              <a:t>Relatively large</a:t>
            </a:r>
            <a:endParaRPr lang="en-US" altLang="en-US" sz="2000" dirty="0"/>
          </a:p>
          <a:p>
            <a:pPr lvl="1"/>
            <a:r>
              <a:rPr lang="en-US" altLang="en-US" sz="2000" dirty="0"/>
              <a:t>Accessed by multiple users and applications, often at the same time.</a:t>
            </a:r>
            <a:endParaRPr lang="en-US" altLang="en-US" sz="2000" dirty="0"/>
          </a:p>
          <a:p>
            <a:pPr marL="365760" indent="-365760"/>
            <a:r>
              <a:rPr lang="en-US" altLang="en-US" sz="2000" dirty="0"/>
              <a:t>A modern database system is a complex software system whose task is to </a:t>
            </a:r>
            <a:r>
              <a:rPr lang="en-US" altLang="en-US" sz="2000" dirty="0">
                <a:solidFill>
                  <a:srgbClr val="FF0000"/>
                </a:solidFill>
              </a:rPr>
              <a:t>manage a large, complex collection of data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indent="-365760"/>
            <a:r>
              <a:rPr lang="en-US" sz="2000" dirty="0">
                <a:ea typeface="MS PGothic" panose="020B0600070205080204" pitchFamily="34" charset="-128"/>
              </a:rPr>
              <a:t>Databases touch all aspects of our lives</a:t>
            </a:r>
            <a:endParaRPr lang="en-US" sz="2000" dirty="0">
              <a:ea typeface="MS PGothic" panose="020B0600070205080204" pitchFamily="34" charset="-128"/>
            </a:endParaRP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  <a:endParaRPr lang="en-US" altLang="en-US" sz="2800" dirty="0">
              <a:effectLst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851328"/>
            <a:ext cx="7621048" cy="3988640"/>
          </a:xfrm>
        </p:spPr>
        <p:txBody>
          <a:bodyPr/>
          <a:lstStyle/>
          <a:p>
            <a:r>
              <a:rPr lang="en-US" altLang="en-US" sz="2000" dirty="0"/>
              <a:t>Data redundancy and inconsistency: data is stored  in multiple file formats resulting induplication of information in different files</a:t>
            </a:r>
            <a:endParaRPr lang="en-US" altLang="en-US" sz="2000" dirty="0"/>
          </a:p>
          <a:p>
            <a:r>
              <a:rPr lang="en-US" altLang="en-US" sz="2000" dirty="0"/>
              <a:t>Difficulty in accessing data </a:t>
            </a:r>
            <a:endParaRPr lang="en-US" altLang="en-US" sz="2000" dirty="0"/>
          </a:p>
          <a:p>
            <a:pPr lvl="1"/>
            <a:r>
              <a:rPr lang="en-US" altLang="en-US" sz="2000" dirty="0"/>
              <a:t>Need to write a new program to carry out each new task</a:t>
            </a:r>
            <a:endParaRPr lang="en-US" altLang="en-US" sz="2000" dirty="0"/>
          </a:p>
          <a:p>
            <a:r>
              <a:rPr lang="en-US" altLang="en-US" sz="2000" dirty="0"/>
              <a:t>Data isolation </a:t>
            </a:r>
            <a:endParaRPr lang="en-US" altLang="en-US" sz="2000" dirty="0"/>
          </a:p>
          <a:p>
            <a:pPr lvl="1"/>
            <a:r>
              <a:rPr lang="en-US" altLang="en-US" sz="2000" dirty="0"/>
              <a:t>Multiple files and formats</a:t>
            </a:r>
            <a:endParaRPr lang="en-US" altLang="en-US" sz="2000" dirty="0"/>
          </a:p>
          <a:p>
            <a:r>
              <a:rPr lang="en-US" altLang="en-US" sz="2000" dirty="0"/>
              <a:t>Integrity problems</a:t>
            </a:r>
            <a:endParaRPr lang="en-US" altLang="en-US" sz="2000" dirty="0"/>
          </a:p>
          <a:p>
            <a:pPr lvl="1"/>
            <a:r>
              <a:rPr lang="en-US" altLang="en-US" sz="2000" dirty="0"/>
              <a:t>Integrity constraints  (e.g., account balance &gt; 0) become </a:t>
            </a:r>
            <a:r>
              <a:rPr lang="ja-JP" altLang="en-US" sz="2000" dirty="0"/>
              <a:t>“</a:t>
            </a:r>
            <a:r>
              <a:rPr lang="en-US" altLang="ja-JP" sz="2000" dirty="0"/>
              <a:t>buried</a:t>
            </a:r>
            <a:r>
              <a:rPr lang="ja-JP" altLang="en-US" sz="2000" dirty="0"/>
              <a:t>”</a:t>
            </a:r>
            <a:r>
              <a:rPr lang="en-US" altLang="ja-JP" sz="2000" dirty="0"/>
              <a:t> in program code rather than being stated explicitly</a:t>
            </a:r>
            <a:endParaRPr lang="en-US" altLang="ja-JP" sz="2000" dirty="0"/>
          </a:p>
          <a:p>
            <a:pPr lvl="1"/>
            <a:r>
              <a:rPr lang="en-US" altLang="en-US" sz="2000" dirty="0"/>
              <a:t>Hard to add new constraints or change existing ones</a:t>
            </a:r>
            <a:endParaRPr lang="en-US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+mn-lt"/>
                <a:cs typeface="MS PGothic" panose="020B0600070205080204" pitchFamily="34" charset="-128"/>
              </a:rPr>
              <a:t>In the early days, database applications were built directly on top of file systems, which leads to:</a:t>
            </a:r>
            <a:endParaRPr kumimoji="1" lang="en-US" altLang="en-US" sz="2000" dirty="0">
              <a:latin typeface="+mn-lt"/>
              <a:cs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  <a:endParaRPr lang="en-US" altLang="en-US" sz="2800" dirty="0">
              <a:effectLst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855255"/>
            <a:ext cx="7656322" cy="3990273"/>
          </a:xfrm>
        </p:spPr>
        <p:txBody>
          <a:bodyPr/>
          <a:lstStyle/>
          <a:p>
            <a:r>
              <a:rPr lang="en-US" altLang="en-US" sz="2000" dirty="0"/>
              <a:t>Atomicity of updates</a:t>
            </a:r>
            <a:endParaRPr lang="en-US" altLang="en-US" sz="2000" dirty="0"/>
          </a:p>
          <a:p>
            <a:pPr lvl="1"/>
            <a:r>
              <a:rPr lang="en-US" altLang="en-US" sz="2000" dirty="0"/>
              <a:t>Failures may leave database in an inconsistent state with partial updates carried out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Example: Transfer of funds from one account to another should either complete or not happen at all</a:t>
            </a:r>
            <a:endParaRPr lang="en-US" altLang="en-US" sz="2000" dirty="0"/>
          </a:p>
          <a:p>
            <a:r>
              <a:rPr lang="en-US" altLang="en-US" sz="2000" dirty="0"/>
              <a:t>Concurrent access by multiple users</a:t>
            </a:r>
            <a:endParaRPr lang="en-US" altLang="en-US" sz="2000" dirty="0"/>
          </a:p>
          <a:p>
            <a:pPr lvl="1"/>
            <a:r>
              <a:rPr lang="en-US" altLang="en-US" sz="2000" dirty="0"/>
              <a:t>Concurrent access needed for performance</a:t>
            </a:r>
            <a:endParaRPr lang="en-US" altLang="en-US" sz="2000" dirty="0"/>
          </a:p>
          <a:p>
            <a:pPr lvl="1"/>
            <a:r>
              <a:rPr lang="en-US" altLang="en-US" sz="2000" dirty="0"/>
              <a:t>Uncontrolled concurrent accesses can lead to inconsistencies</a:t>
            </a:r>
            <a:endParaRPr lang="en-US" altLang="en-US" sz="2000" dirty="0"/>
          </a:p>
          <a:p>
            <a:pPr lvl="2"/>
            <a:r>
              <a:rPr lang="en-US" altLang="en-US" sz="2000" dirty="0"/>
              <a:t>Ex: Two people reading a balance (say 100) and updating it by withdrawing money (say 50 each) at the same time</a:t>
            </a:r>
            <a:endParaRPr lang="en-US" altLang="en-US" sz="2000" dirty="0"/>
          </a:p>
          <a:p>
            <a:r>
              <a:rPr lang="en-US" altLang="en-US" sz="2000" dirty="0"/>
              <a:t>Security problems</a:t>
            </a:r>
            <a:endParaRPr lang="en-US" altLang="en-US" sz="2000" dirty="0"/>
          </a:p>
          <a:p>
            <a:pPr lvl="1"/>
            <a:r>
              <a:rPr lang="en-US" altLang="en-US" sz="2000" dirty="0"/>
              <a:t>Hard to provide user access to some, but not all, data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 smtClean="0">
                <a:solidFill>
                  <a:srgbClr val="002060"/>
                </a:solidFill>
              </a:rPr>
              <a:t>Database </a:t>
            </a:r>
            <a:r>
              <a:rPr lang="en-US" altLang="en-US" sz="2000" b="1" dirty="0">
                <a:solidFill>
                  <a:srgbClr val="002060"/>
                </a:solidFill>
              </a:rPr>
              <a:t>systems offer solutions to all the above problems</a:t>
            </a:r>
            <a:endParaRPr lang="en-US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MS PGothic" panose="020B0600070205080204" pitchFamily="34" charset="-128"/>
              </a:rPr>
              <a:t>Database Applications Examples</a:t>
            </a:r>
            <a:endParaRPr lang="en-US" sz="2800" dirty="0">
              <a:effectLst/>
              <a:ea typeface="MS PGothic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2000" dirty="0">
                <a:ea typeface="MS PGothic" panose="020B0600070205080204" pitchFamily="34" charset="-128"/>
              </a:rPr>
              <a:t>Enterprise Information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Sales: customers, products, purchases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Accounting: payments, receipts, assets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Human Resources: Information about employees, salaries, payroll taxes.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Manufacturing: management of production, inventory, orders, supply chain.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Banking and finance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customer information, accounts, loans, and banking transactions.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Credit card transactions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Finance:  sales and purchases of financial instruments (e.g., stocks and bonds; storing real-time market data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Universities:  registration, grades</a:t>
            </a:r>
            <a:endParaRPr lang="en-US" sz="20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数据库系统阶段</a:t>
            </a: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数据库观点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数据不是依赖于处理过程的附属品，而是现实世界中独立存在的对象</a:t>
            </a:r>
            <a:endParaRPr lang="zh-CN" altLang="en-US" sz="2400" dirty="0" smtClean="0"/>
          </a:p>
        </p:txBody>
      </p:sp>
      <p:grpSp>
        <p:nvGrpSpPr>
          <p:cNvPr id="49156" name="Group 21"/>
          <p:cNvGrpSpPr/>
          <p:nvPr/>
        </p:nvGrpSpPr>
        <p:grpSpPr bwMode="auto">
          <a:xfrm>
            <a:off x="811213" y="2068718"/>
            <a:ext cx="7837487" cy="3917950"/>
            <a:chOff x="511" y="1804"/>
            <a:chExt cx="4937" cy="2468"/>
          </a:xfrm>
        </p:grpSpPr>
        <p:pic>
          <p:nvPicPr>
            <p:cNvPr id="49158" name="Picture 6" descr="j01963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" y="1804"/>
              <a:ext cx="912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9" name="Picture 7" descr="j01963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178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0" name="Picture 8" descr="j019632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" y="2160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AutoShape 10"/>
            <p:cNvSpPr>
              <a:spLocks noChangeArrowheads="1"/>
            </p:cNvSpPr>
            <p:nvPr/>
          </p:nvSpPr>
          <p:spPr bwMode="auto">
            <a:xfrm>
              <a:off x="2208" y="3120"/>
              <a:ext cx="1488" cy="1152"/>
            </a:xfrm>
            <a:prstGeom prst="can">
              <a:avLst>
                <a:gd name="adj" fmla="val 28995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AutoShape 11"/>
            <p:cNvSpPr>
              <a:spLocks noChangeArrowheads="1"/>
            </p:cNvSpPr>
            <p:nvPr/>
          </p:nvSpPr>
          <p:spPr bwMode="auto">
            <a:xfrm>
              <a:off x="2424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charset="-122"/>
                  <a:ea typeface="华文新魏" panose="02010800040101010101" charset="-122"/>
                </a:rPr>
                <a:t>数据1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Rectangle 12"/>
            <p:cNvSpPr>
              <a:spLocks noChangeArrowheads="1"/>
            </p:cNvSpPr>
            <p:nvPr/>
          </p:nvSpPr>
          <p:spPr bwMode="auto">
            <a:xfrm>
              <a:off x="2324" y="3086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  <a:ea typeface="华文隶书" panose="02010800040101010101" pitchFamily="2" charset="-122"/>
                </a:rPr>
                <a:t>统一存取</a:t>
              </a:r>
              <a:endParaRPr lang="zh-CN" altLang="en-US" sz="3600">
                <a:latin typeface="Times New Roman" panose="02020603050405020304" pitchFamily="18" charset="0"/>
                <a:ea typeface="华文隶书" panose="02010800040101010101" pitchFamily="2" charset="-122"/>
              </a:endParaRPr>
            </a:p>
          </p:txBody>
        </p:sp>
        <p:sp>
          <p:nvSpPr>
            <p:cNvPr id="49164" name="AutoShape 13"/>
            <p:cNvSpPr>
              <a:spLocks noChangeArrowheads="1"/>
            </p:cNvSpPr>
            <p:nvPr/>
          </p:nvSpPr>
          <p:spPr bwMode="auto">
            <a:xfrm rot="1007215">
              <a:off x="1147" y="2969"/>
              <a:ext cx="1074" cy="288"/>
            </a:xfrm>
            <a:prstGeom prst="leftRightArrow">
              <a:avLst>
                <a:gd name="adj1" fmla="val 50000"/>
                <a:gd name="adj2" fmla="val 56663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AutoShape 14"/>
            <p:cNvSpPr>
              <a:spLocks noChangeArrowheads="1"/>
            </p:cNvSpPr>
            <p:nvPr/>
          </p:nvSpPr>
          <p:spPr bwMode="auto">
            <a:xfrm>
              <a:off x="2976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charset="-122"/>
                  <a:ea typeface="华文新魏" panose="02010800040101010101" charset="-122"/>
                </a:rPr>
                <a:t>数据2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AutoShape 15"/>
            <p:cNvSpPr>
              <a:spLocks noChangeArrowheads="1"/>
            </p:cNvSpPr>
            <p:nvPr/>
          </p:nvSpPr>
          <p:spPr bwMode="auto">
            <a:xfrm>
              <a:off x="2736" y="3801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charset="-122"/>
                  <a:ea typeface="华文新魏" panose="02010800040101010101" charset="-122"/>
                </a:rPr>
                <a:t>数据</a:t>
              </a:r>
              <a:r>
                <a:rPr lang="en-US" altLang="zh-CN" sz="2400">
                  <a:latin typeface="华文新魏" panose="02010800040101010101" charset="-122"/>
                  <a:ea typeface="华文新魏" panose="02010800040101010101" charset="-122"/>
                </a:rPr>
                <a:t>n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AutoShape 16"/>
            <p:cNvSpPr>
              <a:spLocks noChangeArrowheads="1"/>
            </p:cNvSpPr>
            <p:nvPr/>
          </p:nvSpPr>
          <p:spPr bwMode="auto">
            <a:xfrm>
              <a:off x="2798" y="2448"/>
              <a:ext cx="288" cy="624"/>
            </a:xfrm>
            <a:prstGeom prst="upDownArrow">
              <a:avLst>
                <a:gd name="adj1" fmla="val 50000"/>
                <a:gd name="adj2" fmla="val 23332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Rectangle 17"/>
            <p:cNvSpPr>
              <a:spLocks noChangeArrowheads="1"/>
            </p:cNvSpPr>
            <p:nvPr/>
          </p:nvSpPr>
          <p:spPr bwMode="auto">
            <a:xfrm>
              <a:off x="2127" y="2160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charset="-122"/>
                  <a:ea typeface="华文新魏" panose="02010800040101010101" charset="-122"/>
                </a:rPr>
                <a:t>程序2</a:t>
              </a:r>
              <a:endParaRPr lang="zh-CN" altLang="en-US" sz="240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9169" name="AutoShape 18"/>
            <p:cNvSpPr>
              <a:spLocks noChangeArrowheads="1"/>
            </p:cNvSpPr>
            <p:nvPr/>
          </p:nvSpPr>
          <p:spPr bwMode="auto">
            <a:xfrm rot="-1800000">
              <a:off x="3653" y="2896"/>
              <a:ext cx="919" cy="288"/>
            </a:xfrm>
            <a:prstGeom prst="leftRightArrow">
              <a:avLst>
                <a:gd name="adj1" fmla="val 50000"/>
                <a:gd name="adj2" fmla="val 56655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Rectangle 19"/>
            <p:cNvSpPr>
              <a:spLocks noChangeArrowheads="1"/>
            </p:cNvSpPr>
            <p:nvPr/>
          </p:nvSpPr>
          <p:spPr bwMode="auto">
            <a:xfrm>
              <a:off x="511" y="249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charset="-122"/>
                  <a:ea typeface="华文新魏" panose="02010800040101010101" charset="-122"/>
                </a:rPr>
                <a:t>程序1</a:t>
              </a:r>
              <a:endParaRPr lang="zh-CN" altLang="en-US" sz="240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9171" name="Rectangle 20"/>
            <p:cNvSpPr>
              <a:spLocks noChangeArrowheads="1"/>
            </p:cNvSpPr>
            <p:nvPr/>
          </p:nvSpPr>
          <p:spPr bwMode="auto">
            <a:xfrm>
              <a:off x="4032" y="2496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charset="-122"/>
                  <a:ea typeface="华文新魏" panose="02010800040101010101" charset="-122"/>
                </a:rPr>
                <a:t>程序</a:t>
              </a:r>
              <a:r>
                <a:rPr lang="en-US" altLang="zh-CN" sz="2400">
                  <a:latin typeface="华文新魏" panose="02010800040101010101" charset="-122"/>
                  <a:ea typeface="华文新魏" panose="02010800040101010101" charset="-122"/>
                </a:rPr>
                <a:t>n</a:t>
              </a:r>
              <a:endParaRPr lang="en-US" altLang="zh-CN" sz="240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65A5463-7F4A-4B72-A8A5-FF618DCDEA9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数据库系统的特点</a:t>
            </a:r>
            <a:endParaRPr lang="zh-CN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/>
              <a:t>具有较高的数据和程序的独立性</a:t>
            </a:r>
            <a:endParaRPr lang="zh-CN" altLang="en-US" sz="2400" b="1" dirty="0" smtClean="0"/>
          </a:p>
          <a:p>
            <a:pPr lvl="1" eaLnBrk="1" hangingPunct="1"/>
            <a:r>
              <a:rPr lang="zh-CN" altLang="en-US" sz="2400" dirty="0" smtClean="0"/>
              <a:t>把数据库的定义和描述从应用程序中分离出去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数据描述是分级的（全局逻辑、局部逻辑、存储）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数据的存取由系统管理，用户不必考虑存取路径等细节，从而简化了应用程序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8D91CE9-B8E3-4AF8-AD28-94D0CE9B804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概念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数据库系统</a:t>
            </a:r>
            <a:r>
              <a:rPr lang="en-US" altLang="zh-CN" sz="2400" dirty="0" smtClean="0">
                <a:latin typeface="+mn-ea"/>
              </a:rPr>
              <a:t>DBS</a:t>
            </a:r>
            <a:endParaRPr lang="en-US" altLang="zh-CN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带有数据库的整个计算机系统，包括硬件、软件、数据、人员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AD22DF6-4CA9-466B-BF9F-26EB0225E528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数据库系统的主要成分</a:t>
            </a:r>
            <a:endParaRPr lang="zh-CN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硬件 </a:t>
            </a:r>
            <a:r>
              <a:rPr lang="en-US" altLang="zh-CN" sz="2400" dirty="0" smtClean="0">
                <a:latin typeface="+mn-ea"/>
              </a:rPr>
              <a:t>hardware</a:t>
            </a:r>
            <a:endParaRPr lang="en-US" altLang="zh-CN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大内存，放得下</a:t>
            </a:r>
            <a:r>
              <a:rPr lang="en-US" altLang="zh-CN" sz="2400" dirty="0" smtClean="0">
                <a:latin typeface="+mn-ea"/>
              </a:rPr>
              <a:t>OS，DBMS</a:t>
            </a:r>
            <a:r>
              <a:rPr lang="zh-CN" altLang="en-US" sz="2400" dirty="0" smtClean="0">
                <a:latin typeface="+mn-ea"/>
              </a:rPr>
              <a:t>核心，系统缓冲区，用户工作区等</a:t>
            </a:r>
            <a:endParaRPr lang="zh-CN" altLang="en-US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大容量、直接存取的外存设备</a:t>
            </a:r>
            <a:endParaRPr lang="zh-CN" altLang="en-US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作数据备份的磁带</a:t>
            </a:r>
            <a:endParaRPr lang="zh-CN" altLang="en-US" sz="24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软件 </a:t>
            </a:r>
            <a:r>
              <a:rPr lang="en-US" altLang="zh-CN" sz="2400" dirty="0" smtClean="0">
                <a:latin typeface="+mn-ea"/>
              </a:rPr>
              <a:t>software</a:t>
            </a:r>
            <a:endParaRPr lang="en-US" altLang="zh-CN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OS，DBMS，</a:t>
            </a:r>
            <a:r>
              <a:rPr lang="zh-CN" altLang="en-US" sz="2400" dirty="0" smtClean="0">
                <a:latin typeface="+mn-ea"/>
              </a:rPr>
              <a:t>高级语言编译系统及其与数据库的接口，应用开发工具，应用系统</a:t>
            </a:r>
            <a:endParaRPr lang="zh-CN" altLang="en-US" sz="24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数据 </a:t>
            </a:r>
            <a:r>
              <a:rPr lang="en-US" altLang="zh-CN" sz="2400" dirty="0" smtClean="0">
                <a:latin typeface="+mn-ea"/>
              </a:rPr>
              <a:t>data</a:t>
            </a:r>
            <a:endParaRPr lang="en-US" altLang="zh-CN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目标数据：数据本身</a:t>
            </a:r>
            <a:endParaRPr lang="zh-CN" altLang="en-US" sz="24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描述数据：对数据的说明信息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D1E5969-61CE-455A-B748-B6B0CFB92284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数据库系统的主要成分</a:t>
            </a:r>
            <a:endParaRPr lang="zh-CN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华文行楷" panose="02010800040101010101" charset="-122"/>
              </a:rPr>
              <a:t>用户</a:t>
            </a:r>
            <a:endParaRPr lang="zh-CN" altLang="en-US" sz="2400" dirty="0" smtClean="0">
              <a:latin typeface="华文行楷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最终用户(</a:t>
            </a:r>
            <a:r>
              <a:rPr lang="en-US" altLang="zh-CN" sz="2400" dirty="0" smtClean="0">
                <a:latin typeface="华文新魏" panose="02010800040101010101" charset="-122"/>
              </a:rPr>
              <a:t>naive users)</a:t>
            </a:r>
            <a:endParaRPr lang="en-US" altLang="zh-CN" sz="2400" dirty="0" smtClean="0">
              <a:latin typeface="华文新魏" panose="0201080004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华文新魏" panose="02010800040101010101" charset="-122"/>
              </a:rPr>
              <a:t>通过应用系统的用户接口（菜单等）使用数据库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应用程序员(</a:t>
            </a:r>
            <a:r>
              <a:rPr lang="en-US" altLang="zh-CN" sz="2400" dirty="0" smtClean="0">
                <a:latin typeface="华文新魏" panose="02010800040101010101" charset="-122"/>
              </a:rPr>
              <a:t>application programmers)</a:t>
            </a:r>
            <a:endParaRPr lang="en-US" altLang="zh-CN" sz="2400" dirty="0" smtClean="0">
              <a:latin typeface="华文新魏" panose="0201080004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华文新魏" panose="02010800040101010101" charset="-122"/>
              </a:rPr>
              <a:t>基于外模式来编写应用程序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系统分析员(</a:t>
            </a:r>
            <a:r>
              <a:rPr lang="en-US" altLang="zh-CN" sz="2400" dirty="0" smtClean="0">
                <a:latin typeface="华文新魏" panose="02010800040101010101" charset="-122"/>
              </a:rPr>
              <a:t>system analysts)</a:t>
            </a:r>
            <a:endParaRPr lang="en-US" altLang="zh-CN" sz="2400" dirty="0" smtClean="0">
              <a:latin typeface="华文新魏" panose="0201080004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华文新魏" panose="02010800040101010101" charset="-122"/>
              </a:rPr>
              <a:t>负责应用系统的需求分析和规范定义，确定系统的软硬件配置，参与数据库模式设计</a:t>
            </a:r>
            <a:endParaRPr lang="zh-CN" altLang="en-US" sz="2400" dirty="0" smtClean="0">
              <a:latin typeface="华文新魏" panose="0201080004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新魏" panose="02010800040101010101" charset="-122"/>
              </a:rPr>
              <a:t>数据库管理员</a:t>
            </a:r>
            <a:r>
              <a:rPr lang="en-US" altLang="zh-CN" sz="2400" dirty="0" smtClean="0">
                <a:latin typeface="华文新魏" panose="02010800040101010101" charset="-122"/>
              </a:rPr>
              <a:t>DBA(database administrator)</a:t>
            </a:r>
            <a:endParaRPr lang="en-US" altLang="zh-CN" sz="2400" dirty="0" smtClean="0">
              <a:latin typeface="华文新魏" panose="0201080004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华文新魏" panose="02010800040101010101" charset="-122"/>
              </a:rPr>
              <a:t>负责数据库的全面管理和控制</a:t>
            </a:r>
            <a:endParaRPr lang="zh-CN" altLang="en-US" sz="2400" dirty="0" smtClean="0">
              <a:latin typeface="华文新魏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78D53CC-5049-4F51-9620-C85E62DE07AA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  <a:endParaRPr lang="en-US" altLang="en-US" sz="2800" dirty="0">
              <a:effectLst/>
            </a:endParaRP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46320"/>
          <a:stretch>
            <a:fillRect/>
          </a:stretch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  <a:endParaRPr lang="en-US" altLang="en-US" sz="2800" dirty="0">
              <a:effectLst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000" dirty="0"/>
              <a:t>Schema definition</a:t>
            </a:r>
            <a:endParaRPr lang="en-US" altLang="en-US" sz="2000" dirty="0"/>
          </a:p>
          <a:p>
            <a:r>
              <a:rPr lang="en-US" altLang="en-US" sz="2000" dirty="0"/>
              <a:t>Storage structure and access-method definition</a:t>
            </a:r>
            <a:endParaRPr lang="en-US" altLang="en-US" sz="2000" dirty="0"/>
          </a:p>
          <a:p>
            <a:r>
              <a:rPr lang="en-US" altLang="en-US" sz="2000" dirty="0"/>
              <a:t>Schema and physical-organization modification</a:t>
            </a:r>
            <a:endParaRPr lang="en-US" altLang="en-US" sz="2000" dirty="0"/>
          </a:p>
          <a:p>
            <a:r>
              <a:rPr lang="en-US" altLang="en-US" sz="2000" dirty="0"/>
              <a:t>Granting of authorization for data access</a:t>
            </a:r>
            <a:endParaRPr lang="en-US" altLang="en-US" sz="2000" dirty="0"/>
          </a:p>
          <a:p>
            <a:r>
              <a:rPr lang="en-US" altLang="en-US" sz="2000" dirty="0"/>
              <a:t>Routine maintenance</a:t>
            </a:r>
            <a:endParaRPr lang="en-US" altLang="en-US" sz="2000" dirty="0"/>
          </a:p>
          <a:p>
            <a:r>
              <a:rPr lang="en-US" altLang="en-US" sz="2000" dirty="0"/>
              <a:t>Periodically backing up the database</a:t>
            </a:r>
            <a:endParaRPr lang="en-US" altLang="en-US" sz="2000" dirty="0"/>
          </a:p>
          <a:p>
            <a:r>
              <a:rPr lang="en-US" altLang="en-US" sz="2000" dirty="0"/>
              <a:t>Ensuring that enough free disk space is available for normal operations, and upgrading disk space as required</a:t>
            </a:r>
            <a:endParaRPr lang="en-US" altLang="en-US" sz="2000" dirty="0"/>
          </a:p>
          <a:p>
            <a:r>
              <a:rPr lang="en-US" altLang="en-US" sz="2000" dirty="0"/>
              <a:t>Monitoring jobs running on the database</a:t>
            </a:r>
            <a:endParaRPr lang="en-US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person who has central control over the system is called a </a:t>
            </a:r>
            <a:r>
              <a:rPr lang="en-US" sz="2000" b="1" dirty="0">
                <a:solidFill>
                  <a:srgbClr val="002060"/>
                </a:solidFill>
              </a:rPr>
              <a:t>database administrator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2060"/>
                </a:solidFill>
              </a:rPr>
              <a:t>DBA</a:t>
            </a:r>
            <a:r>
              <a:rPr lang="en-US" sz="2000" b="1" dirty="0"/>
              <a:t>).  </a:t>
            </a:r>
            <a:r>
              <a:rPr lang="en-US" sz="2000" dirty="0"/>
              <a:t>Functions of a DBA include: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隶书" panose="02010509060101010101" pitchFamily="49" charset="-122"/>
              </a:rPr>
              <a:t>Database Languages</a:t>
            </a:r>
            <a:endParaRPr lang="zh-CN" altLang="en-US" dirty="0" smtClean="0">
              <a:latin typeface="隶书" panose="02010509060101010101" pitchFamily="49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数据库定义功能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>
                <a:latin typeface="华文新魏" panose="02010800040101010101" charset="-122"/>
              </a:rPr>
              <a:t>DDL</a:t>
            </a:r>
            <a:r>
              <a:rPr lang="zh-CN" altLang="en-US" sz="2400" dirty="0" smtClean="0">
                <a:latin typeface="华文新魏" panose="02010800040101010101" charset="-122"/>
              </a:rPr>
              <a:t>语言（</a:t>
            </a:r>
            <a:r>
              <a:rPr lang="en-US" altLang="zh-CN" sz="2400" dirty="0" smtClean="0">
                <a:latin typeface="华文新魏" panose="02010800040101010101" charset="-122"/>
              </a:rPr>
              <a:t>Data-Definition Language）</a:t>
            </a:r>
            <a:endParaRPr lang="en-US" altLang="zh-CN" sz="2400" dirty="0" smtClean="0">
              <a:latin typeface="华文新魏" panose="0201080004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数据存取功能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华文新魏" panose="02010800040101010101" charset="-122"/>
              </a:rPr>
              <a:t>DML</a:t>
            </a:r>
            <a:r>
              <a:rPr lang="zh-CN" altLang="en-US" sz="2400" dirty="0">
                <a:latin typeface="华文新魏" panose="02010800040101010101" charset="-122"/>
              </a:rPr>
              <a:t>语言（</a:t>
            </a:r>
            <a:r>
              <a:rPr lang="en-US" altLang="zh-CN" sz="2400" dirty="0">
                <a:latin typeface="华文新魏" panose="02010800040101010101" charset="-122"/>
              </a:rPr>
              <a:t>Data-manipulation language）</a:t>
            </a:r>
            <a:endParaRPr lang="en-US" altLang="zh-CN" sz="2400" dirty="0">
              <a:latin typeface="华文新魏" panose="02010800040101010101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华文新魏" panose="02010800040101010101" charset="-122"/>
              </a:rPr>
              <a:t>对数据库进行检索、插入、修改、删除</a:t>
            </a:r>
            <a:endParaRPr lang="zh-CN" altLang="en-US" sz="2400" dirty="0">
              <a:latin typeface="华文新魏" panose="02010800040101010101" charset="-122"/>
            </a:endParaRPr>
          </a:p>
          <a:p>
            <a:pPr lvl="1" eaLnBrk="1" hangingPunct="1"/>
            <a:endParaRPr lang="en-US" altLang="zh-CN" dirty="0" smtClean="0">
              <a:latin typeface="华文新魏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3A44815-8842-47A2-9D39-B292637652B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  <a:endParaRPr lang="en-US" altLang="en-US" sz="2800" dirty="0">
              <a:effectLst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2000" dirty="0"/>
              <a:t>Specification notation for defining the database schema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Example:	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</a:t>
            </a:r>
            <a:r>
              <a:rPr lang="en-US" altLang="en-US" sz="2000" b="1" dirty="0"/>
              <a:t>,</a:t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  <a:endParaRPr lang="en-US" altLang="en-US" sz="2000" dirty="0"/>
          </a:p>
          <a:p>
            <a:r>
              <a:rPr lang="en-US" altLang="en-US" sz="2000" dirty="0"/>
              <a:t>DDL compiler generates a set of table templates stored in a </a:t>
            </a:r>
            <a:r>
              <a:rPr lang="en-US" altLang="en-US" sz="2000" b="1" i="1" dirty="0">
                <a:solidFill>
                  <a:srgbClr val="002060"/>
                </a:solidFill>
              </a:rPr>
              <a:t>data dictionary</a:t>
            </a:r>
            <a:endParaRPr lang="en-US" altLang="en-US" sz="2000" b="1" i="1" dirty="0">
              <a:solidFill>
                <a:srgbClr val="002060"/>
              </a:solidFill>
            </a:endParaRPr>
          </a:p>
          <a:p>
            <a:r>
              <a:rPr lang="en-US" altLang="en-US" sz="2000" dirty="0"/>
              <a:t>Data dictionary contains metadata (i.e., data about data)</a:t>
            </a:r>
            <a:endParaRPr lang="en-US" altLang="en-US" sz="2000" dirty="0"/>
          </a:p>
          <a:p>
            <a:pPr lvl="1"/>
            <a:r>
              <a:rPr lang="en-US" altLang="en-US" sz="2000" dirty="0"/>
              <a:t>Database schema </a:t>
            </a:r>
            <a:endParaRPr lang="en-US" altLang="en-US" sz="2000" dirty="0"/>
          </a:p>
          <a:p>
            <a:pPr lvl="1"/>
            <a:r>
              <a:rPr lang="en-US" altLang="en-US" sz="2000" dirty="0"/>
              <a:t>Integrity constraints</a:t>
            </a:r>
            <a:endParaRPr lang="en-US" altLang="en-US" sz="2000" dirty="0"/>
          </a:p>
          <a:p>
            <a:pPr lvl="2"/>
            <a:r>
              <a:rPr lang="en-US" altLang="en-US" sz="2000" dirty="0"/>
              <a:t>Primary key (ID uniquely identifies instructors)</a:t>
            </a:r>
            <a:endParaRPr lang="en-US" altLang="en-US" sz="2000" dirty="0"/>
          </a:p>
          <a:p>
            <a:pPr lvl="1"/>
            <a:r>
              <a:rPr lang="en-US" altLang="en-US" sz="2000" dirty="0"/>
              <a:t>Authorization</a:t>
            </a:r>
            <a:endParaRPr lang="en-US" altLang="en-US" sz="2000" dirty="0"/>
          </a:p>
          <a:p>
            <a:pPr lvl="2"/>
            <a:r>
              <a:rPr lang="en-US" altLang="en-US" sz="2000" dirty="0"/>
              <a:t>Who can access what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  <a:endParaRPr lang="en-US" altLang="en-US" sz="2800" dirty="0">
              <a:effectLst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2000" dirty="0"/>
              <a:t>Language for accessing and updating the data organized by the appropriate data model</a:t>
            </a:r>
            <a:endParaRPr lang="en-US" altLang="en-US" sz="2000" dirty="0"/>
          </a:p>
          <a:p>
            <a:pPr lvl="1"/>
            <a:r>
              <a:rPr lang="en-US" altLang="en-US" sz="2000" dirty="0"/>
              <a:t>DML also known as query language</a:t>
            </a:r>
            <a:endParaRPr lang="en-US" altLang="en-US" sz="2000" dirty="0"/>
          </a:p>
          <a:p>
            <a:r>
              <a:rPr lang="en-US" altLang="en-US" sz="2000" dirty="0"/>
              <a:t>There are basically two types of data-manipulation language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cs typeface="MS PGothic" panose="020B0600070205080204" pitchFamily="34" charset="-128"/>
              </a:rPr>
              <a:t>Procedural DML </a:t>
            </a:r>
            <a:r>
              <a:rPr lang="en-US" altLang="en-US" sz="2000" dirty="0">
                <a:cs typeface="MS PGothic" panose="020B0600070205080204" pitchFamily="34" charset="-128"/>
              </a:rPr>
              <a:t>--  require a user to specify what data are needed and how to get those data.</a:t>
            </a:r>
            <a:endParaRPr lang="en-US" altLang="en-US" sz="2000" dirty="0">
              <a:cs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cs typeface="MS PGothic" panose="020B0600070205080204" pitchFamily="34" charset="-128"/>
              </a:rPr>
              <a:t>Declarative DML  </a:t>
            </a:r>
            <a:r>
              <a:rPr lang="en-US" altLang="en-US" sz="2000" dirty="0">
                <a:cs typeface="MS PGothic" panose="020B0600070205080204" pitchFamily="34" charset="-128"/>
              </a:rPr>
              <a:t>-- require a user to specify what data are needed without specifying how to get those data. </a:t>
            </a:r>
            <a:endParaRPr lang="en-US" altLang="en-US" sz="2000" dirty="0">
              <a:cs typeface="MS PGothic" panose="020B0600070205080204" pitchFamily="34" charset="-128"/>
            </a:endParaRPr>
          </a:p>
          <a:p>
            <a:r>
              <a:rPr lang="en-US" altLang="en-US" sz="2000" dirty="0"/>
              <a:t>Declarative DMLs are usually easier to learn and use than are procedural DMLs.  </a:t>
            </a:r>
            <a:endParaRPr lang="en-US" altLang="en-US" sz="2000" dirty="0"/>
          </a:p>
          <a:p>
            <a:r>
              <a:rPr lang="en-US" altLang="en-US" sz="2000" dirty="0"/>
              <a:t>Declarative DMLs are also referred to as non-procedural DMLs</a:t>
            </a:r>
            <a:endParaRPr lang="en-US" altLang="en-US" sz="2000" dirty="0"/>
          </a:p>
          <a:p>
            <a:r>
              <a:rPr lang="en-US" altLang="en-US" sz="2000" dirty="0"/>
              <a:t>The portion of a DML that involves information retrieval is called a </a:t>
            </a:r>
            <a:r>
              <a:rPr lang="en-US" altLang="en-US" sz="2000" b="1" dirty="0">
                <a:solidFill>
                  <a:srgbClr val="002060"/>
                </a:solidFill>
              </a:rPr>
              <a:t>query</a:t>
            </a:r>
            <a:r>
              <a:rPr lang="en-US" altLang="en-US" sz="2000" dirty="0"/>
              <a:t> language.  </a:t>
            </a:r>
            <a:endParaRPr lang="en-US" altLang="en-US" sz="2000" dirty="0"/>
          </a:p>
          <a:p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MS PGothic" panose="020B0600070205080204" pitchFamily="34" charset="-128"/>
              </a:rPr>
              <a:t>Database Applications Examples (Cont.)</a:t>
            </a:r>
            <a:endParaRPr lang="en-US" sz="2800" dirty="0">
              <a:effectLst/>
              <a:ea typeface="MS PGothic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2000" dirty="0">
                <a:ea typeface="MS PGothic" panose="020B0600070205080204" pitchFamily="34" charset="-128"/>
              </a:rPr>
              <a:t>Airlines: reservations, schedules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Telecommunication: records of calls, texts, and data usage, generating monthly bills, maintaining balances on prepaid calling cards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Web-based services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Online retailers: order tracking, customized recommendations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sz="2000" dirty="0">
                <a:ea typeface="MS PGothic" panose="020B0600070205080204" pitchFamily="34" charset="-128"/>
              </a:rPr>
              <a:t>Online advertisements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Document databases</a:t>
            </a:r>
            <a:endParaRPr lang="en-US" sz="2000" dirty="0">
              <a:ea typeface="MS PGothic" panose="020B0600070205080204" pitchFamily="34" charset="-128"/>
            </a:endParaRPr>
          </a:p>
          <a:p>
            <a:r>
              <a:rPr lang="en-US" sz="2000" dirty="0">
                <a:ea typeface="MS PGothic" panose="020B0600070205080204" pitchFamily="34" charset="-128"/>
              </a:rPr>
              <a:t>Navigation systems: For maintaining the locations of varies places of interest along with the exact routes of roads, train systems, buses, etc.</a:t>
            </a:r>
            <a:endParaRPr lang="en-US" sz="2000" dirty="0">
              <a:ea typeface="MS PGothic" panose="020B0600070205080204" pitchFamily="34" charset="-128"/>
            </a:endParaRPr>
          </a:p>
          <a:p>
            <a:pPr lvl="1"/>
            <a:endParaRPr lang="en-US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  <a:endParaRPr lang="en-US" altLang="en-US" sz="2800" dirty="0">
              <a:effectLst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994273"/>
            <a:ext cx="7603292" cy="4806338"/>
          </a:xfrm>
        </p:spPr>
        <p:txBody>
          <a:bodyPr/>
          <a:lstStyle/>
          <a:p>
            <a:r>
              <a:rPr lang="en-US" altLang="en-US" sz="2000" dirty="0"/>
              <a:t>SQL  query language is nonprocedural. A query takes as input several tables (possibly only one) and always returns a single table.</a:t>
            </a:r>
            <a:endParaRPr lang="en-US" altLang="en-US" sz="2000" dirty="0"/>
          </a:p>
          <a:p>
            <a:pPr>
              <a:tabLst>
                <a:tab pos="982980" algn="l"/>
              </a:tabLst>
            </a:pPr>
            <a:r>
              <a:rPr lang="en-US" altLang="en-US" sz="2000" dirty="0"/>
              <a:t>Example to find all instructors in Comp. Sci. dept</a:t>
            </a:r>
            <a:endParaRPr lang="en-US" altLang="en-US" sz="2000" dirty="0"/>
          </a:p>
          <a:p>
            <a:pPr>
              <a:buNone/>
              <a:tabLst>
                <a:tab pos="982980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ja-JP" sz="2000" dirty="0"/>
              <a:t>'Comp. Sci.'</a:t>
            </a:r>
            <a:endParaRPr lang="en-US" altLang="en-US" sz="2000" dirty="0"/>
          </a:p>
          <a:p>
            <a:r>
              <a:rPr lang="en-US" altLang="en-US" sz="2000" dirty="0" smtClean="0"/>
              <a:t>To </a:t>
            </a:r>
            <a:r>
              <a:rPr lang="en-US" altLang="en-US" sz="2000" dirty="0"/>
              <a:t>be able to compute complex functions SQL is usually embedded in some higher-level language</a:t>
            </a:r>
            <a:endParaRPr lang="en-US" altLang="en-US" sz="2000" dirty="0"/>
          </a:p>
          <a:p>
            <a:r>
              <a:rPr lang="en-US" altLang="en-US" sz="2000" dirty="0"/>
              <a:t>Application programs generally access databases through one of</a:t>
            </a:r>
            <a:endParaRPr lang="en-US" altLang="en-US" sz="2000" dirty="0"/>
          </a:p>
          <a:p>
            <a:pPr lvl="1"/>
            <a:r>
              <a:rPr lang="en-US" altLang="en-US" sz="2000" dirty="0"/>
              <a:t>Language extensions to allow embedded SQL</a:t>
            </a:r>
            <a:endParaRPr lang="en-US" altLang="en-US" sz="2000" dirty="0"/>
          </a:p>
          <a:p>
            <a:pPr lvl="1"/>
            <a:r>
              <a:rPr lang="en-US" altLang="en-US" sz="2000" dirty="0"/>
              <a:t>Application program interface (e.g., ODBC/JDBC) which allow SQL queries to be sent to a database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  <a:endParaRPr lang="en-US" altLang="en-US" sz="2800" dirty="0">
              <a:effectLst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2000" dirty="0"/>
              <a:t>Non-procedural query languages such as SQL are not as powerful as a universal Turing machine.</a:t>
            </a:r>
            <a:r>
              <a:rPr lang="en-US" altLang="en-US" sz="2000" dirty="0">
                <a:sym typeface="Symbol" panose="05050102010706020507" pitchFamily="18" charset="2"/>
              </a:rPr>
              <a:t>  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20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2000" dirty="0">
                <a:sym typeface="Symbol" panose="05050102010706020507" pitchFamily="18" charset="2"/>
              </a:rPr>
              <a:t>-- are programs that are used to interact with the database in this fashion.  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  <a:endParaRPr lang="en-US" altLang="en-US" sz="2800" dirty="0">
              <a:effectLst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2000" dirty="0"/>
              <a:t>Logical Design –  Deciding on the database schema. Database design requires that we find a </a:t>
            </a:r>
            <a:r>
              <a:rPr lang="ja-JP" altLang="en-US" sz="2000" dirty="0"/>
              <a:t>“</a:t>
            </a:r>
            <a:r>
              <a:rPr lang="en-US" altLang="ja-JP" sz="2000" dirty="0"/>
              <a:t>good</a:t>
            </a:r>
            <a:r>
              <a:rPr lang="ja-JP" altLang="en-US" sz="2000" dirty="0"/>
              <a:t>”</a:t>
            </a:r>
            <a:r>
              <a:rPr lang="en-US" altLang="ja-JP" sz="2000" dirty="0"/>
              <a:t> collection of relation schemas.</a:t>
            </a:r>
            <a:endParaRPr lang="en-US" altLang="ja-JP" sz="2000" dirty="0"/>
          </a:p>
          <a:p>
            <a:pPr lvl="1"/>
            <a:r>
              <a:rPr lang="en-US" altLang="en-US" sz="2000" dirty="0"/>
              <a:t>Business decision – What attributes should we record in the database?</a:t>
            </a:r>
            <a:endParaRPr lang="en-US" altLang="en-US" sz="2000" dirty="0"/>
          </a:p>
          <a:p>
            <a:pPr lvl="1"/>
            <a:r>
              <a:rPr lang="en-US" altLang="en-US" sz="2000" dirty="0"/>
              <a:t>Computer Science decision –  What relation schemas should we have and how should the attributes be distributed among the various relation schemas?</a:t>
            </a:r>
            <a:endParaRPr lang="en-US" altLang="en-US" sz="2000" dirty="0"/>
          </a:p>
          <a:p>
            <a:r>
              <a:rPr lang="en-US" altLang="en-US" sz="2000" dirty="0"/>
              <a:t>Physical Design – Deciding on the physical layout of the database                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65" charset="2"/>
              <a:buNone/>
            </a:pPr>
            <a:r>
              <a:rPr lang="en-US" altLang="en-US" sz="2000" dirty="0"/>
              <a:t>The process of designing the general structure of the database: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</a:t>
            </a:r>
            <a:r>
              <a:rPr lang="en-US" altLang="en-US" sz="2800" dirty="0" smtClean="0">
                <a:effectLst/>
              </a:rPr>
              <a:t>Schemas</a:t>
            </a:r>
            <a:r>
              <a:rPr lang="zh-CN" altLang="en-US" sz="2800" dirty="0" smtClean="0">
                <a:effectLst/>
              </a:rPr>
              <a:t>（模式）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5530" y="1117011"/>
            <a:ext cx="8243302" cy="4903787"/>
          </a:xfrm>
        </p:spPr>
        <p:txBody>
          <a:bodyPr/>
          <a:lstStyle/>
          <a:p>
            <a:r>
              <a:rPr lang="en-US" altLang="en-US" sz="2200" dirty="0"/>
              <a:t>Similar to types and variables in programming languages</a:t>
            </a:r>
            <a:endParaRPr lang="en-US" altLang="en-US" sz="2200" dirty="0"/>
          </a:p>
          <a:p>
            <a:r>
              <a:rPr lang="en-US" altLang="en-US" sz="22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2200" dirty="0"/>
              <a:t>– the overall logical structure of the database </a:t>
            </a:r>
            <a:endParaRPr lang="en-US" altLang="en-US" sz="2200" dirty="0"/>
          </a:p>
          <a:p>
            <a:pPr lvl="1"/>
            <a:r>
              <a:rPr lang="en-US" altLang="en-US" sz="2200" dirty="0"/>
              <a:t>Example: The database consists of information about a set of customers and accounts in a bank and the relationship between them</a:t>
            </a:r>
            <a:endParaRPr lang="en-US" altLang="en-US" sz="2200" dirty="0"/>
          </a:p>
          <a:p>
            <a:pPr lvl="2"/>
            <a:r>
              <a:rPr lang="en-US" altLang="en-US" sz="2200" dirty="0"/>
              <a:t>Analogous to type information of a variable in a program</a:t>
            </a:r>
            <a:endParaRPr lang="en-US" altLang="en-US" sz="2200" dirty="0"/>
          </a:p>
          <a:p>
            <a:r>
              <a:rPr lang="en-US" altLang="en-US" sz="22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2200" dirty="0"/>
              <a:t>– the overall physical  structure of the database </a:t>
            </a:r>
            <a:endParaRPr lang="en-US" altLang="en-US" sz="2200" dirty="0"/>
          </a:p>
          <a:p>
            <a:r>
              <a:rPr lang="en-US" altLang="en-US" sz="2200" b="1" dirty="0">
                <a:solidFill>
                  <a:srgbClr val="002060"/>
                </a:solidFill>
              </a:rPr>
              <a:t>Instance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– the actual content of the database at a particular point in time </a:t>
            </a:r>
            <a:endParaRPr lang="en-US" altLang="en-US" sz="2200" dirty="0"/>
          </a:p>
          <a:p>
            <a:pPr lvl="1"/>
            <a:r>
              <a:rPr lang="en-US" altLang="en-US" sz="2200" dirty="0"/>
              <a:t>Analogous to the value of a variable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  <a:endParaRPr lang="en-US" altLang="en-US" sz="2800" dirty="0">
              <a:effectLst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2000" dirty="0"/>
              <a:t>A database system is partitioned into modules that deal with each of the responsibilities of the overall system.  </a:t>
            </a:r>
            <a:endParaRPr lang="en-US" altLang="en-US" sz="2000" dirty="0"/>
          </a:p>
          <a:p>
            <a:r>
              <a:rPr lang="en-US" altLang="en-US" sz="2000" dirty="0"/>
              <a:t>The functional components of a database system can be divided into</a:t>
            </a:r>
            <a:endParaRPr lang="en-US" altLang="en-US" sz="2000" dirty="0"/>
          </a:p>
          <a:p>
            <a:pPr lvl="1"/>
            <a:r>
              <a:rPr lang="en-US" altLang="en-US" sz="2000" dirty="0"/>
              <a:t>The storage manager,</a:t>
            </a:r>
            <a:endParaRPr lang="en-US" altLang="en-US" sz="2000" dirty="0"/>
          </a:p>
          <a:p>
            <a:pPr lvl="1"/>
            <a:r>
              <a:rPr lang="en-US" altLang="en-US" sz="2000" dirty="0"/>
              <a:t>The  query processor component, </a:t>
            </a:r>
            <a:endParaRPr lang="en-US" altLang="en-US" sz="2000" dirty="0"/>
          </a:p>
          <a:p>
            <a:pPr lvl="1"/>
            <a:r>
              <a:rPr lang="en-US" altLang="en-US" sz="2000" dirty="0"/>
              <a:t>The transaction management component.</a:t>
            </a:r>
            <a:endParaRPr lang="en-US" altLang="en-US" sz="2000" dirty="0"/>
          </a:p>
          <a:p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  <a:endParaRPr lang="en-US" altLang="en-US" sz="2800" dirty="0">
              <a:effectLst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  <a:endParaRPr lang="en-US" altLang="en-US" sz="1700" dirty="0"/>
          </a:p>
          <a:p>
            <a:r>
              <a:rPr lang="en-US" altLang="en-US" sz="1700" dirty="0"/>
              <a:t>The storage manager is responsible to the following tasks: </a:t>
            </a:r>
            <a:endParaRPr lang="en-US" altLang="en-US" sz="1700" dirty="0"/>
          </a:p>
          <a:p>
            <a:pPr lvl="1"/>
            <a:r>
              <a:rPr lang="en-US" altLang="en-US" sz="1700" dirty="0"/>
              <a:t>Interaction with the OS file manager </a:t>
            </a:r>
            <a:endParaRPr lang="en-US" altLang="en-US" sz="1700" dirty="0"/>
          </a:p>
          <a:p>
            <a:pPr lvl="1"/>
            <a:r>
              <a:rPr lang="en-US" altLang="en-US" sz="1700" dirty="0"/>
              <a:t>Efficient storing, retrieving and updating of data</a:t>
            </a:r>
            <a:endParaRPr lang="en-US" altLang="en-US" sz="1700" dirty="0"/>
          </a:p>
          <a:p>
            <a:r>
              <a:rPr lang="en-US" altLang="en-US" sz="1700" dirty="0"/>
              <a:t>The storage manager components include:</a:t>
            </a:r>
            <a:endParaRPr lang="en-US" altLang="en-US" sz="1700" dirty="0"/>
          </a:p>
          <a:p>
            <a:pPr lvl="1"/>
            <a:r>
              <a:rPr lang="en-US" altLang="en-US" sz="1700" dirty="0"/>
              <a:t>Authorization and integrity manager</a:t>
            </a:r>
            <a:endParaRPr lang="en-US" altLang="en-US" sz="1700" dirty="0"/>
          </a:p>
          <a:p>
            <a:pPr lvl="1"/>
            <a:r>
              <a:rPr lang="en-US" altLang="en-US" sz="1700" dirty="0"/>
              <a:t>Transaction manager</a:t>
            </a:r>
            <a:endParaRPr lang="en-US" altLang="en-US" sz="1700" dirty="0"/>
          </a:p>
          <a:p>
            <a:pPr lvl="1"/>
            <a:r>
              <a:rPr lang="en-US" altLang="en-US" sz="1700" dirty="0"/>
              <a:t>File manager</a:t>
            </a:r>
            <a:endParaRPr lang="en-US" altLang="en-US" sz="1700" dirty="0"/>
          </a:p>
          <a:p>
            <a:pPr lvl="1"/>
            <a:r>
              <a:rPr lang="en-US" altLang="en-US" sz="1700" dirty="0"/>
              <a:t>Buffer manager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  <a:endParaRPr lang="en-US" altLang="en-US" sz="2800" dirty="0">
              <a:effectLst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  <a:endParaRPr lang="en-US" altLang="en-US" sz="1700" dirty="0"/>
          </a:p>
          <a:p>
            <a:pPr lvl="1"/>
            <a:r>
              <a:rPr lang="en-US" altLang="en-US" sz="1700" dirty="0"/>
              <a:t>Data files -- store the database itself</a:t>
            </a:r>
            <a:endParaRPr lang="en-US" altLang="en-US" sz="1700" dirty="0"/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  <a:endParaRPr lang="en-US" altLang="en-US" sz="1700" dirty="0"/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  <a:endParaRPr lang="en-US" altLang="en-US" sz="1700" dirty="0"/>
          </a:p>
          <a:p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  <a:endParaRPr lang="en-US" altLang="en-US" sz="2800" dirty="0">
              <a:effectLst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  <a:endParaRPr lang="en-US" altLang="en-US" sz="1700" dirty="0"/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  <a:endParaRPr lang="en-US" altLang="en-US" sz="1700" dirty="0"/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  <a:endParaRPr lang="en-US" altLang="en-US" sz="1700" dirty="0"/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  <a:endParaRPr lang="en-US" altLang="en-US" sz="1700" dirty="0"/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  <a:endParaRPr lang="en-US" altLang="en-US" sz="2800" dirty="0">
              <a:effectLst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1700" dirty="0"/>
              <a:t>1.	Parsing and translation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2.	Optimization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3.	Evaluation</a:t>
            </a:r>
            <a:endParaRPr lang="en-US" altLang="en-US" sz="1700" dirty="0"/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  <a:endParaRPr lang="en-US" altLang="en-US" dirty="0">
              <a:effectLst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2400" dirty="0"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2400" dirty="0"/>
              <a:t>is a collection of operations that performs a single logical function in a database application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2400" dirty="0"/>
              <a:t>ensures that the database remains in a consistent (correct) state despite system failures (e.g., power failures and operating system crashes) and transaction failures.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2400" dirty="0"/>
              <a:t>controls the interaction among the concurrent transactions, to ensure the consistency of the database.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  <a:endParaRPr lang="en-US" altLang="en-US" sz="2400" b="1" dirty="0">
              <a:solidFill>
                <a:schemeClr val="tx2"/>
              </a:solidFill>
            </a:endParaRP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6923407-9BEA-429E-8320-2B6BD49D8B47}" type="slidenum">
              <a:rPr lang="en-US" altLang="en-US" sz="1400" smtClean="0"/>
            </a:fld>
            <a:endParaRPr lang="en-US" altLang="en-US" sz="1400" dirty="0" smtClean="0"/>
          </a:p>
        </p:txBody>
      </p:sp>
      <p:sp>
        <p:nvSpPr>
          <p:cNvPr id="4096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Knowledge Discovery (KDD) Process</a:t>
            </a:r>
            <a:endParaRPr lang="en-US" altLang="en-US" sz="3200" b="0" dirty="0" smtClean="0"/>
          </a:p>
        </p:txBody>
      </p:sp>
      <p:sp>
        <p:nvSpPr>
          <p:cNvPr id="4096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This is a view from typical database systems and data warehousing communities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Data mining plays an essential role in the knowledge discovery process</a:t>
            </a:r>
            <a:endParaRPr lang="en-US" altLang="en-US" sz="2000" b="1" dirty="0" smtClean="0"/>
          </a:p>
        </p:txBody>
      </p:sp>
      <p:sp>
        <p:nvSpPr>
          <p:cNvPr id="40965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0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1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2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3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4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5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6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7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8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79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80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Databases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1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  <a:endParaRPr lang="en-US" altLang="en-US" sz="20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2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3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4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5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6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7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8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9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90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CN" altLang="en-US" kern="10">
              <a:ln w="9525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40991" name="Text Box 2078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  <a:endParaRPr lang="en-US" altLang="en-US" sz="20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2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0993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4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0995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3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  <a:endParaRPr lang="en-US" altLang="en-US" sz="2800" dirty="0">
              <a:effectLst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2000" dirty="0"/>
              <a:t>Centralized databases</a:t>
            </a:r>
            <a:endParaRPr lang="en-US" altLang="en-US" sz="2000" dirty="0"/>
          </a:p>
          <a:p>
            <a:pPr lvl="1"/>
            <a:r>
              <a:rPr lang="en-US" altLang="en-US" sz="2000" dirty="0"/>
              <a:t>One to a few cores, shared memory</a:t>
            </a:r>
            <a:endParaRPr lang="en-US" altLang="en-US" sz="2000" dirty="0"/>
          </a:p>
          <a:p>
            <a:r>
              <a:rPr lang="en-US" altLang="en-US" sz="2000" dirty="0"/>
              <a:t>Client-server, </a:t>
            </a:r>
            <a:endParaRPr lang="en-US" altLang="en-US" sz="2000" dirty="0"/>
          </a:p>
          <a:p>
            <a:pPr lvl="1"/>
            <a:r>
              <a:rPr lang="en-US" altLang="en-US" sz="2000" dirty="0"/>
              <a:t>One server machine executes work on behalf of multiple client machines.</a:t>
            </a:r>
            <a:endParaRPr lang="en-US" altLang="en-US" sz="2000" dirty="0"/>
          </a:p>
          <a:p>
            <a:r>
              <a:rPr lang="en-US" altLang="en-US" sz="2000" dirty="0"/>
              <a:t>Parallel databases</a:t>
            </a:r>
            <a:endParaRPr lang="en-US" altLang="en-US" sz="2000" dirty="0"/>
          </a:p>
          <a:p>
            <a:pPr lvl="1"/>
            <a:r>
              <a:rPr lang="en-US" altLang="en-US" sz="2000" dirty="0"/>
              <a:t>Many core shared memory</a:t>
            </a:r>
            <a:endParaRPr lang="en-US" altLang="en-US" sz="2000" dirty="0"/>
          </a:p>
          <a:p>
            <a:pPr lvl="1"/>
            <a:r>
              <a:rPr lang="en-US" altLang="en-US" sz="2000" dirty="0"/>
              <a:t>Shared disk</a:t>
            </a:r>
            <a:endParaRPr lang="en-US" altLang="en-US" sz="2000" dirty="0"/>
          </a:p>
          <a:p>
            <a:pPr lvl="1"/>
            <a:r>
              <a:rPr lang="en-US" altLang="en-US" sz="2000" dirty="0"/>
              <a:t>Shared nothing</a:t>
            </a:r>
            <a:endParaRPr lang="en-US" altLang="en-US" sz="2000" dirty="0"/>
          </a:p>
          <a:p>
            <a:r>
              <a:rPr lang="en-US" altLang="en-US" sz="2000" dirty="0"/>
              <a:t>Distributed databases</a:t>
            </a:r>
            <a:endParaRPr lang="en-US" altLang="en-US" sz="2000" dirty="0"/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Geographical distribution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Schema/data heterogeneity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  <a:endParaRPr lang="en-IN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28828" b="-1"/>
          <a:stretch>
            <a:fillRect/>
          </a:stretch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  <a:endParaRPr lang="en-US" altLang="en-US" sz="2800" dirty="0">
              <a:effectLst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024888" y="1878318"/>
            <a:ext cx="7359588" cy="3331266"/>
          </a:xfrm>
        </p:spPr>
        <p:txBody>
          <a:bodyPr/>
          <a:lstStyle/>
          <a:p>
            <a:r>
              <a:rPr lang="en-US" altLang="en-US" sz="2000" dirty="0"/>
              <a:t>Two-tier architecture --  the application resides at the client machine, where it invokes database system functionality at the server machine</a:t>
            </a:r>
            <a:endParaRPr lang="en-US" altLang="en-US" sz="2000" dirty="0"/>
          </a:p>
          <a:p>
            <a:r>
              <a:rPr lang="en-US" altLang="en-US" sz="2000" dirty="0"/>
              <a:t>Three-tier architecture -- the client machine acts as a front end and does not contain any direct database calls.  </a:t>
            </a:r>
            <a:endParaRPr lang="en-US" altLang="en-US" sz="2000" dirty="0"/>
          </a:p>
          <a:p>
            <a:pPr lvl="1"/>
            <a:r>
              <a:rPr lang="en-US" altLang="en-US" sz="2000" dirty="0"/>
              <a:t>The client end communicates with an application server, usually through a forms interface.  </a:t>
            </a:r>
            <a:endParaRPr lang="en-US" altLang="en-US" sz="2000" dirty="0"/>
          </a:p>
          <a:p>
            <a:pPr lvl="1"/>
            <a:r>
              <a:rPr lang="en-US" altLang="en-US" sz="2000" dirty="0"/>
              <a:t>The application server in turn communicates with a database system to access data.  </a:t>
            </a:r>
            <a:endParaRPr lang="en-US" altLang="en-US" sz="2000" dirty="0"/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Database applications are usually partitioned into two or three parts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  <a:endParaRPr lang="en-US" altLang="en-US" sz="2800" dirty="0">
              <a:effectLst/>
            </a:endParaRP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  <a:endParaRPr lang="en-US" altLang="en-US" sz="2800" dirty="0">
              <a:effectLst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873186"/>
            <a:ext cx="7692068" cy="4900777"/>
          </a:xfrm>
        </p:spPr>
        <p:txBody>
          <a:bodyPr/>
          <a:lstStyle/>
          <a:p>
            <a:r>
              <a:rPr lang="en-US" altLang="en-US" sz="2000" dirty="0"/>
              <a:t>1950s and early 1960s:</a:t>
            </a:r>
            <a:endParaRPr lang="en-US" altLang="en-US" sz="2000" dirty="0"/>
          </a:p>
          <a:p>
            <a:pPr lvl="1"/>
            <a:r>
              <a:rPr lang="en-US" altLang="en-US" sz="2000" dirty="0"/>
              <a:t>Data processing using magnetic tapes for storage</a:t>
            </a:r>
            <a:endParaRPr lang="en-US" altLang="en-US" sz="2000" dirty="0"/>
          </a:p>
          <a:p>
            <a:pPr lvl="2"/>
            <a:r>
              <a:rPr lang="en-US" altLang="en-US" sz="2000" dirty="0"/>
              <a:t>Tapes provided only sequential access</a:t>
            </a:r>
            <a:endParaRPr lang="en-US" altLang="en-US" sz="2000" dirty="0"/>
          </a:p>
          <a:p>
            <a:pPr lvl="1"/>
            <a:r>
              <a:rPr lang="en-US" altLang="en-US" sz="2000" dirty="0"/>
              <a:t>Punched cards for input</a:t>
            </a:r>
            <a:endParaRPr lang="en-US" altLang="en-US" sz="2000" dirty="0"/>
          </a:p>
          <a:p>
            <a:r>
              <a:rPr lang="en-US" altLang="en-US" sz="2000" dirty="0"/>
              <a:t>Late 1960s and 1970s:</a:t>
            </a:r>
            <a:endParaRPr lang="en-US" altLang="en-US" sz="2000" dirty="0"/>
          </a:p>
          <a:p>
            <a:pPr lvl="1"/>
            <a:r>
              <a:rPr lang="en-US" altLang="en-US" sz="2000" dirty="0"/>
              <a:t>Hard disks allowed direct access to data</a:t>
            </a:r>
            <a:endParaRPr lang="en-US" altLang="en-US" sz="2000" dirty="0"/>
          </a:p>
          <a:p>
            <a:pPr lvl="1"/>
            <a:r>
              <a:rPr lang="en-US" altLang="en-US" sz="2000" dirty="0"/>
              <a:t>Network and hierarchical data models in widespread use</a:t>
            </a:r>
            <a:endParaRPr lang="en-US" altLang="en-US" sz="2000" dirty="0"/>
          </a:p>
          <a:p>
            <a:pPr lvl="1"/>
            <a:r>
              <a:rPr lang="en-US" altLang="en-US" sz="2000" dirty="0"/>
              <a:t>Ted </a:t>
            </a:r>
            <a:r>
              <a:rPr lang="en-US" altLang="en-US" sz="2000" dirty="0" err="1"/>
              <a:t>Codd</a:t>
            </a:r>
            <a:r>
              <a:rPr lang="en-US" altLang="en-US" sz="2000" dirty="0"/>
              <a:t> defines the relational data model</a:t>
            </a:r>
            <a:endParaRPr lang="en-US" altLang="en-US" sz="2000" dirty="0"/>
          </a:p>
          <a:p>
            <a:pPr lvl="2"/>
            <a:r>
              <a:rPr lang="en-US" altLang="en-US" sz="2000" dirty="0"/>
              <a:t>Would win the ACM Turing Award for this work</a:t>
            </a:r>
            <a:endParaRPr lang="en-US" altLang="en-US" sz="2000" dirty="0"/>
          </a:p>
          <a:p>
            <a:pPr lvl="2"/>
            <a:r>
              <a:rPr lang="en-US" altLang="en-US" sz="2000" dirty="0"/>
              <a:t>IBM Research begins System R prototype</a:t>
            </a:r>
            <a:endParaRPr lang="en-US" altLang="en-US" sz="2000" dirty="0"/>
          </a:p>
          <a:p>
            <a:pPr lvl="2"/>
            <a:r>
              <a:rPr lang="en-US" altLang="en-US" sz="2000" dirty="0"/>
              <a:t>UC Berkeley (Michael </a:t>
            </a:r>
            <a:r>
              <a:rPr lang="en-US" altLang="en-US" sz="2000" dirty="0" err="1"/>
              <a:t>Stonebraker</a:t>
            </a:r>
            <a:r>
              <a:rPr lang="en-US" altLang="en-US" sz="2000" dirty="0"/>
              <a:t>) begins Ingres prototype</a:t>
            </a:r>
            <a:endParaRPr lang="en-US" altLang="en-US" sz="2000" dirty="0"/>
          </a:p>
          <a:p>
            <a:pPr lvl="2"/>
            <a:r>
              <a:rPr lang="en-US" altLang="en-US" sz="2000" dirty="0"/>
              <a:t>Oracle releases first commercial relational database</a:t>
            </a:r>
            <a:endParaRPr lang="en-US" altLang="en-US" sz="2000" dirty="0"/>
          </a:p>
          <a:p>
            <a:pPr lvl="1"/>
            <a:r>
              <a:rPr lang="en-US" altLang="en-US" sz="2000" dirty="0"/>
              <a:t>High-performance (for the era) transaction processing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  <a:endParaRPr lang="en-US" altLang="en-US" sz="2800" dirty="0">
              <a:effectLst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1980s: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Research relational prototypes evolve into commercial systems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SQL becomes industrial standard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Parallel and distributed database systems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Wisconsin, IBM, Teradata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Object-oriented database systems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1990s: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decision support and data-mining applications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multi-terabyte data warehouses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Emergence of Web commerce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  <a:endParaRPr lang="en-US" altLang="en-US" sz="2800" dirty="0">
              <a:effectLst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2000s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Big data storage systems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Google </a:t>
            </a:r>
            <a:r>
              <a:rPr lang="en-US" altLang="en-US" sz="2000" dirty="0" err="1"/>
              <a:t>BigTable</a:t>
            </a:r>
            <a:r>
              <a:rPr lang="en-US" altLang="en-US" sz="2000" dirty="0"/>
              <a:t>, Yahoo </a:t>
            </a:r>
            <a:r>
              <a:rPr lang="en-US" altLang="en-US" sz="2000" dirty="0" err="1"/>
              <a:t>PNuts</a:t>
            </a:r>
            <a:r>
              <a:rPr lang="en-US" altLang="en-US" sz="2000" dirty="0"/>
              <a:t>, Amazon, 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“</a:t>
            </a:r>
            <a:r>
              <a:rPr lang="en-US" altLang="ja-JP" sz="2000" dirty="0"/>
              <a:t>NoSQL</a:t>
            </a:r>
            <a:r>
              <a:rPr lang="en-US" altLang="en-US" sz="2000" dirty="0"/>
              <a:t>”</a:t>
            </a:r>
            <a:r>
              <a:rPr lang="en-US" altLang="ja-JP" sz="2000" dirty="0"/>
              <a:t> systems.</a:t>
            </a:r>
            <a:endParaRPr lang="en-US" altLang="ja-JP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Big data analysis: beyond SQL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Map reduce and friends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2010s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SQL reloaded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SQL front end to Map Reduce systems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Massively parallel database systems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Multi-core main-memory databases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商业数据库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</a:rPr>
              <a:t>国内外数据库管理系统软件：</a:t>
            </a:r>
            <a:endParaRPr lang="zh-CN" altLang="en-US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DB2                     (IBM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zh-CN" altLang="en-US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Oracle                 (Oracle 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en-US" altLang="zh-CN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SQL Server          (Microsoft 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en-US" altLang="zh-CN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Sybase                (SAP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收购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en-US" altLang="zh-CN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MySQL                (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开源软件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zh-CN" altLang="en-US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Informix              (IBM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 </a:t>
            </a:r>
            <a:endParaRPr lang="en-US" altLang="zh-CN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阿</a:t>
            </a:r>
            <a:r>
              <a:rPr lang="zh-CN" altLang="en-US" b="1" dirty="0"/>
              <a:t>里的数据库：</a:t>
            </a:r>
            <a:r>
              <a:rPr lang="en-US" altLang="zh-CN" b="1" dirty="0" err="1"/>
              <a:t>OceanBase</a:t>
            </a:r>
            <a:r>
              <a:rPr lang="en-US" altLang="zh-CN" b="1" dirty="0"/>
              <a:t> &amp; </a:t>
            </a:r>
            <a:r>
              <a:rPr lang="en-US" altLang="zh-CN" b="1" dirty="0" err="1"/>
              <a:t>PolarDB</a:t>
            </a:r>
            <a:endParaRPr lang="en-US" altLang="zh-CN" b="1" dirty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金仓</a:t>
            </a:r>
            <a:r>
              <a:rPr lang="zh-CN" altLang="en-US" b="1" dirty="0" smtClean="0"/>
              <a:t>数据库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达梦</a:t>
            </a:r>
            <a:r>
              <a:rPr lang="zh-CN" altLang="en-US" b="1" dirty="0" smtClean="0"/>
              <a:t>数据库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err="1"/>
              <a:t>TiDB</a:t>
            </a:r>
            <a:r>
              <a:rPr lang="en-US" altLang="zh-CN" b="1" dirty="0"/>
              <a:t> 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腾讯的</a:t>
            </a:r>
            <a:r>
              <a:rPr lang="en-US" altLang="zh-CN" b="1" dirty="0" smtClean="0"/>
              <a:t>TDSQL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华为的</a:t>
            </a:r>
            <a:r>
              <a:rPr lang="en-US" altLang="zh-CN" b="1" dirty="0" err="1"/>
              <a:t>GaussDB</a:t>
            </a:r>
            <a:endParaRPr lang="en-US" altLang="zh-CN" b="1" dirty="0" smtClean="0">
              <a:solidFill>
                <a:srgbClr val="2002FE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92A232D-36B9-46B0-89B4-72D98DC00FF8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  <a:endParaRPr lang="en-US" alt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4D19E8-CC33-4B2C-98D2-5791E4E10385}" type="slidenum">
              <a:rPr lang="en-US" altLang="en-US" sz="1400" smtClean="0"/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Data Mining in Business Intelligence</a:t>
            </a:r>
            <a:r>
              <a:rPr lang="en-US" altLang="en-US" sz="2800" b="0" dirty="0" smtClean="0"/>
              <a:t> </a:t>
            </a:r>
            <a:endParaRPr lang="en-US" altLang="en-US" sz="2800" b="0" dirty="0" smtClean="0"/>
          </a:p>
        </p:txBody>
      </p:sp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  <a:endParaRPr lang="en-US" altLang="en-US" sz="1600" b="1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  <a:endParaRPr lang="en-US" altLang="en-US" sz="1600" b="1">
              <a:latin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  <a:endParaRPr lang="en-US" altLang="en-US" sz="1600" b="1">
              <a:latin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DBA</a:t>
            </a:r>
            <a:endParaRPr lang="en-US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  <a:endParaRPr lang="en-US" altLang="en-US" sz="1800" b="1"/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Presentation</a:t>
            </a:r>
            <a:endParaRPr lang="en-US" altLang="en-US" sz="1800" b="1"/>
          </a:p>
        </p:txBody>
      </p:sp>
      <p:sp>
        <p:nvSpPr>
          <p:cNvPr id="45075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45076" name="Text Box 19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45077" name="Text Box 20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Exploration</a:t>
            </a:r>
            <a:endParaRPr lang="en-US" altLang="en-US" sz="1800" b="1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Preprocessing/Integration, Data Warehouses</a:t>
            </a:r>
            <a:endParaRPr lang="en-US" altLang="en-US" sz="1800" b="1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Data Sources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Paper, Files, Web documents, Scientific experiments, Database Systems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TextBox 1"/>
          <p:cNvSpPr txBox="1">
            <a:spLocks noChangeArrowheads="1"/>
          </p:cNvSpPr>
          <p:nvPr/>
        </p:nvSpPr>
        <p:spPr bwMode="auto">
          <a:xfrm>
            <a:off x="5181600" y="1295400"/>
            <a:ext cx="3351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Ex: Cancer research</a:t>
            </a:r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2800" b="1" dirty="0" smtClean="0"/>
              <a:t>Data</a:t>
            </a:r>
            <a:endParaRPr lang="en-US" altLang="en-US" sz="2800" b="1" dirty="0" smtClean="0"/>
          </a:p>
          <a:p>
            <a:pPr lvl="1" indent="-365760"/>
            <a:r>
              <a:rPr lang="en-US" altLang="zh-CN" sz="2400" dirty="0" smtClean="0"/>
              <a:t>What is Data?</a:t>
            </a:r>
            <a:endParaRPr lang="en-US" altLang="zh-CN" sz="2400" dirty="0" smtClean="0"/>
          </a:p>
          <a:p>
            <a:pPr lvl="1" indent="-365760"/>
            <a:r>
              <a:rPr lang="en-US" altLang="en-US" sz="2400" dirty="0" smtClean="0"/>
              <a:t>View of Data</a:t>
            </a:r>
            <a:endParaRPr lang="en-US" altLang="en-US" sz="2400" dirty="0" smtClean="0"/>
          </a:p>
          <a:p>
            <a:pPr indent="-365760"/>
            <a:r>
              <a:rPr lang="en-US" altLang="en-US" sz="2800" dirty="0"/>
              <a:t>Database </a:t>
            </a:r>
            <a:r>
              <a:rPr lang="en-US" altLang="en-US" sz="2800" dirty="0" smtClean="0"/>
              <a:t>Systems</a:t>
            </a:r>
            <a:endParaRPr lang="en-US" altLang="en-US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dirty="0" smtClean="0"/>
              <a:t>数据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示例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4400" b="1" dirty="0" smtClean="0">
                <a:latin typeface="+mn-ea"/>
                <a:cs typeface="Times New Roman" panose="02020603050405020304" pitchFamily="18" charset="0"/>
              </a:rPr>
              <a:t>93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：学生某门课的成绩</a:t>
            </a:r>
            <a:endParaRPr lang="zh-CN" altLang="en-US" sz="2400" dirty="0" smtClean="0">
              <a:latin typeface="+mn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：某人的体重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：计算机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级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学生人数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：请同学给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出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…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dirty="0" smtClean="0"/>
              <a:t>数据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示例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：一幅</a:t>
            </a:r>
            <a:r>
              <a:rPr lang="zh-CN" altLang="en-US" sz="2800" dirty="0" smtClean="0">
                <a:latin typeface="+mn-ea"/>
              </a:rPr>
              <a:t>黑白图像</a:t>
            </a:r>
            <a:endParaRPr lang="zh-CN" altLang="en-US" sz="28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数据——黑白点阵</a:t>
            </a:r>
            <a:endParaRPr lang="zh-CN" altLang="en-US" sz="2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语义——脸谱</a:t>
            </a:r>
            <a:endParaRPr lang="zh-CN" altLang="en-US" sz="2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322981" y="1769165"/>
            <a:ext cx="1855305" cy="1848679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charset="-122"/>
              </a:defRPr>
            </a:lvl9pPr>
          </a:lstStyle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WI1YTJmMzNmZGM4ZGRhZWVmNDNjZjlkMzBlZDg4NmU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自定义 1">
      <a:majorFont>
        <a:latin typeface="Helvetica"/>
        <a:ea typeface="微软雅黑"/>
        <a:cs typeface=""/>
      </a:majorFont>
      <a:minorFont>
        <a:latin typeface="Helvetica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15536</Words>
  <Application>WPS 演示</Application>
  <PresentationFormat>全屏显示(4:3)</PresentationFormat>
  <Paragraphs>719</Paragraphs>
  <Slides>58</Slides>
  <Notes>46</Notes>
  <HiddenSlides>5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  <vt:variant>
        <vt:lpstr>自定义放映</vt:lpstr>
      </vt:variant>
      <vt:variant>
        <vt:i4>1</vt:i4>
      </vt:variant>
    </vt:vector>
  </HeadingPairs>
  <TitlesOfParts>
    <vt:vector size="85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Tahoma</vt:lpstr>
      <vt:lpstr>Impact</vt:lpstr>
      <vt:lpstr>Calibri</vt:lpstr>
      <vt:lpstr>华文行楷</vt:lpstr>
      <vt:lpstr>华文新魏</vt:lpstr>
      <vt:lpstr>仿宋_GB2312</vt:lpstr>
      <vt:lpstr>微软雅黑</vt:lpstr>
      <vt:lpstr>Arial Unicode MS</vt:lpstr>
      <vt:lpstr>仿宋</vt:lpstr>
      <vt:lpstr>楷体_GB2312</vt:lpstr>
      <vt:lpstr>新宋体</vt:lpstr>
      <vt:lpstr>等线 Light</vt:lpstr>
      <vt:lpstr>华文隶书</vt:lpstr>
      <vt:lpstr>隶书</vt:lpstr>
      <vt:lpstr>Symbol</vt:lpstr>
      <vt:lpstr>微软雅黑 Light</vt:lpstr>
      <vt:lpstr>2_db-5-grey</vt:lpstr>
      <vt:lpstr>Chapter 1: Introduction</vt:lpstr>
      <vt:lpstr>Reasons why you chose the Right class?</vt:lpstr>
      <vt:lpstr>Database Applications Examples</vt:lpstr>
      <vt:lpstr>Database Applications Examples (Cont.)</vt:lpstr>
      <vt:lpstr>Knowledge Discovery (KDD) Process</vt:lpstr>
      <vt:lpstr>Data Mining in Business Intelligence </vt:lpstr>
      <vt:lpstr>Outline</vt:lpstr>
      <vt:lpstr>数据</vt:lpstr>
      <vt:lpstr>数据</vt:lpstr>
      <vt:lpstr>数据</vt:lpstr>
      <vt:lpstr>View of Data</vt:lpstr>
      <vt:lpstr>Data Abstraction</vt:lpstr>
      <vt:lpstr>View of Data</vt:lpstr>
      <vt:lpstr>Levels of Abstraction</vt:lpstr>
      <vt:lpstr>Data Models（数据模型）的三个层面</vt:lpstr>
      <vt:lpstr>概念数据模型</vt:lpstr>
      <vt:lpstr>概念数据模型： E-R模型</vt:lpstr>
      <vt:lpstr>概念数据模型：E-R模型</vt:lpstr>
      <vt:lpstr>概念数据模型：E-R模型</vt:lpstr>
      <vt:lpstr>逻辑数据模型</vt:lpstr>
      <vt:lpstr>逻辑数据模型的三要素</vt:lpstr>
      <vt:lpstr>逻辑数据模型的三要素</vt:lpstr>
      <vt:lpstr>逻辑数据模型：关系模型</vt:lpstr>
      <vt:lpstr>A Little History</vt:lpstr>
      <vt:lpstr>Relational Model</vt:lpstr>
      <vt:lpstr>Outline</vt:lpstr>
      <vt:lpstr>Database Systems</vt:lpstr>
      <vt:lpstr>Purpose of Database Systems</vt:lpstr>
      <vt:lpstr>Purpose of Database Systems (Cont.)</vt:lpstr>
      <vt:lpstr>数据库系统阶段</vt:lpstr>
      <vt:lpstr>数据库系统的特点</vt:lpstr>
      <vt:lpstr>概念</vt:lpstr>
      <vt:lpstr>数据库系统的主要成分</vt:lpstr>
      <vt:lpstr>数据库系统的主要成分</vt:lpstr>
      <vt:lpstr>Database Users</vt:lpstr>
      <vt:lpstr>Database Administrator</vt:lpstr>
      <vt:lpstr>Database Languages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Instances and Schemas（模式）</vt:lpstr>
      <vt:lpstr>Database Engine</vt:lpstr>
      <vt:lpstr>Storage Manager</vt:lpstr>
      <vt:lpstr>Storage Manager (Cont.)</vt:lpstr>
      <vt:lpstr>Query Processor</vt:lpstr>
      <vt:lpstr>Query Processing</vt:lpstr>
      <vt:lpstr>Transaction Management	</vt:lpstr>
      <vt:lpstr>Database Architecture</vt:lpstr>
      <vt:lpstr>Database Architecture  (Centralized/Shared-Memory)</vt:lpstr>
      <vt:lpstr>Database Applications</vt:lpstr>
      <vt:lpstr>Two-tier and three-tier architectures</vt:lpstr>
      <vt:lpstr>History of Database Systems</vt:lpstr>
      <vt:lpstr>History of Database Systems (Cont.)</vt:lpstr>
      <vt:lpstr>History of Database Systems (Cont.)</vt:lpstr>
      <vt:lpstr>商业数据库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赖韩江</cp:lastModifiedBy>
  <cp:revision>514</cp:revision>
  <cp:lastPrinted>1999-06-28T19:27:00Z</cp:lastPrinted>
  <dcterms:created xsi:type="dcterms:W3CDTF">2009-12-21T15:40:00Z</dcterms:created>
  <dcterms:modified xsi:type="dcterms:W3CDTF">2024-09-05T03:52:20Z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4047829AE0A24C59860CF7CCB8701819_12</vt:lpwstr>
  </property>
  <property fmtid="{D5CDD505-2E9C-101B-9397-08002B2CF9AE}" pid="3" name="KSOProductBuildVer">
    <vt:lpwstr>2052-12.1.0.17857</vt:lpwstr>
  </property>
</Properties>
</file>