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89" r:id="rId55"/>
    <p:sldId id="419" r:id="rId56"/>
    <p:sldId id="415" r:id="rId57"/>
    <p:sldId id="416" r:id="rId58"/>
    <p:sldId id="422" r:id="rId59"/>
    <p:sldId id="470" r:id="rId60"/>
    <p:sldId id="438" r:id="rId61"/>
    <p:sldId id="408" r:id="rId62"/>
    <p:sldId id="409" r:id="rId63"/>
    <p:sldId id="410" r:id="rId64"/>
    <p:sldId id="463" r:id="rId65"/>
    <p:sldId id="439" r:id="rId66"/>
    <p:sldId id="440" r:id="rId67"/>
    <p:sldId id="441" r:id="rId68"/>
    <p:sldId id="442" r:id="rId69"/>
    <p:sldId id="443" r:id="rId70"/>
    <p:sldId id="490" r:id="rId71"/>
    <p:sldId id="491" r:id="rId72"/>
    <p:sldId id="485" r:id="rId73"/>
  </p:sldIdLst>
  <p:sldSz cx="9144000" cy="6858000" type="screen4x3"/>
  <p:notesSz cx="7077075" cy="9363075"/>
  <p:custShowLst>
    <p:custShow name="Custom Show 1" id="0">
      <p:sldLst>
        <p:sld r:id="rId4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79583" autoAdjust="0"/>
  </p:normalViewPr>
  <p:slideViewPr>
    <p:cSldViewPr snapToGrid="0">
      <p:cViewPr varScale="1">
        <p:scale>
          <a:sx n="71" d="100"/>
          <a:sy n="71" d="100"/>
        </p:scale>
        <p:origin x="1674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-57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notesViewPr>
    <p:cSldViewPr snapToGrid="0">
      <p:cViewPr varScale="1">
        <p:scale>
          <a:sx n="85" d="100"/>
          <a:sy n="85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C5CB1-8AEC-4E8C-8D41-16374A299E8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58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https://www.cs.usfca.edu/~galles/visualization/BPlusTree.html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395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8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11: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Indices offer substantial benefits when searching for records.</a:t>
            </a:r>
          </a:p>
          <a:p>
            <a:r>
              <a:rPr lang="en-US" altLang="en-US" sz="2000" dirty="0"/>
              <a:t>BUT: indices imposes overhead on database modification</a:t>
            </a:r>
          </a:p>
          <a:p>
            <a:pPr lvl="1"/>
            <a:r>
              <a:rPr lang="en-US" altLang="en-US" sz="2000" dirty="0"/>
              <a:t>when a record is inserted or deleted, every index on the relation must be updated</a:t>
            </a:r>
          </a:p>
          <a:p>
            <a:pPr lvl="1"/>
            <a:r>
              <a:rPr lang="en-US" altLang="en-US" sz="2000" dirty="0"/>
              <a:t>When a record is updated, any index on an updated attribute must be updated</a:t>
            </a:r>
          </a:p>
          <a:p>
            <a:r>
              <a:rPr lang="en-US" altLang="en-US" sz="2000" dirty="0"/>
              <a:t>Sequential scan using clustering index is efficient, but a sequential scan using a secondary (</a:t>
            </a:r>
            <a:r>
              <a:rPr lang="en-US" altLang="en-US" sz="2000" dirty="0" err="1"/>
              <a:t>nonclustering</a:t>
            </a:r>
            <a:r>
              <a:rPr lang="en-US" altLang="en-US" sz="2000" dirty="0"/>
              <a:t>) index is expensive on magnetic disk</a:t>
            </a:r>
          </a:p>
          <a:p>
            <a:pPr lvl="1"/>
            <a:r>
              <a:rPr lang="en-US" altLang="en-US" sz="2000" dirty="0"/>
              <a:t>Each record access may fetch a new block from disk</a:t>
            </a:r>
          </a:p>
          <a:p>
            <a:pPr lvl="1"/>
            <a:r>
              <a:rPr lang="en-US" altLang="en-US" sz="2000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sz="2000" dirty="0">
                <a:solidFill>
                  <a:srgbClr val="0070C0"/>
                </a:solidFill>
              </a:rPr>
              <a:t>If index does not fit in memory, access becomes expensive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sz="2000" dirty="0"/>
              <a:t>outer index – a sparse index of the basic index</a:t>
            </a:r>
          </a:p>
          <a:p>
            <a:pPr lvl="1"/>
            <a:r>
              <a:rPr lang="en-US" altLang="en-US" sz="2000" dirty="0"/>
              <a:t>inner index – the basic index file</a:t>
            </a:r>
          </a:p>
          <a:p>
            <a:r>
              <a:rPr lang="en-US" altLang="en-US" sz="2000" dirty="0"/>
              <a:t>If even outer index is too large to fit in main memory, yet another level of index can be created, and so on.</a:t>
            </a:r>
          </a:p>
          <a:p>
            <a:r>
              <a:rPr lang="en-US" altLang="en-US" sz="2000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068" y="3465513"/>
            <a:ext cx="7994298" cy="3275012"/>
          </a:xfrm>
        </p:spPr>
        <p:txBody>
          <a:bodyPr/>
          <a:lstStyle/>
          <a:p>
            <a:r>
              <a:rPr lang="en-US" altLang="en-US" sz="2000" b="1" dirty="0"/>
              <a:t>Single-level index entry deletion:</a:t>
            </a:r>
          </a:p>
          <a:p>
            <a:pPr lvl="1"/>
            <a:r>
              <a:rPr lang="en-US" altLang="en-US" sz="2000" b="1" dirty="0"/>
              <a:t>Dense indices</a:t>
            </a:r>
            <a:r>
              <a:rPr lang="en-US" altLang="en-US" sz="2000" dirty="0"/>
              <a:t> – deletion of search-key is similar to file record deletion.</a:t>
            </a:r>
          </a:p>
          <a:p>
            <a:pPr lvl="1"/>
            <a:r>
              <a:rPr lang="en-US" altLang="en-US" sz="2000" b="1" dirty="0"/>
              <a:t>Sparse indices</a:t>
            </a:r>
            <a:r>
              <a:rPr lang="en-US" altLang="en-US" sz="2000" dirty="0"/>
              <a:t> –</a:t>
            </a:r>
          </a:p>
          <a:p>
            <a:pPr lvl="2"/>
            <a:r>
              <a:rPr lang="en-US" altLang="en-US" sz="2000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sz="2000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5" y="1524793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b="1" dirty="0"/>
              <a:t>Single-level index insertion:</a:t>
            </a:r>
          </a:p>
          <a:p>
            <a:pPr lvl="1"/>
            <a:r>
              <a:rPr lang="en-US" altLang="en-US" sz="2000" dirty="0"/>
              <a:t>Perform a lookup using the search-key value of the record to be inserted.</a:t>
            </a:r>
          </a:p>
          <a:p>
            <a:pPr lvl="1"/>
            <a:r>
              <a:rPr lang="en-US" altLang="en-US" sz="2000" b="1" dirty="0"/>
              <a:t>Dense indices</a:t>
            </a:r>
            <a:r>
              <a:rPr lang="en-US" altLang="en-US" sz="2000" dirty="0"/>
              <a:t> – if the search-key value does not appear in the index, insert it</a:t>
            </a:r>
          </a:p>
          <a:p>
            <a:pPr lvl="2"/>
            <a:r>
              <a:rPr lang="en-US" altLang="en-US" sz="2000" dirty="0"/>
              <a:t>Indices are maintained as sequential files</a:t>
            </a:r>
          </a:p>
          <a:p>
            <a:pPr lvl="2"/>
            <a:r>
              <a:rPr lang="en-US" altLang="en-US" sz="2000" dirty="0"/>
              <a:t>Need to create space for new entry, overflow blocks may be required</a:t>
            </a:r>
          </a:p>
          <a:p>
            <a:pPr lvl="1"/>
            <a:r>
              <a:rPr lang="en-US" altLang="en-US" sz="2000" b="1" dirty="0"/>
              <a:t>Sparse indices</a:t>
            </a:r>
            <a:r>
              <a:rPr lang="en-US" altLang="en-US" sz="2000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sz="2000" dirty="0"/>
              <a:t>If a new block is created, the first search-key value appearing in the new block is inserted into the index.</a:t>
            </a:r>
          </a:p>
          <a:p>
            <a:r>
              <a:rPr lang="en-US" altLang="en-US" sz="2000" b="1" dirty="0"/>
              <a:t>Multilevel insertion and deletion:</a:t>
            </a:r>
            <a:r>
              <a:rPr lang="en-US" altLang="en-US" sz="2000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Composite search key</a:t>
            </a:r>
            <a:r>
              <a:rPr lang="en-IN" sz="2000" dirty="0"/>
              <a:t>  </a:t>
            </a:r>
          </a:p>
          <a:p>
            <a:pPr lvl="1"/>
            <a:r>
              <a:rPr lang="en-IN" sz="2000" dirty="0"/>
              <a:t>E.g., index on </a:t>
            </a:r>
            <a:r>
              <a:rPr lang="en-IN" sz="2000" i="1" dirty="0"/>
              <a:t>instructor</a:t>
            </a:r>
            <a:r>
              <a:rPr lang="en-IN" sz="2000" dirty="0"/>
              <a:t> relation on attributes (</a:t>
            </a:r>
            <a:r>
              <a:rPr lang="en-IN" sz="2000" i="1" dirty="0"/>
              <a:t>name, ID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Values are sorted lexicographically</a:t>
            </a:r>
          </a:p>
          <a:p>
            <a:pPr lvl="2"/>
            <a:r>
              <a:rPr lang="en-IN" sz="2000" dirty="0"/>
              <a:t>E.g.  (John, 12121) &lt; (John, 13514)  and </a:t>
            </a:r>
            <a:br>
              <a:rPr lang="en-IN" sz="2000" dirty="0"/>
            </a:br>
            <a:r>
              <a:rPr lang="en-IN" sz="2000" dirty="0"/>
              <a:t>        (John, 13514) &lt; (Peter, 11223)</a:t>
            </a:r>
          </a:p>
          <a:p>
            <a:pPr lvl="1"/>
            <a:r>
              <a:rPr lang="en-IN" sz="2000" dirty="0"/>
              <a:t>Can query on just </a:t>
            </a:r>
            <a:r>
              <a:rPr lang="en-IN" sz="2000" i="1" dirty="0"/>
              <a:t>name</a:t>
            </a:r>
            <a:r>
              <a:rPr lang="en-IN" sz="2000" dirty="0"/>
              <a:t>, or on (</a:t>
            </a:r>
            <a:r>
              <a:rPr lang="en-IN" sz="2000" i="1" dirty="0"/>
              <a:t>name, ID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Advantage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(Minor) disadvantage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Advantages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sz="2000" dirty="0"/>
              <a:t>All paths from root to leaf are of the same length</a:t>
            </a:r>
          </a:p>
          <a:p>
            <a:r>
              <a:rPr lang="en-US" altLang="en-US" sz="2000" dirty="0"/>
              <a:t>Each node that is not a root or a leaf has between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i="1" dirty="0"/>
              <a:t>n</a:t>
            </a:r>
            <a:r>
              <a:rPr lang="en-US" altLang="en-US" sz="2000" dirty="0"/>
              <a:t>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children.</a:t>
            </a:r>
          </a:p>
          <a:p>
            <a:r>
              <a:rPr lang="en-US" altLang="en-US" sz="2000" dirty="0"/>
              <a:t>A leaf node has between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–1)/2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 values</a:t>
            </a:r>
          </a:p>
          <a:p>
            <a:r>
              <a:rPr lang="en-US" altLang="en-US" sz="2000" dirty="0"/>
              <a:t>Special cases: </a:t>
            </a:r>
          </a:p>
          <a:p>
            <a:pPr lvl="1"/>
            <a:r>
              <a:rPr lang="en-US" altLang="en-US" sz="2000" dirty="0"/>
              <a:t>If the root is not a leaf, it has at least 2 children.</a:t>
            </a:r>
          </a:p>
          <a:p>
            <a:pPr lvl="1"/>
            <a:r>
              <a:rPr lang="en-US" altLang="en-US" sz="2000" dirty="0"/>
              <a:t>If the root is a leaf (that is, there are no other nodes in the tree), it can have between 0 and (</a:t>
            </a:r>
            <a:r>
              <a:rPr lang="en-US" altLang="en-US" sz="2000" i="1" dirty="0"/>
              <a:t>n</a:t>
            </a:r>
            <a:r>
              <a:rPr lang="en-US" altLang="en-US" sz="2000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35033"/>
            <a:ext cx="6946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A B</a:t>
            </a:r>
            <a:r>
              <a:rPr kumimoji="0" lang="en-US" altLang="en-US" sz="2000" baseline="30000" dirty="0"/>
              <a:t>+</a:t>
            </a:r>
            <a:r>
              <a:rPr kumimoji="0" lang="en-US" altLang="en-US" sz="20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sz="2000" dirty="0"/>
              <a:t>Basic Concepts</a:t>
            </a:r>
          </a:p>
          <a:p>
            <a:r>
              <a:rPr lang="en-US" altLang="en-US" sz="2000" dirty="0"/>
              <a:t>Ordered Indices </a:t>
            </a:r>
          </a:p>
          <a:p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 Files</a:t>
            </a:r>
          </a:p>
          <a:p>
            <a:r>
              <a:rPr lang="en-US" altLang="en-US" sz="2000" dirty="0"/>
              <a:t>B-Tree Index Files</a:t>
            </a:r>
          </a:p>
          <a:p>
            <a:r>
              <a:rPr lang="en-US" altLang="en-US" sz="2000" dirty="0"/>
              <a:t>Hashing</a:t>
            </a:r>
          </a:p>
          <a:p>
            <a:r>
              <a:rPr lang="en-US" altLang="en-US" sz="2000" dirty="0"/>
              <a:t>Write-optimized indices </a:t>
            </a:r>
          </a:p>
          <a:p>
            <a:r>
              <a:rPr lang="en-US" altLang="en-US" sz="2000" dirty="0" err="1"/>
              <a:t>Spatio</a:t>
            </a:r>
            <a:r>
              <a:rPr lang="en-US" altLang="en-US" sz="2000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sz="2000" dirty="0"/>
              <a:t>Typical node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 lvl="1">
              <a:tabLst>
                <a:tab pos="1655763" algn="l"/>
              </a:tabLst>
            </a:pPr>
            <a:r>
              <a:rPr lang="en-US" altLang="en-US" sz="2000" dirty="0"/>
              <a:t>K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sz="2000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2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3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/>
              <a:t>. . .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K</a:t>
            </a:r>
            <a:r>
              <a:rPr lang="en-US" altLang="en-US" sz="2000" i="1" baseline="-25000" dirty="0" err="1"/>
              <a:t>n</a:t>
            </a:r>
            <a:r>
              <a:rPr lang="en-US" altLang="en-US" sz="2000" i="1" baseline="-25000" dirty="0"/>
              <a:t>–</a:t>
            </a:r>
            <a:r>
              <a:rPr lang="en-US" altLang="en-US" sz="2000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sz="2000" baseline="-25000" dirty="0"/>
              <a:t>        </a:t>
            </a:r>
            <a:r>
              <a:rPr lang="en-US" altLang="en-US" sz="2000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07" y="171664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sz="2000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1, 2, . . ., </a:t>
            </a:r>
            <a:r>
              <a:rPr lang="en-US" altLang="en-US" sz="2000" i="1" dirty="0"/>
              <a:t>n–</a:t>
            </a:r>
            <a:r>
              <a:rPr lang="en-US" altLang="en-US" sz="2000" dirty="0"/>
              <a:t>1, pointer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points to a file record with search-key value </a:t>
            </a:r>
            <a:r>
              <a:rPr lang="en-US" altLang="en-US" sz="2000" i="1" dirty="0"/>
              <a:t>K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</a:t>
            </a:r>
          </a:p>
          <a:p>
            <a:r>
              <a:rPr lang="en-US" altLang="en-US" sz="2000" dirty="0"/>
              <a:t>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are leaf nodes and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&lt; </a:t>
            </a:r>
            <a:r>
              <a:rPr lang="en-US" altLang="en-US" sz="2000" i="1" dirty="0"/>
              <a:t>j, L</a:t>
            </a:r>
            <a:r>
              <a:rPr lang="en-US" altLang="en-US" sz="2000" i="1" baseline="-25000" dirty="0"/>
              <a:t>i</a:t>
            </a:r>
            <a:r>
              <a:rPr lang="ja-JP" altLang="en-US" sz="2000" dirty="0"/>
              <a:t>’</a:t>
            </a:r>
            <a:r>
              <a:rPr lang="en-US" altLang="ja-JP" sz="2000" dirty="0"/>
              <a:t>s search-key values are less than or equal to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ja-JP" altLang="en-US" sz="2000" dirty="0"/>
              <a:t>’</a:t>
            </a:r>
            <a:r>
              <a:rPr lang="en-US" altLang="ja-JP" sz="2000" dirty="0"/>
              <a:t>s search-key values</a:t>
            </a:r>
          </a:p>
          <a:p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38624"/>
            <a:ext cx="3123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44087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sz="2000" dirty="0"/>
              <a:t>Non leaf nodes form a multi-level sparse index on the leaf nodes.  For a non-leaf node with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 pointers:</a:t>
            </a:r>
          </a:p>
          <a:p>
            <a:pPr lvl="1"/>
            <a:r>
              <a:rPr lang="en-US" altLang="en-US" sz="2000" dirty="0"/>
              <a:t>All the search-keys in the subtree to which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points are less than </a:t>
            </a:r>
            <a:r>
              <a:rPr lang="en-US" altLang="en-US" sz="2000" i="1" dirty="0"/>
              <a:t>K</a:t>
            </a:r>
            <a:r>
              <a:rPr lang="en-US" altLang="en-US" sz="2000" baseline="-25000" dirty="0"/>
              <a:t>1 </a:t>
            </a:r>
            <a:endParaRPr lang="en-US" altLang="en-US" sz="2000" dirty="0"/>
          </a:p>
          <a:p>
            <a:pPr lvl="1"/>
            <a:r>
              <a:rPr lang="en-US" altLang="en-US" sz="2000" dirty="0"/>
              <a:t>For 2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 err="1"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sz="2000" i="1" dirty="0">
                <a:sym typeface="Symbol" panose="05050102010706020507" pitchFamily="18" charset="2"/>
              </a:rPr>
              <a:t>P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ym typeface="Symbol" panose="05050102010706020507" pitchFamily="18" charset="2"/>
              </a:rPr>
              <a:t>–1</a:t>
            </a:r>
            <a:r>
              <a:rPr lang="en-US" altLang="en-US" sz="2000" dirty="0">
                <a:sym typeface="Symbol" panose="05050102010706020507" pitchFamily="18" charset="2"/>
              </a:rPr>
              <a:t> and less than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sz="2000" i="1" dirty="0" err="1">
                <a:sym typeface="Symbol" panose="05050102010706020507" pitchFamily="18" charset="2"/>
              </a:rPr>
              <a:t>P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sz="2000" i="1" dirty="0" err="1"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–1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69" y="4893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sz="1800" dirty="0"/>
              <a:t>B</a:t>
            </a:r>
            <a:r>
              <a:rPr kumimoji="0" lang="en-US" altLang="en-US" sz="1800" baseline="30000" dirty="0"/>
              <a:t>+</a:t>
            </a:r>
            <a:r>
              <a:rPr kumimoji="0" lang="en-US" altLang="en-US" sz="1800" dirty="0"/>
              <a:t>-tree for </a:t>
            </a:r>
            <a:r>
              <a:rPr kumimoji="0" lang="en-US" altLang="en-US" sz="1800" i="1" dirty="0"/>
              <a:t>instructor </a:t>
            </a:r>
            <a:r>
              <a:rPr kumimoji="0" lang="en-US" altLang="en-US" sz="1800" dirty="0"/>
              <a:t>file (</a:t>
            </a:r>
            <a:r>
              <a:rPr kumimoji="0" lang="en-US" altLang="en-US" sz="1800" i="1" dirty="0"/>
              <a:t>n</a:t>
            </a:r>
            <a:r>
              <a:rPr kumimoji="0" lang="en-US" altLang="en-US" sz="1800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sz="2000" dirty="0"/>
              <a:t>Leaf nodes must have between 3 and 5 values 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(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–1)/2 and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–1, with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(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/2 and </a:t>
            </a:r>
            <a:r>
              <a:rPr lang="en-US" altLang="en-US" sz="2000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sz="2000" dirty="0"/>
              <a:t>Since the inter-node connections are done by pointers, </a:t>
            </a:r>
            <a:r>
              <a:rPr lang="ja-JP" altLang="en-US" sz="2000" dirty="0"/>
              <a:t>“</a:t>
            </a:r>
            <a:r>
              <a:rPr lang="en-US" altLang="ja-JP" sz="2000" dirty="0"/>
              <a:t>logically</a:t>
            </a:r>
            <a:r>
              <a:rPr lang="ja-JP" altLang="en-US" sz="2000" dirty="0"/>
              <a:t>”</a:t>
            </a:r>
            <a:r>
              <a:rPr lang="en-US" altLang="ja-JP" sz="2000" dirty="0"/>
              <a:t> close blocks need not be </a:t>
            </a:r>
            <a:r>
              <a:rPr lang="ja-JP" altLang="en-US" sz="2000" dirty="0"/>
              <a:t>“</a:t>
            </a:r>
            <a:r>
              <a:rPr lang="en-US" altLang="ja-JP" sz="2000" dirty="0"/>
              <a:t>physically</a:t>
            </a:r>
            <a:r>
              <a:rPr lang="ja-JP" altLang="en-US" sz="2000" dirty="0"/>
              <a:t>”</a:t>
            </a:r>
            <a:r>
              <a:rPr lang="en-US" altLang="ja-JP" sz="2000" dirty="0"/>
              <a:t> close.</a:t>
            </a:r>
          </a:p>
          <a:p>
            <a:r>
              <a:rPr lang="en-US" altLang="en-US" sz="2000" dirty="0"/>
              <a:t>The non-leaf levels of the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form a hierarchy of sparse indices.</a:t>
            </a:r>
          </a:p>
          <a:p>
            <a:r>
              <a:rPr lang="en-US" altLang="en-US" sz="2000" dirty="0"/>
              <a:t>The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contains a relatively small number of levels</a:t>
            </a:r>
          </a:p>
          <a:p>
            <a:pPr lvl="2"/>
            <a:r>
              <a:rPr lang="en-US" altLang="en-US" sz="2000" dirty="0"/>
              <a:t>Level below root has at least 2*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</a:t>
            </a:r>
            <a:r>
              <a:rPr lang="en-US" altLang="en-US" sz="2000" dirty="0"/>
              <a:t>values</a:t>
            </a:r>
          </a:p>
          <a:p>
            <a:pPr lvl="2"/>
            <a:r>
              <a:rPr lang="en-US" altLang="en-US" sz="2000" dirty="0"/>
              <a:t>Next level has at least 2*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* </a:t>
            </a:r>
            <a:r>
              <a:rPr lang="en-US" altLang="en-US" sz="2000" dirty="0"/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values</a:t>
            </a:r>
          </a:p>
          <a:p>
            <a:pPr lvl="2"/>
            <a:r>
              <a:rPr lang="en-US" altLang="en-US" sz="2000" dirty="0"/>
              <a:t>.. etc.</a:t>
            </a:r>
          </a:p>
          <a:p>
            <a:pPr lvl="1"/>
            <a:r>
              <a:rPr lang="en-US" altLang="en-US" sz="2000" dirty="0"/>
              <a:t>If there are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search-key values in the file, the tree height is no more than </a:t>
            </a:r>
            <a:r>
              <a:rPr lang="en-US" altLang="en-US" sz="2000" dirty="0">
                <a:sym typeface="Symbol" panose="05050102010706020507" pitchFamily="18" charset="2"/>
              </a:rPr>
              <a:t> 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)</a:t>
            </a:r>
            <a:endParaRPr lang="en-US" altLang="en-US" sz="2000" dirty="0"/>
          </a:p>
          <a:p>
            <a:pPr lvl="1"/>
            <a:r>
              <a:rPr lang="en-US" altLang="en-US" sz="2000" dirty="0"/>
              <a:t>thus searches can be conducted efficiently.</a:t>
            </a:r>
          </a:p>
          <a:p>
            <a:r>
              <a:rPr lang="en-US" altLang="en-US" sz="2000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Range queries </a:t>
            </a:r>
            <a:r>
              <a:rPr lang="en-IN" sz="2000" dirty="0"/>
              <a:t>find all records with search key values in a given range</a:t>
            </a:r>
          </a:p>
          <a:p>
            <a:pPr lvl="1"/>
            <a:r>
              <a:rPr lang="en-IN" sz="2000" dirty="0"/>
              <a:t>See book for details of </a:t>
            </a:r>
            <a:r>
              <a:rPr lang="en-IN" sz="2000" b="1" dirty="0"/>
              <a:t>function</a:t>
            </a:r>
            <a:r>
              <a:rPr lang="en-IN" sz="2000" dirty="0"/>
              <a:t> </a:t>
            </a:r>
            <a:r>
              <a:rPr lang="en-IN" sz="2000" i="1" dirty="0" err="1"/>
              <a:t>findRange</a:t>
            </a:r>
            <a:r>
              <a:rPr lang="en-IN" sz="2000" dirty="0"/>
              <a:t>(</a:t>
            </a:r>
            <a:r>
              <a:rPr lang="en-IN" sz="2000" i="1" dirty="0"/>
              <a:t>lb, </a:t>
            </a:r>
            <a:r>
              <a:rPr lang="en-IN" sz="2000" i="1" dirty="0" err="1"/>
              <a:t>ub</a:t>
            </a:r>
            <a:r>
              <a:rPr lang="en-IN" sz="2000" dirty="0"/>
              <a:t>) which returns set of all such records</a:t>
            </a:r>
          </a:p>
          <a:p>
            <a:pPr lvl="1"/>
            <a:r>
              <a:rPr lang="en-IN" sz="2000" dirty="0"/>
              <a:t>Real implementations usually provide an iterator interface to fetch matching records one at a time, using a </a:t>
            </a:r>
            <a:r>
              <a:rPr lang="en-IN" sz="2000" i="1" dirty="0"/>
              <a:t>next</a:t>
            </a:r>
            <a:r>
              <a:rPr lang="en-IN" sz="2000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0" y="3699396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search-key values in the file, the height of the tree is no more than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sz="2000" i="1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at most </a:t>
            </a:r>
            <a:r>
              <a:rPr lang="en-US" altLang="en-US" sz="2000" i="1" dirty="0">
                <a:sym typeface="Symbol" panose="05050102010706020507" pitchFamily="18" charset="2"/>
              </a:rPr>
              <a:t> log</a:t>
            </a:r>
            <a:r>
              <a:rPr lang="en-US" altLang="en-US" sz="2000" baseline="-25000" dirty="0">
                <a:sym typeface="Symbol" panose="05050102010706020507" pitchFamily="18" charset="2"/>
              </a:rPr>
              <a:t>50</a:t>
            </a:r>
            <a:r>
              <a:rPr lang="en-US" altLang="en-US" sz="2000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sz="2000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000" dirty="0"/>
              <a:t>If a search key </a:t>
            </a:r>
            <a:r>
              <a:rPr lang="en-IN" sz="2000" i="1" dirty="0"/>
              <a:t>a</a:t>
            </a:r>
            <a:r>
              <a:rPr lang="en-IN" sz="2000" i="1" baseline="-25000" dirty="0"/>
              <a:t>i</a:t>
            </a:r>
            <a:r>
              <a:rPr lang="en-IN" sz="2000" i="1" dirty="0"/>
              <a:t> </a:t>
            </a:r>
            <a:r>
              <a:rPr lang="en-IN" sz="2000" dirty="0"/>
              <a:t> is not unique, create instead an index on a composite key (</a:t>
            </a:r>
            <a:r>
              <a:rPr lang="en-IN" sz="2000" i="1" dirty="0"/>
              <a:t>a</a:t>
            </a:r>
            <a:r>
              <a:rPr lang="en-IN" sz="2000" i="1" baseline="-25000" dirty="0"/>
              <a:t>i </a:t>
            </a:r>
            <a:r>
              <a:rPr lang="en-IN" sz="2000" dirty="0"/>
              <a:t>, </a:t>
            </a:r>
            <a:r>
              <a:rPr lang="en-IN" sz="2000" i="1" dirty="0"/>
              <a:t>A</a:t>
            </a:r>
            <a:r>
              <a:rPr lang="en-IN" sz="2000" i="1" baseline="-25000" dirty="0"/>
              <a:t>p</a:t>
            </a:r>
            <a:r>
              <a:rPr lang="en-IN" sz="2000" dirty="0"/>
              <a:t>), which is unique</a:t>
            </a:r>
          </a:p>
          <a:p>
            <a:pPr lvl="1"/>
            <a:r>
              <a:rPr lang="en-IN" sz="2000" i="1" dirty="0"/>
              <a:t>A</a:t>
            </a:r>
            <a:r>
              <a:rPr lang="en-IN" sz="2000" i="1" baseline="-25000" dirty="0"/>
              <a:t>p</a:t>
            </a:r>
            <a:r>
              <a:rPr lang="en-IN" sz="2000" dirty="0"/>
              <a:t> could be a primary key, record ID, or any other attribute that guarantees uniqueness</a:t>
            </a:r>
          </a:p>
          <a:p>
            <a:r>
              <a:rPr lang="en-IN" sz="2000" dirty="0"/>
              <a:t>Search for </a:t>
            </a:r>
            <a:r>
              <a:rPr lang="en-IN" sz="2000" i="1" dirty="0"/>
              <a:t>a</a:t>
            </a:r>
            <a:r>
              <a:rPr lang="en-IN" sz="2000" i="1" baseline="-25000" dirty="0"/>
              <a:t>i</a:t>
            </a:r>
            <a:r>
              <a:rPr lang="en-IN" sz="2000" i="1" dirty="0"/>
              <a:t> = v </a:t>
            </a:r>
            <a:r>
              <a:rPr lang="en-IN" sz="2000" dirty="0"/>
              <a:t>can be implemented by a range search on composite key, with range (</a:t>
            </a:r>
            <a:r>
              <a:rPr lang="en-IN" sz="2000" i="1" dirty="0"/>
              <a:t>v, -</a:t>
            </a:r>
            <a:r>
              <a:rPr lang="en-IN" sz="2000" dirty="0"/>
              <a:t> ∞) to (</a:t>
            </a:r>
            <a:r>
              <a:rPr lang="en-IN" sz="2000" i="1" dirty="0"/>
              <a:t>v, +</a:t>
            </a:r>
            <a:r>
              <a:rPr lang="en-IN" sz="2000" dirty="0"/>
              <a:t> ∞)</a:t>
            </a:r>
          </a:p>
          <a:p>
            <a:r>
              <a:rPr lang="en-US" altLang="en-US" sz="2000" dirty="0"/>
              <a:t>But more I/O operations are needed to fetch the actual records</a:t>
            </a:r>
          </a:p>
          <a:p>
            <a:pPr lvl="1"/>
            <a:r>
              <a:rPr lang="en-US" altLang="en-US" sz="2000" dirty="0"/>
              <a:t>If the index is clustering, all accesses are sequential</a:t>
            </a:r>
          </a:p>
          <a:p>
            <a:pPr lvl="1"/>
            <a:r>
              <a:rPr lang="en-US" altLang="en-US" sz="2000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sz="2000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000" i="1" dirty="0" err="1">
                <a:ea typeface="ＭＳ Ｐゴシック" charset="-128"/>
              </a:rPr>
              <a:t>pr</a:t>
            </a:r>
            <a:r>
              <a:rPr lang="en-US" sz="2000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000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If there is room in the leaf node, insert (v, </a:t>
            </a:r>
            <a:r>
              <a:rPr lang="en-US" sz="2000" i="1" dirty="0" err="1">
                <a:ea typeface="ＭＳ Ｐゴシック" charset="0"/>
              </a:rPr>
              <a:t>pr</a:t>
            </a:r>
            <a:r>
              <a:rPr lang="en-US" sz="2000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Otherwise, split the node (along with the new (</a:t>
            </a:r>
            <a:r>
              <a:rPr lang="en-US" sz="2000" i="1" dirty="0">
                <a:ea typeface="ＭＳ Ｐゴシック" charset="0"/>
              </a:rPr>
              <a:t>v, </a:t>
            </a:r>
            <a:r>
              <a:rPr lang="en-US" sz="2000" i="1" dirty="0" err="1">
                <a:ea typeface="ＭＳ Ｐゴシック" charset="0"/>
              </a:rPr>
              <a:t>pr</a:t>
            </a:r>
            <a:r>
              <a:rPr lang="en-US" sz="2000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sz="2000" dirty="0"/>
              <a:t>Indexing mechanisms used to speed up access to desired data.</a:t>
            </a:r>
          </a:p>
          <a:p>
            <a:pPr lvl="1"/>
            <a:r>
              <a:rPr lang="en-US" altLang="en-US" sz="2000" dirty="0"/>
              <a:t>E.g., author catalog in library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Search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- attribute to set of attributes used to look up records in a file.</a:t>
            </a:r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index file </a:t>
            </a:r>
            <a:r>
              <a:rPr lang="en-US" altLang="en-US" sz="2000" dirty="0"/>
              <a:t>consists of records (called </a:t>
            </a:r>
            <a:r>
              <a:rPr lang="en-US" altLang="en-US" sz="2000" b="1" dirty="0">
                <a:solidFill>
                  <a:srgbClr val="002060"/>
                </a:solidFill>
              </a:rPr>
              <a:t>index entries</a:t>
            </a:r>
            <a:r>
              <a:rPr lang="en-US" altLang="en-US" sz="2000" dirty="0"/>
              <a:t>) of the form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Index files are typically much smaller than the original file </a:t>
            </a:r>
          </a:p>
          <a:p>
            <a:r>
              <a:rPr lang="en-US" altLang="en-US" sz="2000" dirty="0"/>
              <a:t>Two basic kinds of indices:</a:t>
            </a:r>
          </a:p>
          <a:p>
            <a:pPr lvl="1"/>
            <a:r>
              <a:rPr lang="en-US" altLang="en-US" sz="2000" b="1" dirty="0"/>
              <a:t>Ordered indices:  </a:t>
            </a:r>
            <a:r>
              <a:rPr lang="en-US" altLang="en-US" sz="2000" dirty="0"/>
              <a:t>search keys are stored in sorted order</a:t>
            </a:r>
          </a:p>
          <a:p>
            <a:pPr lvl="1"/>
            <a:r>
              <a:rPr lang="en-US" altLang="en-US" sz="2000" b="1" dirty="0"/>
              <a:t>Hash indices:</a:t>
            </a:r>
            <a:r>
              <a:rPr lang="en-US" altLang="en-US" sz="2000" dirty="0"/>
              <a:t>  search keys are distributed uniformly across </a:t>
            </a:r>
            <a:r>
              <a:rPr lang="ja-JP" altLang="en-US" sz="2000" dirty="0"/>
              <a:t>“</a:t>
            </a:r>
            <a:r>
              <a:rPr lang="en-US" altLang="ja-JP" sz="2000" dirty="0"/>
              <a:t>buckets</a:t>
            </a:r>
            <a:r>
              <a:rPr lang="ja-JP" altLang="en-US" sz="2000" dirty="0"/>
              <a:t>”</a:t>
            </a:r>
            <a:r>
              <a:rPr lang="en-US" altLang="ja-JP" sz="2000" dirty="0"/>
              <a:t> using a </a:t>
            </a:r>
            <a:r>
              <a:rPr lang="ja-JP" altLang="en-US" sz="2000" dirty="0"/>
              <a:t>“</a:t>
            </a:r>
            <a:r>
              <a:rPr lang="en-US" altLang="ja-JP" sz="2000" dirty="0"/>
              <a:t>hash function</a:t>
            </a:r>
            <a:r>
              <a:rPr lang="ja-JP" altLang="en-US" sz="2000" dirty="0"/>
              <a:t>”</a:t>
            </a:r>
            <a:r>
              <a:rPr lang="en-US" altLang="ja-JP" sz="2000" dirty="0"/>
              <a:t>. </a:t>
            </a:r>
            <a:endParaRPr lang="en-US" altLang="en-US" sz="20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763" y="3714619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01" y="370724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sz="2000" dirty="0"/>
              <a:t>Splitting a non-leaf node: when inserting (</a:t>
            </a:r>
            <a:r>
              <a:rPr lang="en-US" altLang="en-US" sz="2000" dirty="0" err="1"/>
              <a:t>k,p</a:t>
            </a:r>
            <a:r>
              <a:rPr lang="en-US" altLang="en-US" sz="2000" dirty="0"/>
              <a:t>) into an already full internal node N</a:t>
            </a:r>
          </a:p>
          <a:p>
            <a:pPr lvl="1"/>
            <a:r>
              <a:rPr lang="en-US" altLang="en-US" sz="2000" dirty="0"/>
              <a:t>Copy N to an in-memory area M with space for n+1 pointers and n keys</a:t>
            </a:r>
          </a:p>
          <a:p>
            <a:pPr lvl="1"/>
            <a:r>
              <a:rPr lang="en-US" altLang="en-US" sz="2000" dirty="0"/>
              <a:t>Insert (</a:t>
            </a:r>
            <a:r>
              <a:rPr lang="en-US" altLang="en-US" sz="2000" dirty="0" err="1"/>
              <a:t>k,p</a:t>
            </a:r>
            <a:r>
              <a:rPr lang="en-US" altLang="en-US" sz="2000" dirty="0"/>
              <a:t>) into M</a:t>
            </a:r>
          </a:p>
          <a:p>
            <a:pPr lvl="1"/>
            <a:r>
              <a:rPr lang="en-US" altLang="en-US" sz="2000" dirty="0"/>
              <a:t>Copy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,K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K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-1</a:t>
            </a:r>
            <a:r>
              <a:rPr lang="en-US" altLang="en-US" sz="2000" dirty="0"/>
              <a:t>,P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from M back into node N</a:t>
            </a:r>
          </a:p>
          <a:p>
            <a:pPr lvl="1"/>
            <a:r>
              <a:rPr lang="en-US" altLang="en-US" sz="2000" dirty="0"/>
              <a:t>Copy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 err="1"/>
              <a:t>n</a:t>
            </a:r>
            <a:r>
              <a:rPr lang="en-US" altLang="en-US" sz="2000" baseline="-25000" dirty="0"/>
              <a:t>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,K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,…,K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,P</a:t>
            </a:r>
            <a:r>
              <a:rPr lang="en-US" altLang="en-US" sz="2000" baseline="-25000" dirty="0"/>
              <a:t>n+1</a:t>
            </a:r>
            <a:r>
              <a:rPr lang="en-US" altLang="en-US" sz="2000" dirty="0"/>
              <a:t> from M into newly allocated node N</a:t>
            </a:r>
            <a:r>
              <a:rPr lang="en-US" altLang="ja-JP" sz="2000" dirty="0"/>
              <a:t>'</a:t>
            </a:r>
          </a:p>
          <a:p>
            <a:pPr lvl="1"/>
            <a:r>
              <a:rPr lang="en-US" altLang="en-US" sz="2000" dirty="0"/>
              <a:t>Insert (K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</a:t>
            </a:r>
            <a:r>
              <a:rPr lang="en-US" altLang="en-US" sz="2000" baseline="-25000" dirty="0"/>
              <a:t>n/2</a:t>
            </a:r>
            <a:r>
              <a:rPr lang="en-US" altLang="en-US" sz="2000" baseline="-25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,N</a:t>
            </a:r>
            <a:r>
              <a:rPr lang="en-US" altLang="ja-JP" sz="2000" dirty="0"/>
              <a:t>') into parent N</a:t>
            </a:r>
          </a:p>
          <a:p>
            <a:r>
              <a:rPr lang="en-US" altLang="ja-JP" sz="2000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493566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sz="2000" dirty="0"/>
              <a:t>Otherwise, if the node has too few entries due to the removal, but the entries in the node and a sibling do not fit into a single node, then </a:t>
            </a:r>
            <a:r>
              <a:rPr lang="en-US" altLang="en-US" sz="2000" b="1" dirty="0"/>
              <a:t>redistribute pointers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sz="2000" dirty="0"/>
              <a:t>Update the corresponding search-key value in the parent of the node.</a:t>
            </a:r>
          </a:p>
          <a:p>
            <a:r>
              <a:rPr lang="en-US" altLang="en-US" sz="2000" dirty="0"/>
              <a:t>The node deletions may cascade upwards till a node which has 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i="1" dirty="0">
                <a:sym typeface="Symbol" panose="05050102010706020507" pitchFamily="18" charset="2"/>
              </a:rPr>
              <a:t>n/2</a:t>
            </a:r>
            <a:r>
              <a:rPr lang="en-US" altLang="en-US" sz="2000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If the root node has only one pointer after deletion, it is deleted and the sole child becomes the root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sz="2000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sz="2000" dirty="0"/>
              <a:t>With K entries and maximum fanout of n, worst case complexity of insert/delete of an entry is O(</a:t>
            </a:r>
            <a:r>
              <a:rPr lang="en-US" altLang="en-US" sz="2000" dirty="0" err="1"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ym typeface="Symbol" panose="05050102010706020507" pitchFamily="18" charset="2"/>
              </a:rPr>
              <a:t>/2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))</a:t>
            </a:r>
          </a:p>
          <a:p>
            <a:r>
              <a:rPr lang="en-IN" sz="2000" dirty="0"/>
              <a:t>In practice, number of I/O operations is less:</a:t>
            </a:r>
          </a:p>
          <a:p>
            <a:pPr lvl="1"/>
            <a:r>
              <a:rPr lang="en-IN" sz="2000" dirty="0"/>
              <a:t>Internal nodes tend to be in buffer</a:t>
            </a:r>
          </a:p>
          <a:p>
            <a:pPr lvl="1"/>
            <a:r>
              <a:rPr lang="en-IN" sz="2000" dirty="0"/>
              <a:t>Splits/merges are rare, most insert/delete operations only affect a leaf node</a:t>
            </a:r>
          </a:p>
          <a:p>
            <a:r>
              <a:rPr lang="en-IN" sz="2000" dirty="0"/>
              <a:t>Average node occupancy depends on insertion order</a:t>
            </a:r>
          </a:p>
          <a:p>
            <a:pPr lvl="1"/>
            <a:r>
              <a:rPr lang="en-IN" sz="2000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sz="2000" dirty="0"/>
              <a:t>Access types supported efficiently.  E.g., </a:t>
            </a:r>
          </a:p>
          <a:p>
            <a:pPr lvl="1"/>
            <a:r>
              <a:rPr lang="en-US" altLang="en-US" sz="2000" dirty="0"/>
              <a:t>Records with a specified value in the attribute</a:t>
            </a:r>
          </a:p>
          <a:p>
            <a:pPr lvl="1"/>
            <a:r>
              <a:rPr lang="en-US" altLang="en-US" sz="2000" dirty="0"/>
              <a:t>Records with an attribute value falling in a specified range of values.</a:t>
            </a:r>
          </a:p>
          <a:p>
            <a:r>
              <a:rPr lang="en-US" altLang="en-US" sz="2000" dirty="0"/>
              <a:t>Access time</a:t>
            </a:r>
          </a:p>
          <a:p>
            <a:r>
              <a:rPr lang="en-US" altLang="en-US" sz="2000" dirty="0"/>
              <a:t>Insertion time</a:t>
            </a:r>
          </a:p>
          <a:p>
            <a:r>
              <a:rPr lang="en-US" altLang="en-US" sz="2000" dirty="0"/>
              <a:t>Deletion time</a:t>
            </a:r>
          </a:p>
          <a:p>
            <a:r>
              <a:rPr lang="en-US" altLang="en-US" sz="2000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sz="2000" dirty="0"/>
              <a:t>Alternatives to scheme described earlier</a:t>
            </a:r>
          </a:p>
          <a:p>
            <a:pPr lvl="1"/>
            <a:r>
              <a:rPr lang="en-US" altLang="en-US" sz="2000" dirty="0"/>
              <a:t>Buckets on separate block (bad idea)</a:t>
            </a:r>
          </a:p>
          <a:p>
            <a:pPr lvl="1"/>
            <a:r>
              <a:rPr lang="en-US" altLang="en-US" sz="2000" dirty="0"/>
              <a:t>List of tuple pointers with each key</a:t>
            </a:r>
          </a:p>
          <a:p>
            <a:pPr lvl="2"/>
            <a:r>
              <a:rPr lang="en-US" altLang="en-US" sz="2000" dirty="0"/>
              <a:t>Extra code to handle long lists</a:t>
            </a:r>
          </a:p>
          <a:p>
            <a:pPr lvl="2"/>
            <a:r>
              <a:rPr lang="en-US" altLang="en-US" sz="2000" dirty="0"/>
              <a:t>Deletion of a tuple can be expensive if there are many duplicates on search key (why?)</a:t>
            </a:r>
          </a:p>
          <a:p>
            <a:pPr lvl="3"/>
            <a:r>
              <a:rPr lang="en-US" altLang="en-US" sz="2000" dirty="0"/>
              <a:t>Worst case complexity may be linear!</a:t>
            </a:r>
          </a:p>
          <a:p>
            <a:pPr lvl="2"/>
            <a:r>
              <a:rPr lang="en-US" altLang="en-US" sz="2000" dirty="0"/>
              <a:t>Low space overhead, no extra cost for queries</a:t>
            </a:r>
          </a:p>
          <a:p>
            <a:pPr lvl="1"/>
            <a:r>
              <a:rPr lang="en-US" altLang="en-US" sz="2000" dirty="0"/>
              <a:t>Make search key unique by adding a record-identifier</a:t>
            </a:r>
          </a:p>
          <a:p>
            <a:pPr lvl="2"/>
            <a:r>
              <a:rPr lang="en-US" altLang="en-US" sz="2000" dirty="0"/>
              <a:t>Extra storage overhead for keys</a:t>
            </a:r>
          </a:p>
          <a:p>
            <a:pPr lvl="2"/>
            <a:r>
              <a:rPr lang="en-US" altLang="en-US" sz="2000" dirty="0"/>
              <a:t>Simpler code for insertion/deletion</a:t>
            </a:r>
          </a:p>
          <a:p>
            <a:pPr lvl="2"/>
            <a:r>
              <a:rPr lang="en-US" altLang="en-US" sz="2000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Organization:</a:t>
            </a:r>
          </a:p>
          <a:p>
            <a:pPr lvl="1"/>
            <a:r>
              <a:rPr lang="en-US" altLang="en-US" sz="2000" dirty="0"/>
              <a:t>Leaf nodes in a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store records, instead of pointers</a:t>
            </a:r>
          </a:p>
          <a:p>
            <a:pPr lvl="1"/>
            <a:r>
              <a:rPr lang="en-US" altLang="en-US" sz="2000" dirty="0"/>
              <a:t>Helps keep data records clustered even when there are insertions/deletions/updates</a:t>
            </a:r>
          </a:p>
          <a:p>
            <a:r>
              <a:rPr lang="en-US" altLang="en-US" sz="2000" dirty="0"/>
              <a:t>Leaf nodes are still required to be half full</a:t>
            </a:r>
          </a:p>
          <a:p>
            <a:pPr lvl="1"/>
            <a:r>
              <a:rPr lang="en-US" altLang="en-US" sz="2000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sz="2000" dirty="0"/>
              <a:t>Insertion and deletion are handled in the same way as insertion and deletion of entries in a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6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/>
              <a:t>Record relocation and secondary indices</a:t>
            </a:r>
          </a:p>
          <a:p>
            <a:pPr lvl="1"/>
            <a:r>
              <a:rPr lang="en-US" altLang="en-US" sz="2000" dirty="0"/>
              <a:t>If a record moves, all secondary indices that store record pointers have to be updated </a:t>
            </a:r>
          </a:p>
          <a:p>
            <a:pPr lvl="1"/>
            <a:r>
              <a:rPr lang="en-US" altLang="en-US" sz="2000" dirty="0"/>
              <a:t>Node splits in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organizations become very expensive</a:t>
            </a:r>
          </a:p>
          <a:p>
            <a:pPr lvl="1"/>
            <a:r>
              <a:rPr lang="en-US" altLang="en-US" sz="2000" i="1" dirty="0"/>
              <a:t>Solution</a:t>
            </a:r>
            <a:r>
              <a:rPr lang="en-US" altLang="en-US" sz="2000" dirty="0"/>
              <a:t>: use search key of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instead of record pointer in secondary index</a:t>
            </a:r>
          </a:p>
          <a:p>
            <a:pPr lvl="2"/>
            <a:r>
              <a:rPr lang="en-US" altLang="en-US" sz="2000" dirty="0"/>
              <a:t>Add record-id if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file organization search key is non-unique</a:t>
            </a:r>
          </a:p>
          <a:p>
            <a:pPr lvl="2"/>
            <a:r>
              <a:rPr lang="en-US" altLang="en-US" sz="2000" dirty="0"/>
              <a:t>Extra traversal of file organization to locate record</a:t>
            </a:r>
          </a:p>
          <a:p>
            <a:pPr lvl="3"/>
            <a:r>
              <a:rPr lang="en-US" altLang="en-US" sz="2000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sz="2000" dirty="0"/>
              <a:t>Variable length strings as keys</a:t>
            </a:r>
          </a:p>
          <a:p>
            <a:pPr lvl="1"/>
            <a:r>
              <a:rPr lang="en-US" altLang="en-US" sz="2000" dirty="0"/>
              <a:t>Variable fanout</a:t>
            </a:r>
          </a:p>
          <a:p>
            <a:pPr lvl="1"/>
            <a:r>
              <a:rPr lang="en-US" altLang="en-US" sz="2000" dirty="0"/>
              <a:t>Use space utilization as criterion for splitting, not number of pointers</a:t>
            </a:r>
          </a:p>
          <a:p>
            <a:r>
              <a:rPr lang="en-US" altLang="en-US" sz="2000" b="1" dirty="0"/>
              <a:t>Prefix compression</a:t>
            </a:r>
          </a:p>
          <a:p>
            <a:pPr lvl="1"/>
            <a:r>
              <a:rPr lang="en-US" altLang="en-US" sz="2000" dirty="0"/>
              <a:t>Key values at internal nodes can be prefixes of full key</a:t>
            </a:r>
          </a:p>
          <a:p>
            <a:pPr lvl="2"/>
            <a:r>
              <a:rPr lang="en-US" altLang="en-US" sz="2000" dirty="0"/>
              <a:t>Keep enough characters to distinguish entries in the subtrees separated by the key value</a:t>
            </a:r>
          </a:p>
          <a:p>
            <a:pPr lvl="3"/>
            <a:r>
              <a:rPr lang="en-US" altLang="en-US" sz="2000" dirty="0"/>
              <a:t>E.g., </a:t>
            </a:r>
            <a:r>
              <a:rPr lang="ja-JP" altLang="en-US" sz="2000" dirty="0"/>
              <a:t>“</a:t>
            </a:r>
            <a:r>
              <a:rPr lang="en-US" altLang="ja-JP" sz="2000" dirty="0"/>
              <a:t>Silas</a:t>
            </a:r>
            <a:r>
              <a:rPr lang="ja-JP" altLang="en-US" sz="2000" dirty="0"/>
              <a:t>”</a:t>
            </a:r>
            <a:r>
              <a:rPr lang="en-US" altLang="ja-JP" sz="2000" dirty="0"/>
              <a:t> and </a:t>
            </a:r>
            <a:r>
              <a:rPr lang="ja-JP" altLang="en-US" sz="2000" dirty="0"/>
              <a:t>“</a:t>
            </a:r>
            <a:r>
              <a:rPr lang="en-US" altLang="ja-JP" sz="2000" dirty="0"/>
              <a:t>Silberschatz</a:t>
            </a:r>
            <a:r>
              <a:rPr lang="ja-JP" altLang="en-US" sz="2000" dirty="0"/>
              <a:t>”</a:t>
            </a:r>
            <a:r>
              <a:rPr lang="en-US" altLang="ja-JP" sz="2000" dirty="0"/>
              <a:t> can be separated by </a:t>
            </a:r>
            <a:r>
              <a:rPr lang="ja-JP" altLang="en-US" sz="2000" dirty="0"/>
              <a:t>“</a:t>
            </a:r>
            <a:r>
              <a:rPr lang="en-US" altLang="ja-JP" sz="2000" dirty="0" err="1"/>
              <a:t>Silb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/>
            <a:r>
              <a:rPr lang="en-US" altLang="en-US" sz="2000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/>
              <a:t>Nonleaf node – pointers Bi are the bucket or file record pointers.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22" y="366330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sz="2000" dirty="0"/>
              <a:t>Advantages of B-Tree indices:</a:t>
            </a:r>
          </a:p>
          <a:p>
            <a:pPr lvl="1"/>
            <a:r>
              <a:rPr lang="en-US" altLang="en-US" sz="2000" dirty="0"/>
              <a:t>May use less tree nodes than a corresponding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-Tree.</a:t>
            </a:r>
          </a:p>
          <a:p>
            <a:pPr lvl="1"/>
            <a:r>
              <a:rPr lang="en-US" altLang="en-US" sz="2000" dirty="0"/>
              <a:t>Sometimes possible to find search-key value before reaching leaf node.</a:t>
            </a:r>
          </a:p>
          <a:p>
            <a:r>
              <a:rPr lang="en-US" altLang="en-US" sz="2000" dirty="0"/>
              <a:t>Disadvantages of B-Tree indices:</a:t>
            </a:r>
          </a:p>
          <a:p>
            <a:pPr lvl="1"/>
            <a:r>
              <a:rPr lang="en-US" altLang="en-US" sz="2000" dirty="0"/>
              <a:t>Only small fraction of all search-key values are found early </a:t>
            </a:r>
          </a:p>
          <a:p>
            <a:pPr lvl="1"/>
            <a:r>
              <a:rPr lang="en-US" altLang="en-US" sz="2000" dirty="0"/>
              <a:t>Non-leaf nodes are larger, so fan-out is reduced.  Thus, B-Trees typically have greater depth than corresponding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</a:t>
            </a:r>
          </a:p>
          <a:p>
            <a:pPr lvl="1"/>
            <a:r>
              <a:rPr lang="en-US" altLang="en-US" sz="2000" dirty="0"/>
              <a:t>Insertion and deletion more complicated than in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 </a:t>
            </a:r>
          </a:p>
          <a:p>
            <a:pPr lvl="1"/>
            <a:r>
              <a:rPr lang="en-US" altLang="en-US" sz="2000" dirty="0"/>
              <a:t>Implementation is harder than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-Trees.</a:t>
            </a:r>
          </a:p>
          <a:p>
            <a:r>
              <a:rPr lang="en-US" altLang="en-US" sz="2000" dirty="0"/>
              <a:t>Typically, advantages of B-Trees do not out weigh disadvanta</a:t>
            </a:r>
            <a:r>
              <a:rPr lang="en-US" altLang="en-US" dirty="0"/>
              <a:t>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sz="2000" dirty="0"/>
              <a:t>Random I/O cost much lower on flash</a:t>
            </a:r>
          </a:p>
          <a:p>
            <a:pPr lvl="1"/>
            <a:r>
              <a:rPr lang="en-IN" sz="2000" dirty="0"/>
              <a:t>20 to 100 microseconds for read/write</a:t>
            </a:r>
          </a:p>
          <a:p>
            <a:r>
              <a:rPr lang="en-IN" sz="2000" dirty="0"/>
              <a:t>Writes are not in-place, and (eventually) require a more expensive erase</a:t>
            </a:r>
          </a:p>
          <a:p>
            <a:r>
              <a:rPr lang="en-IN" sz="2000" dirty="0"/>
              <a:t>Optimum page size therefore much smaller</a:t>
            </a:r>
          </a:p>
          <a:p>
            <a:r>
              <a:rPr lang="en-IN" sz="2000" dirty="0"/>
              <a:t>Bulk-loading still useful since it minimizes page erases</a:t>
            </a:r>
          </a:p>
          <a:p>
            <a:r>
              <a:rPr lang="en-IN" sz="2000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sz="2000" dirty="0"/>
              <a:t>In an </a:t>
            </a:r>
            <a:r>
              <a:rPr lang="en-US" altLang="en-US" sz="2000" b="1" dirty="0">
                <a:solidFill>
                  <a:srgbClr val="002060"/>
                </a:solidFill>
              </a:rPr>
              <a:t>ordered index</a:t>
            </a:r>
            <a:r>
              <a:rPr lang="en-US" altLang="en-US" sz="2000" b="1" dirty="0"/>
              <a:t>, </a:t>
            </a:r>
            <a:r>
              <a:rPr lang="en-US" altLang="en-US" sz="2000" dirty="0"/>
              <a:t>index entries are stored sorted on the search key value.  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Clustering index</a:t>
            </a:r>
            <a:r>
              <a:rPr lang="en-US" altLang="en-US" sz="2000" b="1" dirty="0"/>
              <a:t>: </a:t>
            </a:r>
            <a:r>
              <a:rPr lang="en-US" altLang="en-US" sz="2000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sz="2000" dirty="0"/>
              <a:t>Also called </a:t>
            </a:r>
            <a:r>
              <a:rPr lang="en-US" altLang="en-US" sz="2000" b="1" dirty="0">
                <a:solidFill>
                  <a:srgbClr val="002060"/>
                </a:solidFill>
              </a:rPr>
              <a:t>primary index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dirty="0"/>
              <a:t>The search key of a primary index is usually but not necessarily the primary key.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Secondary index</a:t>
            </a:r>
            <a:r>
              <a:rPr lang="en-US" altLang="en-US" sz="2000" dirty="0"/>
              <a:t>:</a:t>
            </a:r>
            <a:r>
              <a:rPr lang="en-US" altLang="en-US" sz="2000" b="1" dirty="0"/>
              <a:t> </a:t>
            </a:r>
            <a:r>
              <a:rPr lang="en-US" altLang="en-US" sz="2000" dirty="0"/>
              <a:t>an index whose search key specifies an order different from the sequential order of the file.  Also called </a:t>
            </a:r>
            <a:br>
              <a:rPr lang="en-US" altLang="en-US" sz="2000" dirty="0"/>
            </a:br>
            <a:r>
              <a:rPr lang="en-US" altLang="en-US" sz="2000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sz="2000" b="1" dirty="0">
                <a:solidFill>
                  <a:srgbClr val="002060"/>
                </a:solidFill>
              </a:rPr>
              <a:t> index</a:t>
            </a:r>
            <a:r>
              <a:rPr lang="en-US" altLang="en-US" sz="2000" b="1" dirty="0"/>
              <a:t>.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sz="2000" b="1" dirty="0"/>
              <a:t>:</a:t>
            </a:r>
            <a:r>
              <a:rPr lang="en-US" altLang="en-US" sz="2000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sz="2000" dirty="0"/>
              <a:t>Random access in memory </a:t>
            </a:r>
          </a:p>
          <a:p>
            <a:pPr lvl="1"/>
            <a:r>
              <a:rPr lang="en-IN" sz="2000" dirty="0"/>
              <a:t>Much cheaper than on disk/flash</a:t>
            </a:r>
          </a:p>
          <a:p>
            <a:pPr lvl="1"/>
            <a:r>
              <a:rPr lang="en-IN" sz="2000" dirty="0"/>
              <a:t>But still expensive compared to cache read</a:t>
            </a:r>
          </a:p>
          <a:p>
            <a:pPr lvl="1"/>
            <a:r>
              <a:rPr lang="en-IN" sz="2000" dirty="0"/>
              <a:t>Data structures that make best use of cache preferable</a:t>
            </a:r>
          </a:p>
          <a:p>
            <a:pPr lvl="1"/>
            <a:r>
              <a:rPr lang="en-IN" sz="2000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sz="2000" dirty="0"/>
              <a:t>-tree node results in many cache misses</a:t>
            </a:r>
          </a:p>
          <a:p>
            <a:r>
              <a:rPr lang="en-IN" sz="2000" dirty="0"/>
              <a:t>B</a:t>
            </a:r>
            <a:r>
              <a:rPr lang="en-IN" sz="2000" baseline="30000" dirty="0"/>
              <a:t>+</a:t>
            </a:r>
            <a:r>
              <a:rPr lang="en-IN" sz="2000" dirty="0"/>
              <a:t>- trees with small nodes that fit in cache line are preferable to reduce cache misses</a:t>
            </a:r>
          </a:p>
          <a:p>
            <a:r>
              <a:rPr lang="en-IN" sz="2000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2060"/>
                </a:solidFill>
              </a:rPr>
              <a:t>bucket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unit of storage containing one or more entries (a bucket is typically a disk block). </a:t>
            </a:r>
          </a:p>
          <a:p>
            <a:pPr lvl="1"/>
            <a:r>
              <a:rPr lang="en-US" altLang="en-US" sz="2000" dirty="0"/>
              <a:t>we obtain the bucket of an entry from its search-key value using a </a:t>
            </a:r>
            <a:r>
              <a:rPr lang="en-US" altLang="en-US" sz="2000" b="1" dirty="0">
                <a:solidFill>
                  <a:srgbClr val="002060"/>
                </a:solidFill>
              </a:rPr>
              <a:t>hash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function</a:t>
            </a:r>
            <a:endParaRPr lang="en-US" altLang="en-US" sz="2000" dirty="0"/>
          </a:p>
          <a:p>
            <a:r>
              <a:rPr lang="en-US" altLang="en-US" sz="2000" dirty="0"/>
              <a:t>Hash function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a function from the set of all search-key values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to the set of all bucket addresses </a:t>
            </a:r>
            <a:r>
              <a:rPr lang="en-US" altLang="en-US" sz="2000" i="1" dirty="0"/>
              <a:t>B.</a:t>
            </a:r>
          </a:p>
          <a:p>
            <a:r>
              <a:rPr lang="en-US" altLang="en-US" sz="2000" dirty="0"/>
              <a:t>Hash function is used to locate entries for access, insertion as well as deletion.</a:t>
            </a:r>
          </a:p>
          <a:p>
            <a:r>
              <a:rPr lang="en-US" altLang="en-US" sz="2000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sz="2000" dirty="0"/>
              <a:t>In a </a:t>
            </a:r>
            <a:r>
              <a:rPr lang="en-US" altLang="en-US" sz="2000" b="1" dirty="0">
                <a:solidFill>
                  <a:srgbClr val="002060"/>
                </a:solidFill>
              </a:rPr>
              <a:t>hash index</a:t>
            </a:r>
            <a:r>
              <a:rPr lang="en-US" altLang="en-US" sz="2000" dirty="0"/>
              <a:t>, buckets store entries with pointers to records</a:t>
            </a:r>
          </a:p>
          <a:p>
            <a:r>
              <a:rPr lang="en-US" altLang="en-US" sz="2000" dirty="0"/>
              <a:t>In a </a:t>
            </a:r>
            <a:r>
              <a:rPr lang="en-US" altLang="en-US" sz="2000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sz="2000" dirty="0"/>
              <a:t>Bucket overflow can occur because of </a:t>
            </a:r>
          </a:p>
          <a:p>
            <a:pPr lvl="1"/>
            <a:r>
              <a:rPr lang="en-US" altLang="en-US" sz="2000" dirty="0"/>
              <a:t>Insufficient buckets </a:t>
            </a:r>
          </a:p>
          <a:p>
            <a:pPr lvl="1"/>
            <a:r>
              <a:rPr lang="en-US" altLang="en-US" sz="2000" dirty="0"/>
              <a:t>Skew in distribution of records.  This can occur due to two reasons:</a:t>
            </a:r>
          </a:p>
          <a:p>
            <a:pPr lvl="2"/>
            <a:r>
              <a:rPr lang="en-US" altLang="en-US" sz="2000" dirty="0"/>
              <a:t>multiple records have same search-key value</a:t>
            </a:r>
          </a:p>
          <a:p>
            <a:pPr lvl="2"/>
            <a:r>
              <a:rPr lang="en-US" altLang="en-US" sz="2000" dirty="0"/>
              <a:t>chosen hash function produces non-uniform distribution of key values</a:t>
            </a:r>
          </a:p>
          <a:p>
            <a:r>
              <a:rPr lang="en-US" altLang="en-US" sz="2000" dirty="0"/>
              <a:t>Although the probability of bucket overflow can be reduced, it cannot be eliminated; it is handled by using </a:t>
            </a:r>
            <a:r>
              <a:rPr lang="en-US" altLang="en-US" sz="2000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sz="2000" i="1" dirty="0"/>
              <a:t>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25508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sz="2000" dirty="0"/>
              <a:t>There are 10 buckets,</a:t>
            </a:r>
          </a:p>
          <a:p>
            <a:r>
              <a:rPr lang="en-US" altLang="en-US" sz="2000" dirty="0"/>
              <a:t>The binary representation of the </a:t>
            </a:r>
            <a:r>
              <a:rPr lang="en-US" altLang="en-US" sz="2000" i="1" dirty="0"/>
              <a:t>I </a:t>
            </a:r>
            <a:r>
              <a:rPr lang="en-US" altLang="en-US" sz="2000" baseline="30000" dirty="0" err="1"/>
              <a:t>th</a:t>
            </a:r>
            <a:r>
              <a:rPr lang="en-US" altLang="en-US" sz="2000" dirty="0"/>
              <a:t> character is assumed to be the integer </a:t>
            </a:r>
            <a:r>
              <a:rPr lang="en-US" altLang="en-US" sz="2000" i="1" dirty="0"/>
              <a:t>i.</a:t>
            </a:r>
            <a:endParaRPr lang="en-US" altLang="en-US" sz="2000" dirty="0"/>
          </a:p>
          <a:p>
            <a:r>
              <a:rPr lang="en-US" altLang="en-US" sz="2000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sz="2000" dirty="0"/>
              <a:t>E.g. h(Music) = 1        h(History) = 2   </a:t>
            </a:r>
            <a:br>
              <a:rPr lang="en-US" altLang="en-US" sz="2000" dirty="0"/>
            </a:br>
            <a:r>
              <a:rPr lang="en-US" altLang="en-US" sz="2000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280"/>
            <a:ext cx="737734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2000" dirty="0"/>
              <a:t>Hash file organization of </a:t>
            </a:r>
            <a:r>
              <a:rPr kumimoji="0" lang="en-US" altLang="en-US" sz="2000" i="1" dirty="0"/>
              <a:t>instructor</a:t>
            </a:r>
            <a:r>
              <a:rPr kumimoji="0" lang="en-US" altLang="en-US" sz="2000" dirty="0"/>
              <a:t> file, using </a:t>
            </a:r>
            <a:r>
              <a:rPr kumimoji="0" lang="en-US" altLang="en-US" sz="2000" i="1" dirty="0"/>
              <a:t>dept_name </a:t>
            </a:r>
            <a:r>
              <a:rPr kumimoji="0" lang="en-US" altLang="en-US" sz="2000" dirty="0"/>
              <a:t>as key</a:t>
            </a:r>
            <a:br>
              <a:rPr kumimoji="0" lang="en-US" altLang="en-US" sz="2000" dirty="0"/>
            </a:br>
            <a:r>
              <a:rPr kumimoji="0" lang="en-US" altLang="en-US" sz="20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sz="2000" dirty="0"/>
              <a:t>In static hashing, function </a:t>
            </a:r>
            <a:r>
              <a:rPr lang="en-US" altLang="en-US" sz="2000" i="1" dirty="0"/>
              <a:t>h</a:t>
            </a:r>
            <a:r>
              <a:rPr lang="en-US" altLang="en-US" sz="2000" dirty="0"/>
              <a:t> maps search-key values to a fixed set of </a:t>
            </a:r>
            <a:r>
              <a:rPr lang="en-US" altLang="en-US" sz="2000" i="1" dirty="0"/>
              <a:t>B</a:t>
            </a:r>
            <a:r>
              <a:rPr lang="en-US" altLang="en-US" sz="2000" dirty="0"/>
              <a:t> of bucket addresses. Databases grow or shrink with time. </a:t>
            </a:r>
          </a:p>
          <a:p>
            <a:pPr lvl="1"/>
            <a:r>
              <a:rPr lang="en-US" altLang="en-US" sz="2000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sz="2000" dirty="0"/>
              <a:t>If space is allocated for anticipated growth, a significant amount of space will be wasted initially (and buckets will be </a:t>
            </a:r>
            <a:r>
              <a:rPr lang="en-US" altLang="en-US" sz="2000" dirty="0" err="1"/>
              <a:t>underfull</a:t>
            </a:r>
            <a:r>
              <a:rPr lang="en-US" altLang="en-US" sz="2000" dirty="0"/>
              <a:t>).</a:t>
            </a:r>
          </a:p>
          <a:p>
            <a:pPr lvl="1"/>
            <a:r>
              <a:rPr lang="en-US" altLang="en-US" sz="2000" dirty="0"/>
              <a:t>If database shrinks, again space will be wasted.</a:t>
            </a:r>
          </a:p>
          <a:p>
            <a:r>
              <a:rPr lang="en-US" altLang="en-US" sz="2000" dirty="0"/>
              <a:t>One solution: periodic re-organization of the file with a new hash function</a:t>
            </a:r>
          </a:p>
          <a:p>
            <a:pPr lvl="1"/>
            <a:r>
              <a:rPr lang="en-US" altLang="en-US" sz="2000" dirty="0"/>
              <a:t>Expensive, disrupts normal operations</a:t>
            </a:r>
          </a:p>
          <a:p>
            <a:r>
              <a:rPr lang="en-US" altLang="en-US" sz="2000" dirty="0"/>
              <a:t>Better solution: allow the number of buckets to be modified dynamically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sz="2000" dirty="0"/>
              <a:t>Periodic rehashing</a:t>
            </a:r>
          </a:p>
          <a:p>
            <a:pPr lvl="1"/>
            <a:r>
              <a:rPr lang="en-IN" altLang="en-US" sz="2000" dirty="0"/>
              <a:t>If number of entries in a hash table becomes (say) 1.5 times size of hash table, </a:t>
            </a:r>
          </a:p>
          <a:p>
            <a:pPr lvl="2"/>
            <a:r>
              <a:rPr lang="en-IN" altLang="en-US" sz="2000" dirty="0"/>
              <a:t>create new hash table of size  (say) 2 times the size of the previous hash table</a:t>
            </a:r>
          </a:p>
          <a:p>
            <a:pPr lvl="2"/>
            <a:r>
              <a:rPr lang="en-IN" altLang="en-US" sz="2000" dirty="0"/>
              <a:t>Rehash all entries to new table</a:t>
            </a:r>
          </a:p>
          <a:p>
            <a:r>
              <a:rPr lang="en-IN" altLang="en-US" sz="2000" dirty="0"/>
              <a:t>Linear Hashing</a:t>
            </a:r>
          </a:p>
          <a:p>
            <a:pPr lvl="1"/>
            <a:r>
              <a:rPr lang="en-IN" altLang="en-US" sz="2000" dirty="0"/>
              <a:t>Do rehashing in an incremental manner</a:t>
            </a:r>
          </a:p>
          <a:p>
            <a:r>
              <a:rPr lang="en-IN" altLang="en-US" sz="2000" dirty="0"/>
              <a:t>Extendable Hashing</a:t>
            </a:r>
          </a:p>
          <a:p>
            <a:pPr lvl="1"/>
            <a:r>
              <a:rPr lang="en-IN" altLang="en-US" sz="2000" dirty="0"/>
              <a:t>Tailored to disk based hashing, with buckets shared by multiple hash values</a:t>
            </a:r>
          </a:p>
          <a:p>
            <a:pPr lvl="1"/>
            <a:r>
              <a:rPr lang="en-IN" altLang="en-US" sz="2000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Dense index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— Index record appears for every search-key value in the file. </a:t>
            </a:r>
          </a:p>
          <a:p>
            <a:r>
              <a:rPr lang="en-US" altLang="en-US" sz="2000" dirty="0"/>
              <a:t>E.g. index on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attribute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sz="2000" dirty="0"/>
              <a:t>Cost of periodic re-organization</a:t>
            </a:r>
          </a:p>
          <a:p>
            <a:r>
              <a:rPr lang="en-US" altLang="en-US" sz="2000" dirty="0"/>
              <a:t>Relative frequency of insertions and deletions</a:t>
            </a:r>
          </a:p>
          <a:p>
            <a:r>
              <a:rPr lang="en-US" altLang="en-US" sz="2000" dirty="0"/>
              <a:t>Is it desirable to optimize average access time at the expense of worst-case access time?</a:t>
            </a:r>
          </a:p>
          <a:p>
            <a:r>
              <a:rPr lang="en-US" altLang="en-US" sz="2000" dirty="0"/>
              <a:t>Expected type of queries:</a:t>
            </a:r>
          </a:p>
          <a:p>
            <a:pPr lvl="1"/>
            <a:r>
              <a:rPr lang="en-US" altLang="en-US" sz="2000" dirty="0"/>
              <a:t>Hashing is generally better at retrieving records having a specified value of the key.</a:t>
            </a:r>
          </a:p>
          <a:p>
            <a:pPr lvl="1"/>
            <a:r>
              <a:rPr lang="en-US" altLang="en-US" sz="2000" dirty="0"/>
              <a:t>If range queries are common, ordered indices are to be preferred</a:t>
            </a:r>
          </a:p>
          <a:p>
            <a:r>
              <a:rPr lang="en-US" altLang="en-US" sz="2000" dirty="0"/>
              <a:t>In practice:</a:t>
            </a:r>
          </a:p>
          <a:p>
            <a:pPr lvl="1"/>
            <a:r>
              <a:rPr lang="en-US" altLang="en-US" sz="2000" dirty="0"/>
              <a:t>PostgreSQL supports hash indices, but discourages use due to poor performance</a:t>
            </a:r>
          </a:p>
          <a:p>
            <a:pPr lvl="1"/>
            <a:r>
              <a:rPr lang="en-US" altLang="en-US" sz="2000" dirty="0"/>
              <a:t>Oracle supports static hash organization, but not hash indices</a:t>
            </a:r>
          </a:p>
          <a:p>
            <a:pPr lvl="1"/>
            <a:r>
              <a:rPr lang="en-US" altLang="en-US" sz="2000" dirty="0" err="1"/>
              <a:t>SQLServer</a:t>
            </a:r>
            <a:r>
              <a:rPr lang="en-US" altLang="en-US" sz="2000" dirty="0"/>
              <a:t> supports only 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select </a:t>
            </a:r>
            <a:r>
              <a:rPr lang="en-US" altLang="en-US" sz="2000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from</a:t>
            </a:r>
            <a:r>
              <a:rPr lang="en-US" altLang="en-US" sz="2000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b="1" dirty="0"/>
              <a:t>where</a:t>
            </a:r>
            <a:r>
              <a:rPr lang="en-US" altLang="en-US" sz="2000" i="1" dirty="0"/>
              <a:t> dept_name </a:t>
            </a:r>
            <a:r>
              <a:rPr lang="en-US" altLang="en-US" sz="2000" dirty="0"/>
              <a:t>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 salary</a:t>
            </a:r>
            <a:r>
              <a:rPr lang="en-US" altLang="ja-JP" sz="2000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1.	Use index on </a:t>
            </a:r>
            <a:r>
              <a:rPr lang="en-US" altLang="en-US" sz="2000" i="1" dirty="0"/>
              <a:t>dept_name </a:t>
            </a:r>
            <a:r>
              <a:rPr lang="en-US" altLang="en-US" sz="2000" dirty="0"/>
              <a:t>to find instructors with department name Finance; test </a:t>
            </a:r>
            <a:r>
              <a:rPr lang="en-US" altLang="en-US" sz="2000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i="1" dirty="0"/>
              <a:t>2.	</a:t>
            </a:r>
            <a:r>
              <a:rPr lang="en-US" altLang="en-US" sz="2000" dirty="0"/>
              <a:t>Use index</a:t>
            </a:r>
            <a:r>
              <a:rPr lang="en-US" altLang="en-US" sz="2000" i="1" dirty="0"/>
              <a:t> </a:t>
            </a:r>
            <a:r>
              <a:rPr lang="en-US" altLang="en-US" sz="2000" dirty="0"/>
              <a:t>on</a:t>
            </a:r>
            <a:r>
              <a:rPr lang="en-US" altLang="en-US" sz="2000" i="1" dirty="0"/>
              <a:t> salary </a:t>
            </a:r>
            <a:r>
              <a:rPr lang="en-US" altLang="en-US" sz="2000" dirty="0"/>
              <a:t>to find instructors with a salary of $80000; test</a:t>
            </a:r>
            <a:r>
              <a:rPr lang="en-US" altLang="en-US" sz="2000" i="1" dirty="0"/>
              <a:t> dept_name 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3.	Use </a:t>
            </a:r>
            <a:r>
              <a:rPr lang="en-US" altLang="en-US" sz="2000" i="1" dirty="0"/>
              <a:t>dept_name </a:t>
            </a:r>
            <a:r>
              <a:rPr lang="en-US" altLang="en-US" sz="2000" dirty="0"/>
              <a:t>index to find pointers to all records pertaining to the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department.  Similarly use index on </a:t>
            </a:r>
            <a:r>
              <a:rPr lang="en-US" altLang="ja-JP" sz="2000" i="1" dirty="0"/>
              <a:t>salary</a:t>
            </a:r>
            <a:r>
              <a:rPr lang="en-US" altLang="ja-JP" sz="2000" dirty="0"/>
              <a:t>.  Take intersection of both sets of pointers obtained.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are search keys containing more than one attribute</a:t>
            </a:r>
          </a:p>
          <a:p>
            <a:pPr lvl="1"/>
            <a:r>
              <a:rPr lang="en-US" altLang="en-US" sz="2000" dirty="0"/>
              <a:t>E.g., (</a:t>
            </a:r>
            <a:r>
              <a:rPr lang="en-US" altLang="en-US" sz="2000" i="1" dirty="0"/>
              <a:t>dept_name, salary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Lexicographic ordering: (a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&lt; (b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b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if either </a:t>
            </a:r>
          </a:p>
          <a:p>
            <a:pPr lvl="1"/>
            <a:r>
              <a:rPr lang="en-US" altLang="en-US" sz="2000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&lt; 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or </a:t>
            </a:r>
          </a:p>
          <a:p>
            <a:pPr lvl="1"/>
            <a:r>
              <a:rPr lang="en-US" altLang="en-US" sz="2000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 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&lt; b</a:t>
            </a:r>
            <a:r>
              <a:rPr lang="en-US" altLang="en-US" sz="2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sz="2000" dirty="0"/>
              <a:t> With the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clause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=</a:t>
            </a:r>
            <a:r>
              <a:rPr lang="en-US" altLang="en-US" sz="2000" dirty="0"/>
              <a:t>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salary = </a:t>
            </a:r>
            <a:r>
              <a:rPr lang="en-US" altLang="ja-JP" sz="2000" dirty="0"/>
              <a:t>80000</a:t>
            </a:r>
            <a:br>
              <a:rPr lang="en-US" altLang="ja-JP" sz="2000" dirty="0"/>
            </a:br>
            <a:r>
              <a:rPr lang="en-US" altLang="ja-JP" sz="2000" dirty="0"/>
              <a:t>the index on (</a:t>
            </a:r>
            <a:r>
              <a:rPr lang="en-US" altLang="ja-JP" sz="2000" i="1" dirty="0"/>
              <a:t>dept_name, salary</a:t>
            </a:r>
            <a:r>
              <a:rPr lang="en-US" altLang="ja-JP" sz="2000" dirty="0"/>
              <a:t>) can be used to fetch only records that satisfy both conditions.</a:t>
            </a:r>
          </a:p>
          <a:p>
            <a:pPr lvl="1"/>
            <a:r>
              <a:rPr lang="en-US" altLang="en-US" sz="2000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sz="2000" dirty="0"/>
              <a:t>Can also efficiently handle 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</a:t>
            </a:r>
            <a:r>
              <a:rPr lang="en-US" altLang="en-US" sz="2000" dirty="0"/>
              <a:t> =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salary </a:t>
            </a:r>
            <a:r>
              <a:rPr lang="en-US" altLang="ja-JP" sz="2000" dirty="0"/>
              <a:t>&lt; 80000</a:t>
            </a:r>
          </a:p>
          <a:p>
            <a:r>
              <a:rPr lang="en-US" altLang="en-US" sz="2000" dirty="0"/>
              <a:t>But cannot efficiently handle</a:t>
            </a:r>
            <a:br>
              <a:rPr lang="en-US" altLang="en-US" sz="2000" dirty="0"/>
            </a:br>
            <a:r>
              <a:rPr lang="en-US" altLang="en-US" sz="2000" dirty="0"/>
              <a:t>          </a:t>
            </a:r>
            <a:r>
              <a:rPr lang="en-US" altLang="en-US" sz="2000" b="1" dirty="0"/>
              <a:t>where</a:t>
            </a:r>
            <a:r>
              <a:rPr lang="en-US" altLang="en-US" sz="2000" i="1" dirty="0"/>
              <a:t> dept_name </a:t>
            </a:r>
            <a:r>
              <a:rPr lang="en-US" altLang="en-US" sz="2000" dirty="0"/>
              <a:t>&lt; </a:t>
            </a:r>
            <a:r>
              <a:rPr lang="ja-JP" altLang="en-US" sz="2000" dirty="0"/>
              <a:t>“</a:t>
            </a:r>
            <a:r>
              <a:rPr lang="en-US" altLang="ja-JP" sz="2000" dirty="0"/>
              <a:t>Finance</a:t>
            </a:r>
            <a:r>
              <a:rPr lang="ja-JP" altLang="en-US" sz="2000" dirty="0"/>
              <a:t>”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</a:t>
            </a:r>
            <a:r>
              <a:rPr lang="en-US" altLang="ja-JP" sz="2000" dirty="0"/>
              <a:t> </a:t>
            </a:r>
            <a:r>
              <a:rPr lang="en-US" altLang="ja-JP" sz="2000" i="1" dirty="0"/>
              <a:t>balance = </a:t>
            </a:r>
            <a:r>
              <a:rPr lang="en-US" altLang="ja-JP" sz="2000" dirty="0"/>
              <a:t>80000</a:t>
            </a:r>
          </a:p>
          <a:p>
            <a:pPr lvl="1"/>
            <a:r>
              <a:rPr lang="en-US" altLang="en-US" sz="2000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31957"/>
            <a:ext cx="7335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	(</a:t>
            </a:r>
            <a:r>
              <a:rPr kumimoji="0" lang="en-US" altLang="en-US" sz="2000" i="1" dirty="0"/>
              <a:t>dept_name, salary</a:t>
            </a:r>
            <a:r>
              <a:rPr kumimoji="0"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sz="2000" dirty="0"/>
              <a:t>Add extra attributes to index so (some) queries can avoid fetching the actual records</a:t>
            </a:r>
          </a:p>
          <a:p>
            <a:pPr lvl="1"/>
            <a:r>
              <a:rPr lang="en-US" altLang="en-US" sz="2000" dirty="0"/>
              <a:t>Store extra attributes only at leaf</a:t>
            </a:r>
          </a:p>
          <a:p>
            <a:pPr lvl="2"/>
            <a:r>
              <a:rPr lang="en-US" altLang="en-US" sz="2000" dirty="0"/>
              <a:t>Why?</a:t>
            </a:r>
          </a:p>
          <a:p>
            <a:r>
              <a:rPr lang="en-US" altLang="en-US" sz="2000" dirty="0"/>
              <a:t>Particularly useful for secondary indices </a:t>
            </a:r>
          </a:p>
          <a:p>
            <a:pPr lvl="1"/>
            <a:r>
              <a:rPr lang="en-US" altLang="en-US" sz="2000" dirty="0"/>
              <a:t>Why?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sz="2000" dirty="0"/>
              <a:t>Bitmap indices are a special type of index designed for efficient querying on multiple keys</a:t>
            </a:r>
          </a:p>
          <a:p>
            <a:r>
              <a:rPr lang="en-US" altLang="en-US" sz="2000" dirty="0"/>
              <a:t>Records in a relation are assumed to be numbered sequentially from, say, 0</a:t>
            </a:r>
          </a:p>
          <a:p>
            <a:pPr lvl="1"/>
            <a:r>
              <a:rPr lang="en-US" altLang="en-US" sz="2000" dirty="0"/>
              <a:t>Given a number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it must be easy to retrieve record </a:t>
            </a:r>
            <a:r>
              <a:rPr lang="en-US" altLang="en-US" sz="2000" i="1" dirty="0"/>
              <a:t>n</a:t>
            </a:r>
            <a:endParaRPr lang="en-US" altLang="en-US" sz="2000" dirty="0"/>
          </a:p>
          <a:p>
            <a:pPr lvl="2"/>
            <a:r>
              <a:rPr lang="en-US" altLang="en-US" sz="2000" dirty="0"/>
              <a:t>Particularly easy if records are of fixed size</a:t>
            </a:r>
          </a:p>
          <a:p>
            <a:r>
              <a:rPr lang="en-US" altLang="en-US" sz="2000" dirty="0"/>
              <a:t>Applicable on attributes that take on a relatively small number of distinct values</a:t>
            </a:r>
          </a:p>
          <a:p>
            <a:pPr lvl="1"/>
            <a:r>
              <a:rPr lang="en-US" altLang="en-US" sz="2000" dirty="0"/>
              <a:t>E.g., gender, country, state, …</a:t>
            </a:r>
          </a:p>
          <a:p>
            <a:pPr lvl="1"/>
            <a:r>
              <a:rPr lang="en-US" altLang="en-US" sz="2000" dirty="0"/>
              <a:t>E.g., income-level (income broken up into a small number of  levels such as 0-9999, 10000-19999, 20000-50000, 50000- infinity)</a:t>
            </a:r>
          </a:p>
          <a:p>
            <a:r>
              <a:rPr lang="en-US" altLang="en-US" sz="2000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sz="2000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sz="2000" dirty="0"/>
              <a:t>Bitmap has as many bits as records</a:t>
            </a:r>
          </a:p>
          <a:p>
            <a:pPr lvl="1"/>
            <a:r>
              <a:rPr lang="en-US" altLang="en-US" sz="2000" dirty="0"/>
              <a:t>In a bitmap for value v, the bit for a record is 1 if the record has the value v for the attribute, and is 0 otherwise</a:t>
            </a:r>
          </a:p>
          <a:p>
            <a:r>
              <a:rPr lang="en-US" altLang="en-US" sz="2000" dirty="0"/>
              <a:t>Example</a:t>
            </a:r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6" y="3367639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sz="2000" dirty="0"/>
              <a:t>not particularly useful for single attribute queries</a:t>
            </a:r>
          </a:p>
          <a:p>
            <a:pPr marL="381000" indent="-381000"/>
            <a:r>
              <a:rPr lang="en-US" altLang="en-US" sz="2000" dirty="0"/>
              <a:t>Queries are answered using bitmap operations</a:t>
            </a:r>
          </a:p>
          <a:p>
            <a:pPr marL="800100" lvl="1" indent="-342900"/>
            <a:r>
              <a:rPr lang="en-US" altLang="en-US" sz="2000" dirty="0"/>
              <a:t>Intersection (and)</a:t>
            </a:r>
          </a:p>
          <a:p>
            <a:pPr marL="800100" lvl="1" indent="-342900"/>
            <a:r>
              <a:rPr lang="en-US" altLang="en-US" sz="2000" dirty="0"/>
              <a:t>Union (or)</a:t>
            </a:r>
          </a:p>
          <a:p>
            <a:pPr marL="381000" indent="-381000"/>
            <a:r>
              <a:rPr lang="en-US" altLang="en-US" sz="2000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sz="2000" dirty="0"/>
              <a:t>E.g.,   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sz="2000" dirty="0"/>
              <a:t>                100110  OR  110011 = 110111</a:t>
            </a:r>
            <a:br>
              <a:rPr lang="en-US" altLang="en-US" sz="2000" dirty="0"/>
            </a:br>
            <a:r>
              <a:rPr lang="en-US" altLang="en-US" sz="2000" dirty="0"/>
              <a:t>                       NOT 100110  = 011001</a:t>
            </a:r>
          </a:p>
          <a:p>
            <a:pPr marL="800100" lvl="1" indent="-342900"/>
            <a:r>
              <a:rPr lang="en-US" altLang="en-US" sz="2000" dirty="0"/>
              <a:t>Males with income level L1:   10010 AND 10100 = 10000</a:t>
            </a:r>
          </a:p>
          <a:p>
            <a:pPr marL="1200150" lvl="2" indent="-342900"/>
            <a:r>
              <a:rPr lang="en-US" altLang="en-US" sz="2000" dirty="0"/>
              <a:t>Can then retrieve required tuples.</a:t>
            </a:r>
          </a:p>
          <a:p>
            <a:pPr marL="1200150" lvl="2" indent="-342900"/>
            <a:r>
              <a:rPr lang="en-US" altLang="en-US" sz="2000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sz="2000" dirty="0"/>
              <a:t>Bitmap indices generally very small compared with relation size</a:t>
            </a:r>
          </a:p>
          <a:p>
            <a:pPr lvl="1"/>
            <a:r>
              <a:rPr lang="en-US" altLang="en-US" sz="2000" dirty="0"/>
              <a:t>E.g., if record is 100 bytes, space for a single bitmap is 1/800 of space used by relation.  </a:t>
            </a:r>
          </a:p>
          <a:p>
            <a:pPr lvl="2"/>
            <a:r>
              <a:rPr lang="en-US" altLang="en-US" sz="2000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sz="1800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sz="1800" dirty="0"/>
              <a:t>E.g., 1-million-bit maps can be and-</a:t>
            </a:r>
            <a:r>
              <a:rPr lang="en-US" altLang="en-US" sz="1800" dirty="0" err="1"/>
              <a:t>ed</a:t>
            </a:r>
            <a:r>
              <a:rPr lang="en-US" altLang="en-US" sz="1800" dirty="0"/>
              <a:t> with just 31,250 instruction</a:t>
            </a:r>
          </a:p>
          <a:p>
            <a:r>
              <a:rPr lang="en-US" altLang="en-US" sz="1800" dirty="0"/>
              <a:t>Counting number of 1s can be done fast by a trick:</a:t>
            </a:r>
          </a:p>
          <a:p>
            <a:pPr lvl="1"/>
            <a:r>
              <a:rPr lang="en-US" altLang="en-US" sz="1800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sz="1800" dirty="0"/>
              <a:t>Can use pairs of bytes to speed up further at a higher memory cost</a:t>
            </a:r>
          </a:p>
          <a:p>
            <a:pPr lvl="1"/>
            <a:r>
              <a:rPr lang="en-US" altLang="en-US" sz="1800" dirty="0"/>
              <a:t>Add up the retrieved counts</a:t>
            </a:r>
          </a:p>
          <a:p>
            <a:r>
              <a:rPr lang="en-US" altLang="en-US" sz="1800" dirty="0"/>
              <a:t>Bitmaps can be used instead of Tuple-ID lists at leaf levels of </a:t>
            </a:r>
            <a:br>
              <a:rPr lang="en-US" altLang="en-US" sz="1800" dirty="0"/>
            </a:br>
            <a:r>
              <a:rPr lang="en-US" altLang="en-US" sz="1800" dirty="0"/>
              <a:t>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-trees, for values that have a large number of matching records</a:t>
            </a:r>
          </a:p>
          <a:p>
            <a:pPr lvl="1"/>
            <a:r>
              <a:rPr lang="en-US" altLang="en-US" sz="1800" dirty="0"/>
              <a:t>Worthwhile if &gt; 1/64 of the records have that value, assuming a tuple-id is 64 bits</a:t>
            </a:r>
          </a:p>
          <a:p>
            <a:pPr lvl="1"/>
            <a:r>
              <a:rPr lang="en-US" altLang="en-US" sz="1800" dirty="0"/>
              <a:t>Above technique merges benefits of bitmap and 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/>
              <a:t>Dense index on 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, with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file sorted on </a:t>
            </a:r>
            <a:r>
              <a:rPr lang="en-US" altLang="en-US" sz="2000" i="1" dirty="0"/>
              <a:t>dept_name</a:t>
            </a:r>
            <a:endParaRPr lang="en-US" altLang="en-US" sz="2000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2240338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8011050" cy="5263469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b="1" dirty="0"/>
            </a:br>
            <a:r>
              <a:rPr lang="en-IN" sz="2000" b="1" dirty="0"/>
              <a:t>  </a:t>
            </a:r>
            <a:r>
              <a:rPr lang="en-IN" sz="2000" b="1" dirty="0">
                <a:solidFill>
                  <a:srgbClr val="FF0000"/>
                </a:solidFill>
              </a:rPr>
              <a:t>create index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i="1" dirty="0" err="1"/>
              <a:t>takes_pk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002060"/>
                </a:solidFill>
              </a:rPr>
              <a:t>on</a:t>
            </a:r>
            <a:r>
              <a:rPr lang="en-IN" sz="2000" dirty="0"/>
              <a:t> </a:t>
            </a:r>
            <a:r>
              <a:rPr lang="en-IN" sz="2000" i="1" dirty="0"/>
              <a:t>takes</a:t>
            </a:r>
            <a:r>
              <a:rPr lang="en-IN" sz="2000" dirty="0"/>
              <a:t> (</a:t>
            </a:r>
            <a:r>
              <a:rPr lang="en-IN" sz="2000" i="1" dirty="0" err="1"/>
              <a:t>ID,course_ID</a:t>
            </a:r>
            <a:r>
              <a:rPr lang="en-IN" sz="2000" i="1" dirty="0"/>
              <a:t>, year, semester, section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US" sz="2000" dirty="0"/>
              <a:t>  </a:t>
            </a:r>
            <a:r>
              <a:rPr lang="en-US" altLang="en-US" sz="2000" b="1" dirty="0">
                <a:solidFill>
                  <a:srgbClr val="FF0000"/>
                </a:solidFill>
              </a:rPr>
              <a:t>drop index 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 err="1"/>
              <a:t>takes_pk</a:t>
            </a:r>
            <a:endParaRPr lang="en-US" altLang="en-US" sz="2000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Most database systems allow specification of type of index, and clustering.</a:t>
            </a:r>
            <a:endParaRPr lang="en-IN" sz="2000" dirty="0"/>
          </a:p>
          <a:p>
            <a:r>
              <a:rPr lang="en-IN" sz="2000" dirty="0"/>
              <a:t>Indices on primary key created automatically by all databases</a:t>
            </a:r>
          </a:p>
          <a:p>
            <a:pPr lvl="1"/>
            <a:r>
              <a:rPr lang="en-IN" sz="2000" dirty="0"/>
              <a:t>Why?</a:t>
            </a:r>
          </a:p>
          <a:p>
            <a:r>
              <a:rPr lang="en-IN" sz="2000" dirty="0"/>
              <a:t>Some database also create indices on foreign key attributes</a:t>
            </a:r>
          </a:p>
          <a:p>
            <a:pPr lvl="1"/>
            <a:r>
              <a:rPr lang="en-IN" sz="2000" dirty="0"/>
              <a:t>Why might such an index be useful for this query:</a:t>
            </a:r>
          </a:p>
          <a:p>
            <a:pPr lvl="2"/>
            <a:r>
              <a:rPr lang="en-IN" sz="2000" i="1" dirty="0"/>
              <a:t>takes </a:t>
            </a:r>
            <a:r>
              <a:rPr lang="en-IN" sz="2000" dirty="0"/>
              <a:t>⨝ </a:t>
            </a:r>
            <a:r>
              <a:rPr lang="el-GR" sz="2000" dirty="0"/>
              <a:t>σ</a:t>
            </a:r>
            <a:r>
              <a:rPr lang="en-IN" sz="2000" i="1" baseline="-25000" dirty="0"/>
              <a:t>name='Shankar'</a:t>
            </a:r>
            <a:r>
              <a:rPr lang="en-IN" sz="2000" i="1" dirty="0"/>
              <a:t> </a:t>
            </a:r>
            <a:r>
              <a:rPr lang="en-IN" sz="2000" dirty="0"/>
              <a:t>(</a:t>
            </a:r>
            <a:r>
              <a:rPr lang="en-IN" sz="2000" i="1" dirty="0"/>
              <a:t>student</a:t>
            </a:r>
            <a:r>
              <a:rPr lang="en-IN" sz="2000" dirty="0"/>
              <a:t>)</a:t>
            </a:r>
          </a:p>
          <a:p>
            <a:r>
              <a:rPr lang="en-IN" sz="2000" dirty="0"/>
              <a:t>Indices can greatly speed up lookups, but impose cost on updates</a:t>
            </a:r>
          </a:p>
          <a:p>
            <a:pPr lvl="1"/>
            <a:r>
              <a:rPr lang="en-IN" sz="2000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902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index</a:t>
            </a:r>
            <a:r>
              <a:rPr lang="en-US" altLang="en-US" sz="2000" dirty="0"/>
              <a:t> &lt;index-name&gt; </a:t>
            </a:r>
            <a:r>
              <a:rPr lang="en-US" altLang="en-US" sz="2000" b="1" dirty="0"/>
              <a:t>on</a:t>
            </a:r>
            <a:r>
              <a:rPr lang="en-US" altLang="en-US" sz="2000" dirty="0"/>
              <a:t> &lt;relation-name&gt;</a:t>
            </a:r>
            <a:br>
              <a:rPr lang="en-US" altLang="en-US" sz="2000" dirty="0"/>
            </a:br>
            <a:r>
              <a:rPr lang="en-US" altLang="en-US" sz="2000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E.g.,:  </a:t>
            </a:r>
            <a:r>
              <a:rPr lang="en-US" altLang="en-US" sz="2000" b="1" dirty="0"/>
              <a:t>create index </a:t>
            </a:r>
            <a:r>
              <a:rPr lang="en-US" altLang="en-US" sz="2000" i="1" dirty="0"/>
              <a:t> b-index </a:t>
            </a:r>
            <a:r>
              <a:rPr lang="en-US" altLang="en-US" sz="2000" b="1" dirty="0"/>
              <a:t>on</a:t>
            </a:r>
            <a:r>
              <a:rPr lang="en-US" altLang="en-US" sz="2000" i="1" dirty="0"/>
              <a:t> branch(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Use </a:t>
            </a:r>
            <a:r>
              <a:rPr lang="en-US" altLang="en-US" sz="2000" b="1" dirty="0"/>
              <a:t>create unique index</a:t>
            </a:r>
            <a:r>
              <a:rPr lang="en-US" altLang="en-US" sz="2000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Not really required if SQL </a:t>
            </a:r>
            <a:r>
              <a:rPr lang="en-US" altLang="en-US" sz="2000" b="1" dirty="0"/>
              <a:t>unique</a:t>
            </a:r>
            <a:r>
              <a:rPr lang="en-US" altLang="en-US" sz="2000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/>
              <a:t>drop index </a:t>
            </a:r>
            <a:r>
              <a:rPr lang="en-US" altLang="en-US" sz="2000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2153775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</a:t>
            </a:r>
            <a:r>
              <a:rPr lang="en-US" altLang="zh-CN" dirty="0"/>
              <a:t>1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172" y="1013889"/>
            <a:ext cx="8069801" cy="249555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Sparse Index</a:t>
            </a:r>
            <a:r>
              <a:rPr lang="en-US" altLang="en-US" sz="2000" dirty="0"/>
              <a:t>:  contains index records for only some search-key values.</a:t>
            </a:r>
          </a:p>
          <a:p>
            <a:pPr lvl="1"/>
            <a:r>
              <a:rPr lang="en-US" altLang="en-US" sz="2000" dirty="0"/>
              <a:t>Applicable when records are sequentially ordered on search-key</a:t>
            </a:r>
          </a:p>
          <a:p>
            <a:r>
              <a:rPr lang="en-US" altLang="en-US" sz="2000" dirty="0"/>
              <a:t>To locate a record with search-key value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we:</a:t>
            </a:r>
          </a:p>
          <a:p>
            <a:pPr lvl="1"/>
            <a:r>
              <a:rPr lang="en-US" altLang="en-US" sz="2000" dirty="0"/>
              <a:t>Find index record with largest search-key value &lt; </a:t>
            </a:r>
            <a:r>
              <a:rPr lang="en-US" altLang="en-US" sz="2000" i="1" dirty="0"/>
              <a:t>K</a:t>
            </a:r>
            <a:endParaRPr lang="en-US" altLang="en-US" sz="2000" dirty="0"/>
          </a:p>
          <a:p>
            <a:pPr lvl="1"/>
            <a:r>
              <a:rPr lang="en-US" altLang="en-US" sz="2000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47" y="3956051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7" y="1193804"/>
            <a:ext cx="9055223" cy="5192712"/>
          </a:xfrm>
        </p:spPr>
        <p:txBody>
          <a:bodyPr/>
          <a:lstStyle/>
          <a:p>
            <a:r>
              <a:rPr lang="en-US" altLang="en-US" sz="2000" dirty="0"/>
              <a:t>Compared to dense indices:</a:t>
            </a:r>
          </a:p>
          <a:p>
            <a:pPr lvl="1"/>
            <a:r>
              <a:rPr lang="en-US" altLang="en-US" sz="2000" dirty="0"/>
              <a:t>Less space and less maintenance overhead for insertions and deletions.</a:t>
            </a:r>
          </a:p>
          <a:p>
            <a:pPr lvl="1"/>
            <a:r>
              <a:rPr lang="en-US" altLang="en-US" sz="2000" dirty="0"/>
              <a:t>Generally slower than dense index for locating records.</a:t>
            </a:r>
          </a:p>
          <a:p>
            <a:r>
              <a:rPr lang="en-US" altLang="en-US" sz="2000" b="1" dirty="0"/>
              <a:t>Good tradeoff</a:t>
            </a:r>
            <a:r>
              <a:rPr lang="en-US" altLang="en-US" sz="2000" dirty="0"/>
              <a:t>: </a:t>
            </a:r>
          </a:p>
          <a:p>
            <a:pPr lvl="1"/>
            <a:r>
              <a:rPr lang="en-US" altLang="en-US" sz="2000" dirty="0"/>
              <a:t>for clustered index: sparse index with an index entry for every block in file, corresponding to least search-key value in the block.</a:t>
            </a:r>
            <a:br>
              <a:rPr lang="en-US" altLang="en-US" sz="2000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000" dirty="0"/>
              <a:t>For </a:t>
            </a:r>
            <a:r>
              <a:rPr lang="en-US" altLang="en-US" sz="2000" dirty="0" err="1"/>
              <a:t>unclustered</a:t>
            </a:r>
            <a:r>
              <a:rPr lang="en-US" altLang="en-US" sz="2000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3142696" y="3684233"/>
            <a:ext cx="2121763" cy="2079556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76198</TotalTime>
  <Words>5705</Words>
  <Application>Microsoft Office PowerPoint</Application>
  <PresentationFormat>全屏显示(4:3)</PresentationFormat>
  <Paragraphs>576</Paragraphs>
  <Slides>72</Slides>
  <Notes>58</Notes>
  <HiddenSlides>7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  <vt:variant>
        <vt:lpstr>自定义放映</vt:lpstr>
      </vt:variant>
      <vt:variant>
        <vt:i4>1</vt:i4>
      </vt:variant>
    </vt:vector>
  </HeadingPairs>
  <TitlesOfParts>
    <vt:vector size="84" baseType="lpstr">
      <vt:lpstr>Monotype Sorts</vt:lpstr>
      <vt:lpstr>MS PGothic</vt:lpstr>
      <vt:lpstr>MS PGothic</vt:lpstr>
      <vt:lpstr>Arial</vt:lpstr>
      <vt:lpstr>Helvetica</vt:lpstr>
      <vt:lpstr>Symbol</vt:lpstr>
      <vt:lpstr>Times New Roman</vt:lpstr>
      <vt:lpstr>Webdings</vt:lpstr>
      <vt:lpstr>Wingdings</vt:lpstr>
      <vt:lpstr>2_db-5-grey</vt:lpstr>
      <vt:lpstr>Equation</vt:lpstr>
      <vt:lpstr>Chapter 11: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演示文稿</vt:lpstr>
      <vt:lpstr>Static Hashing</vt:lpstr>
      <vt:lpstr>Handling of Bucket Overflows</vt:lpstr>
      <vt:lpstr>Example of Hash Index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Creation of Indices</vt:lpstr>
      <vt:lpstr>Index Definition in SQL</vt:lpstr>
      <vt:lpstr>End of Chapter 11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Administrator</cp:lastModifiedBy>
  <cp:revision>358</cp:revision>
  <cp:lastPrinted>2019-06-24T14:40:34Z</cp:lastPrinted>
  <dcterms:created xsi:type="dcterms:W3CDTF">2009-12-23T00:01:06Z</dcterms:created>
  <dcterms:modified xsi:type="dcterms:W3CDTF">2024-11-04T09:06:11Z</dcterms:modified>
</cp:coreProperties>
</file>