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media/image2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346" r:id="rId3"/>
    <p:sldId id="369" r:id="rId5"/>
    <p:sldId id="256" r:id="rId6"/>
    <p:sldId id="257" r:id="rId7"/>
    <p:sldId id="258" r:id="rId8"/>
    <p:sldId id="259" r:id="rId9"/>
    <p:sldId id="335" r:id="rId10"/>
    <p:sldId id="262" r:id="rId11"/>
    <p:sldId id="354" r:id="rId12"/>
    <p:sldId id="348" r:id="rId13"/>
    <p:sldId id="263" r:id="rId14"/>
    <p:sldId id="268" r:id="rId15"/>
    <p:sldId id="350" r:id="rId16"/>
    <p:sldId id="270" r:id="rId17"/>
    <p:sldId id="271" r:id="rId18"/>
    <p:sldId id="272" r:id="rId19"/>
    <p:sldId id="362" r:id="rId20"/>
    <p:sldId id="275" r:id="rId21"/>
    <p:sldId id="277" r:id="rId22"/>
    <p:sldId id="276" r:id="rId23"/>
    <p:sldId id="364" r:id="rId24"/>
    <p:sldId id="278" r:id="rId25"/>
    <p:sldId id="334" r:id="rId26"/>
    <p:sldId id="344" r:id="rId27"/>
    <p:sldId id="279" r:id="rId28"/>
    <p:sldId id="284" r:id="rId29"/>
    <p:sldId id="285" r:id="rId30"/>
    <p:sldId id="286" r:id="rId31"/>
    <p:sldId id="290" r:id="rId32"/>
    <p:sldId id="287" r:id="rId33"/>
    <p:sldId id="264" r:id="rId34"/>
    <p:sldId id="365" r:id="rId35"/>
    <p:sldId id="289" r:id="rId36"/>
    <p:sldId id="291" r:id="rId37"/>
    <p:sldId id="293" r:id="rId38"/>
    <p:sldId id="292" r:id="rId39"/>
    <p:sldId id="294" r:id="rId40"/>
    <p:sldId id="295" r:id="rId41"/>
    <p:sldId id="336" r:id="rId42"/>
    <p:sldId id="296" r:id="rId43"/>
    <p:sldId id="297" r:id="rId44"/>
    <p:sldId id="298" r:id="rId45"/>
    <p:sldId id="299" r:id="rId46"/>
    <p:sldId id="355" r:id="rId47"/>
    <p:sldId id="301" r:id="rId48"/>
    <p:sldId id="302" r:id="rId49"/>
    <p:sldId id="366" r:id="rId50"/>
    <p:sldId id="367" r:id="rId51"/>
    <p:sldId id="356" r:id="rId52"/>
    <p:sldId id="353" r:id="rId53"/>
    <p:sldId id="352" r:id="rId54"/>
    <p:sldId id="337" r:id="rId55"/>
    <p:sldId id="305" r:id="rId56"/>
    <p:sldId id="338" r:id="rId57"/>
    <p:sldId id="306" r:id="rId58"/>
    <p:sldId id="339" r:id="rId59"/>
    <p:sldId id="340" r:id="rId60"/>
    <p:sldId id="357" r:id="rId61"/>
    <p:sldId id="358" r:id="rId62"/>
    <p:sldId id="341" r:id="rId63"/>
    <p:sldId id="359" r:id="rId64"/>
    <p:sldId id="360" r:id="rId65"/>
    <p:sldId id="361" r:id="rId66"/>
    <p:sldId id="363" r:id="rId67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4" userDrawn="1">
          <p15:clr>
            <a:srgbClr val="A4A3A4"/>
          </p15:clr>
        </p15:guide>
        <p15:guide id="2" pos="5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74" y="54"/>
      </p:cViewPr>
      <p:guideLst>
        <p:guide orient="horz" pos="734"/>
        <p:guide pos="5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3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 smtClean="0"/>
            </a:lvl1pPr>
          </a:lstStyle>
          <a:p>
            <a:pPr>
              <a:defRPr/>
            </a:pPr>
            <a:fld id="{119CE09D-DE5D-44E4-9C09-1DDE59E23189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2T03:03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6024 6406 0,'24'0'47,"0"0"-31,23 0-16,-23 0 16,71 23-1,25-23 1,-1 0-1,0 0 1,47 48 0,49-24-1,-25-24 1,-95 0-16,167 0 16,-214 0-1,23 0-15,25 0 31,-25 0-15,1 24 0,47-24-1,24 0 1,-24 0 0,23 0-1,120 71 1,72-71-1,-168 0-15,96 0 16,-166 0 0,-25 0-16,24 0 15,1 0 1,-1 0 0,71 0 15,-23 0-16,-71 0 1,23 0 0,-47 0-1,23 0 1,24 0 0,-23 0-16,23-24 15,-24 24 1,-23 0-1,-24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2T02:37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7072 14026 0,'24'0'125,"0"0"-109,23 0-16,-23 0 15,0 0-15,0 0 16,23 0 0,25 0-1,-1 0-15,1 0 16,23 0-16,-48 0 16,49 0-16,-25 0 15,1 0-15,-49 0 16,49 0-16,23 23 15,-71 1-15,47-24 16,1 0-16,23 0 16,-24 0-16,-23 24 15,47-24-15,-47 0 16,0 0-16,-25 0 16,1 0-1,24 0 1,-1 0-16,25 0 15,23 0-15,0 0 16,1 0-16,-49 0 16,1 24-16,-1-24 15,-23 24-15,0-24 16,0 0-16,0 0 16,0 0-16,-1 0 15,1 0-15,0 0 16,0 0-1,23 0-15,1 0 16,-24 0-16,0 0 16,0 0-1,-1 0 17,25 23-17,23-23-15,-47 0 16,0 0-16,0 0 140,0 0-124,-1 0 31,1 0 15,0 0-62,0 0 32,0 0-17,-1 0-15,1 0 16,0 0 0,0 0-16,0 0 31,0 0 63</inkml:trace>
  <inkml:trace contextRef="#ctx0" brushRef="#br0">11215 14002 0,'24'0'78,"0"0"-62,0 0-16,0 0 15,-1 0 1,1 0 0,0 0-16,24 0 15,-1 0 1,-23 0-16,0 0 16,23 0-16,-23 0 15,24 0-15,-24 0 16,23 0-1,-23 0 1,0 0-16,0 0 16,23 0-16,25 0 15,-24 0-15,-25 0 16,1 0-16,24 0 16,-1 0-16,1 0 15,0 0-15,-25 0 16,1 0-16,24 0 15,-24 0-15,23 0 16,-23 0-16,48 0 16,23 0-16,-24 0 15,1 0-15,-25 0 16,25 0-16,-25 0 16,1 0-16,23 0 15,25 0 1,-25 0-16,-23 0 15,23 0-15,-23 0 16,-24 0-16,23 0 16,-23 0-16,0 0 15,24 0-15,-25 0 16,1 0 109,0 0-94,0 0-15,0 0-1,-1 0-15,25 0 16,-24 0 0,0 0-1,-1 0 63,1 0-78,0 0 32,0 0-17,0 0 17,-1 0-17,25 0-15,-24 0 16,0 0-1,0 0 48,-1 0-47,25 0-16,-24 0 78</inkml:trace>
  <inkml:trace contextRef="#ctx0" brushRef="#br0">5167 9596 0,'24'0'110,"47"0"-95,-47 0 1,119 0-16,-48 0 16,48 0-16,-24 0 15,24 0-15,-24 0 16,24 0-16,-72 0 16,-23 0-1,23 0-15,25 0 16,-25 0-16,-23 0 15,47 0-15,-71 0 16,23 0-16,1 0 16,0 0-16,-1 0 15,-23 0-15,24 0 16,-1 24-16,25-24 16,-1 24-16,1-24 15,-49 0-15,49 0 16,-48 24-16,47-24 15,1 24-15,-1-24 16,0 23-16,1-23 16,-25 0-16,1 0 15,0 24-15,-24-24 16,47 24-16,-47-24 16,0 0-16,23 0 15,1 0-15,0 0 16,23 0-16,0 0 15,-23 0-15,0 24 16,23-24-16,-47 0 16,71 48-16,-47-48 15,-24 0 1,23 0-16,1 0 16,-1 0-16,25 0 15,-1 0-15,-23 0 16,-24 0-16,23 0 15,25 0-15,-25 0 16,25 0-16,-1 0 16,1 0-16,-25 0 15,1 0-15,-24 0 16,0 0-16,-1 0 16,1 0-16,24 0 15,-24 0-15,0 0 16,-1 0-16,1 0 15,0 0 1,0 0 0,0 0-16,-1 0 15,25 0-15,-24 0 16,23 0-16,25 0 16,-25 0-16,25 0 15,23 0-15,-23 0 16,23 0-16,-71 0 15,47 0 1,-47 0-16,0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2T02:41: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4976 4143 0,'24'0'109,"-24"-23"-93,24 23-16,48 0 15,-25 0-15,1-24 16,23 24-1,1 0-15,-25 0 16,25 0 0,-1 0-16,1 0 15,118 0 1,-71 0 0,48 0-1,-1 0 1,49 0-1,23 0 1,-95 0 0,-24 0-1,71 0 1,72 0 0,-143 0-16,96 0 15,-120 0 1,0 0-16,96 0 15,47 0 1,-48 0 15,-47 0-15,-48 0 0,1 0-1,-25 24 1,96-24-1,-120 23 1,1-23-16,71 0 16,-47 0-16,-1 48 15,120-24 1,-96-24 0,-48 0-1,-23 0 16,0 0-15,119 0 0,-24 0-1,24 24 17,-119-24-1,23 0-16,-23 0 1,48 0 0,-72 23-1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2T02:44: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5810 6453 0,'24'0'172,"23"0"-172,-23 0 15,24 0-15,47 0 16,24 0 0,48 0-1,-1 0 1,-94 0 0,23 0 15,24 0-16,-47 0 1,-25 0 0,1 0-16,-1 0 15,25 0-15,-48 0 16,71 0 0,72 0-1,-1 0 1,-70 0-1,23 0 1,-48 0 0,72 0-1,-24 0 1,0 0 0,-71 0-16,95 0 15,-48 0-15,24 24 16,48-24-1,-24 0 1,23 24 0,-23-24-1,-24 0 1,24 0 15,71 47-15,-23-47-1,-25 0 1,-94 0-16,23 0 16,-47 0-1,-24 0-15,71 0 16,0 0 15,0 0-15,-47 0-1,95 0 1,24 0 0,47 0-1,0 0 1,-47 0 0,-143 0-16,23 0 15,1 0 1,0 0-16,-1 0 15,-23 0 1,47 0 0,-47 0-1,48 0 17,-25 0-17,-23 0 1,0 0-1,24 0 1,23 0 0,-23 24-1,23-24 1,-47 0 0,23 0-1,-23 0 16,0 0-15,0 0 0,0 0-16,71 0 15,-24 0 17,1 0-17,-24 0 1,-25 0 15,1 0-15,24 0-1,-1 0 1,25 0 0,-25 0-1,-23 0 16,0 0 173,0 0-189</inkml:trace>
  <inkml:trace contextRef="#ctx0" brushRef="#br0">8120 10811 0,'24'0'109,"47"-48"-109,0 48 16,48-24-16,96 24 16,47-23-1,71-1 1,-119 24 0,48 0-1,0 0 1,-24 0 15,-47 0-15,-24 0-1,-25 0 1,25 0 0,-95 0-16,166-24 15,-95 0-15,-48 24 16,191 0-1,-120 0 1,-94 0 0,-25 0-1,25 0 1,-1 0 0,72 0-1,-48 0 16,-23 0-31,-25 0 16,25 0-16,-1 0 0,1 0 16,94 0-1,25 0 1,-24 24 0,-96 0-1,-47-24 48,0 0-48,-1 0-15,1 24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2T03:31: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12906 3953 0,'24'0'94,"0"0"-94,-1 0 15,25 0 1,0 0-16,23 0 15,96-24 1,23 0 0,-71 0-1,-71 24 1,71 0 15,-95 0-31,71 0 16,-47 0-1,23 0 1,24 0 0,1 0-1,-25 0 1,48 0 0,24 0-1,-24 0 1,0 0-1,0 0 1,-47 0-16,-1 0 16,-47 0-1,24 0 1,-25 0 0,25 0-1,-24 0 16,23 0-31,-23 0 16,24 0 0,-24 0-1,23 0 1,-23 0 15,24 0-15,-24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2T03:19: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3548 5405 0,'24'-23'93,"-1"23"-77,1 0 0,71 0-1,24 0 1,72 0-1,47 0 1,72 0 0,-25 0-1,1 0 1,-72 0 0,-142 0-1,23 0 1,-23 0-16,-25 0 15,25 0 1,-25 0 0,-23 0-1,24 0 1,47 0 0,24 0-1,-48 0 1,48 0-1,-23 0 1,23 0 0,-24 0-16,72 0 15,-96 0 1,-23 0-16,71 0 16,-48 0 15,48 0-16,48 0 1,0 0 0,-72 0-1,-24 0 1,-23 0 0,23 0-1,1 0-15,71 0 16,-72 0-1,1 0-15,-1-24 16,24 24 0,1 0-1,23 0 1,0 0 15,71 0-15,48-24-1,-71 24 17,-72-48-17,-23 48-15,-25 0 16,-23 0-16,0 0 16,0 0-1,23 0 1,49 0-1,23 0 1,0 0 0,0 0-1,0 0 1,0-23 0,24 23-1,-72 0 1,1 0-1,-25 0-15,1 0 16,-24 0 0,23 0 15,-23 0-31,24 0 16,-1 0-1,-23 0 1,0 0-1,0 0 1,24 0 0,-25 0-16,120 0 15,-71 0 1,23 0-16,24 0 16,-71 0-1,-25 0 16,25 0-15,-24 0 47,23 0-17,-23 0 33,0 0-48,0 0 16,0 0 15,0 0 1,-1 0-48,1 0 1,0 0 31</inkml:trace>
  <inkml:trace contextRef="#ctx0" brushRef="#br0">13835 5239 0,'23'0'47,"25"0"-16,-24 0-15,24 0 0,-25 0-1,49 0 1,-25 0-1,1 0 1,71 0 0,-47 0-1,23 0 1,24 0 0,24 0-1,-48 0-15,48 0 31,-72 0-31,1 0 16,23 0 0,0 0-1,24 0 1,24 0 0,48 0-1,-1 0 1,-47 0-1,-72 0 1,25 0 0,-72 0-16,47 0 15,-23 0 1,-25 0-16,73 0 16,23-24-1,0 0 16,-48 24-15,24 0 0,-23 0-1,23 0 1,-71 0 0,24-48-1,-25 48-15,97 0 16,-73 0-1,25-23-15,-1 23 16,48 0 0,72 0-1,-25 0 1,72 0 0,-23 0-1,-25 0 16,-142 0-31,-24 0 16</inkml:trace>
  <inkml:trace contextRef="#ctx0" brushRef="#br0">3643 5429 0,'-24'-24'125,"24"1"-109,0-1-1,0-24 1,-47 1 0,47-25-1,-24 24-15,24 1 16,-24 23-16,24 0 0,0-23 15,-24 23 1,24-71 0,0-1-1,0 25 1,0-1 0,0 49-1,0-1 1,0 0 15,0 0-31,24 0 16,0 1-1,0-1 1,23-24 0,-23 48-1,47 0 1,72-24-1,-119 24 1,47 0 0,25 0-1,-25 0 1,1 0 0,-1 0-1,24 0 1,72 0-1,-48 0-15,-48 0 16,25 0 0,-72 0-1,-1 0 1,1 0 0,48 24-1,-1-24 1,-23 0-1,-24 0 1,-1 0 0,25 24-1,0 0 1,-1 0 0,-23-24-1,0 47 16,47 1-15,-23-1 0,-24-23-1,-24 24 1,47 23 0,1 25-1,23-25-15,1 0 16,-72-47-1,24 0 1,-24 0-16,47 23 16,-47-23-1,24 24 1,-24-24 31,0 0-32,0-1 1,-24 1 15,24 0-15,-47 24 0,-1-48-1,48 47 1,-24-47-1,-47 24 1,23-24 0,-71 71-1,24-71 1,71 0 15,-24 0-31,25 0 16,-25 0-16,0 0 0,1 0 15,-49 0 1,25 0 0,47 0-1,-23 0 1,-1 0 0,0 0-1,-23 0 1,-1 0-1,1 0 1,-24 0 0,47 0-16,-47 0 15,47 0 1,1 0-16,-25-23 31,-23 23-15,71 0-1,-24-24 1,-47 0 0,48 24-1,23 0 17,0 0-32,0 0 15,0-24-15,24-23 297</inkml:trace>
  <inkml:trace contextRef="#ctx0" brushRef="#br0">6334 5691 0,'-24'0'16,"0"-47"-1,24-1 32,0 0-47,-24 1 16,0 23-1,24-24 1,-23-23 0,-1 47-16,0-24 15,24 1-15,-24-1 16,0-23-1,24-25 1,0 49 0,0-72-1,0 23 1,0 1 0,0 0 15,0 71-16,0 0-15,0 1 16,24-49 0,-24 48-1,48 0 1,-24 1 0,-24-1-1,47 24 1,-23 0-1,0 0 1,24 0 0,23 0-1,-47 0 1,23 0 0,-23 0-1,0 0 16,24 24-15,-24-1 15,-24 1-31,47 0 16,1 0 0,-1 0-1,25 47 1,23-23-1,-47-24-15,-25-1 16,-23 1 0,48 0-1,0 47 1,-48-47 0,24 24-1,23 47 1,-47-47-1,0-1 1,0 96 0,0-47-1,0-1 1,-24-24 0,-47 72-1,47-95 1,-24 47-1,25-71 32,-1-24-31,0 47 0,0 1-1,-23-24 1,23-24-1,0 0 1,0 0 0,0 0-1,-23 0 1,23 0 15,0 0 0,0 0-31,1 0 16,-1 0 0,24-24 109,0 0-110,0 0-15</inkml:trace>
  <inkml:trace contextRef="#ctx0" brushRef="#br0">4119 3524 0,'0'-24'31,"24"24"-15,0 0 0,0 0-1,-1 0 1,49 0 0,237 0-1,96 0 1,48 0-1,-168 0 1,-94 0 0,-72 0-1,-95 0 17,23 0-17,1-23 1,95 23-1,-48-24-15,191 0 16,-143 24-16,-48 0 16,96 0-1,-72 0 1,-48 0 0,-23 0-1,23 0 1,-47 0-1,0 0 1,23 0 0,49 0-1,-49 0 1,48-48 0,-47 48-16,0 0 15,23 0 1,48 0-1,-23 0 1,-73 0 0</inkml:trace>
  <inkml:trace contextRef="#ctx0" brushRef="#br0">3881 8501 0,'-24'0'47,"24"-48"-1,24 48-30,47 0 0,1 0-1,-1 0-15,-23 0 16,95 0-16,0 0 16,119 0-1,71 0 1,-166 0-1,142 0 1,-142 0-16,0 0 16,118 0-1,73 0 1,-1 0 0,24 0-1,0 0 1,-48 0-1,1 0 1,-120 0 0,-47 0-1,-96 0-15,96 0 16,-72 0 0,0 0-16,167 0 15,24 0 16,23 0-15,-23 0 0,-24 0-1,48 0 1,23 0 0,-23 0-1,-25 0 1,-142 0-16,95 0 15,-119 0 1,-23 0-16,70 0 16,-23 0-1,-71 0 1,71 0 0,-24 0-1,23 0 16,-22 0-15,46 0 0,96 0-1,-95 0-15,47 0 16,-119 0-16,48 0 16,48 0-1,-1 0 1,-23 0-1,0 0 1,71 0 0,-48 0-1,-23 0 1,-72 0 0,96 0 15,23 0-16,119 0 1,48 0 0,-47 0-1,-1 0 1,-119 0 0,-47 0-1,-48 0 1,-95 0-1,0 0 1,0 0 15,23 0-31,168 0 16,-1 0 15,119 0-15,1 0-1,-168 0 1,-142 0 0,24 0-1,-24 0 313,23 0-328,-23 0 16,24 0 0,-24 0 15,23 0-15,1 0-1,-24 0 1,-1 0-1,25 24 17,-24-24-17,23 0 1,1 0 0,-24 0-1,23 24 1</inkml:trace>
  <inkml:trace contextRef="#ctx0" brushRef="#br0">4834 10692 0,'0'-24'47,"23"0"-16,1 24 47,0-24-62,0-23-16,0 47 16,-1-48-1,1 48 1,24-71 0,-24 71-16,0-48 15,-1 48-15,1-24 16,71-23-1,-47 23 1,95-24 0,47-23-1,-23 23 1,71 24 0,-71 0-1,0 24 16,-96 0-31,24-47 16,48 23-16,-24 24 0,0 0 16,143 0-1,-24 0 1,-71 0 0,-48 0-1,48 0 1,23 0-1,-23 0 1,0 0 0,-48 0-1,0 0 1,-24 0-16,48 0 16,-48 0-1,-23 0 1,70 0-1,49 0 1,-24 0 0,23 0-1,24 0 1,-23 0 0,71 0-1,24 0 1,-24 0-1,-143 0-15,-24 0 16,48 0 0,-96 0-16,72 0 15,-71 0 1,47 0 0,-23 0 15,47 0-16,48 0 1,-72 0 0,-24 0-1,-23 0 1,-24 0 0,23 0-1,-23 0 1,0 24 15,0 0-15,23-1-16,25 73 15,-48-49 1,-1 1 15,25 71-15,-48-24-1,0-23 1,0-48-16,0 23 16,0-23-16,-24 0 15,0 23 1,-47 25 0,-96-25-1,48 1 1,-71-24-1,-144-24 1,-23 0 0,-24 0-1,48 0 1,142 0 0,-190 0-1,215 0-15,-25 0 16,-142 0-1,95 0 1,71 0 0,-47 0-1,23 0 1,24 0 0,-23 0-1,71 0 1,-24 0-1,95 0-15,-118 0 16,94 0 0,-23 0-16,-96 0 15,72 0 17,-24 0-17,72 0 1,-48 0-1,48 0 1,23 0 0,-47 0-1,23 0 1,1 0-16,-24-24 16,23 0-1,1 24-15,-120-47 16,48 23-1,48 24 1,95-24 0,-24 24 15,-47-24-15,-72-23-1,0-49 1,-47 25-1,118 47-15,48 0 16,-23 24-16,-1 0 0,0-24 16,25 24-1,-25 0 1,0-23 0,25 23-1,-1 0 16,24-24-15,-24 24 218,24-24-218</inkml:trace>
  <inkml:trace contextRef="#ctx0" brushRef="#br0">4810 14264 0,'0'-24'78,"0"-48"-62,24 25-1,71-48-15,-24 23 16,-23 24-16,23-23 16,120-119-1,-72 94 1,24 25-1,71 23 1,-71-47 0,71 71-1,-95 24 1,143-47 0,48 23-1,71 0 16,-143 24-31,-48 0 16,239 0-16,-167 0 16,190-48-1,-71 48 1,-95 0 0,0 0-1,-48 0 1,-47 0-1,-25 0 1,-47 0 0,24 0-1,0 0 1,-95 0-16,166 0 31,-71 0-31,0 0 16,166 0-1,-23 0 1,-24 0 0,-95 0-1,-1 0 1,-70 24 0,-25 0-1,48 0 1,-24-24-1,-71 24-15,71-24 16,-47 0 0,-24 0-16,71 0 15,-23 47 1,23-47 0,-71 0-1,23 48 16,-23 23-15,-24-47 0,0 24-1,48 23 1,-48 1-16,0-1 16,0 0-16,0-23 15,0 119 1,-96-24-1,73-96 1,-49 25 0,48-25-1,-47 1 1,23-48 0,-71 71-1,-47-47 1,94-24-1,-118 24 1,94-24-16,-47 0 16,-166 0-1,-48 0 1,71 0 0,24 0-1,95 0 1,24 0-1,1 0 1,23 0 0,-120 0-1,120 0-15,-119 0 16,143 0 0,0 0-16,-72 0 15,24 0 1,-47 0-1,-25 0 1,1 0 0,24 0-1,-1 0 17,-23 0-17,-48 0 1,0 0-1,71 0-15,-71 0 16,96 0-16,70 0 16,-46 0-1,23 0 1,-24 0 0,-72 0-1,72 0 1,72 0-1,-24 0 1,-72 0 0,0 0 15,72 0-31,-24 0 16,95 0-16,0 0 15,-23 0 1,23 0-1,0-24 1,0 24 15,1-24-31,-1 24 16,-24-47 0,1 23-1,47 0 48,-24 0-48,-24 0 1,1 24 0,47-23-1,-24 23 1,-24-24-1,24 0 32,0 0-31,1 24 62,-1-24 0,24 1 47,0-1-125,0 0 16,24 24-16,-1-71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9T02:07: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10477 4096 0,'24'0'31,"0"0"0,0 0-15,-1 0-1,25-24 1,0 24 0,-1 0-1,25-48 1,-49 48-1,25 0 1,-24 0 15,24 0-15,-25 0 0,49 0-1,-48 0 1,-1 0-1,25 0 1,71 0 0,0-24-1,-24 1 1,24 23 0,1-24-1,-49 0-15,48 24 16,-47-24-1,23 24-15,24-24 16,71 1 15,-47-1-15,-71 24 0,23 0-1,0-24 1,24 24-1,0 0 1,-24 0 0,-71 0-16,24 0 15,23 0 1,-23 0-16,214 0 16,0 0-1,-95 0 1,-48 0-1,24 0 1,-24 0 15,23 0-15,-46 0 0,-1 0-1,-47 0-15,-1 0 16,72 0-1,-47 0 1,23 0 0,72 0-1,-1 0 17,-23 0-17,-48 0 1,25 0-1,46 0 1,72 0 0,24 0-1,-119 0-15,119 0 16,-143 0 0,-24 0-16,167 0 15,24 0 1,-24 0-1,48 0 1,-72 0 0,-72 0-1,-23 0 1,72 0 15,-120 0-15,-24 0-16,96 0 15,-119 0-15,-1 0 16,48 0 0,1 0-1,23 0 1,24 0 0,-24 0-1,47 0 1,-47 0-1,24 0 1,0 0 0,-48 0-16,96 0 31,-120 0-31,1 0 16,95 0-1,-25 0 1,-118 0-1,48 0 1,-25 0 0,25 0-1,-1 0 1,-23 24 0,23-24-1,-23 0-15,47 24 16,-47-24-1,-1 23-15,49 1 16,-1 0 0,0-24-1,-47 24 17,23-24-17,24 0 1,24 71-1,24-71 1,-47 0 0,-73 0-16,73 24 15,-25-24 1,0 24-16,-23-24 31,0 0-31,-24 24 16,-1-24 249,1 0-249,0 0-16,0 0 16,-24 24-1,24-24 1,-1 0 0,1 0-1,0 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9T02:15: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10215 11597 0,'-24'23'94,"48"-23"-32,0 0-46,24 0-1,-25 0 1,1 24-16,24-24 16,23 48-1,-47-48 1,24 0-1,-1 0 17,1 0-17,23 0 1,1 0 0,-1 0-1,-47 0 1,0 0-1,0 0 1,47 0 0,-23 0-1,-24 0 1,-1 24 0,1-24 15,0 0-31,0 0 31,0 0 16,0 0-31,-1 0 46,1 0-46,0 0-1,0 0 63,0 0-62,-1 0 0,1 0 62,0 0 187,0 0-233,0 0 30,-1 0-31,1 0 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800" units="cm"/>
          <inkml:channel name="T" type="integer" max="2147480000" units="dev"/>
        </inkml:traceFormat>
        <inkml:channelProperties>
          <inkml:channelProperty channel="X" name="resolution" value="37.75811" units="1/cm"/>
          <inkml:channelProperty channel="Y" name="resolution" value="37.73585" units="1/cm"/>
          <inkml:channelProperty channel="T" name="resolution" value="1" units="1/dev"/>
        </inkml:channelProperties>
      </inkml:inkSource>
      <inkml:timestamp xml:id="ts0" timeString="2021-11-29T02:21: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8810 16121 0,'24'-48'109,"-48"-47"-93,0 71-16,1-71 15,-1 0 1,0 23-16,0 49 16,24-1-1,0 0 1,0-24 15,0 1-15,0-1-16,0 0 15,0 25-15,0-49 16,0-23 0,0 24-1,0 47 1,0 0 31,24 0-32,0 24 32,23 0-31,-23 0 0,24 0-1,-24 0 1,23 0-1,-23 0 1,24 0 0,-1 0-1,25 0 1,-25 0 0,1 0-1,0 24-15,-1 0 16,-23 0-1,24-24 1,-24 0 0,23 47-1,1-23 17,-24 0-17,23 23 1,25 49-1,-25-1 1,-23-47 0,0 23-1,0-23-15,0 23 16,-24 0 0,23-23-16,-23 24 15,24-49 1,-24 49-1,0-48 17,0-1-32,0 1 31,0 0-15,-24 0-1,1 0 1,-25-1 15,24-23-15,0 48-1,1-48 1,-1 0 0,0 0-1,0 0 1,0 0-1,-23 0 1,23 0 0,0 0 31,0 0-32,0 0 1,1 0 15,-1 0-15,0 0-1,0-24 1,0 24 0,0 0 15,1 0 0,-1 0 0,0 0 32,0 0-48,0 0 1,1 0 0,-1 0-1,0 0 1,0 0 0,0 0 187,1 0-125,-1 0-31,0 0-47,0 0 78,-23 0-63,23 0 1,-24 0 0</inkml:trace>
  <inkml:trace contextRef="#ctx0" brushRef="#br0">18669 7191 0,'47'0'188,"-23"0"-157,24 0-15,-24 0-1,47 0 16,-47 0-15,47 0 0,24 0-1,-47 0-15,47 0 16,-47 0 0,-24 0 62,23 0-78,-23 0 15,24 0-15,-24 0 16,-1 0-16,1 0 31,0 0-15,48 0-1,-49 0 1,25 0 0,-24 0 15,0 0-31,-1 0 16,73 0-1,-1 0 1,24 0-1,-71 0 1,-1 0 0,-23 0 31,0 0-32,0 0 1,23 0 15,-23 0-15,0 0-1,47 0 1,48 24 0,-47 0-1,-48-24-15,-1 0 16,1 0-1,24 0 1,-48 24 0,47-24-1,1 0 17,47 0-17,-47 0 1,0 24-1,-25-24 1,1 0 0,0 0-1,0 0 48,0 0-63,0 0 109,-1 0-78,1 0-15,0 0 0,0 0 46,0 0-46,-1 0 15,1 0-15,0 0-1,24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defTabSz="930275">
              <a:defRPr sz="1300">
                <a:latin typeface="Times New Roman" panose="0202050305040509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>
            <a:lvl1pPr algn="r" defTabSz="930275">
              <a:defRPr sz="1300">
                <a:latin typeface="Times New Roman" panose="0202050305040509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ctr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0"/>
            <a:r>
              <a:rPr lang="en-US" noProof="0"/>
              <a:t>Second level</a:t>
            </a:r>
            <a:endParaRPr lang="en-US" noProof="0"/>
          </a:p>
          <a:p>
            <a:pPr lvl="0"/>
            <a:r>
              <a:rPr lang="en-US" noProof="0"/>
              <a:t>Third level</a:t>
            </a:r>
            <a:endParaRPr lang="en-US" noProof="0"/>
          </a:p>
          <a:p>
            <a:pPr lvl="0"/>
            <a:r>
              <a:rPr lang="en-US" noProof="0"/>
              <a:t>Fourth level</a:t>
            </a:r>
            <a:endParaRPr lang="en-US" noProof="0"/>
          </a:p>
          <a:p>
            <a:pPr lvl="0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Times New Roman" panose="0202050305040509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 smtClean="0"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8234170D-4C15-4DC8-9E93-2CEDAB1F1330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charset="0"/>
        <a:cs typeface="MS PGothic" charset="0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charset="0"/>
        <a:cs typeface="MS PGothic" charset="0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charset="0"/>
        <a:cs typeface="MS PGothic" charset="0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charset="0"/>
        <a:cs typeface="MS PGothic" charset="0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charset="0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3D47C1-E4FD-456D-8E85-26A0FB5C6A9E}" type="slidenum">
              <a:rPr lang="en-US" altLang="en-US" sz="1300"/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F1E2AE-1C39-46EC-B503-AA16A34FF476}" type="slidenum">
              <a:rPr lang="en-US" altLang="en-US" sz="1300"/>
            </a:fld>
            <a:endParaRPr lang="en-US" altLang="en-US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16EDCCF-D6B5-458B-A937-6F50AC02D764}" type="slidenum">
              <a:rPr lang="en-US" altLang="en-US" sz="1300"/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E3602458-8836-4AD1-87A4-E1AAEB3E336F}" type="slidenum">
              <a:rPr lang="en-US" altLang="en-US" sz="1300"/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2308957-54A5-4376-9A4F-A60FE6483F77}" type="slidenum">
              <a:rPr lang="en-US" altLang="en-US" sz="1300"/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851C2DE-767C-41B7-9020-9E12854B3373}" type="slidenum">
              <a:rPr lang="en-US" altLang="en-US" sz="1300"/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00FCA9-0AFE-43A5-B670-BA67FF0B6439}" type="slidenum">
              <a:rPr lang="en-US" altLang="en-US" sz="1300"/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AC1C478-0C20-4F9F-8BF1-079F4453B4F1}" type="slidenum">
              <a:rPr lang="en-US" altLang="en-US" sz="1300"/>
            </a:fld>
            <a:endParaRPr lang="en-US" altLang="en-US" sz="13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E679EC6-AB91-4B19-8CF1-6882286BA947}" type="slidenum">
              <a:rPr lang="en-US" altLang="en-US" sz="1300"/>
            </a:fld>
            <a:endParaRPr lang="en-US" altLang="en-US" sz="13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339563-2C98-4B93-83E5-CC098119E216}" type="slidenum">
              <a:rPr lang="en-US" altLang="en-US" sz="1300"/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18BB0E7-2398-4769-8733-666D1E41A670}" type="slidenum">
              <a:rPr lang="en-US" altLang="en-US" sz="1300"/>
            </a:fld>
            <a:endParaRPr lang="en-US" altLang="en-US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51E0D87-7048-4B74-B1DF-2AF9DA51A874}" type="slidenum">
              <a:rPr lang="en-US" altLang="en-US" sz="1300"/>
            </a:fld>
            <a:endParaRPr lang="en-US" altLang="en-US" sz="13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AAFDCA1-D0BD-4EE3-B84B-B245344EAE6D}" type="slidenum">
              <a:rPr lang="en-US" altLang="en-US" sz="1300"/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AA5CC6D-5ABE-49B7-A447-1FFC5073AB7E}" type="slidenum">
              <a:rPr lang="en-US" altLang="en-US" sz="1300"/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88903F0-31AD-45B7-BCF1-F759BF484E5E}" type="slidenum">
              <a:rPr lang="en-US" altLang="en-US" sz="1300"/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3E36D8E-1942-4B6F-B492-DC8CBE44093B}" type="slidenum">
              <a:rPr lang="en-US" altLang="en-US" sz="1300"/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18B398B-457E-4D99-B1F7-A3F80D27FC0A}" type="slidenum">
              <a:rPr lang="en-US" altLang="en-US" sz="1300"/>
            </a:fld>
            <a:endParaRPr lang="en-US" altLang="en-US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FA7D35-4712-41D8-B665-A94477D35433}" type="slidenum">
              <a:rPr lang="en-US" altLang="en-US" sz="1300"/>
            </a:fld>
            <a:endParaRPr lang="en-US" altLang="en-US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537C19-6B0F-4F02-8273-B3D055936514}" type="slidenum">
              <a:rPr lang="en-US" altLang="en-US" sz="1300"/>
            </a:fld>
            <a:endParaRPr lang="en-US" altLang="en-US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830C5C6-B038-4CA0-85B6-DDA03BA885E7}" type="slidenum">
              <a:rPr lang="en-US" altLang="en-US" sz="1300"/>
            </a:fld>
            <a:endParaRPr lang="en-US" altLang="en-US" sz="13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CB8EA5F-502C-43A9-830F-42CE989F4625}" type="slidenum">
              <a:rPr lang="en-US" altLang="en-US" sz="1300"/>
            </a:fld>
            <a:endParaRPr lang="en-US" altLang="en-US" sz="13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F81E613-5591-4D23-A0A6-D6157730738E}" type="slidenum">
              <a:rPr lang="en-US" altLang="en-US" sz="1300"/>
            </a:fld>
            <a:endParaRPr lang="en-US" altLang="en-US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6370A2-C9CC-4121-BAFB-25936DC797BE}" type="slidenum">
              <a:rPr lang="en-US" altLang="en-US" sz="1300"/>
            </a:fld>
            <a:endParaRPr lang="en-US" altLang="en-US" sz="13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428B150-66F0-48B2-8723-F0B4B4E21AD8}" type="slidenum">
              <a:rPr lang="en-US" altLang="en-US" sz="1300"/>
            </a:fld>
            <a:endParaRPr lang="en-US" altLang="en-US" sz="13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A34F9-AEED-4B4E-B7D2-FBF59CD7A95A}" type="slidenum">
              <a:rPr lang="en-US" altLang="en-US" sz="1300"/>
            </a:fld>
            <a:endParaRPr lang="en-US" altLang="en-US" sz="13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463BFB-5BAE-446A-BC00-D651D93EA269}" type="slidenum">
              <a:rPr lang="en-US" altLang="en-US" sz="1300"/>
            </a:fld>
            <a:endParaRPr lang="en-US" altLang="en-US" sz="13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2A4DCB-5A1D-4D5C-82F2-DF14D924F197}" type="slidenum">
              <a:rPr lang="en-US" altLang="en-US" sz="1300"/>
            </a:fld>
            <a:endParaRPr lang="en-US" altLang="en-US" sz="13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3E82FC5-DED1-4F9E-A1AD-02661FDD5AAB}" type="slidenum">
              <a:rPr lang="en-US" altLang="en-US" sz="1300"/>
            </a:fld>
            <a:endParaRPr lang="en-US" altLang="en-US" sz="13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1F64DF-0F73-4F11-A473-987EDFB7EBD7}" type="slidenum">
              <a:rPr lang="en-US" altLang="en-US" sz="1300"/>
            </a:fld>
            <a:endParaRPr lang="en-US" altLang="en-US" sz="13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DAD197-26E9-4498-9B31-5B905F4B37DB}" type="slidenum">
              <a:rPr lang="en-US" altLang="en-US" sz="1300"/>
            </a:fld>
            <a:endParaRPr lang="en-US" altLang="en-US" sz="13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1C98CC-71ED-4C18-9105-63AFDC2E9524}" type="slidenum">
              <a:rPr lang="en-US" altLang="en-US" sz="1300"/>
            </a:fld>
            <a:endParaRPr lang="en-US" altLang="en-US" sz="130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EC564-EE84-4871-A23A-FD88EFA5ED28}" type="slidenum">
              <a:rPr lang="en-US" altLang="en-US" sz="1300"/>
            </a:fld>
            <a:endParaRPr lang="en-US" altLang="en-US" sz="13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9029481-F7C6-4D7E-8CCD-B0BD43431326}" type="slidenum">
              <a:rPr lang="en-US" altLang="en-US" sz="1300"/>
            </a:fld>
            <a:endParaRPr lang="en-US" altLang="en-US" sz="130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9B1DA8-1186-447B-B22B-1367974E9126}" type="slidenum">
              <a:rPr lang="en-US" altLang="en-US" sz="1300"/>
            </a:fld>
            <a:endParaRPr lang="en-US" altLang="en-US" sz="13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B8E5D01-CD6B-41FD-BA6C-A659A5249DB1}" type="slidenum">
              <a:rPr lang="en-US" altLang="en-US" sz="1300"/>
            </a:fld>
            <a:endParaRPr lang="en-US" altLang="en-US" sz="13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A06D649-6B81-4475-8D4D-CAACF74D4643}" type="slidenum">
              <a:rPr lang="en-US" altLang="en-US" sz="1300"/>
            </a:fld>
            <a:endParaRPr lang="en-US" altLang="en-US" sz="13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77F1E5-9A6B-46E3-9126-D4752AF9E700}" type="slidenum">
              <a:rPr lang="en-US" altLang="en-US" sz="1300"/>
            </a:fld>
            <a:endParaRPr lang="en-US" altLang="en-US" sz="13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17758C1-1925-4887-847D-E1170C9BEA4A}" type="slidenum">
              <a:rPr lang="en-US" altLang="en-US" sz="1300"/>
            </a:fld>
            <a:endParaRPr lang="en-US" altLang="en-US" sz="130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117447-F4AE-4284-AB6D-224478129415}" type="slidenum">
              <a:rPr lang="en-US" altLang="en-US" sz="1300"/>
            </a:fld>
            <a:endParaRPr lang="en-US" altLang="en-US" sz="13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A3E663E3-952B-4846-8441-493A61D6A660}" type="slidenum">
              <a:rPr lang="en-US" altLang="en-US" sz="1300"/>
            </a:fld>
            <a:endParaRPr lang="en-US" altLang="en-US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86C849EC-2575-4203-B63F-83C54A65991F}" type="slidenum">
              <a:rPr lang="en-US" altLang="en-US" sz="1300"/>
            </a:fld>
            <a:endParaRPr lang="en-US" altLang="en-US" sz="13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BD636F-715A-4B25-A681-97DEEED8DD2F}" type="slidenum">
              <a:rPr lang="en-US" altLang="en-US" sz="1300"/>
            </a:fld>
            <a:endParaRPr lang="en-US" altLang="en-US" sz="13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ED8CD4-9F16-4E96-8301-190BFE224299}" type="slidenum">
              <a:rPr lang="en-US" altLang="en-US" sz="1300"/>
            </a:fld>
            <a:endParaRPr lang="en-US" altLang="en-US" sz="13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C90ED3-6162-407E-8955-73C5104A025A}" type="slidenum">
              <a:rPr lang="en-US" altLang="en-US" sz="1300"/>
            </a:fld>
            <a:endParaRPr lang="en-US" altLang="en-US" sz="130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087AEF-BCD3-4E14-90AC-36F21F61B7CD}" type="slidenum">
              <a:rPr lang="en-US" altLang="en-US" sz="1300"/>
            </a:fld>
            <a:endParaRPr lang="en-US" altLang="en-US" sz="13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CF5737-26BD-43D3-AD5F-CA57BF00685E}" type="slidenum">
              <a:rPr lang="en-US" altLang="en-US" sz="1300"/>
            </a:fld>
            <a:endParaRPr lang="en-US" altLang="en-US" sz="13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4ADFA-7B9A-45C2-ACE0-D65735EC0894}" type="slidenum">
              <a:rPr lang="en-US" altLang="en-US" sz="1300"/>
            </a:fld>
            <a:endParaRPr lang="en-US" altLang="en-US" sz="13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694927-76E6-4EA2-BC0D-83CC70E039BB}" type="slidenum">
              <a:rPr lang="en-US" altLang="en-US" sz="1300"/>
            </a:fld>
            <a:endParaRPr lang="en-US" altLang="en-US" sz="13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F3113D-CFEA-49FB-89AC-A0F427401462}" type="slidenum">
              <a:rPr lang="en-US" altLang="en-US" sz="1300"/>
            </a:fld>
            <a:endParaRPr lang="en-US" altLang="en-US" sz="13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C56A9B6-8725-447A-9321-4854013A78C1}" type="slidenum">
              <a:rPr lang="en-US" altLang="en-US" sz="1300"/>
            </a:fld>
            <a:endParaRPr lang="en-US" altLang="en-US" sz="13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DCEE227-C4C1-4C1C-8DC1-0B7584949BF1}" type="slidenum">
              <a:rPr lang="en-US" altLang="en-US" sz="1300"/>
            </a:fld>
            <a:endParaRPr lang="en-US" altLang="en-US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7" tIns="46514" rIns="93027" bIns="46514" anchor="b"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503050405090304" pitchFamily="18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7169180C-7763-4278-9D11-7BC6EC1EC517}" type="slidenum">
              <a:rPr lang="en-US" altLang="en-US" sz="1300"/>
            </a:fld>
            <a:endParaRPr lang="en-US" altLang="en-US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503050405090304" pitchFamily="18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78238-A850-4F7F-9FB2-C7F3ED51152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75237-B0F8-4D27-B8AA-EA0E8F7832E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50305040509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7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  <a:endParaRPr lang="en-US" altLang="en-US" dirty="0">
              <a:solidFill>
                <a:srgbClr val="002060"/>
              </a:solidFill>
            </a:endParaRP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</a:t>
            </a:r>
            <a:r>
              <a:rPr lang="en-US" altLang="en-US" sz="1200" b="1" dirty="0" err="1">
                <a:solidFill>
                  <a:srgbClr val="002060"/>
                </a:solidFill>
              </a:rPr>
              <a:t>Korth</a:t>
            </a:r>
            <a:r>
              <a:rPr lang="en-US" altLang="en-US" sz="1200" b="1" dirty="0">
                <a:solidFill>
                  <a:srgbClr val="002060"/>
                </a:solidFill>
              </a:rPr>
              <a:t>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  <a:endParaRPr lang="en-US" altLang="en-US" sz="1200" b="1" dirty="0">
              <a:solidFill>
                <a:srgbClr val="002060"/>
              </a:solidFill>
            </a:endParaRP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503050405090304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441F42D0-7627-45E8-BCAB-6293FCFFA666}" type="slidenum">
              <a:rPr lang="en-US" altLang="en-US"/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2" y="1102497"/>
            <a:ext cx="8014277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BFAE-C44B-49AE-8C45-A7AABAAB5FE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BE0E1-96FA-42C8-A339-7F81B98D396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23997-F532-4D5B-B2F3-9E05A41D497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649892-EB20-4383-9D6A-6D1ED2147F7F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71689-3C51-413B-9388-DDBA7E74E1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D7985-991B-46C7-A32A-6942E2DB1188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9FD90-85FD-43B3-9F6B-6E3DF5251AE4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1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503050405090304" pitchFamily="18" charset="0"/>
              </a:defRPr>
            </a:lvl1pPr>
          </a:lstStyle>
          <a:p>
            <a:pPr>
              <a:defRPr/>
            </a:pPr>
            <a:fld id="{D13E6E76-F12E-4D1B-9B56-009C721BF777}" type="slidenum">
              <a:rPr lang="en-US" altLang="en-US" smtClean="0"/>
            </a:fld>
            <a:endParaRPr lang="en-US" alt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5" name="Text Box 5"/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15.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6"/>
          <a:stretch>
            <a:fillRect/>
          </a:stretch>
        </p:blipFill>
        <p:spPr bwMode="auto"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ustomXml" Target="../ink/ink2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customXml" Target="../ink/ink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ustomXml" Target="../ink/ink5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customXml" Target="../ink/ink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customXml" Target="../ink/ink8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customXml" Target="../ink/ink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7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3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oleObject" Target="../embeddings/oleObject4.bin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Chapter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12: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Processing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idx="1"/>
          </p:nvPr>
        </p:nvSpPr>
        <p:spPr>
          <a:xfrm>
            <a:off x="852258" y="1198753"/>
            <a:ext cx="7670306" cy="307246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Required data may be buffer resident already, avoiding disk I/O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hard to take into account for cost estimation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Several algorithms can reduce disk IO by using extra buffer space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Amount of real memory available to buffer depends on other concurrent queries and OS processes, known only during execution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Worst case estimates assume that no data is initially in buffer  and only the minimum amount of memory needed for the operation is available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But more optimistic estimates are used in practice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7472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 Operation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848252" y="905790"/>
            <a:ext cx="7523391" cy="4937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FF0000"/>
                </a:solidFill>
                <a:ea typeface="MS PGothic" panose="020B0600070205080204" pitchFamily="34" charset="-128"/>
              </a:rPr>
              <a:t>File scan</a:t>
            </a: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endParaRPr lang="en-US" altLang="en-US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Algorithm </a:t>
            </a:r>
            <a:r>
              <a:rPr lang="en-US" altLang="en-US" sz="2000" b="1" dirty="0">
                <a:ea typeface="MS PGothic" panose="020B0600070205080204" pitchFamily="34" charset="-128"/>
              </a:rPr>
              <a:t>A1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linear search</a:t>
            </a:r>
            <a:r>
              <a:rPr lang="en-US" altLang="en-US" sz="2000" dirty="0">
                <a:ea typeface="MS PGothic" panose="020B0600070205080204" pitchFamily="34" charset="-128"/>
              </a:rPr>
              <a:t>).  Scan each file block and test all records to see whether they satisfy the selection condition.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estimate =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block transfers + 1 seek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denotes number of blocks containing records from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If selection is on a key attribute, can stop on finding record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=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/2) block transfers + 1 seek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Linear search can be applied regardless of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selection condition or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ordering of records in the file, or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availability of indices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Note: binary search generally does not make sense since data is not stored consecutively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except when there is an index available,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and binary search requires more seeks than index search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38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834501" y="1162657"/>
            <a:ext cx="7617041" cy="3565756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Index scan </a:t>
            </a:r>
            <a:r>
              <a:rPr lang="en-US" altLang="en-US" sz="2000" dirty="0">
                <a:ea typeface="MS PGothic" panose="020B0600070205080204" pitchFamily="34" charset="-128"/>
              </a:rPr>
              <a:t>– search algorithms that use an index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selection condition must be on search-key of index.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A2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key</a:t>
            </a:r>
            <a:r>
              <a:rPr lang="en-US" altLang="en-US" sz="2000" dirty="0">
                <a:ea typeface="MS PGothic" panose="020B0600070205080204" pitchFamily="34" charset="-128"/>
              </a:rPr>
              <a:t>).  Retrieve a single record that satisfies the corresponding equality condition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</a:rPr>
              <a:t>A3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equality on </a:t>
            </a:r>
            <a:r>
              <a:rPr lang="en-US" altLang="en-US" sz="2000" b="1" dirty="0" err="1">
                <a:solidFill>
                  <a:srgbClr val="002060"/>
                </a:solidFill>
                <a:ea typeface="MS PGothic" panose="020B0600070205080204" pitchFamily="34" charset="-128"/>
              </a:rPr>
              <a:t>nonkey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Retrieve multiple records.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Records will be on consecutive blocks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Let b = number of blocks containing matching records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Cost</a:t>
            </a:r>
            <a:r>
              <a:rPr lang="en-US" altLang="en-US" sz="2000" dirty="0">
                <a:ea typeface="MS PGothic" panose="020B0600070205080204" pitchFamily="34" charset="-128"/>
              </a:rPr>
              <a:t> =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* b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860120" y="3454560"/>
              <a:ext cx="3206520" cy="16462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860120" y="3454560"/>
                <a:ext cx="3206520" cy="1646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Using Indices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idx="1"/>
          </p:nvPr>
        </p:nvSpPr>
        <p:spPr>
          <a:xfrm>
            <a:off x="843380" y="1162657"/>
            <a:ext cx="7747168" cy="3192775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</a:rPr>
              <a:t>A4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secondary index, equality on key/non-key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a single record if the search-key is a candidate key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Cost = (h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+ 1)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Retrieve multiple records if search-key is not a candidate key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of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matching records may be on a different block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Cost =  (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 </a:t>
            </a:r>
            <a:r>
              <a:rPr lang="en-US" altLang="en-US" sz="2000" i="1" dirty="0">
                <a:ea typeface="MS PGothic" panose="020B0600070205080204" pitchFamily="34" charset="-128"/>
              </a:rPr>
              <a:t>n) *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</a:rPr>
              <a:t>Can be very expensive!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791360" y="1474560"/>
              <a:ext cx="1963800" cy="6012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791360" y="1474560"/>
                <a:ext cx="1963800" cy="60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2091600" y="2323080"/>
              <a:ext cx="2726280" cy="15692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2091600" y="2323080"/>
                <a:ext cx="2726280" cy="156924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Selections Involving Comparisons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351102" y="1121423"/>
            <a:ext cx="8304626" cy="4720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</a:rPr>
              <a:t>Can implement selections of the form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by using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 linear file scan,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or by using indices in the following ways: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A5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2000" dirty="0">
                <a:ea typeface="MS PGothic" panose="020B0600070205080204" pitchFamily="34" charset="-128"/>
              </a:rPr>
              <a:t>)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r>
              <a:rPr lang="en-US" altLang="en-US" sz="2000" dirty="0">
                <a:ea typeface="MS PGothic" panose="020B0600070205080204" pitchFamily="34" charset="-128"/>
              </a:rPr>
              <a:t> (Relation is sorted on A)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tuple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and scan relation sequentially  from there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just scan relation sequentially till first tuple 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v;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do not use index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A6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clustering index, comparison</a:t>
            </a:r>
            <a:r>
              <a:rPr lang="en-US" altLang="en-US" sz="2000" dirty="0">
                <a:ea typeface="MS PGothic" panose="020B0600070205080204" pitchFamily="34" charset="-128"/>
              </a:rPr>
              <a:t>).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  V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(r)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use index to find first index entry 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v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and scan index sequentially  from there, to find pointers to records.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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A</a:t>
            </a:r>
            <a:r>
              <a:rPr kumimoji="0"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</a:t>
            </a:r>
            <a:r>
              <a:rPr kumimoji="0"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V 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just scan leaf pages of index finding pointers to records, till first entry &gt; </a:t>
            </a:r>
            <a:r>
              <a:rPr kumimoji="0"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v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either case, retrieve records that are pointed to</a:t>
            </a:r>
            <a:endParaRPr kumimoji="0"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kumimoji="0"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requires an I/O per record;</a:t>
            </a:r>
            <a:r>
              <a:rPr lang="en-US" altLang="en-US" sz="2000" dirty="0">
                <a:ea typeface="MS PGothic" panose="020B0600070205080204" pitchFamily="34" charset="-128"/>
              </a:rPr>
              <a:t> Linear file scan may be cheaper!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Implementation of Complex Selections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573041" y="991412"/>
            <a:ext cx="8189219" cy="4841103"/>
          </a:xfrm>
        </p:spPr>
        <p:txBody>
          <a:bodyPr/>
          <a:lstStyle/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Conjunction: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. . .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  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</a:rPr>
              <a:t>A7</a:t>
            </a:r>
            <a:r>
              <a:rPr lang="en-US" altLang="en-US" sz="2000" dirty="0">
                <a:ea typeface="MS PGothic" panose="020B0600070205080204" pitchFamily="34" charset="-128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conjunctive selection using one index</a:t>
            </a:r>
            <a:r>
              <a:rPr lang="en-US" altLang="en-US" sz="2000" dirty="0">
                <a:ea typeface="MS PGothic" panose="020B0600070205080204" pitchFamily="34" charset="-128"/>
              </a:rPr>
              <a:t>).</a:t>
            </a:r>
            <a:r>
              <a:rPr lang="en-US" altLang="en-US" sz="2000" i="1" dirty="0">
                <a:ea typeface="MS PGothic" panose="020B0600070205080204" pitchFamily="34" charset="-128"/>
              </a:rPr>
              <a:t> 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Select a combination of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and algorithms A1 through A7 that results in the least cost for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r).</a:t>
            </a:r>
            <a:endParaRPr lang="en-US" altLang="en-US" sz="20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Test other conditions on tuple after fetching it into memory buffer.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A8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using composite index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). 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Use appropriate composite (multiple-key) index if available.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2338070" algn="l"/>
              </a:tabLst>
            </a:pP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A9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conjunctive selection by intersection of identifiers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).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Requires indices with record pointers.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intersection of all the obtained sets of record pointers.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233807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If some conditions do not have appropriate indices, apply test in memory.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Algorithms for Complex Selections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839374" y="1191276"/>
            <a:ext cx="7594412" cy="3902640"/>
          </a:xfrm>
        </p:spPr>
        <p:txBody>
          <a:bodyPr/>
          <a:lstStyle/>
          <a:p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Disjunction: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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. . .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A10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(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disjunctive selection by union of identifiers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Applicable if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all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conditions have available indices. 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Otherwise use linear scan.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Use corresponding index for each condition, and take union of all the obtained sets of record pointers.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Then fetch records from file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Negation: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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r)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linear scan on file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very few records satisfy , and an index is applicable to 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Find satisfying records using index and fetch from file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Bitmap Index Scan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idx="1"/>
          </p:nvPr>
        </p:nvSpPr>
        <p:spPr>
          <a:xfrm>
            <a:off x="852256" y="1136345"/>
            <a:ext cx="7421732" cy="436407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bitmap index scan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algorithm of PostgreSQL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Bridges gap between secondary index scan and linear file scan when number of matching records is not known before execution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Bitmap with 1 bit per page in relation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Steps: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Index scan used to find record ids, and set bit of corresponding page in bitmap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Linear file scan fetching only pages with bit set to 1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Performance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Similar to index scan when only a few bits are set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Similar to linear file scan when most bits are set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Never behaves very badly compared to best alternative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Sorting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861135" y="1234849"/>
            <a:ext cx="7501630" cy="2085867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We may build an index on the relation, and then use the index to read the relation in sorted order.  May lead to one disk block access for each tuple.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relations that fit in memory, techniques like quicksort can be used.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For relations that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fit in memory, </a:t>
            </a:r>
            <a:r>
              <a:rPr lang="en-US" altLang="ja-JP" sz="2000" b="1" dirty="0">
                <a:ea typeface="MS PGothic" panose="020B0600070205080204" pitchFamily="34" charset="-128"/>
              </a:rPr>
              <a:t>external sort-merge </a:t>
            </a:r>
            <a:r>
              <a:rPr lang="en-US" altLang="ja-JP" sz="2000" dirty="0">
                <a:ea typeface="MS PGothic" panose="020B0600070205080204" pitchFamily="34" charset="-128"/>
              </a:rPr>
              <a:t>is a good choice.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7288" y="272720"/>
            <a:ext cx="7812088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Example: External Sorting Using Sort-Merge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37891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这章主要内容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ct val="15000"/>
              </a:spcBef>
              <a:buNone/>
            </a:pPr>
            <a:r>
              <a:rPr lang="en-US" altLang="zh-CN" sz="2400" dirty="0"/>
              <a:t>Q1 </a:t>
            </a:r>
            <a:r>
              <a:rPr lang="zh-CN" altLang="en-US" sz="2400" dirty="0"/>
              <a:t>： </a:t>
            </a:r>
            <a:r>
              <a:rPr lang="en-US" altLang="zh-CN" sz="2400" i="1" dirty="0">
                <a:solidFill>
                  <a:srgbClr val="30E44E"/>
                </a:solidFill>
              </a:rPr>
              <a:t>Select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Sno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30E44E"/>
                </a:solidFill>
              </a:rPr>
              <a:t>From</a:t>
            </a:r>
            <a:r>
              <a:rPr lang="en-US" altLang="zh-CN" sz="2400" dirty="0"/>
              <a:t> SC </a:t>
            </a:r>
            <a:r>
              <a:rPr lang="en-US" altLang="zh-CN" sz="2400" i="1" dirty="0">
                <a:solidFill>
                  <a:srgbClr val="30E44E"/>
                </a:solidFill>
              </a:rPr>
              <a:t>Where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</a:t>
            </a:r>
            <a:r>
              <a:rPr lang="en-US" altLang="zh-CN" sz="2400" dirty="0" err="1" smtClean="0"/>
              <a:t>no</a:t>
            </a:r>
            <a:r>
              <a:rPr lang="en-US" altLang="zh-CN" sz="2400" dirty="0"/>
              <a:t>=‘c02’</a:t>
            </a:r>
            <a:endParaRPr lang="en-US" altLang="zh-CN" sz="2400" dirty="0" smtClean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dirty="0" smtClean="0"/>
              <a:t>Q2 </a:t>
            </a:r>
            <a:r>
              <a:rPr lang="zh-CN" altLang="en-US" sz="2400" dirty="0"/>
              <a:t>：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Select</a:t>
            </a:r>
            <a:r>
              <a:rPr lang="en-US" altLang="zh-CN" sz="2400" i="1" dirty="0" smtClean="0">
                <a:solidFill>
                  <a:srgbClr val="A559A7"/>
                </a:solidFill>
              </a:rPr>
              <a:t>  </a:t>
            </a:r>
            <a:r>
              <a:rPr lang="en-US" altLang="zh-CN" sz="2400" dirty="0"/>
              <a:t>SN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i="1" dirty="0">
                <a:solidFill>
                  <a:srgbClr val="30E44E"/>
                </a:solidFill>
              </a:rPr>
              <a:t>     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   From</a:t>
            </a:r>
            <a:r>
              <a:rPr lang="zh-CN" altLang="en-US" sz="2400" dirty="0"/>
              <a:t>　</a:t>
            </a:r>
            <a:r>
              <a:rPr lang="en-US" altLang="zh-CN" sz="2400" dirty="0" smtClean="0"/>
              <a:t>SC, S</a:t>
            </a:r>
            <a:endParaRPr lang="en-US" altLang="zh-CN" sz="2400" dirty="0" smtClean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i="1" dirty="0">
                <a:solidFill>
                  <a:srgbClr val="30E44E"/>
                </a:solidFill>
              </a:rPr>
              <a:t>      </a:t>
            </a:r>
            <a:r>
              <a:rPr lang="en-US" altLang="zh-CN" sz="2400" i="1" dirty="0" smtClean="0">
                <a:solidFill>
                  <a:srgbClr val="30E44E"/>
                </a:solidFill>
              </a:rPr>
              <a:t>   Where </a:t>
            </a:r>
            <a:r>
              <a:rPr lang="en-US" altLang="zh-CN" sz="2400" dirty="0" err="1" smtClean="0"/>
              <a:t>S.Sno</a:t>
            </a:r>
            <a:r>
              <a:rPr lang="en-US" altLang="zh-CN" sz="2400" dirty="0" smtClean="0"/>
              <a:t> = </a:t>
            </a:r>
            <a:r>
              <a:rPr lang="en-US" altLang="zh-CN" sz="2400" dirty="0" err="1" smtClean="0"/>
              <a:t>SC.Sno</a:t>
            </a:r>
            <a:r>
              <a:rPr lang="en-US" altLang="zh-CN" sz="2400" dirty="0" smtClean="0"/>
              <a:t> and </a:t>
            </a:r>
            <a:r>
              <a:rPr lang="en-US" altLang="zh-CN" sz="2400" dirty="0" err="1" smtClean="0"/>
              <a:t>SC.Cno</a:t>
            </a:r>
            <a:r>
              <a:rPr lang="en-US" altLang="zh-CN" sz="2400" dirty="0" smtClean="0"/>
              <a:t>=‘c02’</a:t>
            </a:r>
            <a:endParaRPr lang="en-US" altLang="zh-CN" sz="2400" dirty="0"/>
          </a:p>
          <a:p>
            <a:pPr lvl="1">
              <a:spcBef>
                <a:spcPct val="15000"/>
              </a:spcBef>
              <a:buNone/>
            </a:pPr>
            <a:endParaRPr lang="en-US" altLang="zh-CN" sz="2400" dirty="0" smtClean="0"/>
          </a:p>
          <a:p>
            <a:pPr lvl="1">
              <a:spcBef>
                <a:spcPct val="15000"/>
              </a:spcBef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</a:t>
            </a:r>
            <a:endParaRPr lang="zh-CN" altLang="en-US" sz="24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Query Processing: Selections</a:t>
            </a:r>
            <a:endParaRPr lang="zh-CN" altLang="en-US" sz="2800" dirty="0">
              <a:solidFill>
                <a:srgbClr val="FF0000"/>
              </a:solidFill>
            </a:endParaRP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Query </a:t>
            </a:r>
            <a:r>
              <a:rPr lang="en-US" altLang="zh-CN" sz="2800" dirty="0">
                <a:solidFill>
                  <a:srgbClr val="FF0000"/>
                </a:solidFill>
              </a:rPr>
              <a:t>Processing: </a:t>
            </a:r>
            <a:r>
              <a:rPr lang="en-US" altLang="zh-CN" sz="2800" dirty="0" smtClean="0">
                <a:solidFill>
                  <a:srgbClr val="FF0000"/>
                </a:solidFill>
              </a:rPr>
              <a:t>Joins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endParaRPr lang="zh-CN" altLang="en-US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时间复杂度分析？</a:t>
            </a:r>
            <a:endParaRPr lang="en-US" altLang="zh-CN" sz="24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168640" y="2306160"/>
              <a:ext cx="1749240" cy="687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168640" y="2306160"/>
                <a:ext cx="1749240" cy="6876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905526" y="1530227"/>
            <a:ext cx="6951215" cy="24040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1.  </a:t>
            </a:r>
            <a:r>
              <a:rPr lang="en-US" altLang="en-US" sz="2000" b="1" dirty="0">
                <a:ea typeface="MS PGothic" panose="020B0600070205080204" pitchFamily="34" charset="-128"/>
              </a:rPr>
              <a:t>Create sorted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runs</a:t>
            </a:r>
            <a:r>
              <a:rPr lang="en-US" altLang="en-US" sz="2000" dirty="0">
                <a:ea typeface="MS PGothic" panose="020B0600070205080204" pitchFamily="34" charset="-128"/>
              </a:rPr>
              <a:t>.  Let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be 0 initially.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Repeatedly do the following till the end of the relation: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(a)  Read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blocks of relation into memory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(b)  Sort the in-memory blocks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(c)  Write sorted data to run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; increment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br>
              <a:rPr lang="en-US" altLang="en-US" sz="2000" i="1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Let the final value of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be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  </a:t>
            </a:r>
            <a:r>
              <a:rPr lang="en-US" altLang="en-US" sz="2000" i="1" dirty="0">
                <a:ea typeface="MS PGothic" panose="020B0600070205080204" pitchFamily="34" charset="-128"/>
              </a:rPr>
              <a:t>Merge the runs (next slide)…..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843380" y="1101572"/>
            <a:ext cx="54597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 </a:t>
            </a:r>
            <a:r>
              <a:rPr kumimoji="0" lang="en-US" altLang="en-US" sz="2000" dirty="0"/>
              <a:t>Let </a:t>
            </a:r>
            <a:r>
              <a:rPr kumimoji="0" lang="en-US" altLang="en-US" sz="2000" i="1" dirty="0"/>
              <a:t>M</a:t>
            </a:r>
            <a:r>
              <a:rPr kumimoji="0" lang="en-US" altLang="en-US" sz="2000" dirty="0"/>
              <a:t> denote memory size (in pages). </a:t>
            </a:r>
            <a:endParaRPr kumimoji="0" lang="en-US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168380"/>
            <a:ext cx="7483876" cy="39450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sz="2000" b="1" dirty="0">
                <a:ea typeface="MS PGothic" panose="020B0600070205080204" pitchFamily="34" charset="-128"/>
              </a:rPr>
              <a:t>Merge the runs (N-way merge)</a:t>
            </a:r>
            <a:r>
              <a:rPr lang="en-US" altLang="en-US" sz="2000" dirty="0">
                <a:ea typeface="MS PGothic" panose="020B0600070205080204" pitchFamily="34" charset="-128"/>
              </a:rPr>
              <a:t>. We assume (for now) that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&lt;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FF9900"/>
                </a:solidFill>
                <a:ea typeface="MS PGothic" panose="020B0600070205080204" pitchFamily="34" charset="-128"/>
              </a:rPr>
              <a:t>1.</a:t>
            </a:r>
            <a:r>
              <a:rPr lang="en-US" altLang="en-US" sz="2000" dirty="0">
                <a:ea typeface="MS PGothic" panose="020B0600070205080204" pitchFamily="34" charset="-128"/>
              </a:rPr>
              <a:t>	Use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blocks of memory to buffer input runs, and 1 block to buffer 	output. Read the first block of each run into its buffer page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FF9900"/>
                </a:solidFill>
                <a:ea typeface="MS PGothic" panose="020B0600070205080204" pitchFamily="34" charset="-128"/>
              </a:rPr>
              <a:t>2.    </a:t>
            </a:r>
            <a:r>
              <a:rPr lang="en-US" altLang="en-US" sz="2000" b="1" dirty="0">
                <a:ea typeface="MS PGothic" panose="020B0600070205080204" pitchFamily="34" charset="-128"/>
              </a:rPr>
              <a:t>repeat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Select the first record (in sort order) among all buffer pages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Write the record to the output buffer.  If the output buffer is full write it to disk.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Delete the record from its input buffer page.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If</a:t>
            </a:r>
            <a:r>
              <a:rPr lang="en-US" altLang="en-US" sz="2000" dirty="0">
                <a:ea typeface="MS PGothic" panose="020B0600070205080204" pitchFamily="34" charset="-128"/>
              </a:rPr>
              <a:t> the buffer page becomes empty </a:t>
            </a:r>
            <a:r>
              <a:rPr lang="en-US" altLang="en-US" sz="2000" b="1" dirty="0">
                <a:ea typeface="MS PGothic" panose="020B0600070205080204" pitchFamily="34" charset="-128"/>
              </a:rPr>
              <a:t>then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read the next block (if any) of the run into the buffer.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b="1" dirty="0">
                <a:solidFill>
                  <a:srgbClr val="FF9900"/>
                </a:solidFill>
                <a:ea typeface="MS PGothic" panose="020B0600070205080204" pitchFamily="34" charset="-128"/>
              </a:rPr>
              <a:t>3.</a:t>
            </a:r>
            <a:r>
              <a:rPr lang="en-US" altLang="en-US" sz="2000" b="1" dirty="0">
                <a:ea typeface="MS PGothic" panose="020B0600070205080204" pitchFamily="34" charset="-128"/>
              </a:rPr>
              <a:t>    until</a:t>
            </a:r>
            <a:r>
              <a:rPr lang="en-US" altLang="en-US" sz="2000" dirty="0">
                <a:ea typeface="MS PGothic" panose="020B0600070205080204" pitchFamily="34" charset="-128"/>
              </a:rPr>
              <a:t> all input buffer pages are empty: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Sort-Merge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843379" y="1162657"/>
            <a:ext cx="7482474" cy="2735577"/>
          </a:xfrm>
        </p:spPr>
        <p:txBody>
          <a:bodyPr/>
          <a:lstStyle/>
          <a:p>
            <a:pPr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If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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several merge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passes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are required.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In each pass, contiguous groups of </a:t>
            </a:r>
            <a:r>
              <a:rPr lang="en-US" altLang="en-US" sz="2000" i="1" dirty="0">
                <a:ea typeface="MS PGothic" panose="020B0600070205080204" pitchFamily="34" charset="-128"/>
              </a:rPr>
              <a:t>M </a:t>
            </a:r>
            <a:r>
              <a:rPr lang="en-US" altLang="en-US" sz="2000" dirty="0">
                <a:ea typeface="MS PGothic" panose="020B0600070205080204" pitchFamily="34" charset="-128"/>
              </a:rPr>
              <a:t>- 1 runs are merged.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A pass reduces the number of runs by a factor of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-1, and creates runs longer by the same factor.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E.g.  If M=11, and there are 90 runs, one pass reduces the number of runs to 9, each 10 times the size of the initial runs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tabLst>
                <a:tab pos="212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Repeated passes are performed till all runs have been merged into one.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自己分析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46083" name="Rectangle 1027"/>
          <p:cNvSpPr>
            <a:spLocks noGrp="1" noChangeArrowheads="1"/>
          </p:cNvSpPr>
          <p:nvPr>
            <p:ph idx="1"/>
          </p:nvPr>
        </p:nvSpPr>
        <p:spPr>
          <a:xfrm>
            <a:off x="861134" y="1150625"/>
            <a:ext cx="7741327" cy="42154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analysis: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1  block per run leads to too many seeks during merge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Instead use 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</a:rPr>
              <a:t> buffer blocks per run</a:t>
            </a:r>
            <a:endParaRPr lang="en-US" altLang="en-US" sz="2000" baseline="-25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  <a:buFont typeface="Times New Roman" panose="02020503050405090304" pitchFamily="18" charset="0"/>
              <a:buNone/>
            </a:pPr>
            <a:r>
              <a:rPr lang="en-US" altLang="en-US" sz="2000" dirty="0">
                <a:ea typeface="MS PGothic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read/write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blocks at a time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Can merge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M/b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–1 runs in one pass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Total number of merge passes required: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log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/M)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Block transfers for initial run creation as well as in each pass is 2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final pass, we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count write cost 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we ignore final write cost for all operations since the output of an operation may be sent to the parent operation without being written to disk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Thus total number of block transfers for external sorting: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		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( 2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log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M/bb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+ 1) 	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Seeks: next slide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External Merge Sort (Cont.) </a:t>
            </a:r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  <a:sym typeface="+mn-ea"/>
              </a:rPr>
              <a:t>自己分析</a:t>
            </a:r>
            <a:endParaRPr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  <a:sym typeface="+mn-ea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162657"/>
            <a:ext cx="7103771" cy="316871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Cost of seeks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During run generation: one seek to read each run and one seek to write each run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i="1" dirty="0">
                <a:ea typeface="MS PGothic" panose="020B0600070205080204" pitchFamily="34" charset="-128"/>
              </a:rPr>
              <a:t> 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During the merge phase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Need </a:t>
            </a:r>
            <a:r>
              <a:rPr lang="en-US" altLang="en-US" sz="2000" i="1" dirty="0">
                <a:ea typeface="MS PGothic" panose="020B0600070205080204" pitchFamily="34" charset="-128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seeks for each merge pass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except the final one which does not require a write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Total number of seeks: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</a:t>
            </a:r>
            <a:r>
              <a:rPr lang="en-US" altLang="en-US" sz="2000" i="1" dirty="0">
                <a:ea typeface="MS PGothic" panose="020B0600070205080204" pitchFamily="34" charset="-128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(</a:t>
            </a:r>
            <a:r>
              <a:rPr lang="en-US" altLang="en-US" sz="2000" i="1" dirty="0">
                <a:ea typeface="MS PGothic" panose="020B0600070205080204" pitchFamily="34" charset="-128"/>
              </a:rPr>
              <a:t>2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M)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-1)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Join Operation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861135" y="1153195"/>
            <a:ext cx="7542632" cy="3770292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Several different algorithms to implement joins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Nested-loop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Block nested-loop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Indexed nested-loop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Merge-join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Hash-join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Choice based on cost estimate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Examples use the following information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records of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:  5,000     </a:t>
            </a:r>
            <a:r>
              <a:rPr lang="en-US" altLang="en-US" sz="2000" i="1" dirty="0">
                <a:ea typeface="MS PGothic" panose="020B0600070205080204" pitchFamily="34" charset="-128"/>
              </a:rPr>
              <a:t>takes</a:t>
            </a:r>
            <a:r>
              <a:rPr lang="en-US" altLang="en-US" sz="2000" dirty="0">
                <a:ea typeface="MS PGothic" panose="020B0600070205080204" pitchFamily="34" charset="-128"/>
              </a:rPr>
              <a:t>: 10,000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of  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:     100     </a:t>
            </a:r>
            <a:r>
              <a:rPr lang="en-US" altLang="en-US" sz="2000" i="1" dirty="0">
                <a:ea typeface="MS PGothic" panose="020B0600070205080204" pitchFamily="34" charset="-128"/>
              </a:rPr>
              <a:t>takes</a:t>
            </a:r>
            <a:r>
              <a:rPr lang="en-US" altLang="en-US" sz="2000" dirty="0">
                <a:ea typeface="MS PGothic" panose="020B0600070205080204" pitchFamily="34" charset="-128"/>
              </a:rPr>
              <a:t>:      400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2227" name="Rectangle 1027"/>
          <p:cNvSpPr>
            <a:spLocks noGrp="1" noChangeArrowheads="1"/>
          </p:cNvSpPr>
          <p:nvPr>
            <p:ph idx="1"/>
          </p:nvPr>
        </p:nvSpPr>
        <p:spPr>
          <a:xfrm>
            <a:off x="861134" y="1154944"/>
            <a:ext cx="7984416" cy="3216838"/>
          </a:xfrm>
        </p:spPr>
        <p:txBody>
          <a:bodyPr/>
          <a:lstStyle/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To compute the theta join       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for each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        for each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 do begin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	   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test pair 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,t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to see if they satisfy the join condition 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b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	     if they do, add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• </a:t>
            </a:r>
            <a:r>
              <a:rPr lang="en-US" altLang="en-US" sz="2000" i="1" dirty="0" err="1">
                <a:ea typeface="MS PGothic" panose="020B0600070205080204" pitchFamily="34" charset="-128"/>
                <a:sym typeface="Greek Symbols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to the result.</a:t>
            </a:r>
            <a:b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        </a:t>
            </a: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end</a:t>
            </a:r>
            <a:b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Greek Symbols" pitchFamily="18" charset="2"/>
              </a:rPr>
              <a:t>     </a:t>
            </a:r>
            <a:r>
              <a:rPr lang="en-US" altLang="en-US" sz="2000" b="1" dirty="0" err="1">
                <a:ea typeface="MS PGothic" panose="020B0600070205080204" pitchFamily="34" charset="-128"/>
                <a:sym typeface="Greek Symbols" pitchFamily="18" charset="2"/>
              </a:rPr>
              <a:t>end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 is called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outer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relation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and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inner relation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of the join.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Requires no indices and can be used with any kind of join condition.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461645" algn="l"/>
                <a:tab pos="850900" algn="l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Expensive since it examines every pair of tuples in the two relations.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4646160" y="1397160"/>
              <a:ext cx="934920" cy="262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4646160" y="1397160"/>
                <a:ext cx="934920" cy="26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Nested-Loop 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355107" y="969917"/>
            <a:ext cx="8664602" cy="5203825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In the worst case, if there is enough memory only to hold one block of each relation, the estimated cost is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block transfers, plus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the smaller relation fits entirely in memory, use that as the inner relation.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Reduces cost to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and 2 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Assuming worst case memory availability cost estimate is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as outer relation: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5000  400 + 100 = 2,000,100 block transfers,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5000 + 100 = 5100 seeks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with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takes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as the outer relation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10000  100 + 400 = 1,000,400 block transfers and 10,400 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smaller relation 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 fits entirely in memory, the cost estimate will be 500 block transfers.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nested-loops algorithm (next slide) is preferable.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1260000" y="1217160"/>
              <a:ext cx="5923800" cy="399528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1260000" y="1217160"/>
                <a:ext cx="5923800" cy="399528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165811"/>
            <a:ext cx="6794104" cy="3192774"/>
          </a:xfrm>
        </p:spPr>
        <p:txBody>
          <a:bodyPr/>
          <a:lstStyle/>
          <a:p>
            <a:pPr>
              <a:tabLst>
                <a:tab pos="404495" algn="l"/>
                <a:tab pos="793750" algn="l"/>
                <a:tab pos="1198245" algn="l"/>
                <a:tab pos="1544320" algn="l"/>
                <a:tab pos="1890395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Variant of nested-loop join in which every block of inner relation is paired with every block of outer relation.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404495" algn="l"/>
                <a:tab pos="793750" algn="l"/>
                <a:tab pos="1198245" algn="l"/>
                <a:tab pos="1544320" algn="l"/>
                <a:tab pos="1890395" algn="l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		</a:t>
            </a:r>
            <a:r>
              <a:rPr lang="en-US" altLang="en-US" sz="2000" b="1" dirty="0">
                <a:ea typeface="MS PGothic" panose="020B0600070205080204" pitchFamily="34" charset="-128"/>
              </a:rPr>
              <a:t>for each </a:t>
            </a:r>
            <a:r>
              <a:rPr lang="en-US" altLang="en-US" sz="2000" dirty="0">
                <a:ea typeface="MS PGothic" panose="020B0600070205080204" pitchFamily="34" charset="-128"/>
              </a:rPr>
              <a:t>block 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</a:rPr>
              <a:t> of</a:t>
            </a:r>
            <a:r>
              <a:rPr lang="en-US" altLang="en-US" sz="2000" b="1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b="1" dirty="0">
                <a:ea typeface="MS PGothic" panose="020B0600070205080204" pitchFamily="34" charset="-128"/>
              </a:rPr>
              <a:t> 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for each</a:t>
            </a:r>
            <a:r>
              <a:rPr lang="en-US" altLang="en-US" sz="2000" dirty="0">
                <a:ea typeface="MS PGothic" panose="020B0600070205080204" pitchFamily="34" charset="-128"/>
              </a:rPr>
              <a:t> block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="1" dirty="0">
                <a:ea typeface="MS PGothic" panose="020B0600070205080204" pitchFamily="34" charset="-128"/>
              </a:rPr>
              <a:t> of </a:t>
            </a:r>
            <a:r>
              <a:rPr lang="en-US" altLang="en-US" sz="2000" b="1" i="1" dirty="0">
                <a:ea typeface="MS PGothic" panose="020B0600070205080204" pitchFamily="34" charset="-128"/>
              </a:rPr>
              <a:t>s </a:t>
            </a:r>
            <a:r>
              <a:rPr lang="en-US" altLang="en-US" sz="2000" b="1" dirty="0">
                <a:ea typeface="MS PGothic" panose="020B0600070205080204" pitchFamily="34" charset="-128"/>
              </a:rPr>
              <a:t>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	for each</a:t>
            </a:r>
            <a:r>
              <a:rPr lang="en-US" altLang="en-US" sz="2000" dirty="0">
                <a:ea typeface="MS PGothic" panose="020B0600070205080204" pitchFamily="34" charset="-128"/>
              </a:rPr>
              <a:t>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 </a:t>
            </a:r>
            <a:r>
              <a:rPr lang="en-US" altLang="en-US" sz="2000" b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		for each </a:t>
            </a:r>
            <a:r>
              <a:rPr lang="en-US" altLang="en-US" sz="2000" dirty="0">
                <a:ea typeface="MS PGothic" panose="020B0600070205080204" pitchFamily="34" charset="-128"/>
              </a:rPr>
              <a:t>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do begin</a:t>
            </a:r>
            <a:br>
              <a:rPr lang="en-US" altLang="en-US" sz="2000" b="1" dirty="0">
                <a:ea typeface="MS PGothic" panose="020B0600070205080204" pitchFamily="34" charset="-128"/>
              </a:rPr>
            </a:br>
            <a:r>
              <a:rPr lang="en-US" altLang="en-US" sz="2000" b="1" dirty="0">
                <a:ea typeface="MS PGothic" panose="020B0600070205080204" pitchFamily="34" charset="-128"/>
              </a:rPr>
              <a:t>					</a:t>
            </a:r>
            <a:r>
              <a:rPr lang="en-US" altLang="en-US" sz="2000" dirty="0">
                <a:ea typeface="MS PGothic" panose="020B0600070205080204" pitchFamily="34" charset="-128"/>
              </a:rPr>
              <a:t>Check if 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 err="1">
                <a:ea typeface="MS PGothic" panose="020B0600070205080204" pitchFamily="34" charset="-128"/>
              </a:rPr>
              <a:t>,t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) </a:t>
            </a:r>
            <a:r>
              <a:rPr lang="en-US" altLang="en-US" sz="2000" dirty="0">
                <a:ea typeface="MS PGothic" panose="020B0600070205080204" pitchFamily="34" charset="-128"/>
              </a:rPr>
              <a:t>satisfy the join condition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					if they do, add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30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•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 the result.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				</a:t>
            </a: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end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		end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	end</a:t>
            </a:r>
            <a:b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b="1" dirty="0">
                <a:ea typeface="MS PGothic" panose="020B0600070205080204" pitchFamily="34" charset="-128"/>
                <a:sym typeface="Symbol" panose="05050102010706020507" pitchFamily="18" charset="2"/>
              </a:rPr>
              <a:t>	end</a:t>
            </a:r>
            <a:endParaRPr lang="en-US" altLang="en-US" sz="2000" b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Block Nested-Loop 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852258" y="1164643"/>
            <a:ext cx="7993292" cy="44681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Worst case estimate: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block transfers + 2 *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seeks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Each block in the inner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is read once for each </a:t>
            </a:r>
            <a:r>
              <a:rPr lang="en-US" altLang="en-US" sz="2000" i="1" dirty="0">
                <a:ea typeface="MS PGothic" panose="020B0600070205080204" pitchFamily="34" charset="-128"/>
              </a:rPr>
              <a:t>block</a:t>
            </a:r>
            <a:r>
              <a:rPr lang="en-US" altLang="en-US" sz="2000" dirty="0">
                <a:ea typeface="MS PGothic" panose="020B0600070205080204" pitchFamily="34" charset="-128"/>
              </a:rPr>
              <a:t> in the outer relation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Best case: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+ 2 seeks.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Improvements to nested loop and block nested loop algorithms: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 block nested-loop, use </a:t>
            </a:r>
            <a:r>
              <a:rPr lang="en-US" altLang="en-US" sz="2000" i="1" dirty="0">
                <a:ea typeface="MS PGothic" panose="020B0600070205080204" pitchFamily="34" charset="-128"/>
              </a:rPr>
              <a:t>M — </a:t>
            </a:r>
            <a:r>
              <a:rPr lang="en-US" altLang="en-US" sz="2000" dirty="0">
                <a:ea typeface="MS PGothic" panose="020B0600070205080204" pitchFamily="34" charset="-128"/>
              </a:rPr>
              <a:t>2 disk blocks as blocking unit for outer relations, where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= memory size in blocks; use remaining two blocks to buffer inner relation and output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 Cost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=  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 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b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              2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 (M-2)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 seeks</a:t>
            </a:r>
            <a:endParaRPr lang="en-US" altLang="en-US" sz="2000" dirty="0">
              <a:solidFill>
                <a:srgbClr val="0070C0"/>
              </a:solidFill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If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 attribute forms a key or inner relation, stop inner loop on first match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Scan inner loop forward and backward alternately, to make use of the blocks remaining in buffer (with LRU replacement)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Use index on inner relation if available (next slide)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771720" y="1371600"/>
              <a:ext cx="4620960" cy="1119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771720" y="1371600"/>
                <a:ext cx="4620960" cy="11196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Query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Processing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9374" y="1174689"/>
            <a:ext cx="7509376" cy="3096524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Overview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Measures of Query 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Selection Operation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Sorting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Join Operation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Other Operations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Evaluation of Expressions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501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Indexed Nested-Loop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843379" y="1146887"/>
            <a:ext cx="7723572" cy="450421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Index lookups can replace file scans if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join is an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 or natural join and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an index is available on the inner relation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s join attribute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Can construct an index just to compute a join.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in the outer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r,</a:t>
            </a:r>
            <a:r>
              <a:rPr lang="en-US" altLang="en-US" sz="2000" dirty="0">
                <a:ea typeface="MS PGothic" panose="020B0600070205080204" pitchFamily="34" charset="-128"/>
              </a:rPr>
              <a:t> use the index to look up tuples in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that satisfy the join condition with tuple </a:t>
            </a:r>
            <a:r>
              <a:rPr lang="en-US" altLang="en-US" sz="2000" i="1" dirty="0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Worst case:  buffer has space for only one page of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, and, for each tuple in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, we perform an index lookup on </a:t>
            </a:r>
            <a:r>
              <a:rPr lang="en-US" altLang="en-US" sz="2000" i="1" dirty="0">
                <a:ea typeface="MS PGothic" panose="020B0600070205080204" pitchFamily="34" charset="-128"/>
              </a:rPr>
              <a:t>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Cost of the join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: 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) 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endParaRPr lang="en-US" altLang="en-US" sz="2000" dirty="0">
              <a:solidFill>
                <a:srgbClr val="0070C0"/>
              </a:solidFill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Where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the cost of traversing index and fetching all matching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 for one tuple or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can be estimated as cost of a single selection 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using the join condition.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indices are available on join attributes of both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and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s,</a:t>
            </a:r>
            <a:b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the relation with fewer tuples as the outer relation.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668760" y="4174920"/>
              <a:ext cx="463320" cy="432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668760" y="4174920"/>
                <a:ext cx="463320" cy="43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Nested-Loop Join Costs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18587"/>
            <a:ext cx="8002172" cy="464711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Compute </a:t>
            </a:r>
            <a:r>
              <a:rPr lang="en-US" altLang="en-US" sz="2000" i="1" dirty="0">
                <a:ea typeface="MS PGothic" panose="020B0600070205080204" pitchFamily="34" charset="-128"/>
              </a:rPr>
              <a:t>student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takes, </a:t>
            </a:r>
            <a:r>
              <a:rPr lang="en-US" altLang="en-US" sz="2000" dirty="0">
                <a:ea typeface="MS PGothic" panose="020B0600070205080204" pitchFamily="34" charset="-128"/>
              </a:rPr>
              <a:t>with </a:t>
            </a:r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 as the outer relation.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Let </a:t>
            </a:r>
            <a:r>
              <a:rPr lang="en-US" altLang="en-US" sz="2000" i="1" dirty="0">
                <a:ea typeface="MS PGothic" panose="020B0600070205080204" pitchFamily="34" charset="-128"/>
              </a:rPr>
              <a:t>takes</a:t>
            </a:r>
            <a:r>
              <a:rPr lang="en-US" altLang="en-US" sz="2000" dirty="0">
                <a:ea typeface="MS PGothic" panose="020B0600070205080204" pitchFamily="34" charset="-128"/>
              </a:rPr>
              <a:t> have a primary B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ea typeface="MS PGothic" panose="020B0600070205080204" pitchFamily="34" charset="-128"/>
              </a:rPr>
              <a:t>-tree index on the attribute </a:t>
            </a:r>
            <a:r>
              <a:rPr lang="en-US" altLang="en-US" sz="2000" i="1" dirty="0">
                <a:ea typeface="MS PGothic" panose="020B0600070205080204" pitchFamily="34" charset="-128"/>
              </a:rPr>
              <a:t>ID, </a:t>
            </a:r>
            <a:r>
              <a:rPr lang="en-US" altLang="en-US" sz="2000" dirty="0">
                <a:ea typeface="MS PGothic" panose="020B0600070205080204" pitchFamily="34" charset="-128"/>
              </a:rPr>
              <a:t>which contains 20 entries in each index node.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Since</a:t>
            </a:r>
            <a:r>
              <a:rPr lang="en-US" altLang="en-US" sz="2000" i="1" dirty="0">
                <a:ea typeface="MS PGothic" panose="020B0600070205080204" pitchFamily="34" charset="-128"/>
              </a:rPr>
              <a:t> takes </a:t>
            </a:r>
            <a:r>
              <a:rPr lang="en-US" altLang="en-US" sz="2000" dirty="0">
                <a:ea typeface="MS PGothic" panose="020B0600070205080204" pitchFamily="34" charset="-128"/>
              </a:rPr>
              <a:t>has 10,000 tuples, the height of the tree is 4, and one more access is needed to find the actual data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student</a:t>
            </a:r>
            <a:r>
              <a:rPr lang="en-US" altLang="en-US" sz="2000" dirty="0">
                <a:ea typeface="MS PGothic" panose="020B0600070205080204" pitchFamily="34" charset="-128"/>
              </a:rPr>
              <a:t> has 5000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Cost of block nested loops join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400*100 + 100 =  40,100 block transfers + 2 * 100 = 200 seeks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assuming worst case memory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may be significantly less with more memory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Cost of indexed nested loops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100 + 5000 * 5 = 25,100  block transfers and seeks.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CPU cost likely to be less than that for block nested loops join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3128760" y="2588760"/>
              <a:ext cx="4552560" cy="32580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3128760" y="2588760"/>
                <a:ext cx="4552560" cy="3258000"/>
              </a:xfrm>
              <a:prstGeom prst="rect"/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905523" y="1260397"/>
            <a:ext cx="7940028" cy="2537305"/>
          </a:xfrm>
        </p:spPr>
        <p:txBody>
          <a:bodyPr/>
          <a:lstStyle/>
          <a:p>
            <a:pPr marL="0" indent="0">
              <a:lnSpc>
                <a:spcPct val="600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ea typeface="MS PGothic" panose="020B0600070205080204" pitchFamily="34" charset="-128"/>
              </a:rPr>
              <a:t>1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.   </a:t>
            </a:r>
            <a:r>
              <a:rPr lang="en-US" altLang="en-US" sz="2000" dirty="0">
                <a:ea typeface="MS PGothic" panose="020B0600070205080204" pitchFamily="34" charset="-128"/>
              </a:rPr>
              <a:t>Sort both relations on their join attribute (if not already sorted on the join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6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 attributes).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sz="2000" dirty="0">
                <a:ea typeface="MS PGothic" panose="020B0600070205080204" pitchFamily="34" charset="-128"/>
              </a:rPr>
              <a:t>Merge the sorted relations to join them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sz="2000" dirty="0">
                <a:ea typeface="MS PGothic" panose="020B0600070205080204" pitchFamily="34" charset="-128"/>
              </a:rPr>
              <a:t>Join step is similar to the merge stage of the sort-merge algorithm.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sz="2000" dirty="0">
                <a:ea typeface="MS PGothic" panose="020B0600070205080204" pitchFamily="34" charset="-128"/>
              </a:rPr>
              <a:t>Main difference is handling of duplicate values in join attribute —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60000"/>
              </a:lnSpc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      every pair with same value on join attribute must be matched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3.   </a:t>
            </a:r>
            <a:r>
              <a:rPr lang="en-US" altLang="en-US" sz="2000" dirty="0">
                <a:ea typeface="MS PGothic" panose="020B0600070205080204" pitchFamily="34" charset="-128"/>
              </a:rPr>
              <a:t>Detailed algorithm in book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pic>
        <p:nvPicPr>
          <p:cNvPr id="64516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941" y="4331024"/>
            <a:ext cx="2183489" cy="2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Merge-Join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568172" y="1165226"/>
            <a:ext cx="8433786" cy="4297112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Can be used only for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-joins and natural joins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Each block needs to be read only once (assuming all tuples for any given value of the join attributes fit in memory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Thus the cost of merge join is: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        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  block transfers  +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  seeks</a:t>
            </a:r>
            <a:endParaRPr lang="en-US" altLang="en-US" sz="2000" dirty="0">
              <a:solidFill>
                <a:srgbClr val="0070C0"/>
              </a:solidFill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       + the cost of sorting if relations are unsorted.</a:t>
            </a:r>
            <a:endParaRPr lang="en-US" altLang="en-US" sz="2000" dirty="0">
              <a:solidFill>
                <a:srgbClr val="0070C0"/>
              </a:solidFill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hybrid merge-join</a:t>
            </a:r>
            <a:r>
              <a:rPr lang="en-US" altLang="en-US" sz="2000" b="1" dirty="0">
                <a:ea typeface="MS PGothic" panose="020B0600070205080204" pitchFamily="34" charset="-128"/>
              </a:rPr>
              <a:t>: </a:t>
            </a:r>
            <a:r>
              <a:rPr lang="en-US" altLang="en-US" sz="2000" dirty="0">
                <a:ea typeface="MS PGothic" panose="020B0600070205080204" pitchFamily="34" charset="-128"/>
              </a:rPr>
              <a:t>If one relation is sorted, and the other has a secondary B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ea typeface="MS PGothic" panose="020B0600070205080204" pitchFamily="34" charset="-128"/>
              </a:rPr>
              <a:t>-tree index on the join attribute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Merge the sorted relation with the leaf entries of the B</a:t>
            </a:r>
            <a:r>
              <a:rPr lang="en-US" altLang="en-US" sz="2000" baseline="30000" dirty="0">
                <a:ea typeface="MS PGothic" panose="020B0600070205080204" pitchFamily="34" charset="-128"/>
              </a:rPr>
              <a:t>+</a:t>
            </a:r>
            <a:r>
              <a:rPr lang="en-US" altLang="en-US" sz="2000" dirty="0">
                <a:ea typeface="MS PGothic" panose="020B0600070205080204" pitchFamily="34" charset="-128"/>
              </a:rPr>
              <a:t>-tree 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Sort the result on the addresses of the unsorted relation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s tuples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Scan the unsorted relation in physical address order and merge with previous result, to replace addresses by the actual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Sequential scan more efficient than random lookup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852258" y="1178012"/>
            <a:ext cx="7554896" cy="345414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Applicable for </a:t>
            </a:r>
            <a:r>
              <a:rPr lang="en-US" altLang="en-US" sz="2000" dirty="0" err="1">
                <a:ea typeface="MS PGothic" panose="020B0600070205080204" pitchFamily="34" charset="-128"/>
              </a:rPr>
              <a:t>equi</a:t>
            </a:r>
            <a:r>
              <a:rPr lang="en-US" altLang="en-US" sz="2000" dirty="0">
                <a:ea typeface="MS PGothic" panose="020B0600070205080204" pitchFamily="34" charset="-128"/>
              </a:rPr>
              <a:t>-joins and natural joins.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 hash function</a:t>
            </a:r>
            <a:r>
              <a:rPr lang="en-US" altLang="en-US" sz="2000" i="1" dirty="0">
                <a:ea typeface="MS PGothic" panose="020B0600070205080204" pitchFamily="34" charset="-128"/>
              </a:rPr>
              <a:t> h</a:t>
            </a:r>
            <a:r>
              <a:rPr lang="en-US" altLang="en-US" sz="2000" dirty="0">
                <a:ea typeface="MS PGothic" panose="020B0600070205080204" pitchFamily="34" charset="-128"/>
              </a:rPr>
              <a:t> is used to partition tuples of both relations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dirty="0">
                <a:ea typeface="MS PGothic" panose="020B0600070205080204" pitchFamily="34" charset="-128"/>
              </a:rPr>
              <a:t> maps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sz="2000" dirty="0">
                <a:ea typeface="MS PGothic" panose="020B0600070205080204" pitchFamily="34" charset="-128"/>
              </a:rPr>
              <a:t> values to {0, 1, ...,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}, where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JoinAttrs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denotes the common attributes of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used in the natural join.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i="1" dirty="0">
                <a:ea typeface="MS PGothic" panose="020B0600070205080204" pitchFamily="34" charset="-128"/>
              </a:rPr>
              <a:t>,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000" i="1" dirty="0">
                <a:ea typeface="MS PGothic" panose="020B0600070205080204" pitchFamily="34" charset="-128"/>
              </a:rPr>
              <a:t>, . . .,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denote partitions of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</a:rPr>
              <a:t>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 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is put in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where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i="1" dirty="0">
                <a:ea typeface="MS PGothic" panose="020B0600070205080204" pitchFamily="34" charset="-128"/>
              </a:rPr>
              <a:t>,, r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1</a:t>
            </a:r>
            <a:r>
              <a:rPr lang="en-US" altLang="en-US" sz="2000" i="1" dirty="0">
                <a:ea typeface="MS PGothic" panose="020B0600070205080204" pitchFamily="34" charset="-128"/>
              </a:rPr>
              <a:t>. . .,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denotes partitions of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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put in partition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where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= h(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[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JoinAttrs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]).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Note: </a:t>
            </a:r>
            <a:r>
              <a:rPr lang="en-US" altLang="en-US" sz="2000" dirty="0">
                <a:ea typeface="MS PGothic" panose="020B0600070205080204" pitchFamily="34" charset="-128"/>
              </a:rPr>
              <a:t>In book,  Figure 12.10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  </a:t>
            </a:r>
            <a:r>
              <a:rPr lang="en-US" altLang="en-US" sz="2000" dirty="0">
                <a:ea typeface="MS PGothic" panose="020B0600070205080204" pitchFamily="34" charset="-128"/>
              </a:rPr>
              <a:t>is denoted as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ri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,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is denoted as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</a:rPr>
              <a:t>and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i="1" dirty="0">
                <a:ea typeface="MS PGothic" panose="020B0600070205080204" pitchFamily="34" charset="-128"/>
              </a:rPr>
              <a:t> n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is denoted as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</a:rPr>
              <a:t>. 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pic>
        <p:nvPicPr>
          <p:cNvPr id="70659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4500" y="1102498"/>
            <a:ext cx="7528265" cy="1965556"/>
          </a:xfrm>
        </p:spPr>
        <p:txBody>
          <a:bodyPr/>
          <a:lstStyle/>
          <a:p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r 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tuples in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need only to be compared with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tuples in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Need not be compared with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tuples in any other partition, since: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tuple and an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tuple that satisfy the join condition will have the same value for the join attributes.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If that value is hashed to some value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, the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tuple has to be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and the </a:t>
            </a:r>
            <a:r>
              <a:rPr lang="en-US" altLang="en-US" sz="2000" i="1" dirty="0">
                <a:ea typeface="MS PGothic" panose="020B0600070205080204" pitchFamily="34" charset="-128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</a:rPr>
              <a:t>tuple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</a:rPr>
              <a:t>.</a:t>
            </a:r>
            <a:endParaRPr lang="en-US" altLang="en-US" sz="2000" i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1278384" y="1522413"/>
            <a:ext cx="7203879" cy="3290219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dirty="0">
                <a:ea typeface="MS PGothic" panose="020B0600070205080204" pitchFamily="34" charset="-128"/>
              </a:rPr>
              <a:t>1.	</a:t>
            </a:r>
            <a:r>
              <a:rPr lang="en-US" altLang="en-US" sz="2000" dirty="0">
                <a:ea typeface="MS PGothic" panose="020B0600070205080204" pitchFamily="34" charset="-128"/>
              </a:rPr>
              <a:t>Partition the relation </a:t>
            </a:r>
            <a:r>
              <a:rPr lang="en-US" altLang="en-US" sz="2000" i="1" dirty="0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using hashing function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dirty="0">
                <a:ea typeface="MS PGothic" panose="020B0600070205080204" pitchFamily="34" charset="-128"/>
              </a:rPr>
              <a:t>.  When partitioning a relation, one block of memory is reserved as the output buffer for each partition.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	Partition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similarly.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3.	For each </a:t>
            </a:r>
            <a:r>
              <a:rPr lang="en-US" altLang="en-US" sz="2000" i="1" dirty="0">
                <a:ea typeface="MS PGothic" panose="020B0600070205080204" pitchFamily="34" charset="-128"/>
              </a:rPr>
              <a:t>i: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(a)	Load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into memory and build an in-memory hash index on it using the join attribute.  This hash index uses a different hash function than the earlier one </a:t>
            </a:r>
            <a:r>
              <a:rPr lang="en-US" altLang="en-US" sz="2000" i="1" dirty="0">
                <a:ea typeface="MS PGothic" panose="020B0600070205080204" pitchFamily="34" charset="-128"/>
              </a:rPr>
              <a:t>h.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736600" lvl="1" indent="-279400"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(b)	Read the tuples 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from the disk one by one.  For each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locate each matching tuple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using the in-memory hash index.  Output the concatenation of their attributes.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852256" y="1149321"/>
            <a:ext cx="58592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The hash-join of </a:t>
            </a:r>
            <a:r>
              <a:rPr kumimoji="0" lang="en-US" altLang="en-US" sz="2000" i="1" dirty="0"/>
              <a:t>r</a:t>
            </a:r>
            <a:r>
              <a:rPr kumimoji="0" lang="en-US" altLang="en-US" sz="2000" dirty="0"/>
              <a:t> and </a:t>
            </a:r>
            <a:r>
              <a:rPr kumimoji="0" lang="en-US" altLang="en-US" sz="2000" i="1" dirty="0"/>
              <a:t>s </a:t>
            </a:r>
            <a:r>
              <a:rPr kumimoji="0" lang="en-US" altLang="en-US" sz="2000" dirty="0"/>
              <a:t>is computed as follows.</a:t>
            </a:r>
            <a:endParaRPr kumimoji="0" lang="en-US" altLang="en-US" sz="2000" dirty="0"/>
          </a:p>
        </p:txBody>
      </p:sp>
      <p:sp>
        <p:nvSpPr>
          <p:cNvPr id="74757" name="Text Box 5"/>
          <p:cNvSpPr txBox="1">
            <a:spLocks noChangeArrowheads="1"/>
          </p:cNvSpPr>
          <p:nvPr/>
        </p:nvSpPr>
        <p:spPr bwMode="auto">
          <a:xfrm>
            <a:off x="1013265" y="5761668"/>
            <a:ext cx="75873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Relation </a:t>
            </a:r>
            <a:r>
              <a:rPr kumimoji="0" lang="en-US" altLang="en-US" sz="2000" i="1" dirty="0"/>
              <a:t>s</a:t>
            </a:r>
            <a:r>
              <a:rPr kumimoji="0" lang="en-US" altLang="en-US" sz="2000" dirty="0"/>
              <a:t> is called the </a:t>
            </a:r>
            <a:r>
              <a:rPr kumimoji="0" lang="en-US" altLang="en-US" sz="2000" b="1" dirty="0">
                <a:solidFill>
                  <a:srgbClr val="002060"/>
                </a:solidFill>
              </a:rPr>
              <a:t>build input</a:t>
            </a:r>
            <a:r>
              <a:rPr kumimoji="0" lang="en-US" altLang="en-US" sz="2000" dirty="0">
                <a:solidFill>
                  <a:srgbClr val="002060"/>
                </a:solidFill>
              </a:rPr>
              <a:t> </a:t>
            </a:r>
            <a:r>
              <a:rPr kumimoji="0" lang="en-US" altLang="en-US" sz="2000" dirty="0"/>
              <a:t>and  </a:t>
            </a:r>
            <a:r>
              <a:rPr kumimoji="0" lang="en-US" altLang="en-US" sz="2000" i="1" dirty="0"/>
              <a:t>r </a:t>
            </a:r>
            <a:r>
              <a:rPr kumimoji="0" lang="en-US" altLang="en-US" sz="2000" dirty="0"/>
              <a:t> is called the </a:t>
            </a:r>
            <a:r>
              <a:rPr kumimoji="0" lang="en-US" altLang="en-US" sz="2000" b="1" dirty="0">
                <a:solidFill>
                  <a:srgbClr val="002060"/>
                </a:solidFill>
              </a:rPr>
              <a:t>probe input</a:t>
            </a:r>
            <a:r>
              <a:rPr kumimoji="0" lang="en-US" altLang="en-US" sz="2000" dirty="0">
                <a:solidFill>
                  <a:schemeClr val="accent4"/>
                </a:solidFill>
              </a:rPr>
              <a:t>.</a:t>
            </a:r>
            <a:endParaRPr kumimoji="0" lang="en-US" altLang="en-US" sz="20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Hash-Join algorithm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834500" y="1102497"/>
            <a:ext cx="7519387" cy="414327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The value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and the hash function </a:t>
            </a:r>
            <a:r>
              <a:rPr lang="en-US" altLang="en-US" sz="2000" i="1" dirty="0">
                <a:ea typeface="MS PGothic" panose="020B0600070205080204" pitchFamily="34" charset="-128"/>
              </a:rPr>
              <a:t>h</a:t>
            </a:r>
            <a:r>
              <a:rPr lang="en-US" altLang="en-US" sz="2000" dirty="0">
                <a:ea typeface="MS PGothic" panose="020B0600070205080204" pitchFamily="34" charset="-128"/>
              </a:rPr>
              <a:t> is chosen such that each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should fit in memory.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Typically n is chosen as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dirty="0" err="1">
                <a:ea typeface="MS PGothic" panose="020B0600070205080204" pitchFamily="34" charset="-128"/>
              </a:rPr>
              <a:t>b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/M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</a:t>
            </a:r>
            <a:r>
              <a:rPr lang="en-US" altLang="en-US" sz="2000" dirty="0">
                <a:ea typeface="MS PGothic" panose="020B0600070205080204" pitchFamily="34" charset="-128"/>
              </a:rPr>
              <a:t> * f  where f is a </a:t>
            </a:r>
            <a:r>
              <a:rPr lang="ja-JP" altLang="en-US" sz="2000" dirty="0">
                <a:ea typeface="MS PGothic" panose="020B0600070205080204" pitchFamily="34" charset="-128"/>
              </a:rPr>
              <a:t>“</a:t>
            </a:r>
            <a:r>
              <a:rPr lang="en-US" altLang="ja-JP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fudge factor</a:t>
            </a:r>
            <a:r>
              <a:rPr lang="ja-JP" altLang="en-US" sz="2000" dirty="0">
                <a:ea typeface="MS PGothic" panose="020B0600070205080204" pitchFamily="34" charset="-128"/>
              </a:rPr>
              <a:t>”</a:t>
            </a:r>
            <a:r>
              <a:rPr lang="en-US" altLang="ja-JP" sz="2000" dirty="0">
                <a:ea typeface="MS PGothic" panose="020B0600070205080204" pitchFamily="34" charset="-128"/>
              </a:rPr>
              <a:t>, typically around 1.2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probe relation partitions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need not fit in memory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Recursive partitioning</a:t>
            </a:r>
            <a:r>
              <a:rPr lang="en-US" altLang="en-US" sz="2000" b="1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required if number of partitions </a:t>
            </a:r>
            <a:r>
              <a:rPr lang="en-US" altLang="en-US" sz="2000" i="1" dirty="0">
                <a:ea typeface="MS PGothic" panose="020B0600070205080204" pitchFamily="34" charset="-128"/>
              </a:rPr>
              <a:t>n </a:t>
            </a:r>
            <a:r>
              <a:rPr lang="en-US" altLang="en-US" sz="2000" dirty="0">
                <a:ea typeface="MS PGothic" panose="020B0600070205080204" pitchFamily="34" charset="-128"/>
              </a:rPr>
              <a:t>is greater than number of pages </a:t>
            </a:r>
            <a:r>
              <a:rPr lang="en-US" altLang="en-US" sz="2000" i="1" dirty="0"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MS PGothic" panose="020B0600070205080204" pitchFamily="34" charset="-128"/>
              </a:rPr>
              <a:t> of memory.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instead of partitioning </a:t>
            </a:r>
            <a:r>
              <a:rPr lang="en-US" altLang="en-US" sz="2000" i="1" dirty="0">
                <a:ea typeface="MS PGothic" panose="020B0600070205080204" pitchFamily="34" charset="-128"/>
              </a:rPr>
              <a:t>n</a:t>
            </a:r>
            <a:r>
              <a:rPr lang="en-US" altLang="en-US" sz="2000" dirty="0">
                <a:ea typeface="MS PGothic" panose="020B0600070205080204" pitchFamily="34" charset="-128"/>
              </a:rPr>
              <a:t> ways, use</a:t>
            </a:r>
            <a:r>
              <a:rPr lang="en-US" altLang="en-US" sz="2000" i="1" dirty="0">
                <a:ea typeface="MS PGothic" panose="020B0600070205080204" pitchFamily="34" charset="-128"/>
              </a:rPr>
              <a:t>  M – </a:t>
            </a:r>
            <a:r>
              <a:rPr lang="en-US" altLang="en-US" sz="2000" dirty="0">
                <a:ea typeface="MS PGothic" panose="020B0600070205080204" pitchFamily="34" charset="-128"/>
              </a:rPr>
              <a:t>1 partitions for 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Further partition the </a:t>
            </a:r>
            <a:r>
              <a:rPr lang="en-US" altLang="en-US" sz="2000" i="1" dirty="0">
                <a:ea typeface="MS PGothic" panose="020B0600070205080204" pitchFamily="34" charset="-128"/>
              </a:rPr>
              <a:t>M – </a:t>
            </a:r>
            <a:r>
              <a:rPr lang="en-US" altLang="en-US" sz="2000" dirty="0">
                <a:ea typeface="MS PGothic" panose="020B0600070205080204" pitchFamily="34" charset="-128"/>
              </a:rPr>
              <a:t>1 partitions using a different hash function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Use same partitioning method 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Rarely required: e.g., with block size of 4 KB, recursive partitioning not needed for relations of &lt; 1GB with memory size of 2MB, or relations of &lt; 36 GB with memory of 12 MB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Handling of Overflows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78851" name="Rectangle 1027"/>
          <p:cNvSpPr>
            <a:spLocks noGrp="1" noChangeArrowheads="1"/>
          </p:cNvSpPr>
          <p:nvPr>
            <p:ph idx="1"/>
          </p:nvPr>
        </p:nvSpPr>
        <p:spPr>
          <a:xfrm>
            <a:off x="230819" y="1120253"/>
            <a:ext cx="8815527" cy="488922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Partitioning is said to be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skewed</a:t>
            </a:r>
            <a:r>
              <a:rPr lang="en-US" altLang="en-US" sz="2000" dirty="0">
                <a:ea typeface="MS PGothic" panose="020B0600070205080204" pitchFamily="34" charset="-128"/>
              </a:rPr>
              <a:t> if some partitions have significantly more tuples than some others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Hash-table overflow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occurs in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if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does not fit in memory.  Reasons could be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Many tuples in s with same value for join attributes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Bad hash function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resolution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can be done in build phase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is further partitioned using different hash function.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must be similarly partitioned.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Overflow avoidance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performs partitioning carefully to avoid overflows during build phase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partition build relation into many partitions, then combine them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Both approaches fail with large numbers of duplicates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Fallback option: use block nested loops join on overflowed  partitions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834501" y="1093788"/>
            <a:ext cx="6925870" cy="1228307"/>
          </a:xfrm>
        </p:spPr>
        <p:txBody>
          <a:bodyPr/>
          <a:lstStyle/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1.	Parsing and translation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2.	Optimization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r>
              <a:rPr lang="en-US" altLang="en-US" sz="2000" dirty="0">
                <a:ea typeface="MS PGothic" panose="020B0600070205080204" pitchFamily="34" charset="-128"/>
              </a:rPr>
              <a:t>3.	Evaluation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pic>
        <p:nvPicPr>
          <p:cNvPr id="9220" name="Picture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Cost of Hash-Join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>
          <a:xfrm>
            <a:off x="852256" y="1234850"/>
            <a:ext cx="7821227" cy="4059050"/>
          </a:xfrm>
        </p:spPr>
        <p:txBody>
          <a:bodyPr/>
          <a:lstStyle/>
          <a:p>
            <a:pPr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If recursive partitioning is not required: cost of hash join is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  3(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+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</a:rPr>
              <a:t>)</a:t>
            </a:r>
            <a:r>
              <a:rPr lang="en-US" altLang="en-US" sz="2000" dirty="0">
                <a:ea typeface="MS PGothic" panose="020B0600070205080204" pitchFamily="34" charset="-128"/>
              </a:rPr>
              <a:t> +4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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n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h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block transfers +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   2(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)  seeks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recursive partitioning required: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number of passes required for partitioning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build relation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 less than M blocks per partition is 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)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best to choose the smaller relation as the build relation.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Total cost estimate is: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    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2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(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r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</a:rPr>
              <a:t> 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</a:rPr>
              <a:t>)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) 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+ 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 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block transfers + </a:t>
            </a:r>
            <a:b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     2(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 + 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 b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) 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log</a:t>
            </a:r>
            <a:r>
              <a:rPr lang="en-US" altLang="en-US" sz="2000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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M</a:t>
            </a:r>
            <a:r>
              <a:rPr lang="en-US" altLang="en-US" sz="2000" i="1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/bb</a:t>
            </a:r>
            <a:r>
              <a:rPr lang="en-US" altLang="en-US" sz="2000" baseline="-25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–1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/M</a:t>
            </a:r>
            <a:r>
              <a:rPr lang="en-US" altLang="en-US" sz="2000" dirty="0">
                <a:solidFill>
                  <a:srgbClr val="0070C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)   seeks</a:t>
            </a:r>
            <a:endParaRPr lang="en-US" altLang="en-US" sz="2000" i="1" dirty="0">
              <a:solidFill>
                <a:srgbClr val="0070C0"/>
              </a:solidFill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the entire build input can be kept in main memory no partitioning is required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146425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Cost estimate goes down to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+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Example of Cost of Hash-Join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136342" y="1654607"/>
            <a:ext cx="7057167" cy="303770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Assume that memory size is 20 blocks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instructor</a:t>
            </a:r>
            <a:r>
              <a:rPr lang="en-US" altLang="en-US" sz="2000" dirty="0">
                <a:ea typeface="MS PGothic" panose="020B0600070205080204" pitchFamily="34" charset="-128"/>
              </a:rPr>
              <a:t>= 100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b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teaches</a:t>
            </a:r>
            <a:r>
              <a:rPr lang="en-US" altLang="en-US" sz="2000" dirty="0">
                <a:ea typeface="MS PGothic" panose="020B0600070205080204" pitchFamily="34" charset="-128"/>
              </a:rPr>
              <a:t> = 400.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>
                <a:ea typeface="MS PGothic" panose="020B0600070205080204" pitchFamily="34" charset="-128"/>
              </a:rPr>
              <a:t>instructor </a:t>
            </a:r>
            <a:r>
              <a:rPr lang="en-US" altLang="en-US" sz="2000" dirty="0">
                <a:ea typeface="MS PGothic" panose="020B0600070205080204" pitchFamily="34" charset="-128"/>
              </a:rPr>
              <a:t>is to be used as build input.  Partition it into five partitions, each of size 20 blocks.  This partitioning can be done in one pass.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Similarly, partition </a:t>
            </a:r>
            <a:r>
              <a:rPr lang="en-US" altLang="en-US" sz="2000" i="1" dirty="0">
                <a:ea typeface="MS PGothic" panose="020B0600070205080204" pitchFamily="34" charset="-128"/>
              </a:rPr>
              <a:t>teaches</a:t>
            </a:r>
            <a:r>
              <a:rPr lang="en-US" altLang="en-US" sz="2000" dirty="0">
                <a:ea typeface="MS PGothic" panose="020B0600070205080204" pitchFamily="34" charset="-128"/>
              </a:rPr>
              <a:t> into five </a:t>
            </a:r>
            <a:r>
              <a:rPr lang="en-US" altLang="en-US" sz="2000" dirty="0" err="1">
                <a:ea typeface="MS PGothic" panose="020B0600070205080204" pitchFamily="34" charset="-128"/>
              </a:rPr>
              <a:t>partitions,each</a:t>
            </a:r>
            <a:r>
              <a:rPr lang="en-US" altLang="en-US" sz="2000" dirty="0">
                <a:ea typeface="MS PGothic" panose="020B0600070205080204" pitchFamily="34" charset="-128"/>
              </a:rPr>
              <a:t> of size 80.  This is also done in one pass.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Therefore total cost, ignoring cost of writing partially filled blocks: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3(100 + 400) = 1500 block transfers  +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2(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100/3 + 400/3) = 336 seeks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870012" y="1152417"/>
            <a:ext cx="277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503050405090304" pitchFamily="18" charset="0"/>
              <a:buChar char="–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i="1" dirty="0"/>
              <a:t>instructor</a:t>
            </a:r>
            <a:r>
              <a:rPr kumimoji="0" lang="en-IN" altLang="en-US" sz="2000" dirty="0"/>
              <a:t> ⨝</a:t>
            </a:r>
            <a:r>
              <a:rPr kumimoji="0" lang="en-US" altLang="en-US" sz="2000" i="1" dirty="0"/>
              <a:t> teaches</a:t>
            </a:r>
            <a:endParaRPr kumimoji="0" lang="en-US" altLang="en-US" sz="20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Hybrid Hash–Join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893694" y="1280053"/>
            <a:ext cx="7566726" cy="536797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Useful when memory sized are relatively large, and the build input is bigger than memory.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ea typeface="MS PGothic" panose="020B0600070205080204" pitchFamily="34" charset="-128"/>
              </a:rPr>
              <a:t>Main feature of hybrid hash join:</a:t>
            </a:r>
            <a:endParaRPr lang="en-US" altLang="en-US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>
                <a:ea typeface="MS PGothic" panose="020B0600070205080204" pitchFamily="34" charset="-128"/>
              </a:rPr>
              <a:t>      Keep the first partition of the build relation in memory.</a:t>
            </a:r>
            <a:r>
              <a:rPr lang="en-US" altLang="en-US" dirty="0">
                <a:ea typeface="MS PGothic" panose="020B0600070205080204" pitchFamily="34" charset="-128"/>
              </a:rPr>
              <a:t> 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E.g. With memory size of 25 blocks, </a:t>
            </a:r>
            <a:r>
              <a:rPr lang="en-US" altLang="en-US" i="1" dirty="0">
                <a:ea typeface="MS PGothic" panose="020B0600070205080204" pitchFamily="34" charset="-128"/>
              </a:rPr>
              <a:t>instructor </a:t>
            </a:r>
            <a:r>
              <a:rPr lang="en-US" altLang="en-US" dirty="0">
                <a:ea typeface="MS PGothic" panose="020B0600070205080204" pitchFamily="34" charset="-128"/>
              </a:rPr>
              <a:t>can be partitioned into five partitions, each of size 20 blocks.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 Division of memory: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partition occupies 20 blocks of memory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1 block is used for input, and 1 block each for buffering the other 4 partitions.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i="1" dirty="0">
                <a:ea typeface="MS PGothic" panose="020B0600070205080204" pitchFamily="34" charset="-128"/>
              </a:rPr>
              <a:t>teaches </a:t>
            </a:r>
            <a:r>
              <a:rPr lang="en-US" altLang="en-US" dirty="0">
                <a:ea typeface="MS PGothic" panose="020B0600070205080204" pitchFamily="34" charset="-128"/>
              </a:rPr>
              <a:t>is similarly partitioned into five partitions each of size 80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the first is used right away for probing, instead of being written out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Cost of 3(80 + 320) + 20 +80 = 1300 block transfers for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 hybrid hash join, instead of 1500 with plain hash-join.</a:t>
            </a:r>
            <a:endParaRPr lang="en-US" altLang="en-US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panose="020B0600070205080204" pitchFamily="34" charset="-128"/>
              </a:rPr>
              <a:t>Hybrid hash-join most useful if </a:t>
            </a:r>
            <a:r>
              <a:rPr lang="en-US" altLang="en-US" i="1" dirty="0">
                <a:ea typeface="MS PGothic" panose="020B0600070205080204" pitchFamily="34" charset="-128"/>
              </a:rPr>
              <a:t>M</a:t>
            </a:r>
            <a:r>
              <a:rPr lang="en-US" altLang="en-US" dirty="0">
                <a:ea typeface="MS PGothic" panose="020B0600070205080204" pitchFamily="34" charset="-128"/>
              </a:rPr>
              <a:t> &gt;&gt; 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3739510" y="5683580"/>
          <a:ext cx="5064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5" name="Equation" r:id="rId1" imgW="10363200" imgH="8229600" progId="Equation.3">
                  <p:embed/>
                </p:oleObj>
              </mc:Choice>
              <mc:Fallback>
                <p:oleObj name="Equation" r:id="rId1" imgW="10363200" imgH="82296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9510" y="5683580"/>
                        <a:ext cx="506412" cy="401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Complex Joins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89875"/>
            <a:ext cx="8002172" cy="4335777"/>
          </a:xfrm>
        </p:spPr>
        <p:txBody>
          <a:bodyPr/>
          <a:lstStyle/>
          <a:p>
            <a:pPr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Join with a conjunctive condition: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</a:rPr>
              <a:t>		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2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...  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Either use nested loops/block nested loops, or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Compute the result of one of the simpler joins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2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final result comprises those tuples in the intermediate result that satisfy the remaining conditions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–1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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+1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 . . .  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Join with a disjunctive condition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endParaRPr lang="en-US" altLang="en-US" sz="20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		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 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...  </a:t>
            </a:r>
            <a:r>
              <a:rPr lang="en-US" altLang="en-US" sz="2000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Either use nested loops/block nested loops, or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tabLst>
                <a:tab pos="3030220" algn="ctr"/>
              </a:tabLst>
            </a:pP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	Compute as the union of the records in individual joins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46000" dirty="0" err="1">
                <a:ea typeface="MS PGothic" panose="020B0600070205080204" pitchFamily="34" charset="-128"/>
                <a:sym typeface="Greek Symbols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 s:</a:t>
            </a:r>
            <a:endParaRPr lang="en-US" altLang="en-US" sz="2000" i="1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		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1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 (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baseline="-46000" dirty="0">
                <a:ea typeface="MS PGothic" panose="020B0600070205080204" pitchFamily="34" charset="-128"/>
                <a:sym typeface="Greek Symbols" pitchFamily="18" charset="2"/>
              </a:rPr>
              <a:t>2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 . . .  (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 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</a:t>
            </a:r>
            <a:r>
              <a:rPr lang="en-US" altLang="en-US" sz="2000" i="1" baseline="-46000" dirty="0">
                <a:ea typeface="MS PGothic" panose="020B0600070205080204" pitchFamily="34" charset="-128"/>
                <a:sym typeface="Greek Symbols" pitchFamily="18" charset="2"/>
              </a:rPr>
              <a:t>n</a:t>
            </a:r>
            <a:r>
              <a:rPr lang="en-US" altLang="en-US" sz="2000" baseline="-25000" dirty="0">
                <a:ea typeface="MS PGothic" panose="020B0600070205080204" pitchFamily="34" charset="-128"/>
                <a:sym typeface="Greek Symbols" pitchFamily="18" charset="2"/>
              </a:rPr>
              <a:t> 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s) 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>
              <a:buFont typeface="Monotype Sorts" pitchFamily="-65" charset="2"/>
              <a:buNone/>
              <a:tabLst>
                <a:tab pos="3030220" algn="ctr"/>
              </a:tabLst>
            </a:pPr>
            <a:endParaRPr lang="en-US" altLang="en-US" sz="2000" i="1" baseline="-25000" dirty="0">
              <a:ea typeface="MS PGothic" panose="020B0600070205080204" pitchFamily="34" charset="-128"/>
              <a:sym typeface="Greek Symbols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Joins over Spatial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54" y="1150625"/>
            <a:ext cx="7035321" cy="1748987"/>
          </a:xfrm>
        </p:spPr>
        <p:txBody>
          <a:bodyPr/>
          <a:lstStyle/>
          <a:p>
            <a:r>
              <a:rPr lang="en-IN" sz="2000" dirty="0"/>
              <a:t>No simple sort order for spatial joins</a:t>
            </a:r>
            <a:endParaRPr lang="en-IN" sz="2000" dirty="0"/>
          </a:p>
          <a:p>
            <a:r>
              <a:rPr lang="en-IN" sz="2000" dirty="0"/>
              <a:t>Indexed nested loops join with spatial indices</a:t>
            </a:r>
            <a:endParaRPr lang="en-IN" sz="2000" dirty="0"/>
          </a:p>
          <a:p>
            <a:pPr lvl="1"/>
            <a:r>
              <a:rPr lang="en-IN" sz="2000" dirty="0"/>
              <a:t>R-trees, quad-trees, k-d-B-trees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852256" y="1162656"/>
            <a:ext cx="7269060" cy="318074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Duplicate elimination </a:t>
            </a:r>
            <a:r>
              <a:rPr lang="en-US" altLang="en-US" sz="2000" dirty="0">
                <a:ea typeface="MS PGothic" panose="020B0600070205080204" pitchFamily="34" charset="-128"/>
              </a:rPr>
              <a:t>can be implemented via hashing or sorting.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On sorting duplicates will come adjacent to each other, and all but one set of duplicates can be deleted.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Optimization: </a:t>
            </a:r>
            <a:r>
              <a:rPr lang="en-US" altLang="en-US" sz="2000" dirty="0">
                <a:ea typeface="MS PGothic" panose="020B0600070205080204" pitchFamily="34" charset="-128"/>
              </a:rPr>
              <a:t>duplicates can be deleted during run generation as well as at intermediate merge steps in external sort-merge.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Hashing is similar – duplicates will come into the same bucket.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Projection</a:t>
            </a:r>
            <a:r>
              <a:rPr lang="en-US" altLang="en-US" sz="2000" dirty="0">
                <a:ea typeface="MS PGothic" panose="020B0600070205080204" pitchFamily="34" charset="-128"/>
              </a:rPr>
              <a:t>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perform projection on each tuple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followed by duplicate elimination. </a:t>
            </a:r>
            <a:endParaRPr lang="en-US" altLang="en-US" sz="2000" b="1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Aggregation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351235" name="Rectangle 3"/>
          <p:cNvSpPr>
            <a:spLocks noGrp="1" noChangeArrowheads="1"/>
          </p:cNvSpPr>
          <p:nvPr>
            <p:ph idx="1"/>
          </p:nvPr>
        </p:nvSpPr>
        <p:spPr>
          <a:xfrm>
            <a:off x="870012" y="1234849"/>
            <a:ext cx="7254458" cy="4407962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Aggregation</a:t>
            </a:r>
            <a:r>
              <a:rPr lang="en-US" altLang="en-US" sz="2000" dirty="0">
                <a:ea typeface="MS PGothic" panose="020B0600070205080204" pitchFamily="34" charset="-128"/>
              </a:rPr>
              <a:t> can be implemented in a manner similar to duplicate elimination.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ea typeface="MS PGothic" panose="020B0600070205080204" pitchFamily="34" charset="-128"/>
              </a:rPr>
              <a:t>Sorting</a:t>
            </a:r>
            <a:r>
              <a:rPr lang="en-US" altLang="en-US" sz="2000" dirty="0">
                <a:ea typeface="MS PGothic" panose="020B0600070205080204" pitchFamily="34" charset="-128"/>
              </a:rPr>
              <a:t> or </a:t>
            </a:r>
            <a:r>
              <a:rPr lang="en-US" altLang="en-US" sz="2000" b="1" dirty="0">
                <a:ea typeface="MS PGothic" panose="020B0600070205080204" pitchFamily="34" charset="-128"/>
              </a:rPr>
              <a:t>hashing</a:t>
            </a:r>
            <a:r>
              <a:rPr lang="en-US" altLang="en-US" sz="2000" dirty="0">
                <a:ea typeface="MS PGothic" panose="020B0600070205080204" pitchFamily="34" charset="-128"/>
              </a:rPr>
              <a:t> can be used to bring tuples in the same group together, and then the aggregate functions can be applied on each group.</a:t>
            </a:r>
            <a:r>
              <a:rPr lang="en-US" altLang="en-US" sz="2000" b="1" dirty="0">
                <a:ea typeface="MS PGothic" panose="020B0600070205080204" pitchFamily="34" charset="-128"/>
              </a:rPr>
              <a:t> 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Optimization</a:t>
            </a:r>
            <a:r>
              <a:rPr lang="en-US" altLang="en-US" sz="2000" i="1" dirty="0">
                <a:ea typeface="MS PGothic" panose="020B0600070205080204" pitchFamily="34" charset="-128"/>
              </a:rPr>
              <a:t>: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partial aggregation</a:t>
            </a:r>
            <a:endParaRPr lang="en-US" altLang="en-US" sz="20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combine tuples in the same group during run generation and intermediate merges, by computing partial aggregate values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For count, min, max, sum: keep aggregate values on tuples found so far in the group.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</a:rPr>
              <a:t>When combining partial aggregate for count, add up the partial aggregates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For </a:t>
            </a:r>
            <a:r>
              <a:rPr lang="en-US" altLang="en-US" sz="2000" dirty="0" err="1">
                <a:ea typeface="MS PGothic" panose="020B0600070205080204" pitchFamily="34" charset="-128"/>
              </a:rPr>
              <a:t>avg</a:t>
            </a:r>
            <a:r>
              <a:rPr lang="en-US" altLang="en-US" sz="2000" dirty="0">
                <a:ea typeface="MS PGothic" panose="020B0600070205080204" pitchFamily="34" charset="-128"/>
              </a:rPr>
              <a:t>, keep sum and count, and divide sum by count at the end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861134" y="1282973"/>
            <a:ext cx="7483875" cy="37582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Set operations </a:t>
            </a:r>
            <a:r>
              <a:rPr lang="en-US" altLang="en-US" sz="2000" dirty="0">
                <a:ea typeface="MS PGothic" panose="020B0600070205080204" pitchFamily="34" charset="-128"/>
              </a:rPr>
              <a:t>(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,  and ):  can either use variant of merge-join after sorting, or variant of hash-join.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Set operations using hashing: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sz="2000" dirty="0">
                <a:ea typeface="MS PGothic" panose="020B0600070205080204" pitchFamily="34" charset="-128"/>
              </a:rPr>
              <a:t>Partition both relations using the same hash function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2.   </a:t>
            </a:r>
            <a:r>
              <a:rPr lang="en-US" altLang="en-US" sz="2000" dirty="0">
                <a:ea typeface="MS PGothic" panose="020B0600070205080204" pitchFamily="34" charset="-128"/>
              </a:rPr>
              <a:t>Process each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follows. 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Using a different hashing function, build an in-memory hash index 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Process </a:t>
            </a:r>
            <a:r>
              <a:rPr lang="en-US" altLang="en-US" sz="2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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Add tuples in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to the hash index if they are not already in it. 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lnSpc>
                <a:spcPct val="90000"/>
              </a:lnSpc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At end of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add the tuples in the hash index to the result.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Set Operations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852257" y="1207363"/>
            <a:ext cx="7518568" cy="4204861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E.g., Set operations using hashing: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1.   </a:t>
            </a:r>
            <a:r>
              <a:rPr lang="en-US" altLang="en-US" sz="2000" dirty="0">
                <a:ea typeface="MS PGothic" panose="020B0600070205080204" pitchFamily="34" charset="-128"/>
              </a:rPr>
              <a:t>as before partition </a:t>
            </a:r>
            <a:r>
              <a:rPr lang="en-US" altLang="en-US" sz="2000" i="1" dirty="0">
                <a:ea typeface="MS PGothic" panose="020B0600070205080204" pitchFamily="34" charset="-128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>
                <a:ea typeface="MS PGothic" panose="020B0600070205080204" pitchFamily="34" charset="-128"/>
              </a:rPr>
              <a:t>s, 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457200" lvl="1" indent="0">
              <a:buNone/>
            </a:pPr>
            <a:r>
              <a:rPr lang="en-US" altLang="en-US" sz="2000" dirty="0">
                <a:solidFill>
                  <a:srgbClr val="FF9900"/>
                </a:solidFill>
                <a:ea typeface="MS PGothic" panose="020B0600070205080204" pitchFamily="34" charset="-128"/>
              </a:rPr>
              <a:t>2.</a:t>
            </a:r>
            <a:r>
              <a:rPr lang="en-US" altLang="en-US" sz="2000" dirty="0">
                <a:ea typeface="MS PGothic" panose="020B0600070205080204" pitchFamily="34" charset="-128"/>
              </a:rPr>
              <a:t>   as before, process each partition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build a hash index on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r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i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marL="1200150" lvl="2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</a:rPr>
              <a:t>Process </a:t>
            </a:r>
            <a:r>
              <a:rPr lang="en-US" altLang="en-US" sz="2000" dirty="0" err="1"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 err="1">
                <a:ea typeface="MS PGothic" panose="020B0600070205080204" pitchFamily="34" charset="-128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</a:rPr>
              <a:t> as follows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/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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output tuples in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to the result if they are already there in the hash index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3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–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s: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for each tuple in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it is there in the hash index, delete it from the index.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marL="1885950" lvl="4" indent="-342900">
              <a:buFont typeface="Monotype Sorts" pitchFamily="-65" charset="2"/>
              <a:buAutoNum type="arabicPeriod"/>
            </a:pP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At end of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add remaining tuples in the hash index to the result.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Answering Keyword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379" y="1171852"/>
            <a:ext cx="7359588" cy="4013760"/>
          </a:xfrm>
        </p:spPr>
        <p:txBody>
          <a:bodyPr/>
          <a:lstStyle/>
          <a:p>
            <a:r>
              <a:rPr lang="en-IN" sz="2000" dirty="0"/>
              <a:t>Indices mapping keywords to documents</a:t>
            </a:r>
            <a:endParaRPr lang="en-IN" sz="2000" dirty="0"/>
          </a:p>
          <a:p>
            <a:pPr lvl="1"/>
            <a:r>
              <a:rPr lang="en-IN" sz="2000" dirty="0"/>
              <a:t>For each keyword, store sorted list of document IDs that contain the keyword</a:t>
            </a:r>
            <a:endParaRPr lang="en-IN" sz="2000" dirty="0"/>
          </a:p>
          <a:p>
            <a:pPr lvl="2"/>
            <a:r>
              <a:rPr lang="en-IN" sz="2000" dirty="0"/>
              <a:t>Commonly referred to as a </a:t>
            </a:r>
            <a:r>
              <a:rPr lang="en-IN" sz="2000" b="1" dirty="0">
                <a:solidFill>
                  <a:srgbClr val="002060"/>
                </a:solidFill>
              </a:rPr>
              <a:t>inverted index</a:t>
            </a:r>
            <a:endParaRPr lang="en-IN" sz="2000" b="1" dirty="0">
              <a:solidFill>
                <a:srgbClr val="002060"/>
              </a:solidFill>
            </a:endParaRPr>
          </a:p>
          <a:p>
            <a:pPr lvl="2"/>
            <a:r>
              <a:rPr lang="en-IN" sz="2000" dirty="0"/>
              <a:t>E.g.,: database:  d1, d4, d11, d45, d77, d123</a:t>
            </a:r>
            <a:br>
              <a:rPr lang="en-IN" sz="2000" dirty="0"/>
            </a:br>
            <a:r>
              <a:rPr lang="en-IN" sz="2000" dirty="0"/>
              <a:t>         distributed:  d4, d8, d11, d56, d77, d121, d333</a:t>
            </a:r>
            <a:endParaRPr lang="en-IN" sz="2000" dirty="0"/>
          </a:p>
          <a:p>
            <a:pPr lvl="1"/>
            <a:r>
              <a:rPr lang="en-IN" sz="2000" dirty="0"/>
              <a:t>To answer a query with several keywords, compute intersection of lists corresponding to those keywords</a:t>
            </a:r>
            <a:endParaRPr lang="en-IN" sz="2000" dirty="0"/>
          </a:p>
          <a:p>
            <a:r>
              <a:rPr lang="en-IN" sz="2000" dirty="0"/>
              <a:t>To support ranking, inverted lists store extra information</a:t>
            </a:r>
            <a:endParaRPr lang="en-IN" sz="2000" dirty="0"/>
          </a:p>
          <a:p>
            <a:pPr lvl="1"/>
            <a:r>
              <a:rPr lang="en-IN" sz="2000" dirty="0"/>
              <a:t>“</a:t>
            </a:r>
            <a:r>
              <a:rPr lang="en-IN" sz="2000" b="1" dirty="0">
                <a:solidFill>
                  <a:srgbClr val="002060"/>
                </a:solidFill>
              </a:rPr>
              <a:t>Term frequency</a:t>
            </a:r>
            <a:r>
              <a:rPr lang="en-IN" sz="2000" dirty="0"/>
              <a:t>” of the keyword in the document</a:t>
            </a:r>
            <a:endParaRPr lang="en-IN" sz="2000" dirty="0"/>
          </a:p>
          <a:p>
            <a:pPr lvl="1"/>
            <a:r>
              <a:rPr lang="en-IN" sz="2000" dirty="0"/>
              <a:t>“</a:t>
            </a:r>
            <a:r>
              <a:rPr lang="en-IN" sz="2000" b="1" dirty="0">
                <a:solidFill>
                  <a:srgbClr val="002060"/>
                </a:solidFill>
              </a:rPr>
              <a:t>Inverse document frequency</a:t>
            </a:r>
            <a:r>
              <a:rPr lang="en-IN" sz="2000" dirty="0"/>
              <a:t>” of the keyword</a:t>
            </a:r>
            <a:endParaRPr lang="en-IN" sz="2000" dirty="0"/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Page rank </a:t>
            </a:r>
            <a:r>
              <a:rPr lang="en-IN" sz="2000" dirty="0"/>
              <a:t>of the document/web page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 (Cont.)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843379" y="1150626"/>
            <a:ext cx="7470445" cy="3433408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Parsing and translation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translate the query into its internal form.  This is then translated into relational algebra.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Parser checks syntax, verifies relations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Evaluation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The query-execution engine takes a query-evaluation plan, executes that plan, and returns the answers to the query.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advTm="992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852255" y="1198753"/>
            <a:ext cx="7244997" cy="3264963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Outer join </a:t>
            </a:r>
            <a:r>
              <a:rPr lang="en-US" altLang="en-US" sz="2000" dirty="0">
                <a:ea typeface="MS PGothic" panose="020B0600070205080204" pitchFamily="34" charset="-128"/>
              </a:rPr>
              <a:t>can be computed either as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 join followed by addition of null-padded non-participating tuples.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by modifying the join algorithms.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Modifying merge join to compute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, non participating tuples are those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– 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Greek Symbols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⨝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Greek Symbols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)</a:t>
            </a:r>
            <a:endParaRPr lang="en-US" altLang="en-US" sz="2000" dirty="0">
              <a:ea typeface="MS PGothic" panose="020B0600070205080204" pitchFamily="34" charset="-128"/>
              <a:sym typeface="Greek Symbols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Greek Symbols" pitchFamily="18" charset="2"/>
              </a:rPr>
              <a:t>Modify merge-join to compute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s:  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During merging, for every tuple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from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that do not match any tuple in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output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padded with nulls.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Right outer-join and full outer-join can be computed similarly.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2" name="Equation" r:id="rId1" imgW="3657600" imgH="7010400" progId="Equation.3">
                  <p:embed/>
                </p:oleObj>
              </mc:Choice>
              <mc:Fallback>
                <p:oleObj name="Equation" r:id="rId1" imgW="3657600" imgH="70104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Other Operations : Outer Join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74689"/>
            <a:ext cx="7483875" cy="198961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Modifying hash join to compute </a:t>
            </a:r>
            <a:r>
              <a:rPr lang="en-US" altLang="en-US" sz="2000" i="1" dirty="0">
                <a:ea typeface="MS PGothic" panose="020B0600070205080204" pitchFamily="34" charset="-128"/>
              </a:rPr>
              <a:t>r </a:t>
            </a:r>
            <a:r>
              <a:rPr lang="en-IN" altLang="en-US" sz="2000" dirty="0">
                <a:ea typeface="MS PGothic" panose="020B0600070205080204" pitchFamily="34" charset="-128"/>
              </a:rPr>
              <a:t>⟕</a:t>
            </a:r>
            <a:r>
              <a:rPr lang="en-US" altLang="en-US" sz="2000" i="1" dirty="0"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probe relation, output non-matching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If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is build relation, when probing keep track of which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tuples matched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tuples.  At end of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 </a:t>
            </a:r>
            <a:r>
              <a:rPr lang="en-US" altLang="en-US" sz="2000" i="1" dirty="0" err="1">
                <a:ea typeface="MS PGothic" panose="020B0600070205080204" pitchFamily="34" charset="-128"/>
                <a:sym typeface="Symbol" panose="05050102010706020507" pitchFamily="18" charset="2"/>
              </a:rPr>
              <a:t>s</a:t>
            </a:r>
            <a:r>
              <a:rPr lang="en-US" altLang="en-US" sz="2000" i="1" baseline="-25000" dirty="0" err="1">
                <a:ea typeface="MS PGothic" panose="020B0600070205080204" pitchFamily="34" charset="-128"/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output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non-matched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tuples padded with nulls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endParaRPr lang="en-US" altLang="en-US" i="1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56" name="Equation" r:id="rId1" imgW="152400" imgH="292100" progId="Equation.3">
                  <p:embed/>
                </p:oleObj>
              </mc:Choice>
              <mc:Fallback>
                <p:oleObj name="Equation" r:id="rId1" imgW="152400" imgH="2921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of Expressions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70717"/>
            <a:ext cx="7272213" cy="2627286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So far: we have seen algorithms for individual operations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Alternatives for evaluating an entire expression tree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Materialization</a:t>
            </a:r>
            <a:r>
              <a:rPr lang="en-US" altLang="en-US" sz="2000" dirty="0">
                <a:ea typeface="MS PGothic" panose="020B0600070205080204" pitchFamily="34" charset="-128"/>
              </a:rPr>
              <a:t>:  generate results of an expression whose inputs are relations or are already computed,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(store) it on disk.  Repeat.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Pipelining</a:t>
            </a:r>
            <a:r>
              <a:rPr lang="en-US" altLang="en-US" sz="2000" dirty="0">
                <a:ea typeface="MS PGothic" panose="020B0600070205080204" pitchFamily="34" charset="-128"/>
              </a:rPr>
              <a:t>:  pass on tuples to parent operations even as an operation is being executed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study above alternatives in more detail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55766"/>
            <a:ext cx="7288581" cy="2097901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Materialized evaluation</a:t>
            </a:r>
            <a:r>
              <a:rPr lang="en-US" altLang="en-US" sz="2000" dirty="0">
                <a:ea typeface="MS PGothic" panose="020B0600070205080204" pitchFamily="34" charset="-128"/>
              </a:rPr>
              <a:t>:</a:t>
            </a:r>
            <a:r>
              <a:rPr lang="en-US" altLang="en-US" sz="2000" b="1" dirty="0">
                <a:ea typeface="MS PGothic" panose="020B0600070205080204" pitchFamily="34" charset="-128"/>
              </a:rPr>
              <a:t>  </a:t>
            </a:r>
            <a:r>
              <a:rPr lang="en-US" altLang="en-US" sz="2000" dirty="0">
                <a:ea typeface="MS PGothic" panose="020B0600070205080204" pitchFamily="34" charset="-128"/>
              </a:rPr>
              <a:t>evaluate one operation at a time, starting at the lowest-level.  Use intermediate results materialized into temporary relations to evaluate next-level operations.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E.g., in figure below, compute and store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br>
              <a:rPr lang="en-US" altLang="en-US" sz="2000" dirty="0">
                <a:ea typeface="MS PGothic" panose="020B0600070205080204" pitchFamily="34" charset="-128"/>
              </a:rPr>
            </a:b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then compute the store its join with </a:t>
            </a:r>
            <a:r>
              <a:rPr lang="en-US" altLang="en-US" sz="2000" i="1" dirty="0">
                <a:ea typeface="MS PGothic" panose="020B0600070205080204" pitchFamily="34" charset="-128"/>
              </a:rPr>
              <a:t>instructor, </a:t>
            </a:r>
            <a:r>
              <a:rPr lang="en-US" altLang="en-US" sz="2000" dirty="0">
                <a:ea typeface="MS PGothic" panose="020B0600070205080204" pitchFamily="34" charset="-128"/>
              </a:rPr>
              <a:t>and finally compute the projection on </a:t>
            </a:r>
            <a:r>
              <a:rPr lang="en-US" altLang="en-US" sz="2000" i="1" dirty="0">
                <a:ea typeface="MS PGothic" panose="020B0600070205080204" pitchFamily="34" charset="-128"/>
              </a:rPr>
              <a:t>name. </a:t>
            </a:r>
            <a:endParaRPr lang="en-US" altLang="en-US" sz="2000" b="1" i="1" dirty="0">
              <a:ea typeface="MS PGothic" panose="020B0600070205080204" pitchFamily="34" charset="-128"/>
            </a:endParaRPr>
          </a:p>
        </p:txBody>
      </p:sp>
      <p:graphicFrame>
        <p:nvGraphicFramePr>
          <p:cNvPr id="102404" name="Object 2"/>
          <p:cNvGraphicFramePr>
            <a:graphicFrameLocks noChangeAspect="1"/>
          </p:cNvGraphicFramePr>
          <p:nvPr/>
        </p:nvGraphicFramePr>
        <p:xfrm>
          <a:off x="2393242" y="2897759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3" name="Equation" r:id="rId1" imgW="40233600" imgH="5791200" progId="Equation.3">
                  <p:embed/>
                </p:oleObj>
              </mc:Choice>
              <mc:Fallback>
                <p:oleObj name="Equation" r:id="rId1" imgW="40233600" imgH="57912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242" y="2897759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0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586" y="4383100"/>
            <a:ext cx="2840163" cy="210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Materialization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>
          <a:xfrm>
            <a:off x="843378" y="1154950"/>
            <a:ext cx="7466121" cy="2976205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Materialized evaluation is always applicable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Cost of writing results to disk and reading them back can be quite high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Our cost formulas for operations ignore cost of writing results to disk, so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Overall cost  =  Sum of costs of individual operations + 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                 cost of writing intermediate results to disk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 buffering</a:t>
            </a:r>
            <a:r>
              <a:rPr lang="en-US" altLang="en-US" sz="2000" dirty="0">
                <a:ea typeface="MS PGothic" panose="020B0600070205080204" pitchFamily="34" charset="-128"/>
              </a:rPr>
              <a:t>: use two output buffers for each operation, when one is full write it to disk while the other is getting filled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Allows overlap of disk writes with computation and reduces execution time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6499" name="Rectangle 2051"/>
          <p:cNvSpPr>
            <a:spLocks noGrp="1" noChangeArrowheads="1"/>
          </p:cNvSpPr>
          <p:nvPr>
            <p:ph idx="1"/>
          </p:nvPr>
        </p:nvSpPr>
        <p:spPr>
          <a:xfrm>
            <a:off x="852256" y="1185553"/>
            <a:ext cx="7600221" cy="40109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Pipelined evaluation</a:t>
            </a:r>
            <a:r>
              <a:rPr lang="en-US" altLang="en-US" sz="2000" dirty="0">
                <a:ea typeface="MS PGothic" panose="020B0600070205080204" pitchFamily="34" charset="-128"/>
              </a:rPr>
              <a:t>:  evaluate several operations simultaneously, passing the results of one operation on to the next.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in previous expression tree,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store result of</a:t>
            </a:r>
            <a:br>
              <a:rPr lang="en-US" altLang="ja-JP" sz="2000" dirty="0">
                <a:ea typeface="MS PGothic" panose="020B0600070205080204" pitchFamily="34" charset="-128"/>
              </a:rPr>
            </a:br>
            <a:br>
              <a:rPr lang="en-US" altLang="ja-JP" sz="2000" dirty="0">
                <a:ea typeface="MS PGothic" panose="020B0600070205080204" pitchFamily="34" charset="-128"/>
              </a:rPr>
            </a:br>
            <a:r>
              <a:rPr lang="en-US" altLang="ja-JP" sz="2000" dirty="0">
                <a:ea typeface="MS PGothic" panose="020B0600070205080204" pitchFamily="34" charset="-128"/>
              </a:rPr>
              <a:t> 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instead, pass tuples directly to the join..  Similarly, don</a:t>
            </a:r>
            <a:r>
              <a:rPr lang="ja-JP" altLang="en-US" sz="2000" dirty="0">
                <a:ea typeface="MS PGothic" panose="020B0600070205080204" pitchFamily="34" charset="-128"/>
              </a:rPr>
              <a:t>’</a:t>
            </a:r>
            <a:r>
              <a:rPr lang="en-US" altLang="ja-JP" sz="2000" dirty="0">
                <a:ea typeface="MS PGothic" panose="020B0600070205080204" pitchFamily="34" charset="-128"/>
              </a:rPr>
              <a:t>t store result of join, pass tuples directly to projection. 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Much cheaper than materialization: no need to store a temporary relation to disk.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Pipelining may not always be possible – e.g., sort, hash-join.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For pipelining to be effective, use evaluation algorithms that generate output tuples even as tuples are received for inputs to the operation.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Pipelines can be executed in two ways: 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and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 driven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endParaRPr lang="en-US" altLang="en-US" sz="2000" dirty="0">
              <a:solidFill>
                <a:srgbClr val="002060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06500" name="Object 5"/>
          <p:cNvGraphicFramePr>
            <a:graphicFrameLocks noChangeAspect="1"/>
          </p:cNvGraphicFramePr>
          <p:nvPr/>
        </p:nvGraphicFramePr>
        <p:xfrm>
          <a:off x="2471636" y="2483130"/>
          <a:ext cx="33861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7" name="Equation" r:id="rId1" imgW="1676400" imgH="241300" progId="Equation.3">
                  <p:embed/>
                </p:oleObj>
              </mc:Choice>
              <mc:Fallback>
                <p:oleObj name="Equation" r:id="rId1" imgW="1676400" imgH="241300" progId="Equation.3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636" y="2483130"/>
                        <a:ext cx="3386138" cy="484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59797" y="1047831"/>
            <a:ext cx="8895426" cy="4961419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demand driven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or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lazy</a:t>
            </a:r>
            <a:r>
              <a:rPr lang="en-US" altLang="en-US" sz="2000" b="1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evaluation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system repeatedly requests next tuple  from top level operation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Each operation requests  next tuple from children operations as required, in order to output its next tuple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 between calls, operation has to maintain </a:t>
            </a:r>
            <a:r>
              <a:rPr lang="ja-JP" altLang="en-US" sz="2000" dirty="0">
                <a:ea typeface="MS PGothic" panose="020B0600070205080204" pitchFamily="34" charset="-128"/>
              </a:rPr>
              <a:t>“</a:t>
            </a:r>
            <a:r>
              <a:rPr lang="en-US" altLang="ja-JP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state</a:t>
            </a:r>
            <a:r>
              <a:rPr lang="ja-JP" altLang="en-US" sz="2000" dirty="0">
                <a:ea typeface="MS PGothic" panose="020B0600070205080204" pitchFamily="34" charset="-128"/>
              </a:rPr>
              <a:t>”</a:t>
            </a:r>
            <a:r>
              <a:rPr lang="en-US" altLang="ja-JP" sz="2000" dirty="0">
                <a:ea typeface="MS PGothic" panose="020B0600070205080204" pitchFamily="34" charset="-128"/>
              </a:rPr>
              <a:t> so it knows what to return next</a:t>
            </a:r>
            <a:endParaRPr lang="en-US" altLang="ja-JP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In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producer-driven</a:t>
            </a:r>
            <a:r>
              <a:rPr lang="en-US" altLang="en-US" sz="2000" dirty="0">
                <a:ea typeface="MS PGothic" panose="020B0600070205080204" pitchFamily="34" charset="-128"/>
              </a:rPr>
              <a:t> or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eager</a:t>
            </a:r>
            <a:r>
              <a:rPr lang="en-US" altLang="en-US" sz="2000" dirty="0">
                <a:ea typeface="MS PGothic" panose="020B0600070205080204" pitchFamily="34" charset="-128"/>
              </a:rPr>
              <a:t> pipelining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Operators produce tuples eagerly and pass them up to their parents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Buffer maintained between operators, child puts tuples in buffer, parent removes tuples from buffer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if buffer is full, child waits till there is space in the buffer, and then generates more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System schedules operations that have space in output buffer and can process more input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Alternative name: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pull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push</a:t>
            </a:r>
            <a:r>
              <a:rPr lang="en-US" altLang="en-US" sz="2000" dirty="0">
                <a:ea typeface="MS PGothic" panose="020B0600070205080204" pitchFamily="34" charset="-128"/>
              </a:rPr>
              <a:t> models of pipelining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>
              <a:buFont typeface="Monotype Sorts" pitchFamily="-65" charset="2"/>
              <a:buNone/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Pipelining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848253" y="1182398"/>
            <a:ext cx="7479002" cy="431171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Implementation of demand-driven pipelining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Each operation is implemented as an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iterator</a:t>
            </a:r>
            <a:r>
              <a:rPr lang="en-US" altLang="en-US" sz="2000" dirty="0">
                <a:ea typeface="MS PGothic" panose="020B0600070205080204" pitchFamily="34" charset="-128"/>
              </a:rPr>
              <a:t> implementing the following operations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open()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file scan: initialize file scan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4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state: pointer to beginning of file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merge join: sort relations;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4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state: pointers to beginning of sorted relations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r>
              <a:rPr lang="en-US" altLang="en-US" sz="2000" b="1" dirty="0">
                <a:ea typeface="MS PGothic" panose="020B0600070205080204" pitchFamily="34" charset="-128"/>
              </a:rPr>
              <a:t>next()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for file scan: Output next tuple, and advance and store file pointer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sz="2000" dirty="0">
                <a:ea typeface="MS PGothic" panose="020B0600070205080204" pitchFamily="34" charset="-128"/>
              </a:rPr>
              <a:t>E.g., for merge join:  continue with merge from earlier state till next output tuple is found.  Save pointers as iterator state.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>
              <a:lnSpc>
                <a:spcPct val="90000"/>
              </a:lnSpc>
            </a:pPr>
            <a:r>
              <a:rPr lang="en-US" altLang="en-US" sz="2000" b="1" dirty="0">
                <a:ea typeface="MS PGothic" panose="020B0600070205080204" pitchFamily="34" charset="-128"/>
              </a:rPr>
              <a:t>close()</a:t>
            </a:r>
            <a:endParaRPr lang="en-US" altLang="en-US" sz="2000" b="1" dirty="0">
              <a:ea typeface="MS PGothic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Blocking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57" y="1154365"/>
            <a:ext cx="7466120" cy="2948402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Blocking operations</a:t>
            </a:r>
            <a:r>
              <a:rPr lang="en-IN" sz="2000" dirty="0"/>
              <a:t>:  cannot generate any output until all input is consumed</a:t>
            </a:r>
            <a:endParaRPr lang="en-IN" sz="2000" dirty="0"/>
          </a:p>
          <a:p>
            <a:pPr lvl="1"/>
            <a:r>
              <a:rPr lang="en-IN" sz="2000" dirty="0"/>
              <a:t>E.g., sorting, aggregation, …</a:t>
            </a:r>
            <a:endParaRPr lang="en-IN" sz="2000" dirty="0"/>
          </a:p>
          <a:p>
            <a:r>
              <a:rPr lang="en-IN" sz="2000" dirty="0"/>
              <a:t>But can often consume inputs from a pipeline, or produce outputs to a pipeline</a:t>
            </a:r>
            <a:endParaRPr lang="en-IN" sz="2000" dirty="0"/>
          </a:p>
          <a:p>
            <a:r>
              <a:rPr lang="en-IN" sz="2000" dirty="0"/>
              <a:t>Key idea: blocking operations often have two </a:t>
            </a:r>
            <a:r>
              <a:rPr lang="en-IN" sz="2000" dirty="0" err="1"/>
              <a:t>suboperations</a:t>
            </a:r>
            <a:endParaRPr lang="en-IN" sz="2000" dirty="0"/>
          </a:p>
          <a:p>
            <a:pPr lvl="1"/>
            <a:r>
              <a:rPr lang="en-IN" sz="2000" dirty="0"/>
              <a:t>E.g., for sort:  run generation and merge</a:t>
            </a:r>
            <a:endParaRPr lang="en-IN" sz="2000" dirty="0"/>
          </a:p>
          <a:p>
            <a:pPr lvl="1"/>
            <a:r>
              <a:rPr lang="en-IN" sz="2000" dirty="0"/>
              <a:t>For hash join:  partitioning and build-probe </a:t>
            </a:r>
            <a:endParaRPr lang="en-IN" sz="2000" dirty="0"/>
          </a:p>
          <a:p>
            <a:r>
              <a:rPr lang="en-IN" sz="2000" dirty="0"/>
              <a:t>Treat them as separate operations</a:t>
            </a:r>
            <a:endParaRPr lang="en-IN" sz="2000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78719" y="4882648"/>
            <a:ext cx="5480030" cy="14870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Pipeline Stages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2" y="1222817"/>
            <a:ext cx="7159563" cy="1243657"/>
          </a:xfrm>
        </p:spPr>
        <p:txBody>
          <a:bodyPr/>
          <a:lstStyle/>
          <a:p>
            <a:r>
              <a:rPr lang="en-IN" sz="2000" b="1" dirty="0">
                <a:solidFill>
                  <a:srgbClr val="002060"/>
                </a:solidFill>
              </a:rPr>
              <a:t>Pipeline stages</a:t>
            </a:r>
            <a:r>
              <a:rPr lang="en-IN" sz="2000" dirty="0"/>
              <a:t>: </a:t>
            </a:r>
            <a:endParaRPr lang="en-IN" sz="2000" dirty="0"/>
          </a:p>
          <a:p>
            <a:pPr lvl="1"/>
            <a:r>
              <a:rPr lang="en-IN" sz="2000" dirty="0"/>
              <a:t>All operations in a stage run concurrently</a:t>
            </a:r>
            <a:endParaRPr lang="en-IN" sz="2000" dirty="0"/>
          </a:p>
          <a:p>
            <a:pPr lvl="1"/>
            <a:r>
              <a:rPr lang="en-IN" sz="2000" dirty="0"/>
              <a:t>A stage can start only after preceding stages have completed execution</a:t>
            </a:r>
            <a:endParaRPr lang="en-IN" sz="2000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Graphic 4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17954" y="3357733"/>
            <a:ext cx="4863677" cy="13197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7531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 in Query Processing: Optimization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839374" y="1180730"/>
            <a:ext cx="7629923" cy="4137228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A relational algebra expression may have many equivalent expressions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 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is equivalent to 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        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(</a:t>
            </a:r>
            <a:r>
              <a:rPr lang="en-US" altLang="en-US" sz="2000" i="1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baseline="-25000" dirty="0">
                <a:ea typeface="MS PGothic" panose="020B0600070205080204" pitchFamily="34" charset="-128"/>
                <a:sym typeface="Symbol" panose="05050102010706020507" pitchFamily="18" charset="2"/>
              </a:rPr>
              <a:t>75000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instructor))</a:t>
            </a:r>
            <a:endParaRPr lang="en-US" altLang="en-US" sz="2000" i="1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Each relational algebra operation can be evaluated using one of several different algorithms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Correspondingly, a relational-algebra expression can be evaluated in many ways.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Annotated expression specifying detailed evaluation strategy is called an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evaluation-plan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.  E.g.,: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Use an index on </a:t>
            </a:r>
            <a:r>
              <a:rPr lang="en-US" altLang="en-US" sz="2000" i="1" dirty="0">
                <a:ea typeface="MS PGothic" panose="020B0600070205080204" pitchFamily="34" charset="-128"/>
                <a:sym typeface="Symbol" panose="05050102010706020507" pitchFamily="18" charset="2"/>
              </a:rPr>
              <a:t>salary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to find instructors with salary &lt; 75000,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Or perform complete relation scan and discard instructors with salary  75000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13731"/>
            <a:ext cx="8077200" cy="58035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Evaluation Algorithms for Pipelining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>
          <a:xfrm>
            <a:off x="150920" y="1182399"/>
            <a:ext cx="8091295" cy="474485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Some algorithms are not able to output results even as they get input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merge join, or hash join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intermediate results written to disk and then read back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Algorithm variants to generate (at least some) results on the fly, as input tuples are read 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E.g., hybrid hash join generates output tuples even as probe relation tuples in the in-memory partition (partition 0) are read in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Double-pipelined join technique</a:t>
            </a:r>
            <a:r>
              <a:rPr lang="en-US" altLang="en-US" sz="2000" dirty="0">
                <a:ea typeface="MS PGothic" panose="020B0600070205080204" pitchFamily="34" charset="-128"/>
              </a:rPr>
              <a:t>: Hybrid hash join, modified to buffer partition 0 tuples of both relations in-memory, reading them as they become available, and output results of any matches between partition 0 tuples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When a new r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ea typeface="MS PGothic" panose="020B0600070205080204" pitchFamily="34" charset="-128"/>
              </a:rPr>
              <a:t> tuple is found, match it with existing 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ea typeface="MS PGothic" panose="020B0600070205080204" pitchFamily="34" charset="-128"/>
              </a:rPr>
              <a:t> tuples, output matches, and save it in r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Symmetrically for 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0</a:t>
            </a:r>
            <a:r>
              <a:rPr lang="en-US" altLang="en-US" sz="2000" dirty="0">
                <a:ea typeface="MS PGothic" panose="020B0600070205080204" pitchFamily="34" charset="-128"/>
              </a:rPr>
              <a:t> tuples</a:t>
            </a:r>
            <a:endParaRPr lang="en-US" altLang="en-US" sz="2000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Pipelining for Continuous-Stream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8889" y="1210785"/>
            <a:ext cx="7543218" cy="3565754"/>
          </a:xfrm>
        </p:spPr>
        <p:txBody>
          <a:bodyPr/>
          <a:lstStyle/>
          <a:p>
            <a:r>
              <a:rPr lang="en-IN" sz="2000" b="1" dirty="0"/>
              <a:t>Data </a:t>
            </a:r>
            <a:r>
              <a:rPr lang="en-IN" sz="2000" b="1" dirty="0">
                <a:solidFill>
                  <a:srgbClr val="002060"/>
                </a:solidFill>
              </a:rPr>
              <a:t>streams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IN" sz="2000" dirty="0"/>
              <a:t>Data entering database in a continuous manner</a:t>
            </a:r>
            <a:endParaRPr lang="en-IN" sz="2000" dirty="0"/>
          </a:p>
          <a:p>
            <a:pPr lvl="1"/>
            <a:r>
              <a:rPr lang="en-IN" sz="2000" dirty="0"/>
              <a:t>E.g.,  Sensor networks, user clicks, …</a:t>
            </a:r>
            <a:endParaRPr lang="en-IN" sz="2000" dirty="0"/>
          </a:p>
          <a:p>
            <a:r>
              <a:rPr lang="en-IN" sz="2000" b="1" dirty="0">
                <a:solidFill>
                  <a:srgbClr val="002060"/>
                </a:solidFill>
              </a:rPr>
              <a:t>Continuous queries</a:t>
            </a:r>
            <a:endParaRPr lang="en-IN" sz="2000" b="1" dirty="0">
              <a:solidFill>
                <a:srgbClr val="002060"/>
              </a:solidFill>
            </a:endParaRPr>
          </a:p>
          <a:p>
            <a:pPr lvl="1"/>
            <a:r>
              <a:rPr lang="en-IN" sz="2000" dirty="0"/>
              <a:t>Results get updated as streaming data enters the database</a:t>
            </a:r>
            <a:endParaRPr lang="en-IN" sz="2000" dirty="0"/>
          </a:p>
          <a:p>
            <a:pPr lvl="1"/>
            <a:r>
              <a:rPr lang="en-IN" sz="2000" dirty="0"/>
              <a:t>Aggregation on windows is often used</a:t>
            </a:r>
            <a:endParaRPr lang="en-IN" sz="2000" dirty="0"/>
          </a:p>
          <a:p>
            <a:pPr lvl="2"/>
            <a:r>
              <a:rPr lang="en-IN" sz="2000" dirty="0"/>
              <a:t>E.g., </a:t>
            </a:r>
            <a:r>
              <a:rPr lang="en-IN" sz="2000" b="1" dirty="0">
                <a:solidFill>
                  <a:srgbClr val="002060"/>
                </a:solidFill>
              </a:rPr>
              <a:t>tumbling windows </a:t>
            </a:r>
            <a:r>
              <a:rPr lang="en-IN" sz="2000" dirty="0"/>
              <a:t>divide time into units, e.g., hours, minutes</a:t>
            </a:r>
            <a:endParaRPr lang="en-IN" sz="2000" dirty="0"/>
          </a:p>
          <a:p>
            <a:r>
              <a:rPr lang="en-IN" sz="2000" dirty="0"/>
              <a:t>Need to use pipelined processing algorithms</a:t>
            </a:r>
            <a:endParaRPr lang="en-IN" sz="2000" dirty="0"/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Punctuations</a:t>
            </a:r>
            <a:r>
              <a:rPr lang="en-IN" sz="2000" dirty="0"/>
              <a:t> used to infer when all data for a window has been received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Processing in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2" y="1186721"/>
            <a:ext cx="7383657" cy="3866545"/>
          </a:xfrm>
        </p:spPr>
        <p:txBody>
          <a:bodyPr/>
          <a:lstStyle/>
          <a:p>
            <a:r>
              <a:rPr lang="en-IN" sz="2000" dirty="0"/>
              <a:t>Query compilation to machine code</a:t>
            </a:r>
            <a:endParaRPr lang="en-IN" sz="2000" dirty="0"/>
          </a:p>
          <a:p>
            <a:pPr lvl="1"/>
            <a:r>
              <a:rPr lang="en-IN" sz="2000" dirty="0"/>
              <a:t>Overheads of interpretation</a:t>
            </a:r>
            <a:endParaRPr lang="en-IN" sz="2000" dirty="0"/>
          </a:p>
          <a:p>
            <a:pPr lvl="2"/>
            <a:r>
              <a:rPr lang="en-IN" sz="2000" dirty="0"/>
              <a:t>E.g., repeatedly finding attribute location within tuple, from metadata </a:t>
            </a:r>
            <a:endParaRPr lang="en-IN" sz="2000" dirty="0"/>
          </a:p>
          <a:p>
            <a:pPr lvl="2"/>
            <a:r>
              <a:rPr lang="en-IN" sz="2000" dirty="0"/>
              <a:t>Overhead of expression evaluation</a:t>
            </a:r>
            <a:endParaRPr lang="en-IN" sz="2000" dirty="0"/>
          </a:p>
          <a:p>
            <a:pPr lvl="1"/>
            <a:r>
              <a:rPr lang="en-IN" sz="2000" dirty="0"/>
              <a:t>Compilation can avoid many such overheads and speed up query processing</a:t>
            </a:r>
            <a:endParaRPr lang="en-IN" sz="2000" dirty="0"/>
          </a:p>
          <a:p>
            <a:pPr lvl="1"/>
            <a:r>
              <a:rPr lang="en-IN" sz="2000" dirty="0"/>
              <a:t>Often via generation of Java byte code / LLVM, with just-in-time (JIT) compilation</a:t>
            </a:r>
            <a:endParaRPr lang="en-IN" sz="2000" dirty="0"/>
          </a:p>
          <a:p>
            <a:r>
              <a:rPr lang="en-IN" sz="2000" dirty="0"/>
              <a:t>Column-oriented storage</a:t>
            </a:r>
            <a:endParaRPr lang="en-IN" sz="2000" dirty="0"/>
          </a:p>
          <a:p>
            <a:pPr lvl="1"/>
            <a:r>
              <a:rPr lang="en-IN" sz="2000" dirty="0"/>
              <a:t>Allows vector operations (in conjunction with compilation)</a:t>
            </a:r>
            <a:endParaRPr lang="en-IN" sz="2000" dirty="0"/>
          </a:p>
          <a:p>
            <a:r>
              <a:rPr lang="en-IN" sz="2000" dirty="0"/>
              <a:t>Cache conscious algorithms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Cache Conscious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013" y="1102497"/>
            <a:ext cx="7457241" cy="5129861"/>
          </a:xfrm>
        </p:spPr>
        <p:txBody>
          <a:bodyPr/>
          <a:lstStyle/>
          <a:p>
            <a:r>
              <a:rPr lang="en-IN" dirty="0"/>
              <a:t>Goal: minimize cache misses, make best use of data fetched into the cache as part of a cache line</a:t>
            </a:r>
            <a:endParaRPr lang="en-IN" dirty="0"/>
          </a:p>
          <a:p>
            <a:r>
              <a:rPr lang="en-IN" dirty="0"/>
              <a:t>For sorting:</a:t>
            </a:r>
            <a:endParaRPr lang="en-IN" dirty="0"/>
          </a:p>
          <a:p>
            <a:pPr lvl="1"/>
            <a:r>
              <a:rPr lang="en-IN" dirty="0"/>
              <a:t>Use runs that are as large as L3 cache (a few megabytes) to avoid cache misses during sorting of a run</a:t>
            </a:r>
            <a:endParaRPr lang="en-IN" dirty="0"/>
          </a:p>
          <a:p>
            <a:pPr lvl="1"/>
            <a:r>
              <a:rPr lang="en-IN" dirty="0"/>
              <a:t>Then merge runs as usual in merge-sort</a:t>
            </a:r>
            <a:endParaRPr lang="en-IN" dirty="0"/>
          </a:p>
          <a:p>
            <a:r>
              <a:rPr lang="en-IN" dirty="0"/>
              <a:t>For hash-join</a:t>
            </a:r>
            <a:endParaRPr lang="en-IN" dirty="0"/>
          </a:p>
          <a:p>
            <a:pPr lvl="1"/>
            <a:r>
              <a:rPr lang="en-IN" dirty="0"/>
              <a:t>First create partitions such that </a:t>
            </a:r>
            <a:r>
              <a:rPr lang="en-IN" dirty="0" err="1"/>
              <a:t>build+probe</a:t>
            </a:r>
            <a:r>
              <a:rPr lang="en-IN" dirty="0"/>
              <a:t> partitions fit in memory</a:t>
            </a:r>
            <a:endParaRPr lang="en-IN" dirty="0"/>
          </a:p>
          <a:p>
            <a:pPr lvl="1"/>
            <a:r>
              <a:rPr lang="en-IN" dirty="0"/>
              <a:t>Then </a:t>
            </a:r>
            <a:r>
              <a:rPr lang="en-IN" dirty="0" err="1"/>
              <a:t>subpartition</a:t>
            </a:r>
            <a:r>
              <a:rPr lang="en-IN" dirty="0"/>
              <a:t> further </a:t>
            </a:r>
            <a:r>
              <a:rPr lang="en-IN" dirty="0" err="1"/>
              <a:t>s.t.</a:t>
            </a:r>
            <a:r>
              <a:rPr lang="en-IN" dirty="0"/>
              <a:t> build </a:t>
            </a:r>
            <a:r>
              <a:rPr lang="en-IN" dirty="0" err="1"/>
              <a:t>subpartition+index</a:t>
            </a:r>
            <a:r>
              <a:rPr lang="en-IN" dirty="0"/>
              <a:t> fits in L3 cache</a:t>
            </a:r>
            <a:endParaRPr lang="en-IN" dirty="0"/>
          </a:p>
          <a:p>
            <a:pPr lvl="2"/>
            <a:r>
              <a:rPr lang="en-IN" dirty="0"/>
              <a:t>Speeds up probe phase significantly by avoiding cache misses</a:t>
            </a:r>
            <a:endParaRPr lang="en-IN" dirty="0"/>
          </a:p>
          <a:p>
            <a:r>
              <a:rPr lang="en-IN" dirty="0"/>
              <a:t>Lay out attributes of tuples to maximize cache usage</a:t>
            </a:r>
            <a:endParaRPr lang="en-IN" dirty="0"/>
          </a:p>
          <a:p>
            <a:pPr lvl="1"/>
            <a:r>
              <a:rPr lang="en-IN" dirty="0"/>
              <a:t>Attributes that are often accessed together should be stored adjacent to each other</a:t>
            </a:r>
            <a:endParaRPr lang="en-IN" dirty="0"/>
          </a:p>
          <a:p>
            <a:r>
              <a:rPr lang="en-IN" dirty="0"/>
              <a:t>Use multiple threads for parallel query processing</a:t>
            </a:r>
            <a:endParaRPr lang="en-IN" dirty="0"/>
          </a:p>
          <a:p>
            <a:pPr lvl="1"/>
            <a:r>
              <a:rPr lang="en-IN" dirty="0"/>
              <a:t>Cache misses leads to stall of one thread, but others can proceed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</a:t>
            </a:r>
            <a:r>
              <a:rPr lang="en-US" altLang="en-US" dirty="0" smtClean="0"/>
              <a:t>12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Basic Steps: Optimization (Cont.)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idx="1"/>
          </p:nvPr>
        </p:nvSpPr>
        <p:spPr>
          <a:xfrm>
            <a:off x="830496" y="1102497"/>
            <a:ext cx="7533439" cy="4275619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  <a:sym typeface="Symbol" panose="05050102010706020507" pitchFamily="18" charset="2"/>
              </a:rPr>
              <a:t>Query Optimization</a:t>
            </a: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: Amongst all equivalent evaluation plans choose the one with lowest cost.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Cost is estimated using statistical information from the</a:t>
            </a:r>
            <a:b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</a:br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 database catalog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e.g.. number of tuples in each relation, size of tuples, etc.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this chapter we study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measure query costs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Algorithms for evaluating relational algebra operations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How to combine algorithms for individual operations in order to evaluate a complete expression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In </a:t>
            </a:r>
            <a:r>
              <a:rPr lang="en-US" altLang="zh-CN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next </a:t>
            </a:r>
            <a:r>
              <a:rPr lang="en-US" altLang="en-US" sz="2000" dirty="0" smtClean="0">
                <a:ea typeface="MS PGothic" panose="020B0600070205080204" pitchFamily="34" charset="-128"/>
                <a:sym typeface="Symbol" panose="05050102010706020507" pitchFamily="18" charset="2"/>
              </a:rPr>
              <a:t>Chapter 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  <a:sym typeface="Symbol" panose="05050102010706020507" pitchFamily="18" charset="2"/>
              </a:rPr>
              <a:t>We study how to optimize queries, that is, how to find an evaluation plan with lowest estimated cost</a:t>
            </a:r>
            <a:endParaRPr lang="en-US" altLang="en-US" sz="2000" dirty="0">
              <a:ea typeface="MS PGothic" panose="020B0600070205080204" pitchFamily="34" charset="-128"/>
              <a:sym typeface="Symbol" panose="05050102010706020507" pitchFamily="18" charset="2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19070" y="1032061"/>
            <a:ext cx="7823593" cy="4720787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Many factors contribute to time 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>
                <a:ea typeface="MS PGothic" panose="020B0600070205080204" pitchFamily="34" charset="-128"/>
              </a:rPr>
              <a:t>disk access, CPU</a:t>
            </a:r>
            <a:r>
              <a:rPr lang="en-US" altLang="en-US" sz="2000" dirty="0">
                <a:ea typeface="MS PGothic" panose="020B0600070205080204" pitchFamily="34" charset="-128"/>
              </a:rPr>
              <a:t>, and network </a:t>
            </a:r>
            <a:r>
              <a:rPr lang="en-US" altLang="en-US" sz="2000" i="1" dirty="0">
                <a:ea typeface="MS PGothic" panose="020B0600070205080204" pitchFamily="34" charset="-128"/>
              </a:rPr>
              <a:t>communication</a:t>
            </a:r>
            <a:endParaRPr lang="en-US" altLang="en-US" sz="2000" i="1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Cost can be measured based on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response time</a:t>
            </a:r>
            <a:r>
              <a:rPr lang="en-US" altLang="en-US" sz="2000" dirty="0">
                <a:ea typeface="MS PGothic" panose="020B0600070205080204" pitchFamily="34" charset="-128"/>
              </a:rPr>
              <a:t>, i.e. total elapsed time for answering query, or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total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resource consumption</a:t>
            </a:r>
            <a:endParaRPr lang="en-US" altLang="en-US" sz="2000" b="1" dirty="0">
              <a:solidFill>
                <a:srgbClr val="002060"/>
              </a:solidFill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use total resource consumption as cost metric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Response time harder to estimate, and minimizing resource consumption is a good idea in a shared database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ignore CPU costs for simplicity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Real systems do take CPU cost into account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Network costs must be considered for parallel systems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We describe how estimate the cost of each operation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We do not include cost to writing output to disk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Measures of Query Cost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MS PGothic" panose="020B0600070205080204" pitchFamily="34" charset="-128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4742"/>
            <a:ext cx="8015054" cy="5202050"/>
          </a:xfrm>
        </p:spPr>
        <p:txBody>
          <a:bodyPr/>
          <a:lstStyle/>
          <a:p>
            <a:r>
              <a:rPr lang="en-US" altLang="en-US" sz="2000" dirty="0">
                <a:ea typeface="MS PGothic" panose="020B0600070205080204" pitchFamily="34" charset="-128"/>
              </a:rPr>
              <a:t>Disk cost can be estimated as: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seeks             * average-seek-cost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read     * average-block-read-cost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Number of blocks written * average-block-write-cost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dirty="0">
                <a:ea typeface="MS PGothic" panose="020B0600070205080204" pitchFamily="34" charset="-128"/>
              </a:rPr>
              <a:t>For simplicity we just use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block transfers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>
                <a:ea typeface="MS PGothic" panose="020B0600070205080204" pitchFamily="34" charset="-128"/>
              </a:rPr>
              <a:t>from disk and the </a:t>
            </a:r>
            <a:r>
              <a:rPr lang="en-US" altLang="en-US" sz="2000" b="1" dirty="0">
                <a:solidFill>
                  <a:srgbClr val="002060"/>
                </a:solidFill>
                <a:ea typeface="MS PGothic" panose="020B0600070205080204" pitchFamily="34" charset="-128"/>
              </a:rPr>
              <a:t>number of seeks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as the cost measures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– time to transfer one block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2"/>
            <a:r>
              <a:rPr lang="en-US" altLang="en-US" sz="2000" dirty="0">
                <a:ea typeface="MS PGothic" panose="020B0600070205080204" pitchFamily="34" charset="-128"/>
              </a:rPr>
              <a:t>Assuming for simplicity that write cost is same as read cost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ea typeface="MS PGothic" panose="020B0600070205080204" pitchFamily="34" charset="-128"/>
              </a:rPr>
              <a:t>– time for one seek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Cost for b block transfers plus S seeks</a:t>
            </a:r>
            <a:br>
              <a:rPr lang="en-US" altLang="en-US" sz="2000" dirty="0">
                <a:ea typeface="MS PGothic" panose="020B0600070205080204" pitchFamily="34" charset="-128"/>
              </a:rPr>
            </a:br>
            <a:r>
              <a:rPr lang="en-US" altLang="en-US" sz="2000" dirty="0">
                <a:ea typeface="MS PGothic" panose="020B0600070205080204" pitchFamily="34" charset="-128"/>
              </a:rPr>
              <a:t>        </a:t>
            </a:r>
            <a:r>
              <a:rPr lang="en-US" altLang="en-US" sz="2000" i="1" dirty="0">
                <a:ea typeface="MS PGothic" panose="020B0600070205080204" pitchFamily="34" charset="-128"/>
              </a:rPr>
              <a:t>b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dirty="0">
                <a:ea typeface="MS PGothic" panose="020B0600070205080204" pitchFamily="34" charset="-128"/>
              </a:rPr>
              <a:t> + S *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S</a:t>
            </a:r>
            <a:r>
              <a:rPr lang="en-US" altLang="en-US" sz="2000" baseline="-25000" dirty="0">
                <a:ea typeface="MS PGothic" panose="020B0600070205080204" pitchFamily="34" charset="-128"/>
              </a:rPr>
              <a:t> </a:t>
            </a:r>
            <a:r>
              <a:rPr lang="en-US" altLang="en-US" sz="2000" dirty="0">
                <a:solidFill>
                  <a:schemeClr val="accent4"/>
                </a:solidFill>
                <a:ea typeface="MS PGothic" panose="020B0600070205080204" pitchFamily="34" charset="-128"/>
              </a:rPr>
              <a:t>and</a:t>
            </a:r>
            <a:r>
              <a:rPr lang="en-US" altLang="en-US" sz="2000" i="1" dirty="0">
                <a:solidFill>
                  <a:srgbClr val="002060"/>
                </a:solidFill>
                <a:ea typeface="MS PGothic" panose="020B0600070205080204" pitchFamily="34" charset="-128"/>
              </a:rPr>
              <a:t> </a:t>
            </a:r>
            <a:r>
              <a:rPr lang="en-US" altLang="en-US" sz="2000" i="1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solidFill>
                  <a:srgbClr val="002060"/>
                </a:solidFill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depend on where data is stored; with 4 KB blocks: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High end magnetic disk: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4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r>
              <a:rPr lang="en-US" altLang="en-US" sz="2000" dirty="0">
                <a:ea typeface="MS PGothic" panose="020B0600070205080204" pitchFamily="34" charset="-128"/>
              </a:rPr>
              <a:t>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=0.1 </a:t>
            </a:r>
            <a:r>
              <a:rPr lang="en-US" altLang="en-US" sz="2000" dirty="0" err="1">
                <a:ea typeface="MS PGothic" panose="020B0600070205080204" pitchFamily="34" charset="-128"/>
              </a:rPr>
              <a:t>msec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pPr lvl="1"/>
            <a:r>
              <a:rPr lang="en-US" altLang="en-US" sz="2000" dirty="0">
                <a:ea typeface="MS PGothic" panose="020B0600070205080204" pitchFamily="34" charset="-128"/>
              </a:rPr>
              <a:t>SSD: 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S</a:t>
            </a:r>
            <a:r>
              <a:rPr lang="en-US" altLang="en-US" sz="2000" dirty="0">
                <a:ea typeface="MS PGothic" panose="020B0600070205080204" pitchFamily="34" charset="-128"/>
              </a:rPr>
              <a:t> = 20-90 microsec and </a:t>
            </a:r>
            <a:r>
              <a:rPr lang="en-US" altLang="en-US" sz="2000" i="1" dirty="0" err="1">
                <a:ea typeface="MS PGothic" panose="020B0600070205080204" pitchFamily="34" charset="-128"/>
              </a:rPr>
              <a:t>t</a:t>
            </a:r>
            <a:r>
              <a:rPr lang="en-US" altLang="en-US" sz="2000" i="1" baseline="-25000" dirty="0" err="1">
                <a:ea typeface="MS PGothic" panose="020B0600070205080204" pitchFamily="34" charset="-128"/>
              </a:rPr>
              <a:t>T</a:t>
            </a:r>
            <a:r>
              <a:rPr lang="en-US" altLang="en-US" sz="2000" dirty="0">
                <a:ea typeface="MS PGothic" panose="020B0600070205080204" pitchFamily="34" charset="-128"/>
              </a:rPr>
              <a:t> = 2-10 microsec for 4KB </a:t>
            </a:r>
            <a:endParaRPr lang="en-US" altLang="en-US" sz="2000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0</TotalTime>
  <Words>30744</Words>
  <Application>WPS 表格</Application>
  <PresentationFormat>全屏显示(4:3)</PresentationFormat>
  <Paragraphs>676</Paragraphs>
  <Slides>64</Slides>
  <Notes>54</Notes>
  <HiddenSlides>1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64</vt:i4>
      </vt:variant>
    </vt:vector>
  </HeadingPairs>
  <TitlesOfParts>
    <vt:vector size="92" baseType="lpstr">
      <vt:lpstr>Arial</vt:lpstr>
      <vt:lpstr>宋体</vt:lpstr>
      <vt:lpstr>Wingdings</vt:lpstr>
      <vt:lpstr>Helvetica</vt:lpstr>
      <vt:lpstr>MS PGothic</vt:lpstr>
      <vt:lpstr>Hiragino Sans</vt:lpstr>
      <vt:lpstr>Times New Roman</vt:lpstr>
      <vt:lpstr>MS PGothic</vt:lpstr>
      <vt:lpstr>苹方-简</vt:lpstr>
      <vt:lpstr>Monotype Sorts</vt:lpstr>
      <vt:lpstr>Thonburi</vt:lpstr>
      <vt:lpstr>Webdings</vt:lpstr>
      <vt:lpstr>MS PGothic</vt:lpstr>
      <vt:lpstr>微软雅黑</vt:lpstr>
      <vt:lpstr>汉仪旗黑</vt:lpstr>
      <vt:lpstr>Symbol</vt:lpstr>
      <vt:lpstr>宋体</vt:lpstr>
      <vt:lpstr>Arial Unicode MS</vt:lpstr>
      <vt:lpstr>汉仪书宋二KW</vt:lpstr>
      <vt:lpstr>Greek Symbols</vt:lpstr>
      <vt:lpstr>Kingsoft Sign</vt:lpstr>
      <vt:lpstr>Apple Symbols</vt:lpstr>
      <vt:lpstr>db</vt:lpstr>
      <vt:lpstr>Equation.3</vt:lpstr>
      <vt:lpstr>Equation.3</vt:lpstr>
      <vt:lpstr>Equation.3</vt:lpstr>
      <vt:lpstr>Equation.3</vt:lpstr>
      <vt:lpstr>Equation.3</vt:lpstr>
      <vt:lpstr>Chapter 12: Query Processing</vt:lpstr>
      <vt:lpstr>这章主要内容</vt:lpstr>
      <vt:lpstr>Query Processing</vt:lpstr>
      <vt:lpstr>Basic Steps in Query Processing</vt:lpstr>
      <vt:lpstr>Basic Steps in Query Processing (Cont.)</vt:lpstr>
      <vt:lpstr>Basic Steps in Query Processing: Optimization</vt:lpstr>
      <vt:lpstr>Basic Steps: Optimization (Cont.)</vt:lpstr>
      <vt:lpstr>Measures of Query Cost</vt:lpstr>
      <vt:lpstr>Measures of Query Cost</vt:lpstr>
      <vt:lpstr>Measures of Query Cost (Cont.)</vt:lpstr>
      <vt:lpstr>Selection Operation</vt:lpstr>
      <vt:lpstr>Selections Using Indices</vt:lpstr>
      <vt:lpstr>Selections Using Indices</vt:lpstr>
      <vt:lpstr>Selections Involving Comparisons</vt:lpstr>
      <vt:lpstr>Implementation of Complex Selections</vt:lpstr>
      <vt:lpstr>Algorithms for Complex Selections</vt:lpstr>
      <vt:lpstr>Bitmap Index Scan</vt:lpstr>
      <vt:lpstr>Sorting （自学）</vt:lpstr>
      <vt:lpstr>Example: External Sorting Using Sort-Merge</vt:lpstr>
      <vt:lpstr>External Sort-Merge</vt:lpstr>
      <vt:lpstr>External Sort-Merge (Cont.)</vt:lpstr>
      <vt:lpstr>External Sort-Merge (Cont.)</vt:lpstr>
      <vt:lpstr>External Merge Sort (Cont.)</vt:lpstr>
      <vt:lpstr>External Merge Sort (Cont.)</vt:lpstr>
      <vt:lpstr>Join Operation</vt:lpstr>
      <vt:lpstr>Nested-Loop Join</vt:lpstr>
      <vt:lpstr>Nested-Loop Join (Cont.)</vt:lpstr>
      <vt:lpstr>Block Nested-Loop Join</vt:lpstr>
      <vt:lpstr>Block Nested-Loop Join (Cont.)</vt:lpstr>
      <vt:lpstr>Indexed Nested-Loop Join</vt:lpstr>
      <vt:lpstr>Example of Nested-Loop Join Costs</vt:lpstr>
      <vt:lpstr>Merge-Join</vt:lpstr>
      <vt:lpstr>Merge-Join (Cont.)</vt:lpstr>
      <vt:lpstr>Hash-Join</vt:lpstr>
      <vt:lpstr>Hash-Join (Cont.)</vt:lpstr>
      <vt:lpstr>Hash-Join (Cont.)</vt:lpstr>
      <vt:lpstr>Hash-Join Algorithm</vt:lpstr>
      <vt:lpstr>Hash-Join algorithm (Cont.)</vt:lpstr>
      <vt:lpstr>Handling of Overflows</vt:lpstr>
      <vt:lpstr>Cost of Hash-Join</vt:lpstr>
      <vt:lpstr>Example of Cost of Hash-Join</vt:lpstr>
      <vt:lpstr>Hybrid Hash–Join</vt:lpstr>
      <vt:lpstr>Complex Joins</vt:lpstr>
      <vt:lpstr>Joins over Spatial Data</vt:lpstr>
      <vt:lpstr>Other Operations</vt:lpstr>
      <vt:lpstr>Other Operations : Aggregation</vt:lpstr>
      <vt:lpstr>Other Operations : Set Operations</vt:lpstr>
      <vt:lpstr>Other Operations : Set Operations</vt:lpstr>
      <vt:lpstr>Answering Keyword Queries</vt:lpstr>
      <vt:lpstr>Other Operations : Outer Join</vt:lpstr>
      <vt:lpstr>Other Operations : Outer Join</vt:lpstr>
      <vt:lpstr>Evaluation of Expressions</vt:lpstr>
      <vt:lpstr>Materialization</vt:lpstr>
      <vt:lpstr>Materialization (Cont.)</vt:lpstr>
      <vt:lpstr>Pipelining</vt:lpstr>
      <vt:lpstr>Pipelining (Cont.)</vt:lpstr>
      <vt:lpstr>Pipelining (Cont.)</vt:lpstr>
      <vt:lpstr>Blocking Operations</vt:lpstr>
      <vt:lpstr>Pipeline Stages</vt:lpstr>
      <vt:lpstr>Evaluation Algorithms for Pipelining</vt:lpstr>
      <vt:lpstr>Pipelining for Continuous-Stream Data</vt:lpstr>
      <vt:lpstr>Query Processing in Memory</vt:lpstr>
      <vt:lpstr>Cache Conscious Algorithms</vt:lpstr>
      <vt:lpstr>End of Chapter 12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赖韩江</cp:lastModifiedBy>
  <cp:revision>609</cp:revision>
  <cp:lastPrinted>2024-11-16T09:43:14Z</cp:lastPrinted>
  <dcterms:created xsi:type="dcterms:W3CDTF">2024-11-16T09:43:14Z</dcterms:created>
  <dcterms:modified xsi:type="dcterms:W3CDTF">2024-11-16T09:43:14Z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94E8D70546902BAE316938672E477950_42</vt:lpwstr>
  </property>
  <property fmtid="{D5CDD505-2E9C-101B-9397-08002B2CF9AE}" pid="3" name="KSOProductBuildVer">
    <vt:lpwstr>2052-6.7.1.8828</vt:lpwstr>
  </property>
</Properties>
</file>