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35" r:id="rId3"/>
    <p:sldId id="339" r:id="rId5"/>
    <p:sldId id="342" r:id="rId6"/>
    <p:sldId id="340" r:id="rId7"/>
    <p:sldId id="341" r:id="rId8"/>
    <p:sldId id="343" r:id="rId9"/>
    <p:sldId id="336" r:id="rId10"/>
    <p:sldId id="337" r:id="rId11"/>
    <p:sldId id="338" r:id="rId12"/>
    <p:sldId id="344" r:id="rId13"/>
    <p:sldId id="345" r:id="rId14"/>
    <p:sldId id="358" r:id="rId15"/>
    <p:sldId id="360" r:id="rId16"/>
    <p:sldId id="347" r:id="rId17"/>
    <p:sldId id="348" r:id="rId18"/>
    <p:sldId id="349" r:id="rId19"/>
    <p:sldId id="350" r:id="rId20"/>
    <p:sldId id="352" r:id="rId21"/>
    <p:sldId id="354" r:id="rId22"/>
    <p:sldId id="355" r:id="rId23"/>
    <p:sldId id="356" r:id="rId24"/>
    <p:sldId id="357" r:id="rId25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5433" autoAdjust="0"/>
  </p:normalViewPr>
  <p:slideViewPr>
    <p:cSldViewPr snapToGrid="0" showGuides="1">
      <p:cViewPr varScale="1">
        <p:scale>
          <a:sx n="58" d="100"/>
          <a:sy n="58" d="100"/>
        </p:scale>
        <p:origin x="1388" y="5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5.xml"/><Relationship Id="rId8" Type="http://schemas.openxmlformats.org/officeDocument/2006/relationships/slide" Target="slides/slide14.xml"/><Relationship Id="rId7" Type="http://schemas.openxmlformats.org/officeDocument/2006/relationships/slide" Target="slides/slide11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8.xml"/><Relationship Id="rId3" Type="http://schemas.openxmlformats.org/officeDocument/2006/relationships/slide" Target="slides/slide7.xml"/><Relationship Id="rId2" Type="http://schemas.openxmlformats.org/officeDocument/2006/relationships/slide" Target="slides/slide4.xml"/><Relationship Id="rId16" Type="http://schemas.openxmlformats.org/officeDocument/2006/relationships/slide" Target="slides/slide22.xml"/><Relationship Id="rId15" Type="http://schemas.openxmlformats.org/officeDocument/2006/relationships/slide" Target="slides/slide21.xml"/><Relationship Id="rId14" Type="http://schemas.openxmlformats.org/officeDocument/2006/relationships/slide" Target="slides/slide20.xml"/><Relationship Id="rId13" Type="http://schemas.openxmlformats.org/officeDocument/2006/relationships/slide" Target="slides/slide19.xml"/><Relationship Id="rId12" Type="http://schemas.openxmlformats.org/officeDocument/2006/relationships/slide" Target="slides/slide18.xml"/><Relationship Id="rId11" Type="http://schemas.openxmlformats.org/officeDocument/2006/relationships/slide" Target="slides/slide17.xml"/><Relationship Id="rId10" Type="http://schemas.openxmlformats.org/officeDocument/2006/relationships/slide" Target="slides/slide16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34695" indent="-282575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30300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8305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35175" indent="-226060" defTabSz="92773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48729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3941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39153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43655" indent="-226060" defTabSz="92773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83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5565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503050405090304" pitchFamily="18" charset="0"/>
              </a:rPr>
            </a:fld>
            <a:endParaRPr lang="en-US" altLang="en-US" sz="1300" dirty="0">
              <a:latin typeface="Times New Roman" panose="0202050305040509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1680" indent="-28511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109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597660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4225" indent="-227965" defTabSz="929005" eaLnBrk="0" hangingPunct="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079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6735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3285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79850" indent="-227965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anose="02020503050405090304" pitchFamily="18" charset="0"/>
              </a:rPr>
              <a:t>https://random-online.com/</a:t>
            </a:r>
            <a:endParaRPr lang="en-US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9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9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50305040509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Model (II)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什么是关系代数</a:t>
            </a:r>
            <a:endParaRPr lang="en-US" altLang="zh-CN" smtClean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858656"/>
            <a:ext cx="8218896" cy="4903787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什么是代数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系统</a:t>
            </a:r>
            <a:r>
              <a:rPr lang="en-US" altLang="zh-CN" sz="2400" dirty="0" smtClean="0"/>
              <a:t>)?</a:t>
            </a:r>
            <a:endParaRPr lang="en-US" altLang="zh-CN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代数系统包括</a:t>
            </a:r>
            <a:endParaRPr lang="zh-CN" altLang="en-US" sz="2400" dirty="0" smtClean="0"/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运算对象</a:t>
            </a:r>
            <a:endParaRPr lang="en-US" altLang="zh-CN" sz="2400" dirty="0" smtClean="0"/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基于运算对象的一组运算。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例如，实数代数包括</a:t>
            </a:r>
            <a:endParaRPr lang="zh-CN" altLang="en-US" sz="2400" dirty="0" smtClean="0"/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实数 </a:t>
            </a:r>
            <a:r>
              <a:rPr lang="en-US" altLang="zh-CN" sz="2400" dirty="0" smtClean="0">
                <a:latin typeface="Helvetica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运算对象</a:t>
            </a:r>
            <a:endParaRPr lang="zh-CN" altLang="en-US" sz="2400" dirty="0" smtClean="0"/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加、减、乘、除</a:t>
            </a:r>
            <a:r>
              <a:rPr lang="en-US" altLang="zh-CN" sz="2400" dirty="0" smtClean="0">
                <a:latin typeface="Helvetica" pitchFamily="34" charset="0"/>
              </a:rPr>
              <a:t>…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Helvetica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基于实数的运算</a:t>
            </a:r>
            <a:endParaRPr lang="zh-CN" altLang="en-US" sz="2400" dirty="0" smtClean="0"/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封闭的代数系统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运算的结果，仍不超出运算对象的范围。</a:t>
            </a:r>
            <a:endParaRPr lang="zh-CN" altLang="en-US" sz="2400" dirty="0" smtClean="0"/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思考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整数和加、减、乘、除运算，是否构成封闭的代数系统？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整数和加、减、乘、商、余运算呢？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7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77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77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77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ldLvl="3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什么是关系代数</a:t>
            </a:r>
            <a:endParaRPr lang="en-US" altLang="zh-CN" smtClean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209005" y="1171212"/>
            <a:ext cx="8934995" cy="4903787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关系代数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关系                            </a:t>
            </a:r>
            <a:r>
              <a:rPr lang="en-US" altLang="zh-CN" sz="2400" dirty="0" smtClean="0">
                <a:latin typeface="Helvetica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运算对象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选择，投影，</a:t>
            </a:r>
            <a:r>
              <a:rPr lang="en-US" altLang="zh-CN" sz="2400" dirty="0" smtClean="0">
                <a:latin typeface="Helvetica" pitchFamily="34" charset="0"/>
              </a:rPr>
              <a:t>……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Helvetica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基于关系的一组运算。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历史：关系模型创始人</a:t>
            </a:r>
            <a:r>
              <a:rPr lang="en-US" altLang="zh-CN" sz="2400" dirty="0" err="1" smtClean="0"/>
              <a:t>E.F.Codd</a:t>
            </a:r>
            <a:r>
              <a:rPr lang="zh-CN" altLang="en-US" sz="2400" dirty="0" smtClean="0"/>
              <a:t>在集合代数基础上发展而来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关系代数是封闭的，</a:t>
            </a:r>
            <a:r>
              <a:rPr lang="zh-CN" altLang="en-US" sz="2400" u="sng" dirty="0" smtClean="0"/>
              <a:t>任何关系运算的结果还是一个关系</a:t>
            </a:r>
            <a:endParaRPr lang="zh-CN" altLang="en-US" sz="2400" u="sng" dirty="0" smtClean="0"/>
          </a:p>
          <a:p>
            <a:pPr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关系运算的分类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基本运算</a:t>
            </a:r>
            <a:endParaRPr lang="zh-CN" altLang="en-US" sz="2400" dirty="0" smtClean="0"/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选择；投影；笛卡儿积；集合并；集合差；更名</a:t>
            </a:r>
            <a:endParaRPr lang="zh-CN" altLang="en-US" sz="2400" dirty="0" smtClean="0"/>
          </a:p>
          <a:p>
            <a:pPr lvl="1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扩展运算（前两种基础上对运算能力进行扩展和增强）</a:t>
            </a:r>
            <a:endParaRPr lang="zh-CN" altLang="en-US" sz="2400" dirty="0" smtClean="0"/>
          </a:p>
          <a:p>
            <a:pPr lvl="2" eaLnBrk="1" fontAlgn="auto" hangingPunct="1">
              <a:spcBef>
                <a:spcPct val="30000"/>
              </a:spcBef>
              <a:spcAft>
                <a:spcPts val="0"/>
              </a:spcAft>
              <a:defRPr/>
            </a:pPr>
            <a:r>
              <a:rPr lang="zh-CN" altLang="en-US" sz="2400" dirty="0" smtClean="0"/>
              <a:t>外连接；聚集运算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ldLvl="3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  <a:endParaRPr lang="en-US" altLang="en-US" sz="28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2400" dirty="0"/>
              <a:t>A  procedural language consisting  of a set of operations that take </a:t>
            </a:r>
            <a:r>
              <a:rPr lang="en-US" altLang="en-US" sz="2400" b="1" dirty="0"/>
              <a:t>one or two relations </a:t>
            </a:r>
            <a:r>
              <a:rPr lang="en-US" altLang="en-US" sz="2400" dirty="0"/>
              <a:t>as input and produce a new relation as their result. </a:t>
            </a:r>
            <a:endParaRPr lang="en-US" altLang="en-US" sz="2400" dirty="0"/>
          </a:p>
          <a:p>
            <a:r>
              <a:rPr lang="en-US" altLang="en-US" sz="2400" dirty="0"/>
              <a:t>Six basic operators</a:t>
            </a:r>
            <a:endParaRPr lang="en-US" altLang="en-US" sz="2400" dirty="0"/>
          </a:p>
          <a:p>
            <a:pPr lvl="1"/>
            <a:r>
              <a:rPr lang="en-US" altLang="en-US" sz="2400" dirty="0"/>
              <a:t>select: </a:t>
            </a: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endParaRPr lang="en-US" altLang="en-US" sz="2400" dirty="0"/>
          </a:p>
          <a:p>
            <a:pPr lvl="1"/>
            <a:r>
              <a:rPr lang="en-US" altLang="en-US" sz="2400" dirty="0"/>
              <a:t>project: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endParaRPr lang="en-US" altLang="en-US" sz="2400" dirty="0"/>
          </a:p>
          <a:p>
            <a:pPr lvl="1"/>
            <a:r>
              <a:rPr lang="en-US" altLang="en-US" sz="2400" dirty="0"/>
              <a:t>union: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endParaRPr lang="en-US" altLang="en-US" sz="2400" dirty="0"/>
          </a:p>
          <a:p>
            <a:pPr lvl="1"/>
            <a:r>
              <a:rPr lang="en-US" altLang="en-US" sz="2400" dirty="0"/>
              <a:t>set difference: </a:t>
            </a:r>
            <a:r>
              <a:rPr lang="en-US" altLang="en-US" sz="2400" i="1" dirty="0"/>
              <a:t>–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pPr lvl="1"/>
            <a:r>
              <a:rPr lang="en-US" altLang="en-US" sz="2400" dirty="0"/>
              <a:t>Cartesian product: x</a:t>
            </a:r>
            <a:endParaRPr lang="en-US" altLang="en-US" sz="2400" dirty="0"/>
          </a:p>
          <a:p>
            <a:pPr lvl="1"/>
            <a:r>
              <a:rPr lang="en-US" altLang="en-US" sz="2400" dirty="0"/>
              <a:t>rename: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1" y="1102297"/>
                <a:ext cx="7594414" cy="2055431"/>
              </a:xfrm>
            </p:spPr>
            <p:txBody>
              <a:bodyPr/>
              <a:lstStyle/>
              <a:p>
                <a:r>
                  <a:rPr lang="en-US" altLang="en-US" sz="2400" dirty="0" smtClean="0">
                    <a:sym typeface="Symbol" panose="05050102010706020507" pitchFamily="18" charset="2"/>
                  </a:rPr>
                  <a:t>Q1: select 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those tuples of the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instructor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 relation where the instructor is in the “Physics” department. </a:t>
                </a:r>
                <a:endParaRPr lang="en-US" altLang="en-US" sz="2400" dirty="0" smtClean="0">
                  <a:sym typeface="Symbol" panose="05050102010706020507" pitchFamily="18" charset="2"/>
                </a:endParaRPr>
              </a:p>
              <a:p>
                <a:pPr>
                  <a:tabLst>
                    <a:tab pos="3257550" algn="ctr"/>
                  </a:tabLst>
                </a:pPr>
                <a:r>
                  <a:rPr lang="en-US" altLang="en-US" sz="2400" dirty="0" smtClean="0"/>
                  <a:t>Q2: eliminate </a:t>
                </a:r>
                <a:r>
                  <a:rPr lang="en-US" altLang="en-US" sz="2400" dirty="0"/>
                  <a:t>the </a:t>
                </a:r>
                <a:r>
                  <a:rPr lang="en-US" altLang="en-US" sz="2400" i="1" dirty="0" err="1"/>
                  <a:t>dept_name</a:t>
                </a:r>
                <a:r>
                  <a:rPr lang="en-US" altLang="en-US" sz="2400" dirty="0"/>
                  <a:t> attribute of </a:t>
                </a:r>
                <a:r>
                  <a:rPr lang="en-US" altLang="en-US" sz="2400" i="1" dirty="0" smtClean="0"/>
                  <a:t>instructor</a:t>
                </a:r>
                <a:endParaRPr lang="en-US" altLang="en-US" sz="2400" i="1" dirty="0" smtClean="0"/>
              </a:p>
              <a:p>
                <a:pPr>
                  <a:tabLst>
                    <a:tab pos="3257550" algn="ctr"/>
                  </a:tabLst>
                </a:pPr>
                <a:r>
                  <a:rPr lang="en-US" altLang="en-US" sz="2400" dirty="0" smtClean="0"/>
                  <a:t>Q3: Find </a:t>
                </a:r>
                <a:r>
                  <a:rPr lang="en-US" altLang="en-US" sz="2400" dirty="0"/>
                  <a:t>the names of all instructors in the Physics department</a:t>
                </a:r>
                <a:r>
                  <a:rPr lang="en-US" altLang="en-US" sz="2400" dirty="0" smtClean="0"/>
                  <a:t>.</a:t>
                </a:r>
                <a:endParaRPr lang="en-US" altLang="en-US" sz="2400" i="1" dirty="0"/>
              </a:p>
              <a:p>
                <a:r>
                  <a:rPr lang="en-US" altLang="zh-CN" sz="2000" dirty="0" smtClean="0">
                    <a:sym typeface="Symbol" panose="05050102010706020507" pitchFamily="18" charset="2"/>
                  </a:rPr>
                  <a:t>Q4</a:t>
                </a:r>
                <a:r>
                  <a:rPr lang="zh-CN" altLang="en-US" sz="2000" dirty="0" smtClean="0">
                    <a:sym typeface="Symbol" panose="05050102010706020507" pitchFamily="18" charset="2"/>
                  </a:rPr>
                  <a:t>： </a:t>
                </a:r>
                <a:r>
                  <a:rPr lang="en-US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？</m:t>
                    </m:r>
                  </m:oMath>
                </a14:m>
                <a:endParaRPr lang="en-US" altLang="en-US" sz="2400" dirty="0" smtClean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sz="2000" dirty="0">
                    <a:sym typeface="Symbol" panose="05050102010706020507" pitchFamily="18" charset="2"/>
                  </a:rPr>
                  <a:t>schema:   i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(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ID, name, dept_name, salary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)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sz="2000" dirty="0">
                    <a:sym typeface="Symbol" panose="05050102010706020507" pitchFamily="18" charset="2"/>
                  </a:rPr>
                  <a:t>Instance:</a:t>
                </a:r>
                <a:endParaRPr lang="en-US" altLang="en-US" sz="2000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9218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1" y="1102297"/>
                <a:ext cx="7594414" cy="2055431"/>
              </a:xfrm>
              <a:blipFill rotWithShape="1">
                <a:blip r:embed="rId1"/>
                <a:stretch>
                  <a:fillRect t="-28" r="6" b="-71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197"/>
          <a:stretch>
            <a:fillRect/>
          </a:stretch>
        </p:blipFill>
        <p:spPr>
          <a:xfrm>
            <a:off x="3481330" y="4146373"/>
            <a:ext cx="3316446" cy="2618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</a:t>
            </a:r>
            <a:endParaRPr lang="zh-CN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用关系代数表示删除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格式：从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中删除一些满足特定条件的元组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用查询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，表示为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 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E</a:t>
            </a:r>
            <a:endParaRPr lang="en-US" altLang="zh-CN" sz="2400" i="1" dirty="0" smtClean="0">
              <a:solidFill>
                <a:srgbClr val="0070C0"/>
              </a:solidFill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en-US" altLang="zh-CN" sz="2400" i="1" dirty="0" smtClean="0">
              <a:solidFill>
                <a:srgbClr val="30E444"/>
              </a:solidFill>
            </a:endParaRPr>
          </a:p>
          <a:p>
            <a:pPr lvl="1" eaLnBrk="1" hangingPunct="1"/>
            <a:r>
              <a:rPr lang="zh-CN" altLang="en-US" sz="2400" dirty="0" smtClean="0"/>
              <a:t>是对存储关系的赋值运算（赋予新值，即存储关系被修改）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删除</a:t>
            </a:r>
            <a:endParaRPr lang="zh-CN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2" eaLnBrk="1" hangingPunct="1"/>
            <a:r>
              <a:rPr lang="en-US" altLang="zh-CN" sz="2400" dirty="0" smtClean="0"/>
              <a:t>R: </a:t>
            </a:r>
            <a:r>
              <a:rPr lang="zh-CN" altLang="en-US" sz="2400" dirty="0" smtClean="0"/>
              <a:t>学生选修课程关系。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删除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号学生选修的课程</a:t>
            </a:r>
            <a:endParaRPr lang="zh-CN" altLang="en-US" sz="2400" dirty="0" smtClean="0"/>
          </a:p>
          <a:p>
            <a:pPr marL="857250" lvl="2" indent="0" eaLnBrk="1" hangingPunct="1">
              <a:buNone/>
            </a:pPr>
            <a:endParaRPr lang="zh-CN" altLang="en-US" dirty="0" smtClean="0"/>
          </a:p>
        </p:txBody>
      </p:sp>
      <p:graphicFrame>
        <p:nvGraphicFramePr>
          <p:cNvPr id="396354" name="Group 66"/>
          <p:cNvGraphicFramePr>
            <a:graphicFrameLocks noGrp="1"/>
          </p:cNvGraphicFramePr>
          <p:nvPr/>
        </p:nvGraphicFramePr>
        <p:xfrm>
          <a:off x="1346199" y="3916363"/>
          <a:ext cx="2468563" cy="2422992"/>
        </p:xfrm>
        <a:graphic>
          <a:graphicData uri="http://schemas.openxmlformats.org/drawingml/2006/table">
            <a:tbl>
              <a:tblPr/>
              <a:tblGrid>
                <a:gridCol w="766106"/>
                <a:gridCol w="989553"/>
                <a:gridCol w="712904"/>
              </a:tblGrid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学号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课程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成绩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90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32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50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36" marB="1903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2032000" y="33067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800" smtClean="0">
                <a:latin typeface="Tahoma" panose="020B0604030504040204" pitchFamily="34" charset="0"/>
              </a:rPr>
              <a:t>R</a:t>
            </a:r>
            <a:endParaRPr kumimoji="1" lang="en-US" altLang="zh-CN" sz="2800" smtClean="0">
              <a:latin typeface="Tahoma" panose="020B0604030504040204" pitchFamily="34" charset="0"/>
            </a:endParaRPr>
          </a:p>
        </p:txBody>
      </p:sp>
      <p:sp>
        <p:nvSpPr>
          <p:cNvPr id="396323" name="AutoShape 35"/>
          <p:cNvSpPr>
            <a:spLocks noChangeArrowheads="1"/>
          </p:cNvSpPr>
          <p:nvPr/>
        </p:nvSpPr>
        <p:spPr bwMode="auto">
          <a:xfrm>
            <a:off x="4025900" y="4724400"/>
            <a:ext cx="1803400" cy="457200"/>
          </a:xfrm>
          <a:prstGeom prst="rightArrow">
            <a:avLst>
              <a:gd name="adj1" fmla="val 50000"/>
              <a:gd name="adj2" fmla="val 98611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smtClean="0"/>
          </a:p>
        </p:txBody>
      </p:sp>
      <p:graphicFrame>
        <p:nvGraphicFramePr>
          <p:cNvPr id="396352" name="Group 64"/>
          <p:cNvGraphicFramePr>
            <a:graphicFrameLocks noGrp="1"/>
          </p:cNvGraphicFramePr>
          <p:nvPr/>
        </p:nvGraphicFramePr>
        <p:xfrm>
          <a:off x="6204857" y="3916363"/>
          <a:ext cx="2481943" cy="1615472"/>
        </p:xfrm>
        <a:graphic>
          <a:graphicData uri="http://schemas.openxmlformats.org/drawingml/2006/table">
            <a:tbl>
              <a:tblPr/>
              <a:tblGrid>
                <a:gridCol w="770258"/>
                <a:gridCol w="994917"/>
                <a:gridCol w="716768"/>
              </a:tblGrid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学号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课程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成绩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90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45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65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8100" marR="38100" marT="19054" marB="1905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7162800" y="33067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800" smtClean="0">
                <a:latin typeface="Tahoma" panose="020B0604030504040204" pitchFamily="34" charset="0"/>
              </a:rPr>
              <a:t>R</a:t>
            </a:r>
            <a:endParaRPr kumimoji="1" lang="en-US" altLang="zh-CN" sz="2800" smtClean="0">
              <a:latin typeface="Tahoma" panose="020B0604030504040204" pitchFamily="34" charset="0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927600" y="3758869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9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9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46" grpId="0" autoUpdateAnimBg="0"/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用关系代数表示插入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格式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：插入一个 元组</a:t>
            </a:r>
            <a:r>
              <a:rPr lang="en-US" altLang="zh-CN" sz="2400" dirty="0" smtClean="0"/>
              <a:t>r </a:t>
            </a:r>
            <a:r>
              <a:rPr lang="zh-CN" altLang="en-US" sz="2400" dirty="0" smtClean="0"/>
              <a:t>（指定各个属性值） ，表示为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R 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R</a:t>
            </a:r>
            <a:r>
              <a:rPr lang="en-US" altLang="zh-CN" sz="2400" dirty="0" smtClean="0">
                <a:solidFill>
                  <a:srgbClr val="0070C0"/>
                </a:solidFill>
              </a:rPr>
              <a:t> ∪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{ r }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30E44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格式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：插入多个元组（来自查询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的结果），表示为</a:t>
            </a:r>
            <a:endParaRPr lang="en-US" altLang="zh-CN" sz="2400" dirty="0" smtClean="0"/>
          </a:p>
          <a:p>
            <a:pPr lvl="1" eaLnBrk="1" hangingPunct="1"/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70C0"/>
                </a:solidFill>
              </a:rPr>
              <a:t>R 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R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∪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E</a:t>
            </a:r>
            <a:endParaRPr lang="en-US" altLang="zh-CN" sz="2400" i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2" eaLnBrk="1" hangingPunct="1"/>
            <a:r>
              <a:rPr lang="en-US" altLang="zh-CN" sz="2400" dirty="0" smtClean="0"/>
              <a:t>S: </a:t>
            </a:r>
            <a:r>
              <a:rPr lang="zh-CN" altLang="en-US" sz="2400" dirty="0" smtClean="0"/>
              <a:t>学生关系；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课程关系； </a:t>
            </a:r>
            <a:r>
              <a:rPr lang="en-US" altLang="zh-CN" sz="2400" dirty="0" smtClean="0"/>
              <a:t>R: </a:t>
            </a:r>
            <a:r>
              <a:rPr lang="zh-CN" altLang="en-US" sz="2400" dirty="0" smtClean="0"/>
              <a:t>选修关系。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新加入一个学生到关系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，学号为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，姓名小周，性别女</a:t>
            </a:r>
            <a:endParaRPr lang="en-US" altLang="zh-CN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S 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S</a:t>
            </a:r>
            <a:r>
              <a:rPr lang="en-US" altLang="zh-CN" sz="2400" dirty="0" smtClean="0">
                <a:solidFill>
                  <a:srgbClr val="0070C0"/>
                </a:solidFill>
              </a:rPr>
              <a:t> ∪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{ (4 ,</a:t>
            </a:r>
            <a:r>
              <a:rPr lang="en-US" altLang="zh-CN" sz="2400" dirty="0" smtClean="0">
                <a:solidFill>
                  <a:srgbClr val="0070C0"/>
                </a:solidFill>
                <a:latin typeface="Helvetica" pitchFamily="34" charset="0"/>
                <a:sym typeface="Symbol" panose="05050102010706020507" pitchFamily="18" charset="2"/>
              </a:rPr>
              <a:t>“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小周</a:t>
            </a:r>
            <a:r>
              <a:rPr lang="zh-CN" altLang="en-US" sz="2400" dirty="0" smtClean="0">
                <a:solidFill>
                  <a:srgbClr val="0070C0"/>
                </a:solidFill>
                <a:latin typeface="Helvetica" pitchFamily="34" charset="0"/>
                <a:sym typeface="Symbol" panose="05050102010706020507" pitchFamily="18" charset="2"/>
              </a:rPr>
              <a:t>”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smtClean="0">
                <a:solidFill>
                  <a:srgbClr val="0070C0"/>
                </a:solidFill>
                <a:latin typeface="Helvetica" pitchFamily="34" charset="0"/>
                <a:sym typeface="Symbol" panose="05050102010706020507" pitchFamily="18" charset="2"/>
              </a:rPr>
              <a:t>“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女</a:t>
            </a:r>
            <a:r>
              <a:rPr lang="zh-CN" altLang="en-US" sz="2400" dirty="0" smtClean="0">
                <a:solidFill>
                  <a:srgbClr val="0070C0"/>
                </a:solidFill>
                <a:latin typeface="Helvetica" pitchFamily="34" charset="0"/>
                <a:sym typeface="Symbol" panose="05050102010706020507" pitchFamily="18" charset="2"/>
              </a:rPr>
              <a:t>”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}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2" eaLnBrk="1" hangingPunct="1"/>
            <a:endParaRPr lang="zh-CN" altLang="en-US" dirty="0" smtClean="0">
              <a:solidFill>
                <a:srgbClr val="30E444"/>
              </a:solidFill>
            </a:endParaRPr>
          </a:p>
        </p:txBody>
      </p:sp>
      <p:graphicFrame>
        <p:nvGraphicFramePr>
          <p:cNvPr id="398459" name="Group 123"/>
          <p:cNvGraphicFramePr>
            <a:graphicFrameLocks noGrp="1"/>
          </p:cNvGraphicFramePr>
          <p:nvPr/>
        </p:nvGraphicFramePr>
        <p:xfrm>
          <a:off x="5621338" y="4586288"/>
          <a:ext cx="1571625" cy="1485900"/>
        </p:xfrm>
        <a:graphic>
          <a:graphicData uri="http://schemas.openxmlformats.org/drawingml/2006/table">
            <a:tbl>
              <a:tblPr/>
              <a:tblGrid>
                <a:gridCol w="685800"/>
                <a:gridCol w="885825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33" name="Text Box 76"/>
          <p:cNvSpPr txBox="1">
            <a:spLocks noChangeArrowheads="1"/>
          </p:cNvSpPr>
          <p:nvPr/>
        </p:nvSpPr>
        <p:spPr bwMode="auto">
          <a:xfrm>
            <a:off x="6002338" y="3984625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panose="020B0604030504040204" pitchFamily="34" charset="0"/>
              </a:rPr>
              <a:t>R</a:t>
            </a:r>
            <a:endParaRPr kumimoji="1" lang="en-US" altLang="zh-CN" sz="2400" smtClean="0">
              <a:latin typeface="Tahoma" panose="020B0604030504040204" pitchFamily="34" charset="0"/>
            </a:endParaRPr>
          </a:p>
        </p:txBody>
      </p:sp>
      <p:graphicFrame>
        <p:nvGraphicFramePr>
          <p:cNvPr id="398457" name="Group 121"/>
          <p:cNvGraphicFramePr>
            <a:graphicFrameLocks noGrp="1"/>
          </p:cNvGraphicFramePr>
          <p:nvPr/>
        </p:nvGraphicFramePr>
        <p:xfrm>
          <a:off x="1284288" y="4565650"/>
          <a:ext cx="2057400" cy="14859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56" name="Text Box 99"/>
          <p:cNvSpPr txBox="1">
            <a:spLocks noChangeArrowheads="1"/>
          </p:cNvSpPr>
          <p:nvPr/>
        </p:nvSpPr>
        <p:spPr bwMode="auto">
          <a:xfrm>
            <a:off x="1970088" y="3949700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smtClean="0">
                <a:latin typeface="Tahoma" panose="020B0604030504040204" pitchFamily="34" charset="0"/>
              </a:rPr>
              <a:t>S</a:t>
            </a:r>
            <a:endParaRPr kumimoji="1" lang="en-US" altLang="zh-CN" sz="2400" dirty="0" smtClean="0">
              <a:latin typeface="Tahoma" panose="020B0604030504040204" pitchFamily="34" charset="0"/>
            </a:endParaRPr>
          </a:p>
        </p:txBody>
      </p:sp>
      <p:graphicFrame>
        <p:nvGraphicFramePr>
          <p:cNvPr id="398458" name="Group 122"/>
          <p:cNvGraphicFramePr>
            <a:graphicFrameLocks noGrp="1"/>
          </p:cNvGraphicFramePr>
          <p:nvPr/>
        </p:nvGraphicFramePr>
        <p:xfrm>
          <a:off x="3605213" y="4568825"/>
          <a:ext cx="1765300" cy="1485900"/>
        </p:xfrm>
        <a:graphic>
          <a:graphicData uri="http://schemas.openxmlformats.org/drawingml/2006/table">
            <a:tbl>
              <a:tblPr/>
              <a:tblGrid>
                <a:gridCol w="901700"/>
                <a:gridCol w="863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课程名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英语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74" name="Text Box 117"/>
          <p:cNvSpPr txBox="1">
            <a:spLocks noChangeArrowheads="1"/>
          </p:cNvSpPr>
          <p:nvPr/>
        </p:nvSpPr>
        <p:spPr bwMode="auto">
          <a:xfrm>
            <a:off x="3986213" y="3959225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panose="020B0604030504040204" pitchFamily="34" charset="0"/>
              </a:rPr>
              <a:t>C</a:t>
            </a:r>
            <a:endParaRPr kumimoji="1" lang="en-US" altLang="zh-CN" sz="240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插入</a:t>
            </a:r>
            <a:endParaRPr lang="zh-CN" altLang="en-US" smtClean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添加</a:t>
            </a:r>
            <a:r>
              <a:rPr lang="zh-CN" altLang="en-US" sz="2400" dirty="0" smtClean="0">
                <a:solidFill>
                  <a:srgbClr val="0070C0"/>
                </a:solidFill>
              </a:rPr>
              <a:t>所有男学生选修英语课</a:t>
            </a:r>
            <a:r>
              <a:rPr lang="zh-CN" altLang="en-US" sz="2400" dirty="0" smtClean="0"/>
              <a:t>的信息到关系</a:t>
            </a:r>
            <a:r>
              <a:rPr lang="en-US" altLang="zh-CN" sz="2400" dirty="0" smtClean="0"/>
              <a:t>R</a:t>
            </a:r>
            <a:endParaRPr lang="en-US" altLang="zh-CN" sz="2400" dirty="0" smtClean="0"/>
          </a:p>
          <a:p>
            <a:pPr marL="857250" lvl="2" indent="0" eaLnBrk="1" hangingPunct="1">
              <a:buNone/>
            </a:pPr>
            <a:endParaRPr lang="en-US" altLang="zh-CN" sz="2400" dirty="0" smtClean="0"/>
          </a:p>
        </p:txBody>
      </p:sp>
      <p:graphicFrame>
        <p:nvGraphicFramePr>
          <p:cNvPr id="10" name="Group 87"/>
          <p:cNvGraphicFramePr>
            <a:graphicFrameLocks noGrp="1"/>
          </p:cNvGraphicFramePr>
          <p:nvPr/>
        </p:nvGraphicFramePr>
        <p:xfrm>
          <a:off x="5407025" y="4066388"/>
          <a:ext cx="1571625" cy="2227260"/>
        </p:xfrm>
        <a:graphic>
          <a:graphicData uri="http://schemas.openxmlformats.org/drawingml/2006/table">
            <a:tbl>
              <a:tblPr/>
              <a:tblGrid>
                <a:gridCol w="685800"/>
                <a:gridCol w="885825"/>
              </a:tblGrid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21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82" marB="1798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88025" y="3464725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panose="020B0604030504040204" pitchFamily="34" charset="0"/>
              </a:rPr>
              <a:t>R</a:t>
            </a:r>
            <a:endParaRPr kumimoji="1" lang="en-US" altLang="zh-CN" sz="2400" smtClean="0">
              <a:latin typeface="Tahoma" panose="020B0604030504040204" pitchFamily="34" charset="0"/>
            </a:endParaRPr>
          </a:p>
        </p:txBody>
      </p:sp>
      <p:graphicFrame>
        <p:nvGraphicFramePr>
          <p:cNvPr id="12" name="Group 86"/>
          <p:cNvGraphicFramePr>
            <a:graphicFrameLocks noGrp="1"/>
          </p:cNvGraphicFramePr>
          <p:nvPr/>
        </p:nvGraphicFramePr>
        <p:xfrm>
          <a:off x="1069975" y="4045750"/>
          <a:ext cx="2057400" cy="185579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男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0E444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女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0E444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7969" marB="1796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1755775" y="3429800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panose="020B0604030504040204" pitchFamily="34" charset="0"/>
              </a:rPr>
              <a:t>S</a:t>
            </a:r>
            <a:endParaRPr kumimoji="1" lang="en-US" altLang="zh-CN" sz="2400" smtClean="0">
              <a:latin typeface="Tahoma" panose="020B0604030504040204" pitchFamily="34" charset="0"/>
            </a:endParaRPr>
          </a:p>
        </p:txBody>
      </p:sp>
      <p:graphicFrame>
        <p:nvGraphicFramePr>
          <p:cNvPr id="14" name="Group 84"/>
          <p:cNvGraphicFramePr>
            <a:graphicFrameLocks noGrp="1"/>
          </p:cNvGraphicFramePr>
          <p:nvPr/>
        </p:nvGraphicFramePr>
        <p:xfrm>
          <a:off x="3390900" y="4048925"/>
          <a:ext cx="1765300" cy="1485900"/>
        </p:xfrm>
        <a:graphic>
          <a:graphicData uri="http://schemas.openxmlformats.org/drawingml/2006/table">
            <a:tbl>
              <a:tblPr/>
              <a:tblGrid>
                <a:gridCol w="901700"/>
                <a:gridCol w="863600"/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课程名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数学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物理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英语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18009" marB="1800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3771900" y="3439325"/>
            <a:ext cx="83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smtClean="0">
                <a:latin typeface="Tahoma" panose="020B0604030504040204" pitchFamily="34" charset="0"/>
              </a:rPr>
              <a:t>C</a:t>
            </a:r>
            <a:endParaRPr kumimoji="1" lang="en-US" altLang="zh-CN" sz="2400" smtClean="0">
              <a:latin typeface="Tahoma" panose="020B0604030504040204" pitchFamily="34" charset="0"/>
            </a:endParaRPr>
          </a:p>
        </p:txBody>
      </p:sp>
      <p:sp>
        <p:nvSpPr>
          <p:cNvPr id="16" name="Rectangle 60"/>
          <p:cNvSpPr>
            <a:spLocks noChangeArrowheads="1"/>
          </p:cNvSpPr>
          <p:nvPr/>
        </p:nvSpPr>
        <p:spPr bwMode="auto">
          <a:xfrm>
            <a:off x="3813711" y="2377757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ldLvl="4" build="p"/>
      <p:bldP spid="1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更新</a:t>
            </a:r>
            <a:endParaRPr lang="zh-CN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用关系代数表示</a:t>
            </a:r>
            <a:r>
              <a:rPr lang="zh-CN" altLang="en-US" sz="2400" dirty="0" smtClean="0">
                <a:solidFill>
                  <a:srgbClr val="0070C0"/>
                </a:solidFill>
              </a:rPr>
              <a:t>全部更新</a:t>
            </a:r>
            <a:endParaRPr lang="zh-CN" altLang="en-US" sz="2400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zh-CN" sz="2400" dirty="0" smtClean="0"/>
              <a:t>利用广义投影</a:t>
            </a:r>
            <a:r>
              <a:rPr lang="zh-CN" altLang="en-US" sz="2400" dirty="0" smtClean="0"/>
              <a:t>改变全部元组在某些属性上的值，表示为</a:t>
            </a:r>
            <a:endParaRPr lang="en-US" altLang="zh-CN" sz="2400" i="1" dirty="0" smtClean="0">
              <a:solidFill>
                <a:srgbClr val="FF3300"/>
              </a:solidFill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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F1 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,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F2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smtClean="0">
                <a:solidFill>
                  <a:srgbClr val="0070C0"/>
                </a:solidFill>
                <a:latin typeface="Helvetica" pitchFamily="34" charset="0"/>
              </a:rPr>
              <a:t>…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Fn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和原来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的属性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A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latin typeface="Helvetica" pitchFamily="34" charset="0"/>
              </a:rPr>
              <a:t>……</a:t>
            </a:r>
            <a:r>
              <a:rPr lang="en-US" altLang="zh-CN" sz="2400" dirty="0" smtClean="0"/>
              <a:t> A</a:t>
            </a:r>
            <a:r>
              <a:rPr lang="en-US" altLang="zh-CN" sz="2400" baseline="-25000" dirty="0" smtClean="0"/>
              <a:t>n</a:t>
            </a:r>
            <a:r>
              <a:rPr lang="zh-CN" altLang="en-US" sz="2400" dirty="0" smtClean="0"/>
              <a:t>相对应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当第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个属性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不需要修改时，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就是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；当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需要修改时，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就是一个表达式（可能涉及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，该表达式给出了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的新值</a:t>
            </a:r>
            <a:endParaRPr lang="zh-CN" altLang="en-US" sz="2400" dirty="0" smtClean="0"/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500" dirty="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zh-CN" altLang="en-US" dirty="0" smtClean="0"/>
              <a:t>数据结构  </a:t>
            </a:r>
            <a:r>
              <a:rPr lang="en-US" altLang="zh-CN" dirty="0">
                <a:latin typeface="Helvetica" pitchFamily="34" charset="0"/>
              </a:rPr>
              <a:t>——</a:t>
            </a:r>
            <a:r>
              <a:rPr lang="en-US" altLang="zh-CN" dirty="0"/>
              <a:t> </a:t>
            </a:r>
            <a:r>
              <a:rPr lang="zh-CN" altLang="en-US" dirty="0" smtClean="0"/>
              <a:t>关系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更新</a:t>
            </a:r>
            <a:endParaRPr lang="zh-CN" alt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2" eaLnBrk="1" hangingPunct="1"/>
            <a:r>
              <a:rPr lang="en-US" altLang="zh-CN" sz="2400" dirty="0" err="1" smtClean="0"/>
              <a:t>Emp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职工关系。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给每位职工上调</a:t>
            </a:r>
            <a:r>
              <a:rPr lang="en-US" altLang="zh-CN" sz="2400" dirty="0" smtClean="0"/>
              <a:t>10%</a:t>
            </a:r>
            <a:r>
              <a:rPr lang="zh-CN" altLang="en-US" sz="2400" dirty="0" smtClean="0"/>
              <a:t>的工资</a:t>
            </a:r>
            <a:endParaRPr lang="zh-CN" altLang="en-US" sz="2400" dirty="0" smtClean="0"/>
          </a:p>
          <a:p>
            <a:pPr lvl="2" algn="ctr"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graphicFrame>
        <p:nvGraphicFramePr>
          <p:cNvPr id="403519" name="Group 63"/>
          <p:cNvGraphicFramePr>
            <a:graphicFrameLocks noGrp="1"/>
          </p:cNvGraphicFramePr>
          <p:nvPr/>
        </p:nvGraphicFramePr>
        <p:xfrm>
          <a:off x="596900" y="4398963"/>
          <a:ext cx="2286000" cy="2144710"/>
        </p:xfrm>
        <a:graphic>
          <a:graphicData uri="http://schemas.openxmlformats.org/drawingml/2006/table">
            <a:tbl>
              <a:tblPr/>
              <a:tblGrid>
                <a:gridCol w="844550"/>
                <a:gridCol w="679450"/>
                <a:gridCol w="762000"/>
              </a:tblGrid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职工号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工资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2400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3200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1371600" y="3784600"/>
            <a:ext cx="889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err="1" smtClean="0">
                <a:latin typeface="Tahoma" panose="020B0604030504040204" pitchFamily="34" charset="0"/>
              </a:rPr>
              <a:t>Emp</a:t>
            </a:r>
            <a:endParaRPr kumimoji="1" lang="en-US" altLang="zh-CN" sz="2800" dirty="0" smtClean="0">
              <a:latin typeface="Tahoma" panose="020B0604030504040204" pitchFamily="34" charset="0"/>
            </a:endParaRPr>
          </a:p>
        </p:txBody>
      </p:sp>
      <p:sp>
        <p:nvSpPr>
          <p:cNvPr id="403487" name="AutoShape 31"/>
          <p:cNvSpPr>
            <a:spLocks noChangeArrowheads="1"/>
          </p:cNvSpPr>
          <p:nvPr/>
        </p:nvSpPr>
        <p:spPr bwMode="auto">
          <a:xfrm>
            <a:off x="3619500" y="50927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  <p:graphicFrame>
        <p:nvGraphicFramePr>
          <p:cNvPr id="403520" name="Group 64"/>
          <p:cNvGraphicFramePr>
            <a:graphicFrameLocks noGrp="1"/>
          </p:cNvGraphicFramePr>
          <p:nvPr/>
        </p:nvGraphicFramePr>
        <p:xfrm>
          <a:off x="5384800" y="4398963"/>
          <a:ext cx="2286000" cy="2144710"/>
        </p:xfrm>
        <a:graphic>
          <a:graphicData uri="http://schemas.openxmlformats.org/drawingml/2006/table">
            <a:tbl>
              <a:tblPr/>
              <a:tblGrid>
                <a:gridCol w="844550"/>
                <a:gridCol w="679450"/>
                <a:gridCol w="762000"/>
              </a:tblGrid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职工号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工资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2200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3300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2640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3520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3514" name="Text Box 58"/>
          <p:cNvSpPr txBox="1">
            <a:spLocks noChangeArrowheads="1"/>
          </p:cNvSpPr>
          <p:nvPr/>
        </p:nvSpPr>
        <p:spPr bwMode="auto">
          <a:xfrm>
            <a:off x="6108700" y="3784600"/>
            <a:ext cx="901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err="1" smtClean="0">
                <a:latin typeface="Tahoma" panose="020B0604030504040204" pitchFamily="34" charset="0"/>
              </a:rPr>
              <a:t>Emp</a:t>
            </a:r>
            <a:endParaRPr kumimoji="1" lang="en-US" altLang="zh-CN" sz="2800" dirty="0" smtClean="0">
              <a:latin typeface="Tahoma" panose="020B0604030504040204" pitchFamily="34" charset="0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3861062" y="3947154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14" grpId="0" autoUpdateAnimBg="0"/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更新</a:t>
            </a:r>
            <a:endParaRPr lang="zh-CN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用关系代数表示部分更新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只对部分满足特定条件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的元组进行更新，表示为</a:t>
            </a:r>
            <a:endParaRPr lang="zh-CN" altLang="en-US" sz="2400" dirty="0" smtClean="0"/>
          </a:p>
          <a:p>
            <a:pPr lvl="1" eaLnBrk="1" hangingPunct="1"/>
            <a:endParaRPr lang="en-US" altLang="zh-CN" sz="2400" i="1" dirty="0" smtClean="0">
              <a:solidFill>
                <a:srgbClr val="FF3300"/>
              </a:solidFill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  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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F1 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,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F2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smtClean="0">
                <a:solidFill>
                  <a:srgbClr val="0070C0"/>
                </a:solidFill>
                <a:latin typeface="Helvetica" pitchFamily="34" charset="0"/>
              </a:rPr>
              <a:t>…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Fn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(</a:t>
            </a:r>
            <a:r>
              <a:rPr lang="en-US" altLang="zh-CN" sz="2400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400" dirty="0" smtClean="0">
                <a:solidFill>
                  <a:srgbClr val="0070C0"/>
                </a:solidFill>
              </a:rPr>
              <a:t>∪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( 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－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 smtClean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lvl="1" eaLnBrk="1" hangingPunct="1"/>
            <a:endParaRPr lang="en-US" altLang="zh-CN" sz="2400" dirty="0" smtClean="0">
              <a:solidFill>
                <a:srgbClr val="30E444"/>
              </a:solidFill>
            </a:endParaRPr>
          </a:p>
          <a:p>
            <a:pPr lvl="1" eaLnBrk="1" hangingPunct="1"/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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F1 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, </a:t>
            </a:r>
            <a:r>
              <a:rPr lang="en-US" altLang="zh-CN" sz="2400" i="1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F2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smtClean="0">
                <a:solidFill>
                  <a:srgbClr val="0070C0"/>
                </a:solidFill>
                <a:latin typeface="Helvetica" pitchFamily="34" charset="0"/>
              </a:rPr>
              <a:t>…</a:t>
            </a:r>
            <a:r>
              <a:rPr lang="en-US" altLang="zh-CN" sz="2400" i="1" baseline="-25000" dirty="0" smtClean="0">
                <a:solidFill>
                  <a:srgbClr val="0070C0"/>
                </a:solidFill>
              </a:rPr>
              <a:t> , </a:t>
            </a:r>
            <a:r>
              <a:rPr lang="en-US" altLang="zh-CN" sz="2400" i="1" baseline="-250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Fn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(</a:t>
            </a:r>
            <a:r>
              <a:rPr lang="en-US" altLang="zh-CN" sz="2400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：</a:t>
            </a:r>
            <a:r>
              <a:rPr lang="zh-CN" altLang="en-US" sz="2400" dirty="0" smtClean="0">
                <a:sym typeface="Symbol" panose="05050102010706020507" pitchFamily="18" charset="2"/>
              </a:rPr>
              <a:t>对满足条件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r>
              <a:rPr lang="zh-CN" altLang="en-US" sz="2400" dirty="0" smtClean="0">
                <a:sym typeface="Symbol" panose="05050102010706020507" pitchFamily="18" charset="2"/>
              </a:rPr>
              <a:t>的元组进行更新</a:t>
            </a:r>
            <a:endParaRPr lang="zh-CN" altLang="en-US" sz="2400" dirty="0" smtClean="0"/>
          </a:p>
          <a:p>
            <a:pPr lvl="1" eaLnBrk="1" hangingPunct="1"/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－ </a:t>
            </a:r>
            <a:r>
              <a:rPr lang="en-US" altLang="zh-C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 smtClean="0">
                <a:solidFill>
                  <a:srgbClr val="0070C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400" i="1" dirty="0" smtClean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r 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  <a:r>
              <a:rPr lang="zh-CN" altLang="en-US" sz="2400" dirty="0" smtClean="0">
                <a:solidFill>
                  <a:srgbClr val="0070C0"/>
                </a:solidFill>
              </a:rPr>
              <a:t>：</a:t>
            </a:r>
            <a:r>
              <a:rPr lang="zh-CN" altLang="en-US" sz="2400" dirty="0" smtClean="0"/>
              <a:t>对不满足条件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的元组，不进行更新（不变）</a:t>
            </a:r>
            <a:endParaRPr lang="zh-CN" altLang="en-US" sz="2400" dirty="0" smtClean="0"/>
          </a:p>
          <a:p>
            <a:pPr lvl="1"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500" dirty="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更新</a:t>
            </a:r>
            <a:endParaRPr lang="zh-CN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例：</a:t>
            </a:r>
            <a:endParaRPr lang="zh-CN" altLang="en-US" sz="2400" dirty="0" smtClean="0"/>
          </a:p>
          <a:p>
            <a:pPr lvl="2" eaLnBrk="1" hangingPunct="1"/>
            <a:r>
              <a:rPr lang="en-US" altLang="zh-CN" sz="2400" dirty="0" err="1" smtClean="0"/>
              <a:t>Emp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职工关系。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给职工小张上调</a:t>
            </a:r>
            <a:r>
              <a:rPr lang="en-US" altLang="zh-CN" sz="2400" dirty="0" smtClean="0"/>
              <a:t>10%</a:t>
            </a:r>
            <a:r>
              <a:rPr lang="zh-CN" altLang="en-US" sz="2400" dirty="0" smtClean="0"/>
              <a:t>的工资</a:t>
            </a:r>
            <a:endParaRPr lang="zh-CN" altLang="en-US" sz="2400" dirty="0" smtClean="0"/>
          </a:p>
          <a:p>
            <a:pPr lvl="2" algn="ctr" eaLnBrk="1" hangingPunct="1">
              <a:buFont typeface="Wingdings" panose="05000000000000000000" pitchFamily="2" charset="2"/>
              <a:buNone/>
            </a:pPr>
            <a:endParaRPr lang="en-US" altLang="zh-CN" sz="1200" dirty="0" smtClean="0"/>
          </a:p>
        </p:txBody>
      </p:sp>
      <p:graphicFrame>
        <p:nvGraphicFramePr>
          <p:cNvPr id="453695" name="Group 63"/>
          <p:cNvGraphicFramePr>
            <a:graphicFrameLocks noGrp="1"/>
          </p:cNvGraphicFramePr>
          <p:nvPr/>
        </p:nvGraphicFramePr>
        <p:xfrm>
          <a:off x="958850" y="4107127"/>
          <a:ext cx="2286000" cy="2144710"/>
        </p:xfrm>
        <a:graphic>
          <a:graphicData uri="http://schemas.openxmlformats.org/drawingml/2006/table">
            <a:tbl>
              <a:tblPr/>
              <a:tblGrid>
                <a:gridCol w="844550"/>
                <a:gridCol w="679450"/>
                <a:gridCol w="762000"/>
              </a:tblGrid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职工号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工资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2400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3200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1657350" y="3430893"/>
            <a:ext cx="889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err="1" smtClean="0">
                <a:latin typeface="Tahoma" panose="020B0604030504040204" pitchFamily="34" charset="0"/>
              </a:rPr>
              <a:t>Emp</a:t>
            </a:r>
            <a:endParaRPr kumimoji="1" lang="en-US" altLang="zh-CN" sz="2800" dirty="0" smtClean="0">
              <a:latin typeface="Tahoma" panose="020B0604030504040204" pitchFamily="34" charset="0"/>
            </a:endParaRPr>
          </a:p>
        </p:txBody>
      </p:sp>
      <p:sp>
        <p:nvSpPr>
          <p:cNvPr id="453663" name="AutoShape 31"/>
          <p:cNvSpPr>
            <a:spLocks noChangeArrowheads="1"/>
          </p:cNvSpPr>
          <p:nvPr/>
        </p:nvSpPr>
        <p:spPr bwMode="auto">
          <a:xfrm>
            <a:off x="3981450" y="461358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3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mtClean="0"/>
          </a:p>
        </p:txBody>
      </p:sp>
      <p:graphicFrame>
        <p:nvGraphicFramePr>
          <p:cNvPr id="453696" name="Group 64"/>
          <p:cNvGraphicFramePr>
            <a:graphicFrameLocks noGrp="1"/>
          </p:cNvGraphicFramePr>
          <p:nvPr/>
        </p:nvGraphicFramePr>
        <p:xfrm>
          <a:off x="5746750" y="3919843"/>
          <a:ext cx="2286000" cy="2144710"/>
        </p:xfrm>
        <a:graphic>
          <a:graphicData uri="http://schemas.openxmlformats.org/drawingml/2006/table">
            <a:tbl>
              <a:tblPr/>
              <a:tblGrid>
                <a:gridCol w="844550"/>
                <a:gridCol w="679450"/>
                <a:gridCol w="762000"/>
              </a:tblGrid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职工号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工资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2200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小陈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2400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94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小刘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3200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3690" name="Text Box 58"/>
          <p:cNvSpPr txBox="1">
            <a:spLocks noChangeArrowheads="1"/>
          </p:cNvSpPr>
          <p:nvPr/>
        </p:nvSpPr>
        <p:spPr bwMode="auto">
          <a:xfrm>
            <a:off x="6438900" y="3430893"/>
            <a:ext cx="901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400" dirty="0" err="1" smtClean="0">
                <a:latin typeface="Tahoma" panose="020B0604030504040204" pitchFamily="34" charset="0"/>
              </a:rPr>
              <a:t>Emp</a:t>
            </a:r>
            <a:endParaRPr kumimoji="1" lang="en-US" altLang="zh-CN" sz="2800" dirty="0" smtClean="0">
              <a:latin typeface="Tahoma" panose="020B0604030504040204" pitchFamily="34" charset="0"/>
            </a:endParaRPr>
          </a:p>
        </p:txBody>
      </p:sp>
      <p:sp>
        <p:nvSpPr>
          <p:cNvPr id="9" name="Rectangle 60"/>
          <p:cNvSpPr>
            <a:spLocks noChangeArrowheads="1"/>
          </p:cNvSpPr>
          <p:nvPr/>
        </p:nvSpPr>
        <p:spPr bwMode="auto">
          <a:xfrm>
            <a:off x="4102231" y="3430893"/>
            <a:ext cx="596638" cy="59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</a:rPr>
              <a:t>？</a:t>
            </a:r>
            <a:endParaRPr kumimoji="1" lang="zh-CN" altLang="en-US" sz="3200" b="1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32300" y="581025"/>
            <a:ext cx="4711700" cy="154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90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关系的定义</a:t>
            </a:r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5200650" cy="435133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数学上的关系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定义在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, 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latin typeface="Helvetica" pitchFamily="34" charset="0"/>
              </a:rPr>
              <a:t>…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上的关系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是笛卡儿积</a:t>
            </a:r>
            <a:r>
              <a:rPr lang="en-US" altLang="zh-CN" sz="2400" dirty="0" smtClean="0"/>
              <a:t>D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×D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×</a:t>
            </a:r>
            <a:r>
              <a:rPr lang="en-US" altLang="zh-CN" sz="2400" dirty="0" smtClean="0">
                <a:latin typeface="Helvetica" pitchFamily="34" charset="0"/>
              </a:rPr>
              <a:t>…</a:t>
            </a:r>
            <a:r>
              <a:rPr lang="en-US" altLang="zh-CN" sz="2400" dirty="0" smtClean="0"/>
              <a:t>×</a:t>
            </a:r>
            <a:r>
              <a:rPr lang="en-US" altLang="zh-CN" sz="2400" dirty="0" err="1" smtClean="0"/>
              <a:t>D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的一个命名子集（由有意义的元组构成）</a:t>
            </a:r>
            <a:endParaRPr lang="en-US" altLang="zh-CN" sz="2400" i="1" dirty="0" smtClean="0"/>
          </a:p>
          <a:p>
            <a:pPr lvl="1" eaLnBrk="1" hangingPunct="1"/>
            <a:r>
              <a:rPr lang="en-US" altLang="zh-CN" sz="2400" dirty="0" smtClean="0"/>
              <a:t>R</a:t>
            </a:r>
            <a:r>
              <a:rPr lang="zh-CN" altLang="en-US" sz="2400" dirty="0" smtClean="0"/>
              <a:t>即是关系名。</a:t>
            </a:r>
            <a:endParaRPr lang="zh-CN" altLang="en-US" sz="2400" dirty="0" smtClean="0"/>
          </a:p>
        </p:txBody>
      </p:sp>
      <p:graphicFrame>
        <p:nvGraphicFramePr>
          <p:cNvPr id="200904" name="Group 200"/>
          <p:cNvGraphicFramePr>
            <a:graphicFrameLocks noGrp="1"/>
          </p:cNvGraphicFramePr>
          <p:nvPr/>
        </p:nvGraphicFramePr>
        <p:xfrm>
          <a:off x="939800" y="5368470"/>
          <a:ext cx="3213100" cy="1095375"/>
        </p:xfrm>
        <a:graphic>
          <a:graphicData uri="http://schemas.openxmlformats.org/drawingml/2006/table">
            <a:tbl>
              <a:tblPr/>
              <a:tblGrid>
                <a:gridCol w="1422400"/>
                <a:gridCol w="965200"/>
                <a:gridCol w="8255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0816" name="Text Box 112"/>
          <p:cNvSpPr txBox="1">
            <a:spLocks noChangeArrowheads="1"/>
          </p:cNvSpPr>
          <p:nvPr/>
        </p:nvSpPr>
        <p:spPr bwMode="auto">
          <a:xfrm>
            <a:off x="1905000" y="483507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latin typeface="Arial" panose="020B0604020202090204" pitchFamily="34" charset="0"/>
                <a:ea typeface="宋体" pitchFamily="2" charset="-122"/>
              </a:rPr>
              <a:t>student</a:t>
            </a:r>
            <a:endParaRPr kumimoji="1" lang="en-US" altLang="zh-CN" sz="2400" b="1">
              <a:latin typeface="Arial" panose="020B0604020202090204" pitchFamily="34" charset="0"/>
              <a:ea typeface="宋体" pitchFamily="2" charset="-122"/>
            </a:endParaRPr>
          </a:p>
        </p:txBody>
      </p:sp>
      <p:graphicFrame>
        <p:nvGraphicFramePr>
          <p:cNvPr id="200910" name="Group 206"/>
          <p:cNvGraphicFramePr>
            <a:graphicFrameLocks noGrp="1"/>
          </p:cNvGraphicFramePr>
          <p:nvPr/>
        </p:nvGraphicFramePr>
        <p:xfrm>
          <a:off x="6311900" y="0"/>
          <a:ext cx="2730500" cy="6513516"/>
        </p:xfrm>
        <a:graphic>
          <a:graphicData uri="http://schemas.openxmlformats.org/drawingml/2006/table">
            <a:tbl>
              <a:tblPr/>
              <a:tblGrid>
                <a:gridCol w="584200"/>
                <a:gridCol w="1016000"/>
                <a:gridCol w="1130300"/>
              </a:tblGrid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E444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86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46805" marB="468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0898" name="Text Box 194"/>
          <p:cNvSpPr txBox="1">
            <a:spLocks noChangeArrowheads="1"/>
          </p:cNvSpPr>
          <p:nvPr/>
        </p:nvSpPr>
        <p:spPr bwMode="auto">
          <a:xfrm>
            <a:off x="6629400" y="6491288"/>
            <a:ext cx="2362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  <a:ea typeface="宋体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itchFamily="2" charset="-122"/>
              </a:rPr>
              <a:t>1</a:t>
            </a:r>
            <a:r>
              <a:rPr kumimoji="1" lang="en-US" altLang="zh-CN" sz="2200">
                <a:latin typeface="Tahoma" panose="020B0604030504040204" pitchFamily="34" charset="0"/>
                <a:ea typeface="宋体" pitchFamily="2" charset="-122"/>
              </a:rPr>
              <a:t>×D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itchFamily="2" charset="-122"/>
              </a:rPr>
              <a:t>2</a:t>
            </a:r>
            <a:r>
              <a:rPr kumimoji="1" lang="en-US" altLang="zh-CN" sz="2200" b="1">
                <a:latin typeface="Tahoma" panose="020B0604030504040204" pitchFamily="34" charset="0"/>
                <a:ea typeface="宋体" pitchFamily="2" charset="-122"/>
              </a:rPr>
              <a:t>×</a:t>
            </a:r>
            <a:r>
              <a:rPr kumimoji="1" lang="en-US" altLang="zh-CN" sz="2200">
                <a:latin typeface="Tahoma" panose="020B0604030504040204" pitchFamily="34" charset="0"/>
                <a:ea typeface="宋体" pitchFamily="2" charset="-122"/>
              </a:rPr>
              <a:t>D</a:t>
            </a:r>
            <a:r>
              <a:rPr kumimoji="1" lang="en-US" altLang="zh-CN" sz="2200" baseline="-18000">
                <a:latin typeface="Tahoma" panose="020B0604030504040204" pitchFamily="34" charset="0"/>
                <a:ea typeface="宋体" pitchFamily="2" charset="-122"/>
              </a:rPr>
              <a:t>3</a:t>
            </a:r>
            <a:endParaRPr kumimoji="1" lang="en-US" altLang="zh-CN" sz="2200" baseline="-18000"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00899" name="AutoShape 195"/>
          <p:cNvSpPr>
            <a:spLocks noChangeArrowheads="1"/>
          </p:cNvSpPr>
          <p:nvPr/>
        </p:nvSpPr>
        <p:spPr bwMode="auto">
          <a:xfrm>
            <a:off x="4597400" y="5816600"/>
            <a:ext cx="1231900" cy="355600"/>
          </a:xfrm>
          <a:prstGeom prst="leftArrow">
            <a:avLst>
              <a:gd name="adj1" fmla="val 50000"/>
              <a:gd name="adj2" fmla="val 86607"/>
            </a:avLst>
          </a:prstGeom>
          <a:solidFill>
            <a:srgbClr val="00E4A8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16" grpId="0" autoUpdateAnimBg="0"/>
      <p:bldP spid="20089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  <a:endParaRPr lang="en-US" altLang="zh-CN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关系数据库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一组关系（表）的集合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关系数据库的模式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一组关系模式的集合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关系数据库的实例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在特定时刻上的一组关系实例的集合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</a:t>
            </a:r>
            <a:endParaRPr lang="en-US" altLang="zh-CN" smtClean="0"/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169863" y="1690688"/>
            <a:ext cx="5994400" cy="93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Tahoma" panose="020B0604030504040204" pitchFamily="34" charset="0"/>
                <a:ea typeface="宋体" pitchFamily="2" charset="-122"/>
              </a:rPr>
              <a:t>department (</a:t>
            </a:r>
            <a:r>
              <a:rPr kumimoji="1" lang="en-US" altLang="zh-CN" sz="2200" b="1" u="sng">
                <a:latin typeface="Tahoma" panose="020B0604030504040204" pitchFamily="34" charset="0"/>
                <a:ea typeface="宋体" pitchFamily="2" charset="-122"/>
              </a:rPr>
              <a:t>dept-no</a:t>
            </a:r>
            <a:r>
              <a:rPr kumimoji="1" lang="en-US" altLang="zh-CN" sz="2200" b="1">
                <a:latin typeface="Tahoma" panose="020B0604030504040204" pitchFamily="34" charset="0"/>
                <a:ea typeface="宋体" pitchFamily="2" charset="-122"/>
              </a:rPr>
              <a:t>, dept-name)</a:t>
            </a:r>
            <a:endParaRPr kumimoji="1" lang="en-US" altLang="zh-CN" sz="2200" b="1">
              <a:latin typeface="Tahoma" panose="020B0604030504040204" pitchFamily="34" charset="0"/>
              <a:ea typeface="宋体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Tahoma" panose="020B0604030504040204" pitchFamily="34" charset="0"/>
                <a:ea typeface="宋体" pitchFamily="2" charset="-122"/>
              </a:rPr>
              <a:t>student (dept-no, </a:t>
            </a:r>
            <a:r>
              <a:rPr kumimoji="1" lang="en-US" altLang="zh-CN" sz="2200" b="1" u="sng">
                <a:latin typeface="Tahoma" panose="020B0604030504040204" pitchFamily="34" charset="0"/>
                <a:ea typeface="宋体" pitchFamily="2" charset="-122"/>
              </a:rPr>
              <a:t>student-no</a:t>
            </a:r>
            <a:r>
              <a:rPr kumimoji="1" lang="en-US" altLang="zh-CN" sz="2200" b="1">
                <a:latin typeface="Tahoma" panose="020B0604030504040204" pitchFamily="34" charset="0"/>
                <a:ea typeface="宋体" pitchFamily="2" charset="-122"/>
              </a:rPr>
              <a:t>, name, sex)</a:t>
            </a:r>
            <a:endParaRPr kumimoji="1" lang="en-US" altLang="zh-CN" sz="2200" b="1">
              <a:latin typeface="Tahoma" panose="020B0604030504040204" pitchFamily="34" charset="0"/>
              <a:ea typeface="宋体" pitchFamily="2" charset="-122"/>
            </a:endParaRPr>
          </a:p>
        </p:txBody>
      </p:sp>
      <p:graphicFrame>
        <p:nvGraphicFramePr>
          <p:cNvPr id="324660" name="Group 52"/>
          <p:cNvGraphicFramePr>
            <a:graphicFrameLocks noGrp="1"/>
          </p:cNvGraphicFramePr>
          <p:nvPr/>
        </p:nvGraphicFramePr>
        <p:xfrm>
          <a:off x="944563" y="4700588"/>
          <a:ext cx="4406900" cy="1460500"/>
        </p:xfrm>
        <a:graphic>
          <a:graphicData uri="http://schemas.openxmlformats.org/drawingml/2006/table">
            <a:tbl>
              <a:tblPr/>
              <a:tblGrid>
                <a:gridCol w="1066800"/>
                <a:gridCol w="1414463"/>
                <a:gridCol w="871537"/>
                <a:gridCol w="1054100"/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dept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-no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student-no</a:t>
                      </a:r>
                      <a:endParaRPr kumimoji="0" lang="en-US" altLang="zh-CN" sz="22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name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sex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Smith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Jones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Male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Kate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Female</a:t>
                      </a:r>
                      <a:endParaRPr kumimoji="0" lang="zh-CN" altLang="en-US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4639" name="Text Box 31"/>
          <p:cNvSpPr txBox="1">
            <a:spLocks noChangeArrowheads="1"/>
          </p:cNvSpPr>
          <p:nvPr/>
        </p:nvSpPr>
        <p:spPr bwMode="auto">
          <a:xfrm>
            <a:off x="2233613" y="4322763"/>
            <a:ext cx="1828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Arial" panose="020B0604020202090204" pitchFamily="34" charset="0"/>
                <a:ea typeface="宋体" pitchFamily="2" charset="-122"/>
              </a:rPr>
              <a:t>student</a:t>
            </a:r>
            <a:endParaRPr kumimoji="1" lang="en-US" altLang="zh-CN" sz="2200" b="1">
              <a:latin typeface="Arial" panose="020B0604020202090204" pitchFamily="34" charset="0"/>
              <a:ea typeface="宋体" pitchFamily="2" charset="-122"/>
            </a:endParaRPr>
          </a:p>
        </p:txBody>
      </p:sp>
      <p:graphicFrame>
        <p:nvGraphicFramePr>
          <p:cNvPr id="324658" name="Group 50"/>
          <p:cNvGraphicFramePr>
            <a:graphicFrameLocks noGrp="1"/>
          </p:cNvGraphicFramePr>
          <p:nvPr/>
        </p:nvGraphicFramePr>
        <p:xfrm>
          <a:off x="1003300" y="3263900"/>
          <a:ext cx="3784600" cy="1017588"/>
        </p:xfrm>
        <a:graphic>
          <a:graphicData uri="http://schemas.openxmlformats.org/drawingml/2006/table">
            <a:tbl>
              <a:tblPr/>
              <a:tblGrid>
                <a:gridCol w="1231900"/>
                <a:gridCol w="2552700"/>
              </a:tblGrid>
              <a:tr h="33527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dept</a:t>
                      </a:r>
                      <a:r>
                        <a:rPr kumimoji="0" lang="en-US" altLang="zh-CN" sz="22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-no</a:t>
                      </a:r>
                      <a:endParaRPr kumimoji="0" lang="en-US" altLang="zh-CN" sz="22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dept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-name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Computer Science</a:t>
                      </a:r>
                      <a:endParaRPr kumimoji="0" lang="en-US" altLang="zh-CN" sz="2200" b="0" i="0" u="none" strike="noStrike" cap="none" normalizeH="0" baseline="-2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495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200" b="0" i="0" u="none" strike="noStrike" cap="none" normalizeH="0" baseline="-2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Economics</a:t>
                      </a: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36000" marR="36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4654" name="Text Box 46"/>
          <p:cNvSpPr txBox="1">
            <a:spLocks noChangeArrowheads="1"/>
          </p:cNvSpPr>
          <p:nvPr/>
        </p:nvSpPr>
        <p:spPr bwMode="auto">
          <a:xfrm>
            <a:off x="2074863" y="2844800"/>
            <a:ext cx="2184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200" b="1">
                <a:latin typeface="Arial" panose="020B0604020202090204" pitchFamily="34" charset="0"/>
                <a:ea typeface="宋体" pitchFamily="2" charset="-122"/>
              </a:rPr>
              <a:t>department</a:t>
            </a:r>
            <a:endParaRPr kumimoji="1" lang="en-US" altLang="zh-CN" sz="2200" b="1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4655" name="Rectangle 47"/>
          <p:cNvSpPr>
            <a:spLocks noChangeArrowheads="1"/>
          </p:cNvSpPr>
          <p:nvPr/>
        </p:nvSpPr>
        <p:spPr bwMode="auto">
          <a:xfrm>
            <a:off x="6503988" y="1887538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zh-CN" altLang="en-US" sz="2200" b="1" dirty="0">
                <a:solidFill>
                  <a:srgbClr val="30E444"/>
                </a:solidFill>
                <a:latin typeface="Arial" panose="020B0604020202090204" pitchFamily="34" charset="0"/>
                <a:ea typeface="宋体" pitchFamily="2" charset="-122"/>
              </a:rPr>
              <a:t>一个数据库的模式</a:t>
            </a:r>
            <a:endParaRPr kumimoji="1" lang="zh-CN" altLang="en-US" sz="2200" b="1" dirty="0">
              <a:solidFill>
                <a:srgbClr val="30E444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324656" name="Rectangle 48"/>
          <p:cNvSpPr>
            <a:spLocks noChangeArrowheads="1"/>
          </p:cNvSpPr>
          <p:nvPr/>
        </p:nvSpPr>
        <p:spPr bwMode="auto">
          <a:xfrm>
            <a:off x="5734050" y="4303713"/>
            <a:ext cx="2432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None/>
            </a:pPr>
            <a:r>
              <a:rPr kumimoji="1" lang="zh-CN" altLang="en-US" sz="2200" b="1">
                <a:solidFill>
                  <a:srgbClr val="30E444"/>
                </a:solidFill>
                <a:latin typeface="Arial" panose="020B0604020202090204" pitchFamily="34" charset="0"/>
                <a:ea typeface="宋体" pitchFamily="2" charset="-122"/>
              </a:rPr>
              <a:t>一个数据库的实例</a:t>
            </a:r>
            <a:endParaRPr kumimoji="1" lang="zh-CN" altLang="en-US" sz="2200" b="1">
              <a:solidFill>
                <a:srgbClr val="30E444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 autoUpdateAnimBg="0"/>
      <p:bldP spid="324639" grpId="0" autoUpdateAnimBg="0"/>
      <p:bldP spid="324654" grpId="0" autoUpdateAnimBg="0"/>
      <p:bldP spid="324655" grpId="0" autoUpdateAnimBg="0"/>
      <p:bldP spid="3246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zh-CN" altLang="en-US" dirty="0" smtClean="0"/>
              <a:t>数据操作 </a:t>
            </a:r>
            <a:r>
              <a:rPr lang="en-US" altLang="zh-CN" dirty="0"/>
              <a:t>—— </a:t>
            </a:r>
            <a:r>
              <a:rPr lang="zh-CN" altLang="en-US" dirty="0"/>
              <a:t>关系</a:t>
            </a:r>
            <a:r>
              <a:rPr lang="zh-CN" altLang="en-US" dirty="0" smtClean="0"/>
              <a:t>操作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关系操作概述</a:t>
            </a:r>
            <a:endParaRPr lang="en-US" altLang="zh-CN" smtClean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关系操作：对关系进行操作，常见的有查询操作和修改操作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查询操作：不改变关系的内容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元组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例如：找出两个关系的公共元组，即交运算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修改操作：改变关系的内容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元组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添加，删除，更新等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两类操作的联系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查询操作是修改操作的基础，修改操作实际是对查询出来的结果进行修改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ldLvl="3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关系操作概述</a:t>
            </a:r>
            <a:endParaRPr lang="en-US" altLang="zh-CN" smtClean="0"/>
          </a:p>
        </p:txBody>
      </p:sp>
      <p:sp>
        <p:nvSpPr>
          <p:cNvPr id="4372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关系操作的表示：查询语言</a:t>
            </a:r>
            <a:endParaRPr lang="zh-CN" altLang="en-US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关系模型中使用</a:t>
            </a:r>
            <a:r>
              <a:rPr lang="zh-CN" altLang="en-US" sz="2400" dirty="0" smtClean="0">
                <a:latin typeface="Helvetica" pitchFamily="34" charset="0"/>
              </a:rPr>
              <a:t>“</a:t>
            </a:r>
            <a:r>
              <a:rPr lang="zh-CN" altLang="en-US" sz="2400" dirty="0" smtClean="0"/>
              <a:t>纯</a:t>
            </a:r>
            <a:r>
              <a:rPr lang="zh-CN" altLang="en-US" sz="2400" dirty="0" smtClean="0">
                <a:latin typeface="Helvetica" pitchFamily="34" charset="0"/>
              </a:rPr>
              <a:t>”</a:t>
            </a:r>
            <a:r>
              <a:rPr lang="zh-CN" altLang="en-US" sz="2400" dirty="0" smtClean="0"/>
              <a:t>查询语言，如关系代数、关系演算</a:t>
            </a:r>
            <a:endParaRPr lang="zh-CN" altLang="en-US" sz="2400" dirty="0" smtClean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关系代数</a:t>
            </a:r>
            <a:r>
              <a:rPr lang="zh-CN" altLang="en-US" sz="2400" dirty="0" smtClean="0"/>
              <a:t>：用关系运算来表示查询和修改。</a:t>
            </a:r>
            <a:endParaRPr lang="zh-CN" altLang="en-US" sz="2400" dirty="0" smtClean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关系演算：用谓词演算来表示查询和修改。根据谓词的不同，又分为元组关系演算和域关系演算</a:t>
            </a:r>
            <a:endParaRPr lang="zh-CN" altLang="en-US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关系数据库中使用实际的查询语言，如</a:t>
            </a:r>
            <a:r>
              <a:rPr lang="en-US" altLang="zh-CN" sz="2400" dirty="0" smtClean="0">
                <a:solidFill>
                  <a:srgbClr val="FF0000"/>
                </a:solidFill>
              </a:rPr>
              <a:t>SQL(</a:t>
            </a:r>
            <a:r>
              <a:rPr lang="zh-CN" altLang="en-US" sz="2400" dirty="0" smtClean="0">
                <a:solidFill>
                  <a:srgbClr val="FF0000"/>
                </a:solidFill>
              </a:rPr>
              <a:t>重点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bldLvl="3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关系操作概述</a:t>
            </a:r>
            <a:endParaRPr lang="en-US" altLang="zh-CN" smtClean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查询语言的分类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过程化：用户要指定 </a:t>
            </a:r>
            <a:r>
              <a:rPr lang="en-US" altLang="zh-CN" sz="2400" dirty="0" smtClean="0"/>
              <a:t>① what: </a:t>
            </a:r>
            <a:r>
              <a:rPr lang="zh-CN" altLang="en-US" sz="2400" dirty="0" smtClean="0"/>
              <a:t>查询什么 </a:t>
            </a:r>
            <a:r>
              <a:rPr lang="en-US" altLang="zh-CN" sz="2400" dirty="0" smtClean="0"/>
              <a:t>② how: </a:t>
            </a:r>
            <a:r>
              <a:rPr lang="zh-CN" altLang="en-US" sz="2400" dirty="0" smtClean="0"/>
              <a:t>怎么查询，要用什么样的方法、过程？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非过程化：用户只要指定查询什么，而</a:t>
            </a:r>
            <a:r>
              <a:rPr lang="zh-CN" altLang="en-US" sz="2400" dirty="0" smtClean="0">
                <a:latin typeface="Helvetica" pitchFamily="34" charset="0"/>
              </a:rPr>
              <a:t>“</a:t>
            </a:r>
            <a:r>
              <a:rPr lang="zh-CN" altLang="en-US" sz="2400" dirty="0" smtClean="0"/>
              <a:t>怎么查询</a:t>
            </a:r>
            <a:r>
              <a:rPr lang="zh-CN" altLang="en-US" sz="2400" dirty="0" smtClean="0">
                <a:latin typeface="Helvetica" pitchFamily="34" charset="0"/>
              </a:rPr>
              <a:t>”</a:t>
            </a:r>
            <a:r>
              <a:rPr lang="zh-CN" altLang="en-US" sz="2400" dirty="0" smtClean="0"/>
              <a:t>的问题留给系统处理，系统会自动寻找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近似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最优的查询方法，又叫查询执行计划。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u="sng" dirty="0" smtClean="0"/>
              <a:t>关系代数是过程化的，</a:t>
            </a:r>
            <a:r>
              <a:rPr lang="en-US" altLang="zh-CN" sz="2400" u="sng" dirty="0" smtClean="0"/>
              <a:t>SQL</a:t>
            </a:r>
            <a:r>
              <a:rPr lang="zh-CN" altLang="en-US" sz="2400" u="sng" dirty="0" smtClean="0"/>
              <a:t>和关系演算是非过程化的</a:t>
            </a:r>
            <a:endParaRPr lang="zh-CN" altLang="en-US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ldLvl="3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2920</Words>
  <Application>WPS 演示</Application>
  <PresentationFormat>全屏显示(4:3)</PresentationFormat>
  <Paragraphs>695</Paragraphs>
  <Slides>22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  <vt:variant>
        <vt:lpstr>自定义放映</vt:lpstr>
      </vt:variant>
      <vt:variant>
        <vt:i4>1</vt:i4>
      </vt:variant>
    </vt:vector>
  </HeadingPairs>
  <TitlesOfParts>
    <vt:vector size="50" baseType="lpstr">
      <vt:lpstr>Arial</vt:lpstr>
      <vt:lpstr>宋体</vt:lpstr>
      <vt:lpstr>Wingdings</vt:lpstr>
      <vt:lpstr>Helvetica</vt:lpstr>
      <vt:lpstr>MS PGothic</vt:lpstr>
      <vt:lpstr>冬青黑体简体中文</vt:lpstr>
      <vt:lpstr>Times New Roman</vt:lpstr>
      <vt:lpstr>MS PGothic</vt:lpstr>
      <vt:lpstr>苹方-简</vt:lpstr>
      <vt:lpstr>Monotype Sorts</vt:lpstr>
      <vt:lpstr>Thonburi</vt:lpstr>
      <vt:lpstr>Webdings</vt:lpstr>
      <vt:lpstr>MS PGothic</vt:lpstr>
      <vt:lpstr>汉仪书宋二KW</vt:lpstr>
      <vt:lpstr>Calibri</vt:lpstr>
      <vt:lpstr>Tahoma</vt:lpstr>
      <vt:lpstr>Helvetica Neue</vt:lpstr>
      <vt:lpstr>微软雅黑</vt:lpstr>
      <vt:lpstr>汉仪旗黑</vt:lpstr>
      <vt:lpstr>宋体</vt:lpstr>
      <vt:lpstr>Arial Unicode MS</vt:lpstr>
      <vt:lpstr>Symbol</vt:lpstr>
      <vt:lpstr>Kingsoft Sign</vt:lpstr>
      <vt:lpstr>Cambria Math</vt:lpstr>
      <vt:lpstr>Kingsoft Math</vt:lpstr>
      <vt:lpstr>宋体-简</vt:lpstr>
      <vt:lpstr>2_db-5-grey</vt:lpstr>
      <vt:lpstr>Chapter 2: Intro to Relational Model (II)</vt:lpstr>
      <vt:lpstr>数据结构  —— 关系</vt:lpstr>
      <vt:lpstr>关系的定义</vt:lpstr>
      <vt:lpstr>关系数据库</vt:lpstr>
      <vt:lpstr>关系数据库</vt:lpstr>
      <vt:lpstr>数据操作 —— 关系操作</vt:lpstr>
      <vt:lpstr>关系操作概述</vt:lpstr>
      <vt:lpstr>关系操作概述</vt:lpstr>
      <vt:lpstr>关系操作概述</vt:lpstr>
      <vt:lpstr>什么是关系代数</vt:lpstr>
      <vt:lpstr>什么是关系代数</vt:lpstr>
      <vt:lpstr>Relational Algebra</vt:lpstr>
      <vt:lpstr>Examples</vt:lpstr>
      <vt:lpstr>删除</vt:lpstr>
      <vt:lpstr>删除</vt:lpstr>
      <vt:lpstr>插入</vt:lpstr>
      <vt:lpstr>插入</vt:lpstr>
      <vt:lpstr>插入</vt:lpstr>
      <vt:lpstr>更新</vt:lpstr>
      <vt:lpstr>更新</vt:lpstr>
      <vt:lpstr>更新</vt:lpstr>
      <vt:lpstr>更新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Winfred</cp:lastModifiedBy>
  <cp:revision>521</cp:revision>
  <cp:lastPrinted>2024-09-14T07:21:20Z</cp:lastPrinted>
  <dcterms:created xsi:type="dcterms:W3CDTF">2024-09-14T07:21:20Z</dcterms:created>
  <dcterms:modified xsi:type="dcterms:W3CDTF">2024-09-14T07:21:20Z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8EBE86A257CC8A556839E5666A826C20_42</vt:lpwstr>
  </property>
  <property fmtid="{D5CDD505-2E9C-101B-9397-08002B2CF9AE}" pid="3" name="KSOProductBuildVer">
    <vt:lpwstr>2052-6.11.0.8885</vt:lpwstr>
  </property>
</Properties>
</file>