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335" r:id="rId3"/>
    <p:sldId id="336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37" r:id="rId23"/>
    <p:sldId id="369" r:id="rId24"/>
    <p:sldId id="367" r:id="rId25"/>
    <p:sldId id="338" r:id="rId26"/>
    <p:sldId id="364" r:id="rId27"/>
    <p:sldId id="341" r:id="rId28"/>
    <p:sldId id="390" r:id="rId29"/>
    <p:sldId id="391" r:id="rId30"/>
    <p:sldId id="399" r:id="rId31"/>
    <p:sldId id="342" r:id="rId32"/>
    <p:sldId id="472" r:id="rId33"/>
    <p:sldId id="343" r:id="rId34"/>
    <p:sldId id="344" r:id="rId35"/>
    <p:sldId id="456" r:id="rId36"/>
    <p:sldId id="457" r:id="rId37"/>
    <p:sldId id="413" r:id="rId38"/>
    <p:sldId id="416" r:id="rId39"/>
    <p:sldId id="417" r:id="rId40"/>
    <p:sldId id="418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33" r:id="rId51"/>
    <p:sldId id="438" r:id="rId52"/>
    <p:sldId id="468" r:id="rId53"/>
    <p:sldId id="439" r:id="rId54"/>
    <p:sldId id="440" r:id="rId55"/>
    <p:sldId id="470" r:id="rId56"/>
    <p:sldId id="471" r:id="rId57"/>
    <p:sldId id="442" r:id="rId58"/>
    <p:sldId id="443" r:id="rId59"/>
    <p:sldId id="444" r:id="rId60"/>
    <p:sldId id="359" r:id="rId61"/>
    <p:sldId id="361" r:id="rId62"/>
    <p:sldId id="362" r:id="rId63"/>
    <p:sldId id="363" r:id="rId64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72178" autoAdjust="0"/>
  </p:normalViewPr>
  <p:slideViewPr>
    <p:cSldViewPr snapToGrid="0" showGuides="1">
      <p:cViewPr varScale="1">
        <p:scale>
          <a:sx n="49" d="100"/>
          <a:sy n="49" d="100"/>
        </p:scale>
        <p:origin x="1648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7.xml"/><Relationship Id="rId8" Type="http://schemas.openxmlformats.org/officeDocument/2006/relationships/slide" Target="slides/slide16.xml"/><Relationship Id="rId7" Type="http://schemas.openxmlformats.org/officeDocument/2006/relationships/slide" Target="slides/slide1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6.xml"/><Relationship Id="rId3" Type="http://schemas.openxmlformats.org/officeDocument/2006/relationships/slide" Target="slides/slide5.xml"/><Relationship Id="rId20" Type="http://schemas.openxmlformats.org/officeDocument/2006/relationships/slide" Target="slides/slide56.xml"/><Relationship Id="rId2" Type="http://schemas.openxmlformats.org/officeDocument/2006/relationships/slide" Target="slides/slide4.xml"/><Relationship Id="rId19" Type="http://schemas.openxmlformats.org/officeDocument/2006/relationships/slide" Target="slides/slide51.xml"/><Relationship Id="rId18" Type="http://schemas.openxmlformats.org/officeDocument/2006/relationships/slide" Target="slides/slide49.xml"/><Relationship Id="rId17" Type="http://schemas.openxmlformats.org/officeDocument/2006/relationships/slide" Target="slides/slide46.xml"/><Relationship Id="rId16" Type="http://schemas.openxmlformats.org/officeDocument/2006/relationships/slide" Target="slides/slide38.xml"/><Relationship Id="rId15" Type="http://schemas.openxmlformats.org/officeDocument/2006/relationships/slide" Target="slides/slide37.xml"/><Relationship Id="rId14" Type="http://schemas.openxmlformats.org/officeDocument/2006/relationships/slide" Target="slides/slide36.xml"/><Relationship Id="rId13" Type="http://schemas.openxmlformats.org/officeDocument/2006/relationships/slide" Target="slides/slide27.xml"/><Relationship Id="rId12" Type="http://schemas.openxmlformats.org/officeDocument/2006/relationships/slide" Target="slides/slide26.xml"/><Relationship Id="rId11" Type="http://schemas.openxmlformats.org/officeDocument/2006/relationships/slide" Target="slides/slide19.xml"/><Relationship Id="rId10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用途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对复杂的关系代数表达式，可以用如下方法简化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>
                <a:sym typeface="Symbol" panose="05050102010706020507" pitchFamily="18" charset="2"/>
              </a:rPr>
              <a:t>将其中的一些子式分解出来，并赋值给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>
                <a:sym typeface="Symbol" panose="05050102010706020507" pitchFamily="18" charset="2"/>
              </a:rPr>
              <a:t>中间关系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>
                <a:sym typeface="Symbol" panose="05050102010706020507" pitchFamily="18" charset="2"/>
              </a:rPr>
              <a:t>再利用中间关系代替这些子式重写原表达式</a:t>
            </a:r>
            <a:endParaRPr lang="zh-CN" altLang="en-US" sz="2400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4D1B62-113E-47E3-9DFB-0E49A734EAB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A80C56-EB19-422F-A49E-D6FAE049A662}" type="slidenum">
              <a:rPr lang="en-US" altLang="en-US" smtClean="0"/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F60A-64C0-49FF-875B-F5BE9CC5F4B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197905" name="Group 273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8" name="Text Box 37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7906" name="Group 274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49" name="Text Box 59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7907" name="Group 275"/>
          <p:cNvGraphicFramePr>
            <a:graphicFrameLocks noGrp="1"/>
          </p:cNvGraphicFramePr>
          <p:nvPr/>
        </p:nvGraphicFramePr>
        <p:xfrm>
          <a:off x="1343025" y="51181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58" name="Text Box 68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59" name="Line 259"/>
          <p:cNvSpPr>
            <a:spLocks noChangeShapeType="1"/>
          </p:cNvSpPr>
          <p:nvPr/>
        </p:nvSpPr>
        <p:spPr bwMode="auto">
          <a:xfrm flipV="1">
            <a:off x="952500" y="5295900"/>
            <a:ext cx="381000" cy="3429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60" name="Line 260"/>
          <p:cNvSpPr>
            <a:spLocks noChangeShapeType="1"/>
          </p:cNvSpPr>
          <p:nvPr/>
        </p:nvSpPr>
        <p:spPr bwMode="auto">
          <a:xfrm flipV="1">
            <a:off x="952500" y="5613400"/>
            <a:ext cx="368300" cy="254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1037" name="Group 157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035" name="Group 155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038" name="Group 158"/>
          <p:cNvGraphicFramePr>
            <a:graphicFrameLocks noGrp="1"/>
          </p:cNvGraphicFramePr>
          <p:nvPr/>
        </p:nvGraphicFramePr>
        <p:xfrm>
          <a:off x="4787900" y="4762500"/>
          <a:ext cx="1041400" cy="1079499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4930775" y="60166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036" name="Group 156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94" name="Text Box 136"/>
          <p:cNvSpPr txBox="1">
            <a:spLocks noChangeArrowheads="1"/>
          </p:cNvSpPr>
          <p:nvPr/>
        </p:nvSpPr>
        <p:spPr bwMode="auto">
          <a:xfrm>
            <a:off x="66167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95" name="Text Box 137"/>
          <p:cNvSpPr txBox="1">
            <a:spLocks noChangeArrowheads="1"/>
          </p:cNvSpPr>
          <p:nvPr/>
        </p:nvSpPr>
        <p:spPr bwMode="auto">
          <a:xfrm>
            <a:off x="6896100" y="4991100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96" name="Line 138"/>
          <p:cNvSpPr>
            <a:spLocks noChangeShapeType="1"/>
          </p:cNvSpPr>
          <p:nvPr/>
        </p:nvSpPr>
        <p:spPr bwMode="auto">
          <a:xfrm>
            <a:off x="4432300" y="4013200"/>
            <a:ext cx="355600" cy="9398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7" name="Line 139"/>
          <p:cNvSpPr>
            <a:spLocks noChangeShapeType="1"/>
          </p:cNvSpPr>
          <p:nvPr/>
        </p:nvSpPr>
        <p:spPr bwMode="auto">
          <a:xfrm>
            <a:off x="4419600" y="4000500"/>
            <a:ext cx="342900" cy="12065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8" name="Line 140"/>
          <p:cNvSpPr>
            <a:spLocks noChangeShapeType="1"/>
          </p:cNvSpPr>
          <p:nvPr/>
        </p:nvSpPr>
        <p:spPr bwMode="auto">
          <a:xfrm>
            <a:off x="4406900" y="4013200"/>
            <a:ext cx="355600" cy="15621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5139" name="Group 163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463800" y="60293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37" name="Group 16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40" name="Group 164"/>
          <p:cNvGraphicFramePr>
            <a:graphicFrameLocks noGrp="1"/>
          </p:cNvGraphicFramePr>
          <p:nvPr/>
        </p:nvGraphicFramePr>
        <p:xfrm>
          <a:off x="4787900" y="4762500"/>
          <a:ext cx="1041400" cy="108585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930775" y="60293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282575" y="59658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38" name="Group 162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1447800" y="60039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41" name="Group 165"/>
          <p:cNvGraphicFramePr>
            <a:graphicFrameLocks noGrp="1"/>
          </p:cNvGraphicFramePr>
          <p:nvPr/>
        </p:nvGraphicFramePr>
        <p:xfrm>
          <a:off x="6261100" y="3810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96" name="Text Box 136"/>
          <p:cNvSpPr txBox="1">
            <a:spLocks noChangeArrowheads="1"/>
          </p:cNvSpPr>
          <p:nvPr/>
        </p:nvSpPr>
        <p:spPr bwMode="auto">
          <a:xfrm>
            <a:off x="6629400" y="64865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97" name="Line 137"/>
          <p:cNvSpPr>
            <a:spLocks noChangeShapeType="1"/>
          </p:cNvSpPr>
          <p:nvPr/>
        </p:nvSpPr>
        <p:spPr bwMode="auto">
          <a:xfrm>
            <a:off x="4432300" y="4013200"/>
            <a:ext cx="355600" cy="9398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98" name="Line 138"/>
          <p:cNvSpPr>
            <a:spLocks noChangeShapeType="1"/>
          </p:cNvSpPr>
          <p:nvPr/>
        </p:nvSpPr>
        <p:spPr bwMode="auto">
          <a:xfrm>
            <a:off x="4419600" y="4000500"/>
            <a:ext cx="342900" cy="12065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99" name="Line 139"/>
          <p:cNvSpPr>
            <a:spLocks noChangeShapeType="1"/>
          </p:cNvSpPr>
          <p:nvPr/>
        </p:nvSpPr>
        <p:spPr bwMode="auto">
          <a:xfrm>
            <a:off x="4406900" y="4013200"/>
            <a:ext cx="355600" cy="15621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1263922"/>
            <a:ext cx="5506040" cy="4351338"/>
          </a:xfrm>
        </p:spPr>
        <p:txBody>
          <a:bodyPr/>
          <a:lstStyle/>
          <a:p>
            <a:pPr lvl="1" eaLnBrk="1" hangingPunct="1"/>
            <a:r>
              <a:rPr lang="zh-CN" altLang="en-US" sz="2800" dirty="0"/>
              <a:t>笛卡儿积的元组代表了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所有可能的组合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然而在这些 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所有可能的组合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中，仅有一些元组是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有意义的，事实成立的组合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，它们反映了现实世界中的物体和属性。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这些元组构成了笛卡儿积的一个子集，赋予其名字，就是关系。</a:t>
            </a:r>
            <a:endParaRPr lang="zh-CN" altLang="en-US" sz="2800" dirty="0"/>
          </a:p>
        </p:txBody>
      </p:sp>
      <p:graphicFrame>
        <p:nvGraphicFramePr>
          <p:cNvPr id="199790" name="Group 110"/>
          <p:cNvGraphicFramePr>
            <a:graphicFrameLocks noGrp="1"/>
          </p:cNvGraphicFramePr>
          <p:nvPr/>
        </p:nvGraphicFramePr>
        <p:xfrm>
          <a:off x="62611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8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Male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Jones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9762" name="Text Box 82"/>
          <p:cNvSpPr txBox="1">
            <a:spLocks noChangeArrowheads="1"/>
          </p:cNvSpPr>
          <p:nvPr/>
        </p:nvSpPr>
        <p:spPr bwMode="auto">
          <a:xfrm>
            <a:off x="65532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ldLvl="3" autoUpdateAnimBg="0" build="p"/>
      <p:bldP spid="1997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关系的定义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0891" y="1147762"/>
            <a:ext cx="5228409" cy="43513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数学上的关系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定义在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, 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Helvetica" panose="020B0604020202020204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上的关系</a:t>
            </a:r>
            <a:r>
              <a:rPr lang="en-US" altLang="zh-CN" sz="2800" dirty="0"/>
              <a:t>R</a:t>
            </a:r>
            <a:r>
              <a:rPr lang="zh-CN" altLang="en-US" sz="2800" dirty="0"/>
              <a:t>是笛卡儿积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</a:t>
            </a:r>
            <a:r>
              <a:rPr lang="en-US" altLang="zh-CN" sz="2800" dirty="0">
                <a:latin typeface="Helvetica" panose="020B0604020202020204" pitchFamily="34" charset="0"/>
              </a:rPr>
              <a:t>…</a:t>
            </a:r>
            <a:r>
              <a:rPr lang="en-US" altLang="zh-CN" sz="2800" dirty="0"/>
              <a:t>×</a:t>
            </a:r>
            <a:r>
              <a:rPr lang="en-US" altLang="zh-CN" sz="2800" dirty="0" err="1"/>
              <a:t>D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的一个命名子集（由有意义的元组构成）</a:t>
            </a:r>
            <a:endParaRPr lang="en-US" altLang="zh-CN" sz="2800" i="1" dirty="0"/>
          </a:p>
          <a:p>
            <a:pPr lvl="1" eaLnBrk="1" hangingPunct="1"/>
            <a:r>
              <a:rPr lang="en-US" altLang="zh-CN" sz="2800" dirty="0"/>
              <a:t>R</a:t>
            </a:r>
            <a:r>
              <a:rPr lang="zh-CN" altLang="en-US" sz="2800" dirty="0"/>
              <a:t>即是关系名。</a:t>
            </a:r>
            <a:endParaRPr lang="zh-CN" altLang="en-US" sz="2800" dirty="0"/>
          </a:p>
        </p:txBody>
      </p:sp>
      <p:graphicFrame>
        <p:nvGraphicFramePr>
          <p:cNvPr id="200904" name="Group 200"/>
          <p:cNvGraphicFramePr>
            <a:graphicFrameLocks noGrp="1"/>
          </p:cNvGraphicFramePr>
          <p:nvPr/>
        </p:nvGraphicFramePr>
        <p:xfrm>
          <a:off x="939800" y="5240686"/>
          <a:ext cx="3213100" cy="1095375"/>
        </p:xfrm>
        <a:graphic>
          <a:graphicData uri="http://schemas.openxmlformats.org/drawingml/2006/table">
            <a:tbl>
              <a:tblPr/>
              <a:tblGrid>
                <a:gridCol w="1422400"/>
                <a:gridCol w="965200"/>
                <a:gridCol w="8255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1905000" y="4707286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0910" name="Group 206"/>
          <p:cNvGraphicFramePr>
            <a:graphicFrameLocks noGrp="1"/>
          </p:cNvGraphicFramePr>
          <p:nvPr/>
        </p:nvGraphicFramePr>
        <p:xfrm>
          <a:off x="63119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98" name="Text Box 194"/>
          <p:cNvSpPr txBox="1">
            <a:spLocks noChangeArrowheads="1"/>
          </p:cNvSpPr>
          <p:nvPr/>
        </p:nvSpPr>
        <p:spPr bwMode="auto">
          <a:xfrm>
            <a:off x="66294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0899" name="AutoShape 195"/>
          <p:cNvSpPr>
            <a:spLocks noChangeArrowheads="1"/>
          </p:cNvSpPr>
          <p:nvPr/>
        </p:nvSpPr>
        <p:spPr bwMode="auto">
          <a:xfrm>
            <a:off x="4597400" y="5627759"/>
            <a:ext cx="1231900" cy="355600"/>
          </a:xfrm>
          <a:prstGeom prst="leftArrow">
            <a:avLst>
              <a:gd name="adj1" fmla="val 50000"/>
              <a:gd name="adj2" fmla="val 86607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6" grpId="0" autoUpdateAnimBg="0"/>
      <p:bldP spid="2008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关系的定义</a:t>
            </a:r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/>
              <a:t>为了区分关系中的列，列又称为属性，并取唯一的名字</a:t>
            </a:r>
            <a:endParaRPr lang="zh-CN" altLang="en-US" sz="2800"/>
          </a:p>
          <a:p>
            <a:pPr lvl="1" eaLnBrk="1" hangingPunct="1"/>
            <a:r>
              <a:rPr lang="zh-CN" altLang="en-US" sz="2800"/>
              <a:t>假设属性名是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en-US" altLang="zh-CN" sz="2800">
                <a:latin typeface="Helvetica" panose="020B0604020202020204" pitchFamily="34" charset="0"/>
              </a:rPr>
              <a:t>……</a:t>
            </a:r>
            <a:r>
              <a:rPr lang="en-US" altLang="zh-CN" sz="2800"/>
              <a:t>, A</a:t>
            </a:r>
            <a:r>
              <a:rPr lang="en-US" altLang="zh-CN" sz="2800" baseline="-25000"/>
              <a:t>n </a:t>
            </a:r>
            <a:r>
              <a:rPr lang="zh-CN" altLang="en-US" sz="2800"/>
              <a:t>，那么关系</a:t>
            </a:r>
            <a:r>
              <a:rPr lang="en-US" altLang="zh-CN" sz="2800"/>
              <a:t>R</a:t>
            </a:r>
            <a:r>
              <a:rPr lang="zh-CN" altLang="en-US" sz="2800"/>
              <a:t>可以简记为： </a:t>
            </a:r>
            <a:br>
              <a:rPr lang="zh-CN" altLang="en-US" sz="2800"/>
            </a:br>
            <a:endParaRPr lang="zh-CN" altLang="en-US" sz="2800" i="1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800" i="1"/>
              <a:t>R (A</a:t>
            </a:r>
            <a:r>
              <a:rPr lang="en-US" altLang="zh-CN" sz="2800" i="1" baseline="-25000"/>
              <a:t>1</a:t>
            </a:r>
            <a:r>
              <a:rPr lang="en-US" altLang="zh-CN" sz="2800" i="1"/>
              <a:t> , A</a:t>
            </a:r>
            <a:r>
              <a:rPr lang="en-US" altLang="zh-CN" sz="2800" i="1" baseline="-25000"/>
              <a:t>2</a:t>
            </a:r>
            <a:r>
              <a:rPr lang="en-US" altLang="zh-CN" sz="2800" i="1"/>
              <a:t>, </a:t>
            </a:r>
            <a:r>
              <a:rPr lang="en-US" altLang="zh-CN" sz="2800" i="1">
                <a:latin typeface="Helvetica" panose="020B0604020202020204" pitchFamily="34" charset="0"/>
              </a:rPr>
              <a:t>…</a:t>
            </a:r>
            <a:r>
              <a:rPr lang="en-US" altLang="zh-CN" sz="2800" i="1"/>
              <a:t>, A</a:t>
            </a:r>
            <a:r>
              <a:rPr lang="en-US" altLang="zh-CN" sz="2800" i="1" baseline="-25000"/>
              <a:t>n</a:t>
            </a:r>
            <a:r>
              <a:rPr lang="en-US" altLang="zh-CN" sz="2800" i="1"/>
              <a:t> )</a:t>
            </a:r>
            <a:endParaRPr lang="en-US" altLang="zh-CN" sz="2800" i="1"/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4787900" y="5486400"/>
            <a:ext cx="4356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student (student-no, sex, name)</a:t>
            </a:r>
            <a:endParaRPr kumimoji="1" lang="en-US" altLang="zh-CN" sz="2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858" name="Group 58"/>
          <p:cNvGraphicFramePr>
            <a:graphicFrameLocks noGrp="1"/>
          </p:cNvGraphicFramePr>
          <p:nvPr/>
        </p:nvGraphicFramePr>
        <p:xfrm>
          <a:off x="304800" y="4978400"/>
          <a:ext cx="3352800" cy="1460502"/>
        </p:xfrm>
        <a:graphic>
          <a:graphicData uri="http://schemas.openxmlformats.org/drawingml/2006/table">
            <a:tbl>
              <a:tblPr/>
              <a:tblGrid>
                <a:gridCol w="1500188"/>
                <a:gridCol w="1027112"/>
                <a:gridCol w="825500"/>
              </a:tblGrid>
              <a:tr h="3657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4852" name="Text Box 52"/>
          <p:cNvSpPr txBox="1">
            <a:spLocks noChangeArrowheads="1"/>
          </p:cNvSpPr>
          <p:nvPr/>
        </p:nvSpPr>
        <p:spPr bwMode="auto">
          <a:xfrm>
            <a:off x="1358900" y="44577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3" name="AutoShape 53"/>
          <p:cNvSpPr>
            <a:spLocks noChangeArrowheads="1"/>
          </p:cNvSpPr>
          <p:nvPr/>
        </p:nvSpPr>
        <p:spPr bwMode="auto">
          <a:xfrm rot="10800000">
            <a:off x="3810000" y="5537200"/>
            <a:ext cx="850900" cy="355600"/>
          </a:xfrm>
          <a:prstGeom prst="leftArrow">
            <a:avLst>
              <a:gd name="adj1" fmla="val 50000"/>
              <a:gd name="adj2" fmla="val 59821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ldLvl="3" autoUpdateAnimBg="0" build="p"/>
      <p:bldP spid="204829" grpId="0" autoUpdateAnimBg="0"/>
      <p:bldP spid="2048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关系的组成</a:t>
            </a: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关系是一个命名的二维表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关系的一列是属性，属性必定有名字（属性名）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关系的一行是元组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分量是行和列的交叉，或者说，分量是某个元组的某个属性（值）</a:t>
            </a:r>
            <a:endParaRPr lang="en-US" altLang="zh-CN" sz="2400" dirty="0"/>
          </a:p>
        </p:txBody>
      </p:sp>
      <p:graphicFrame>
        <p:nvGraphicFramePr>
          <p:cNvPr id="202827" name="Group 75"/>
          <p:cNvGraphicFramePr>
            <a:graphicFrameLocks noGrp="1"/>
          </p:cNvGraphicFramePr>
          <p:nvPr/>
        </p:nvGraphicFramePr>
        <p:xfrm>
          <a:off x="3048000" y="4610097"/>
          <a:ext cx="3302000" cy="1430337"/>
        </p:xfrm>
        <a:graphic>
          <a:graphicData uri="http://schemas.openxmlformats.org/drawingml/2006/table">
            <a:tbl>
              <a:tblPr/>
              <a:tblGrid>
                <a:gridCol w="1511300"/>
                <a:gridCol w="965200"/>
                <a:gridCol w="825500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82" name="Text Box 45"/>
          <p:cNvSpPr txBox="1">
            <a:spLocks noChangeArrowheads="1"/>
          </p:cNvSpPr>
          <p:nvPr/>
        </p:nvSpPr>
        <p:spPr bwMode="auto">
          <a:xfrm>
            <a:off x="4051300" y="403859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3" name="AutoShape 46"/>
          <p:cNvSpPr>
            <a:spLocks noChangeArrowheads="1"/>
          </p:cNvSpPr>
          <p:nvPr/>
        </p:nvSpPr>
        <p:spPr bwMode="auto">
          <a:xfrm>
            <a:off x="4914900" y="3436935"/>
            <a:ext cx="2247900" cy="601662"/>
          </a:xfrm>
          <a:prstGeom prst="wedgeEllipseCallout">
            <a:avLst>
              <a:gd name="adj1" fmla="val -58051"/>
              <a:gd name="adj2" fmla="val 5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关系名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4" name="AutoShape 47"/>
          <p:cNvSpPr>
            <a:spLocks noChangeArrowheads="1"/>
          </p:cNvSpPr>
          <p:nvPr/>
        </p:nvSpPr>
        <p:spPr bwMode="auto">
          <a:xfrm>
            <a:off x="2273300" y="3640135"/>
            <a:ext cx="1346200" cy="563562"/>
          </a:xfrm>
          <a:prstGeom prst="wedgeEllipseCallout">
            <a:avLst>
              <a:gd name="adj1" fmla="val 62264"/>
              <a:gd name="adj2" fmla="val 8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属性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5" name="AutoShape 48"/>
          <p:cNvSpPr>
            <a:spLocks noChangeArrowheads="1"/>
          </p:cNvSpPr>
          <p:nvPr/>
        </p:nvSpPr>
        <p:spPr bwMode="auto">
          <a:xfrm>
            <a:off x="3225800" y="4434837"/>
            <a:ext cx="1282700" cy="1828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6" name="AutoShape 49"/>
          <p:cNvSpPr>
            <a:spLocks noChangeArrowheads="1"/>
          </p:cNvSpPr>
          <p:nvPr/>
        </p:nvSpPr>
        <p:spPr bwMode="auto">
          <a:xfrm>
            <a:off x="2908300" y="5206997"/>
            <a:ext cx="36957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7" name="AutoShape 50"/>
          <p:cNvSpPr>
            <a:spLocks noChangeArrowheads="1"/>
          </p:cNvSpPr>
          <p:nvPr/>
        </p:nvSpPr>
        <p:spPr bwMode="auto">
          <a:xfrm>
            <a:off x="1282700" y="5333997"/>
            <a:ext cx="1016000" cy="647700"/>
          </a:xfrm>
          <a:prstGeom prst="wedgeEllipseCallout">
            <a:avLst>
              <a:gd name="adj1" fmla="val 104375"/>
              <a:gd name="adj2" fmla="val -24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元组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8" name="AutoShape 51"/>
          <p:cNvSpPr>
            <a:spLocks noChangeArrowheads="1"/>
          </p:cNvSpPr>
          <p:nvPr/>
        </p:nvSpPr>
        <p:spPr bwMode="auto">
          <a:xfrm>
            <a:off x="1181100" y="4406897"/>
            <a:ext cx="1676400" cy="546100"/>
          </a:xfrm>
          <a:prstGeom prst="wedgeEllipseCallout">
            <a:avLst>
              <a:gd name="adj1" fmla="val 96593"/>
              <a:gd name="adj2" fmla="val 13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分量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关系的组成</a:t>
            </a: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 dirty="0"/>
              <a:t>关系的度</a:t>
            </a:r>
            <a:r>
              <a:rPr lang="en-US" altLang="zh-CN" sz="2800" dirty="0"/>
              <a:t>: </a:t>
            </a:r>
            <a:r>
              <a:rPr lang="zh-CN" altLang="en-US" sz="2800" dirty="0"/>
              <a:t>属性的数目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关系的基数</a:t>
            </a:r>
            <a:r>
              <a:rPr lang="en-US" altLang="zh-CN" sz="2800" dirty="0"/>
              <a:t>: </a:t>
            </a:r>
            <a:r>
              <a:rPr lang="zh-CN" altLang="en-US" sz="2800" dirty="0"/>
              <a:t>元组的数目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属性的域</a:t>
            </a:r>
            <a:r>
              <a:rPr lang="en-US" altLang="zh-CN" sz="2800" dirty="0"/>
              <a:t>: </a:t>
            </a:r>
            <a:r>
              <a:rPr lang="zh-CN" altLang="en-US" sz="2800" dirty="0"/>
              <a:t>属性可能取值的集合</a:t>
            </a:r>
            <a:endParaRPr lang="en-US" altLang="zh-CN" sz="2800" dirty="0"/>
          </a:p>
          <a:p>
            <a:pPr lvl="1" eaLnBrk="1" hangingPunct="1"/>
            <a:endParaRPr lang="en-US" altLang="zh-CN" sz="2600" dirty="0"/>
          </a:p>
        </p:txBody>
      </p:sp>
      <p:graphicFrame>
        <p:nvGraphicFramePr>
          <p:cNvPr id="203864" name="Group 88"/>
          <p:cNvGraphicFramePr>
            <a:graphicFrameLocks noGrp="1"/>
          </p:cNvGraphicFramePr>
          <p:nvPr/>
        </p:nvGraphicFramePr>
        <p:xfrm>
          <a:off x="3048000" y="5067300"/>
          <a:ext cx="3302000" cy="1430337"/>
        </p:xfrm>
        <a:graphic>
          <a:graphicData uri="http://schemas.openxmlformats.org/drawingml/2006/table">
            <a:tbl>
              <a:tblPr/>
              <a:tblGrid>
                <a:gridCol w="1511300"/>
                <a:gridCol w="965200"/>
                <a:gridCol w="825500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06" name="Text Box 110"/>
          <p:cNvSpPr txBox="1">
            <a:spLocks noChangeArrowheads="1"/>
          </p:cNvSpPr>
          <p:nvPr/>
        </p:nvSpPr>
        <p:spPr bwMode="auto">
          <a:xfrm>
            <a:off x="4051300" y="4495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7" name="AutoShape 111"/>
          <p:cNvSpPr>
            <a:spLocks noChangeArrowheads="1"/>
          </p:cNvSpPr>
          <p:nvPr/>
        </p:nvSpPr>
        <p:spPr bwMode="auto">
          <a:xfrm>
            <a:off x="4914900" y="3903663"/>
            <a:ext cx="2247900" cy="592137"/>
          </a:xfrm>
          <a:prstGeom prst="wedgeEllipseCallout">
            <a:avLst>
              <a:gd name="adj1" fmla="val -58051"/>
              <a:gd name="adj2" fmla="val 5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关系名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08" name="AutoShape 112"/>
          <p:cNvSpPr>
            <a:spLocks noChangeArrowheads="1"/>
          </p:cNvSpPr>
          <p:nvPr/>
        </p:nvSpPr>
        <p:spPr bwMode="auto">
          <a:xfrm>
            <a:off x="2273300" y="4097338"/>
            <a:ext cx="1346200" cy="563562"/>
          </a:xfrm>
          <a:prstGeom prst="wedgeEllipseCallout">
            <a:avLst>
              <a:gd name="adj1" fmla="val 62264"/>
              <a:gd name="adj2" fmla="val 8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属性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09" name="AutoShape 113"/>
          <p:cNvSpPr>
            <a:spLocks noChangeArrowheads="1"/>
          </p:cNvSpPr>
          <p:nvPr/>
        </p:nvSpPr>
        <p:spPr bwMode="auto">
          <a:xfrm>
            <a:off x="3225800" y="4800600"/>
            <a:ext cx="1282700" cy="1828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0" name="AutoShape 114"/>
          <p:cNvSpPr>
            <a:spLocks noChangeArrowheads="1"/>
          </p:cNvSpPr>
          <p:nvPr/>
        </p:nvSpPr>
        <p:spPr bwMode="auto">
          <a:xfrm>
            <a:off x="2908300" y="5664200"/>
            <a:ext cx="36957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AutoShape 115"/>
          <p:cNvSpPr>
            <a:spLocks noChangeArrowheads="1"/>
          </p:cNvSpPr>
          <p:nvPr/>
        </p:nvSpPr>
        <p:spPr bwMode="auto">
          <a:xfrm>
            <a:off x="1282700" y="5791200"/>
            <a:ext cx="1016000" cy="647700"/>
          </a:xfrm>
          <a:prstGeom prst="wedgeEllipseCallout">
            <a:avLst>
              <a:gd name="adj1" fmla="val 104375"/>
              <a:gd name="adj2" fmla="val -24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元组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2" name="AutoShape 116"/>
          <p:cNvSpPr>
            <a:spLocks noChangeArrowheads="1"/>
          </p:cNvSpPr>
          <p:nvPr/>
        </p:nvSpPr>
        <p:spPr bwMode="auto">
          <a:xfrm>
            <a:off x="1181100" y="4864100"/>
            <a:ext cx="1676400" cy="546100"/>
          </a:xfrm>
          <a:prstGeom prst="wedgeEllipseCallout">
            <a:avLst>
              <a:gd name="adj1" fmla="val 96593"/>
              <a:gd name="adj2" fmla="val 13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分量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关系的性质（必须满足的条件）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70504" y="1002949"/>
            <a:ext cx="8244418" cy="43513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关系的性质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列是同质的。列中的分量类型必须相同，因为它们来自同一个域。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不同的列可来自同个域，但属性名不能相同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关系里的任意两行不能相同，因为关系是一个元组集合</a:t>
            </a:r>
            <a:endParaRPr lang="zh-CN" alt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数学上严格禁止，但是在实际数据库里面可以容忍重复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关系的行或列是无序的。即改变行或列的次序（例如交换两行或者两列），关系不会变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属性值</a:t>
            </a:r>
            <a:r>
              <a:rPr lang="en-US" altLang="zh-CN" sz="2400" dirty="0"/>
              <a:t>(</a:t>
            </a:r>
            <a:r>
              <a:rPr lang="zh-CN" altLang="en-US" sz="2400" dirty="0"/>
              <a:t>分量</a:t>
            </a:r>
            <a:r>
              <a:rPr lang="en-US" altLang="zh-CN" sz="2400" dirty="0"/>
              <a:t>)</a:t>
            </a:r>
            <a:r>
              <a:rPr lang="zh-CN" altLang="en-US" sz="2400" dirty="0"/>
              <a:t>必须是原子的</a:t>
            </a:r>
            <a:r>
              <a:rPr lang="en-US" altLang="zh-CN" sz="2400" dirty="0"/>
              <a:t>(</a:t>
            </a:r>
            <a:r>
              <a:rPr lang="zh-CN" altLang="en-US" sz="2400" dirty="0"/>
              <a:t>不可分</a:t>
            </a:r>
            <a:r>
              <a:rPr lang="en-US" altLang="zh-CN" sz="2400" dirty="0"/>
              <a:t>)</a:t>
            </a:r>
            <a:r>
              <a:rPr lang="zh-CN" altLang="en-US" sz="2400" dirty="0"/>
              <a:t>。满足该条件的关系称作第一范式</a:t>
            </a:r>
            <a:endParaRPr lang="zh-CN" alt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例如，多值属性，复合属性都是非原子的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以下二维表是关系么</a:t>
            </a:r>
            <a:r>
              <a:rPr lang="en-US" altLang="zh-CN"/>
              <a:t>?</a:t>
            </a:r>
            <a:endParaRPr lang="en-US" altLang="zh-CN"/>
          </a:p>
        </p:txBody>
      </p:sp>
      <p:graphicFrame>
        <p:nvGraphicFramePr>
          <p:cNvPr id="206968" name="Group 120"/>
          <p:cNvGraphicFramePr>
            <a:graphicFrameLocks noGrp="1"/>
          </p:cNvGraphicFramePr>
          <p:nvPr/>
        </p:nvGraphicFramePr>
        <p:xfrm>
          <a:off x="1160463" y="1813240"/>
          <a:ext cx="2814637" cy="1849437"/>
        </p:xfrm>
        <a:graphic>
          <a:graphicData uri="http://schemas.openxmlformats.org/drawingml/2006/table">
            <a:tbl>
              <a:tblPr/>
              <a:tblGrid>
                <a:gridCol w="931314"/>
                <a:gridCol w="1024445"/>
                <a:gridCol w="858878"/>
              </a:tblGrid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7802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</a:tbl>
          </a:graphicData>
        </a:graphic>
      </p:graphicFrame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2260600" y="141636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0" name="Group 122"/>
          <p:cNvGraphicFramePr>
            <a:graphicFrameLocks noGrp="1"/>
          </p:cNvGraphicFramePr>
          <p:nvPr/>
        </p:nvGraphicFramePr>
        <p:xfrm>
          <a:off x="5219700" y="1813240"/>
          <a:ext cx="2781300" cy="1865312"/>
        </p:xfrm>
        <a:graphic>
          <a:graphicData uri="http://schemas.openxmlformats.org/drawingml/2006/table">
            <a:tbl>
              <a:tblPr/>
              <a:tblGrid>
                <a:gridCol w="948171"/>
                <a:gridCol w="1042987"/>
                <a:gridCol w="790142"/>
              </a:tblGrid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4946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“b”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6057900" y="141636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4" name="Group 126"/>
          <p:cNvGraphicFramePr>
            <a:graphicFrameLocks noGrp="1"/>
          </p:cNvGraphicFramePr>
          <p:nvPr/>
        </p:nvGraphicFramePr>
        <p:xfrm>
          <a:off x="1422400" y="4565965"/>
          <a:ext cx="2590800" cy="1836736"/>
        </p:xfrm>
        <a:graphic>
          <a:graphicData uri="http://schemas.openxmlformats.org/drawingml/2006/table">
            <a:tbl>
              <a:tblPr/>
              <a:tblGrid>
                <a:gridCol w="857250"/>
                <a:gridCol w="942975"/>
                <a:gridCol w="790575"/>
              </a:tblGrid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</a:tbl>
          </a:graphicData>
        </a:graphic>
      </p:graphicFrame>
      <p:sp>
        <p:nvSpPr>
          <p:cNvPr id="206921" name="Text Box 73"/>
          <p:cNvSpPr txBox="1">
            <a:spLocks noChangeArrowheads="1"/>
          </p:cNvSpPr>
          <p:nvPr/>
        </p:nvSpPr>
        <p:spPr bwMode="auto">
          <a:xfrm>
            <a:off x="2260600" y="418814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R3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7" name="Group 129"/>
          <p:cNvGraphicFramePr>
            <a:graphicFrameLocks noGrp="1"/>
          </p:cNvGraphicFramePr>
          <p:nvPr/>
        </p:nvGraphicFramePr>
        <p:xfrm>
          <a:off x="5181600" y="4585015"/>
          <a:ext cx="2590800" cy="1836736"/>
        </p:xfrm>
        <a:graphic>
          <a:graphicData uri="http://schemas.openxmlformats.org/drawingml/2006/table">
            <a:tbl>
              <a:tblPr/>
              <a:tblGrid>
                <a:gridCol w="857250"/>
                <a:gridCol w="942975"/>
                <a:gridCol w="790575"/>
              </a:tblGrid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1, 3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“b”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945" name="Text Box 97"/>
          <p:cNvSpPr txBox="1">
            <a:spLocks noChangeArrowheads="1"/>
          </p:cNvSpPr>
          <p:nvPr/>
        </p:nvSpPr>
        <p:spPr bwMode="auto">
          <a:xfrm>
            <a:off x="6057900" y="418814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R4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5" grpId="0" autoUpdateAnimBg="0"/>
      <p:bldP spid="206898" grpId="0" autoUpdateAnimBg="0"/>
      <p:bldP spid="206921" grpId="0" autoUpdateAnimBg="0"/>
      <p:bldP spid="2069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2400" dirty="0">
                <a:solidFill>
                  <a:srgbClr val="FF0000"/>
                </a:solidFill>
              </a:rPr>
              <a:t>Relational Model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Structure of Relational Databases</a:t>
            </a:r>
            <a:endParaRPr lang="en-US" altLang="en-US" sz="2400" dirty="0"/>
          </a:p>
          <a:p>
            <a:pPr lvl="1"/>
            <a:r>
              <a:rPr lang="en-US" altLang="en-US" sz="2400" dirty="0"/>
              <a:t>Keys</a:t>
            </a:r>
            <a:endParaRPr lang="en-US" altLang="en-US" sz="2400" dirty="0"/>
          </a:p>
          <a:p>
            <a:pPr lvl="1"/>
            <a:r>
              <a:rPr lang="en-US" altLang="en-US" sz="2400" dirty="0"/>
              <a:t>Database Schema</a:t>
            </a:r>
            <a:endParaRPr lang="en-US" altLang="en-US" sz="2400" dirty="0"/>
          </a:p>
          <a:p>
            <a:pPr lvl="1"/>
            <a:r>
              <a:rPr lang="en-US" altLang="en-US" sz="2400" dirty="0"/>
              <a:t>Schema Diagrams</a:t>
            </a:r>
            <a:endParaRPr lang="en-US" altLang="en-US" sz="2400" dirty="0"/>
          </a:p>
          <a:p>
            <a:r>
              <a:rPr lang="en-US" altLang="en-US" sz="2400" dirty="0"/>
              <a:t>Relational Query Languages</a:t>
            </a:r>
            <a:endParaRPr lang="en-US" altLang="en-US" sz="2400" dirty="0"/>
          </a:p>
          <a:p>
            <a:pPr lvl="1"/>
            <a:r>
              <a:rPr lang="en-US" altLang="en-US" sz="2400" dirty="0"/>
              <a:t>The Relational Algebra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  <a:endParaRPr lang="en-US" altLang="en-US" sz="1800"/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  <a:endParaRPr lang="en-US" altLang="en-US" sz="1800"/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3197"/>
          <a:stretch>
            <a:fillRect/>
          </a:stretch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59B2BB2-0F98-445A-BC1D-25AE23E11BB7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70981"/>
                </a:solidFill>
              </a:rPr>
              <a:t>Data Mining</a:t>
            </a:r>
            <a:r>
              <a:rPr lang="zh-CN" altLang="en-US" sz="3200" dirty="0">
                <a:solidFill>
                  <a:srgbClr val="170981"/>
                </a:solidFill>
              </a:rPr>
              <a:t>： </a:t>
            </a:r>
            <a:r>
              <a:rPr lang="en-US" altLang="en-US" sz="3200" dirty="0">
                <a:solidFill>
                  <a:srgbClr val="170981"/>
                </a:solidFill>
              </a:rPr>
              <a:t>Data Sets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endParaRPr lang="en-US" altLang="en-US" sz="3200" dirty="0">
              <a:solidFill>
                <a:schemeClr val="hlink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5811"/>
            <a:ext cx="4419600" cy="5181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Record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Relational records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Data matrix, e.g., numerical matrix, crosstabs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Document data: text documents: term-frequency vector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Transaction data</a:t>
            </a:r>
            <a:endParaRPr lang="en-US" altLang="en-US" sz="2000" dirty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Spatial, image and multimedia: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Spatial data: maps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Image data: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Video data: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1536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4313" y="2705446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1" imgW="5986145" imgH="2727960" progId="Visio.Drawing.6">
                  <p:embed/>
                </p:oleObj>
              </mc:Choice>
              <mc:Fallback>
                <p:oleObj name="Visio" r:id="rId1" imgW="5986145" imgH="27279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313" y="2705446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4900"/>
            <a:ext cx="7604941" cy="3515868"/>
          </a:xfrm>
        </p:spPr>
        <p:txBody>
          <a:bodyPr lIns="90488" tIns="44450" rIns="90488" bIns="44450"/>
          <a:lstStyle/>
          <a:p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</a:rPr>
              <a:t>, …,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sz="2400" i="1" dirty="0"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ea typeface="MS PGothic" panose="020B0600070205080204" pitchFamily="34" charset="-128"/>
              </a:rPr>
              <a:t>are </a:t>
            </a:r>
            <a:r>
              <a:rPr lang="en-US" altLang="en-US" sz="2400" i="1" dirty="0">
                <a:ea typeface="MS PGothic" panose="020B0600070205080204" pitchFamily="34" charset="-128"/>
              </a:rPr>
              <a:t>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i="1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</a:rPr>
              <a:t> = (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</a:rPr>
              <a:t>, …,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sz="2400" dirty="0">
                <a:ea typeface="MS PGothic" panose="020B0600070205080204" pitchFamily="34" charset="-128"/>
              </a:rPr>
              <a:t> ) is a </a:t>
            </a:r>
            <a:r>
              <a:rPr lang="en-US" altLang="en-US" sz="2400" i="1" dirty="0">
                <a:ea typeface="MS PGothic" panose="020B0600070205080204" pitchFamily="34" charset="-128"/>
              </a:rPr>
              <a:t>relation </a:t>
            </a:r>
            <a:r>
              <a:rPr lang="en-US" altLang="en-US" sz="2400" i="1" dirty="0">
                <a:solidFill>
                  <a:srgbClr val="FF0000"/>
                </a:solidFill>
                <a:ea typeface="MS PGothic" panose="020B0600070205080204" pitchFamily="34" charset="-128"/>
              </a:rPr>
              <a:t>schema</a:t>
            </a:r>
            <a:endParaRPr lang="en-US" altLang="en-US" sz="2400" i="1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	Example: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	</a:t>
            </a:r>
            <a:r>
              <a:rPr lang="en-US" altLang="en-US" sz="2400" i="1" dirty="0">
                <a:ea typeface="MS PGothic" panose="020B0600070205080204" pitchFamily="34" charset="-128"/>
              </a:rPr>
              <a:t>     instructor </a:t>
            </a:r>
            <a:r>
              <a:rPr lang="en-US" altLang="en-US" sz="2400" dirty="0">
                <a:ea typeface="MS PGothic" panose="020B0600070205080204" pitchFamily="34" charset="-128"/>
              </a:rPr>
              <a:t> = (</a:t>
            </a:r>
            <a:r>
              <a:rPr lang="en-US" altLang="en-US" sz="2400" i="1" dirty="0">
                <a:ea typeface="MS PGothic" panose="020B0600070205080204" pitchFamily="34" charset="-128"/>
              </a:rPr>
              <a:t>ID,  name, dept_name, salary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A relation </a:t>
            </a:r>
            <a:r>
              <a:rPr lang="en-US" altLang="en-US" sz="2400" dirty="0">
                <a:solidFill>
                  <a:srgbClr val="FF0000"/>
                </a:solidFill>
              </a:rPr>
              <a:t>instance</a:t>
            </a: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dirty="0"/>
              <a:t> defined over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denoted  by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R</a:t>
            </a:r>
            <a:r>
              <a:rPr lang="en-US" altLang="en-US" sz="2400" dirty="0"/>
              <a:t>).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The current values a relation are specified by a table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An element </a:t>
            </a:r>
            <a:r>
              <a:rPr lang="en-US" altLang="en-US" sz="2400" b="1" i="1" dirty="0">
                <a:solidFill>
                  <a:srgbClr val="000099"/>
                </a:solidFill>
              </a:rPr>
              <a:t>t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of</a:t>
            </a:r>
            <a:r>
              <a:rPr lang="en-US" altLang="en-US" sz="2400" b="1" dirty="0">
                <a:solidFill>
                  <a:schemeClr val="bg2"/>
                </a:solidFill>
              </a:rPr>
              <a:t> </a:t>
            </a:r>
            <a:r>
              <a:rPr lang="en-US" altLang="en-US" sz="2400" dirty="0"/>
              <a:t>relation</a:t>
            </a:r>
            <a:r>
              <a:rPr lang="en-US" altLang="en-US" sz="2400" b="1" dirty="0">
                <a:solidFill>
                  <a:schemeClr val="bg2"/>
                </a:solidFill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</a:rPr>
              <a:t>r</a:t>
            </a:r>
            <a:r>
              <a:rPr lang="en-US" altLang="en-US" sz="2400" dirty="0"/>
              <a:t> is called a  </a:t>
            </a:r>
            <a:r>
              <a:rPr lang="en-US" altLang="en-US" sz="2400" i="1" dirty="0">
                <a:solidFill>
                  <a:srgbClr val="0070C0"/>
                </a:solidFill>
              </a:rPr>
              <a:t>tuple</a:t>
            </a:r>
            <a:r>
              <a:rPr lang="en-US" altLang="en-US" sz="2400" dirty="0"/>
              <a:t> and is represented by a </a:t>
            </a:r>
            <a:r>
              <a:rPr lang="en-US" altLang="en-US" sz="2400" i="1" dirty="0"/>
              <a:t>row </a:t>
            </a:r>
            <a:r>
              <a:rPr lang="en-US" altLang="en-US" sz="2400" dirty="0"/>
              <a:t>in a table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2400" dirty="0"/>
              <a:t>The set of allowed values for each attribute is called the </a:t>
            </a:r>
            <a:r>
              <a:rPr lang="en-US" altLang="en-US" sz="2400" b="1" dirty="0">
                <a:solidFill>
                  <a:srgbClr val="002060"/>
                </a:solidFill>
              </a:rPr>
              <a:t>domain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of the attribute</a:t>
            </a:r>
            <a:endParaRPr lang="en-US" altLang="en-US" sz="2400" dirty="0"/>
          </a:p>
          <a:p>
            <a:r>
              <a:rPr lang="en-US" altLang="en-US" sz="2400" dirty="0"/>
              <a:t>Attribute values are (normally) required to be </a:t>
            </a:r>
            <a:r>
              <a:rPr lang="en-US" altLang="en-US" sz="2400" b="1" dirty="0">
                <a:solidFill>
                  <a:srgbClr val="002060"/>
                </a:solidFill>
              </a:rPr>
              <a:t>atomic</a:t>
            </a:r>
            <a:r>
              <a:rPr lang="en-US" altLang="en-US" sz="2400" dirty="0"/>
              <a:t>; that is, indivisible</a:t>
            </a:r>
            <a:endParaRPr lang="en-US" altLang="en-US" sz="2400" dirty="0"/>
          </a:p>
          <a:p>
            <a:r>
              <a:rPr lang="en-US" altLang="en-US" sz="2400" dirty="0"/>
              <a:t>The special value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sz="2400" b="1" i="1" dirty="0">
                <a:solidFill>
                  <a:srgbClr val="000000"/>
                </a:solidFill>
              </a:rPr>
              <a:t>null</a:t>
            </a:r>
            <a:r>
              <a:rPr lang="en-US" altLang="en-US" sz="2400" dirty="0"/>
              <a:t>  is a member of every domain. Indicated that the value is “unknown”</a:t>
            </a:r>
            <a:endParaRPr lang="en-US" altLang="en-US" sz="2400" dirty="0"/>
          </a:p>
          <a:p>
            <a:r>
              <a:rPr lang="en-US" altLang="en-US" sz="2400" dirty="0"/>
              <a:t>The null value causes complications in the definition of many operations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2400" dirty="0"/>
              <a:t>Order of tuples is irrelevant (tuples may be stored in an arbitrary order)</a:t>
            </a:r>
            <a:endParaRPr lang="en-US" altLang="en-US" sz="2400" dirty="0"/>
          </a:p>
          <a:p>
            <a:r>
              <a:rPr lang="en-US" altLang="en-US" sz="2400" dirty="0"/>
              <a:t>Example: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 relation with unordered tuples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1800398" y="2586154"/>
            <a:ext cx="4702738" cy="371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89535"/>
            <a:ext cx="7647680" cy="4896167"/>
          </a:xfrm>
        </p:spPr>
        <p:txBody>
          <a:bodyPr/>
          <a:lstStyle/>
          <a:p>
            <a:r>
              <a:rPr lang="en-US" altLang="en-US" sz="2000" dirty="0"/>
              <a:t>Let K </a:t>
            </a:r>
            <a:r>
              <a:rPr lang="en-US" altLang="en-US" sz="2000" dirty="0">
                <a:sym typeface="Symbol" panose="05050102010706020507" pitchFamily="18" charset="2"/>
              </a:rPr>
              <a:t> R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i="1" dirty="0">
                <a:sym typeface="Symbol" panose="05050102010706020507" pitchFamily="18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is a </a:t>
            </a:r>
            <a:r>
              <a:rPr lang="en-US" altLang="en-US" sz="20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20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if values for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000" i="1" dirty="0">
                <a:sym typeface="Symbol" panose="05050102010706020507" pitchFamily="18" charset="2"/>
              </a:rPr>
              <a:t>r(R)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 and {</a:t>
            </a:r>
            <a:r>
              <a:rPr lang="en-US" altLang="en-US" sz="2000" dirty="0" err="1">
                <a:sym typeface="Symbol" panose="05050102010706020507" pitchFamily="18" charset="2"/>
              </a:rPr>
              <a:t>ID,name</a:t>
            </a:r>
            <a:r>
              <a:rPr lang="en-US" altLang="en-US" sz="2000" dirty="0">
                <a:sym typeface="Symbol" panose="05050102010706020507" pitchFamily="18" charset="2"/>
              </a:rPr>
              <a:t>} are both </a:t>
            </a:r>
            <a:r>
              <a:rPr lang="en-US" altLang="en-US" sz="2000" dirty="0" err="1">
                <a:sym typeface="Symbol" panose="05050102010706020507" pitchFamily="18" charset="2"/>
              </a:rPr>
              <a:t>superkeys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i="1" dirty="0">
                <a:sym typeface="Symbol" panose="05050102010706020507" pitchFamily="18" charset="2"/>
              </a:rPr>
              <a:t>instructor.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a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2000" dirty="0">
                <a:sym typeface="Symbol" panose="05050102010706020507" pitchFamily="18" charset="2"/>
              </a:rPr>
              <a:t> if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minimal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b="1" dirty="0">
                <a:solidFill>
                  <a:srgbClr val="002060"/>
                </a:solidFill>
              </a:rPr>
              <a:t>Foreign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constraint: Value in one relation must appear in another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Referencing</a:t>
            </a:r>
            <a:r>
              <a:rPr lang="en-US" altLang="en-US" sz="2000" dirty="0"/>
              <a:t> relation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Referenced</a:t>
            </a:r>
            <a:r>
              <a:rPr lang="en-US" altLang="en-US" sz="2000" dirty="0"/>
              <a:t> relation</a:t>
            </a:r>
            <a:endParaRPr lang="en-US" altLang="en-US" sz="2000" dirty="0"/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Example: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 in i</a:t>
            </a:r>
            <a:r>
              <a:rPr lang="en-US" altLang="en-US" sz="2000" i="1" dirty="0"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ym typeface="Symbol" panose="05050102010706020507" pitchFamily="18" charset="2"/>
              </a:rPr>
              <a:t> referencing </a:t>
            </a:r>
            <a:r>
              <a:rPr lang="en-US" altLang="en-US" sz="2000" i="1" dirty="0">
                <a:sym typeface="Symbol" panose="05050102010706020507" pitchFamily="18" charset="2"/>
              </a:rPr>
              <a:t>department</a:t>
            </a:r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关系的码</a:t>
            </a:r>
            <a:endParaRPr lang="en-US" altLang="zh-CN"/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外部码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中的单个属性或属性集合，对应关系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的主码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称为参照关系，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称为被参照关系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例如，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student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关系中的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en-US" altLang="zh-CN" sz="2400" dirty="0">
                <a:sym typeface="Symbol" panose="05050102010706020507" pitchFamily="18" charset="2"/>
              </a:rPr>
              <a:t>-no</a:t>
            </a:r>
            <a:r>
              <a:rPr lang="zh-CN" altLang="en-US" sz="2400" dirty="0">
                <a:sym typeface="Symbol" panose="05050102010706020507" pitchFamily="18" charset="2"/>
              </a:rPr>
              <a:t>就是一个外部码，对应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 sz="2400" dirty="0" err="1">
                <a:sym typeface="Symbol" panose="05050102010706020507" pitchFamily="18" charset="2"/>
              </a:rPr>
              <a:t>deparment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关系的主码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295986" name="Group 50"/>
          <p:cNvGraphicFramePr>
            <a:graphicFrameLocks noGrp="1"/>
          </p:cNvGraphicFramePr>
          <p:nvPr/>
        </p:nvGraphicFramePr>
        <p:xfrm>
          <a:off x="4660900" y="4838700"/>
          <a:ext cx="4267200" cy="1476375"/>
        </p:xfrm>
        <a:graphic>
          <a:graphicData uri="http://schemas.openxmlformats.org/drawingml/2006/table">
            <a:tbl>
              <a:tblPr/>
              <a:tblGrid>
                <a:gridCol w="1066800"/>
                <a:gridCol w="1498600"/>
                <a:gridCol w="787400"/>
                <a:gridCol w="9144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王五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5967" name="Text Box 31"/>
          <p:cNvSpPr txBox="1">
            <a:spLocks noChangeArrowheads="1"/>
          </p:cNvSpPr>
          <p:nvPr/>
        </p:nvSpPr>
        <p:spPr bwMode="auto">
          <a:xfrm>
            <a:off x="6057900" y="4305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5985" name="Group 49"/>
          <p:cNvGraphicFramePr>
            <a:graphicFrameLocks noGrp="1"/>
          </p:cNvGraphicFramePr>
          <p:nvPr/>
        </p:nvGraphicFramePr>
        <p:xfrm>
          <a:off x="647700" y="4851400"/>
          <a:ext cx="3492500" cy="1082675"/>
        </p:xfrm>
        <a:graphic>
          <a:graphicData uri="http://schemas.openxmlformats.org/drawingml/2006/table">
            <a:tbl>
              <a:tblPr/>
              <a:tblGrid>
                <a:gridCol w="1231900"/>
                <a:gridCol w="22606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-name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经济管理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1524000" y="42926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department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ldLvl="3" autoUpdateAnimBg="0" build="p"/>
      <p:bldP spid="295967" grpId="0" autoUpdateAnimBg="0"/>
      <p:bldP spid="2959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关系的码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思考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将</a:t>
            </a:r>
            <a:r>
              <a:rPr lang="en-US" altLang="zh-CN" sz="2400" dirty="0">
                <a:sym typeface="Symbol" panose="05050102010706020507" pitchFamily="18" charset="2"/>
              </a:rPr>
              <a:t>student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en-US" altLang="zh-CN" sz="2400" dirty="0">
                <a:sym typeface="Symbol" panose="05050102010706020507" pitchFamily="18" charset="2"/>
              </a:rPr>
              <a:t>-no</a:t>
            </a:r>
            <a:r>
              <a:rPr lang="zh-CN" altLang="en-US" sz="2400" dirty="0">
                <a:sym typeface="Symbol" panose="05050102010706020507" pitchFamily="18" charset="2"/>
              </a:rPr>
              <a:t>属性更名为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zh-CN" altLang="en-US" sz="2400" dirty="0">
                <a:sym typeface="Symbol" panose="05050102010706020507" pitchFamily="18" charset="2"/>
              </a:rPr>
              <a:t>，它还是一个外部码吗？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换句话说，如何正确理解 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>
                <a:sym typeface="Symbol" panose="05050102010706020507" pitchFamily="18" charset="2"/>
              </a:rPr>
              <a:t>外部码参照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引用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主码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 ？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值的参照，而不是名字的参照。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olidFill>
                  <a:srgbClr val="00E4A8"/>
                </a:solidFill>
                <a:sym typeface="Symbol" panose="05050102010706020507" pitchFamily="18" charset="2"/>
              </a:rPr>
              <a:t>重要结论：</a:t>
            </a:r>
            <a:r>
              <a:rPr lang="zh-CN" altLang="en-US" sz="2400" u="sng" dirty="0">
                <a:sym typeface="Symbol" panose="05050102010706020507" pitchFamily="18" charset="2"/>
              </a:rPr>
              <a:t>外部码和对应主码的属性名不一定要相同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2800" dirty="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27732" name="Group 52"/>
          <p:cNvGraphicFramePr>
            <a:graphicFrameLocks noGrp="1"/>
          </p:cNvGraphicFramePr>
          <p:nvPr/>
        </p:nvGraphicFramePr>
        <p:xfrm>
          <a:off x="4660900" y="4838700"/>
          <a:ext cx="4267200" cy="1476375"/>
        </p:xfrm>
        <a:graphic>
          <a:graphicData uri="http://schemas.openxmlformats.org/drawingml/2006/table">
            <a:tbl>
              <a:tblPr/>
              <a:tblGrid>
                <a:gridCol w="1066800"/>
                <a:gridCol w="1498600"/>
                <a:gridCol w="787400"/>
                <a:gridCol w="9144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王五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79" name="Text Box 79"/>
          <p:cNvSpPr txBox="1">
            <a:spLocks noChangeArrowheads="1"/>
          </p:cNvSpPr>
          <p:nvPr/>
        </p:nvSpPr>
        <p:spPr bwMode="auto">
          <a:xfrm>
            <a:off x="6057900" y="4305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760" name="Group 80"/>
          <p:cNvGraphicFramePr>
            <a:graphicFrameLocks noGrp="1"/>
          </p:cNvGraphicFramePr>
          <p:nvPr/>
        </p:nvGraphicFramePr>
        <p:xfrm>
          <a:off x="647700" y="4851400"/>
          <a:ext cx="3492500" cy="1082675"/>
        </p:xfrm>
        <a:graphic>
          <a:graphicData uri="http://schemas.openxmlformats.org/drawingml/2006/table">
            <a:tbl>
              <a:tblPr/>
              <a:tblGrid>
                <a:gridCol w="1231900"/>
                <a:gridCol w="22606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dept-name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经济管理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94" name="Text Box 94"/>
          <p:cNvSpPr txBox="1">
            <a:spLocks noChangeArrowheads="1"/>
          </p:cNvSpPr>
          <p:nvPr/>
        </p:nvSpPr>
        <p:spPr bwMode="auto">
          <a:xfrm>
            <a:off x="1524000" y="42926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department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2400" dirty="0">
                <a:sym typeface="Symbol" panose="05050102010706020507" pitchFamily="18" charset="2"/>
              </a:rPr>
              <a:t>Database schema -- is the logical structure of the database.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Example: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schema:   i</a:t>
            </a:r>
            <a:r>
              <a:rPr lang="en-US" altLang="en-US" sz="2000" i="1" dirty="0"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Instance: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2816124" y="3532950"/>
            <a:ext cx="3981652" cy="3144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关系模型</a:t>
            </a:r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关系模型是一种数据模型，是关系数据库的理论基础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数据模型的三要素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数据结构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数据操作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数据完整性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关系模型的三要素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单一数据结构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数据操作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关系操作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数据完整性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关系完整性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什么是关系？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ldLvl="3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2400" dirty="0"/>
              <a:t>Relational Model</a:t>
            </a:r>
            <a:endParaRPr lang="en-US" altLang="en-US" sz="2400" dirty="0"/>
          </a:p>
          <a:p>
            <a:pPr lvl="1"/>
            <a:r>
              <a:rPr lang="en-US" altLang="en-US" sz="2400" dirty="0"/>
              <a:t>Structure of Relational Databases</a:t>
            </a:r>
            <a:endParaRPr lang="en-US" altLang="en-US" sz="2400" dirty="0"/>
          </a:p>
          <a:p>
            <a:pPr lvl="1"/>
            <a:r>
              <a:rPr lang="en-US" altLang="en-US" sz="2400" dirty="0"/>
              <a:t>Keys</a:t>
            </a:r>
            <a:endParaRPr lang="en-US" altLang="en-US" sz="2400" dirty="0"/>
          </a:p>
          <a:p>
            <a:pPr lvl="1"/>
            <a:r>
              <a:rPr lang="en-US" altLang="en-US" sz="2400" dirty="0"/>
              <a:t>Database Schema</a:t>
            </a:r>
            <a:endParaRPr lang="en-US" altLang="en-US" sz="2400" dirty="0"/>
          </a:p>
          <a:p>
            <a:pPr lvl="1"/>
            <a:r>
              <a:rPr lang="en-US" altLang="en-US" sz="2400" dirty="0"/>
              <a:t>Schema Diagrams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Relational Query Languages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The Relational Algebra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2400" dirty="0"/>
              <a:t>Procedural versus non-procedural, or declarative</a:t>
            </a:r>
            <a:endParaRPr lang="en-US" altLang="en-US" sz="2400" dirty="0"/>
          </a:p>
          <a:p>
            <a:r>
              <a:rPr lang="en-US" altLang="en-US" sz="2400" dirty="0"/>
              <a:t>“Pure” languages:</a:t>
            </a:r>
            <a:endParaRPr lang="en-US" altLang="en-US" sz="2400" dirty="0"/>
          </a:p>
          <a:p>
            <a:pPr lvl="1"/>
            <a:r>
              <a:rPr lang="en-US" altLang="en-US" sz="2400" dirty="0"/>
              <a:t>Relational algebra</a:t>
            </a:r>
            <a:endParaRPr lang="en-US" altLang="en-US" sz="2400" dirty="0"/>
          </a:p>
          <a:p>
            <a:pPr lvl="1"/>
            <a:r>
              <a:rPr lang="en-US" altLang="en-US" sz="2400" dirty="0"/>
              <a:t>Tuple relational calculus</a:t>
            </a:r>
            <a:endParaRPr lang="en-US" altLang="en-US" sz="2400" dirty="0"/>
          </a:p>
          <a:p>
            <a:pPr lvl="1"/>
            <a:r>
              <a:rPr lang="en-US" altLang="en-US" sz="2400" dirty="0"/>
              <a:t>Domain relational calculus</a:t>
            </a:r>
            <a:endParaRPr lang="en-US" altLang="en-US" sz="2400" dirty="0"/>
          </a:p>
          <a:p>
            <a:r>
              <a:rPr lang="en-US" altLang="en-US" sz="2400" dirty="0"/>
              <a:t>The above 3 pure languages are equivalent in computing power</a:t>
            </a:r>
            <a:endParaRPr lang="en-US" altLang="en-US" sz="2400" dirty="0"/>
          </a:p>
          <a:p>
            <a:r>
              <a:rPr lang="en-US" altLang="en-US" sz="2400" dirty="0"/>
              <a:t>We will concentrate in this chapter on relational algebra</a:t>
            </a:r>
            <a:endParaRPr lang="en-US" altLang="en-US" sz="2400" dirty="0"/>
          </a:p>
          <a:p>
            <a:pPr lvl="1"/>
            <a:r>
              <a:rPr lang="en-US" altLang="en-US" sz="2400" dirty="0"/>
              <a:t>Consists of 6 basic operations</a:t>
            </a:r>
            <a:endParaRPr lang="en-US" altLang="en-US" sz="2400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2400" dirty="0"/>
              <a:t>A  procedural language consisting  of a set of operations that take </a:t>
            </a:r>
            <a:r>
              <a:rPr lang="en-US" altLang="en-US" sz="2400" b="1" dirty="0"/>
              <a:t>one or two relations </a:t>
            </a:r>
            <a:r>
              <a:rPr lang="en-US" altLang="en-US" sz="2400" dirty="0"/>
              <a:t>as input and produce a new relation as their result. </a:t>
            </a:r>
            <a:endParaRPr lang="en-US" altLang="en-US" sz="2400" dirty="0"/>
          </a:p>
          <a:p>
            <a:r>
              <a:rPr lang="en-US" altLang="en-US" sz="2400" dirty="0"/>
              <a:t>Six basic operators</a:t>
            </a:r>
            <a:endParaRPr lang="en-US" altLang="en-US" sz="2400" dirty="0"/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/>
            <a:r>
              <a:rPr lang="en-US" altLang="en-US" sz="2400" dirty="0"/>
              <a:t>Cartesian product: x</a:t>
            </a:r>
            <a:endParaRPr lang="en-US" altLang="en-US" sz="2400" dirty="0"/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/>
              <a:t>The  </a:t>
            </a:r>
            <a:r>
              <a:rPr lang="en-US" altLang="en-US" sz="2400" b="1" dirty="0"/>
              <a:t>selec</a:t>
            </a:r>
            <a:r>
              <a:rPr lang="en-US" altLang="en-US" sz="2400" dirty="0"/>
              <a:t>t operation selects tuples that satisfy a given predicate</a:t>
            </a:r>
            <a:r>
              <a:rPr lang="en-US" altLang="en-US" sz="2400" dirty="0" smtClean="0"/>
              <a:t>.   </a:t>
            </a:r>
            <a:r>
              <a:rPr lang="zh-CN" altLang="en-US" sz="2400" dirty="0" smtClean="0"/>
              <a:t>（</a:t>
            </a:r>
            <a:r>
              <a:rPr lang="en-US" altLang="en-US" sz="24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 : </a:t>
            </a:r>
            <a:r>
              <a:rPr lang="en-US" altLang="zh-CN" sz="2400" dirty="0" smtClean="0">
                <a:solidFill>
                  <a:srgbClr val="FF0000"/>
                </a:solidFill>
              </a:rPr>
              <a:t>sigma</a:t>
            </a:r>
            <a:r>
              <a:rPr lang="zh-CN" altLang="en-US" sz="2400" dirty="0" smtClean="0"/>
              <a:t>）</a:t>
            </a:r>
            <a:endParaRPr lang="en-US" altLang="en-US" sz="24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/>
              <a:t>Notation: 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is called the 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2400" i="1" dirty="0"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ym typeface="Symbol" panose="05050102010706020507" pitchFamily="18" charset="2"/>
              </a:rPr>
              <a:t>  relation where the instructor is in the “Physics” department.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Query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	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Result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31858"/>
          <a:stretch>
            <a:fillRect/>
          </a:stretch>
        </p:blipFill>
        <p:spPr>
          <a:xfrm>
            <a:off x="1840201" y="5066225"/>
            <a:ext cx="4932139" cy="122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8375650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We allow comparisons using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              =, , &gt;, . &lt;. 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in the selection predicate.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We can combine several predicates into a larger predicate by using the connectives: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2000" b="1" dirty="0">
                <a:sym typeface="Symbol" panose="05050102010706020507" pitchFamily="18" charset="2"/>
              </a:rPr>
              <a:t>and</a:t>
            </a:r>
            <a:r>
              <a:rPr lang="en-US" altLang="en-US" sz="2000" dirty="0">
                <a:sym typeface="Symbol" panose="05050102010706020507" pitchFamily="18" charset="2"/>
              </a:rPr>
              <a:t>),  (</a:t>
            </a:r>
            <a:r>
              <a:rPr lang="en-US" altLang="en-US" sz="2000" b="1" dirty="0">
                <a:sym typeface="Symbol" panose="05050102010706020507" pitchFamily="18" charset="2"/>
              </a:rPr>
              <a:t>or</a:t>
            </a:r>
            <a:r>
              <a:rPr lang="en-US" altLang="en-US" sz="2000" dirty="0">
                <a:sym typeface="Symbol" panose="05050102010706020507" pitchFamily="18" charset="2"/>
              </a:rPr>
              <a:t>),  (</a:t>
            </a:r>
            <a:r>
              <a:rPr lang="en-US" altLang="en-US" sz="2000" b="1" dirty="0">
                <a:sym typeface="Symbol" panose="05050102010706020507" pitchFamily="18" charset="2"/>
              </a:rPr>
              <a:t>not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Example: Find the instructors in Physics with a salary greater $90,000, we write: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salary &gt;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ja-JP" sz="20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select predicate may  include comparisons between two attributes.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Example, find all departments whose name is the same as their building name: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department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选择运算</a:t>
            </a:r>
            <a:r>
              <a:rPr lang="en-US" altLang="zh-CN"/>
              <a:t>(</a:t>
            </a: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/>
              <a:t>)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114425" y="1676400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505" indent="-2305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 b="1">
                <a:latin typeface="Helvetica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zh-CN" altLang="en-US" sz="24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4798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370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3942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514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4798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9370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3942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8514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66763" y="449262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505" indent="-2305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A=B ∧ D &gt; 5</a:t>
            </a:r>
            <a:r>
              <a:rPr lang="en-US" altLang="zh-CN" sz="2400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5560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0132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4704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276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5560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0132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4704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9276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7" name="AutoShape 21"/>
          <p:cNvSpPr>
            <a:spLocks noChangeArrowheads="1"/>
          </p:cNvSpPr>
          <p:nvPr/>
        </p:nvSpPr>
        <p:spPr bwMode="auto">
          <a:xfrm rot="-5400000">
            <a:off x="2393950" y="5264150"/>
            <a:ext cx="381000" cy="749300"/>
          </a:xfrm>
          <a:prstGeom prst="downArrow">
            <a:avLst>
              <a:gd name="adj1" fmla="val 50000"/>
              <a:gd name="adj2" fmla="val 49167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 animBg="1"/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/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下列选择运算的结果是什么？ </a:t>
            </a:r>
            <a:br>
              <a:rPr lang="zh-CN" altLang="en-US" sz="2400" dirty="0">
                <a:sym typeface="Symbol" panose="05050102010706020507" pitchFamily="18" charset="2"/>
              </a:rPr>
            </a:br>
            <a:endParaRPr lang="zh-CN" altLang="en-US" sz="2400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1=1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59198" name="Group 126"/>
          <p:cNvGraphicFramePr>
            <a:graphicFrameLocks noGrp="1"/>
          </p:cNvGraphicFramePr>
          <p:nvPr/>
        </p:nvGraphicFramePr>
        <p:xfrm>
          <a:off x="5689600" y="4356100"/>
          <a:ext cx="3429000" cy="1473200"/>
        </p:xfrm>
        <a:graphic>
          <a:graphicData uri="http://schemas.openxmlformats.org/drawingml/2006/table">
            <a:tbl>
              <a:tblPr/>
              <a:tblGrid>
                <a:gridCol w="1524000"/>
                <a:gridCol w="825500"/>
                <a:gridCol w="10795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18" name="Text Box 46"/>
          <p:cNvSpPr txBox="1">
            <a:spLocks noChangeArrowheads="1"/>
          </p:cNvSpPr>
          <p:nvPr/>
        </p:nvSpPr>
        <p:spPr bwMode="auto">
          <a:xfrm>
            <a:off x="6540500" y="38989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E4A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00E4A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9197" name="Group 125"/>
          <p:cNvGraphicFramePr>
            <a:graphicFrameLocks noGrp="1"/>
          </p:cNvGraphicFramePr>
          <p:nvPr/>
        </p:nvGraphicFramePr>
        <p:xfrm>
          <a:off x="127000" y="4368800"/>
          <a:ext cx="3352800" cy="14605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85" name="Text Box 113"/>
          <p:cNvSpPr txBox="1">
            <a:spLocks noChangeArrowheads="1"/>
          </p:cNvSpPr>
          <p:nvPr/>
        </p:nvSpPr>
        <p:spPr bwMode="auto">
          <a:xfrm>
            <a:off x="787400" y="37973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9186" name="AutoShape 114"/>
          <p:cNvSpPr>
            <a:spLocks noChangeArrowheads="1"/>
          </p:cNvSpPr>
          <p:nvPr/>
        </p:nvSpPr>
        <p:spPr bwMode="auto">
          <a:xfrm rot="-5400000">
            <a:off x="4400550" y="4006850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18" grpId="0" autoUpdateAnimBg="0"/>
      <p:bldP spid="2591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下列选择运算的结果是什么？ </a:t>
            </a:r>
            <a:br>
              <a:rPr lang="en-US" altLang="zh-CN" dirty="0">
                <a:sym typeface="Symbol" panose="05050102010706020507" pitchFamily="18" charset="2"/>
              </a:rPr>
            </a:br>
            <a:endParaRPr lang="en-US" altLang="zh-CN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1=2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61168" name="Group 48"/>
          <p:cNvGraphicFramePr>
            <a:graphicFrameLocks noGrp="1"/>
          </p:cNvGraphicFramePr>
          <p:nvPr/>
        </p:nvGraphicFramePr>
        <p:xfrm>
          <a:off x="109538" y="4381500"/>
          <a:ext cx="3352800" cy="14605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769938" y="38100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47" name="AutoShape 27"/>
          <p:cNvSpPr>
            <a:spLocks noChangeArrowheads="1"/>
          </p:cNvSpPr>
          <p:nvPr/>
        </p:nvSpPr>
        <p:spPr bwMode="auto">
          <a:xfrm rot="-5400000">
            <a:off x="4383088" y="4006850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6319838" y="4133850"/>
            <a:ext cx="8382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8800">
                <a:latin typeface="Times New Roman" panose="02020603050405020304" pitchFamily="18" charset="0"/>
                <a:ea typeface="宋体" panose="02010600030101010101" pitchFamily="2" charset="-122"/>
              </a:rPr>
              <a:t>ø</a:t>
            </a:r>
            <a:r>
              <a:rPr kumimoji="1" lang="en-US" altLang="zh-CN" sz="11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7335838" y="4140200"/>
            <a:ext cx="12319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9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9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6" grpId="0" autoUpdateAnimBg="0"/>
      <p:bldP spid="261159" grpId="0" autoUpdateAnimBg="0"/>
      <p:bldP spid="2611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下列选择运算的结果是什么？</a:t>
            </a:r>
            <a:br>
              <a:rPr lang="en-US" altLang="zh-CN" sz="2400" dirty="0">
                <a:sym typeface="Symbol" panose="05050102010706020507" pitchFamily="18" charset="2"/>
              </a:rPr>
            </a:br>
            <a:endParaRPr lang="en-US" altLang="zh-CN" sz="2400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1=2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60205" name="Group 109"/>
          <p:cNvGraphicFramePr>
            <a:graphicFrameLocks noGrp="1"/>
          </p:cNvGraphicFramePr>
          <p:nvPr/>
        </p:nvGraphicFramePr>
        <p:xfrm>
          <a:off x="5524500" y="4716463"/>
          <a:ext cx="3416300" cy="365125"/>
        </p:xfrm>
        <a:graphic>
          <a:graphicData uri="http://schemas.openxmlformats.org/drawingml/2006/table">
            <a:tbl>
              <a:tblPr/>
              <a:tblGrid>
                <a:gridCol w="1612900"/>
                <a:gridCol w="889000"/>
                <a:gridCol w="9144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0142" name="Text Box 46"/>
          <p:cNvSpPr txBox="1">
            <a:spLocks noChangeArrowheads="1"/>
          </p:cNvSpPr>
          <p:nvPr/>
        </p:nvSpPr>
        <p:spPr bwMode="auto">
          <a:xfrm>
            <a:off x="6527800" y="42465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E4A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00E4A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150" name="Text Box 54"/>
          <p:cNvSpPr txBox="1">
            <a:spLocks noChangeArrowheads="1"/>
          </p:cNvSpPr>
          <p:nvPr/>
        </p:nvSpPr>
        <p:spPr bwMode="auto">
          <a:xfrm>
            <a:off x="7327900" y="4106863"/>
            <a:ext cx="12319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96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1" lang="en-US" altLang="zh-CN" sz="9600" b="1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0204" name="Group 108"/>
          <p:cNvGraphicFramePr>
            <a:graphicFrameLocks noGrp="1"/>
          </p:cNvGraphicFramePr>
          <p:nvPr/>
        </p:nvGraphicFramePr>
        <p:xfrm>
          <a:off x="76200" y="4297363"/>
          <a:ext cx="3352800" cy="14732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94" name="Text Box 103"/>
          <p:cNvSpPr txBox="1">
            <a:spLocks noChangeArrowheads="1"/>
          </p:cNvSpPr>
          <p:nvPr/>
        </p:nvSpPr>
        <p:spPr bwMode="auto">
          <a:xfrm>
            <a:off x="736600" y="3729038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5" name="AutoShape 104"/>
          <p:cNvSpPr>
            <a:spLocks noChangeArrowheads="1"/>
          </p:cNvSpPr>
          <p:nvPr/>
        </p:nvSpPr>
        <p:spPr bwMode="auto">
          <a:xfrm rot="-5400000">
            <a:off x="4349750" y="3935413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2400" dirty="0"/>
              <a:t>A unary operation that returns its argument relation, with certain attributes left out.  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: pi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2400" dirty="0"/>
              <a:t>Notation:</a:t>
            </a:r>
            <a:endParaRPr lang="en-US" altLang="en-US" sz="2400" dirty="0"/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                  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1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2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3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sz="2400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  <a:tabLst>
                <a:tab pos="3257550" algn="ctr"/>
              </a:tabLst>
            </a:pPr>
            <a:r>
              <a:rPr lang="en-US" altLang="en-US" sz="2400" dirty="0"/>
              <a:t>	where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A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 …, 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 are attribute names and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a relation name.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The result is defined as the relation of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columns obtained by erasing the columns that are not listed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Duplicate rows removed from result</a:t>
            </a:r>
            <a:r>
              <a:rPr lang="en-US" altLang="en-US" sz="2400" dirty="0"/>
              <a:t>, since relations are sets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关系的定义</a:t>
            </a:r>
            <a:r>
              <a:rPr lang="en-US" altLang="zh-CN" dirty="0"/>
              <a:t>:  </a:t>
            </a:r>
            <a:r>
              <a:rPr lang="zh-CN" altLang="en-US" dirty="0"/>
              <a:t>域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相同类型值的集合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例子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: { 1, 2, 3 }.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: { Female, Male 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: {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Jones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Smith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Jackson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 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反例：</a:t>
            </a:r>
            <a:r>
              <a:rPr lang="en-US" altLang="zh-CN" sz="2400" dirty="0"/>
              <a:t> { 1, </a:t>
            </a:r>
            <a:r>
              <a:rPr lang="en-US" altLang="zh-CN" sz="2400" dirty="0">
                <a:latin typeface="Helvetica" panose="020B0604020202020204" pitchFamily="34" charset="0"/>
              </a:rPr>
              <a:t>‘</a:t>
            </a:r>
            <a:r>
              <a:rPr lang="en-US" altLang="zh-CN" sz="2400" dirty="0"/>
              <a:t>Jones</a:t>
            </a:r>
            <a:r>
              <a:rPr lang="en-US" altLang="zh-CN" sz="2400" dirty="0">
                <a:latin typeface="Helvetica" panose="020B0604020202020204" pitchFamily="34" charset="0"/>
              </a:rPr>
              <a:t>’</a:t>
            </a:r>
            <a:r>
              <a:rPr lang="en-US" altLang="zh-CN" sz="2400" dirty="0"/>
              <a:t>} </a:t>
            </a:r>
            <a:r>
              <a:rPr lang="zh-CN" altLang="en-US" sz="2400" dirty="0"/>
              <a:t>不是域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域的基数：域中值的个数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的基数为</a:t>
            </a:r>
            <a:r>
              <a:rPr lang="en-US" altLang="zh-CN" sz="2400" dirty="0"/>
              <a:t>3</a:t>
            </a:r>
            <a:endParaRPr lang="en-US" altLang="zh-CN" sz="2400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2400" dirty="0"/>
              <a:t>Example: eliminate the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 attribute of </a:t>
            </a:r>
            <a:r>
              <a:rPr lang="en-US" altLang="en-US" sz="2400" i="1" dirty="0"/>
              <a:t>instructor</a:t>
            </a:r>
            <a:endParaRPr lang="en-US" altLang="en-US" sz="2400" i="1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Query</a:t>
            </a:r>
            <a:r>
              <a:rPr lang="en-US" altLang="en-US" sz="2400" i="1" dirty="0"/>
              <a:t>:</a:t>
            </a:r>
            <a:br>
              <a:rPr lang="en-US" altLang="en-US" sz="2400" dirty="0"/>
            </a:br>
            <a:r>
              <a:rPr lang="en-US" altLang="en-US" sz="2400" dirty="0"/>
              <a:t>         	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/>
              <a:t>ID, name, salary</a:t>
            </a:r>
            <a:r>
              <a:rPr lang="en-US" altLang="en-US" sz="2400" dirty="0"/>
              <a:t> (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) 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Result:</a:t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9823"/>
          <a:stretch>
            <a:fillRect/>
          </a:stretch>
        </p:blipFill>
        <p:spPr>
          <a:xfrm>
            <a:off x="2399495" y="2996502"/>
            <a:ext cx="4216669" cy="374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2400" dirty="0"/>
              <a:t>The result of a relational-algebra operation is relation  and therefore of relational-algebra operations can be composed together into a </a:t>
            </a:r>
            <a:r>
              <a:rPr lang="en-US" altLang="en-US" sz="2400" b="1" dirty="0"/>
              <a:t>relational-algebra expression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Consider  the query -- Find the names of all instructors in the Physics department.</a:t>
            </a:r>
            <a:endParaRPr lang="en-US" altLang="ja-JP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name</a:t>
            </a:r>
            <a:r>
              <a:rPr lang="en-US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altLang="ja-JP" sz="24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ja-JP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2000" dirty="0"/>
              <a:t>The union operation </a:t>
            </a:r>
            <a:r>
              <a:rPr lang="en-US" altLang="en-US" sz="2000" dirty="0">
                <a:sym typeface="Symbol" panose="05050102010706020507" pitchFamily="18" charset="2"/>
              </a:rPr>
              <a:t>allows us to combine two relations </a:t>
            </a:r>
            <a:endParaRPr lang="en-US" altLang="en-US" sz="2000" dirty="0"/>
          </a:p>
          <a:p>
            <a:pPr>
              <a:tabLst>
                <a:tab pos="2965450" algn="ctr"/>
              </a:tabLst>
            </a:pPr>
            <a:r>
              <a:rPr lang="en-US" altLang="en-US" sz="2000" dirty="0"/>
              <a:t>Notation:  </a:t>
            </a:r>
            <a:r>
              <a:rPr lang="en-US" altLang="en-US" sz="2000" i="1" dirty="0"/>
              <a:t>r 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For </a:t>
            </a:r>
            <a:r>
              <a:rPr lang="en-US" altLang="en-US" sz="2000" i="1" dirty="0"/>
              <a:t>r</a:t>
            </a:r>
            <a:r>
              <a:rPr lang="en-US" altLang="en-US" sz="2000" dirty="0"/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to be valid.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2965450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ym typeface="Symbol" panose="05050102010706020507" pitchFamily="18" charset="2"/>
              </a:rPr>
              <a:t>1.   </a:t>
            </a:r>
            <a:r>
              <a:rPr lang="en-US" altLang="en-US" sz="2000" i="1" dirty="0">
                <a:sym typeface="Symbol" panose="05050102010706020507" pitchFamily="18" charset="2"/>
              </a:rPr>
              <a:t>r,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must have the </a:t>
            </a:r>
            <a:r>
              <a:rPr lang="en-US" altLang="en-US" sz="2000" i="1" dirty="0">
                <a:sym typeface="Symbol" panose="05050102010706020507" pitchFamily="18" charset="2"/>
              </a:rPr>
              <a:t>same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2000" dirty="0">
                <a:sym typeface="Symbol" panose="05050102010706020507" pitchFamily="18" charset="2"/>
              </a:rPr>
              <a:t> (same number of attributes)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2000" dirty="0">
                <a:sym typeface="Symbol" panose="05050102010706020507" pitchFamily="18" charset="2"/>
              </a:rPr>
              <a:t> (example: 2</a:t>
            </a:r>
            <a:r>
              <a:rPr lang="en-US" altLang="en-US" sz="2000" baseline="30000" dirty="0">
                <a:sym typeface="Symbol" panose="05050102010706020507" pitchFamily="18" charset="2"/>
              </a:rPr>
              <a:t>nd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column 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deals with the same type of values as does the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2</a:t>
            </a:r>
            <a:r>
              <a:rPr lang="en-US" altLang="en-US" sz="2000" baseline="30000" dirty="0">
                <a:sym typeface="Symbol" panose="05050102010706020507" pitchFamily="18" charset="2"/>
              </a:rPr>
              <a:t>nd </a:t>
            </a:r>
            <a:r>
              <a:rPr lang="en-US" altLang="en-US" sz="2000" dirty="0">
                <a:sym typeface="Symbol" panose="05050102010706020507" pitchFamily="18" charset="2"/>
              </a:rPr>
              <a:t>column of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000" dirty="0"/>
              <a:t>Example: to find all courses taught in the Fall 2017 semester, or in the Spring 2018 semester, or in both</a:t>
            </a:r>
            <a:br>
              <a:rPr lang="en-US" altLang="en-US" sz="2000" dirty="0"/>
            </a:br>
            <a:r>
              <a:rPr lang="en-US" altLang="en-US" sz="2000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000" dirty="0"/>
              <a:t>Result of: </a:t>
            </a:r>
            <a:br>
              <a:rPr lang="en-US" altLang="en-US" sz="2000" dirty="0"/>
            </a:br>
            <a:r>
              <a:rPr lang="en-US" altLang="en-US" sz="2000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7449" r="37780" b="13863"/>
          <a:stretch>
            <a:fillRect/>
          </a:stretch>
        </p:blipFill>
        <p:spPr>
          <a:xfrm>
            <a:off x="3507677" y="2636085"/>
            <a:ext cx="1818732" cy="287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  <a:endParaRPr lang="en-US" altLang="en-US" sz="28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2000" dirty="0"/>
              <a:t>The  set-intersection  operation </a:t>
            </a:r>
            <a:r>
              <a:rPr lang="en-US" altLang="en-US" sz="20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2000" dirty="0"/>
          </a:p>
          <a:p>
            <a:r>
              <a:rPr lang="en-US" altLang="en-US" sz="2000" dirty="0"/>
              <a:t>Notation: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/>
              <a:t>s</a:t>
            </a:r>
            <a:endParaRPr lang="en-US" altLang="en-US" sz="2000" dirty="0"/>
          </a:p>
          <a:p>
            <a:r>
              <a:rPr lang="en-US" altLang="en-US" sz="2000" dirty="0"/>
              <a:t>Assume: 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r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dirty="0"/>
              <a:t> have the </a:t>
            </a:r>
            <a:r>
              <a:rPr lang="en-US" altLang="en-US" sz="2000" i="1" dirty="0"/>
              <a:t>same </a:t>
            </a:r>
            <a:r>
              <a:rPr lang="en-US" altLang="en-US" sz="2000" i="1" dirty="0" err="1"/>
              <a:t>arity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lvl="1"/>
            <a:r>
              <a:rPr lang="en-US" altLang="en-US" sz="2000" dirty="0"/>
              <a:t>attributes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</a:t>
            </a:r>
            <a:r>
              <a:rPr lang="en-US" altLang="en-US" sz="2000" dirty="0"/>
              <a:t> are compatible</a:t>
            </a:r>
            <a:endParaRPr lang="en-US" altLang="en-US" sz="2000" dirty="0"/>
          </a:p>
          <a:p>
            <a:r>
              <a:rPr lang="en-US" altLang="en-US" sz="2000" dirty="0"/>
              <a:t>Example: Find the set of all courses taught in both the Fall 2017 and the Spring 2018 semesters.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Result</a:t>
            </a:r>
            <a:endParaRPr lang="en-US" altLang="en-US" sz="20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8817" r="40862" b="33302"/>
          <a:stretch>
            <a:fillRect/>
          </a:stretch>
        </p:blipFill>
        <p:spPr>
          <a:xfrm>
            <a:off x="3433088" y="5232965"/>
            <a:ext cx="1373862" cy="82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000" dirty="0"/>
              <a:t>The set-difference operation allows us to find tuples that are in one relation but are not in another. </a:t>
            </a:r>
            <a:endParaRPr lang="en-US" altLang="en-US" sz="2000" dirty="0"/>
          </a:p>
          <a:p>
            <a:pPr>
              <a:spcBef>
                <a:spcPct val="60000"/>
              </a:spcBef>
            </a:pPr>
            <a:r>
              <a:rPr lang="en-US" altLang="en-US" sz="2000" dirty="0"/>
              <a:t>Notation </a:t>
            </a:r>
            <a:r>
              <a:rPr lang="en-US" altLang="en-US" sz="2000" i="1" dirty="0"/>
              <a:t>r – s</a:t>
            </a:r>
            <a:endParaRPr lang="en-US" altLang="en-US" sz="2000" i="1" dirty="0"/>
          </a:p>
          <a:p>
            <a:r>
              <a:rPr lang="en-US" altLang="en-US" sz="2000" dirty="0"/>
              <a:t>Set differences must be taken between </a:t>
            </a:r>
            <a:r>
              <a:rPr lang="en-US" altLang="en-US" sz="2000" b="1" dirty="0">
                <a:solidFill>
                  <a:srgbClr val="002060"/>
                </a:solidFill>
              </a:rPr>
              <a:t>compatible</a:t>
            </a:r>
            <a:r>
              <a:rPr lang="en-US" altLang="en-US" sz="2000" dirty="0"/>
              <a:t> relations.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</a:t>
            </a:r>
            <a:r>
              <a:rPr lang="en-US" altLang="en-US" sz="2000" dirty="0"/>
              <a:t> must have the </a:t>
            </a:r>
            <a:r>
              <a:rPr lang="en-US" altLang="en-US" sz="2000" dirty="0">
                <a:solidFill>
                  <a:srgbClr val="002060"/>
                </a:solidFill>
              </a:rPr>
              <a:t>same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arity</a:t>
            </a:r>
            <a:endParaRPr lang="en-US" altLang="en-US" sz="2000" dirty="0"/>
          </a:p>
          <a:p>
            <a:pPr lvl="1"/>
            <a:r>
              <a:rPr lang="en-US" altLang="en-US" sz="2000" dirty="0"/>
              <a:t>attribute domains of </a:t>
            </a:r>
            <a:r>
              <a:rPr lang="en-US" altLang="en-US" sz="2000" i="1" dirty="0"/>
              <a:t>r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s </a:t>
            </a:r>
            <a:r>
              <a:rPr lang="en-US" altLang="en-US" sz="2000" dirty="0"/>
              <a:t>must be compatible</a:t>
            </a:r>
            <a:endParaRPr lang="en-US" altLang="en-US" sz="2000" dirty="0"/>
          </a:p>
          <a:p>
            <a:pPr>
              <a:lnSpc>
                <a:spcPct val="140000"/>
              </a:lnSpc>
            </a:pPr>
            <a:r>
              <a:rPr lang="en-US" altLang="en-US" sz="2000" dirty="0"/>
              <a:t>Example: to find all courses taught in the Fall 2017 semester, but not in the Spring 2018 semester</a:t>
            </a:r>
            <a:br>
              <a:rPr lang="en-US" altLang="en-US" sz="20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0709" r="41294" b="41353"/>
          <a:stretch>
            <a:fillRect/>
          </a:stretch>
        </p:blipFill>
        <p:spPr>
          <a:xfrm>
            <a:off x="3971064" y="5288412"/>
            <a:ext cx="1201872" cy="9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</a:t>
            </a:r>
            <a:r>
              <a:rPr lang="en-US" altLang="zh-CN"/>
              <a:t>,</a:t>
            </a:r>
            <a:r>
              <a:rPr lang="zh-CN" altLang="en-US"/>
              <a:t>交</a:t>
            </a:r>
            <a:r>
              <a:rPr lang="en-US" altLang="zh-CN"/>
              <a:t>,</a:t>
            </a:r>
            <a:r>
              <a:rPr lang="zh-CN" altLang="en-US"/>
              <a:t>差运算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关系 </a:t>
            </a:r>
            <a:r>
              <a:rPr lang="en-US" altLang="zh-CN" sz="2400" i="1" dirty="0"/>
              <a:t>r, s:</a:t>
            </a:r>
            <a:endParaRPr lang="en-US" altLang="zh-CN" sz="2400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-317500" y="3886200"/>
            <a:ext cx="15557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Font typeface="Monotype Sorts" pitchFamily="-65" charset="2"/>
              <a:buNone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     </a:t>
            </a:r>
            <a:r>
              <a:rPr kumimoji="1" lang="en-US" altLang="zh-CN" sz="2400" b="1" dirty="0">
                <a:latin typeface="+mn-ea"/>
                <a:ea typeface="+mn-ea"/>
              </a:rPr>
              <a:t>r </a:t>
            </a:r>
            <a:r>
              <a:rPr kumimoji="1"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 s</a:t>
            </a:r>
            <a:r>
              <a:rPr kumimoji="1" lang="en-US" altLang="zh-CN" sz="2400" b="1" dirty="0">
                <a:latin typeface="+mn-ea"/>
                <a:ea typeface="+mn-ea"/>
              </a:rPr>
              <a:t>: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511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1083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651125" y="21653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108325" y="21653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7847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2419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784725" y="216535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41925" y="216535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957513" y="1284288"/>
            <a:ext cx="277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108575" y="12080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009900" y="39370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467100" y="39370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009900" y="4381500"/>
            <a:ext cx="457200" cy="2005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467100" y="4381500"/>
            <a:ext cx="457200" cy="2005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130300" y="39116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587500" y="39116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1130300" y="4356100"/>
            <a:ext cx="457200" cy="247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1587500" y="4356100"/>
            <a:ext cx="457200" cy="247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 rot="-5400000">
            <a:off x="2368550" y="4629150"/>
            <a:ext cx="381000" cy="749300"/>
          </a:xfrm>
          <a:prstGeom prst="downArrow">
            <a:avLst>
              <a:gd name="adj1" fmla="val 50000"/>
              <a:gd name="adj2" fmla="val 49167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997700" y="3898900"/>
            <a:ext cx="933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 s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039100" y="39751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8496300" y="39751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8039100" y="441960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8496300" y="441960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5556250" y="3963988"/>
            <a:ext cx="1046163" cy="523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662613" y="3973513"/>
            <a:ext cx="760412" cy="427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Helvetica" panose="020B0604020202020204" pitchFamily="34" charset="0"/>
                <a:ea typeface="宋体" panose="02010600030101010101" pitchFamily="2" charset="-122"/>
              </a:rPr>
              <a:t>A     B</a:t>
            </a:r>
            <a:endParaRPr lang="en-US" altLang="zh-CN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6035675" y="3973513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5561013" y="4403725"/>
            <a:ext cx="1046162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5699125" y="4410075"/>
            <a:ext cx="720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     </a:t>
            </a:r>
            <a:r>
              <a:rPr lang="en-US" altLang="zh-CN" sz="22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6040438" y="4413250"/>
            <a:ext cx="1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4279900" y="3937000"/>
            <a:ext cx="996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 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/>
      <p:bldP spid="44046" grpId="0"/>
      <p:bldP spid="44047" grpId="0" animBg="1"/>
      <p:bldP spid="44048" grpId="0" animBg="1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7" grpId="0"/>
      <p:bldP spid="44058" grpId="0" animBg="1"/>
      <p:bldP spid="44059" grpId="0" animBg="1"/>
      <p:bldP spid="44060" grpId="0" animBg="1"/>
      <p:bldP spid="44061" grpId="0" animBg="1"/>
      <p:bldP spid="44063" grpId="0" animBg="1"/>
      <p:bldP spid="44066" grpId="0"/>
      <p:bldP spid="4406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2000" dirty="0"/>
              <a:t>The Cartesian-product operation (denoted by X)  allows us to combine information from any two relations.  </a:t>
            </a:r>
            <a:endParaRPr lang="en-US" altLang="en-US" sz="2000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Example: the Cartesian product of the relations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t</a:t>
            </a:r>
            <a:r>
              <a:rPr lang="en-US" altLang="en-US" sz="2000" i="1" dirty="0"/>
              <a:t>eaches</a:t>
            </a:r>
            <a:r>
              <a:rPr lang="en-US" altLang="en-US" sz="2000" dirty="0"/>
              <a:t> is written  as: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i="1" dirty="0"/>
              <a:t>                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endParaRPr lang="en-US" altLang="en-US" sz="2000" i="1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We construct a tuple of the result out of each possible pair of tuples: one from the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 and one from the </a:t>
            </a:r>
            <a:r>
              <a:rPr lang="en-US" altLang="en-US" sz="2000" i="1" dirty="0"/>
              <a:t>teaches</a:t>
            </a:r>
            <a:r>
              <a:rPr lang="en-US" altLang="en-US" sz="2000" dirty="0"/>
              <a:t> relation (see next slide)</a:t>
            </a:r>
            <a:endParaRPr lang="en-US" altLang="en-US" sz="2000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Since the instructor</a:t>
            </a:r>
            <a:r>
              <a:rPr lang="en-US" altLang="en-US" sz="2000" i="1" dirty="0"/>
              <a:t> ID </a:t>
            </a:r>
            <a:r>
              <a:rPr lang="en-US" altLang="en-US" sz="2000" dirty="0"/>
              <a:t>appears in both relations we distinguish between these attribute by attaching to the attribute the name of the relation from which the attribute originally came.</a:t>
            </a:r>
            <a:endParaRPr lang="en-US" altLang="en-US" sz="2000" dirty="0"/>
          </a:p>
          <a:p>
            <a:pPr lvl="1">
              <a:tabLst>
                <a:tab pos="3149600" algn="ctr"/>
              </a:tabLst>
            </a:pPr>
            <a:r>
              <a:rPr lang="en-US" altLang="en-US" sz="2000" i="1" dirty="0"/>
              <a:t>instructor.ID</a:t>
            </a:r>
            <a:endParaRPr lang="en-US" altLang="en-US" sz="2000" i="1" dirty="0"/>
          </a:p>
          <a:p>
            <a:pPr lvl="1">
              <a:tabLst>
                <a:tab pos="3149600" algn="ctr"/>
              </a:tabLst>
            </a:pPr>
            <a:r>
              <a:rPr lang="en-US" altLang="en-US" sz="2000" i="1" dirty="0"/>
              <a:t>teaches.ID</a:t>
            </a:r>
            <a:endParaRPr lang="en-US" altLang="en-US" sz="2000" i="1" dirty="0"/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笛卡儿积运算</a:t>
            </a:r>
            <a:r>
              <a:rPr lang="en-US" altLang="zh-CN"/>
              <a:t>(x)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628650" y="1920875"/>
            <a:ext cx="18145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zh-CN" altLang="en-US" sz="2400" b="1">
                <a:latin typeface="Helvetica" panose="020B0604020202020204" pitchFamily="34" charset="0"/>
                <a:ea typeface="宋体" panose="02010600030101010101" pitchFamily="2" charset="-122"/>
              </a:rPr>
              <a:t>关系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r, 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6113463" y="1920875"/>
            <a:ext cx="1165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 x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7032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11604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703263" y="3208338"/>
            <a:ext cx="4572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160463" y="3208338"/>
            <a:ext cx="4572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53514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58086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53514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2" name="Rectangle 12"/>
          <p:cNvSpPr>
            <a:spLocks noChangeArrowheads="1"/>
          </p:cNvSpPr>
          <p:nvPr/>
        </p:nvSpPr>
        <p:spPr bwMode="auto">
          <a:xfrm>
            <a:off x="58086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2658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67230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5" name="Rectangle 15"/>
          <p:cNvSpPr>
            <a:spLocks noChangeArrowheads="1"/>
          </p:cNvSpPr>
          <p:nvPr/>
        </p:nvSpPr>
        <p:spPr bwMode="auto">
          <a:xfrm>
            <a:off x="62658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67230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71802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71802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9" name="Rectangle 19"/>
          <p:cNvSpPr>
            <a:spLocks noChangeArrowheads="1"/>
          </p:cNvSpPr>
          <p:nvPr/>
        </p:nvSpPr>
        <p:spPr bwMode="auto">
          <a:xfrm>
            <a:off x="24558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29130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1" name="Rectangle 21"/>
          <p:cNvSpPr>
            <a:spLocks noChangeArrowheads="1"/>
          </p:cNvSpPr>
          <p:nvPr/>
        </p:nvSpPr>
        <p:spPr bwMode="auto">
          <a:xfrm>
            <a:off x="24558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2" name="Rectangle 22"/>
          <p:cNvSpPr>
            <a:spLocks noChangeArrowheads="1"/>
          </p:cNvSpPr>
          <p:nvPr/>
        </p:nvSpPr>
        <p:spPr bwMode="auto">
          <a:xfrm>
            <a:off x="29130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33702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4" name="Rectangle 24"/>
          <p:cNvSpPr>
            <a:spLocks noChangeArrowheads="1"/>
          </p:cNvSpPr>
          <p:nvPr/>
        </p:nvSpPr>
        <p:spPr bwMode="auto">
          <a:xfrm>
            <a:off x="33702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6" name="Text Box 26"/>
          <p:cNvSpPr txBox="1">
            <a:spLocks noChangeArrowheads="1"/>
          </p:cNvSpPr>
          <p:nvPr/>
        </p:nvSpPr>
        <p:spPr bwMode="auto">
          <a:xfrm>
            <a:off x="1038225" y="2322513"/>
            <a:ext cx="277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7" name="Text Box 27"/>
          <p:cNvSpPr txBox="1">
            <a:spLocks noChangeArrowheads="1"/>
          </p:cNvSpPr>
          <p:nvPr/>
        </p:nvSpPr>
        <p:spPr bwMode="auto">
          <a:xfrm>
            <a:off x="2982913" y="23225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8" name="Line 28"/>
          <p:cNvSpPr>
            <a:spLocks noChangeShapeType="1"/>
          </p:cNvSpPr>
          <p:nvPr/>
        </p:nvSpPr>
        <p:spPr bwMode="auto">
          <a:xfrm>
            <a:off x="1630363" y="3411538"/>
            <a:ext cx="812800" cy="0"/>
          </a:xfrm>
          <a:prstGeom prst="line">
            <a:avLst/>
          </a:prstGeom>
          <a:noFill/>
          <a:ln w="28575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271" name="Line 31"/>
          <p:cNvSpPr>
            <a:spLocks noChangeShapeType="1"/>
          </p:cNvSpPr>
          <p:nvPr/>
        </p:nvSpPr>
        <p:spPr bwMode="auto">
          <a:xfrm>
            <a:off x="1617663" y="3983038"/>
            <a:ext cx="838200" cy="509587"/>
          </a:xfrm>
          <a:prstGeom prst="line">
            <a:avLst/>
          </a:prstGeom>
          <a:noFill/>
          <a:ln w="28575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6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/>
      <p:bldP spid="266244" grpId="0"/>
      <p:bldP spid="266245" grpId="0" animBg="1"/>
      <p:bldP spid="266246" grpId="0" animBg="1"/>
      <p:bldP spid="266247" grpId="0" animBg="1"/>
      <p:bldP spid="266248" grpId="0" animBg="1"/>
      <p:bldP spid="266249" grpId="0" animBg="1"/>
      <p:bldP spid="266250" grpId="0" animBg="1"/>
      <p:bldP spid="266251" grpId="0" animBg="1"/>
      <p:bldP spid="266252" grpId="0" animBg="1"/>
      <p:bldP spid="266253" grpId="0" animBg="1"/>
      <p:bldP spid="266254" grpId="0" animBg="1"/>
      <p:bldP spid="266255" grpId="0" animBg="1"/>
      <p:bldP spid="266256" grpId="0" animBg="1"/>
      <p:bldP spid="266257" grpId="0" animBg="1"/>
      <p:bldP spid="266258" grpId="0" animBg="1"/>
      <p:bldP spid="266259" grpId="0" animBg="1"/>
      <p:bldP spid="266260" grpId="0" animBg="1"/>
      <p:bldP spid="266261" grpId="0" animBg="1"/>
      <p:bldP spid="266262" grpId="0" animBg="1"/>
      <p:bldP spid="266263" grpId="0" animBg="1"/>
      <p:bldP spid="266264" grpId="0" animBg="1"/>
      <p:bldP spid="266266" grpId="0"/>
      <p:bldP spid="2662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笛卡儿积运算</a:t>
            </a:r>
            <a:r>
              <a:rPr lang="en-US" altLang="zh-CN"/>
              <a:t>(x) </a:t>
            </a:r>
            <a:endParaRPr lang="en-US" altLang="zh-CN"/>
          </a:p>
        </p:txBody>
      </p:sp>
      <p:sp>
        <p:nvSpPr>
          <p:cNvPr id="40963" name="Rectangle 1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笛卡儿积运算的例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358520" name="Group 120"/>
          <p:cNvGraphicFramePr>
            <a:graphicFrameLocks noGrp="1"/>
          </p:cNvGraphicFramePr>
          <p:nvPr/>
        </p:nvGraphicFramePr>
        <p:xfrm>
          <a:off x="5372100" y="4149725"/>
          <a:ext cx="3721100" cy="854076"/>
        </p:xfrm>
        <a:graphic>
          <a:graphicData uri="http://schemas.openxmlformats.org/drawingml/2006/table">
            <a:tbl>
              <a:tblPr/>
              <a:tblGrid>
                <a:gridCol w="469900"/>
                <a:gridCol w="749300"/>
                <a:gridCol w="711200"/>
                <a:gridCol w="660400"/>
                <a:gridCol w="609600"/>
                <a:gridCol w="5207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26" name="Text Box 26"/>
          <p:cNvSpPr txBox="1">
            <a:spLocks noChangeArrowheads="1"/>
          </p:cNvSpPr>
          <p:nvPr/>
        </p:nvSpPr>
        <p:spPr bwMode="auto">
          <a:xfrm>
            <a:off x="3746500" y="36798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000" b="1" i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519" name="Group 119"/>
          <p:cNvGraphicFramePr>
            <a:graphicFrameLocks noGrp="1"/>
          </p:cNvGraphicFramePr>
          <p:nvPr/>
        </p:nvGraphicFramePr>
        <p:xfrm>
          <a:off x="25400" y="41751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41" name="Text Box 41"/>
          <p:cNvSpPr txBox="1">
            <a:spLocks noChangeArrowheads="1"/>
          </p:cNvSpPr>
          <p:nvPr/>
        </p:nvSpPr>
        <p:spPr bwMode="auto">
          <a:xfrm>
            <a:off x="419100" y="35782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518" name="Group 118"/>
          <p:cNvGraphicFramePr>
            <a:graphicFrameLocks noGrp="1"/>
          </p:cNvGraphicFramePr>
          <p:nvPr/>
        </p:nvGraphicFramePr>
        <p:xfrm>
          <a:off x="1879600" y="41751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56" name="Text Box 56"/>
          <p:cNvSpPr txBox="1">
            <a:spLocks noChangeArrowheads="1"/>
          </p:cNvSpPr>
          <p:nvPr/>
        </p:nvSpPr>
        <p:spPr bwMode="auto">
          <a:xfrm>
            <a:off x="2247900" y="36036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57" name="AutoShape 57"/>
          <p:cNvSpPr>
            <a:spLocks noChangeArrowheads="1"/>
          </p:cNvSpPr>
          <p:nvPr/>
        </p:nvSpPr>
        <p:spPr bwMode="auto">
          <a:xfrm rot="-5400000">
            <a:off x="4248150" y="37528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6" grpId="0" autoUpdateAnimBg="0"/>
      <p:bldP spid="358441" grpId="0" autoUpdateAnimBg="0"/>
      <p:bldP spid="3584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笛卡儿积</a:t>
            </a:r>
            <a:endParaRPr lang="en-US" altLang="zh-CN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8375650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×…×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,  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 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,…, 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是域（可有重复）</a:t>
            </a:r>
            <a:endParaRPr lang="zh-CN" altLang="en-US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所有这样的有序组合构成了该笛卡儿积：第一个元素来自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，第二个元素来自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… </a:t>
            </a:r>
            <a:r>
              <a:rPr lang="zh-CN" altLang="en-US" sz="2400" dirty="0">
                <a:latin typeface="+mn-ea"/>
              </a:rPr>
              <a:t>第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个元素来自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endParaRPr lang="en-US" altLang="zh-CN" sz="2400" baseline="-250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×D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×…×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{ (d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…,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|d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每个组合</a:t>
            </a:r>
            <a:r>
              <a:rPr lang="en-US" altLang="zh-CN" sz="2400" dirty="0">
                <a:latin typeface="+mn-ea"/>
              </a:rPr>
              <a:t>(d</a:t>
            </a:r>
            <a:r>
              <a:rPr lang="en-US" altLang="zh-CN" sz="2400" baseline="-25000" dirty="0">
                <a:latin typeface="+mn-ea"/>
              </a:rPr>
              <a:t>1 </a:t>
            </a:r>
            <a:r>
              <a:rPr lang="en-US" altLang="zh-CN" sz="2400" dirty="0">
                <a:latin typeface="+mn-ea"/>
              </a:rPr>
              <a:t>, 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 , … , 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) </a:t>
            </a:r>
            <a:r>
              <a:rPr lang="zh-CN" altLang="en-US" sz="2400" dirty="0">
                <a:latin typeface="+mn-ea"/>
              </a:rPr>
              <a:t>称为元组 ，其中的各个值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（来自域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）称为分量。有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个分量的元组又称为</a:t>
            </a:r>
            <a:r>
              <a:rPr lang="en-US" altLang="zh-CN" sz="2400" dirty="0">
                <a:latin typeface="+mn-ea"/>
              </a:rPr>
              <a:t>n-</a:t>
            </a:r>
            <a:r>
              <a:rPr lang="zh-CN" altLang="en-US" sz="2400" dirty="0">
                <a:latin typeface="+mn-ea"/>
              </a:rPr>
              <a:t>元组。</a:t>
            </a:r>
            <a:endParaRPr lang="zh-CN" altLang="en-US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笛卡儿积中元组的个数</a:t>
            </a:r>
            <a:r>
              <a:rPr lang="en-US" altLang="zh-CN" sz="2400" dirty="0">
                <a:latin typeface="+mn-ea"/>
              </a:rPr>
              <a:t>,  </a:t>
            </a:r>
            <a:r>
              <a:rPr lang="zh-CN" altLang="en-US" sz="2400" dirty="0">
                <a:latin typeface="+mn-ea"/>
              </a:rPr>
              <a:t>称为</a:t>
            </a:r>
            <a:r>
              <a:rPr lang="zh-CN" altLang="en-US" sz="2400" b="1" dirty="0">
                <a:latin typeface="+mn-ea"/>
              </a:rPr>
              <a:t>笛卡儿积的基数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ldLvl="3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2000" dirty="0"/>
              <a:t>The Cartesian-Product 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i="1" dirty="0"/>
              <a:t>                    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dirty="0"/>
              <a:t>      associates every  tuple of  instructor with every tuple of teaches.</a:t>
            </a:r>
            <a:endParaRPr lang="en-US" altLang="en-US" sz="2000" dirty="0"/>
          </a:p>
          <a:p>
            <a:pPr lvl="1"/>
            <a:r>
              <a:rPr lang="en-US" altLang="en-US" sz="2000" dirty="0"/>
              <a:t>Most of the resulting rows have information about instructors who did NOT teach a particular course. </a:t>
            </a:r>
            <a:endParaRPr lang="en-US" altLang="en-US" sz="2000" dirty="0"/>
          </a:p>
          <a:p>
            <a:r>
              <a:rPr lang="en-US" altLang="en-US" sz="2000" dirty="0"/>
              <a:t>To get only those tuples of 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r>
              <a:rPr lang="en-US" altLang="en-US" sz="2000" dirty="0"/>
              <a:t> “ that pertain to instructors and the courses that they taught, we write: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  </a:t>
            </a:r>
            <a:r>
              <a:rPr lang="en-US" altLang="ja-JP" sz="2000" dirty="0">
                <a:sym typeface="Symbol" panose="05050102010706020507" pitchFamily="18" charset="2"/>
              </a:rPr>
              <a:t>x</a:t>
            </a:r>
            <a:r>
              <a:rPr lang="en-US" altLang="ja-JP" sz="2000" i="1" dirty="0">
                <a:sym typeface="Symbol" panose="05050102010706020507" pitchFamily="18" charset="2"/>
              </a:rPr>
              <a:t> teaches 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/>
            <a:r>
              <a:rPr lang="en-US" altLang="ja-JP" sz="20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teaches” </a:t>
            </a:r>
            <a:r>
              <a:rPr lang="en-US" altLang="ja-JP" sz="2000" dirty="0">
                <a:sym typeface="Symbol" panose="05050102010706020507" pitchFamily="18" charset="2"/>
              </a:rPr>
              <a:t>that pertain to instructors and the courses that they taught.</a:t>
            </a:r>
            <a:endParaRPr lang="en-US" altLang="ja-JP" sz="2000" dirty="0">
              <a:sym typeface="Symbol" panose="05050102010706020507" pitchFamily="18" charset="2"/>
            </a:endParaRPr>
          </a:p>
          <a:p>
            <a:r>
              <a:rPr lang="en-US" altLang="ja-JP" sz="2000" dirty="0">
                <a:sym typeface="Symbol" panose="05050102010706020507" pitchFamily="18" charset="2"/>
              </a:rPr>
              <a:t>The result of this expression, shown in the next slide</a:t>
            </a:r>
            <a:endParaRPr lang="en-US" altLang="ja-JP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运算的复合</a:t>
            </a:r>
            <a:r>
              <a:rPr lang="en-US" altLang="zh-CN"/>
              <a:t>: </a:t>
            </a:r>
            <a:r>
              <a:rPr lang="zh-CN" altLang="en-US"/>
              <a:t>关系代数表达式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一个关系运算</a:t>
            </a:r>
            <a:r>
              <a:rPr lang="en-US" altLang="zh-CN" sz="2400" dirty="0"/>
              <a:t>+</a:t>
            </a:r>
            <a:r>
              <a:rPr lang="zh-CN" altLang="en-US" sz="2400" dirty="0"/>
              <a:t>输入关系，本身就是一个简单的</a:t>
            </a:r>
            <a:r>
              <a:rPr lang="zh-CN" altLang="en-US" sz="2400" u="sng" dirty="0">
                <a:solidFill>
                  <a:srgbClr val="30E444"/>
                </a:solidFill>
              </a:rPr>
              <a:t>关系代数表达式</a:t>
            </a:r>
            <a:endParaRPr lang="zh-CN" altLang="en-US" sz="2400" u="sng" dirty="0">
              <a:solidFill>
                <a:srgbClr val="30E444"/>
              </a:solidFill>
            </a:endParaRPr>
          </a:p>
          <a:p>
            <a:pPr lvl="1" eaLnBrk="1" hangingPunct="1"/>
            <a:r>
              <a:rPr lang="zh-CN" altLang="en-US" sz="2000" dirty="0"/>
              <a:t>例如，</a:t>
            </a:r>
            <a:r>
              <a:rPr lang="en-US" altLang="zh-CN" sz="2000" dirty="0">
                <a:sym typeface="Symbol" panose="05050102010706020507" pitchFamily="18" charset="2"/>
              </a:rPr>
              <a:t>r x s</a:t>
            </a:r>
            <a:r>
              <a:rPr lang="zh-CN" altLang="en-US" sz="2000" dirty="0">
                <a:sym typeface="Symbol" panose="05050102010706020507" pitchFamily="18" charset="2"/>
              </a:rPr>
              <a:t>，</a:t>
            </a:r>
            <a:r>
              <a:rPr lang="en-US" altLang="zh-CN" sz="2000" baseline="-25000" dirty="0">
                <a:sym typeface="Symbol" panose="05050102010706020507" pitchFamily="18" charset="2"/>
              </a:rPr>
              <a:t>1=1</a:t>
            </a:r>
            <a:r>
              <a:rPr lang="en-US" altLang="zh-CN" sz="2000" dirty="0">
                <a:sym typeface="Symbol" panose="05050102010706020507" pitchFamily="18" charset="2"/>
              </a:rPr>
              <a:t>(r)</a:t>
            </a:r>
            <a:endParaRPr lang="zh-CN" altLang="en-US" sz="2000" dirty="0"/>
          </a:p>
          <a:p>
            <a:pPr eaLnBrk="1" hangingPunct="1"/>
            <a:r>
              <a:rPr lang="zh-CN" altLang="en-US" sz="2400" dirty="0"/>
              <a:t>可以用多个运算的复合来构建复杂的关系代数表达式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例如， </a:t>
            </a:r>
            <a:r>
              <a:rPr lang="zh-CN" altLang="en-US" sz="2000" dirty="0">
                <a:sym typeface="Symbol" panose="05050102010706020507" pitchFamily="18" charset="2"/>
              </a:rPr>
              <a:t></a:t>
            </a:r>
            <a:r>
              <a:rPr lang="en-US" altLang="zh-CN" sz="2000" baseline="-25000" dirty="0">
                <a:sym typeface="Symbol" panose="05050102010706020507" pitchFamily="18" charset="2"/>
              </a:rPr>
              <a:t>A=C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r x s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2400" i="1" dirty="0">
              <a:sym typeface="Symbol" panose="05050102010706020507" pitchFamily="18" charset="2"/>
            </a:endParaRPr>
          </a:p>
        </p:txBody>
      </p:sp>
      <p:sp>
        <p:nvSpPr>
          <p:cNvPr id="273439" name="Rectangle 31"/>
          <p:cNvSpPr>
            <a:spLocks noChangeArrowheads="1"/>
          </p:cNvSpPr>
          <p:nvPr/>
        </p:nvSpPr>
        <p:spPr bwMode="auto">
          <a:xfrm>
            <a:off x="546100" y="39941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0" name="Rectangle 32"/>
          <p:cNvSpPr>
            <a:spLocks noChangeArrowheads="1"/>
          </p:cNvSpPr>
          <p:nvPr/>
        </p:nvSpPr>
        <p:spPr bwMode="auto">
          <a:xfrm>
            <a:off x="1003300" y="39941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546100" y="4438650"/>
            <a:ext cx="457200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1003300" y="4438650"/>
            <a:ext cx="457200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6035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4" name="Rectangle 36"/>
          <p:cNvSpPr>
            <a:spLocks noChangeArrowheads="1"/>
          </p:cNvSpPr>
          <p:nvPr/>
        </p:nvSpPr>
        <p:spPr bwMode="auto">
          <a:xfrm>
            <a:off x="30607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26035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30607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7" name="Rectangle 39"/>
          <p:cNvSpPr>
            <a:spLocks noChangeArrowheads="1"/>
          </p:cNvSpPr>
          <p:nvPr/>
        </p:nvSpPr>
        <p:spPr bwMode="auto">
          <a:xfrm>
            <a:off x="35179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8" name="Rectangle 40"/>
          <p:cNvSpPr>
            <a:spLocks noChangeArrowheads="1"/>
          </p:cNvSpPr>
          <p:nvPr/>
        </p:nvSpPr>
        <p:spPr bwMode="auto">
          <a:xfrm>
            <a:off x="35179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9" name="Text Box 41"/>
          <p:cNvSpPr txBox="1">
            <a:spLocks noChangeArrowheads="1"/>
          </p:cNvSpPr>
          <p:nvPr/>
        </p:nvSpPr>
        <p:spPr bwMode="auto">
          <a:xfrm>
            <a:off x="830263" y="353695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0" name="Text Box 42"/>
          <p:cNvSpPr txBox="1">
            <a:spLocks noChangeArrowheads="1"/>
          </p:cNvSpPr>
          <p:nvPr/>
        </p:nvSpPr>
        <p:spPr bwMode="auto">
          <a:xfrm>
            <a:off x="3116263" y="35369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1" name="Rectangle 43"/>
          <p:cNvSpPr>
            <a:spLocks noChangeArrowheads="1"/>
          </p:cNvSpPr>
          <p:nvPr/>
        </p:nvSpPr>
        <p:spPr bwMode="auto">
          <a:xfrm>
            <a:off x="63373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2" name="Rectangle 44"/>
          <p:cNvSpPr>
            <a:spLocks noChangeArrowheads="1"/>
          </p:cNvSpPr>
          <p:nvPr/>
        </p:nvSpPr>
        <p:spPr bwMode="auto">
          <a:xfrm>
            <a:off x="67945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3" name="Rectangle 45"/>
          <p:cNvSpPr>
            <a:spLocks noChangeArrowheads="1"/>
          </p:cNvSpPr>
          <p:nvPr/>
        </p:nvSpPr>
        <p:spPr bwMode="auto">
          <a:xfrm>
            <a:off x="63373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67945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5" name="Rectangle 47"/>
          <p:cNvSpPr>
            <a:spLocks noChangeArrowheads="1"/>
          </p:cNvSpPr>
          <p:nvPr/>
        </p:nvSpPr>
        <p:spPr bwMode="auto">
          <a:xfrm>
            <a:off x="72517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6" name="Rectangle 48"/>
          <p:cNvSpPr>
            <a:spLocks noChangeArrowheads="1"/>
          </p:cNvSpPr>
          <p:nvPr/>
        </p:nvSpPr>
        <p:spPr bwMode="auto">
          <a:xfrm>
            <a:off x="77089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7" name="Rectangle 49"/>
          <p:cNvSpPr>
            <a:spLocks noChangeArrowheads="1"/>
          </p:cNvSpPr>
          <p:nvPr/>
        </p:nvSpPr>
        <p:spPr bwMode="auto">
          <a:xfrm>
            <a:off x="72517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8" name="Rectangle 50"/>
          <p:cNvSpPr>
            <a:spLocks noChangeArrowheads="1"/>
          </p:cNvSpPr>
          <p:nvPr/>
        </p:nvSpPr>
        <p:spPr bwMode="auto">
          <a:xfrm>
            <a:off x="77089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9" name="Rectangle 51"/>
          <p:cNvSpPr>
            <a:spLocks noChangeArrowheads="1"/>
          </p:cNvSpPr>
          <p:nvPr/>
        </p:nvSpPr>
        <p:spPr bwMode="auto">
          <a:xfrm>
            <a:off x="81661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81661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62" name="AutoShape 54"/>
          <p:cNvSpPr>
            <a:spLocks noChangeArrowheads="1"/>
          </p:cNvSpPr>
          <p:nvPr/>
        </p:nvSpPr>
        <p:spPr bwMode="auto">
          <a:xfrm rot="-5400000">
            <a:off x="4970462" y="3900488"/>
            <a:ext cx="485775" cy="1485900"/>
          </a:xfrm>
          <a:prstGeom prst="downArrow">
            <a:avLst>
              <a:gd name="adj1" fmla="val 50000"/>
              <a:gd name="adj2" fmla="val 76471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63" name="Rectangle 55"/>
          <p:cNvSpPr>
            <a:spLocks noChangeArrowheads="1"/>
          </p:cNvSpPr>
          <p:nvPr/>
        </p:nvSpPr>
        <p:spPr bwMode="auto">
          <a:xfrm>
            <a:off x="4651375" y="3538538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 r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 x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7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44" grpId="0" animBg="1"/>
      <p:bldP spid="273445" grpId="0" animBg="1"/>
      <p:bldP spid="273446" grpId="0" animBg="1"/>
      <p:bldP spid="273447" grpId="0" animBg="1"/>
      <p:bldP spid="273448" grpId="0" animBg="1"/>
      <p:bldP spid="273449" grpId="0"/>
      <p:bldP spid="273450" grpId="0"/>
      <p:bldP spid="273451" grpId="0" animBg="1"/>
      <p:bldP spid="273452" grpId="0" animBg="1"/>
      <p:bldP spid="273453" grpId="0" animBg="1"/>
      <p:bldP spid="273454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  <p:bldP spid="273460" grpId="0" animBg="1"/>
      <p:bldP spid="2734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运算的复合</a:t>
            </a:r>
            <a:r>
              <a:rPr lang="en-US" altLang="zh-CN"/>
              <a:t>: </a:t>
            </a:r>
            <a:r>
              <a:rPr lang="zh-CN" altLang="en-US"/>
              <a:t>关系代数表达式</a:t>
            </a:r>
            <a:endParaRPr lang="en-US" altLang="zh-CN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8332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62904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67476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8" name="Rectangle 18"/>
          <p:cNvSpPr>
            <a:spLocks noChangeArrowheads="1"/>
          </p:cNvSpPr>
          <p:nvPr/>
        </p:nvSpPr>
        <p:spPr bwMode="auto">
          <a:xfrm>
            <a:off x="71794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76366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5833266" y="3451222"/>
            <a:ext cx="482600" cy="1130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6290466" y="3451222"/>
            <a:ext cx="457200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6747666" y="3451222"/>
            <a:ext cx="430213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7166766" y="3451222"/>
            <a:ext cx="481013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7635079" y="3451222"/>
            <a:ext cx="457200" cy="112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5909466" y="3551234"/>
            <a:ext cx="184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5849141" y="3408859"/>
            <a:ext cx="360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6334916" y="3466110"/>
            <a:ext cx="3397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6811166" y="3408959"/>
            <a:ext cx="360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7114379" y="3438522"/>
            <a:ext cx="51911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7665241" y="3440109"/>
            <a:ext cx="3111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27" name="Rectangle 31"/>
          <p:cNvSpPr>
            <a:spLocks noChangeArrowheads="1"/>
          </p:cNvSpPr>
          <p:nvPr/>
        </p:nvSpPr>
        <p:spPr bwMode="auto">
          <a:xfrm>
            <a:off x="10326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Rectangle 32"/>
          <p:cNvSpPr>
            <a:spLocks noChangeArrowheads="1"/>
          </p:cNvSpPr>
          <p:nvPr/>
        </p:nvSpPr>
        <p:spPr bwMode="auto">
          <a:xfrm>
            <a:off x="14898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Rectangle 33"/>
          <p:cNvSpPr>
            <a:spLocks noChangeArrowheads="1"/>
          </p:cNvSpPr>
          <p:nvPr/>
        </p:nvSpPr>
        <p:spPr bwMode="auto">
          <a:xfrm>
            <a:off x="10326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0" name="Rectangle 34"/>
          <p:cNvSpPr>
            <a:spLocks noChangeArrowheads="1"/>
          </p:cNvSpPr>
          <p:nvPr/>
        </p:nvSpPr>
        <p:spPr bwMode="auto">
          <a:xfrm>
            <a:off x="14898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1" name="Rectangle 35"/>
          <p:cNvSpPr>
            <a:spLocks noChangeArrowheads="1"/>
          </p:cNvSpPr>
          <p:nvPr/>
        </p:nvSpPr>
        <p:spPr bwMode="auto">
          <a:xfrm>
            <a:off x="19470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2" name="Rectangle 36"/>
          <p:cNvSpPr>
            <a:spLocks noChangeArrowheads="1"/>
          </p:cNvSpPr>
          <p:nvPr/>
        </p:nvSpPr>
        <p:spPr bwMode="auto">
          <a:xfrm>
            <a:off x="24042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Rectangle 37"/>
          <p:cNvSpPr>
            <a:spLocks noChangeArrowheads="1"/>
          </p:cNvSpPr>
          <p:nvPr/>
        </p:nvSpPr>
        <p:spPr bwMode="auto">
          <a:xfrm>
            <a:off x="19470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4" name="Rectangle 38"/>
          <p:cNvSpPr>
            <a:spLocks noChangeArrowheads="1"/>
          </p:cNvSpPr>
          <p:nvPr/>
        </p:nvSpPr>
        <p:spPr bwMode="auto">
          <a:xfrm>
            <a:off x="24042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5" name="Rectangle 39"/>
          <p:cNvSpPr>
            <a:spLocks noChangeArrowheads="1"/>
          </p:cNvSpPr>
          <p:nvPr/>
        </p:nvSpPr>
        <p:spPr bwMode="auto">
          <a:xfrm>
            <a:off x="28614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6" name="Rectangle 40"/>
          <p:cNvSpPr>
            <a:spLocks noChangeArrowheads="1"/>
          </p:cNvSpPr>
          <p:nvPr/>
        </p:nvSpPr>
        <p:spPr bwMode="auto">
          <a:xfrm>
            <a:off x="28614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404" name="AutoShape 44"/>
          <p:cNvSpPr>
            <a:spLocks noChangeArrowheads="1"/>
          </p:cNvSpPr>
          <p:nvPr/>
        </p:nvSpPr>
        <p:spPr bwMode="auto">
          <a:xfrm rot="-5400000">
            <a:off x="4404516" y="2592384"/>
            <a:ext cx="381000" cy="1993900"/>
          </a:xfrm>
          <a:prstGeom prst="downArrow">
            <a:avLst>
              <a:gd name="adj1" fmla="val 50000"/>
              <a:gd name="adj2" fmla="val 130833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405" name="Rectangle 45"/>
          <p:cNvSpPr>
            <a:spLocks noChangeArrowheads="1"/>
          </p:cNvSpPr>
          <p:nvPr/>
        </p:nvSpPr>
        <p:spPr bwMode="auto">
          <a:xfrm>
            <a:off x="3783804" y="2646359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animBg="1"/>
      <p:bldP spid="271376" grpId="0" animBg="1"/>
      <p:bldP spid="271377" grpId="0" animBg="1"/>
      <p:bldP spid="271378" grpId="0" animBg="1"/>
      <p:bldP spid="271379" grpId="0" animBg="1"/>
      <p:bldP spid="271380" grpId="0" animBg="1"/>
      <p:bldP spid="271381" grpId="0" animBg="1"/>
      <p:bldP spid="271382" grpId="0" animBg="1"/>
      <p:bldP spid="271383" grpId="0" animBg="1"/>
      <p:bldP spid="271384" grpId="0" animBg="1"/>
      <p:bldP spid="271385" grpId="0"/>
      <p:bldP spid="271386" grpId="0"/>
      <p:bldP spid="271387" grpId="0"/>
      <p:bldP spid="271388" grpId="0"/>
      <p:bldP spid="271389" grpId="0"/>
      <p:bldP spid="271390" grpId="0"/>
      <p:bldP spid="2714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2400" dirty="0"/>
                  <a:t>The </a:t>
                </a:r>
                <a:r>
                  <a:rPr lang="en-US" altLang="en-US" sz="2400" b="1" dirty="0"/>
                  <a:t>join </a:t>
                </a:r>
                <a:r>
                  <a:rPr lang="en-US" altLang="en-US" sz="2400" dirty="0"/>
                  <a:t>operation allows us to combine  a select operation and a  </a:t>
                </a:r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Cartesian-Product  operation into a single operation.</a:t>
                </a:r>
                <a:endParaRPr lang="en-US" altLang="en-US" sz="2400" dirty="0"/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2400" dirty="0"/>
                  <a:t>Consider relations </a:t>
                </a:r>
                <a:r>
                  <a:rPr lang="en-US" altLang="en-US" sz="2400" i="1" dirty="0"/>
                  <a:t>r 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R</a:t>
                </a:r>
                <a:r>
                  <a:rPr lang="en-US" altLang="en-US" sz="2400" dirty="0"/>
                  <a:t>) and </a:t>
                </a:r>
                <a:r>
                  <a:rPr lang="en-US" altLang="en-US" sz="2400" i="1" dirty="0"/>
                  <a:t>s 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S</a:t>
                </a:r>
                <a:r>
                  <a:rPr lang="en-US" altLang="en-US" sz="2400" dirty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2400" dirty="0"/>
                  <a:t> s is defined as follows:</a:t>
                </a:r>
                <a:endParaRPr lang="en-US" altLang="en-US" sz="2400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ja-JP" sz="2000" dirty="0">
                    <a:sym typeface="Symbol" panose="05050102010706020507" pitchFamily="18" charset="2"/>
                  </a:rPr>
                  <a:t>Thus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           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))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ja-JP" sz="2000" dirty="0">
                    <a:sym typeface="Symbol" panose="05050102010706020507" pitchFamily="18" charset="2"/>
                  </a:rPr>
                  <a:t>Can equivalently be written as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1">
                <a:blip r:embed="rId1"/>
                <a:stretch>
                  <a:fillRect t="-7" b="-9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2400" dirty="0"/>
              <a:t>The results of relational-algebra expressions do not have a name that we can use to refer to them.  The  rename operator,  </a:t>
            </a:r>
            <a:r>
              <a:rPr lang="en-US" altLang="en-US" sz="2400" i="1" dirty="0">
                <a:sym typeface="Symbol" panose="05050102010706020507" pitchFamily="18" charset="2"/>
              </a:rPr>
              <a:t> ,</a:t>
            </a:r>
            <a:r>
              <a:rPr lang="en-US" altLang="en-US" sz="2400" dirty="0">
                <a:sym typeface="Symbol" panose="05050102010706020507" pitchFamily="18" charset="2"/>
              </a:rPr>
              <a:t>  is provided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for that purpose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The expression: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 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x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under the name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i="1" dirty="0"/>
          </a:p>
          <a:p>
            <a:r>
              <a:rPr lang="en-US" altLang="en-US" sz="2400" dirty="0"/>
              <a:t>Another form of the rename operation: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360556" name="Group 108"/>
          <p:cNvGraphicFramePr>
            <a:graphicFrameLocks noGrp="1"/>
          </p:cNvGraphicFramePr>
          <p:nvPr/>
        </p:nvGraphicFramePr>
        <p:xfrm>
          <a:off x="0" y="2128838"/>
          <a:ext cx="3302000" cy="1460500"/>
        </p:xfrm>
        <a:graphic>
          <a:graphicData uri="http://schemas.openxmlformats.org/drawingml/2006/table">
            <a:tbl>
              <a:tblPr/>
              <a:tblGrid>
                <a:gridCol w="1422400"/>
                <a:gridCol w="863600"/>
                <a:gridCol w="10160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660400" y="15573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475" name="AutoShape 27"/>
          <p:cNvSpPr>
            <a:spLocks noChangeArrowheads="1"/>
          </p:cNvSpPr>
          <p:nvPr/>
        </p:nvSpPr>
        <p:spPr bwMode="auto">
          <a:xfrm rot="-5400000">
            <a:off x="4464050" y="1703388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557" name="Group 109"/>
          <p:cNvGraphicFramePr>
            <a:graphicFrameLocks noGrp="1"/>
          </p:cNvGraphicFramePr>
          <p:nvPr/>
        </p:nvGraphicFramePr>
        <p:xfrm>
          <a:off x="5943600" y="2154238"/>
          <a:ext cx="3200400" cy="1095375"/>
        </p:xfrm>
        <a:graphic>
          <a:graphicData uri="http://schemas.openxmlformats.org/drawingml/2006/table">
            <a:tbl>
              <a:tblPr/>
              <a:tblGrid>
                <a:gridCol w="1435100"/>
                <a:gridCol w="850900"/>
                <a:gridCol w="9144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494" name="Text Box 46"/>
          <p:cNvSpPr txBox="1">
            <a:spLocks noChangeArrowheads="1"/>
          </p:cNvSpPr>
          <p:nvPr/>
        </p:nvSpPr>
        <p:spPr bwMode="auto">
          <a:xfrm>
            <a:off x="6731000" y="16843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3343275" y="1592263"/>
            <a:ext cx="2963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2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sex=“Male”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2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student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zh-CN" altLang="en-US" sz="22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0519" name="AutoShape 71"/>
          <p:cNvSpPr>
            <a:spLocks noChangeArrowheads="1"/>
          </p:cNvSpPr>
          <p:nvPr/>
        </p:nvSpPr>
        <p:spPr bwMode="auto">
          <a:xfrm rot="-5400000">
            <a:off x="4311650" y="4835525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558" name="Group 110"/>
          <p:cNvGraphicFramePr>
            <a:graphicFrameLocks noGrp="1"/>
          </p:cNvGraphicFramePr>
          <p:nvPr/>
        </p:nvGraphicFramePr>
        <p:xfrm>
          <a:off x="5816600" y="5311775"/>
          <a:ext cx="3200400" cy="1095375"/>
        </p:xfrm>
        <a:graphic>
          <a:graphicData uri="http://schemas.openxmlformats.org/drawingml/2006/table">
            <a:tbl>
              <a:tblPr/>
              <a:tblGrid>
                <a:gridCol w="1435100"/>
                <a:gridCol w="939800"/>
                <a:gridCol w="8255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538" name="Text Box 90"/>
          <p:cNvSpPr txBox="1">
            <a:spLocks noChangeArrowheads="1"/>
          </p:cNvSpPr>
          <p:nvPr/>
        </p:nvSpPr>
        <p:spPr bwMode="auto">
          <a:xfrm>
            <a:off x="6553200" y="48545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boy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539" name="Rectangle 91"/>
          <p:cNvSpPr>
            <a:spLocks noChangeArrowheads="1"/>
          </p:cNvSpPr>
          <p:nvPr/>
        </p:nvSpPr>
        <p:spPr bwMode="auto">
          <a:xfrm>
            <a:off x="2733675" y="4673600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boy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</a:rPr>
              <a:t> ( 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sex=“male”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student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)</a:t>
            </a:r>
            <a:endParaRPr kumimoji="1" lang="zh-CN" altLang="en-US" sz="20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4" grpId="0" autoUpdateAnimBg="0"/>
      <p:bldP spid="360495" grpId="0" autoUpdateAnimBg="0"/>
      <p:bldP spid="360538" grpId="0" autoUpdateAnimBg="0"/>
      <p:bldP spid="36053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格式</a:t>
            </a:r>
            <a:r>
              <a:rPr lang="en-US" altLang="zh-CN" sz="2400" dirty="0"/>
              <a:t>2: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   </a:t>
            </a:r>
            <a:r>
              <a:rPr lang="en-US" altLang="zh-CN" sz="2400" i="1" dirty="0"/>
              <a:t> </a:t>
            </a:r>
            <a:r>
              <a:rPr lang="en-US" altLang="zh-CN" sz="2400" i="1" baseline="-25000" dirty="0"/>
              <a:t>x </a:t>
            </a:r>
            <a:r>
              <a:rPr lang="en-US" altLang="zh-CN" sz="2400" baseline="-25000" dirty="0"/>
              <a:t>(</a:t>
            </a:r>
            <a:r>
              <a:rPr lang="en-US" altLang="zh-CN" sz="2400" i="1" baseline="-25000" dirty="0"/>
              <a:t>A1, A2, </a:t>
            </a:r>
            <a:r>
              <a:rPr lang="en-US" altLang="zh-CN" sz="2400" i="1" baseline="-25000" dirty="0">
                <a:latin typeface="Helvetica" panose="020B0604020202020204" pitchFamily="34" charset="0"/>
              </a:rPr>
              <a:t>…</a:t>
            </a:r>
            <a:r>
              <a:rPr lang="en-US" altLang="zh-CN" sz="2400" i="1" baseline="-25000" dirty="0"/>
              <a:t>, An</a:t>
            </a:r>
            <a:r>
              <a:rPr lang="en-US" altLang="zh-CN" sz="2400" baseline="-25000" dirty="0"/>
              <a:t>)</a:t>
            </a:r>
            <a:r>
              <a:rPr lang="en-US" altLang="zh-CN" sz="2400" dirty="0"/>
              <a:t> (</a:t>
            </a:r>
            <a:r>
              <a:rPr lang="en-US" altLang="zh-CN" sz="2400" i="1" dirty="0"/>
              <a:t>E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br>
              <a:rPr lang="en-US" altLang="zh-CN" sz="2400" dirty="0">
                <a:sym typeface="Symbol" panose="05050102010706020507" pitchFamily="18" charset="2"/>
              </a:rPr>
            </a:b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下标表示将</a:t>
            </a:r>
            <a:r>
              <a:rPr lang="en-US" altLang="zh-CN" sz="2400" dirty="0"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ym typeface="Symbol" panose="05050102010706020507" pitchFamily="18" charset="2"/>
              </a:rPr>
              <a:t>的结果关系命名为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，同时属性依次命名为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, A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Helvetica" panose="020B0604020202020204" pitchFamily="34" charset="0"/>
              </a:rPr>
              <a:t>…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endParaRPr lang="en-US" altLang="zh-CN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277824" name="Group 320"/>
          <p:cNvGraphicFramePr>
            <a:graphicFrameLocks noGrp="1"/>
          </p:cNvGraphicFramePr>
          <p:nvPr/>
        </p:nvGraphicFramePr>
        <p:xfrm>
          <a:off x="5346700" y="2409825"/>
          <a:ext cx="3721100" cy="854076"/>
        </p:xfrm>
        <a:graphic>
          <a:graphicData uri="http://schemas.openxmlformats.org/drawingml/2006/table">
            <a:tbl>
              <a:tblPr/>
              <a:tblGrid>
                <a:gridCol w="469900"/>
                <a:gridCol w="749300"/>
                <a:gridCol w="711200"/>
                <a:gridCol w="660400"/>
                <a:gridCol w="609600"/>
                <a:gridCol w="5207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649" name="Text Box 145"/>
          <p:cNvSpPr txBox="1">
            <a:spLocks noChangeArrowheads="1"/>
          </p:cNvSpPr>
          <p:nvPr/>
        </p:nvSpPr>
        <p:spPr bwMode="auto">
          <a:xfrm>
            <a:off x="3721100" y="1939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000" b="1" i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3" name="Group 319"/>
          <p:cNvGraphicFramePr>
            <a:graphicFrameLocks noGrp="1"/>
          </p:cNvGraphicFramePr>
          <p:nvPr/>
        </p:nvGraphicFramePr>
        <p:xfrm>
          <a:off x="0" y="24352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5" name="Text Box 198"/>
          <p:cNvSpPr txBox="1">
            <a:spLocks noChangeArrowheads="1"/>
          </p:cNvSpPr>
          <p:nvPr/>
        </p:nvSpPr>
        <p:spPr bwMode="auto">
          <a:xfrm>
            <a:off x="393700" y="18383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1" name="Group 317"/>
          <p:cNvGraphicFramePr>
            <a:graphicFrameLocks noGrp="1"/>
          </p:cNvGraphicFramePr>
          <p:nvPr/>
        </p:nvGraphicFramePr>
        <p:xfrm>
          <a:off x="1854200" y="24352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0" name="Text Box 213"/>
          <p:cNvSpPr txBox="1">
            <a:spLocks noChangeArrowheads="1"/>
          </p:cNvSpPr>
          <p:nvPr/>
        </p:nvSpPr>
        <p:spPr bwMode="auto">
          <a:xfrm>
            <a:off x="2222500" y="18637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7718" name="AutoShape 214"/>
          <p:cNvSpPr>
            <a:spLocks noChangeArrowheads="1"/>
          </p:cNvSpPr>
          <p:nvPr/>
        </p:nvSpPr>
        <p:spPr bwMode="auto">
          <a:xfrm rot="-5400000">
            <a:off x="4222750" y="20129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731" name="Text Box 227"/>
          <p:cNvSpPr txBox="1">
            <a:spLocks noChangeArrowheads="1"/>
          </p:cNvSpPr>
          <p:nvPr/>
        </p:nvSpPr>
        <p:spPr bwMode="auto">
          <a:xfrm>
            <a:off x="2159000" y="447992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en-US" altLang="zh-CN" sz="18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V(RA, RB, RC, SB, SC, SD)</a:t>
            </a:r>
            <a:r>
              <a:rPr kumimoji="1" lang="en-US" altLang="zh-CN" sz="18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18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18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 </a:t>
            </a: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kumimoji="1" lang="en-US" altLang="zh-CN" sz="20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5" name="Group 321"/>
          <p:cNvGraphicFramePr>
            <a:graphicFrameLocks noGrp="1"/>
          </p:cNvGraphicFramePr>
          <p:nvPr/>
        </p:nvGraphicFramePr>
        <p:xfrm>
          <a:off x="5143500" y="5562600"/>
          <a:ext cx="3975100" cy="854076"/>
        </p:xfrm>
        <a:graphic>
          <a:graphicData uri="http://schemas.openxmlformats.org/drawingml/2006/table">
            <a:tbl>
              <a:tblPr/>
              <a:tblGrid>
                <a:gridCol w="635000"/>
                <a:gridCol w="749300"/>
                <a:gridCol w="711200"/>
                <a:gridCol w="660400"/>
                <a:gridCol w="609600"/>
                <a:gridCol w="6096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810" name="AutoShape 306"/>
          <p:cNvSpPr>
            <a:spLocks noChangeArrowheads="1"/>
          </p:cNvSpPr>
          <p:nvPr/>
        </p:nvSpPr>
        <p:spPr bwMode="auto">
          <a:xfrm rot="-5400000">
            <a:off x="3892550" y="51752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812" name="Text Box 308"/>
          <p:cNvSpPr txBox="1">
            <a:spLocks noChangeArrowheads="1"/>
          </p:cNvSpPr>
          <p:nvPr/>
        </p:nvSpPr>
        <p:spPr bwMode="auto">
          <a:xfrm>
            <a:off x="6362700" y="49815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49" grpId="0" autoUpdateAnimBg="0"/>
      <p:bldP spid="277731" grpId="0" autoUpdateAnimBg="0"/>
      <p:bldP spid="2778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2000" dirty="0"/>
              <a:t>It is convenient at times to write a relational-algebra expression by assigning parts of it to temporary relation variables.  </a:t>
            </a:r>
            <a:endParaRPr lang="en-US" altLang="en-US" sz="2000" dirty="0"/>
          </a:p>
          <a:p>
            <a:r>
              <a:rPr lang="en-US" altLang="en-US" sz="2000" dirty="0"/>
              <a:t>The assignment  operation is  denoted by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ym typeface="Wingdings" panose="05000000000000000000" pitchFamily="2" charset="2"/>
              </a:rPr>
              <a:t> and </a:t>
            </a:r>
            <a:r>
              <a:rPr lang="en-US" altLang="en-US" sz="2000" dirty="0"/>
              <a:t>works like assignment in a programming language.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/>
              <a:t>Example: Find all </a:t>
            </a:r>
            <a:r>
              <a:rPr lang="en-US" altLang="en-US" sz="20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2000" dirty="0">
                <a:sym typeface="Symbol" panose="05050102010706020507" pitchFamily="18" charset="2"/>
              </a:rPr>
            </a:b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</a:t>
            </a:r>
            <a:r>
              <a:rPr lang="en-US" altLang="en-US" sz="2000" i="1" dirty="0">
                <a:sym typeface="Symbol" panose="05050102010706020507" pitchFamily="18" charset="2"/>
              </a:rPr>
              <a:t>Physics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sz="2000" i="1" dirty="0">
                <a:sym typeface="Symbol" panose="05050102010706020507" pitchFamily="18" charset="2"/>
              </a:rPr>
              <a:t>Music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sz="2000" i="1" dirty="0">
                <a:sym typeface="Symbol" panose="05050102010706020507" pitchFamily="18" charset="2"/>
              </a:rPr>
              <a:t>Physics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Music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2000" dirty="0"/>
              <a:t>There is more than one way to write a query in relational algebra. </a:t>
            </a:r>
            <a:endParaRPr lang="en-US" altLang="en-US" sz="2000" dirty="0"/>
          </a:p>
          <a:p>
            <a:r>
              <a:rPr lang="en-US" altLang="en-US" sz="2000" dirty="0"/>
              <a:t>Example:  Find information about courses taught by instructors in the Physics department with salary greater than 90,000</a:t>
            </a:r>
            <a:endParaRPr lang="en-US" altLang="en-US" sz="2000" dirty="0"/>
          </a:p>
          <a:p>
            <a:r>
              <a:rPr lang="en-US" altLang="en-US" sz="2000" dirty="0"/>
              <a:t>Query 1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i="1" dirty="0">
                <a:sym typeface="Symbol" panose="05050102010706020507" pitchFamily="18" charset="2"/>
              </a:rPr>
              <a:t>          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sz="2000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000" dirty="0">
                <a:sym typeface="Symbol" panose="05050102010706020507" pitchFamily="18" charset="2"/>
              </a:rPr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Query 2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i="1" dirty="0">
                <a:sym typeface="Symbol" panose="05050102010706020507" pitchFamily="18" charset="2"/>
              </a:rPr>
              <a:t>         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0629" y="910908"/>
            <a:ext cx="8830492" cy="4903787"/>
          </a:xfrm>
        </p:spPr>
        <p:txBody>
          <a:bodyPr rtlCol="0">
            <a:no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给定域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: { 1, 2, 3 }.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: { Female, Male }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: { “Jones”, “Smith”, “Kate” }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问题：对于笛卡儿积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 ,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‘Jones’)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‘Jones’, Male)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Male, ‘Jones’)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有多少个元组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结论：笛卡儿积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×…×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= 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×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×……×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的基数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2000" dirty="0"/>
                  <a:t>There is more than one way to write a query in relational algebra. </a:t>
                </a:r>
                <a:endParaRPr lang="en-US" altLang="en-US" sz="2000" dirty="0"/>
              </a:p>
              <a:p>
                <a:r>
                  <a:rPr lang="en-US" altLang="en-US" sz="2000" dirty="0"/>
                  <a:t>Example:  Find information about courses taught by instructors in the Physics department</a:t>
                </a:r>
                <a:endParaRPr lang="en-US" altLang="en-US" sz="2000" dirty="0"/>
              </a:p>
              <a:p>
                <a:r>
                  <a:rPr lang="en-US" altLang="en-US" sz="2000" dirty="0"/>
                  <a:t>Query 1</a:t>
                </a: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</a:t>
                </a:r>
                <a:r>
                  <a:rPr lang="en-US" altLang="en-US" sz="20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teaches)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ja-JP" sz="2000" dirty="0">
                    <a:sym typeface="Symbol" panose="05050102010706020507" pitchFamily="18" charset="2"/>
                  </a:rPr>
                  <a:t>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Query 2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(</a:t>
                </a:r>
                <a:r>
                  <a:rPr lang="en-US" altLang="en-US" sz="20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</a:t>
                </a:r>
                <a:endParaRPr lang="en-US" sz="2000" i="1" dirty="0"/>
              </a:p>
              <a:p>
                <a:pPr>
                  <a:buNone/>
                </a:pPr>
                <a:r>
                  <a:rPr lang="en-US" altLang="ja-JP" sz="2000" dirty="0">
                    <a:sym typeface="Symbol" panose="05050102010706020507" pitchFamily="18" charset="2"/>
                  </a:rPr>
                  <a:t>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 rotWithShape="1">
                <a:blip r:embed="rId1"/>
                <a:stretch>
                  <a:fillRect l="-8" t="-7" r="5" b="-1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0243" name="Text Box 14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4003" name="Group 5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54" name="Text Box 25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4002" name="Group 50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63" name="Text Box 34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2654300" y="4940300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2993" name="Group 65"/>
          <p:cNvGraphicFramePr>
            <a:graphicFrameLocks noGrp="1"/>
          </p:cNvGraphicFramePr>
          <p:nvPr/>
        </p:nvGraphicFramePr>
        <p:xfrm>
          <a:off x="2819400" y="3860800"/>
          <a:ext cx="1600200" cy="7239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78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2992" name="Group 64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89" name="Text Box 37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2991" name="Group 63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98" name="Text Box 46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Line 48"/>
          <p:cNvSpPr>
            <a:spLocks noChangeShapeType="1"/>
          </p:cNvSpPr>
          <p:nvPr/>
        </p:nvSpPr>
        <p:spPr bwMode="auto">
          <a:xfrm>
            <a:off x="952500" y="4889500"/>
            <a:ext cx="381000" cy="4064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300" name="Line 51"/>
          <p:cNvSpPr>
            <a:spLocks noChangeShapeType="1"/>
          </p:cNvSpPr>
          <p:nvPr/>
        </p:nvSpPr>
        <p:spPr bwMode="auto">
          <a:xfrm>
            <a:off x="952500" y="4902200"/>
            <a:ext cx="368300" cy="7112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1967" name="Group 63"/>
          <p:cNvGraphicFramePr>
            <a:graphicFrameLocks noGrp="1"/>
          </p:cNvGraphicFramePr>
          <p:nvPr/>
        </p:nvGraphicFramePr>
        <p:xfrm>
          <a:off x="2819400" y="3860800"/>
          <a:ext cx="1600200" cy="14478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8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965" name="Group 6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9" name="Text Box 37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966" name="Group 62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28" name="Text Box 46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29" name="Line 48"/>
          <p:cNvSpPr>
            <a:spLocks noChangeShapeType="1"/>
          </p:cNvSpPr>
          <p:nvPr/>
        </p:nvSpPr>
        <p:spPr bwMode="auto">
          <a:xfrm>
            <a:off x="977900" y="5219700"/>
            <a:ext cx="355600" cy="762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30" name="Line 49"/>
          <p:cNvSpPr>
            <a:spLocks noChangeShapeType="1"/>
          </p:cNvSpPr>
          <p:nvPr/>
        </p:nvSpPr>
        <p:spPr bwMode="auto">
          <a:xfrm>
            <a:off x="965200" y="5245100"/>
            <a:ext cx="355600" cy="3683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14352</Words>
  <Application>WPS 演示</Application>
  <PresentationFormat>全屏显示(4:3)</PresentationFormat>
  <Paragraphs>2052</Paragraphs>
  <Slides>61</Slides>
  <Notes>29</Notes>
  <HiddenSlides>2</HiddenSlides>
  <MMClips>0</MMClips>
  <ScaleCrop>false</ScaleCrop>
  <HeadingPairs>
    <vt:vector size="10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  <vt:variant>
        <vt:lpstr>自定义放映</vt:lpstr>
      </vt:variant>
      <vt:variant>
        <vt:i4>1</vt:i4>
      </vt:variant>
    </vt:vector>
  </HeadingPairs>
  <TitlesOfParts>
    <vt:vector size="79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Calibri</vt:lpstr>
      <vt:lpstr>Tahoma</vt:lpstr>
      <vt:lpstr>微软雅黑</vt:lpstr>
      <vt:lpstr>Arial Unicode MS</vt:lpstr>
      <vt:lpstr>Symbol</vt:lpstr>
      <vt:lpstr>Cambria Math</vt:lpstr>
      <vt:lpstr>2_db-5-grey</vt:lpstr>
      <vt:lpstr>Visio.Drawing.6</vt:lpstr>
      <vt:lpstr>Chapter 2: Intro to Relational Model</vt:lpstr>
      <vt:lpstr>Outline</vt:lpstr>
      <vt:lpstr>关系模型</vt:lpstr>
      <vt:lpstr>关系的定义:  域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关系的定义</vt:lpstr>
      <vt:lpstr>关系的定义</vt:lpstr>
      <vt:lpstr>关系的组成</vt:lpstr>
      <vt:lpstr>关系的组成</vt:lpstr>
      <vt:lpstr>关系的性质（必须满足的条件）</vt:lpstr>
      <vt:lpstr>以下二维表是关系么?</vt:lpstr>
      <vt:lpstr>Example of a Instructor  Relation</vt:lpstr>
      <vt:lpstr>Data Mining： Data Sets </vt:lpstr>
      <vt:lpstr>Relation Schema and Instance</vt:lpstr>
      <vt:lpstr>Attributes</vt:lpstr>
      <vt:lpstr>Relations are Unordered</vt:lpstr>
      <vt:lpstr>Keys</vt:lpstr>
      <vt:lpstr>关系的码</vt:lpstr>
      <vt:lpstr>关系的码</vt:lpstr>
      <vt:lpstr>Database Schema</vt:lpstr>
      <vt:lpstr>Schema Diagram for University Database</vt:lpstr>
      <vt:lpstr>Outline</vt:lpstr>
      <vt:lpstr>Relational Query Languages</vt:lpstr>
      <vt:lpstr>Relational Algebra</vt:lpstr>
      <vt:lpstr>Select Operation</vt:lpstr>
      <vt:lpstr>Select Operation (Cont.)</vt:lpstr>
      <vt:lpstr>选择运算() – 例子</vt:lpstr>
      <vt:lpstr>思考</vt:lpstr>
      <vt:lpstr>思考</vt:lpstr>
      <vt:lpstr>思考</vt:lpstr>
      <vt:lpstr>Project Operation</vt:lpstr>
      <vt:lpstr>Project Operation Example</vt:lpstr>
      <vt:lpstr>Composition of Relational Operations</vt:lpstr>
      <vt:lpstr>Union Operation</vt:lpstr>
      <vt:lpstr>Union Operation (Cont.)</vt:lpstr>
      <vt:lpstr>Set-Intersection Operation</vt:lpstr>
      <vt:lpstr>Set Difference Operation</vt:lpstr>
      <vt:lpstr>并,交,差运算 – 例子</vt:lpstr>
      <vt:lpstr>Cartesian-Product Operation</vt:lpstr>
      <vt:lpstr>笛卡儿积运算(x) – 例子</vt:lpstr>
      <vt:lpstr>笛卡儿积运算(x) </vt:lpstr>
      <vt:lpstr>Join Operation</vt:lpstr>
      <vt:lpstr>运算的复合: 关系代数表达式</vt:lpstr>
      <vt:lpstr>运算的复合: 关系代数表达式</vt:lpstr>
      <vt:lpstr>Join Operation (Cont.)</vt:lpstr>
      <vt:lpstr>The Rename Operation </vt:lpstr>
      <vt:lpstr>重命名运算()</vt:lpstr>
      <vt:lpstr>重命名运算()</vt:lpstr>
      <vt:lpstr>重命名运算()</vt:lpstr>
      <vt:lpstr>The Assignment 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508</cp:revision>
  <cp:lastPrinted>1999-06-28T19:27:00Z</cp:lastPrinted>
  <dcterms:created xsi:type="dcterms:W3CDTF">2009-12-21T15:40:00Z</dcterms:created>
  <dcterms:modified xsi:type="dcterms:W3CDTF">2024-09-11T03:52:17Z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DA122144FCFC4C01892336F3F78687E0_12</vt:lpwstr>
  </property>
  <property fmtid="{D5CDD505-2E9C-101B-9397-08002B2CF9AE}" pid="3" name="KSOProductBuildVer">
    <vt:lpwstr>2052-12.1.0.17857</vt:lpwstr>
  </property>
</Properties>
</file>