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1.svg" ContentType="image/svg+xml"/>
  <Override PartName="/ppt/media/image3.svg" ContentType="image/svg+xml"/>
  <Override PartName="/ppt/media/image5.svg" ContentType="image/svg+xml"/>
  <Override PartName="/ppt/media/image7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handoutMasterIdLst>
    <p:handoutMasterId r:id="rId106"/>
  </p:handoutMasterIdLst>
  <p:sldIdLst>
    <p:sldId id="335" r:id="rId3"/>
    <p:sldId id="336" r:id="rId5"/>
    <p:sldId id="337" r:id="rId6"/>
    <p:sldId id="408" r:id="rId7"/>
    <p:sldId id="338" r:id="rId8"/>
    <p:sldId id="339" r:id="rId9"/>
    <p:sldId id="411" r:id="rId10"/>
    <p:sldId id="340" r:id="rId11"/>
    <p:sldId id="341" r:id="rId12"/>
    <p:sldId id="342" r:id="rId13"/>
    <p:sldId id="343" r:id="rId14"/>
    <p:sldId id="344" r:id="rId15"/>
    <p:sldId id="445" r:id="rId16"/>
    <p:sldId id="414" r:id="rId17"/>
    <p:sldId id="345" r:id="rId18"/>
    <p:sldId id="415" r:id="rId19"/>
    <p:sldId id="346" r:id="rId20"/>
    <p:sldId id="347" r:id="rId21"/>
    <p:sldId id="348" r:id="rId22"/>
    <p:sldId id="349" r:id="rId23"/>
    <p:sldId id="350" r:id="rId24"/>
    <p:sldId id="457" r:id="rId25"/>
    <p:sldId id="446" r:id="rId26"/>
    <p:sldId id="447" r:id="rId27"/>
    <p:sldId id="448" r:id="rId28"/>
    <p:sldId id="449" r:id="rId29"/>
    <p:sldId id="421" r:id="rId30"/>
    <p:sldId id="422" r:id="rId31"/>
    <p:sldId id="423" r:id="rId32"/>
    <p:sldId id="424" r:id="rId33"/>
    <p:sldId id="351" r:id="rId34"/>
    <p:sldId id="469" r:id="rId35"/>
    <p:sldId id="470" r:id="rId36"/>
    <p:sldId id="471" r:id="rId37"/>
    <p:sldId id="353" r:id="rId38"/>
    <p:sldId id="450" r:id="rId39"/>
    <p:sldId id="451" r:id="rId40"/>
    <p:sldId id="452" r:id="rId41"/>
    <p:sldId id="453" r:id="rId42"/>
    <p:sldId id="454" r:id="rId43"/>
    <p:sldId id="455" r:id="rId44"/>
    <p:sldId id="456" r:id="rId45"/>
    <p:sldId id="352" r:id="rId46"/>
    <p:sldId id="458" r:id="rId47"/>
    <p:sldId id="459" r:id="rId48"/>
    <p:sldId id="460" r:id="rId49"/>
    <p:sldId id="486" r:id="rId50"/>
    <p:sldId id="403" r:id="rId51"/>
    <p:sldId id="361" r:id="rId52"/>
    <p:sldId id="431" r:id="rId53"/>
    <p:sldId id="432" r:id="rId54"/>
    <p:sldId id="433" r:id="rId55"/>
    <p:sldId id="362" r:id="rId56"/>
    <p:sldId id="363" r:id="rId57"/>
    <p:sldId id="364" r:id="rId58"/>
    <p:sldId id="365" r:id="rId59"/>
    <p:sldId id="366" r:id="rId60"/>
    <p:sldId id="367" r:id="rId61"/>
    <p:sldId id="404" r:id="rId62"/>
    <p:sldId id="435" r:id="rId63"/>
    <p:sldId id="434" r:id="rId64"/>
    <p:sldId id="436" r:id="rId65"/>
    <p:sldId id="437" r:id="rId66"/>
    <p:sldId id="438" r:id="rId67"/>
    <p:sldId id="439" r:id="rId68"/>
    <p:sldId id="472" r:id="rId69"/>
    <p:sldId id="440" r:id="rId70"/>
    <p:sldId id="441" r:id="rId71"/>
    <p:sldId id="443" r:id="rId72"/>
    <p:sldId id="371" r:id="rId73"/>
    <p:sldId id="402" r:id="rId74"/>
    <p:sldId id="373" r:id="rId75"/>
    <p:sldId id="462" r:id="rId76"/>
    <p:sldId id="374" r:id="rId77"/>
    <p:sldId id="375" r:id="rId78"/>
    <p:sldId id="376" r:id="rId79"/>
    <p:sldId id="377" r:id="rId80"/>
    <p:sldId id="378" r:id="rId81"/>
    <p:sldId id="463" r:id="rId82"/>
    <p:sldId id="379" r:id="rId83"/>
    <p:sldId id="380" r:id="rId84"/>
    <p:sldId id="381" r:id="rId85"/>
    <p:sldId id="382" r:id="rId86"/>
    <p:sldId id="464" r:id="rId87"/>
    <p:sldId id="384" r:id="rId88"/>
    <p:sldId id="465" r:id="rId89"/>
    <p:sldId id="385" r:id="rId90"/>
    <p:sldId id="386" r:id="rId91"/>
    <p:sldId id="387" r:id="rId92"/>
    <p:sldId id="473" r:id="rId93"/>
    <p:sldId id="474" r:id="rId94"/>
    <p:sldId id="475" r:id="rId95"/>
    <p:sldId id="476" r:id="rId96"/>
    <p:sldId id="477" r:id="rId97"/>
    <p:sldId id="478" r:id="rId98"/>
    <p:sldId id="479" r:id="rId99"/>
    <p:sldId id="480" r:id="rId100"/>
    <p:sldId id="481" r:id="rId101"/>
    <p:sldId id="483" r:id="rId102"/>
    <p:sldId id="484" r:id="rId103"/>
    <p:sldId id="485" r:id="rId104"/>
    <p:sldId id="397" r:id="rId105"/>
  </p:sldIdLst>
  <p:sldSz cx="9144000" cy="6858000" type="screen4x3"/>
  <p:notesSz cx="6997700" cy="9283700"/>
  <p:custShowLst>
    <p:custShow name="Custom Show 1" id="0">
      <p:sldLst>
        <p:sld r:id="rId3"/>
      </p:sldLst>
    </p:custShow>
  </p:custShowLst>
  <p:custDataLst>
    <p:tags r:id="rId11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 userDrawn="1">
          <p15:clr>
            <a:srgbClr val="A4A3A4"/>
          </p15:clr>
        </p15:guide>
        <p15:guide id="2" pos="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2" autoAdjust="0"/>
    <p:restoredTop sz="86220" autoAdjust="0"/>
  </p:normalViewPr>
  <p:slideViewPr>
    <p:cSldViewPr snapToGrid="0" showGuides="1">
      <p:cViewPr varScale="1">
        <p:scale>
          <a:sx n="59" d="100"/>
          <a:sy n="59" d="100"/>
        </p:scale>
        <p:origin x="1368" y="56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0" Type="http://schemas.openxmlformats.org/officeDocument/2006/relationships/tags" Target="tags/tag1.xml"/><Relationship Id="rId11" Type="http://schemas.openxmlformats.org/officeDocument/2006/relationships/slide" Target="slides/slide8.xml"/><Relationship Id="rId109" Type="http://schemas.openxmlformats.org/officeDocument/2006/relationships/tableStyles" Target="tableStyles.xml"/><Relationship Id="rId108" Type="http://schemas.openxmlformats.org/officeDocument/2006/relationships/viewProps" Target="viewProps.xml"/><Relationship Id="rId107" Type="http://schemas.openxmlformats.org/officeDocument/2006/relationships/presProps" Target="presProps.xml"/><Relationship Id="rId106" Type="http://schemas.openxmlformats.org/officeDocument/2006/relationships/handoutMaster" Target="handoutMasters/handoutMaster1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9" Type="http://schemas.openxmlformats.org/officeDocument/2006/relationships/slide" Target="slides/slide39.xml"/><Relationship Id="rId8" Type="http://schemas.openxmlformats.org/officeDocument/2006/relationships/slide" Target="slides/slide38.xml"/><Relationship Id="rId7" Type="http://schemas.openxmlformats.org/officeDocument/2006/relationships/slide" Target="slides/slide37.xml"/><Relationship Id="rId6" Type="http://schemas.openxmlformats.org/officeDocument/2006/relationships/slide" Target="slides/slide36.xml"/><Relationship Id="rId5" Type="http://schemas.openxmlformats.org/officeDocument/2006/relationships/slide" Target="slides/slide26.xml"/><Relationship Id="rId4" Type="http://schemas.openxmlformats.org/officeDocument/2006/relationships/slide" Target="slides/slide25.xml"/><Relationship Id="rId3" Type="http://schemas.openxmlformats.org/officeDocument/2006/relationships/slide" Target="slides/slide24.xml"/><Relationship Id="rId22" Type="http://schemas.openxmlformats.org/officeDocument/2006/relationships/slide" Target="slides/slide101.xml"/><Relationship Id="rId21" Type="http://schemas.openxmlformats.org/officeDocument/2006/relationships/slide" Target="slides/slide96.xml"/><Relationship Id="rId20" Type="http://schemas.openxmlformats.org/officeDocument/2006/relationships/slide" Target="slides/slide93.xml"/><Relationship Id="rId2" Type="http://schemas.openxmlformats.org/officeDocument/2006/relationships/slide" Target="slides/slide23.xml"/><Relationship Id="rId19" Type="http://schemas.openxmlformats.org/officeDocument/2006/relationships/slide" Target="slides/slide86.xml"/><Relationship Id="rId18" Type="http://schemas.openxmlformats.org/officeDocument/2006/relationships/slide" Target="slides/slide84.xml"/><Relationship Id="rId17" Type="http://schemas.openxmlformats.org/officeDocument/2006/relationships/slide" Target="slides/slide79.xml"/><Relationship Id="rId16" Type="http://schemas.openxmlformats.org/officeDocument/2006/relationships/slide" Target="slides/slide73.xml"/><Relationship Id="rId15" Type="http://schemas.openxmlformats.org/officeDocument/2006/relationships/slide" Target="slides/slide46.xml"/><Relationship Id="rId14" Type="http://schemas.openxmlformats.org/officeDocument/2006/relationships/slide" Target="slides/slide45.xml"/><Relationship Id="rId13" Type="http://schemas.openxmlformats.org/officeDocument/2006/relationships/slide" Target="slides/slide44.xml"/><Relationship Id="rId12" Type="http://schemas.openxmlformats.org/officeDocument/2006/relationships/slide" Target="slides/slide42.xml"/><Relationship Id="rId11" Type="http://schemas.openxmlformats.org/officeDocument/2006/relationships/slide" Target="slides/slide41.xml"/><Relationship Id="rId10" Type="http://schemas.openxmlformats.org/officeDocument/2006/relationships/slide" Target="slides/slide40.xml"/><Relationship Id="rId1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t" anchorCtr="0" compatLnSpc="1"/>
          <a:lstStyle>
            <a:lvl1pPr defTabSz="930275">
              <a:defRPr sz="13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t" anchorCtr="0" compatLnSpc="1"/>
          <a:lstStyle>
            <a:lvl1pPr algn="r" defTabSz="930275">
              <a:defRPr sz="13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b" anchorCtr="0" compatLnSpc="1"/>
          <a:lstStyle>
            <a:lvl1pPr defTabSz="930275">
              <a:defRPr sz="13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b" anchorCtr="0" compatLnSpc="1"/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>
            <a:lvl1pPr defTabSz="930275">
              <a:defRPr sz="13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>
            <a:lvl1pPr algn="r" defTabSz="930275">
              <a:defRPr sz="13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b" anchorCtr="0" compatLnSpc="1"/>
          <a:lstStyle>
            <a:lvl1pPr defTabSz="930275">
              <a:defRPr sz="13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b" anchorCtr="0" compatLnSpc="1"/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9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0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</a:fld>
            <a:endParaRPr lang="en-US" altLang="en-US" sz="13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F20BED2-5EAE-4848-8443-B0063BF5F6F2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3B0D9D7-5294-4E39-8BC0-4C255919E226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3B0D9D7-5294-4E39-8BC0-4C255919E226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BF508FA-5199-4AA3-8922-94158B684B67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2</a:t>
            </a:r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19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0D8CA25-AE75-4191-8B01-FE9755FBC192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3</a:t>
            </a:r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29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41C928F-F266-4AE9-9955-5DF263458FBB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4</a:t>
            </a:r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397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FB4B8FB-1017-465D-AFBF-5BF5BCE81005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5</a:t>
            </a:r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49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E7B9E48-CE28-477B-AF14-CB4F875872B7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5</a:t>
            </a:r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60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60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0F971D5-882D-4233-A30D-FAEDE4CA6E84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11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4A9244E-9048-4BF8-ACAB-2AC982DCA555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814F0E-33C5-4FFC-97A8-A1EDBAA0258F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1</a:t>
            </a:r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727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E067567-7C0E-4623-97F7-3AB1CFA84628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6</a:t>
            </a:r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70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8E32C01-92A2-42F0-A723-C22E35C9436D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7</a:t>
            </a:r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626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5B1299F-03B5-4909-AEBA-DE9BE8116957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27041A6-355E-4FC9-8067-194DB47AE9FB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https://www.tutorialscan.com/sql/sql-server-string-functions/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6B19D27-1D9D-4EFF-A2A6-3367138C3034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01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EE4A35D-BBD9-4620-BD0E-9A2F2F36305A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6D0189D-E517-438B-9693-2812E02CF692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8</a:t>
            </a:r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80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619AA53-6FBE-47B1-A5A9-D4F7E2EB9003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7AE236B-D748-4441-B842-77E0AEB2470B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7AE236B-D748-4441-B842-77E0AEB2470B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3C87EDE-116A-4691-A4DF-061EA00B6C18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什么是</a:t>
            </a:r>
            <a:r>
              <a:rPr lang="en-US" altLang="zh-CN" dirty="0"/>
              <a:t>SQL</a:t>
            </a:r>
            <a:r>
              <a:rPr lang="zh-CN" altLang="en-US" dirty="0"/>
              <a:t>？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Structured Query Language (</a:t>
            </a:r>
            <a:r>
              <a:rPr lang="zh-CN" altLang="en-US" dirty="0"/>
              <a:t>结构化查询语言</a:t>
            </a:r>
            <a:r>
              <a:rPr lang="en-US" altLang="zh-CN" dirty="0"/>
              <a:t>) </a:t>
            </a:r>
            <a:r>
              <a:rPr lang="zh-CN" altLang="en-US" dirty="0"/>
              <a:t>的缩写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SQL</a:t>
            </a:r>
            <a:r>
              <a:rPr lang="zh-CN" altLang="en-US" dirty="0"/>
              <a:t>是一种数据库语言，提供了对关系数据库的定义、操纵 </a:t>
            </a:r>
            <a:r>
              <a:rPr lang="en-US" altLang="zh-CN" dirty="0"/>
              <a:t>(</a:t>
            </a:r>
            <a:r>
              <a:rPr lang="zh-CN" altLang="en-US" dirty="0"/>
              <a:t>查询和修改</a:t>
            </a:r>
            <a:r>
              <a:rPr lang="en-US" altLang="zh-CN" dirty="0"/>
              <a:t>)</a:t>
            </a:r>
            <a:r>
              <a:rPr lang="zh-CN" altLang="en-US" dirty="0"/>
              <a:t>、控制等功能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SQL</a:t>
            </a:r>
            <a:r>
              <a:rPr lang="zh-CN" altLang="en-US" dirty="0"/>
              <a:t>是关系数据库的标准语言 </a:t>
            </a:r>
            <a:r>
              <a:rPr lang="en-US" altLang="zh-CN" dirty="0">
                <a:latin typeface="Helvetica" panose="020B0604020202020204" pitchFamily="34" charset="0"/>
              </a:rPr>
              <a:t>——</a:t>
            </a:r>
            <a:r>
              <a:rPr lang="en-US" altLang="zh-CN" dirty="0"/>
              <a:t> </a:t>
            </a:r>
            <a:r>
              <a:rPr lang="zh-CN" altLang="en-US" dirty="0"/>
              <a:t>实际的商品数据库管理系统如</a:t>
            </a:r>
            <a:r>
              <a:rPr lang="en-US" altLang="zh-CN" dirty="0"/>
              <a:t>Oracle</a:t>
            </a:r>
            <a:r>
              <a:rPr lang="zh-CN" altLang="en-US" dirty="0"/>
              <a:t>，在提供用户与数据库交互的接口语言时基本遵循这一标准</a:t>
            </a:r>
            <a:endParaRPr lang="zh-CN" altLang="en-US" dirty="0"/>
          </a:p>
          <a:p>
            <a:pPr eaLnBrk="1" hangingPunct="1"/>
            <a:r>
              <a:rPr lang="en-US" altLang="zh-CN" dirty="0"/>
              <a:t>SQL</a:t>
            </a:r>
            <a:r>
              <a:rPr lang="zh-CN" altLang="en-US" dirty="0"/>
              <a:t>的历史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1974</a:t>
            </a:r>
            <a:r>
              <a:rPr lang="zh-CN" altLang="en-US" dirty="0"/>
              <a:t>年，由</a:t>
            </a:r>
            <a:r>
              <a:rPr lang="en-US" altLang="zh-CN" dirty="0"/>
              <a:t>Boyce</a:t>
            </a:r>
            <a:r>
              <a:rPr lang="zh-CN" altLang="en-US" dirty="0"/>
              <a:t>和</a:t>
            </a:r>
            <a:r>
              <a:rPr lang="en-US" altLang="zh-CN" dirty="0"/>
              <a:t>Chamber</a:t>
            </a:r>
            <a:r>
              <a:rPr lang="zh-CN" altLang="en-US" dirty="0"/>
              <a:t>提出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1975-1979</a:t>
            </a:r>
            <a:r>
              <a:rPr lang="zh-CN" altLang="en-US" dirty="0"/>
              <a:t>年，在</a:t>
            </a:r>
            <a:r>
              <a:rPr lang="en-US" altLang="zh-CN" dirty="0"/>
              <a:t>System R</a:t>
            </a:r>
            <a:r>
              <a:rPr lang="zh-CN" altLang="en-US" dirty="0"/>
              <a:t>上实现，由</a:t>
            </a:r>
            <a:r>
              <a:rPr lang="en-US" altLang="zh-CN" dirty="0"/>
              <a:t>IBM</a:t>
            </a:r>
            <a:r>
              <a:rPr lang="zh-CN" altLang="en-US" dirty="0"/>
              <a:t>的</a:t>
            </a:r>
            <a:r>
              <a:rPr lang="en-US" altLang="zh-CN" dirty="0"/>
              <a:t>San Jose</a:t>
            </a:r>
            <a:r>
              <a:rPr lang="zh-CN" altLang="en-US" dirty="0"/>
              <a:t>研究室研制，称为</a:t>
            </a:r>
            <a:r>
              <a:rPr lang="en-US" altLang="zh-CN" dirty="0"/>
              <a:t>Sequel</a:t>
            </a:r>
            <a:endParaRPr lang="en-US" altLang="zh-CN" dirty="0"/>
          </a:p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6591C42-4AD5-4528-9EC3-61D5E9BDFCDD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9DCB16A-F829-4527-A43B-C46817CDE356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527C20-D984-443D-9364-8D80E7D14902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43D6E09-C3BD-4C9F-8640-BDE33C2397BD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8E38463-D7D2-48E0-9845-AEDC12745945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E36DD89-DA79-48DA-B783-0C850F9C3712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79FF149-63CC-4DDD-8621-E03FD326541C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364CC0D-9515-4095-81D0-8024523D9047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02F3513-D1FE-453A-9D62-AB228D88B68A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9A28225-7E5D-4105-AF50-B66487E7EB00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FB0A469-9660-4019-8347-528B1BA28310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1EC66B5-496A-4DFA-A4FD-C9C9DB749726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C28A594-5C4C-4CC5-9AFF-729E174611A7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587C772-E716-48B1-8B14-2B8B491527E1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B73D505-32CE-4342-9FBB-4D733E4A306A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9F72C28-435E-48F3-8A89-FA84DE6D50F0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0277F58-77E1-4C2D-AA8D-E0F71D072D2F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410D3E1-634F-440C-A0CF-65534204DEA9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44FBF46-7A78-4FD0-B340-062C348F6B65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9A28225-7E5D-4105-AF50-B66487E7EB00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F5A96B-D536-4BD1-BFE1-FD6DBF117D8A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C40216D-0A9E-4598-BBBD-B7C39318A82C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28C80B3-281C-47A9-A6F3-980AD41E77DF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BD73B76-F558-45CE-871C-8466EA0D0DF2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85CE7E0-7666-4352-A4C1-28EF06861AC9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DA57BBC-3DEF-4030-90C9-4A7A7E87C33E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C1FEC76-0B84-458E-8A4E-B7ECCB6E1DCF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5F31BFB-CE80-49DF-B5B2-8D11C75DEDAB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B0ED708-B857-4AA3-91E9-C395C0C34058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B0ED708-B857-4AA3-91E9-C395C0C34058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rPr>
              <a:t>工资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rPr>
              <a:t>5000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rPr>
              <a:t>以上的职员，工资减少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rPr>
              <a:t>10%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rPr>
              <a:t>工资在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rPr>
              <a:t>2000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rPr>
              <a:t>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rPr>
              <a:t>4600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rPr>
              <a:t>之间的职员，工资增加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rPr>
              <a:t>15%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rPr>
              <a:t>UPDATE Personnel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rPr>
              <a:t>SET salary = CASE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rPr>
              <a:t>    WHEN salary &gt;= 5000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rPr>
              <a:t>　          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rPr>
              <a:t>THEN salary * 0.9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rPr>
              <a:t>    WHEN salary &gt;= 2000 AND salary &lt; 4600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rPr>
              <a:t>              THEN salary * 1.15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rPr>
              <a:t>    ELSE salary END;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20C9E32-697E-489A-B64D-FE4953CC062F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5C62BF7-9C63-497B-BAE2-5CB77526CD21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D5F1561-909F-45CB-8FAD-BF76CD539810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FCFA389-9B55-41A5-BB85-9B9E03821269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9813B39-7E0E-475A-9EBE-5ED71E411FC7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57A01C-1044-4195-A3E2-2CD774BF6255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6A075BA-FDA7-450B-AD36-61344A2A677E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  <a:endParaRPr lang="en-US" altLang="en-US" dirty="0">
              <a:solidFill>
                <a:srgbClr val="00206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  <a:endParaRPr lang="en-US" altLang="en-US" sz="1200" b="1" dirty="0">
              <a:solidFill>
                <a:srgbClr val="002060"/>
              </a:solidFill>
            </a:endParaRP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8350" y="1093788"/>
            <a:ext cx="7707313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</a:fld>
            <a:endParaRPr lang="en-US" altLang="en-US" dirty="0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5" name="Text Box 5"/>
          <p:cNvSpPr txBox="1">
            <a:spLocks noChangeArrowheads="1"/>
          </p:cNvSpPr>
          <p:nvPr userDrawn="1"/>
        </p:nvSpPr>
        <p:spPr bwMode="auto">
          <a:xfrm>
            <a:off x="4479983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3.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1032" name="Freeform 8"/>
          <p:cNvSpPr/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3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svg"/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3: Introduction to 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SQL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29845"/>
            <a:ext cx="8077200" cy="609600"/>
          </a:xfrm>
        </p:spPr>
        <p:txBody>
          <a:bodyPr/>
          <a:lstStyle/>
          <a:p>
            <a:r>
              <a:rPr lang="en-US" altLang="en-US" sz="2800" dirty="0"/>
              <a:t>Integrity Constraints in Create Table</a:t>
            </a:r>
            <a:endParaRPr lang="en-US" altLang="en-US" sz="2800" dirty="0"/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109709"/>
            <a:ext cx="7515796" cy="4781004"/>
          </a:xfrm>
        </p:spPr>
        <p:txBody>
          <a:bodyPr/>
          <a:lstStyle/>
          <a:p>
            <a:r>
              <a:rPr lang="en-US" altLang="en-US" sz="2000" dirty="0"/>
              <a:t>Types of integrity constraints</a:t>
            </a:r>
            <a:endParaRPr lang="en-US" altLang="en-US" sz="2000" dirty="0"/>
          </a:p>
          <a:p>
            <a:pPr lvl="1"/>
            <a:r>
              <a:rPr lang="en-US" altLang="en-US" sz="2000" b="1" dirty="0"/>
              <a:t>primary key</a:t>
            </a:r>
            <a:r>
              <a:rPr lang="en-US" altLang="en-US" sz="2000" dirty="0"/>
              <a:t> (</a:t>
            </a:r>
            <a:r>
              <a:rPr lang="en-US" altLang="en-US" sz="2000" i="1" dirty="0"/>
              <a:t>A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 ..., </a:t>
            </a:r>
            <a:r>
              <a:rPr lang="en-US" altLang="en-US" sz="2000" i="1" dirty="0"/>
              <a:t>A</a:t>
            </a:r>
            <a:r>
              <a:rPr lang="en-US" altLang="en-US" sz="2000" i="1" baseline="-25000" dirty="0"/>
              <a:t>n </a:t>
            </a:r>
            <a:r>
              <a:rPr lang="en-US" altLang="en-US" sz="2000" dirty="0"/>
              <a:t>)</a:t>
            </a:r>
            <a:endParaRPr lang="en-US" altLang="en-US" sz="2000" dirty="0"/>
          </a:p>
          <a:p>
            <a:pPr lvl="1"/>
            <a:r>
              <a:rPr lang="en-US" altLang="en-US" sz="2000" b="1" dirty="0"/>
              <a:t>foreign key </a:t>
            </a:r>
            <a:r>
              <a:rPr lang="en-US" altLang="en-US" sz="2000" dirty="0"/>
              <a:t>(</a:t>
            </a:r>
            <a:r>
              <a:rPr lang="en-US" altLang="en-US" sz="2000" i="1" dirty="0"/>
              <a:t>A</a:t>
            </a:r>
            <a:r>
              <a:rPr lang="en-US" altLang="en-US" sz="2000" baseline="-25000" dirty="0"/>
              <a:t>m</a:t>
            </a:r>
            <a:r>
              <a:rPr lang="en-US" altLang="en-US" sz="2000" dirty="0"/>
              <a:t>, ..., </a:t>
            </a:r>
            <a:r>
              <a:rPr lang="en-US" altLang="en-US" sz="2000" i="1" dirty="0"/>
              <a:t>A</a:t>
            </a:r>
            <a:r>
              <a:rPr lang="en-US" altLang="en-US" sz="2000" i="1" baseline="-25000" dirty="0"/>
              <a:t>n </a:t>
            </a:r>
            <a:r>
              <a:rPr lang="en-US" altLang="en-US" sz="2000" dirty="0"/>
              <a:t>) </a:t>
            </a:r>
            <a:r>
              <a:rPr lang="en-US" altLang="en-US" sz="2000" b="1" dirty="0"/>
              <a:t>references </a:t>
            </a:r>
            <a:r>
              <a:rPr lang="en-US" altLang="en-US" sz="2000" i="1" dirty="0"/>
              <a:t>r</a:t>
            </a:r>
            <a:endParaRPr lang="en-US" altLang="en-US" sz="2000" b="1" dirty="0"/>
          </a:p>
          <a:p>
            <a:pPr lvl="1"/>
            <a:r>
              <a:rPr lang="en-US" altLang="en-US" sz="2000" b="1" dirty="0"/>
              <a:t>not null</a:t>
            </a:r>
            <a:endParaRPr lang="en-US" altLang="en-US" sz="2000" b="1" dirty="0"/>
          </a:p>
          <a:p>
            <a:r>
              <a:rPr lang="en-US" altLang="en-US" sz="2000" dirty="0"/>
              <a:t>SQL prevents any update to the database that violates an integrity constraint.</a:t>
            </a:r>
            <a:endParaRPr lang="en-US" altLang="en-US" sz="2000" dirty="0"/>
          </a:p>
          <a:p>
            <a:r>
              <a:rPr lang="en-US" altLang="en-US" sz="2000" dirty="0"/>
              <a:t>Example:</a:t>
            </a:r>
            <a:endParaRPr lang="en-US" altLang="en-US" sz="2000" dirty="0"/>
          </a:p>
          <a:p>
            <a:pPr>
              <a:buNone/>
            </a:pPr>
            <a:r>
              <a:rPr lang="en-US" altLang="en-US" sz="2000" b="1" dirty="0"/>
              <a:t>         create table</a:t>
            </a:r>
            <a:r>
              <a:rPr lang="en-US" altLang="en-US" sz="2000" dirty="0"/>
              <a:t> </a:t>
            </a:r>
            <a:r>
              <a:rPr lang="en-US" altLang="en-US" sz="2000" i="1" dirty="0"/>
              <a:t>instructor</a:t>
            </a:r>
            <a:r>
              <a:rPr lang="en-US" altLang="en-US" sz="2000" dirty="0"/>
              <a:t> (</a:t>
            </a:r>
            <a:br>
              <a:rPr lang="en-US" altLang="en-US" sz="2000" dirty="0"/>
            </a:br>
            <a:r>
              <a:rPr lang="en-US" altLang="en-US" sz="2000" dirty="0"/>
              <a:t>               </a:t>
            </a:r>
            <a:r>
              <a:rPr lang="en-US" altLang="en-US" sz="2000" i="1" dirty="0"/>
              <a:t>ID</a:t>
            </a:r>
            <a:r>
              <a:rPr lang="en-US" altLang="en-US" sz="2000" dirty="0"/>
              <a:t>                </a:t>
            </a:r>
            <a:r>
              <a:rPr lang="en-US" altLang="en-US" sz="2000" b="1" dirty="0"/>
              <a:t>char</a:t>
            </a:r>
            <a:r>
              <a:rPr lang="en-US" altLang="en-US" sz="2000" dirty="0"/>
              <a:t>(5),</a:t>
            </a:r>
            <a:br>
              <a:rPr lang="en-US" altLang="en-US" sz="2000" dirty="0"/>
            </a:br>
            <a:r>
              <a:rPr lang="en-US" altLang="en-US" sz="2000" dirty="0"/>
              <a:t>               </a:t>
            </a:r>
            <a:r>
              <a:rPr lang="en-US" altLang="en-US" sz="2000" i="1" dirty="0"/>
              <a:t>name           </a:t>
            </a:r>
            <a:r>
              <a:rPr lang="en-US" altLang="en-US" sz="2000" b="1" dirty="0"/>
              <a:t>varchar</a:t>
            </a:r>
            <a:r>
              <a:rPr lang="en-US" altLang="en-US" sz="2000" dirty="0"/>
              <a:t>(20) </a:t>
            </a:r>
            <a:r>
              <a:rPr lang="en-US" altLang="en-US" sz="2000" b="1" dirty="0"/>
              <a:t>not null,</a:t>
            </a:r>
            <a:br>
              <a:rPr lang="en-US" altLang="en-US" sz="2000" b="1" i="1" dirty="0"/>
            </a:br>
            <a:r>
              <a:rPr lang="en-US" altLang="en-US" sz="2000" b="1" i="1" dirty="0"/>
              <a:t>               </a:t>
            </a:r>
            <a:r>
              <a:rPr lang="en-US" altLang="en-US" sz="2000" i="1" dirty="0"/>
              <a:t>dept_name  </a:t>
            </a:r>
            <a:r>
              <a:rPr lang="en-US" altLang="en-US" sz="2000" b="1" dirty="0"/>
              <a:t>varchar</a:t>
            </a:r>
            <a:r>
              <a:rPr lang="en-US" altLang="en-US" sz="2000" dirty="0"/>
              <a:t>(20),</a:t>
            </a:r>
            <a:br>
              <a:rPr lang="en-US" altLang="en-US" sz="2000" dirty="0"/>
            </a:br>
            <a:r>
              <a:rPr lang="en-US" altLang="en-US" sz="2000" dirty="0"/>
              <a:t>               </a:t>
            </a:r>
            <a:r>
              <a:rPr lang="en-US" altLang="en-US" sz="2000" i="1" dirty="0"/>
              <a:t>salary</a:t>
            </a:r>
            <a:r>
              <a:rPr lang="en-US" altLang="en-US" sz="2000" dirty="0"/>
              <a:t>           </a:t>
            </a:r>
            <a:r>
              <a:rPr lang="en-US" altLang="en-US" sz="2000" b="1" dirty="0"/>
              <a:t>numeric</a:t>
            </a:r>
            <a:r>
              <a:rPr lang="en-US" altLang="en-US" sz="2000" dirty="0"/>
              <a:t>(8,2),</a:t>
            </a:r>
            <a:br>
              <a:rPr lang="en-US" altLang="en-US" sz="2000" dirty="0"/>
            </a:br>
            <a:r>
              <a:rPr lang="en-US" altLang="en-US" sz="2000" dirty="0"/>
              <a:t>               </a:t>
            </a:r>
            <a:r>
              <a:rPr lang="en-US" altLang="en-US" sz="2000" b="1" dirty="0"/>
              <a:t>primary key </a:t>
            </a:r>
            <a:r>
              <a:rPr lang="en-US" altLang="en-US" sz="2000" dirty="0"/>
              <a:t>(</a:t>
            </a:r>
            <a:r>
              <a:rPr lang="en-US" altLang="en-US" sz="2000" i="1" dirty="0"/>
              <a:t>ID</a:t>
            </a:r>
            <a:r>
              <a:rPr lang="en-US" altLang="en-US" sz="2000" dirty="0"/>
              <a:t>),</a:t>
            </a:r>
            <a:br>
              <a:rPr lang="en-US" altLang="en-US" sz="2000" dirty="0"/>
            </a:br>
            <a:r>
              <a:rPr lang="en-US" altLang="en-US" sz="2000" dirty="0"/>
              <a:t>               </a:t>
            </a:r>
            <a:r>
              <a:rPr lang="en-US" altLang="en-US" sz="2000" b="1" dirty="0"/>
              <a:t>foreign key </a:t>
            </a:r>
            <a:r>
              <a:rPr lang="en-US" altLang="en-US" sz="2000" i="1" dirty="0"/>
              <a:t>(dept_name</a:t>
            </a:r>
            <a:r>
              <a:rPr lang="en-US" altLang="en-US" sz="2000" dirty="0"/>
              <a:t>) </a:t>
            </a:r>
            <a:r>
              <a:rPr lang="en-US" altLang="en-US" sz="2000" b="1" dirty="0"/>
              <a:t>references </a:t>
            </a:r>
            <a:r>
              <a:rPr lang="en-US" altLang="en-US" sz="2000" i="1" dirty="0"/>
              <a:t>department);</a:t>
            </a:r>
            <a:endParaRPr lang="en-US" altLang="en-US" sz="2000" i="1" dirty="0"/>
          </a:p>
          <a:p>
            <a:pPr>
              <a:buNone/>
            </a:pPr>
            <a:endParaRPr lang="en-US" altLang="en-US" b="1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Updates with Scalar Subqueries</a:t>
            </a:r>
            <a:endParaRPr lang="en-US" altLang="en-US" sz="2800" dirty="0"/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57213"/>
            <a:ext cx="7656559" cy="4538916"/>
          </a:xfrm>
        </p:spPr>
        <p:txBody>
          <a:bodyPr/>
          <a:lstStyle/>
          <a:p>
            <a:r>
              <a:rPr lang="en-US" altLang="en-US" sz="1700" dirty="0"/>
              <a:t>Recompute and update tot_creds value for all students</a:t>
            </a:r>
            <a:endParaRPr lang="en-US" altLang="en-US" sz="1700" dirty="0"/>
          </a:p>
          <a:p>
            <a:pPr>
              <a:buFont typeface="Monotype Sorts" pitchFamily="-65" charset="2"/>
              <a:buNone/>
            </a:pPr>
            <a:r>
              <a:rPr lang="en-US" altLang="en-US" sz="1700" b="1" dirty="0"/>
              <a:t>           update </a:t>
            </a:r>
            <a:r>
              <a:rPr lang="en-US" altLang="en-US" sz="1700" i="1" dirty="0"/>
              <a:t>student S </a:t>
            </a:r>
            <a:br>
              <a:rPr lang="en-US" altLang="en-US" sz="1700" i="1" dirty="0"/>
            </a:br>
            <a:r>
              <a:rPr lang="en-US" altLang="en-US" sz="1700" i="1" dirty="0"/>
              <a:t>     </a:t>
            </a:r>
            <a:r>
              <a:rPr lang="en-US" altLang="en-US" sz="1700" b="1" dirty="0"/>
              <a:t>set </a:t>
            </a:r>
            <a:r>
              <a:rPr lang="en-US" altLang="en-US" sz="1700" i="1" dirty="0"/>
              <a:t>tot_cred </a:t>
            </a:r>
            <a:r>
              <a:rPr lang="en-US" altLang="en-US" sz="1700" dirty="0"/>
              <a:t>= (</a:t>
            </a:r>
            <a:r>
              <a:rPr lang="en-US" altLang="en-US" sz="1700" b="1" dirty="0"/>
              <a:t>select 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takes, course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takes.course_id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course.course_id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and 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         </a:t>
            </a:r>
            <a:r>
              <a:rPr lang="en-US" altLang="en-US" sz="1700" i="1" dirty="0"/>
              <a:t>S</a:t>
            </a:r>
            <a:r>
              <a:rPr lang="en-US" altLang="en-US" sz="1700" dirty="0"/>
              <a:t>.</a:t>
            </a:r>
            <a:r>
              <a:rPr lang="en-US" altLang="en-US" sz="1700" i="1" dirty="0"/>
              <a:t>ID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takes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ID.</a:t>
            </a:r>
            <a:r>
              <a:rPr lang="en-US" altLang="en-US" sz="1700" b="1" dirty="0" err="1"/>
              <a:t>and</a:t>
            </a:r>
            <a:r>
              <a:rPr lang="en-US" altLang="en-US" sz="1700" b="1" dirty="0"/>
              <a:t>                             				  </a:t>
            </a:r>
            <a:r>
              <a:rPr lang="en-US" altLang="en-US" sz="1700" i="1" dirty="0" err="1"/>
              <a:t>takes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grade</a:t>
            </a:r>
            <a:r>
              <a:rPr lang="en-US" altLang="en-US" sz="1700" i="1" dirty="0"/>
              <a:t> </a:t>
            </a:r>
            <a:r>
              <a:rPr lang="en-US" altLang="en-US" sz="1700" dirty="0"/>
              <a:t>&lt;&gt; 'F' </a:t>
            </a:r>
            <a:r>
              <a:rPr lang="en-US" altLang="en-US" sz="1700" b="1" dirty="0"/>
              <a:t>and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          </a:t>
            </a:r>
            <a:r>
              <a:rPr lang="en-US" altLang="en-US" sz="1700" i="1" dirty="0" err="1"/>
              <a:t>takes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grade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is not null</a:t>
            </a:r>
            <a:r>
              <a:rPr lang="en-US" altLang="en-US" sz="1700" dirty="0"/>
              <a:t>);</a:t>
            </a:r>
            <a:endParaRPr lang="en-US" altLang="en-US" sz="1700" dirty="0"/>
          </a:p>
          <a:p>
            <a:r>
              <a:rPr lang="en-US" altLang="en-US" sz="1700" dirty="0"/>
              <a:t>Sets </a:t>
            </a:r>
            <a:r>
              <a:rPr lang="en-US" altLang="en-US" sz="1700" i="1" dirty="0"/>
              <a:t>tot_creds</a:t>
            </a:r>
            <a:r>
              <a:rPr lang="en-US" altLang="en-US" sz="1700" dirty="0"/>
              <a:t> to null for students who have not taken any course</a:t>
            </a:r>
            <a:endParaRPr lang="en-US" altLang="en-US" sz="1700" dirty="0"/>
          </a:p>
          <a:p>
            <a:r>
              <a:rPr lang="en-US" altLang="en-US" sz="1700" dirty="0"/>
              <a:t>Instead of </a:t>
            </a:r>
            <a:r>
              <a:rPr lang="en-US" altLang="en-US" sz="1700" b="1" dirty="0"/>
              <a:t>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), use:</a:t>
            </a:r>
            <a:endParaRPr lang="en-US" altLang="en-US" sz="1700" dirty="0"/>
          </a:p>
          <a:p>
            <a:pPr>
              <a:buFont typeface="Monotype Sorts" pitchFamily="-65" charset="2"/>
              <a:buNone/>
            </a:pPr>
            <a:r>
              <a:rPr lang="en-US" altLang="en-US" sz="1700" b="1" dirty="0"/>
              <a:t>                  case </a:t>
            </a:r>
            <a:br>
              <a:rPr lang="en-US" altLang="en-US" sz="1700" b="1" dirty="0"/>
            </a:br>
            <a:r>
              <a:rPr lang="en-US" altLang="en-US" sz="1700" b="1" dirty="0"/>
              <a:t>                 when 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 </a:t>
            </a:r>
            <a:r>
              <a:rPr lang="en-US" altLang="en-US" sz="1700" b="1" dirty="0"/>
              <a:t>is not null then 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    </a:t>
            </a:r>
            <a:r>
              <a:rPr lang="en-US" altLang="en-US" sz="1700" b="1" dirty="0"/>
              <a:t>else </a:t>
            </a:r>
            <a:r>
              <a:rPr lang="en-US" altLang="en-US" sz="1700" dirty="0"/>
              <a:t>0</a:t>
            </a:r>
            <a:br>
              <a:rPr lang="en-US" altLang="en-US" sz="1700" dirty="0"/>
            </a:br>
            <a:r>
              <a:rPr lang="en-US" altLang="en-US" sz="1700" dirty="0"/>
              <a:t>             </a:t>
            </a:r>
            <a:r>
              <a:rPr lang="en-US" altLang="en-US" sz="1700" b="1" dirty="0"/>
              <a:t>end</a:t>
            </a:r>
            <a:endParaRPr lang="en-US" altLang="en-US" sz="1700" dirty="0"/>
          </a:p>
          <a:p>
            <a:pPr>
              <a:buFont typeface="Monotype Sorts" pitchFamily="-65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 smtClean="0"/>
              <a:t>Update </a:t>
            </a:r>
            <a:r>
              <a:rPr lang="zh-CN" altLang="en-US" sz="3400" smtClean="0"/>
              <a:t>语句</a:t>
            </a:r>
            <a:endParaRPr lang="zh-CN" altLang="en-US" sz="3400" smtClean="0"/>
          </a:p>
        </p:txBody>
      </p:sp>
      <p:sp>
        <p:nvSpPr>
          <p:cNvPr id="774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400" dirty="0" smtClean="0"/>
              <a:t>例：</a:t>
            </a:r>
            <a:endParaRPr lang="zh-CN" altLang="en-US" sz="2400" dirty="0" smtClean="0"/>
          </a:p>
          <a:p>
            <a:pPr lvl="1" eaLnBrk="1" hangingPunct="1">
              <a:defRPr/>
            </a:pPr>
            <a:r>
              <a:rPr lang="zh-CN" altLang="en-US" sz="2400" dirty="0" smtClean="0"/>
              <a:t>在原有的学生关系</a:t>
            </a:r>
            <a:r>
              <a:rPr lang="en-US" altLang="zh-CN" sz="2400" dirty="0" smtClean="0"/>
              <a:t>S</a:t>
            </a:r>
            <a:r>
              <a:rPr lang="zh-CN" altLang="en-US" sz="2400" dirty="0" smtClean="0"/>
              <a:t>里面增加一个新属性：选修课程数。然后填充正确的数值。</a:t>
            </a:r>
            <a:endParaRPr lang="zh-CN" altLang="en-US" sz="2400" dirty="0" smtClean="0"/>
          </a:p>
          <a:p>
            <a:pPr lvl="2" eaLnBrk="1" hangingPunct="1">
              <a:defRPr/>
            </a:pPr>
            <a:r>
              <a:rPr lang="zh-CN" altLang="en-US" sz="2000" dirty="0" smtClean="0"/>
              <a:t>为王红插入</a:t>
            </a:r>
            <a:r>
              <a:rPr lang="zh-CN" altLang="en-US" sz="2000" dirty="0"/>
              <a:t>选修课程数为</a:t>
            </a:r>
            <a:r>
              <a:rPr lang="en-US" altLang="zh-CN" sz="2000" dirty="0"/>
              <a:t>2</a:t>
            </a:r>
            <a:r>
              <a:rPr lang="zh-CN" altLang="en-US" sz="2000" dirty="0"/>
              <a:t>，为 张军插入选修课程数为</a:t>
            </a:r>
            <a:r>
              <a:rPr lang="en-US" altLang="zh-CN" sz="2000" dirty="0"/>
              <a:t>1</a:t>
            </a:r>
            <a:endParaRPr lang="en-US" altLang="zh-CN" sz="2000" dirty="0"/>
          </a:p>
          <a:p>
            <a:pPr lvl="2" eaLnBrk="1" hangingPunct="1">
              <a:defRPr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Update  </a:t>
            </a:r>
            <a:r>
              <a:rPr lang="en-US" altLang="zh-CN" sz="2000" dirty="0"/>
              <a:t>S  set  </a:t>
            </a:r>
            <a:r>
              <a:rPr lang="zh-CN" altLang="en-US" sz="2000" dirty="0"/>
              <a:t>选修课程数 </a:t>
            </a:r>
            <a:r>
              <a:rPr lang="en-US" altLang="zh-CN" sz="2000" dirty="0"/>
              <a:t>= </a:t>
            </a:r>
            <a:br>
              <a:rPr lang="en-US" altLang="zh-CN" sz="2000" dirty="0"/>
            </a:br>
            <a:r>
              <a:rPr lang="en-US" altLang="zh-CN" sz="2000" dirty="0"/>
              <a:t>        ( </a:t>
            </a:r>
            <a:r>
              <a:rPr lang="zh-CN" altLang="en-US" sz="2000" dirty="0"/>
              <a:t>？？？</a:t>
            </a:r>
            <a:r>
              <a:rPr lang="en-US" altLang="zh-CN" sz="2000" dirty="0"/>
              <a:t>)</a:t>
            </a:r>
            <a:endParaRPr lang="en-US" altLang="zh-CN" sz="2000" dirty="0"/>
          </a:p>
        </p:txBody>
      </p:sp>
      <p:graphicFrame>
        <p:nvGraphicFramePr>
          <p:cNvPr id="774191" name="Group 47"/>
          <p:cNvGraphicFramePr>
            <a:graphicFrameLocks noGrp="1"/>
          </p:cNvGraphicFramePr>
          <p:nvPr/>
        </p:nvGraphicFramePr>
        <p:xfrm>
          <a:off x="628650" y="4683125"/>
          <a:ext cx="2024062" cy="1493840"/>
        </p:xfrm>
        <a:graphic>
          <a:graphicData uri="http://schemas.openxmlformats.org/drawingml/2006/table">
            <a:tbl>
              <a:tblPr/>
              <a:tblGrid>
                <a:gridCol w="674687"/>
                <a:gridCol w="674688"/>
                <a:gridCol w="674687"/>
              </a:tblGrid>
              <a:tr h="37346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8" marB="190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8" marB="190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成绩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8" marB="190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346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8" marB="190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8" marB="190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8" marB="190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46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8" marB="190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8" marB="190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8" marB="190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46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8" marB="190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8" marB="190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8" marB="190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74194" name="Group 50"/>
          <p:cNvGraphicFramePr>
            <a:graphicFrameLocks noGrp="1"/>
          </p:cNvGraphicFramePr>
          <p:nvPr/>
        </p:nvGraphicFramePr>
        <p:xfrm>
          <a:off x="4767263" y="4679950"/>
          <a:ext cx="2398712" cy="1120776"/>
        </p:xfrm>
        <a:graphic>
          <a:graphicData uri="http://schemas.openxmlformats.org/drawingml/2006/table">
            <a:tbl>
              <a:tblPr/>
              <a:tblGrid>
                <a:gridCol w="728663"/>
                <a:gridCol w="1670049"/>
              </a:tblGrid>
              <a:tr h="37359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71" marB="190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选修课程数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71" marB="190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359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71" marB="190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?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71" marB="190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59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71" marB="190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?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71" marB="190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264" name="Text Box 40"/>
          <p:cNvSpPr txBox="1">
            <a:spLocks noChangeArrowheads="1"/>
          </p:cNvSpPr>
          <p:nvPr/>
        </p:nvSpPr>
        <p:spPr bwMode="auto">
          <a:xfrm>
            <a:off x="1057275" y="4160838"/>
            <a:ext cx="114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smtClean="0">
                <a:latin typeface="Tahoma" panose="020B0604030504040204" pitchFamily="34" charset="0"/>
              </a:rPr>
              <a:t>R</a:t>
            </a:r>
            <a:endParaRPr kumimoji="1" lang="en-US" altLang="zh-CN" sz="2800" b="0" smtClean="0">
              <a:latin typeface="Tahoma" panose="020B0604030504040204" pitchFamily="34" charset="0"/>
            </a:endParaRPr>
          </a:p>
        </p:txBody>
      </p:sp>
      <p:sp>
        <p:nvSpPr>
          <p:cNvPr id="52265" name="Text Box 41"/>
          <p:cNvSpPr txBox="1">
            <a:spLocks noChangeArrowheads="1"/>
          </p:cNvSpPr>
          <p:nvPr/>
        </p:nvSpPr>
        <p:spPr bwMode="auto">
          <a:xfrm>
            <a:off x="5395913" y="4160838"/>
            <a:ext cx="114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dirty="0" smtClean="0">
                <a:latin typeface="Tahoma" panose="020B0604030504040204" pitchFamily="34" charset="0"/>
              </a:rPr>
              <a:t>S</a:t>
            </a:r>
            <a:endParaRPr kumimoji="1" lang="en-US" altLang="zh-CN" sz="2800" b="0" dirty="0" smtClean="0">
              <a:latin typeface="Tahoma" panose="020B060403050404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40573" y="5838411"/>
            <a:ext cx="13388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latin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count(</a:t>
            </a:r>
            <a:r>
              <a:rPr lang="zh-CN" altLang="zh-CN" i="1" dirty="0">
                <a:solidFill>
                  <a:srgbClr val="FF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课程</a:t>
            </a:r>
            <a:r>
              <a:rPr lang="en-US" altLang="zh-CN" i="1" dirty="0">
                <a:solidFill>
                  <a:srgbClr val="FF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)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7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7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7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7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7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7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7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77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47" grpId="0" bldLvl="2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End of Chapter 3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And a Few More Relation Definitions</a:t>
            </a:r>
            <a:endParaRPr lang="en-US" altLang="en-US" sz="2800" dirty="0"/>
          </a:p>
        </p:txBody>
      </p:sp>
      <p:sp>
        <p:nvSpPr>
          <p:cNvPr id="11266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768350" y="1083076"/>
            <a:ext cx="7754213" cy="4643021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000" b="1" dirty="0"/>
              <a:t>create table</a:t>
            </a:r>
            <a:r>
              <a:rPr lang="en-US" altLang="en-US" sz="2000" dirty="0"/>
              <a:t> </a:t>
            </a:r>
            <a:r>
              <a:rPr lang="en-US" altLang="en-US" sz="2000" i="1" dirty="0"/>
              <a:t>student</a:t>
            </a:r>
            <a:r>
              <a:rPr lang="en-US" altLang="en-US" sz="2000" dirty="0"/>
              <a:t> (</a:t>
            </a:r>
            <a:br>
              <a:rPr lang="en-US" altLang="en-US" sz="2000" dirty="0"/>
            </a:br>
            <a:r>
              <a:rPr lang="en-US" altLang="en-US" sz="2000" dirty="0"/>
              <a:t>        </a:t>
            </a:r>
            <a:r>
              <a:rPr lang="en-US" altLang="en-US" sz="2000" i="1" dirty="0"/>
              <a:t>ID</a:t>
            </a:r>
            <a:r>
              <a:rPr lang="en-US" altLang="en-US" sz="2000" dirty="0"/>
              <a:t>                    </a:t>
            </a:r>
            <a:r>
              <a:rPr lang="en-US" altLang="en-US" sz="2000" b="1" dirty="0" err="1"/>
              <a:t>varchar</a:t>
            </a:r>
            <a:r>
              <a:rPr lang="en-US" altLang="en-US" sz="2000" dirty="0"/>
              <a:t>(5),</a:t>
            </a:r>
            <a:br>
              <a:rPr lang="en-US" altLang="en-US" sz="2000" dirty="0"/>
            </a:br>
            <a:r>
              <a:rPr lang="en-US" altLang="en-US" sz="2000" dirty="0"/>
              <a:t>        </a:t>
            </a:r>
            <a:r>
              <a:rPr lang="en-US" altLang="en-US" sz="2000" i="1" dirty="0"/>
              <a:t>name</a:t>
            </a:r>
            <a:r>
              <a:rPr lang="en-US" altLang="en-US" sz="2000" dirty="0"/>
              <a:t>               </a:t>
            </a:r>
            <a:r>
              <a:rPr lang="en-US" altLang="en-US" sz="2000" b="1" dirty="0" err="1"/>
              <a:t>varchar</a:t>
            </a:r>
            <a:r>
              <a:rPr lang="en-US" altLang="en-US" sz="2000" dirty="0"/>
              <a:t>(20) not null,</a:t>
            </a:r>
            <a:br>
              <a:rPr lang="en-US" altLang="en-US" sz="2000" dirty="0"/>
            </a:br>
            <a:r>
              <a:rPr lang="en-US" altLang="en-US" sz="2000" dirty="0"/>
              <a:t>        </a:t>
            </a:r>
            <a:r>
              <a:rPr lang="en-US" altLang="en-US" sz="2000" i="1" dirty="0"/>
              <a:t>dept_name</a:t>
            </a:r>
            <a:r>
              <a:rPr lang="en-US" altLang="en-US" sz="2000" dirty="0"/>
              <a:t>      </a:t>
            </a:r>
            <a:r>
              <a:rPr lang="en-US" altLang="en-US" sz="2000" b="1" dirty="0" err="1"/>
              <a:t>varchar</a:t>
            </a:r>
            <a:r>
              <a:rPr lang="en-US" altLang="en-US" sz="2000" dirty="0"/>
              <a:t>(20),</a:t>
            </a:r>
            <a:br>
              <a:rPr lang="en-US" altLang="en-US" sz="2000" dirty="0"/>
            </a:br>
            <a:r>
              <a:rPr lang="en-US" altLang="en-US" sz="2000" dirty="0"/>
              <a:t>        </a:t>
            </a:r>
            <a:r>
              <a:rPr lang="en-US" altLang="en-US" sz="2000" i="1" dirty="0" err="1"/>
              <a:t>tot_cred</a:t>
            </a:r>
            <a:r>
              <a:rPr lang="en-US" altLang="en-US" sz="2000" dirty="0"/>
              <a:t>           </a:t>
            </a:r>
            <a:r>
              <a:rPr lang="en-US" altLang="en-US" sz="2000" b="1" dirty="0"/>
              <a:t>numeric</a:t>
            </a:r>
            <a:r>
              <a:rPr lang="en-US" altLang="en-US" sz="2000" dirty="0"/>
              <a:t>(3,0),</a:t>
            </a:r>
            <a:br>
              <a:rPr lang="en-US" altLang="en-US" sz="2000" dirty="0"/>
            </a:br>
            <a:r>
              <a:rPr lang="en-US" altLang="en-US" sz="2000" dirty="0"/>
              <a:t>        </a:t>
            </a:r>
            <a:r>
              <a:rPr lang="en-US" altLang="en-US" sz="2000" b="1" dirty="0"/>
              <a:t>primary key </a:t>
            </a:r>
            <a:r>
              <a:rPr lang="en-US" altLang="en-US" sz="2000" i="1" dirty="0"/>
              <a:t>(ID),</a:t>
            </a:r>
            <a:endParaRPr lang="en-US" altLang="en-US" sz="2000" i="1" dirty="0"/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-65" charset="2"/>
              <a:buNone/>
            </a:pPr>
            <a:r>
              <a:rPr lang="en-US" altLang="en-US" sz="2000" b="1" dirty="0"/>
              <a:t>             foreign key </a:t>
            </a:r>
            <a:r>
              <a:rPr lang="en-US" altLang="en-US" sz="2000" i="1" dirty="0"/>
              <a:t>(dept_name</a:t>
            </a:r>
            <a:r>
              <a:rPr lang="en-US" altLang="en-US" sz="2000" dirty="0"/>
              <a:t>) </a:t>
            </a:r>
            <a:r>
              <a:rPr lang="en-US" altLang="en-US" sz="2000" b="1" dirty="0"/>
              <a:t>references </a:t>
            </a:r>
            <a:r>
              <a:rPr lang="en-US" altLang="en-US" sz="2000" i="1" dirty="0"/>
              <a:t>department</a:t>
            </a:r>
            <a:r>
              <a:rPr lang="en-US" altLang="en-US" sz="2000" dirty="0"/>
              <a:t>);</a:t>
            </a:r>
            <a:endParaRPr lang="en-US" altLang="en-US" sz="2000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endParaRPr lang="en-US" altLang="en-US" sz="2000" dirty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000" b="1" dirty="0"/>
              <a:t>create table</a:t>
            </a:r>
            <a:r>
              <a:rPr lang="en-US" altLang="en-US" sz="2000" dirty="0"/>
              <a:t> </a:t>
            </a:r>
            <a:r>
              <a:rPr lang="en-US" altLang="en-US" sz="2000" i="1" dirty="0"/>
              <a:t>takes</a:t>
            </a:r>
            <a:r>
              <a:rPr lang="en-US" altLang="en-US" sz="2000" dirty="0"/>
              <a:t> (</a:t>
            </a:r>
            <a:br>
              <a:rPr lang="en-US" altLang="en-US" sz="2000" dirty="0"/>
            </a:br>
            <a:r>
              <a:rPr lang="en-US" altLang="en-US" sz="2000" dirty="0"/>
              <a:t>        </a:t>
            </a:r>
            <a:r>
              <a:rPr lang="en-US" altLang="en-US" sz="2000" i="1" dirty="0"/>
              <a:t>ID</a:t>
            </a:r>
            <a:r>
              <a:rPr lang="en-US" altLang="en-US" sz="2000" dirty="0"/>
              <a:t>                   </a:t>
            </a:r>
            <a:r>
              <a:rPr lang="en-US" altLang="en-US" sz="2000" b="1" dirty="0" err="1"/>
              <a:t>varchar</a:t>
            </a:r>
            <a:r>
              <a:rPr lang="en-US" altLang="en-US" sz="2000" dirty="0"/>
              <a:t>(5),</a:t>
            </a:r>
            <a:br>
              <a:rPr lang="en-US" altLang="en-US" sz="2000" dirty="0"/>
            </a:br>
            <a:r>
              <a:rPr lang="en-US" altLang="en-US" sz="2000" dirty="0"/>
              <a:t>        </a:t>
            </a:r>
            <a:r>
              <a:rPr lang="en-US" altLang="en-US" sz="2000" i="1" dirty="0" err="1"/>
              <a:t>course_id</a:t>
            </a:r>
            <a:r>
              <a:rPr lang="en-US" altLang="en-US" sz="2000" dirty="0"/>
              <a:t>       </a:t>
            </a:r>
            <a:r>
              <a:rPr lang="en-US" altLang="en-US" sz="2000" b="1" dirty="0" err="1"/>
              <a:t>varchar</a:t>
            </a:r>
            <a:r>
              <a:rPr lang="en-US" altLang="en-US" sz="2000" dirty="0"/>
              <a:t>(8),</a:t>
            </a:r>
            <a:br>
              <a:rPr lang="en-US" altLang="en-US" sz="2000" dirty="0"/>
            </a:br>
            <a:r>
              <a:rPr lang="en-US" altLang="en-US" sz="2000" dirty="0"/>
              <a:t>        </a:t>
            </a:r>
            <a:r>
              <a:rPr lang="en-US" altLang="en-US" sz="2000" i="1" dirty="0" err="1"/>
              <a:t>sec_id</a:t>
            </a:r>
            <a:r>
              <a:rPr lang="en-US" altLang="en-US" sz="2000" dirty="0"/>
              <a:t>            </a:t>
            </a:r>
            <a:r>
              <a:rPr lang="en-US" altLang="en-US" sz="2000" b="1" dirty="0" err="1"/>
              <a:t>varchar</a:t>
            </a:r>
            <a:r>
              <a:rPr lang="en-US" altLang="en-US" sz="2000" dirty="0"/>
              <a:t>(8),</a:t>
            </a:r>
            <a:br>
              <a:rPr lang="en-US" altLang="en-US" sz="2000" dirty="0"/>
            </a:br>
            <a:r>
              <a:rPr lang="en-US" altLang="en-US" sz="2000" dirty="0"/>
              <a:t>        </a:t>
            </a:r>
            <a:r>
              <a:rPr lang="en-US" altLang="en-US" sz="2000" i="1" dirty="0"/>
              <a:t>semester</a:t>
            </a:r>
            <a:r>
              <a:rPr lang="en-US" altLang="en-US" sz="2000" dirty="0"/>
              <a:t>        </a:t>
            </a:r>
            <a:r>
              <a:rPr lang="en-US" altLang="en-US" sz="2000" b="1" dirty="0" err="1"/>
              <a:t>varchar</a:t>
            </a:r>
            <a:r>
              <a:rPr lang="en-US" altLang="en-US" sz="2000" dirty="0"/>
              <a:t>(6),</a:t>
            </a:r>
            <a:br>
              <a:rPr lang="en-US" altLang="en-US" sz="2000" dirty="0"/>
            </a:br>
            <a:r>
              <a:rPr lang="en-US" altLang="en-US" sz="2000" dirty="0"/>
              <a:t>        </a:t>
            </a:r>
            <a:r>
              <a:rPr lang="en-US" altLang="en-US" sz="2000" i="1" dirty="0"/>
              <a:t>year</a:t>
            </a:r>
            <a:r>
              <a:rPr lang="en-US" altLang="en-US" sz="2000" dirty="0"/>
              <a:t>                </a:t>
            </a:r>
            <a:r>
              <a:rPr lang="en-US" altLang="en-US" sz="2000" b="1" dirty="0"/>
              <a:t>numeric</a:t>
            </a:r>
            <a:r>
              <a:rPr lang="en-US" altLang="en-US" sz="2000" dirty="0"/>
              <a:t>(4,0),</a:t>
            </a:r>
            <a:br>
              <a:rPr lang="en-US" altLang="en-US" sz="2000" dirty="0"/>
            </a:br>
            <a:r>
              <a:rPr lang="en-US" altLang="en-US" sz="2000" dirty="0"/>
              <a:t>        </a:t>
            </a:r>
            <a:r>
              <a:rPr lang="en-US" altLang="en-US" sz="2000" i="1" dirty="0"/>
              <a:t>grade</a:t>
            </a:r>
            <a:r>
              <a:rPr lang="en-US" altLang="en-US" sz="2000" dirty="0"/>
              <a:t>              </a:t>
            </a:r>
            <a:r>
              <a:rPr lang="en-US" altLang="en-US" sz="2000" b="1" dirty="0" err="1"/>
              <a:t>varchar</a:t>
            </a:r>
            <a:r>
              <a:rPr lang="en-US" altLang="en-US" sz="2000" dirty="0"/>
              <a:t>(2), </a:t>
            </a:r>
            <a:endParaRPr lang="en-US" altLang="en-US" sz="2000" dirty="0"/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-65" charset="2"/>
              <a:buNone/>
            </a:pPr>
            <a:r>
              <a:rPr lang="en-US" altLang="en-US" sz="2000" b="1" dirty="0"/>
              <a:t>              primary key </a:t>
            </a:r>
            <a:r>
              <a:rPr lang="en-US" altLang="en-US" sz="2000" i="1" dirty="0"/>
              <a:t>(ID, </a:t>
            </a:r>
            <a:r>
              <a:rPr lang="en-US" altLang="en-US" sz="2000" i="1" dirty="0" err="1"/>
              <a:t>course_id</a:t>
            </a:r>
            <a:r>
              <a:rPr lang="en-US" altLang="en-US" sz="2000" i="1" dirty="0"/>
              <a:t>, </a:t>
            </a:r>
            <a:r>
              <a:rPr lang="en-US" altLang="en-US" sz="2000" i="1" dirty="0" err="1"/>
              <a:t>sec_id</a:t>
            </a:r>
            <a:r>
              <a:rPr lang="en-US" altLang="en-US" sz="2000" i="1" dirty="0"/>
              <a:t>, semester, year)</a:t>
            </a:r>
            <a:r>
              <a:rPr lang="en-US" altLang="en-US" sz="2000" dirty="0"/>
              <a:t> ,</a:t>
            </a:r>
            <a:endParaRPr lang="en-US" altLang="en-US" sz="2000" dirty="0"/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-65" charset="2"/>
              <a:buNone/>
            </a:pPr>
            <a:r>
              <a:rPr lang="en-US" altLang="en-US" sz="2000" b="1" dirty="0"/>
              <a:t>              foreign key </a:t>
            </a:r>
            <a:r>
              <a:rPr lang="en-US" altLang="en-US" sz="2000" dirty="0"/>
              <a:t>(</a:t>
            </a:r>
            <a:r>
              <a:rPr lang="en-US" altLang="en-US" sz="2000" i="1" dirty="0"/>
              <a:t>ID</a:t>
            </a:r>
            <a:r>
              <a:rPr lang="en-US" altLang="en-US" sz="2000" dirty="0"/>
              <a:t>) </a:t>
            </a:r>
            <a:r>
              <a:rPr lang="en-US" altLang="en-US" sz="2000" b="1" dirty="0"/>
              <a:t>references </a:t>
            </a:r>
            <a:r>
              <a:rPr lang="en-US" altLang="en-US" sz="2000" b="1" i="1" dirty="0"/>
              <a:t> </a:t>
            </a:r>
            <a:r>
              <a:rPr lang="en-US" altLang="en-US" sz="2000" i="1" dirty="0"/>
              <a:t>student,</a:t>
            </a:r>
            <a:br>
              <a:rPr lang="en-US" altLang="en-US" sz="2000" dirty="0"/>
            </a:br>
            <a:r>
              <a:rPr lang="en-US" altLang="en-US" sz="2000" dirty="0"/>
              <a:t>        </a:t>
            </a:r>
            <a:r>
              <a:rPr lang="en-US" altLang="en-US" sz="2000" b="1" dirty="0"/>
              <a:t>foreign key </a:t>
            </a:r>
            <a:r>
              <a:rPr lang="en-US" altLang="en-US" sz="2000" dirty="0"/>
              <a:t>(</a:t>
            </a:r>
            <a:r>
              <a:rPr lang="en-US" altLang="en-US" sz="2000" i="1" dirty="0" err="1"/>
              <a:t>course_id</a:t>
            </a:r>
            <a:r>
              <a:rPr lang="en-US" altLang="en-US" sz="2000" i="1" dirty="0"/>
              <a:t>, </a:t>
            </a:r>
            <a:r>
              <a:rPr lang="en-US" altLang="en-US" sz="2000" i="1" dirty="0" err="1"/>
              <a:t>sec_id</a:t>
            </a:r>
            <a:r>
              <a:rPr lang="en-US" altLang="en-US" sz="2000" i="1" dirty="0"/>
              <a:t>, semester, year</a:t>
            </a:r>
            <a:r>
              <a:rPr lang="en-US" altLang="en-US" sz="2000" dirty="0"/>
              <a:t>) </a:t>
            </a:r>
            <a:r>
              <a:rPr lang="en-US" altLang="en-US" sz="2000" b="1" dirty="0"/>
              <a:t>references </a:t>
            </a:r>
            <a:r>
              <a:rPr lang="en-US" altLang="en-US" sz="2000" i="1" dirty="0"/>
              <a:t>section</a:t>
            </a:r>
            <a:r>
              <a:rPr lang="en-US" altLang="en-US" sz="2000" dirty="0"/>
              <a:t>);</a:t>
            </a:r>
            <a:endParaRPr lang="en-US" altLang="en-US" sz="2000" dirty="0"/>
          </a:p>
          <a:p>
            <a:pPr>
              <a:lnSpc>
                <a:spcPct val="90000"/>
              </a:lnSpc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And more still</a:t>
            </a:r>
            <a:endParaRPr lang="en-US" altLang="en-US" sz="2800" dirty="0"/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8173"/>
            <a:ext cx="7107682" cy="3709860"/>
          </a:xfrm>
        </p:spPr>
        <p:txBody>
          <a:bodyPr/>
          <a:lstStyle/>
          <a:p>
            <a:r>
              <a:rPr lang="en-US" altLang="en-US" sz="2000" b="1" dirty="0"/>
              <a:t>create table</a:t>
            </a:r>
            <a:r>
              <a:rPr lang="en-US" altLang="en-US" sz="2000" dirty="0"/>
              <a:t> </a:t>
            </a:r>
            <a:r>
              <a:rPr lang="en-US" altLang="en-US" sz="2000" i="1" dirty="0"/>
              <a:t>course</a:t>
            </a:r>
            <a:r>
              <a:rPr lang="en-US" altLang="en-US" sz="2000" dirty="0"/>
              <a:t> (</a:t>
            </a:r>
            <a:br>
              <a:rPr lang="en-US" altLang="en-US" sz="2000" dirty="0"/>
            </a:br>
            <a:r>
              <a:rPr lang="en-US" altLang="en-US" sz="2000" dirty="0"/>
              <a:t>        </a:t>
            </a:r>
            <a:r>
              <a:rPr lang="en-US" altLang="en-US" sz="2000" i="1" dirty="0" err="1"/>
              <a:t>course_id</a:t>
            </a:r>
            <a:r>
              <a:rPr lang="en-US" altLang="en-US" sz="2000" dirty="0"/>
              <a:t>        </a:t>
            </a:r>
            <a:r>
              <a:rPr lang="en-US" altLang="en-US" sz="2000" b="1" dirty="0" err="1"/>
              <a:t>varchar</a:t>
            </a:r>
            <a:r>
              <a:rPr lang="en-US" altLang="en-US" sz="2000" dirty="0"/>
              <a:t>(8),</a:t>
            </a:r>
            <a:br>
              <a:rPr lang="en-US" altLang="en-US" sz="2000" dirty="0"/>
            </a:br>
            <a:r>
              <a:rPr lang="en-US" altLang="en-US" sz="2000" dirty="0"/>
              <a:t>        </a:t>
            </a:r>
            <a:r>
              <a:rPr lang="en-US" altLang="en-US" sz="2000" i="1" dirty="0"/>
              <a:t>title</a:t>
            </a:r>
            <a:r>
              <a:rPr lang="en-US" altLang="en-US" sz="2000" dirty="0"/>
              <a:t>                  </a:t>
            </a:r>
            <a:r>
              <a:rPr lang="en-US" altLang="en-US" sz="2000" b="1" dirty="0" err="1"/>
              <a:t>varchar</a:t>
            </a:r>
            <a:r>
              <a:rPr lang="en-US" altLang="en-US" sz="2000" b="1" dirty="0"/>
              <a:t>(</a:t>
            </a:r>
            <a:r>
              <a:rPr lang="en-US" altLang="en-US" sz="2000" dirty="0"/>
              <a:t>50),</a:t>
            </a:r>
            <a:br>
              <a:rPr lang="en-US" altLang="en-US" sz="2000" dirty="0"/>
            </a:br>
            <a:r>
              <a:rPr lang="en-US" altLang="en-US" sz="2000" dirty="0"/>
              <a:t>        </a:t>
            </a:r>
            <a:r>
              <a:rPr lang="en-US" altLang="en-US" sz="2000" i="1" dirty="0"/>
              <a:t>dept_name</a:t>
            </a:r>
            <a:r>
              <a:rPr lang="en-US" altLang="en-US" sz="2000" dirty="0"/>
              <a:t>      </a:t>
            </a:r>
            <a:r>
              <a:rPr lang="en-US" altLang="en-US" sz="2000" b="1" dirty="0" err="1"/>
              <a:t>varchar</a:t>
            </a:r>
            <a:r>
              <a:rPr lang="en-US" altLang="en-US" sz="2000" dirty="0"/>
              <a:t>(20),</a:t>
            </a:r>
            <a:br>
              <a:rPr lang="en-US" altLang="en-US" sz="2000" dirty="0"/>
            </a:br>
            <a:r>
              <a:rPr lang="en-US" altLang="en-US" sz="2000" dirty="0"/>
              <a:t>        </a:t>
            </a:r>
            <a:r>
              <a:rPr lang="en-US" altLang="en-US" sz="2000" i="1" dirty="0"/>
              <a:t>credits</a:t>
            </a:r>
            <a:r>
              <a:rPr lang="en-US" altLang="en-US" sz="2000" dirty="0"/>
              <a:t>             </a:t>
            </a:r>
            <a:r>
              <a:rPr lang="en-US" altLang="en-US" sz="2000" b="1" dirty="0"/>
              <a:t>numeric</a:t>
            </a:r>
            <a:r>
              <a:rPr lang="en-US" altLang="en-US" sz="2000" dirty="0"/>
              <a:t>(2,0),</a:t>
            </a:r>
            <a:endParaRPr lang="en-US" altLang="en-US" sz="2000" dirty="0"/>
          </a:p>
          <a:p>
            <a:pPr>
              <a:spcBef>
                <a:spcPct val="0"/>
              </a:spcBef>
              <a:buFont typeface="Monotype Sorts" pitchFamily="-65" charset="2"/>
              <a:buNone/>
            </a:pPr>
            <a:r>
              <a:rPr lang="en-US" altLang="en-US" sz="2000" dirty="0"/>
              <a:t>             </a:t>
            </a:r>
            <a:r>
              <a:rPr lang="en-US" altLang="en-US" sz="2000" b="1" dirty="0"/>
              <a:t>primary key </a:t>
            </a:r>
            <a:r>
              <a:rPr lang="en-US" altLang="en-US" sz="2000" i="1" dirty="0"/>
              <a:t>(</a:t>
            </a:r>
            <a:r>
              <a:rPr lang="en-US" altLang="en-US" sz="2000" i="1" dirty="0" err="1"/>
              <a:t>course_id</a:t>
            </a:r>
            <a:r>
              <a:rPr lang="en-US" altLang="en-US" sz="2000" i="1" dirty="0"/>
              <a:t>),</a:t>
            </a:r>
            <a:endParaRPr lang="en-US" altLang="en-US" sz="2000" i="1" dirty="0"/>
          </a:p>
          <a:p>
            <a:pPr>
              <a:spcBef>
                <a:spcPct val="0"/>
              </a:spcBef>
              <a:buFont typeface="Monotype Sorts" pitchFamily="-65" charset="2"/>
              <a:buNone/>
            </a:pPr>
            <a:r>
              <a:rPr lang="en-US" altLang="en-US" sz="2000" b="1" dirty="0"/>
              <a:t>     </a:t>
            </a:r>
            <a:r>
              <a:rPr lang="en-US" altLang="en-US" sz="2000" dirty="0"/>
              <a:t>        </a:t>
            </a:r>
            <a:r>
              <a:rPr lang="en-US" altLang="en-US" sz="2000" b="1" dirty="0"/>
              <a:t>foreign key </a:t>
            </a:r>
            <a:r>
              <a:rPr lang="en-US" altLang="en-US" sz="2000" i="1" dirty="0"/>
              <a:t>(dept_name</a:t>
            </a:r>
            <a:r>
              <a:rPr lang="en-US" altLang="en-US" sz="2000" dirty="0"/>
              <a:t>) </a:t>
            </a:r>
            <a:r>
              <a:rPr lang="en-US" altLang="en-US" sz="2000" b="1" dirty="0"/>
              <a:t>references </a:t>
            </a:r>
            <a:r>
              <a:rPr lang="en-US" altLang="en-US" sz="2000" i="1" dirty="0"/>
              <a:t>department</a:t>
            </a:r>
            <a:r>
              <a:rPr lang="en-US" altLang="en-US" sz="2000" dirty="0"/>
              <a:t>);</a:t>
            </a:r>
            <a:endParaRPr lang="en-US" altLang="en-US" sz="2000" dirty="0"/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实践：写出创建下面三个表的语句</a:t>
            </a:r>
            <a:endParaRPr lang="zh-CN" altLang="en-US" dirty="0" smtClean="0"/>
          </a:p>
        </p:txBody>
      </p:sp>
      <p:sp>
        <p:nvSpPr>
          <p:cNvPr id="68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 sz="2800" dirty="0" smtClean="0"/>
              <a:t>例：</a:t>
            </a:r>
            <a:endParaRPr lang="zh-CN" altLang="en-US" sz="2800" dirty="0" smtClean="0"/>
          </a:p>
        </p:txBody>
      </p:sp>
      <p:graphicFrame>
        <p:nvGraphicFramePr>
          <p:cNvPr id="687191" name="Group 87"/>
          <p:cNvGraphicFramePr>
            <a:graphicFrameLocks noGrp="1"/>
          </p:cNvGraphicFramePr>
          <p:nvPr/>
        </p:nvGraphicFramePr>
        <p:xfrm>
          <a:off x="85725" y="2490530"/>
          <a:ext cx="3125787" cy="428625"/>
        </p:xfrm>
        <a:graphic>
          <a:graphicData uri="http://schemas.openxmlformats.org/drawingml/2006/table">
            <a:tbl>
              <a:tblPr/>
              <a:tblGrid>
                <a:gridCol w="688975"/>
                <a:gridCol w="989012"/>
                <a:gridCol w="685800"/>
                <a:gridCol w="762000"/>
              </a:tblGrid>
              <a:tr h="4286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SNO</a:t>
                      </a:r>
                      <a:endParaRPr kumimoji="0" lang="en-US" altLang="zh-CN" sz="2000" b="0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710" marB="46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Sname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710" marB="46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AGE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710" marB="46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SEX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710" marB="46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87190" name="Group 86"/>
          <p:cNvGraphicFramePr>
            <a:graphicFrameLocks noGrp="1"/>
          </p:cNvGraphicFramePr>
          <p:nvPr/>
        </p:nvGraphicFramePr>
        <p:xfrm>
          <a:off x="6048375" y="2479418"/>
          <a:ext cx="3043237" cy="428625"/>
        </p:xfrm>
        <a:graphic>
          <a:graphicData uri="http://schemas.openxmlformats.org/drawingml/2006/table">
            <a:tbl>
              <a:tblPr/>
              <a:tblGrid>
                <a:gridCol w="681037"/>
                <a:gridCol w="1066800"/>
                <a:gridCol w="1295400"/>
              </a:tblGrid>
              <a:tr h="4286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CNO</a:t>
                      </a:r>
                      <a:endParaRPr kumimoji="0" lang="en-US" altLang="zh-CN" sz="2000" b="0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710" marB="46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Cname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710" marB="46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Teacher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710" marB="46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2554" name="Text Box 16"/>
          <p:cNvSpPr txBox="1">
            <a:spLocks noChangeArrowheads="1"/>
          </p:cNvSpPr>
          <p:nvPr/>
        </p:nvSpPr>
        <p:spPr bwMode="auto">
          <a:xfrm>
            <a:off x="1077913" y="1797942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S</a:t>
            </a:r>
            <a:endParaRPr kumimoji="1"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555" name="Text Box 27"/>
          <p:cNvSpPr txBox="1">
            <a:spLocks noChangeArrowheads="1"/>
          </p:cNvSpPr>
          <p:nvPr/>
        </p:nvSpPr>
        <p:spPr bwMode="auto">
          <a:xfrm>
            <a:off x="6926263" y="1785242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C</a:t>
            </a:r>
            <a:endParaRPr kumimoji="1"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87142" name="Text Box 38"/>
          <p:cNvSpPr txBox="1">
            <a:spLocks noChangeArrowheads="1"/>
          </p:cNvSpPr>
          <p:nvPr/>
        </p:nvSpPr>
        <p:spPr bwMode="auto">
          <a:xfrm>
            <a:off x="4011613" y="1785242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SC</a:t>
            </a:r>
            <a:endParaRPr kumimoji="1"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87195" name="Group 91"/>
          <p:cNvGraphicFramePr>
            <a:graphicFrameLocks noGrp="1"/>
          </p:cNvGraphicFramePr>
          <p:nvPr/>
        </p:nvGraphicFramePr>
        <p:xfrm>
          <a:off x="3392488" y="2485768"/>
          <a:ext cx="2555875" cy="428625"/>
        </p:xfrm>
        <a:graphic>
          <a:graphicData uri="http://schemas.openxmlformats.org/drawingml/2006/table">
            <a:tbl>
              <a:tblPr/>
              <a:tblGrid>
                <a:gridCol w="692150"/>
                <a:gridCol w="714375"/>
                <a:gridCol w="1149350"/>
              </a:tblGrid>
              <a:tr h="4286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SNO</a:t>
                      </a:r>
                      <a:endParaRPr kumimoji="0" lang="en-US" altLang="zh-CN" sz="2000" b="0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710" marB="46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CNO</a:t>
                      </a:r>
                      <a:endParaRPr kumimoji="0" lang="en-US" altLang="zh-CN" sz="2000" b="0" i="0" u="sng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710" marB="46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RESULT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710" marB="46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8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8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107" grpId="0" bldLvl="2" autoUpdateAnimBg="0" uiExpand="1" build="p"/>
      <p:bldP spid="68714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Updates to tables</a:t>
            </a:r>
            <a:endParaRPr lang="en-US" altLang="en-US" sz="2800" dirty="0"/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83310"/>
            <a:ext cx="7709825" cy="515937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2400" b="1" dirty="0" smtClean="0">
                <a:solidFill>
                  <a:srgbClr val="002060"/>
                </a:solidFill>
              </a:rPr>
              <a:t>Drop </a:t>
            </a:r>
            <a:r>
              <a:rPr lang="en-US" altLang="en-US" sz="2400" b="1" dirty="0">
                <a:solidFill>
                  <a:srgbClr val="002060"/>
                </a:solidFill>
              </a:rPr>
              <a:t>Table</a:t>
            </a:r>
            <a:endParaRPr lang="en-US" altLang="en-US" sz="2400" b="1" dirty="0">
              <a:solidFill>
                <a:srgbClr val="002060"/>
              </a:solidFill>
            </a:endParaRP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2400" b="1" dirty="0"/>
              <a:t>drop table </a:t>
            </a:r>
            <a:r>
              <a:rPr lang="en-US" altLang="en-US" sz="2400" i="1" dirty="0" smtClean="0"/>
              <a:t>r</a:t>
            </a:r>
            <a:endParaRPr lang="en-US" altLang="en-US" sz="2400" i="1" dirty="0" smtClean="0"/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endParaRPr lang="en-US" altLang="en-US" sz="2400" i="1" dirty="0"/>
          </a:p>
          <a:p>
            <a:pPr lvl="1" eaLnBrk="1" hangingPunct="1"/>
            <a:r>
              <a:rPr lang="zh-CN" altLang="en-US" sz="2400" dirty="0" smtClean="0"/>
              <a:t>示例：</a:t>
            </a:r>
            <a:endParaRPr lang="en-US" altLang="zh-CN" sz="2400" dirty="0" smtClean="0"/>
          </a:p>
          <a:p>
            <a:pPr lvl="1" eaLnBrk="1" hangingPunct="1"/>
            <a:r>
              <a:rPr lang="en-US" altLang="zh-CN" sz="2400" i="1" dirty="0">
                <a:solidFill>
                  <a:srgbClr val="30E44E"/>
                </a:solidFill>
              </a:rPr>
              <a:t> </a:t>
            </a:r>
            <a:r>
              <a:rPr lang="en-US" altLang="zh-CN" sz="2400" i="1" dirty="0" smtClean="0">
                <a:solidFill>
                  <a:srgbClr val="30E44E"/>
                </a:solidFill>
              </a:rPr>
              <a:t>     </a:t>
            </a:r>
            <a:r>
              <a:rPr lang="en-US" altLang="zh-CN" sz="2400" b="1" dirty="0"/>
              <a:t>drop</a:t>
            </a:r>
            <a:r>
              <a:rPr lang="zh-CN" altLang="en-US" sz="2400" b="1" dirty="0"/>
              <a:t>　</a:t>
            </a:r>
            <a:r>
              <a:rPr lang="en-US" altLang="zh-CN" sz="2400" b="1" dirty="0"/>
              <a:t>table   </a:t>
            </a:r>
            <a:r>
              <a:rPr lang="en-US" altLang="zh-CN" sz="2400" dirty="0"/>
              <a:t>SC</a:t>
            </a:r>
            <a:endParaRPr lang="en-US" altLang="zh-CN" sz="2400" dirty="0"/>
          </a:p>
          <a:p>
            <a:pPr marL="457200" lvl="1" indent="0" eaLnBrk="1" hangingPunct="1">
              <a:buNone/>
            </a:pPr>
            <a:endParaRPr lang="en-US" altLang="zh-CN" sz="2400" dirty="0">
              <a:solidFill>
                <a:srgbClr val="FF3300"/>
              </a:solidFill>
            </a:endParaRPr>
          </a:p>
          <a:p>
            <a:pPr lvl="1" eaLnBrk="1" hangingPunct="1"/>
            <a:r>
              <a:rPr lang="en-US" altLang="zh-CN" sz="2400" b="1" dirty="0"/>
              <a:t>Warning! </a:t>
            </a:r>
            <a:r>
              <a:rPr lang="zh-CN" altLang="en-US" sz="2400" b="1" dirty="0"/>
              <a:t>：</a:t>
            </a:r>
            <a:r>
              <a:rPr lang="zh-CN" altLang="en-US" sz="2400" dirty="0"/>
              <a:t>删除关系的定义后，关系的结构和内容、相关索引、以及由它导出的视图都被删除。</a:t>
            </a:r>
            <a:endParaRPr lang="zh-CN" altLang="en-US" sz="2500" dirty="0">
              <a:latin typeface="Tahoma" panose="020B0604030504040204" pitchFamily="34" charset="0"/>
            </a:endParaRP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endParaRPr lang="en-US" altLang="en-US" sz="2400" i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Updates to tables</a:t>
            </a:r>
            <a:endParaRPr lang="en-US" altLang="en-US" sz="2800" dirty="0"/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83310"/>
            <a:ext cx="7709825" cy="515937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2400" b="1" dirty="0">
                <a:solidFill>
                  <a:srgbClr val="002060"/>
                </a:solidFill>
              </a:rPr>
              <a:t>Alter</a:t>
            </a:r>
            <a:r>
              <a:rPr lang="en-US" altLang="en-US" sz="2400" b="1" dirty="0">
                <a:solidFill>
                  <a:srgbClr val="000099"/>
                </a:solidFill>
              </a:rPr>
              <a:t> </a:t>
            </a:r>
            <a:r>
              <a:rPr lang="en-US" altLang="en-US" sz="2400" dirty="0"/>
              <a:t> </a:t>
            </a:r>
            <a:endParaRPr lang="en-US" altLang="en-US" sz="2400" dirty="0"/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2400" b="1" dirty="0"/>
              <a:t>alter table </a:t>
            </a:r>
            <a:r>
              <a:rPr lang="en-US" altLang="en-US" sz="2400" i="1" dirty="0"/>
              <a:t>r </a:t>
            </a:r>
            <a:r>
              <a:rPr lang="en-US" altLang="en-US" sz="2400" b="1" dirty="0"/>
              <a:t>add </a:t>
            </a:r>
            <a:r>
              <a:rPr lang="en-US" altLang="en-US" sz="2400" i="1" dirty="0"/>
              <a:t>A D</a:t>
            </a:r>
            <a:endParaRPr lang="en-US" altLang="en-US" sz="2400" i="1" dirty="0"/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2400" i="1" dirty="0"/>
              <a:t> </a:t>
            </a:r>
            <a:r>
              <a:rPr lang="en-US" altLang="en-US" sz="2400" dirty="0"/>
              <a:t>where </a:t>
            </a:r>
            <a:r>
              <a:rPr lang="en-US" altLang="en-US" sz="2400" i="1" dirty="0"/>
              <a:t>A</a:t>
            </a:r>
            <a:r>
              <a:rPr lang="en-US" altLang="en-US" sz="2400" dirty="0"/>
              <a:t> is the name of the attribute to be added to relation </a:t>
            </a:r>
            <a:r>
              <a:rPr lang="en-US" altLang="en-US" sz="2400" i="1" dirty="0"/>
              <a:t>r 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D</a:t>
            </a:r>
            <a:r>
              <a:rPr lang="en-US" altLang="en-US" sz="2400" dirty="0"/>
              <a:t> is the domain of </a:t>
            </a:r>
            <a:r>
              <a:rPr lang="en-US" altLang="en-US" sz="2400" i="1" dirty="0"/>
              <a:t>A.</a:t>
            </a:r>
            <a:endParaRPr lang="en-US" altLang="en-US" sz="2400" dirty="0"/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2400" dirty="0"/>
              <a:t>All exiting tuples in the relation are assigned </a:t>
            </a:r>
            <a:r>
              <a:rPr lang="en-US" altLang="en-US" sz="2400" i="1" dirty="0"/>
              <a:t>null</a:t>
            </a:r>
            <a:r>
              <a:rPr lang="en-US" altLang="en-US" sz="2400" dirty="0"/>
              <a:t> as the value for the new attribute.  </a:t>
            </a:r>
            <a:endParaRPr lang="en-US" altLang="en-US" sz="2400" dirty="0"/>
          </a:p>
          <a:p>
            <a:pPr lvl="1">
              <a:lnSpc>
                <a:spcPct val="110000"/>
              </a:lnSpc>
              <a:tabLst>
                <a:tab pos="2232025" algn="l"/>
              </a:tabLst>
            </a:pPr>
            <a:r>
              <a:rPr lang="en-US" altLang="en-US" sz="2400" b="1" dirty="0"/>
              <a:t>alter table </a:t>
            </a:r>
            <a:r>
              <a:rPr lang="en-US" altLang="en-US" sz="2400" i="1" dirty="0"/>
              <a:t>r</a:t>
            </a:r>
            <a:r>
              <a:rPr lang="en-US" altLang="en-US" sz="2400" b="1" dirty="0"/>
              <a:t> drop</a:t>
            </a:r>
            <a:r>
              <a:rPr lang="en-US" altLang="en-US" sz="2400" i="1" dirty="0"/>
              <a:t> A     </a:t>
            </a:r>
            <a:endParaRPr lang="en-US" altLang="en-US" sz="2400" i="1" dirty="0"/>
          </a:p>
          <a:p>
            <a:pPr lvl="2">
              <a:lnSpc>
                <a:spcPct val="110000"/>
              </a:lnSpc>
              <a:tabLst>
                <a:tab pos="2232025" algn="l"/>
              </a:tabLst>
            </a:pPr>
            <a:r>
              <a:rPr lang="en-US" altLang="en-US" sz="2400" dirty="0"/>
              <a:t>where </a:t>
            </a:r>
            <a:r>
              <a:rPr lang="en-US" altLang="en-US" sz="2400" i="1" dirty="0"/>
              <a:t>A</a:t>
            </a:r>
            <a:r>
              <a:rPr lang="en-US" altLang="en-US" sz="2400" dirty="0"/>
              <a:t> is the name of an attribute of relation</a:t>
            </a:r>
            <a:r>
              <a:rPr lang="en-US" altLang="en-US" sz="2400" i="1" dirty="0"/>
              <a:t> r</a:t>
            </a:r>
            <a:endParaRPr lang="en-US" altLang="en-US" sz="2400" i="1" dirty="0"/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2400" dirty="0"/>
              <a:t>Dropping of attributes not supported by many databases.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SQL</a:t>
            </a:r>
            <a:r>
              <a:rPr lang="zh-CN" altLang="en-US"/>
              <a:t>的数据查询功能</a:t>
            </a:r>
            <a:endParaRPr lang="zh-CN" altLang="en-US"/>
          </a:p>
        </p:txBody>
      </p:sp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>
          <a:xfrm>
            <a:off x="608772" y="1179582"/>
            <a:ext cx="7886700" cy="4862513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dirty="0"/>
              <a:t>统一的查询语句：</a:t>
            </a:r>
            <a:r>
              <a:rPr lang="en-US" altLang="zh-CN" sz="2000" dirty="0"/>
              <a:t>Select </a:t>
            </a:r>
            <a:r>
              <a:rPr lang="zh-CN" altLang="en-US" sz="2000" dirty="0"/>
              <a:t>语句</a:t>
            </a:r>
            <a:endParaRPr lang="zh-CN" altLang="en-US" sz="20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dirty="0"/>
              <a:t>基本结构</a:t>
            </a:r>
            <a:endParaRPr lang="zh-CN" altLang="en-US" sz="2000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000" dirty="0"/>
              <a:t>Select    </a:t>
            </a:r>
            <a:r>
              <a:rPr lang="zh-CN" altLang="en-US" sz="2000" dirty="0"/>
              <a:t>子句                                      </a:t>
            </a:r>
            <a:r>
              <a:rPr lang="en-US" altLang="zh-CN" sz="2000" dirty="0"/>
              <a:t>(</a:t>
            </a:r>
            <a:r>
              <a:rPr lang="zh-CN" altLang="en-US" sz="2000" dirty="0"/>
              <a:t>投影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000" dirty="0"/>
              <a:t>From     </a:t>
            </a:r>
            <a:r>
              <a:rPr lang="zh-CN" altLang="en-US" sz="2000" dirty="0"/>
              <a:t>子句                                      </a:t>
            </a:r>
            <a:r>
              <a:rPr lang="en-US" altLang="zh-CN" sz="2000" dirty="0"/>
              <a:t>(</a:t>
            </a:r>
            <a:r>
              <a:rPr lang="zh-CN" altLang="en-US" sz="2000" dirty="0"/>
              <a:t>笛卡儿积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000" dirty="0"/>
              <a:t>Where   </a:t>
            </a:r>
            <a:r>
              <a:rPr lang="zh-CN" altLang="en-US" sz="2000" dirty="0"/>
              <a:t>子句                                      </a:t>
            </a:r>
            <a:r>
              <a:rPr lang="en-US" altLang="zh-CN" sz="2000" dirty="0"/>
              <a:t>(</a:t>
            </a:r>
            <a:r>
              <a:rPr lang="zh-CN" altLang="en-US" sz="2000" dirty="0"/>
              <a:t>选择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dirty="0"/>
              <a:t>复合基本结构</a:t>
            </a:r>
            <a:endParaRPr lang="zh-CN" altLang="en-US" sz="2000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000" dirty="0"/>
              <a:t>汇合多个基本结构查询出的结果         </a:t>
            </a:r>
            <a:r>
              <a:rPr lang="en-US" altLang="zh-CN" sz="2000" dirty="0"/>
              <a:t>(</a:t>
            </a:r>
            <a:r>
              <a:rPr lang="zh-CN" altLang="en-US" sz="2000" dirty="0"/>
              <a:t>集合运算</a:t>
            </a:r>
            <a:r>
              <a:rPr lang="en-US" altLang="zh-CN" sz="2000" dirty="0"/>
              <a:t>)</a:t>
            </a:r>
            <a:endParaRPr lang="zh-CN" altLang="en-US" sz="20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dirty="0"/>
              <a:t>扩展基本结构</a:t>
            </a:r>
            <a:endParaRPr lang="zh-CN" altLang="en-US" sz="2000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000" dirty="0"/>
              <a:t>增加 </a:t>
            </a:r>
            <a:r>
              <a:rPr lang="en-US" altLang="zh-CN" sz="2000" dirty="0"/>
              <a:t>Group By</a:t>
            </a:r>
            <a:r>
              <a:rPr lang="zh-CN" altLang="en-US" sz="2000" dirty="0"/>
              <a:t>子句                            </a:t>
            </a:r>
            <a:r>
              <a:rPr lang="en-US" altLang="zh-CN" sz="2000" dirty="0"/>
              <a:t>(</a:t>
            </a:r>
            <a:r>
              <a:rPr lang="zh-CN" altLang="en-US" sz="2000" dirty="0"/>
              <a:t>聚集运算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000" dirty="0"/>
              <a:t>增加 </a:t>
            </a:r>
            <a:r>
              <a:rPr lang="en-US" altLang="zh-CN" sz="2000" dirty="0"/>
              <a:t>Order By</a:t>
            </a:r>
            <a:r>
              <a:rPr lang="zh-CN" altLang="en-US" sz="2000" dirty="0"/>
              <a:t>子句                             </a:t>
            </a:r>
            <a:r>
              <a:rPr lang="en-US" altLang="zh-CN" sz="2000" dirty="0"/>
              <a:t>(</a:t>
            </a:r>
            <a:r>
              <a:rPr lang="zh-CN" altLang="en-US" sz="2000" dirty="0">
                <a:solidFill>
                  <a:srgbClr val="30E44E"/>
                </a:solidFill>
              </a:rPr>
              <a:t>对结果排序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000" dirty="0"/>
              <a:t>嵌套子查询</a:t>
            </a:r>
            <a:endParaRPr lang="zh-CN" altLang="en-US" sz="2000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000" dirty="0"/>
              <a:t>连接关系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2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2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22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22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22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22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622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622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622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622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622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622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622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622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622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622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622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622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622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622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6225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6225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59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Basic Query Structure </a:t>
            </a:r>
            <a:endParaRPr lang="en-US" altLang="en-US" sz="2800" dirty="0"/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842754" cy="4628106"/>
          </a:xfrm>
        </p:spPr>
        <p:txBody>
          <a:bodyPr lIns="90488" tIns="44450" rIns="90488" bIns="44450"/>
          <a:lstStyle/>
          <a:p>
            <a:pPr>
              <a:tabLst>
                <a:tab pos="2055495" algn="l"/>
              </a:tabLst>
            </a:pPr>
            <a:r>
              <a:rPr lang="en-US" altLang="en-US" sz="2400" dirty="0"/>
              <a:t>A typical SQL query has the form:</a:t>
            </a:r>
            <a:br>
              <a:rPr lang="en-US" altLang="en-US" sz="2400" dirty="0"/>
            </a:br>
            <a:br>
              <a:rPr lang="en-US" altLang="en-US" sz="2000" dirty="0"/>
            </a:br>
            <a:r>
              <a:rPr lang="en-US" altLang="en-US" sz="2000" dirty="0"/>
              <a:t>	</a:t>
            </a:r>
            <a:r>
              <a:rPr lang="en-US" altLang="en-US" sz="2000" b="1" dirty="0"/>
              <a:t>select </a:t>
            </a:r>
            <a:r>
              <a:rPr lang="en-US" altLang="en-US" sz="2000" i="1" dirty="0"/>
              <a:t>A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 </a:t>
            </a:r>
            <a:r>
              <a:rPr lang="en-US" altLang="en-US" sz="2000" i="1" dirty="0"/>
              <a:t>A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, ..., </a:t>
            </a:r>
            <a:r>
              <a:rPr lang="en-US" altLang="en-US" sz="2000" i="1" dirty="0"/>
              <a:t>A</a:t>
            </a:r>
            <a:r>
              <a:rPr lang="en-US" altLang="en-US" sz="2000" i="1" baseline="-25000" dirty="0"/>
              <a:t>n</a:t>
            </a:r>
            <a:br>
              <a:rPr lang="en-US" altLang="en-US" sz="2000" dirty="0"/>
            </a:br>
            <a:r>
              <a:rPr lang="en-US" altLang="en-US" sz="2000" dirty="0"/>
              <a:t>	</a:t>
            </a:r>
            <a:r>
              <a:rPr lang="en-US" altLang="en-US" sz="2000" b="1" dirty="0"/>
              <a:t>from</a:t>
            </a:r>
            <a:r>
              <a:rPr lang="en-US" altLang="en-US" sz="2000" dirty="0"/>
              <a:t> </a:t>
            </a:r>
            <a:r>
              <a:rPr lang="en-US" altLang="en-US" sz="2000" i="1" dirty="0"/>
              <a:t>r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 </a:t>
            </a:r>
            <a:r>
              <a:rPr lang="en-US" altLang="en-US" sz="2000" i="1" dirty="0"/>
              <a:t>r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, ..., </a:t>
            </a:r>
            <a:r>
              <a:rPr lang="en-US" altLang="en-US" sz="2000" i="1" dirty="0"/>
              <a:t>r</a:t>
            </a:r>
            <a:r>
              <a:rPr lang="en-US" altLang="en-US" sz="2000" i="1" baseline="-25000" dirty="0"/>
              <a:t>m</a:t>
            </a:r>
            <a:br>
              <a:rPr lang="en-US" altLang="en-US" sz="2000" dirty="0"/>
            </a:br>
            <a:r>
              <a:rPr lang="en-US" altLang="en-US" sz="2000" dirty="0"/>
              <a:t>	</a:t>
            </a:r>
            <a:r>
              <a:rPr lang="en-US" altLang="en-US" sz="2000" b="1" dirty="0"/>
              <a:t>where </a:t>
            </a:r>
            <a:r>
              <a:rPr lang="en-US" altLang="en-US" sz="2000" i="1" dirty="0"/>
              <a:t>P</a:t>
            </a:r>
            <a:br>
              <a:rPr lang="en-US" altLang="en-US" sz="2000" i="1" dirty="0"/>
            </a:br>
            <a:endParaRPr lang="en-US" altLang="en-US" sz="2000" i="1" dirty="0"/>
          </a:p>
          <a:p>
            <a:pPr>
              <a:tabLst>
                <a:tab pos="2055495" algn="l"/>
              </a:tabLst>
            </a:pPr>
            <a:r>
              <a:rPr lang="en-US" altLang="en-US" sz="2400" i="1" dirty="0"/>
              <a:t>A</a:t>
            </a:r>
            <a:r>
              <a:rPr lang="en-US" altLang="en-US" sz="2400" i="1" baseline="-25000" dirty="0"/>
              <a:t>i </a:t>
            </a:r>
            <a:r>
              <a:rPr lang="en-US" altLang="en-US" sz="2400" dirty="0"/>
              <a:t>represents an attribute</a:t>
            </a:r>
            <a:endParaRPr lang="en-US" altLang="en-US" sz="2400" dirty="0"/>
          </a:p>
          <a:p>
            <a:pPr lvl="1">
              <a:tabLst>
                <a:tab pos="2055495" algn="l"/>
              </a:tabLst>
            </a:pPr>
            <a:r>
              <a:rPr lang="en-US" altLang="en-US" sz="2400" i="1" dirty="0" err="1"/>
              <a:t>R</a:t>
            </a:r>
            <a:r>
              <a:rPr lang="en-US" altLang="en-US" sz="2400" i="1" baseline="-25000" dirty="0" err="1"/>
              <a:t>i</a:t>
            </a:r>
            <a:r>
              <a:rPr lang="en-US" altLang="en-US" sz="2400" i="1" baseline="-25000" dirty="0"/>
              <a:t> </a:t>
            </a:r>
            <a:r>
              <a:rPr lang="en-US" altLang="en-US" sz="2400" dirty="0"/>
              <a:t>represents a relation</a:t>
            </a:r>
            <a:endParaRPr lang="en-US" altLang="en-US" sz="2400" dirty="0"/>
          </a:p>
          <a:p>
            <a:pPr lvl="1">
              <a:tabLst>
                <a:tab pos="2055495" algn="l"/>
              </a:tabLst>
            </a:pPr>
            <a:r>
              <a:rPr lang="en-US" altLang="en-US" sz="2400" i="1" dirty="0"/>
              <a:t>P</a:t>
            </a:r>
            <a:r>
              <a:rPr lang="en-US" altLang="en-US" sz="2400" dirty="0"/>
              <a:t> is a predicate.</a:t>
            </a:r>
            <a:endParaRPr lang="en-US" altLang="en-US" sz="2400" dirty="0"/>
          </a:p>
          <a:p>
            <a:pPr>
              <a:tabLst>
                <a:tab pos="2055495" algn="l"/>
              </a:tabLst>
            </a:pPr>
            <a:r>
              <a:rPr lang="en-US" altLang="en-US" sz="2400" dirty="0"/>
              <a:t>The result of an SQL query is a relation.</a:t>
            </a:r>
            <a:endParaRPr lang="en-US" altLang="en-US" sz="24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/>
              <a:t>运算次序</a:t>
            </a:r>
            <a:endParaRPr lang="zh-CN" altLang="en-US" sz="2400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400" dirty="0"/>
              <a:t>From (</a:t>
            </a:r>
            <a:r>
              <a:rPr lang="zh-CN" altLang="en-US" sz="2400" dirty="0"/>
              <a:t>笛卡儿积</a:t>
            </a:r>
            <a:r>
              <a:rPr lang="en-US" altLang="zh-CN" sz="2400" dirty="0"/>
              <a:t>) </a:t>
            </a:r>
            <a:r>
              <a:rPr lang="zh-CN" altLang="zh-CN" sz="2400" dirty="0"/>
              <a:t>→</a:t>
            </a:r>
            <a:r>
              <a:rPr lang="en-US" altLang="zh-CN" sz="2400" dirty="0"/>
              <a:t> Where (</a:t>
            </a:r>
            <a:r>
              <a:rPr lang="zh-CN" altLang="en-US" sz="2400" dirty="0"/>
              <a:t>选择</a:t>
            </a:r>
            <a:r>
              <a:rPr lang="en-US" altLang="zh-CN" sz="2400" dirty="0"/>
              <a:t>)</a:t>
            </a:r>
            <a:r>
              <a:rPr lang="zh-CN" altLang="en-US" sz="2400" dirty="0"/>
              <a:t> </a:t>
            </a:r>
            <a:r>
              <a:rPr lang="zh-CN" altLang="zh-CN" sz="2400" dirty="0"/>
              <a:t>→</a:t>
            </a:r>
            <a:r>
              <a:rPr lang="zh-CN" altLang="en-US" sz="2400" dirty="0"/>
              <a:t> </a:t>
            </a:r>
            <a:r>
              <a:rPr lang="en-US" altLang="zh-CN" sz="2400" dirty="0"/>
              <a:t>Select (</a:t>
            </a:r>
            <a:r>
              <a:rPr lang="zh-CN" altLang="en-US" sz="2400" dirty="0"/>
              <a:t>投影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>
              <a:tabLst>
                <a:tab pos="2055495" algn="l"/>
              </a:tabLst>
            </a:pPr>
            <a:endParaRPr lang="en-US" altLang="en-US" sz="2000" dirty="0"/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select Clause</a:t>
            </a:r>
            <a:endParaRPr lang="en-US" altLang="en-US" sz="2800" dirty="0"/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594414" cy="4526216"/>
          </a:xfrm>
        </p:spPr>
        <p:txBody>
          <a:bodyPr lIns="90488" tIns="44450" rIns="90488" bIns="44450"/>
          <a:lstStyle/>
          <a:p>
            <a:pPr>
              <a:tabLst>
                <a:tab pos="2055495" algn="l"/>
              </a:tabLst>
            </a:pPr>
            <a:r>
              <a:rPr lang="en-US" altLang="en-US" sz="2000" dirty="0"/>
              <a:t>The </a:t>
            </a:r>
            <a:r>
              <a:rPr lang="en-US" altLang="en-US" sz="2000" b="1" dirty="0"/>
              <a:t>select</a:t>
            </a:r>
            <a:r>
              <a:rPr lang="en-US" altLang="en-US" sz="2000" dirty="0"/>
              <a:t> clause lists the attributes desired in the result of a query</a:t>
            </a:r>
            <a:endParaRPr lang="en-US" altLang="en-US" sz="2000" dirty="0"/>
          </a:p>
          <a:p>
            <a:pPr lvl="1">
              <a:tabLst>
                <a:tab pos="2055495" algn="l"/>
              </a:tabLst>
            </a:pPr>
            <a:r>
              <a:rPr lang="en-US" altLang="en-US" sz="2000" dirty="0"/>
              <a:t>corresponds to the projection operation of the relational algebra</a:t>
            </a:r>
            <a:endParaRPr lang="en-US" altLang="en-US" sz="2000" dirty="0"/>
          </a:p>
          <a:p>
            <a:pPr>
              <a:lnSpc>
                <a:spcPct val="110000"/>
              </a:lnSpc>
              <a:tabLst>
                <a:tab pos="2055495" algn="l"/>
              </a:tabLst>
            </a:pPr>
            <a:r>
              <a:rPr lang="en-US" altLang="en-US" sz="2000" dirty="0"/>
              <a:t>Example: find the names of all instructors:</a:t>
            </a:r>
            <a:br>
              <a:rPr lang="en-US" altLang="en-US" sz="2000" dirty="0"/>
            </a:br>
            <a:r>
              <a:rPr lang="en-US" altLang="en-US" sz="2000" dirty="0"/>
              <a:t>		</a:t>
            </a:r>
            <a:r>
              <a:rPr lang="en-US" altLang="en-US" sz="2000" b="1" dirty="0"/>
              <a:t>select </a:t>
            </a:r>
            <a:r>
              <a:rPr lang="en-US" altLang="en-US" sz="2000" i="1" dirty="0"/>
              <a:t>name</a:t>
            </a:r>
            <a:br>
              <a:rPr lang="en-US" altLang="en-US" sz="2000" dirty="0"/>
            </a:br>
            <a:r>
              <a:rPr lang="en-US" altLang="en-US" sz="2000" dirty="0"/>
              <a:t>		</a:t>
            </a:r>
            <a:r>
              <a:rPr lang="en-US" altLang="en-US" sz="2000" b="1" dirty="0"/>
              <a:t>from </a:t>
            </a:r>
            <a:r>
              <a:rPr lang="en-US" altLang="en-US" sz="2000" i="1" dirty="0"/>
              <a:t>instructor</a:t>
            </a:r>
            <a:endParaRPr lang="en-US" altLang="en-US" sz="2000" i="1" dirty="0"/>
          </a:p>
          <a:p>
            <a:pPr>
              <a:tabLst>
                <a:tab pos="2055495" algn="l"/>
              </a:tabLst>
            </a:pPr>
            <a:r>
              <a:rPr lang="en-US" altLang="en-US" sz="2000" dirty="0"/>
              <a:t>NOTE:  SQL names are case insensitive (i.e., you may use upper- or lower-case letters.)  </a:t>
            </a:r>
            <a:endParaRPr lang="en-US" altLang="en-US" sz="2000" dirty="0"/>
          </a:p>
          <a:p>
            <a:pPr lvl="1">
              <a:tabLst>
                <a:tab pos="2055495" algn="l"/>
              </a:tabLst>
            </a:pPr>
            <a:r>
              <a:rPr lang="en-US" altLang="en-US" sz="2000" dirty="0"/>
              <a:t>E.g.,  </a:t>
            </a:r>
            <a:r>
              <a:rPr lang="en-US" altLang="en-US" sz="2000" i="1" dirty="0"/>
              <a:t>Name</a:t>
            </a:r>
            <a:r>
              <a:rPr lang="en-US" altLang="en-US" sz="2000" dirty="0"/>
              <a:t> ≡ </a:t>
            </a:r>
            <a:r>
              <a:rPr lang="en-US" altLang="en-US" sz="2000" i="1" dirty="0"/>
              <a:t>NAME</a:t>
            </a:r>
            <a:r>
              <a:rPr lang="en-US" altLang="en-US" sz="2000" dirty="0"/>
              <a:t> ≡ </a:t>
            </a:r>
            <a:r>
              <a:rPr lang="en-US" altLang="en-US" sz="2000" i="1" dirty="0"/>
              <a:t>name</a:t>
            </a:r>
            <a:endParaRPr lang="en-US" altLang="en-US" sz="2000" i="1" dirty="0"/>
          </a:p>
          <a:p>
            <a:pPr lvl="1">
              <a:tabLst>
                <a:tab pos="2055495" algn="l"/>
              </a:tabLst>
            </a:pPr>
            <a:r>
              <a:rPr lang="en-US" altLang="en-US" sz="2000" dirty="0"/>
              <a:t>Some people use upper case wherever we use bold font.</a:t>
            </a:r>
            <a:endParaRPr lang="en-US" altLang="en-US" sz="2000" dirty="0"/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select Clause (Cont.)</a:t>
            </a:r>
            <a:endParaRPr lang="en-US" altLang="en-US" sz="2800" dirty="0"/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106488"/>
            <a:ext cx="7585537" cy="4876800"/>
          </a:xfrm>
        </p:spPr>
        <p:txBody>
          <a:bodyPr lIns="90488" tIns="44450" rIns="90488" bIns="44450"/>
          <a:lstStyle/>
          <a:p>
            <a:pPr>
              <a:tabLst>
                <a:tab pos="2055495" algn="l"/>
              </a:tabLst>
            </a:pPr>
            <a:r>
              <a:rPr lang="en-US" altLang="en-US" sz="2000" dirty="0"/>
              <a:t>SQL allows duplicates in relations as well as in query results.</a:t>
            </a:r>
            <a:endParaRPr lang="en-US" altLang="en-US" sz="2000" dirty="0"/>
          </a:p>
          <a:p>
            <a:pPr>
              <a:tabLst>
                <a:tab pos="2055495" algn="l"/>
              </a:tabLst>
            </a:pPr>
            <a:r>
              <a:rPr lang="en-US" altLang="en-US" sz="2000" dirty="0"/>
              <a:t>To force the elimination of duplicates, insert the keyword </a:t>
            </a:r>
            <a:r>
              <a:rPr lang="en-US" altLang="en-US" sz="2000" b="1" dirty="0">
                <a:solidFill>
                  <a:srgbClr val="002060"/>
                </a:solidFill>
              </a:rPr>
              <a:t>distinct</a:t>
            </a:r>
            <a:r>
              <a:rPr lang="en-US" altLang="en-US" sz="2000" b="1" dirty="0">
                <a:solidFill>
                  <a:schemeClr val="tx2"/>
                </a:solidFill>
              </a:rPr>
              <a:t> </a:t>
            </a:r>
            <a:r>
              <a:rPr lang="en-US" altLang="en-US" sz="2000" dirty="0"/>
              <a:t>after select</a:t>
            </a:r>
            <a:r>
              <a:rPr lang="en-US" altLang="en-US" sz="2000" b="1" dirty="0"/>
              <a:t>.</a:t>
            </a:r>
            <a:endParaRPr lang="en-US" altLang="en-US" sz="2000" b="1" dirty="0"/>
          </a:p>
          <a:p>
            <a:pPr>
              <a:tabLst>
                <a:tab pos="2055495" algn="l"/>
              </a:tabLst>
            </a:pPr>
            <a:r>
              <a:rPr lang="en-US" altLang="en-US" sz="2000" dirty="0"/>
              <a:t>Find the department names of all instructors, and remove duplicates</a:t>
            </a:r>
            <a:endParaRPr lang="en-US" altLang="en-US" sz="2000" dirty="0"/>
          </a:p>
          <a:p>
            <a:pPr>
              <a:buFont typeface="Monotype Sorts" pitchFamily="-65" charset="2"/>
              <a:buNone/>
              <a:tabLst>
                <a:tab pos="2055495" algn="l"/>
              </a:tabLst>
            </a:pPr>
            <a:r>
              <a:rPr lang="en-US" altLang="en-US" sz="2000" dirty="0"/>
              <a:t>		</a:t>
            </a:r>
            <a:r>
              <a:rPr lang="en-US" altLang="en-US" sz="2000" b="1" dirty="0"/>
              <a:t>select distinct </a:t>
            </a:r>
            <a:r>
              <a:rPr lang="en-US" altLang="en-US" sz="2000" i="1" dirty="0"/>
              <a:t>dept_name</a:t>
            </a:r>
            <a:br>
              <a:rPr lang="en-US" altLang="en-US" sz="2000" dirty="0"/>
            </a:br>
            <a:r>
              <a:rPr lang="en-US" altLang="en-US" sz="2000" dirty="0"/>
              <a:t>	</a:t>
            </a:r>
            <a:r>
              <a:rPr lang="en-US" altLang="en-US" sz="2000" b="1" dirty="0"/>
              <a:t>from </a:t>
            </a:r>
            <a:r>
              <a:rPr lang="en-US" altLang="en-US" sz="2000" i="1" dirty="0"/>
              <a:t>instructor</a:t>
            </a:r>
            <a:endParaRPr lang="en-US" altLang="en-US" sz="2000" i="1" dirty="0"/>
          </a:p>
          <a:p>
            <a:pPr>
              <a:tabLst>
                <a:tab pos="2055495" algn="l"/>
              </a:tabLst>
            </a:pPr>
            <a:r>
              <a:rPr lang="en-US" altLang="en-US" sz="2000" dirty="0"/>
              <a:t>The keyword </a:t>
            </a:r>
            <a:r>
              <a:rPr lang="en-US" altLang="en-US" sz="2000" b="1" dirty="0"/>
              <a:t>all </a:t>
            </a:r>
            <a:r>
              <a:rPr lang="en-US" altLang="en-US" sz="2000" dirty="0"/>
              <a:t>specifies that duplicates should not be removed.</a:t>
            </a:r>
            <a:br>
              <a:rPr lang="en-US" altLang="en-US" sz="2000" dirty="0"/>
            </a:br>
            <a:r>
              <a:rPr lang="en-US" altLang="en-US" sz="2000" dirty="0"/>
              <a:t> </a:t>
            </a:r>
            <a:endParaRPr lang="en-US" altLang="en-US" sz="2000" dirty="0"/>
          </a:p>
          <a:p>
            <a:pPr>
              <a:buFont typeface="Monotype Sorts" pitchFamily="-65" charset="2"/>
              <a:buNone/>
              <a:tabLst>
                <a:tab pos="2055495" algn="l"/>
              </a:tabLst>
            </a:pPr>
            <a:r>
              <a:rPr lang="en-US" altLang="en-US" sz="2000" dirty="0"/>
              <a:t>		</a:t>
            </a:r>
            <a:r>
              <a:rPr lang="en-US" altLang="en-US" sz="2000" b="1" dirty="0"/>
              <a:t>select all</a:t>
            </a:r>
            <a:r>
              <a:rPr lang="en-US" altLang="en-US" sz="2000" dirty="0"/>
              <a:t> </a:t>
            </a:r>
            <a:r>
              <a:rPr lang="en-US" altLang="en-US" sz="2000" i="1" dirty="0"/>
              <a:t>dept_name</a:t>
            </a:r>
            <a:br>
              <a:rPr lang="en-US" altLang="en-US" sz="2000" i="1" dirty="0"/>
            </a:br>
            <a:r>
              <a:rPr lang="en-US" altLang="en-US" sz="2000" i="1" dirty="0"/>
              <a:t>	</a:t>
            </a:r>
            <a:r>
              <a:rPr lang="en-US" altLang="en-US" sz="2000" b="1" dirty="0"/>
              <a:t>from </a:t>
            </a:r>
            <a:r>
              <a:rPr lang="en-US" altLang="en-US" sz="2000" i="1" dirty="0"/>
              <a:t>instructor</a:t>
            </a:r>
            <a:endParaRPr lang="en-US" altLang="en-US" sz="2000" i="1" dirty="0"/>
          </a:p>
        </p:txBody>
      </p:sp>
      <p:pic>
        <p:nvPicPr>
          <p:cNvPr id="3" name="Graphic 2"/>
          <p:cNvPicPr>
            <a:picLocks noChangeAspect="1"/>
          </p:cNvPicPr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34967" r="32712" b="12784"/>
          <a:stretch>
            <a:fillRect/>
          </a:stretch>
        </p:blipFill>
        <p:spPr>
          <a:xfrm>
            <a:off x="7498593" y="2951922"/>
            <a:ext cx="1143000" cy="2844764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Outline</a:t>
            </a:r>
            <a:endParaRPr lang="en-US" altLang="en-US" sz="2800" dirty="0"/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7464"/>
            <a:ext cx="7205218" cy="3542072"/>
          </a:xfrm>
        </p:spPr>
        <p:txBody>
          <a:bodyPr lIns="90488" tIns="44450" rIns="90488" bIns="44450"/>
          <a:lstStyle/>
          <a:p>
            <a:r>
              <a:rPr lang="en-US" altLang="en-US" sz="2400" dirty="0"/>
              <a:t>Overview of The SQL Query Language</a:t>
            </a:r>
            <a:endParaRPr lang="en-US" altLang="en-US" sz="2400" dirty="0"/>
          </a:p>
          <a:p>
            <a:r>
              <a:rPr lang="en-US" altLang="zh-CN" sz="2400" dirty="0" smtClean="0"/>
              <a:t>Table</a:t>
            </a:r>
            <a:endParaRPr lang="en-US" altLang="zh-CN" sz="2400" dirty="0" smtClean="0"/>
          </a:p>
          <a:p>
            <a:pPr lvl="1"/>
            <a:r>
              <a:rPr lang="en-US" altLang="en-US" sz="2400" dirty="0" smtClean="0"/>
              <a:t>SQL </a:t>
            </a:r>
            <a:r>
              <a:rPr lang="en-US" altLang="en-US" sz="2400" dirty="0"/>
              <a:t>Data </a:t>
            </a:r>
            <a:r>
              <a:rPr lang="en-US" altLang="en-US" sz="2400" dirty="0" smtClean="0"/>
              <a:t>Definition</a:t>
            </a:r>
            <a:endParaRPr lang="en-US" altLang="en-US" sz="2400" dirty="0" smtClean="0"/>
          </a:p>
          <a:p>
            <a:pPr lvl="1"/>
            <a:r>
              <a:rPr lang="en-US" altLang="en-US" sz="2400" dirty="0" smtClean="0"/>
              <a:t>Queries</a:t>
            </a:r>
            <a:endParaRPr lang="en-US" altLang="en-US" sz="2400" dirty="0" smtClean="0"/>
          </a:p>
          <a:p>
            <a:pPr lvl="1"/>
            <a:r>
              <a:rPr lang="en-US" altLang="en-US" sz="2400" dirty="0"/>
              <a:t>Modification of the </a:t>
            </a:r>
            <a:r>
              <a:rPr lang="en-US" altLang="zh-CN" sz="2400" dirty="0"/>
              <a:t>Table</a:t>
            </a:r>
            <a:endParaRPr lang="en-US" altLang="en-US" sz="2400" dirty="0"/>
          </a:p>
          <a:p>
            <a:pPr marL="457200" lvl="1" indent="0">
              <a:buNone/>
            </a:pPr>
            <a:endParaRPr lang="en-US" altLang="en-US" sz="2400" dirty="0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select Clause (Cont.)</a:t>
            </a:r>
            <a:endParaRPr lang="en-US" altLang="en-US" sz="2800" dirty="0"/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26976"/>
            <a:ext cx="7523393" cy="5001704"/>
          </a:xfrm>
        </p:spPr>
        <p:txBody>
          <a:bodyPr lIns="90488" tIns="44450" rIns="90488" bIns="44450"/>
          <a:lstStyle/>
          <a:p>
            <a:pPr>
              <a:tabLst>
                <a:tab pos="2055495" algn="l"/>
              </a:tabLst>
            </a:pPr>
            <a:r>
              <a:rPr lang="en-US" altLang="en-US" sz="2000" dirty="0"/>
              <a:t>An asterisk in the select clause denotes “all attributes”</a:t>
            </a:r>
            <a:endParaRPr lang="en-US" altLang="en-US" sz="2000" dirty="0"/>
          </a:p>
          <a:p>
            <a:pPr>
              <a:buFont typeface="Monotype Sorts" pitchFamily="-65" charset="2"/>
              <a:buNone/>
              <a:tabLst>
                <a:tab pos="2055495" algn="l"/>
              </a:tabLst>
            </a:pPr>
            <a:r>
              <a:rPr lang="en-US" altLang="en-US" sz="2000" b="1" dirty="0"/>
              <a:t>			select </a:t>
            </a:r>
            <a:r>
              <a:rPr lang="en-US" altLang="en-US" sz="2000" dirty="0"/>
              <a:t>*</a:t>
            </a:r>
            <a:br>
              <a:rPr lang="en-US" altLang="en-US" sz="2000" dirty="0"/>
            </a:br>
            <a:r>
              <a:rPr lang="en-US" altLang="en-US" sz="2000" dirty="0"/>
              <a:t>		</a:t>
            </a:r>
            <a:r>
              <a:rPr lang="en-US" altLang="en-US" sz="2000" b="1" dirty="0"/>
              <a:t>from </a:t>
            </a:r>
            <a:r>
              <a:rPr lang="en-US" altLang="en-US" sz="2000" i="1" dirty="0"/>
              <a:t>instructor</a:t>
            </a:r>
            <a:endParaRPr lang="en-US" altLang="en-US" sz="2000" i="1" dirty="0"/>
          </a:p>
          <a:p>
            <a:pPr>
              <a:tabLst>
                <a:tab pos="2055495" algn="l"/>
              </a:tabLst>
            </a:pPr>
            <a:r>
              <a:rPr lang="en-US" altLang="en-US" sz="2000" dirty="0"/>
              <a:t>An attribute can be a literal  with  no </a:t>
            </a:r>
            <a:r>
              <a:rPr lang="en-US" altLang="en-US" sz="2000" b="1" dirty="0"/>
              <a:t>from  </a:t>
            </a:r>
            <a:r>
              <a:rPr lang="en-US" altLang="en-US" sz="2000" dirty="0"/>
              <a:t>clause</a:t>
            </a:r>
            <a:endParaRPr lang="en-US" altLang="en-US" sz="2000" dirty="0"/>
          </a:p>
          <a:p>
            <a:pPr>
              <a:buNone/>
              <a:tabLst>
                <a:tab pos="2055495" algn="l"/>
              </a:tabLst>
            </a:pPr>
            <a:r>
              <a:rPr lang="en-US" altLang="en-US" sz="2000" b="1" dirty="0"/>
              <a:t>			select  </a:t>
            </a:r>
            <a:r>
              <a:rPr lang="en-US" altLang="ja-JP" sz="2000" dirty="0"/>
              <a:t>'</a:t>
            </a:r>
            <a:r>
              <a:rPr lang="en-US" altLang="en-US" sz="2000" dirty="0"/>
              <a:t>437</a:t>
            </a:r>
            <a:r>
              <a:rPr lang="en-US" altLang="ja-JP" sz="2000" dirty="0"/>
              <a:t>'</a:t>
            </a:r>
            <a:endParaRPr lang="en-US" altLang="en-US" sz="2000" dirty="0"/>
          </a:p>
          <a:p>
            <a:pPr lvl="1">
              <a:tabLst>
                <a:tab pos="2055495" algn="l"/>
              </a:tabLst>
            </a:pPr>
            <a:r>
              <a:rPr lang="en-US" altLang="en-US" sz="2000" dirty="0"/>
              <a:t>Results is a table with one column and a single row with value “437”</a:t>
            </a:r>
            <a:endParaRPr lang="en-US" altLang="en-US" sz="2000" dirty="0"/>
          </a:p>
          <a:p>
            <a:pPr lvl="1">
              <a:tabLst>
                <a:tab pos="2055495" algn="l"/>
              </a:tabLst>
            </a:pPr>
            <a:r>
              <a:rPr lang="en-US" altLang="en-US" sz="2000" dirty="0"/>
              <a:t>Can give the column a name using:</a:t>
            </a:r>
            <a:endParaRPr lang="en-US" altLang="en-US" sz="2000" dirty="0"/>
          </a:p>
          <a:p>
            <a:pPr lvl="1">
              <a:buFont typeface="Monotype Sorts" pitchFamily="-65" charset="2"/>
              <a:buNone/>
              <a:tabLst>
                <a:tab pos="2055495" algn="l"/>
              </a:tabLst>
            </a:pPr>
            <a:r>
              <a:rPr lang="en-US" altLang="en-US" sz="2000" dirty="0"/>
              <a:t>                    </a:t>
            </a:r>
            <a:r>
              <a:rPr lang="en-US" altLang="en-US" sz="2000" b="1" dirty="0"/>
              <a:t>select </a:t>
            </a:r>
            <a:r>
              <a:rPr lang="en-US" altLang="en-US" sz="2000" dirty="0"/>
              <a:t>'437' </a:t>
            </a:r>
            <a:r>
              <a:rPr lang="en-US" altLang="en-US" sz="2000" b="1" dirty="0"/>
              <a:t>as </a:t>
            </a:r>
            <a:r>
              <a:rPr lang="en-US" altLang="en-US" sz="2000" i="1" dirty="0"/>
              <a:t>FOO</a:t>
            </a:r>
            <a:r>
              <a:rPr lang="en-US" altLang="en-US" sz="2000" dirty="0"/>
              <a:t>	</a:t>
            </a:r>
            <a:endParaRPr lang="en-US" altLang="en-US" sz="2000" i="1" dirty="0"/>
          </a:p>
          <a:p>
            <a:pPr>
              <a:tabLst>
                <a:tab pos="2055495" algn="l"/>
              </a:tabLst>
            </a:pPr>
            <a:r>
              <a:rPr lang="en-US" altLang="en-US" sz="2000" dirty="0"/>
              <a:t>An attribute can be a literal with </a:t>
            </a:r>
            <a:r>
              <a:rPr lang="en-US" altLang="en-US" sz="2000" b="1" dirty="0"/>
              <a:t>from  </a:t>
            </a:r>
            <a:r>
              <a:rPr lang="en-US" altLang="en-US" sz="2000" dirty="0"/>
              <a:t>clause</a:t>
            </a:r>
            <a:endParaRPr lang="en-US" altLang="en-US" sz="2000" dirty="0"/>
          </a:p>
          <a:p>
            <a:pPr>
              <a:buFont typeface="Monotype Sorts" pitchFamily="-65" charset="2"/>
              <a:buNone/>
              <a:tabLst>
                <a:tab pos="2055495" algn="l"/>
              </a:tabLst>
            </a:pPr>
            <a:r>
              <a:rPr lang="en-US" altLang="en-US" sz="2000" b="1" dirty="0"/>
              <a:t>			select  </a:t>
            </a:r>
            <a:r>
              <a:rPr lang="en-US" altLang="en-US" sz="2000" dirty="0"/>
              <a:t>'A'</a:t>
            </a:r>
            <a:br>
              <a:rPr lang="en-US" altLang="en-US" sz="2000" dirty="0"/>
            </a:br>
            <a:r>
              <a:rPr lang="en-US" altLang="en-US" sz="2000" dirty="0"/>
              <a:t>		</a:t>
            </a:r>
            <a:r>
              <a:rPr lang="en-US" altLang="en-US" sz="2000" b="1" dirty="0"/>
              <a:t>from </a:t>
            </a:r>
            <a:r>
              <a:rPr lang="en-US" altLang="en-US" sz="2000" i="1" dirty="0"/>
              <a:t>instructor</a:t>
            </a:r>
            <a:endParaRPr lang="en-US" altLang="en-US" sz="2000" i="1" dirty="0"/>
          </a:p>
          <a:p>
            <a:pPr lvl="1">
              <a:tabLst>
                <a:tab pos="2055495" algn="l"/>
              </a:tabLst>
            </a:pPr>
            <a:r>
              <a:rPr lang="en-US" altLang="en-US" sz="2000" dirty="0"/>
              <a:t>Result is a table with one column and </a:t>
            </a:r>
            <a:r>
              <a:rPr lang="en-US" altLang="en-US" sz="2000" i="1" dirty="0"/>
              <a:t>N</a:t>
            </a:r>
            <a:r>
              <a:rPr lang="en-US" altLang="en-US" sz="2000" dirty="0"/>
              <a:t> rows (number of tuples in the </a:t>
            </a:r>
            <a:r>
              <a:rPr lang="en-US" altLang="en-US" sz="2000" i="1" dirty="0"/>
              <a:t>instructors</a:t>
            </a:r>
            <a:r>
              <a:rPr lang="en-US" altLang="en-US" sz="2000" dirty="0"/>
              <a:t> table), each row with value “A”</a:t>
            </a:r>
            <a:endParaRPr lang="en-US" altLang="en-US" sz="2000" dirty="0"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01699"/>
            <a:ext cx="8077200" cy="609600"/>
          </a:xfrm>
        </p:spPr>
        <p:txBody>
          <a:bodyPr lIns="90488" tIns="44450" rIns="90488" bIns="44450" anchor="ctr"/>
          <a:lstStyle/>
          <a:p>
            <a:r>
              <a:rPr lang="en-US" altLang="en-US" sz="2800" dirty="0"/>
              <a:t>The select Clause (Cont.)</a:t>
            </a:r>
            <a:endParaRPr lang="en-US" altLang="en-US" sz="2800" dirty="0"/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585536" cy="4514024"/>
          </a:xfrm>
        </p:spPr>
        <p:txBody>
          <a:bodyPr lIns="90488" tIns="44450" rIns="90488" bIns="44450"/>
          <a:lstStyle/>
          <a:p>
            <a:pPr>
              <a:tabLst>
                <a:tab pos="2055495" algn="l"/>
              </a:tabLst>
            </a:pPr>
            <a:r>
              <a:rPr lang="en-US" altLang="en-US" sz="2000" dirty="0"/>
              <a:t>The </a:t>
            </a:r>
            <a:r>
              <a:rPr lang="en-US" altLang="en-US" sz="2000" b="1" dirty="0">
                <a:solidFill>
                  <a:srgbClr val="002060"/>
                </a:solidFill>
              </a:rPr>
              <a:t>select</a:t>
            </a:r>
            <a:r>
              <a:rPr lang="en-US" altLang="en-US" sz="2000" dirty="0">
                <a:solidFill>
                  <a:srgbClr val="002060"/>
                </a:solidFill>
              </a:rPr>
              <a:t> </a:t>
            </a:r>
            <a:r>
              <a:rPr lang="en-US" altLang="en-US" sz="2000" dirty="0"/>
              <a:t>clause can contain arithmetic expressions involving the operation, +, –, </a:t>
            </a:r>
            <a:r>
              <a:rPr lang="en-US" altLang="en-US" sz="2000" dirty="0">
                <a:latin typeface="Symbol" panose="05050102010706020507" pitchFamily="18" charset="2"/>
              </a:rPr>
              <a:t></a:t>
            </a:r>
            <a:r>
              <a:rPr lang="en-US" altLang="en-US" sz="2000" dirty="0"/>
              <a:t>, and /, and operating on constants or attributes of tuples.</a:t>
            </a:r>
            <a:endParaRPr lang="en-US" altLang="en-US" sz="2000" dirty="0"/>
          </a:p>
          <a:p>
            <a:pPr lvl="1">
              <a:tabLst>
                <a:tab pos="2055495" algn="l"/>
              </a:tabLst>
            </a:pPr>
            <a:r>
              <a:rPr lang="en-US" altLang="en-US" sz="2000" dirty="0"/>
              <a:t>The query: </a:t>
            </a:r>
            <a:endParaRPr lang="en-US" altLang="en-US" sz="2000" dirty="0"/>
          </a:p>
          <a:p>
            <a:pPr lvl="1">
              <a:buFont typeface="Monotype Sorts" pitchFamily="-65" charset="2"/>
              <a:buNone/>
              <a:tabLst>
                <a:tab pos="2055495" algn="l"/>
              </a:tabLst>
            </a:pPr>
            <a:r>
              <a:rPr lang="en-US" altLang="en-US" sz="2000" b="1" dirty="0"/>
              <a:t>	                  select</a:t>
            </a:r>
            <a:r>
              <a:rPr lang="en-US" altLang="en-US" sz="2000" dirty="0"/>
              <a:t> </a:t>
            </a:r>
            <a:r>
              <a:rPr lang="en-US" altLang="en-US" sz="2000" i="1" dirty="0"/>
              <a:t>ID, name, salary/12</a:t>
            </a:r>
            <a:br>
              <a:rPr lang="en-US" altLang="en-US" sz="2000" dirty="0"/>
            </a:br>
            <a:r>
              <a:rPr lang="en-US" altLang="en-US" sz="2000" dirty="0"/>
              <a:t>                  </a:t>
            </a:r>
            <a:r>
              <a:rPr lang="en-US" altLang="en-US" sz="2000" b="1" dirty="0"/>
              <a:t>from </a:t>
            </a:r>
            <a:r>
              <a:rPr lang="en-US" altLang="en-US" sz="2000" i="1" dirty="0"/>
              <a:t>instructor</a:t>
            </a:r>
            <a:endParaRPr lang="en-US" altLang="en-US" sz="2000" i="1" dirty="0"/>
          </a:p>
          <a:p>
            <a:pPr lvl="1">
              <a:buFont typeface="Monotype Sorts" pitchFamily="-65" charset="2"/>
              <a:buNone/>
              <a:tabLst>
                <a:tab pos="2055495" algn="l"/>
              </a:tabLst>
            </a:pPr>
            <a:r>
              <a:rPr lang="en-US" altLang="en-US" sz="2000" i="1" dirty="0"/>
              <a:t>	</a:t>
            </a:r>
            <a:r>
              <a:rPr lang="en-US" altLang="en-US" sz="2000" dirty="0"/>
              <a:t>would return a relation that is the same as the </a:t>
            </a:r>
            <a:r>
              <a:rPr lang="en-US" altLang="en-US" sz="2000" i="1" dirty="0"/>
              <a:t>instructor </a:t>
            </a:r>
            <a:r>
              <a:rPr lang="en-US" altLang="en-US" sz="2000" dirty="0"/>
              <a:t>relation, except that the value of the attribute </a:t>
            </a:r>
            <a:r>
              <a:rPr lang="en-US" altLang="en-US" sz="2000" i="1" dirty="0"/>
              <a:t>salary </a:t>
            </a:r>
            <a:r>
              <a:rPr lang="en-US" altLang="en-US" sz="2000" dirty="0"/>
              <a:t>is divided by 12.</a:t>
            </a:r>
            <a:endParaRPr lang="en-US" altLang="en-US" sz="2000" dirty="0"/>
          </a:p>
          <a:p>
            <a:pPr lvl="1">
              <a:tabLst>
                <a:tab pos="2055495" algn="l"/>
              </a:tabLst>
            </a:pPr>
            <a:r>
              <a:rPr lang="en-US" altLang="en-US" sz="2000" dirty="0"/>
              <a:t>Can rename “s</a:t>
            </a:r>
            <a:r>
              <a:rPr lang="en-US" altLang="en-US" sz="2000" i="1" dirty="0"/>
              <a:t>alary/12” </a:t>
            </a:r>
            <a:r>
              <a:rPr lang="en-US" altLang="en-US" sz="2000" dirty="0"/>
              <a:t>using the </a:t>
            </a:r>
            <a:r>
              <a:rPr lang="en-US" altLang="en-US" sz="2000" b="1" dirty="0"/>
              <a:t>as </a:t>
            </a:r>
            <a:r>
              <a:rPr lang="en-US" altLang="en-US" sz="2000" dirty="0"/>
              <a:t>clause:</a:t>
            </a:r>
            <a:endParaRPr lang="en-US" altLang="en-US" sz="2000" dirty="0"/>
          </a:p>
          <a:p>
            <a:pPr lvl="1">
              <a:buFont typeface="Monotype Sorts" pitchFamily="-65" charset="2"/>
              <a:buNone/>
              <a:tabLst>
                <a:tab pos="2055495" algn="l"/>
              </a:tabLst>
            </a:pPr>
            <a:r>
              <a:rPr lang="en-US" altLang="en-US" sz="2000" i="1" dirty="0"/>
              <a:t>	        </a:t>
            </a:r>
            <a:r>
              <a:rPr lang="en-US" altLang="en-US" sz="2000" b="1" dirty="0"/>
              <a:t>select </a:t>
            </a:r>
            <a:r>
              <a:rPr lang="en-US" altLang="en-US" sz="2000" i="1" dirty="0"/>
              <a:t>ID, name, salary/12  </a:t>
            </a:r>
            <a:r>
              <a:rPr lang="en-US" altLang="en-US" sz="2000" b="1" dirty="0"/>
              <a:t>as </a:t>
            </a:r>
            <a:r>
              <a:rPr lang="en-US" altLang="en-US" sz="2000" i="1" dirty="0" err="1"/>
              <a:t>monthly_salary</a:t>
            </a:r>
            <a:br>
              <a:rPr lang="en-US" altLang="en-US" sz="1700" i="1" dirty="0"/>
            </a:br>
            <a:endParaRPr lang="en-US" altLang="en-US" sz="1700" dirty="0"/>
          </a:p>
          <a:p>
            <a:pPr lvl="1">
              <a:tabLst>
                <a:tab pos="2055495" algn="l"/>
              </a:tabLst>
            </a:pPr>
            <a:endParaRPr lang="en-US" altLang="en-US" dirty="0"/>
          </a:p>
          <a:p>
            <a:pPr lvl="1">
              <a:buFont typeface="Monotype Sorts" pitchFamily="-65" charset="2"/>
              <a:buNone/>
              <a:tabLst>
                <a:tab pos="2055495" algn="l"/>
              </a:tabLst>
            </a:pP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2055495" algn="l"/>
              </a:tabLst>
            </a:pPr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89667"/>
            <a:ext cx="8077200" cy="609600"/>
          </a:xfrm>
        </p:spPr>
        <p:txBody>
          <a:bodyPr lIns="90488" tIns="44450" rIns="90488" bIns="44450" anchor="ctr"/>
          <a:lstStyle/>
          <a:p>
            <a:r>
              <a:rPr lang="en-US" altLang="en-US" sz="2800" dirty="0"/>
              <a:t>The Rename Operation</a:t>
            </a:r>
            <a:endParaRPr lang="en-US" altLang="en-US" sz="2800" dirty="0"/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5257"/>
            <a:ext cx="7760830" cy="3407866"/>
          </a:xfrm>
        </p:spPr>
        <p:txBody>
          <a:bodyPr lIns="90488" tIns="44450" rIns="90488" bIns="44450"/>
          <a:lstStyle/>
          <a:p>
            <a:pPr>
              <a:tabLst>
                <a:tab pos="2055495" algn="l"/>
              </a:tabLst>
            </a:pPr>
            <a:r>
              <a:rPr lang="en-US" altLang="en-US" sz="2000" dirty="0"/>
              <a:t>The SQL allows renaming relations and attributes using the </a:t>
            </a:r>
            <a:r>
              <a:rPr lang="en-US" altLang="en-US" sz="2000" b="1" dirty="0"/>
              <a:t>as </a:t>
            </a:r>
            <a:r>
              <a:rPr lang="en-US" altLang="en-US" sz="2000" dirty="0"/>
              <a:t>clause:</a:t>
            </a:r>
            <a:endParaRPr lang="en-US" altLang="en-US" sz="2000" dirty="0"/>
          </a:p>
          <a:p>
            <a:pPr>
              <a:buFont typeface="Monotype Sorts" pitchFamily="-65" charset="2"/>
              <a:buNone/>
              <a:tabLst>
                <a:tab pos="2055495" algn="l"/>
              </a:tabLst>
            </a:pPr>
            <a:r>
              <a:rPr lang="en-US" altLang="en-US" sz="2000" i="1" dirty="0"/>
              <a:t>		old-name </a:t>
            </a:r>
            <a:r>
              <a:rPr lang="en-US" altLang="en-US" sz="2000" b="1" dirty="0"/>
              <a:t>as</a:t>
            </a:r>
            <a:r>
              <a:rPr lang="en-US" altLang="en-US" sz="2000" i="1" dirty="0"/>
              <a:t> new-name</a:t>
            </a:r>
            <a:br>
              <a:rPr lang="en-US" altLang="en-US" sz="2000" dirty="0"/>
            </a:br>
            <a:r>
              <a:rPr lang="en-US" altLang="en-US" sz="2000" dirty="0"/>
              <a:t> </a:t>
            </a:r>
            <a:endParaRPr lang="en-US" altLang="en-US" sz="2000" dirty="0"/>
          </a:p>
          <a:p>
            <a:pPr>
              <a:tabLst>
                <a:tab pos="2055495" algn="l"/>
              </a:tabLst>
            </a:pPr>
            <a:r>
              <a:rPr lang="en-US" altLang="en-US" sz="2000" dirty="0"/>
              <a:t>Find the names of all instructors who have a higher salary than </a:t>
            </a:r>
            <a:br>
              <a:rPr lang="en-US" altLang="en-US" sz="2000" dirty="0"/>
            </a:br>
            <a:r>
              <a:rPr lang="en-US" altLang="en-US" sz="2000" dirty="0"/>
              <a:t>some instructor in 'Comp. Sci'.</a:t>
            </a:r>
            <a:endParaRPr lang="en-US" altLang="en-US" sz="2000" dirty="0"/>
          </a:p>
          <a:p>
            <a:pPr lvl="1">
              <a:tabLst>
                <a:tab pos="2055495" algn="l"/>
              </a:tabLst>
            </a:pPr>
            <a:r>
              <a:rPr lang="en-US" altLang="en-US" sz="2000" b="1" dirty="0"/>
              <a:t>select distinct </a:t>
            </a:r>
            <a:r>
              <a:rPr lang="en-US" altLang="en-US" sz="2000" i="1" dirty="0"/>
              <a:t>T.name</a:t>
            </a:r>
            <a:br>
              <a:rPr lang="en-US" altLang="en-US" sz="2000" i="1" dirty="0"/>
            </a:br>
            <a:r>
              <a:rPr lang="en-US" altLang="en-US" sz="2000" b="1" dirty="0"/>
              <a:t>from </a:t>
            </a:r>
            <a:r>
              <a:rPr lang="en-US" altLang="en-US" sz="2000" i="1" dirty="0"/>
              <a:t>instructor </a:t>
            </a:r>
            <a:r>
              <a:rPr lang="en-US" altLang="en-US" sz="2000" b="1" dirty="0"/>
              <a:t>as </a:t>
            </a:r>
            <a:r>
              <a:rPr lang="en-US" altLang="en-US" sz="2000" i="1" dirty="0"/>
              <a:t>T, instructor </a:t>
            </a:r>
            <a:r>
              <a:rPr lang="en-US" altLang="en-US" sz="2000" b="1" dirty="0"/>
              <a:t>as </a:t>
            </a:r>
            <a:r>
              <a:rPr lang="en-US" altLang="en-US" sz="2000" i="1" dirty="0"/>
              <a:t>S</a:t>
            </a:r>
            <a:br>
              <a:rPr lang="en-US" altLang="en-US" sz="2000" i="1" dirty="0"/>
            </a:br>
            <a:r>
              <a:rPr lang="en-US" altLang="en-US" sz="2000" b="1" dirty="0"/>
              <a:t>where </a:t>
            </a:r>
            <a:r>
              <a:rPr lang="en-US" altLang="en-US" sz="2000" i="1" dirty="0" err="1"/>
              <a:t>T.salary</a:t>
            </a:r>
            <a:r>
              <a:rPr lang="en-US" altLang="en-US" sz="2000" i="1" dirty="0"/>
              <a:t> &gt; </a:t>
            </a:r>
            <a:r>
              <a:rPr lang="en-US" altLang="en-US" sz="2000" i="1" dirty="0" err="1"/>
              <a:t>S.salary</a:t>
            </a:r>
            <a:r>
              <a:rPr lang="en-US" altLang="en-US" sz="2000" i="1" dirty="0"/>
              <a:t> </a:t>
            </a:r>
            <a:r>
              <a:rPr lang="en-US" altLang="en-US" sz="2000" b="1" dirty="0"/>
              <a:t>and </a:t>
            </a:r>
            <a:r>
              <a:rPr lang="en-US" altLang="en-US" sz="2000" i="1" dirty="0" err="1"/>
              <a:t>S.dept_name</a:t>
            </a:r>
            <a:r>
              <a:rPr lang="en-US" altLang="en-US" sz="2000" i="1" dirty="0"/>
              <a:t> = 'Comp. Sci.’</a:t>
            </a:r>
            <a:endParaRPr lang="en-US" altLang="en-US" sz="2000" i="1" dirty="0"/>
          </a:p>
          <a:p>
            <a:pPr lvl="1">
              <a:buFont typeface="Monotype Sorts" pitchFamily="-65" charset="2"/>
              <a:buNone/>
              <a:tabLst>
                <a:tab pos="2055495" algn="l"/>
              </a:tabLst>
            </a:pPr>
            <a:r>
              <a:rPr lang="en-US" altLang="en-US" sz="2000" dirty="0"/>
              <a:t> </a:t>
            </a:r>
            <a:endParaRPr lang="en-US" altLang="en-US" sz="2000" dirty="0"/>
          </a:p>
          <a:p>
            <a:pPr>
              <a:tabLst>
                <a:tab pos="2055495" algn="l"/>
              </a:tabLst>
            </a:pPr>
            <a:r>
              <a:rPr lang="en-US" altLang="en-US" sz="2000" dirty="0"/>
              <a:t>Keyword </a:t>
            </a:r>
            <a:r>
              <a:rPr lang="en-US" altLang="en-US" sz="2000" b="1" dirty="0"/>
              <a:t>as</a:t>
            </a:r>
            <a:r>
              <a:rPr lang="en-US" altLang="en-US" sz="2000" dirty="0"/>
              <a:t> is optional and may be omitted</a:t>
            </a:r>
            <a:br>
              <a:rPr lang="en-US" altLang="en-US" sz="2000" dirty="0"/>
            </a:br>
            <a:r>
              <a:rPr lang="en-US" altLang="en-US" sz="2000" dirty="0"/>
              <a:t>              </a:t>
            </a:r>
            <a:r>
              <a:rPr lang="en-US" altLang="en-US" sz="2000" i="1" dirty="0"/>
              <a:t>instructor </a:t>
            </a:r>
            <a:r>
              <a:rPr lang="en-US" altLang="en-US" sz="2000" b="1" dirty="0"/>
              <a:t>as </a:t>
            </a:r>
            <a:r>
              <a:rPr lang="en-US" altLang="en-US" sz="2000" i="1" dirty="0"/>
              <a:t>T ≡ instructor</a:t>
            </a:r>
            <a:r>
              <a:rPr lang="en-US" altLang="en-US" sz="2000" b="1" dirty="0"/>
              <a:t> </a:t>
            </a:r>
            <a:r>
              <a:rPr lang="en-US" altLang="en-US" sz="2000" i="1" dirty="0"/>
              <a:t>T</a:t>
            </a:r>
            <a:endParaRPr lang="en-US" altLang="en-US" sz="2000" dirty="0"/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Select </a:t>
            </a:r>
            <a:r>
              <a:rPr lang="zh-CN" altLang="en-US" smtClean="0"/>
              <a:t>子句</a:t>
            </a:r>
            <a:endParaRPr lang="zh-CN" altLang="en-US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作用：从</a:t>
            </a:r>
            <a:r>
              <a:rPr lang="en-US" altLang="zh-CN" sz="2400" dirty="0" smtClean="0"/>
              <a:t>(From</a:t>
            </a:r>
            <a:r>
              <a:rPr lang="zh-CN" altLang="en-US" sz="2400" dirty="0" smtClean="0"/>
              <a:t>子句列出的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关系中选出指定属性 </a:t>
            </a:r>
            <a:endParaRPr lang="zh-CN" altLang="en-US" sz="2400" dirty="0" smtClean="0"/>
          </a:p>
          <a:p>
            <a:pPr lvl="1" eaLnBrk="1" hangingPunct="1"/>
            <a:r>
              <a:rPr lang="zh-CN" altLang="en-US" sz="2400" dirty="0" smtClean="0"/>
              <a:t>近似于投影运算</a:t>
            </a:r>
            <a:endParaRPr lang="zh-CN" altLang="en-US" sz="2400" dirty="0" smtClean="0"/>
          </a:p>
          <a:p>
            <a:pPr eaLnBrk="1" hangingPunct="1"/>
            <a:r>
              <a:rPr lang="zh-CN" altLang="en-US" sz="2400" dirty="0" smtClean="0"/>
              <a:t>应用示例：</a:t>
            </a:r>
            <a:endParaRPr lang="zh-CN" altLang="en-US" sz="2400" dirty="0" smtClean="0"/>
          </a:p>
          <a:p>
            <a:pPr lvl="1" eaLnBrk="1" hangingPunct="1"/>
            <a:r>
              <a:rPr lang="en-US" altLang="zh-CN" sz="2400" dirty="0" smtClean="0"/>
              <a:t>S</a:t>
            </a:r>
            <a:r>
              <a:rPr lang="zh-CN" altLang="en-US" sz="2400" dirty="0" smtClean="0"/>
              <a:t>： 学生关系</a:t>
            </a:r>
            <a:endParaRPr lang="zh-CN" altLang="en-US" sz="2400" dirty="0" smtClean="0"/>
          </a:p>
          <a:p>
            <a:pPr lvl="1" eaLnBrk="1" hangingPunct="1"/>
            <a:r>
              <a:rPr lang="zh-CN" altLang="en-US" sz="2400" dirty="0" smtClean="0"/>
              <a:t>问：所有学生的姓名和年龄</a:t>
            </a:r>
            <a:r>
              <a:rPr lang="en-US" altLang="zh-CN" sz="2400" dirty="0" smtClean="0"/>
              <a:t>?</a:t>
            </a:r>
            <a:endParaRPr lang="en-US" altLang="zh-CN" sz="2400" dirty="0" smtClean="0"/>
          </a:p>
        </p:txBody>
      </p:sp>
      <p:graphicFrame>
        <p:nvGraphicFramePr>
          <p:cNvPr id="573552" name="Group 112"/>
          <p:cNvGraphicFramePr>
            <a:graphicFrameLocks noGrp="1"/>
          </p:cNvGraphicFramePr>
          <p:nvPr/>
        </p:nvGraphicFramePr>
        <p:xfrm>
          <a:off x="736600" y="3995470"/>
          <a:ext cx="2057400" cy="2239962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</a:tblGrid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姓名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38100" marR="38100" marT="19039" marB="190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性别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38100" marR="38100" marT="19039" marB="190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年龄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38100" marR="38100" marT="19039" marB="190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小张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男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23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小李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女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小陈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男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小刘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女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小孙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男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73551" name="Group 111"/>
          <p:cNvGraphicFramePr>
            <a:graphicFrameLocks noGrp="1"/>
          </p:cNvGraphicFramePr>
          <p:nvPr/>
        </p:nvGraphicFramePr>
        <p:xfrm>
          <a:off x="6299200" y="3995470"/>
          <a:ext cx="1371600" cy="2239962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</a:tblGrid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姓名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38100" marR="38100" marT="19039" marB="190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年龄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38100" marR="38100" marT="19039" marB="190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小张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小李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小陈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小刘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小孙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73498" name="Rectangle 58"/>
          <p:cNvSpPr>
            <a:spLocks noChangeArrowheads="1"/>
          </p:cNvSpPr>
          <p:nvPr/>
        </p:nvSpPr>
        <p:spPr bwMode="auto">
          <a:xfrm>
            <a:off x="1460500" y="3439845"/>
            <a:ext cx="385763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S</a:t>
            </a:r>
            <a:endParaRPr kumimoji="1"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73499" name="AutoShape 59"/>
          <p:cNvSpPr>
            <a:spLocks noChangeArrowheads="1"/>
          </p:cNvSpPr>
          <p:nvPr/>
        </p:nvSpPr>
        <p:spPr bwMode="auto">
          <a:xfrm>
            <a:off x="3175000" y="4798745"/>
            <a:ext cx="2743200" cy="381000"/>
          </a:xfrm>
          <a:prstGeom prst="rightArrow">
            <a:avLst>
              <a:gd name="adj1" fmla="val 50000"/>
              <a:gd name="adj2" fmla="val 180000"/>
            </a:avLst>
          </a:prstGeom>
          <a:solidFill>
            <a:srgbClr val="30E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500" name="Rectangle 60"/>
          <p:cNvSpPr>
            <a:spLocks noChangeArrowheads="1"/>
          </p:cNvSpPr>
          <p:nvPr/>
        </p:nvSpPr>
        <p:spPr bwMode="auto">
          <a:xfrm>
            <a:off x="4104612" y="4206607"/>
            <a:ext cx="596638" cy="598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3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3200" b="1" dirty="0" smtClean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？</a:t>
            </a:r>
            <a:endParaRPr kumimoji="1" lang="zh-CN" altLang="en-US" sz="3200" b="1" dirty="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3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7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73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7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7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00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Select </a:t>
            </a:r>
            <a:r>
              <a:rPr lang="zh-CN" altLang="en-US" smtClean="0"/>
              <a:t>子句</a:t>
            </a:r>
            <a:endParaRPr lang="en-US" altLang="zh-CN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要点</a:t>
            </a:r>
            <a:endParaRPr lang="zh-CN" altLang="en-US" sz="2400" dirty="0" smtClean="0"/>
          </a:p>
          <a:p>
            <a:pPr lvl="1" eaLnBrk="1" hangingPunct="1"/>
            <a:r>
              <a:rPr lang="zh-CN" altLang="en-US" sz="2400" dirty="0" smtClean="0"/>
              <a:t>属性列表中，可以用表达式来构造的新属性</a:t>
            </a:r>
            <a:endParaRPr lang="zh-CN" altLang="en-US" sz="2400" dirty="0" smtClean="0"/>
          </a:p>
          <a:p>
            <a:pPr lvl="2" eaLnBrk="1" hangingPunct="1"/>
            <a:r>
              <a:rPr lang="zh-CN" altLang="en-US" sz="2400" dirty="0" smtClean="0"/>
              <a:t>相当于广义投影运算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400" dirty="0" smtClean="0"/>
              <a:t>例</a:t>
            </a:r>
            <a:endParaRPr lang="zh-CN" altLang="en-US" sz="2400" dirty="0" smtClean="0"/>
          </a:p>
          <a:p>
            <a:pPr lvl="2" eaLnBrk="1" hangingPunct="1"/>
            <a:r>
              <a:rPr lang="en-US" altLang="zh-CN" sz="2400" dirty="0" smtClean="0"/>
              <a:t>S: </a:t>
            </a:r>
            <a:r>
              <a:rPr lang="zh-CN" altLang="en-US" sz="2400" dirty="0" smtClean="0"/>
              <a:t>学生关系</a:t>
            </a:r>
            <a:endParaRPr lang="zh-CN" altLang="en-US" sz="2400" dirty="0" smtClean="0"/>
          </a:p>
          <a:p>
            <a:pPr lvl="2" eaLnBrk="1" hangingPunct="1"/>
            <a:r>
              <a:rPr lang="zh-CN" altLang="en-US" sz="2400" dirty="0" smtClean="0"/>
              <a:t>问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每个学生的出生年份</a:t>
            </a:r>
            <a:endParaRPr lang="zh-CN" altLang="en-US" sz="2400" dirty="0" smtClean="0"/>
          </a:p>
        </p:txBody>
      </p:sp>
      <p:graphicFrame>
        <p:nvGraphicFramePr>
          <p:cNvPr id="574523" name="Group 59"/>
          <p:cNvGraphicFramePr>
            <a:graphicFrameLocks noGrp="1"/>
          </p:cNvGraphicFramePr>
          <p:nvPr/>
        </p:nvGraphicFramePr>
        <p:xfrm>
          <a:off x="945613" y="4351087"/>
          <a:ext cx="2057400" cy="2239962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</a:tblGrid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姓名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38100" marR="38100" marT="19039" marB="190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性别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38100" marR="38100" marT="19039" marB="190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年龄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38100" marR="38100" marT="19039" marB="190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小张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男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23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小李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女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小陈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男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小刘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女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小孙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男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54" name="Rectangle 34"/>
          <p:cNvSpPr>
            <a:spLocks noChangeArrowheads="1"/>
          </p:cNvSpPr>
          <p:nvPr/>
        </p:nvSpPr>
        <p:spPr bwMode="auto">
          <a:xfrm>
            <a:off x="1677451" y="3746250"/>
            <a:ext cx="3778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S</a:t>
            </a:r>
            <a:endParaRPr kumimoji="1"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74564" name="Group 100"/>
          <p:cNvGraphicFramePr>
            <a:graphicFrameLocks noGrp="1"/>
          </p:cNvGraphicFramePr>
          <p:nvPr/>
        </p:nvGraphicFramePr>
        <p:xfrm>
          <a:off x="6051013" y="4325687"/>
          <a:ext cx="1500188" cy="2239962"/>
        </p:xfrm>
        <a:graphic>
          <a:graphicData uri="http://schemas.openxmlformats.org/drawingml/2006/table">
            <a:tbl>
              <a:tblPr/>
              <a:tblGrid>
                <a:gridCol w="685800"/>
                <a:gridCol w="814388"/>
              </a:tblGrid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姓名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38100" marR="38100" marT="19039" marB="190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?</a:t>
                      </a:r>
                      <a:endParaRPr kumimoji="0" lang="en-US" altLang="zh-CN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38100" marR="38100" marT="19039" marB="190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小张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1998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小李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1999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小陈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1999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小刘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1999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小孙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1999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AutoShape 59"/>
          <p:cNvSpPr>
            <a:spLocks noChangeArrowheads="1"/>
          </p:cNvSpPr>
          <p:nvPr/>
        </p:nvSpPr>
        <p:spPr bwMode="auto">
          <a:xfrm>
            <a:off x="3175000" y="4864847"/>
            <a:ext cx="2743200" cy="381000"/>
          </a:xfrm>
          <a:prstGeom prst="rightArrow">
            <a:avLst>
              <a:gd name="adj1" fmla="val 50000"/>
              <a:gd name="adj2" fmla="val 180000"/>
            </a:avLst>
          </a:prstGeom>
          <a:solidFill>
            <a:srgbClr val="30E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Rectangle 60"/>
          <p:cNvSpPr>
            <a:spLocks noChangeArrowheads="1"/>
          </p:cNvSpPr>
          <p:nvPr/>
        </p:nvSpPr>
        <p:spPr bwMode="auto">
          <a:xfrm>
            <a:off x="4104612" y="4272709"/>
            <a:ext cx="596638" cy="598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3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3200" b="1" dirty="0" smtClean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？</a:t>
            </a:r>
            <a:endParaRPr kumimoji="1" lang="zh-CN" altLang="en-US" sz="3200" b="1" dirty="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Select </a:t>
            </a:r>
            <a:r>
              <a:rPr lang="zh-CN" altLang="en-US" smtClean="0"/>
              <a:t>子句</a:t>
            </a:r>
            <a:endParaRPr lang="en-US" altLang="zh-CN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 sz="2400" dirty="0" smtClean="0"/>
              <a:t>用表达式构造的新属性无属性名，但可采用以下方式命名</a:t>
            </a:r>
            <a:endParaRPr lang="zh-CN" altLang="en-US" sz="2400" dirty="0" smtClean="0"/>
          </a:p>
          <a:p>
            <a:pPr lvl="1" algn="ctr"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/>
              <a:t>表达式 </a:t>
            </a:r>
            <a:r>
              <a:rPr lang="en-US" altLang="zh-CN" sz="2400" dirty="0" smtClean="0">
                <a:solidFill>
                  <a:srgbClr val="30E44E"/>
                </a:solidFill>
              </a:rPr>
              <a:t>as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属性名</a:t>
            </a:r>
            <a:endParaRPr lang="zh-CN" altLang="en-US" sz="2400" dirty="0" smtClean="0"/>
          </a:p>
          <a:p>
            <a:pPr lvl="1" eaLnBrk="1" hangingPunct="1"/>
            <a:r>
              <a:rPr lang="zh-CN" altLang="en-US" sz="2400" dirty="0" smtClean="0"/>
              <a:t>原有属性也可用如下方式重新命名</a:t>
            </a:r>
            <a:endParaRPr lang="zh-CN" altLang="en-US" sz="2400" dirty="0" smtClean="0"/>
          </a:p>
          <a:p>
            <a:pPr lvl="1" algn="ctr"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/>
              <a:t>旧属性名 </a:t>
            </a:r>
            <a:r>
              <a:rPr lang="en-US" altLang="zh-CN" sz="2400" dirty="0" smtClean="0">
                <a:solidFill>
                  <a:srgbClr val="30E44E"/>
                </a:solidFill>
              </a:rPr>
              <a:t>as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新属性名</a:t>
            </a:r>
            <a:endParaRPr lang="zh-CN" altLang="en-US" sz="2400" dirty="0" smtClean="0"/>
          </a:p>
        </p:txBody>
      </p:sp>
      <p:graphicFrame>
        <p:nvGraphicFramePr>
          <p:cNvPr id="575636" name="Group 148"/>
          <p:cNvGraphicFramePr>
            <a:graphicFrameLocks noGrp="1"/>
          </p:cNvGraphicFramePr>
          <p:nvPr/>
        </p:nvGraphicFramePr>
        <p:xfrm>
          <a:off x="274638" y="3840947"/>
          <a:ext cx="2057400" cy="2227266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</a:tblGrid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姓名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性别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年龄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小张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男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23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小李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女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小陈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男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小刘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女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小孙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男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75635" name="Group 147"/>
          <p:cNvGraphicFramePr>
            <a:graphicFrameLocks noGrp="1"/>
          </p:cNvGraphicFramePr>
          <p:nvPr/>
        </p:nvGraphicFramePr>
        <p:xfrm>
          <a:off x="6472238" y="3796877"/>
          <a:ext cx="2400300" cy="2227266"/>
        </p:xfrm>
        <a:graphic>
          <a:graphicData uri="http://schemas.openxmlformats.org/drawingml/2006/table">
            <a:tbl>
              <a:tblPr/>
              <a:tblGrid>
                <a:gridCol w="1168400"/>
                <a:gridCol w="1231900"/>
              </a:tblGrid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学生姓名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出生年份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小张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1998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小李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1999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小陈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1999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小刘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1999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小孙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1999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801" name="Rectangle 34"/>
          <p:cNvSpPr>
            <a:spLocks noChangeArrowheads="1"/>
          </p:cNvSpPr>
          <p:nvPr/>
        </p:nvSpPr>
        <p:spPr bwMode="auto">
          <a:xfrm>
            <a:off x="1114425" y="3273002"/>
            <a:ext cx="38417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S</a:t>
            </a:r>
            <a:endParaRPr kumimoji="1"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AutoShape 59"/>
          <p:cNvSpPr>
            <a:spLocks noChangeArrowheads="1"/>
          </p:cNvSpPr>
          <p:nvPr/>
        </p:nvSpPr>
        <p:spPr bwMode="auto">
          <a:xfrm>
            <a:off x="3108898" y="4798745"/>
            <a:ext cx="2743200" cy="381000"/>
          </a:xfrm>
          <a:prstGeom prst="rightArrow">
            <a:avLst>
              <a:gd name="adj1" fmla="val 50000"/>
              <a:gd name="adj2" fmla="val 180000"/>
            </a:avLst>
          </a:prstGeom>
          <a:solidFill>
            <a:srgbClr val="30E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Rectangle 60"/>
          <p:cNvSpPr>
            <a:spLocks noChangeArrowheads="1"/>
          </p:cNvSpPr>
          <p:nvPr/>
        </p:nvSpPr>
        <p:spPr bwMode="auto">
          <a:xfrm>
            <a:off x="4038510" y="4206607"/>
            <a:ext cx="596638" cy="598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3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3200" b="1" dirty="0" smtClean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？</a:t>
            </a:r>
            <a:endParaRPr kumimoji="1" lang="zh-CN" altLang="en-US" sz="3200" b="1" dirty="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Select </a:t>
            </a:r>
            <a:r>
              <a:rPr lang="zh-CN" altLang="en-US" smtClean="0"/>
              <a:t>子句</a:t>
            </a:r>
            <a:endParaRPr lang="en-US" altLang="zh-CN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5000"/>
              </a:spcBef>
            </a:pPr>
            <a:r>
              <a:rPr lang="zh-CN" altLang="en-US" sz="2400" dirty="0"/>
              <a:t>要点</a:t>
            </a:r>
            <a:endParaRPr lang="zh-CN" altLang="en-US" sz="2400" dirty="0"/>
          </a:p>
          <a:p>
            <a:pPr lvl="1" eaLnBrk="1" hangingPunct="1">
              <a:spcBef>
                <a:spcPct val="15000"/>
              </a:spcBef>
            </a:pPr>
            <a:r>
              <a:rPr lang="zh-CN" altLang="en-US" sz="2400" dirty="0" smtClean="0"/>
              <a:t>如果列出的关系有多个，且有同名属性。则指定这些同名属性时，必须加关系名前缀：</a:t>
            </a:r>
            <a:r>
              <a:rPr lang="zh-CN" altLang="en-US" sz="2400" dirty="0" smtClean="0">
                <a:solidFill>
                  <a:srgbClr val="30E44E"/>
                </a:solidFill>
              </a:rPr>
              <a:t>关系名</a:t>
            </a:r>
            <a:r>
              <a:rPr lang="en-US" altLang="zh-CN" sz="2400" dirty="0" smtClean="0">
                <a:solidFill>
                  <a:srgbClr val="30E44E"/>
                </a:solidFill>
              </a:rPr>
              <a:t>.</a:t>
            </a:r>
            <a:r>
              <a:rPr lang="zh-CN" altLang="en-US" sz="2400" dirty="0" smtClean="0">
                <a:solidFill>
                  <a:srgbClr val="30E44E"/>
                </a:solidFill>
              </a:rPr>
              <a:t>属性名</a:t>
            </a:r>
            <a:r>
              <a:rPr lang="zh-CN" altLang="en-US" sz="2400" dirty="0" smtClean="0"/>
              <a:t>。其它属性可加可不加</a:t>
            </a:r>
            <a:endParaRPr lang="zh-CN" altLang="en-US" sz="2400" dirty="0" smtClean="0"/>
          </a:p>
          <a:p>
            <a:pPr lvl="1" eaLnBrk="1" hangingPunct="1">
              <a:spcBef>
                <a:spcPct val="15000"/>
              </a:spcBef>
            </a:pPr>
            <a:r>
              <a:rPr lang="zh-CN" altLang="en-US" sz="2400" dirty="0" smtClean="0"/>
              <a:t>以下</a:t>
            </a:r>
            <a:r>
              <a:rPr lang="en-US" altLang="zh-CN" sz="2400" dirty="0" smtClean="0"/>
              <a:t>SQL</a:t>
            </a:r>
            <a:r>
              <a:rPr lang="zh-CN" altLang="en-US" sz="2400" dirty="0" smtClean="0"/>
              <a:t>正确么</a:t>
            </a:r>
            <a:r>
              <a:rPr lang="en-US" altLang="zh-CN" sz="2400" dirty="0" smtClean="0"/>
              <a:t>? </a:t>
            </a:r>
            <a:r>
              <a:rPr lang="zh-CN" altLang="en-US" sz="2400" dirty="0" smtClean="0"/>
              <a:t>如正确，结果关系的属性名是什么</a:t>
            </a:r>
            <a:r>
              <a:rPr lang="en-US" altLang="zh-CN" sz="2400" dirty="0" smtClean="0"/>
              <a:t>? </a:t>
            </a:r>
            <a:endParaRPr lang="en-US" altLang="zh-CN" sz="2400" dirty="0" smtClean="0"/>
          </a:p>
          <a:p>
            <a:pPr lvl="1"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400" i="1" dirty="0" smtClean="0">
                <a:solidFill>
                  <a:srgbClr val="30E44E"/>
                </a:solidFill>
              </a:rPr>
              <a:t>                Select</a:t>
            </a:r>
            <a:r>
              <a:rPr lang="en-US" altLang="zh-CN" sz="2400" i="1" dirty="0" smtClean="0">
                <a:solidFill>
                  <a:srgbClr val="A559A7"/>
                </a:solidFill>
              </a:rPr>
              <a:t> </a:t>
            </a:r>
            <a:r>
              <a:rPr lang="zh-CN" altLang="en-US" sz="2400" dirty="0" smtClean="0"/>
              <a:t>　姓名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性别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成绩   </a:t>
            </a:r>
            <a:endParaRPr lang="en-US" altLang="zh-CN" sz="2400" dirty="0" smtClean="0"/>
          </a:p>
          <a:p>
            <a:pPr lvl="1"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400" i="1" dirty="0" smtClean="0">
                <a:solidFill>
                  <a:srgbClr val="30E44E"/>
                </a:solidFill>
              </a:rPr>
              <a:t>                 From</a:t>
            </a:r>
            <a:r>
              <a:rPr lang="zh-CN" altLang="en-US" sz="2400" dirty="0" smtClean="0"/>
              <a:t>　</a:t>
            </a:r>
            <a:r>
              <a:rPr lang="en-US" altLang="zh-CN" sz="2400" dirty="0" smtClean="0"/>
              <a:t>R, S</a:t>
            </a:r>
            <a:endParaRPr lang="zh-CN" altLang="en-US" sz="2400" dirty="0" smtClean="0"/>
          </a:p>
          <a:p>
            <a:pPr lvl="1" algn="ctr"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endParaRPr lang="en-US" altLang="zh-CN" sz="2400" dirty="0" smtClean="0"/>
          </a:p>
          <a:p>
            <a:pPr lvl="1"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400" i="1" dirty="0" smtClean="0">
                <a:solidFill>
                  <a:srgbClr val="30E44E"/>
                </a:solidFill>
              </a:rPr>
              <a:t>              Select</a:t>
            </a:r>
            <a:r>
              <a:rPr lang="zh-CN" altLang="en-US" sz="2400" dirty="0" smtClean="0"/>
              <a:t>　</a:t>
            </a:r>
            <a:r>
              <a:rPr lang="en-US" altLang="zh-CN" sz="2400" dirty="0" smtClean="0"/>
              <a:t>R.</a:t>
            </a:r>
            <a:r>
              <a:rPr lang="zh-CN" altLang="en-US" sz="2400" dirty="0" smtClean="0"/>
              <a:t>姓名</a:t>
            </a:r>
            <a:r>
              <a:rPr lang="en-US" altLang="zh-CN" sz="2400" dirty="0" smtClean="0"/>
              <a:t>, S.</a:t>
            </a:r>
            <a:r>
              <a:rPr lang="zh-CN" altLang="en-US" sz="2400" dirty="0" smtClean="0"/>
              <a:t>姓名</a:t>
            </a:r>
            <a:r>
              <a:rPr lang="en-US" altLang="zh-CN" sz="2400" dirty="0" smtClean="0"/>
              <a:t>, S.</a:t>
            </a:r>
            <a:r>
              <a:rPr lang="zh-CN" altLang="en-US" sz="2400" dirty="0" smtClean="0"/>
              <a:t>性别   </a:t>
            </a:r>
            <a:endParaRPr lang="en-US" altLang="zh-CN" sz="2400" dirty="0" smtClean="0"/>
          </a:p>
          <a:p>
            <a:pPr lvl="1"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400" i="1" dirty="0" smtClean="0">
                <a:solidFill>
                  <a:srgbClr val="30E44E"/>
                </a:solidFill>
              </a:rPr>
              <a:t>                  From</a:t>
            </a:r>
            <a:r>
              <a:rPr lang="zh-CN" altLang="en-US" sz="2400" dirty="0" smtClean="0"/>
              <a:t>　</a:t>
            </a:r>
            <a:r>
              <a:rPr lang="en-US" altLang="zh-CN" sz="2400" dirty="0" smtClean="0"/>
              <a:t>R, S</a:t>
            </a:r>
            <a:endParaRPr lang="en-US" altLang="zh-CN" sz="2400" dirty="0" smtClean="0"/>
          </a:p>
          <a:p>
            <a:pPr lvl="1" eaLnBrk="1" hangingPunct="1">
              <a:spcBef>
                <a:spcPct val="15000"/>
              </a:spcBef>
            </a:pPr>
            <a:endParaRPr lang="en-US" altLang="zh-CN" dirty="0" smtClean="0"/>
          </a:p>
        </p:txBody>
      </p:sp>
      <p:graphicFrame>
        <p:nvGraphicFramePr>
          <p:cNvPr id="576579" name="Group 67"/>
          <p:cNvGraphicFramePr>
            <a:graphicFrameLocks noGrp="1"/>
          </p:cNvGraphicFramePr>
          <p:nvPr/>
        </p:nvGraphicFramePr>
        <p:xfrm>
          <a:off x="327025" y="4537075"/>
          <a:ext cx="2057400" cy="149384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</a:tblGrid>
              <a:tr h="37346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姓名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38100" marR="38100" marT="19054" marB="1905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性别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38100" marR="38100" marT="19054" marB="190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年龄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38100" marR="38100" marT="19054" marB="190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346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4" marB="1905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男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4" marB="190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4" marB="190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46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4" marB="1905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女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4" marB="190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4" marB="190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46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刘朝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4" marB="1905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男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4" marB="190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4" marB="190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794" name="Rectangle 34"/>
          <p:cNvSpPr>
            <a:spLocks noChangeArrowheads="1"/>
          </p:cNvSpPr>
          <p:nvPr/>
        </p:nvSpPr>
        <p:spPr bwMode="auto">
          <a:xfrm>
            <a:off x="1165225" y="3943350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S</a:t>
            </a:r>
            <a:endParaRPr kumimoji="1"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76581" name="Group 69"/>
          <p:cNvGraphicFramePr>
            <a:graphicFrameLocks noGrp="1"/>
          </p:cNvGraphicFramePr>
          <p:nvPr/>
        </p:nvGraphicFramePr>
        <p:xfrm>
          <a:off x="6697663" y="4400550"/>
          <a:ext cx="2057400" cy="2239962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</a:tblGrid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姓名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课程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成绩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刘朝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825" name="Text Box 65"/>
          <p:cNvSpPr txBox="1">
            <a:spLocks noChangeArrowheads="1"/>
          </p:cNvSpPr>
          <p:nvPr/>
        </p:nvSpPr>
        <p:spPr bwMode="auto">
          <a:xfrm>
            <a:off x="7154863" y="3790950"/>
            <a:ext cx="1143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R</a:t>
            </a:r>
            <a:endParaRPr kumimoji="1"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Select </a:t>
            </a:r>
            <a:r>
              <a:rPr lang="zh-CN" altLang="en-US"/>
              <a:t>子句</a:t>
            </a:r>
            <a:endParaRPr lang="en-US" altLang="zh-CN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要点</a:t>
            </a:r>
            <a:endParaRPr lang="zh-CN" altLang="en-US" sz="2400" dirty="0"/>
          </a:p>
          <a:p>
            <a:pPr lvl="1" eaLnBrk="1" hangingPunct="1"/>
            <a:r>
              <a:rPr lang="zh-CN" altLang="en-US" sz="2400" dirty="0"/>
              <a:t>在属性列表中，</a:t>
            </a:r>
            <a:r>
              <a:rPr lang="zh-CN" altLang="en-US" sz="2400" dirty="0">
                <a:solidFill>
                  <a:srgbClr val="30E44E"/>
                </a:solidFill>
              </a:rPr>
              <a:t>*</a:t>
            </a:r>
            <a:r>
              <a:rPr lang="zh-CN" altLang="en-US" sz="2400" dirty="0"/>
              <a:t>号表示所有关系的所有属性，</a:t>
            </a:r>
            <a:r>
              <a:rPr lang="zh-CN" altLang="en-US" sz="2400" dirty="0">
                <a:solidFill>
                  <a:srgbClr val="30E44E"/>
                </a:solidFill>
              </a:rPr>
              <a:t>关系名</a:t>
            </a:r>
            <a:r>
              <a:rPr lang="en-US" altLang="zh-CN" sz="2400" dirty="0">
                <a:solidFill>
                  <a:srgbClr val="30E44E"/>
                </a:solidFill>
              </a:rPr>
              <a:t>.*</a:t>
            </a:r>
            <a:r>
              <a:rPr lang="zh-CN" altLang="en-US" sz="2400" dirty="0"/>
              <a:t>表示某个关系的所有属性</a:t>
            </a:r>
            <a:endParaRPr lang="zh-CN" altLang="en-US" sz="2400" dirty="0"/>
          </a:p>
          <a:p>
            <a:pPr lvl="1" eaLnBrk="1" hangingPunct="1"/>
            <a:r>
              <a:rPr lang="zh-CN" altLang="en-US" sz="2400" dirty="0"/>
              <a:t>思考，下列</a:t>
            </a:r>
            <a:r>
              <a:rPr lang="en-US" altLang="zh-CN" sz="2400" dirty="0"/>
              <a:t>SQL</a:t>
            </a:r>
            <a:r>
              <a:rPr lang="zh-CN" altLang="en-US" sz="2400" dirty="0"/>
              <a:t>的结果包含哪些属性</a:t>
            </a:r>
            <a:r>
              <a:rPr lang="en-US" altLang="zh-CN" sz="2400" dirty="0"/>
              <a:t>?</a:t>
            </a:r>
            <a:endParaRPr lang="en-US" altLang="zh-CN" sz="2400" dirty="0"/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zh-CN" i="1" dirty="0"/>
          </a:p>
          <a:p>
            <a:pPr algn="ctr" eaLnBrk="1" hangingPunct="1">
              <a:lnSpc>
                <a:spcPct val="115000"/>
              </a:lnSpc>
              <a:spcBef>
                <a:spcPct val="30000"/>
              </a:spcBef>
              <a:buClr>
                <a:srgbClr val="FF3300"/>
              </a:buClr>
              <a:buSzPct val="60000"/>
              <a:buFont typeface="Wingdings" panose="05000000000000000000" pitchFamily="2" charset="2"/>
              <a:buNone/>
            </a:pPr>
            <a:endParaRPr lang="zh-CN" altLang="en-US" dirty="0"/>
          </a:p>
          <a:p>
            <a:pPr lvl="1" eaLnBrk="1" hangingPunct="1"/>
            <a:endParaRPr lang="en-US" altLang="zh-CN" dirty="0"/>
          </a:p>
        </p:txBody>
      </p:sp>
      <p:graphicFrame>
        <p:nvGraphicFramePr>
          <p:cNvPr id="577683" name="Group 147"/>
          <p:cNvGraphicFramePr>
            <a:graphicFrameLocks noGrp="1"/>
          </p:cNvGraphicFramePr>
          <p:nvPr/>
        </p:nvGraphicFramePr>
        <p:xfrm>
          <a:off x="152400" y="4135922"/>
          <a:ext cx="2057400" cy="149384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</a:tblGrid>
              <a:tr h="37346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kumimoji="0" lang="zh-CN" alt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4" marB="1905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性别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4" marB="190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年龄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4" marB="190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346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4" marB="1905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男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4" marB="190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23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4" marB="190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46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4" marB="1905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女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4" marB="190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4" marB="190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46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刘朝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4" marB="1905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男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4" marB="190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4" marB="190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77682" name="Group 146"/>
          <p:cNvGraphicFramePr>
            <a:graphicFrameLocks noGrp="1"/>
          </p:cNvGraphicFramePr>
          <p:nvPr/>
        </p:nvGraphicFramePr>
        <p:xfrm>
          <a:off x="4808538" y="3615222"/>
          <a:ext cx="4165600" cy="742950"/>
        </p:xfrm>
        <a:graphic>
          <a:graphicData uri="http://schemas.openxmlformats.org/drawingml/2006/table">
            <a:tbl>
              <a:tblPr/>
              <a:tblGrid>
                <a:gridCol w="825500"/>
                <a:gridCol w="622300"/>
                <a:gridCol w="609600"/>
                <a:gridCol w="892175"/>
                <a:gridCol w="579438"/>
                <a:gridCol w="636587"/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S.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9" marB="1800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9" marB="180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成绩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9" marB="180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R.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9" marB="180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性别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9" marB="180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年龄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9" marB="180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……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9" marB="1800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……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9" marB="180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……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9" marB="180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……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9" marB="180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……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9" marB="180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……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9" marB="180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77600" name="Rectangle 64"/>
          <p:cNvSpPr>
            <a:spLocks noChangeArrowheads="1"/>
          </p:cNvSpPr>
          <p:nvPr/>
        </p:nvSpPr>
        <p:spPr bwMode="auto">
          <a:xfrm>
            <a:off x="4495800" y="3064360"/>
            <a:ext cx="4572000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30000"/>
              </a:spcBef>
              <a:buClr>
                <a:srgbClr val="FF3300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200" b="1" i="1">
                <a:solidFill>
                  <a:srgbClr val="30E44E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Select</a:t>
            </a:r>
            <a:r>
              <a:rPr kumimoji="1" lang="zh-CN" altLang="en-US" sz="2200" b="1">
                <a:latin typeface="Tahoma" panose="020B0604030504040204" pitchFamily="34" charset="0"/>
                <a:ea typeface="宋体" panose="02010600030101010101" pitchFamily="2" charset="-122"/>
              </a:rPr>
              <a:t>　*  </a:t>
            </a:r>
            <a:r>
              <a:rPr kumimoji="1" lang="en-US" altLang="zh-CN" sz="2200" b="1" i="1">
                <a:solidFill>
                  <a:srgbClr val="30E44E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From</a:t>
            </a:r>
            <a:r>
              <a:rPr kumimoji="1" lang="zh-CN" altLang="en-US" sz="2200" b="1">
                <a:latin typeface="Tahoma" panose="020B0604030504040204" pitchFamily="34" charset="0"/>
                <a:ea typeface="宋体" panose="02010600030101010101" pitchFamily="2" charset="-122"/>
              </a:rPr>
              <a:t>　</a:t>
            </a:r>
            <a:r>
              <a:rPr kumimoji="1" lang="en-US" altLang="zh-CN" sz="2200" b="1">
                <a:latin typeface="Tahoma" panose="020B0604030504040204" pitchFamily="34" charset="0"/>
                <a:ea typeface="宋体" panose="02010600030101010101" pitchFamily="2" charset="-122"/>
              </a:rPr>
              <a:t>S, R</a:t>
            </a:r>
            <a:endParaRPr kumimoji="1" lang="en-US" altLang="zh-CN" sz="22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4866" name="Rectangle 65"/>
          <p:cNvSpPr>
            <a:spLocks noChangeArrowheads="1"/>
          </p:cNvSpPr>
          <p:nvPr/>
        </p:nvSpPr>
        <p:spPr bwMode="auto">
          <a:xfrm>
            <a:off x="1016000" y="3542197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S</a:t>
            </a:r>
            <a:endParaRPr kumimoji="1"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77673" name="Group 137"/>
          <p:cNvGraphicFramePr>
            <a:graphicFrameLocks noGrp="1"/>
          </p:cNvGraphicFramePr>
          <p:nvPr/>
        </p:nvGraphicFramePr>
        <p:xfrm>
          <a:off x="2438400" y="4151797"/>
          <a:ext cx="2057400" cy="2239962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</a:tblGrid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成绩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刘朝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897" name="Text Box 96"/>
          <p:cNvSpPr txBox="1">
            <a:spLocks noChangeArrowheads="1"/>
          </p:cNvSpPr>
          <p:nvPr/>
        </p:nvSpPr>
        <p:spPr bwMode="auto">
          <a:xfrm>
            <a:off x="2895600" y="3542197"/>
            <a:ext cx="1143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R</a:t>
            </a:r>
            <a:endParaRPr kumimoji="1"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77676" name="Group 140"/>
          <p:cNvGraphicFramePr>
            <a:graphicFrameLocks noGrp="1"/>
          </p:cNvGraphicFramePr>
          <p:nvPr/>
        </p:nvGraphicFramePr>
        <p:xfrm>
          <a:off x="5392738" y="5596422"/>
          <a:ext cx="2667000" cy="742950"/>
        </p:xfrm>
        <a:graphic>
          <a:graphicData uri="http://schemas.openxmlformats.org/drawingml/2006/table">
            <a:tbl>
              <a:tblPr/>
              <a:tblGrid>
                <a:gridCol w="698500"/>
                <a:gridCol w="660400"/>
                <a:gridCol w="647700"/>
                <a:gridCol w="660400"/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9" marB="1800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性别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9" marB="180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年龄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9" marB="180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成绩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9" marB="180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……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9" marB="1800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……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9" marB="180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……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9" marB="180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……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9" marB="180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77663" name="Rectangle 127"/>
          <p:cNvSpPr>
            <a:spLocks noChangeArrowheads="1"/>
          </p:cNvSpPr>
          <p:nvPr/>
        </p:nvSpPr>
        <p:spPr bwMode="auto">
          <a:xfrm>
            <a:off x="4572000" y="5045560"/>
            <a:ext cx="4572000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30000"/>
              </a:spcBef>
              <a:buClr>
                <a:srgbClr val="FF3300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200" b="1" i="1">
                <a:solidFill>
                  <a:srgbClr val="30E44E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Select</a:t>
            </a:r>
            <a:r>
              <a:rPr kumimoji="1" lang="zh-CN" altLang="en-US" sz="2200" b="1">
                <a:latin typeface="Tahoma" panose="020B0604030504040204" pitchFamily="34" charset="0"/>
                <a:ea typeface="宋体" panose="02010600030101010101" pitchFamily="2" charset="-122"/>
              </a:rPr>
              <a:t>　 </a:t>
            </a:r>
            <a:r>
              <a:rPr kumimoji="1" lang="en-US" altLang="zh-CN" sz="2200" b="1">
                <a:latin typeface="Helvetica" panose="020B0604020202020204" pitchFamily="34" charset="0"/>
                <a:ea typeface="宋体" panose="02010600030101010101" pitchFamily="2" charset="-122"/>
              </a:rPr>
              <a:t>S.*, R.</a:t>
            </a:r>
            <a:r>
              <a:rPr kumimoji="1" lang="zh-CN" altLang="en-US" sz="2200" b="1">
                <a:latin typeface="Helvetica" panose="020B0604020202020204" pitchFamily="34" charset="0"/>
                <a:ea typeface="宋体" panose="02010600030101010101" pitchFamily="2" charset="-122"/>
              </a:rPr>
              <a:t>成绩</a:t>
            </a:r>
            <a:r>
              <a:rPr kumimoji="1" lang="zh-CN" altLang="en-US" sz="2200" b="1" i="1">
                <a:latin typeface="Helvetica" panose="020B0604020202020204" pitchFamily="34" charset="0"/>
                <a:ea typeface="宋体" panose="02010600030101010101" pitchFamily="2" charset="-122"/>
              </a:rPr>
              <a:t>  </a:t>
            </a:r>
            <a:r>
              <a:rPr kumimoji="1" lang="en-US" altLang="zh-CN" sz="2200" b="1" i="1">
                <a:solidFill>
                  <a:srgbClr val="30E44E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From</a:t>
            </a:r>
            <a:r>
              <a:rPr kumimoji="1" lang="zh-CN" altLang="en-US" sz="2200" b="1">
                <a:latin typeface="Tahoma" panose="020B0604030504040204" pitchFamily="34" charset="0"/>
                <a:ea typeface="宋体" panose="02010600030101010101" pitchFamily="2" charset="-122"/>
              </a:rPr>
              <a:t>　</a:t>
            </a:r>
            <a:r>
              <a:rPr kumimoji="1" lang="en-US" altLang="zh-CN" sz="2200" b="1">
                <a:latin typeface="Tahoma" panose="020B0604030504040204" pitchFamily="34" charset="0"/>
                <a:ea typeface="宋体" panose="02010600030101010101" pitchFamily="2" charset="-122"/>
              </a:rPr>
              <a:t>S, R</a:t>
            </a:r>
            <a:endParaRPr kumimoji="1" lang="en-US" altLang="zh-CN" sz="22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77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7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77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600" grpId="0" autoUpdateAnimBg="0"/>
      <p:bldP spid="577663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思考</a:t>
            </a:r>
            <a:endParaRPr lang="zh-CN" altLang="en-US" sz="400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/>
              <a:t>select </a:t>
            </a:r>
            <a:r>
              <a:rPr lang="zh-CN" altLang="en-US" sz="2400" dirty="0"/>
              <a:t>子句等价于投影运算么</a:t>
            </a:r>
            <a:r>
              <a:rPr lang="en-US" altLang="zh-CN" sz="2400" dirty="0"/>
              <a:t>?</a:t>
            </a:r>
            <a:endParaRPr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Select </a:t>
            </a:r>
            <a:r>
              <a:rPr lang="zh-CN" altLang="en-US"/>
              <a:t>子句</a:t>
            </a:r>
            <a:endParaRPr lang="en-US" altLang="zh-CN"/>
          </a:p>
        </p:txBody>
      </p:sp>
      <p:sp>
        <p:nvSpPr>
          <p:cNvPr id="578563" name="Rectangle 3"/>
          <p:cNvSpPr>
            <a:spLocks noGrp="1" noChangeArrowheads="1"/>
          </p:cNvSpPr>
          <p:nvPr>
            <p:ph idx="1"/>
          </p:nvPr>
        </p:nvSpPr>
        <p:spPr>
          <a:xfrm>
            <a:off x="774700" y="962025"/>
            <a:ext cx="8163409" cy="4903787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要点</a:t>
            </a:r>
            <a:endParaRPr lang="zh-CN" altLang="en-US" sz="2400" dirty="0"/>
          </a:p>
          <a:p>
            <a:pPr lvl="1" eaLnBrk="1" hangingPunct="1"/>
            <a:r>
              <a:rPr lang="en-US" altLang="zh-CN" sz="2400" dirty="0"/>
              <a:t>Select</a:t>
            </a:r>
            <a:r>
              <a:rPr lang="zh-CN" altLang="en-US" sz="2400" dirty="0"/>
              <a:t>后面，属性列表前，可加上关键字</a:t>
            </a:r>
            <a:r>
              <a:rPr lang="en-US" altLang="zh-CN" sz="2400" dirty="0"/>
              <a:t>all</a:t>
            </a:r>
            <a:r>
              <a:rPr lang="zh-CN" altLang="en-US" sz="2400" dirty="0"/>
              <a:t>或者</a:t>
            </a:r>
            <a:r>
              <a:rPr lang="en-US" altLang="zh-CN" sz="2400" dirty="0"/>
              <a:t>distinct</a:t>
            </a:r>
            <a:endParaRPr lang="zh-CN" altLang="en-US" sz="2400" dirty="0"/>
          </a:p>
          <a:p>
            <a:pPr lvl="2" eaLnBrk="1" hangingPunct="1"/>
            <a:r>
              <a:rPr lang="en-US" altLang="zh-CN" sz="2400" dirty="0"/>
              <a:t>all</a:t>
            </a:r>
            <a:r>
              <a:rPr lang="zh-CN" altLang="en-US" sz="2400" dirty="0"/>
              <a:t>关键字表明结果中不消去重复元组</a:t>
            </a:r>
            <a:endParaRPr lang="zh-CN" altLang="en-US" sz="2400" dirty="0"/>
          </a:p>
          <a:p>
            <a:pPr lvl="2" eaLnBrk="1" hangingPunct="1"/>
            <a:r>
              <a:rPr lang="en-US" altLang="zh-CN" sz="2400" dirty="0"/>
              <a:t>distinct</a:t>
            </a:r>
            <a:r>
              <a:rPr lang="zh-CN" altLang="en-US" sz="2400" dirty="0"/>
              <a:t>关键字表明结果中消去重复元组</a:t>
            </a:r>
            <a:endParaRPr lang="zh-CN" altLang="en-US" sz="2400" dirty="0"/>
          </a:p>
          <a:p>
            <a:pPr lvl="2" eaLnBrk="1" hangingPunct="1"/>
            <a:r>
              <a:rPr lang="zh-CN" altLang="en-US" sz="2400" dirty="0"/>
              <a:t>没说明</a:t>
            </a:r>
            <a:r>
              <a:rPr lang="en-US" altLang="zh-CN" sz="2400" dirty="0"/>
              <a:t>all</a:t>
            </a:r>
            <a:r>
              <a:rPr lang="zh-CN" altLang="en-US" sz="2400" dirty="0"/>
              <a:t>或</a:t>
            </a:r>
            <a:r>
              <a:rPr lang="en-US" altLang="zh-CN" sz="2400" dirty="0"/>
              <a:t>distinct</a:t>
            </a:r>
            <a:r>
              <a:rPr lang="zh-CN" altLang="en-US" sz="2400" dirty="0"/>
              <a:t>的情况下，默认是</a:t>
            </a:r>
            <a:r>
              <a:rPr lang="en-US" altLang="zh-CN" sz="2400" dirty="0"/>
              <a:t>all</a:t>
            </a:r>
            <a:r>
              <a:rPr lang="zh-CN" altLang="en-US" sz="2400" dirty="0"/>
              <a:t>，即不消去重复行</a:t>
            </a:r>
            <a:endParaRPr lang="en-US" altLang="zh-CN" sz="2400" dirty="0"/>
          </a:p>
        </p:txBody>
      </p:sp>
      <p:sp>
        <p:nvSpPr>
          <p:cNvPr id="578564" name="Rectangle 4"/>
          <p:cNvSpPr>
            <a:spLocks noChangeArrowheads="1"/>
          </p:cNvSpPr>
          <p:nvPr/>
        </p:nvSpPr>
        <p:spPr bwMode="auto">
          <a:xfrm>
            <a:off x="2520950" y="4318000"/>
            <a:ext cx="2540000" cy="96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30000"/>
              </a:spcBef>
              <a:buClr>
                <a:srgbClr val="FF3300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200" b="1" i="1" dirty="0">
                <a:solidFill>
                  <a:srgbClr val="30E44E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Select</a:t>
            </a:r>
            <a:r>
              <a:rPr kumimoji="1" lang="en-US" altLang="zh-CN" sz="2200" b="1" i="1" dirty="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</a:t>
            </a:r>
            <a:r>
              <a:rPr kumimoji="1" lang="en-US" altLang="zh-CN" sz="2200" b="1" i="1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all</a:t>
            </a:r>
            <a:r>
              <a:rPr kumimoji="1" lang="zh-CN" altLang="en-US" sz="2200" b="1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　</a:t>
            </a:r>
            <a:r>
              <a:rPr kumimoji="1" lang="zh-CN" altLang="en-US" sz="2200" b="1" dirty="0">
                <a:latin typeface="Tahoma" panose="020B0604030504040204" pitchFamily="34" charset="0"/>
                <a:ea typeface="宋体" panose="02010600030101010101" pitchFamily="2" charset="-122"/>
              </a:rPr>
              <a:t>课程</a:t>
            </a:r>
            <a:endParaRPr kumimoji="1" lang="zh-CN" altLang="en-US" sz="2200" b="1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5000"/>
              </a:lnSpc>
              <a:spcBef>
                <a:spcPct val="30000"/>
              </a:spcBef>
              <a:buClr>
                <a:srgbClr val="FF3300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200" b="1" i="1" dirty="0">
                <a:solidFill>
                  <a:srgbClr val="30E44E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From</a:t>
            </a:r>
            <a:r>
              <a:rPr kumimoji="1" lang="zh-CN" altLang="en-US" sz="2200" b="1" dirty="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　</a:t>
            </a:r>
            <a:r>
              <a:rPr kumimoji="1" lang="en-US" altLang="zh-CN" sz="2200" b="1" dirty="0">
                <a:latin typeface="Tahoma" panose="020B0604030504040204" pitchFamily="34" charset="0"/>
                <a:ea typeface="宋体" panose="02010600030101010101" pitchFamily="2" charset="-122"/>
              </a:rPr>
              <a:t>R</a:t>
            </a:r>
            <a:endParaRPr kumimoji="1" lang="en-US" altLang="zh-CN" sz="2200" b="1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78623" name="Group 63"/>
          <p:cNvGraphicFramePr>
            <a:graphicFrameLocks noGrp="1"/>
          </p:cNvGraphicFramePr>
          <p:nvPr/>
        </p:nvGraphicFramePr>
        <p:xfrm>
          <a:off x="317500" y="4405313"/>
          <a:ext cx="2057400" cy="2239962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</a:tblGrid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成绩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刘朝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899" name="Text Box 35"/>
          <p:cNvSpPr txBox="1">
            <a:spLocks noChangeArrowheads="1"/>
          </p:cNvSpPr>
          <p:nvPr/>
        </p:nvSpPr>
        <p:spPr bwMode="auto">
          <a:xfrm>
            <a:off x="774700" y="3795713"/>
            <a:ext cx="114300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R</a:t>
            </a:r>
            <a:endParaRPr kumimoji="1"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78624" name="Group 64"/>
          <p:cNvGraphicFramePr>
            <a:graphicFrameLocks noGrp="1"/>
          </p:cNvGraphicFramePr>
          <p:nvPr/>
        </p:nvGraphicFramePr>
        <p:xfrm>
          <a:off x="4959350" y="4405313"/>
          <a:ext cx="685800" cy="2239962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78612" name="Rectangle 52"/>
          <p:cNvSpPr>
            <a:spLocks noChangeArrowheads="1"/>
          </p:cNvSpPr>
          <p:nvPr/>
        </p:nvSpPr>
        <p:spPr bwMode="auto">
          <a:xfrm>
            <a:off x="5867400" y="4325938"/>
            <a:ext cx="3276600" cy="96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30000"/>
              </a:spcBef>
              <a:buClr>
                <a:srgbClr val="FF3300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200" b="1" i="1" dirty="0">
                <a:solidFill>
                  <a:srgbClr val="30E44E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Select</a:t>
            </a:r>
            <a:r>
              <a:rPr kumimoji="1" lang="en-US" altLang="zh-CN" sz="2200" b="1" i="1" dirty="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</a:t>
            </a:r>
            <a:r>
              <a:rPr kumimoji="1" lang="en-US" altLang="zh-CN" sz="2200" b="1" i="1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distinct</a:t>
            </a:r>
            <a:r>
              <a:rPr kumimoji="1" lang="en-US" altLang="zh-CN" sz="2200" b="1" i="1" dirty="0">
                <a:solidFill>
                  <a:srgbClr val="A559A7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</a:t>
            </a:r>
            <a:r>
              <a:rPr kumimoji="1" lang="zh-CN" altLang="en-US" sz="2200" b="1" dirty="0">
                <a:latin typeface="Tahoma" panose="020B0604030504040204" pitchFamily="34" charset="0"/>
                <a:ea typeface="宋体" panose="02010600030101010101" pitchFamily="2" charset="-122"/>
              </a:rPr>
              <a:t>课程</a:t>
            </a:r>
            <a:endParaRPr kumimoji="1" lang="zh-CN" altLang="en-US" sz="2200" b="1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5000"/>
              </a:lnSpc>
              <a:spcBef>
                <a:spcPct val="30000"/>
              </a:spcBef>
              <a:buClr>
                <a:srgbClr val="FF3300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200" b="1" i="1" dirty="0">
                <a:solidFill>
                  <a:srgbClr val="30E44E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From</a:t>
            </a:r>
            <a:r>
              <a:rPr kumimoji="1" lang="zh-CN" altLang="en-US" sz="2200" b="1" dirty="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　</a:t>
            </a:r>
            <a:r>
              <a:rPr kumimoji="1" lang="en-US" altLang="zh-CN" sz="2200" b="1" dirty="0">
                <a:latin typeface="Tahoma" panose="020B0604030504040204" pitchFamily="34" charset="0"/>
                <a:ea typeface="宋体" panose="02010600030101010101" pitchFamily="2" charset="-122"/>
              </a:rPr>
              <a:t>R</a:t>
            </a:r>
            <a:endParaRPr kumimoji="1" lang="en-US" altLang="zh-CN" sz="2200" b="1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78625" name="Group 65"/>
          <p:cNvGraphicFramePr>
            <a:graphicFrameLocks noGrp="1"/>
          </p:cNvGraphicFramePr>
          <p:nvPr/>
        </p:nvGraphicFramePr>
        <p:xfrm>
          <a:off x="7162800" y="5524500"/>
          <a:ext cx="685800" cy="1120776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7359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61" marB="190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359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61" marB="190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59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61" marB="190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8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8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8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8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78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8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57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578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57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57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63" grpId="0" bldLvl="2" autoUpdateAnimBg="0" uiExpand="1" build="p"/>
      <p:bldP spid="578564" grpId="0" autoUpdateAnimBg="0"/>
      <p:bldP spid="57861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History</a:t>
            </a:r>
            <a:endParaRPr lang="en-US" altLang="en-US" sz="2800" dirty="0"/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23286"/>
            <a:ext cx="7656323" cy="4903787"/>
          </a:xfrm>
        </p:spPr>
        <p:txBody>
          <a:bodyPr/>
          <a:lstStyle/>
          <a:p>
            <a:r>
              <a:rPr lang="en-US" altLang="en-US" sz="2000" dirty="0"/>
              <a:t>IBM Sequel language developed as part of System R project at the IBM San Jose Research Laboratory</a:t>
            </a:r>
            <a:r>
              <a:rPr lang="zh-CN" altLang="en-US" sz="2000" dirty="0"/>
              <a:t>，</a:t>
            </a:r>
            <a:r>
              <a:rPr lang="en-US" altLang="zh-CN" sz="2000" dirty="0"/>
              <a:t>originally called </a:t>
            </a:r>
            <a:r>
              <a:rPr lang="en-US" altLang="zh-CN" sz="2000" dirty="0">
                <a:solidFill>
                  <a:srgbClr val="FF0000"/>
                </a:solidFill>
              </a:rPr>
              <a:t>Sequel</a:t>
            </a:r>
            <a:r>
              <a:rPr lang="en-US" altLang="zh-CN" sz="2000" dirty="0"/>
              <a:t>.</a:t>
            </a:r>
            <a:endParaRPr lang="en-US" altLang="en-US" sz="2000" dirty="0"/>
          </a:p>
          <a:p>
            <a:r>
              <a:rPr lang="en-US" altLang="en-US" sz="2000" dirty="0"/>
              <a:t>Renamed </a:t>
            </a:r>
            <a:r>
              <a:rPr lang="en-US" altLang="en-US" sz="2000" dirty="0">
                <a:solidFill>
                  <a:srgbClr val="FF0000"/>
                </a:solidFill>
              </a:rPr>
              <a:t>Structured Query Language </a:t>
            </a:r>
            <a:r>
              <a:rPr lang="en-US" altLang="en-US" sz="2000" dirty="0"/>
              <a:t>(SQL)</a:t>
            </a:r>
            <a:endParaRPr lang="en-US" altLang="en-US" sz="2000" dirty="0"/>
          </a:p>
          <a:p>
            <a:r>
              <a:rPr lang="en-US" altLang="en-US" sz="2000" dirty="0"/>
              <a:t>ANSI and ISO standard SQL:</a:t>
            </a:r>
            <a:endParaRPr lang="en-US" altLang="en-US" sz="2000" dirty="0"/>
          </a:p>
          <a:p>
            <a:pPr lvl="1"/>
            <a:r>
              <a:rPr lang="en-US" altLang="en-US" sz="2000" dirty="0"/>
              <a:t>SQL-86</a:t>
            </a:r>
            <a:endParaRPr lang="en-US" altLang="en-US" sz="2000" dirty="0"/>
          </a:p>
          <a:p>
            <a:pPr lvl="1"/>
            <a:r>
              <a:rPr lang="en-US" altLang="en-US" sz="2000" dirty="0"/>
              <a:t>SQL-89</a:t>
            </a:r>
            <a:endParaRPr lang="en-US" altLang="en-US" sz="2000" dirty="0"/>
          </a:p>
          <a:p>
            <a:pPr lvl="1"/>
            <a:r>
              <a:rPr lang="en-US" altLang="en-US" sz="2000" dirty="0"/>
              <a:t>SQL-92 </a:t>
            </a:r>
            <a:endParaRPr lang="en-US" altLang="en-US" sz="2000" dirty="0"/>
          </a:p>
          <a:p>
            <a:pPr lvl="1"/>
            <a:r>
              <a:rPr lang="en-US" altLang="en-US" sz="2000" dirty="0"/>
              <a:t>SQL:1999 (language name became Y2K compliant!)</a:t>
            </a:r>
            <a:endParaRPr lang="en-US" altLang="en-US" sz="2000" dirty="0"/>
          </a:p>
          <a:p>
            <a:pPr lvl="1"/>
            <a:r>
              <a:rPr lang="en-US" altLang="en-US" sz="2000" dirty="0"/>
              <a:t>SQL:2003</a:t>
            </a:r>
            <a:endParaRPr lang="en-US" altLang="en-US" sz="2000" dirty="0"/>
          </a:p>
          <a:p>
            <a:r>
              <a:rPr lang="en-US" altLang="en-US" sz="2000" dirty="0"/>
              <a:t>Commercial systems offer most, if not all, SQL-92 features, plus varying feature sets from later standards and special proprietary features.  </a:t>
            </a:r>
            <a:endParaRPr lang="en-US" altLang="en-US" sz="2000" dirty="0"/>
          </a:p>
          <a:p>
            <a:pPr lvl="1"/>
            <a:r>
              <a:rPr lang="en-US" altLang="en-US" sz="2000" dirty="0"/>
              <a:t>Not all examples here may work on your particular system.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思考</a:t>
            </a:r>
            <a:endParaRPr lang="en-US" altLang="zh-CN"/>
          </a:p>
        </p:txBody>
      </p:sp>
      <p:sp>
        <p:nvSpPr>
          <p:cNvPr id="641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/>
              <a:t>select </a:t>
            </a:r>
            <a:r>
              <a:rPr lang="zh-CN" altLang="en-US" sz="2400" dirty="0"/>
              <a:t>子句等价于投影运算么</a:t>
            </a:r>
            <a:r>
              <a:rPr lang="en-US" altLang="zh-CN" sz="2400" dirty="0"/>
              <a:t>?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select distinct </a:t>
            </a:r>
            <a:r>
              <a:rPr lang="zh-CN" altLang="en-US" sz="2400" dirty="0"/>
              <a:t>等价于投影。</a:t>
            </a:r>
            <a:r>
              <a:rPr lang="en-US" altLang="zh-CN" sz="2400" dirty="0"/>
              <a:t>select </a:t>
            </a:r>
            <a:r>
              <a:rPr lang="zh-CN" altLang="en-US" sz="2400" dirty="0"/>
              <a:t>或者 </a:t>
            </a:r>
            <a:r>
              <a:rPr lang="en-US" altLang="zh-CN" sz="2400" dirty="0"/>
              <a:t>select all</a:t>
            </a:r>
            <a:r>
              <a:rPr lang="zh-CN" altLang="en-US" sz="2400" dirty="0"/>
              <a:t>都未消去重复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027" grpId="0" bldLvl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where Clause</a:t>
            </a:r>
            <a:endParaRPr lang="en-US" altLang="en-US" sz="2800" dirty="0"/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8760" y="963561"/>
            <a:ext cx="8256380" cy="4876800"/>
          </a:xfrm>
        </p:spPr>
        <p:txBody>
          <a:bodyPr lIns="90488" tIns="44450" rIns="90488" bIns="44450"/>
          <a:lstStyle/>
          <a:p>
            <a:pPr>
              <a:tabLst>
                <a:tab pos="1311275" algn="l"/>
              </a:tabLst>
            </a:pPr>
            <a:r>
              <a:rPr lang="en-US" altLang="en-US" sz="2000" dirty="0"/>
              <a:t>The </a:t>
            </a:r>
            <a:r>
              <a:rPr lang="en-US" altLang="en-US" sz="2000" b="1" dirty="0">
                <a:solidFill>
                  <a:srgbClr val="002060"/>
                </a:solidFill>
              </a:rPr>
              <a:t>where</a:t>
            </a:r>
            <a:r>
              <a:rPr lang="en-US" altLang="en-US" sz="2000" b="1" dirty="0"/>
              <a:t> </a:t>
            </a:r>
            <a:r>
              <a:rPr lang="en-US" altLang="en-US" sz="2000" dirty="0"/>
              <a:t>clause specifies conditions that the result must satisfy</a:t>
            </a:r>
            <a:endParaRPr lang="en-US" altLang="en-US" sz="2000" dirty="0"/>
          </a:p>
          <a:p>
            <a:pPr lvl="1">
              <a:tabLst>
                <a:tab pos="1311275" algn="l"/>
              </a:tabLst>
            </a:pPr>
            <a:r>
              <a:rPr lang="en-US" altLang="en-US" sz="2000" dirty="0">
                <a:solidFill>
                  <a:srgbClr val="FF0000"/>
                </a:solidFill>
              </a:rPr>
              <a:t>Corresponds to the selection predicate of the relational algebra</a:t>
            </a:r>
            <a:r>
              <a:rPr lang="en-US" altLang="en-US" sz="2000" dirty="0"/>
              <a:t>.  </a:t>
            </a:r>
            <a:endParaRPr lang="en-US" altLang="en-US" sz="2000" dirty="0"/>
          </a:p>
          <a:p>
            <a:pPr>
              <a:tabLst>
                <a:tab pos="1311275" algn="l"/>
              </a:tabLst>
            </a:pPr>
            <a:r>
              <a:rPr lang="en-US" altLang="en-US" sz="2000" dirty="0"/>
              <a:t>To find all instructors in Comp. Sci. dept</a:t>
            </a:r>
            <a:endParaRPr lang="en-US" altLang="en-US" sz="2000" dirty="0"/>
          </a:p>
          <a:p>
            <a:pPr>
              <a:buFont typeface="Monotype Sorts" pitchFamily="-65" charset="2"/>
              <a:buNone/>
              <a:tabLst>
                <a:tab pos="1311275" algn="l"/>
              </a:tabLst>
            </a:pPr>
            <a:r>
              <a:rPr lang="en-US" altLang="en-US" sz="2000" b="1" dirty="0"/>
              <a:t>		select </a:t>
            </a:r>
            <a:r>
              <a:rPr lang="en-US" altLang="en-US" sz="2000" i="1" dirty="0"/>
              <a:t>name</a:t>
            </a:r>
            <a:br>
              <a:rPr lang="en-US" altLang="en-US" sz="2000" i="1" dirty="0"/>
            </a:br>
            <a:r>
              <a:rPr lang="en-US" altLang="en-US" sz="2000" i="1" dirty="0"/>
              <a:t>	</a:t>
            </a:r>
            <a:r>
              <a:rPr lang="en-US" altLang="en-US" sz="2000" b="1" dirty="0"/>
              <a:t>from </a:t>
            </a:r>
            <a:r>
              <a:rPr lang="en-US" altLang="en-US" sz="2000" i="1" dirty="0"/>
              <a:t>instructor</a:t>
            </a:r>
            <a:br>
              <a:rPr lang="en-US" altLang="en-US" sz="2000" i="1" dirty="0"/>
            </a:br>
            <a:r>
              <a:rPr lang="en-US" altLang="en-US" sz="2000" i="1" dirty="0"/>
              <a:t>	</a:t>
            </a:r>
            <a:r>
              <a:rPr lang="en-US" altLang="en-US" sz="2000" b="1" dirty="0"/>
              <a:t>where </a:t>
            </a:r>
            <a:r>
              <a:rPr lang="en-US" altLang="en-US" sz="2000" i="1" dirty="0"/>
              <a:t>dept_name =</a:t>
            </a:r>
            <a:r>
              <a:rPr lang="en-US" altLang="en-US" sz="2000" dirty="0"/>
              <a:t> </a:t>
            </a:r>
            <a:r>
              <a:rPr lang="en-US" altLang="en-US" sz="2000" i="1" dirty="0"/>
              <a:t>'</a:t>
            </a:r>
            <a:r>
              <a:rPr lang="en-US" altLang="ja-JP" sz="2000" dirty="0"/>
              <a:t>Comp. Sci.'</a:t>
            </a:r>
            <a:endParaRPr lang="en-US" altLang="ja-JP" sz="2000" dirty="0"/>
          </a:p>
          <a:p>
            <a:pPr>
              <a:tabLst>
                <a:tab pos="1311275" algn="l"/>
              </a:tabLst>
            </a:pPr>
            <a:r>
              <a:rPr lang="en-US" altLang="en-US" sz="2000" dirty="0"/>
              <a:t>SQL allows the use of the logical connectives </a:t>
            </a:r>
            <a:r>
              <a:rPr lang="en-US" altLang="en-US" sz="2000" b="1" dirty="0"/>
              <a:t> and, or, </a:t>
            </a:r>
            <a:r>
              <a:rPr lang="en-US" altLang="en-US" sz="2000" dirty="0"/>
              <a:t>and </a:t>
            </a:r>
            <a:r>
              <a:rPr lang="en-US" altLang="en-US" sz="2000" b="1" dirty="0"/>
              <a:t>not </a:t>
            </a:r>
            <a:endParaRPr lang="en-US" altLang="en-US" sz="2000" dirty="0"/>
          </a:p>
          <a:p>
            <a:pPr>
              <a:tabLst>
                <a:tab pos="1311275" algn="l"/>
              </a:tabLst>
            </a:pPr>
            <a:r>
              <a:rPr lang="en-US" altLang="en-US" sz="2000" dirty="0"/>
              <a:t>The operands of the logical connectives can be expressions involving the comparison operators &lt;, &lt;=, &gt;, &gt;=, =, and &lt;&gt;.</a:t>
            </a:r>
            <a:endParaRPr lang="en-US" altLang="en-US" sz="2000" dirty="0"/>
          </a:p>
          <a:p>
            <a:pPr>
              <a:tabLst>
                <a:tab pos="1311275" algn="l"/>
              </a:tabLst>
            </a:pPr>
            <a:r>
              <a:rPr lang="en-US" altLang="en-US" sz="2000" dirty="0"/>
              <a:t>Comparisons can be applied to results of arithmetic expressions</a:t>
            </a:r>
            <a:endParaRPr lang="en-US" altLang="en-US" sz="2000" dirty="0"/>
          </a:p>
          <a:p>
            <a:pPr>
              <a:tabLst>
                <a:tab pos="1311275" algn="l"/>
              </a:tabLst>
            </a:pPr>
            <a:r>
              <a:rPr lang="en-US" altLang="en-US" sz="2000" dirty="0"/>
              <a:t>To find all instructors in Comp. Sci. dept with salary &gt; 70000</a:t>
            </a:r>
            <a:endParaRPr lang="en-US" altLang="en-US" sz="2000" dirty="0"/>
          </a:p>
          <a:p>
            <a:pPr lvl="1">
              <a:buFont typeface="Monotype Sorts" pitchFamily="-65" charset="2"/>
              <a:buNone/>
              <a:tabLst>
                <a:tab pos="1311275" algn="l"/>
              </a:tabLst>
            </a:pPr>
            <a:r>
              <a:rPr lang="en-US" altLang="en-US" sz="2000" b="1" dirty="0"/>
              <a:t>	select </a:t>
            </a:r>
            <a:r>
              <a:rPr lang="en-US" altLang="en-US" sz="2000" i="1" dirty="0"/>
              <a:t>name</a:t>
            </a:r>
            <a:br>
              <a:rPr lang="en-US" altLang="en-US" sz="2000" i="1" dirty="0"/>
            </a:br>
            <a:r>
              <a:rPr lang="en-US" altLang="en-US" sz="2000" b="1" dirty="0"/>
              <a:t>from </a:t>
            </a:r>
            <a:r>
              <a:rPr lang="en-US" altLang="en-US" sz="2000" i="1" dirty="0"/>
              <a:t>instructor</a:t>
            </a:r>
            <a:br>
              <a:rPr lang="en-US" altLang="en-US" sz="2000" i="1" dirty="0"/>
            </a:br>
            <a:r>
              <a:rPr lang="en-US" altLang="en-US" sz="2000" b="1" dirty="0"/>
              <a:t>where </a:t>
            </a:r>
            <a:r>
              <a:rPr lang="en-US" altLang="en-US" sz="2000" i="1" dirty="0"/>
              <a:t>dept_name =</a:t>
            </a:r>
            <a:r>
              <a:rPr lang="en-US" altLang="en-US" sz="2000" dirty="0"/>
              <a:t> </a:t>
            </a:r>
            <a:r>
              <a:rPr lang="en-US" altLang="en-US" sz="2000" i="1" dirty="0"/>
              <a:t>'</a:t>
            </a:r>
            <a:r>
              <a:rPr lang="en-US" altLang="ja-JP" sz="2000" dirty="0"/>
              <a:t>Comp. Sci.'</a:t>
            </a:r>
            <a:r>
              <a:rPr lang="en-US" altLang="ja-JP" sz="2000" i="1" dirty="0"/>
              <a:t>  </a:t>
            </a:r>
            <a:r>
              <a:rPr lang="en-US" altLang="ja-JP" sz="2000" b="1" dirty="0"/>
              <a:t>and </a:t>
            </a:r>
            <a:r>
              <a:rPr lang="en-US" altLang="ja-JP" sz="2000" i="1" dirty="0"/>
              <a:t>salary </a:t>
            </a:r>
            <a:r>
              <a:rPr lang="en-US" altLang="ja-JP" sz="2000" dirty="0"/>
              <a:t>&gt; 70000</a:t>
            </a:r>
            <a:endParaRPr lang="en-US" altLang="ja-JP" sz="2000" dirty="0"/>
          </a:p>
          <a:p>
            <a:pPr>
              <a:buFont typeface="Monotype Sorts" pitchFamily="-65" charset="2"/>
              <a:buNone/>
              <a:tabLst>
                <a:tab pos="1311275" algn="l"/>
              </a:tabLst>
            </a:pPr>
            <a:endParaRPr lang="en-US" altLang="en-US" sz="1700" dirty="0"/>
          </a:p>
        </p:txBody>
      </p:sp>
      <p:pic>
        <p:nvPicPr>
          <p:cNvPr id="3" name="Graphic 2"/>
          <p:cNvPicPr>
            <a:picLocks noChangeAspect="1"/>
          </p:cNvPicPr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42307" t="787" r="41816" b="37397"/>
          <a:stretch>
            <a:fillRect/>
          </a:stretch>
        </p:blipFill>
        <p:spPr>
          <a:xfrm>
            <a:off x="7675687" y="5139813"/>
            <a:ext cx="1090307" cy="1157748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Where Clause Predicates</a:t>
            </a:r>
            <a:endParaRPr lang="en-US" altLang="en-US" sz="2800" dirty="0"/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436866" cy="3624007"/>
          </a:xfrm>
        </p:spPr>
        <p:txBody>
          <a:bodyPr lIns="90488" tIns="44450" rIns="90488" bIns="44450"/>
          <a:lstStyle/>
          <a:p>
            <a:r>
              <a:rPr lang="en-US" altLang="en-US" sz="2000" dirty="0"/>
              <a:t>SQL includes a </a:t>
            </a:r>
            <a:r>
              <a:rPr lang="en-US" altLang="en-US" sz="2000" b="1" dirty="0">
                <a:solidFill>
                  <a:srgbClr val="002060"/>
                </a:solidFill>
              </a:rPr>
              <a:t>between</a:t>
            </a:r>
            <a:r>
              <a:rPr lang="en-US" altLang="en-US" sz="2000" dirty="0"/>
              <a:t> comparison operator</a:t>
            </a:r>
            <a:endParaRPr lang="en-US" altLang="en-US" sz="2000" dirty="0"/>
          </a:p>
          <a:p>
            <a:r>
              <a:rPr lang="en-US" altLang="en-US" sz="2000" dirty="0"/>
              <a:t>Example:  Find the names of all instructors with salary between $90,000 and $100,000 (that is, </a:t>
            </a:r>
            <a:r>
              <a:rPr lang="en-US" altLang="en-US" sz="2000" dirty="0">
                <a:latin typeface="Symbol" panose="05050102010706020507" pitchFamily="18" charset="2"/>
              </a:rPr>
              <a:t> </a:t>
            </a:r>
            <a:r>
              <a:rPr lang="en-US" altLang="en-US" sz="2000" dirty="0"/>
              <a:t>$90,000 and </a:t>
            </a:r>
            <a:r>
              <a:rPr lang="en-US" altLang="en-US" sz="2000" dirty="0">
                <a:latin typeface="Symbol" panose="05050102010706020507" pitchFamily="18" charset="2"/>
              </a:rPr>
              <a:t> </a:t>
            </a:r>
            <a:r>
              <a:rPr lang="en-US" altLang="en-US" sz="2000" dirty="0"/>
              <a:t>$100,000)</a:t>
            </a:r>
            <a:endParaRPr lang="en-US" altLang="en-US" sz="2000" dirty="0"/>
          </a:p>
          <a:p>
            <a:pPr lvl="1"/>
            <a:r>
              <a:rPr lang="en-US" altLang="en-US" sz="2000" b="1" dirty="0"/>
              <a:t>select</a:t>
            </a:r>
            <a:r>
              <a:rPr lang="en-US" altLang="en-US" sz="2000" i="1" dirty="0"/>
              <a:t> name</a:t>
            </a:r>
            <a:br>
              <a:rPr lang="en-US" altLang="en-US" sz="2000" i="1" dirty="0"/>
            </a:br>
            <a:r>
              <a:rPr lang="en-US" altLang="en-US" sz="2000" b="1" dirty="0"/>
              <a:t>from </a:t>
            </a:r>
            <a:r>
              <a:rPr lang="en-US" altLang="en-US" sz="2000" i="1" dirty="0"/>
              <a:t>instructor</a:t>
            </a:r>
            <a:br>
              <a:rPr lang="en-US" altLang="en-US" sz="2000" dirty="0"/>
            </a:br>
            <a:r>
              <a:rPr lang="en-US" altLang="en-US" sz="2000" b="1" dirty="0"/>
              <a:t>where </a:t>
            </a:r>
            <a:r>
              <a:rPr lang="en-US" altLang="en-US" sz="2000" i="1" dirty="0"/>
              <a:t>salary </a:t>
            </a:r>
            <a:r>
              <a:rPr lang="en-US" altLang="en-US" sz="2000" b="1" dirty="0"/>
              <a:t>between </a:t>
            </a:r>
            <a:r>
              <a:rPr lang="en-US" altLang="en-US" sz="2000" dirty="0"/>
              <a:t>90000 </a:t>
            </a:r>
            <a:r>
              <a:rPr lang="en-US" altLang="en-US" sz="2000" b="1" dirty="0"/>
              <a:t>and </a:t>
            </a:r>
            <a:r>
              <a:rPr lang="en-US" altLang="en-US" sz="2000" dirty="0"/>
              <a:t>100000</a:t>
            </a:r>
            <a:endParaRPr lang="en-US" altLang="en-US" sz="2000" dirty="0"/>
          </a:p>
          <a:p>
            <a:r>
              <a:rPr lang="en-US" altLang="en-US" sz="2000" dirty="0"/>
              <a:t>Tuple comparison</a:t>
            </a:r>
            <a:endParaRPr lang="en-US" altLang="en-US" sz="2000" dirty="0"/>
          </a:p>
          <a:p>
            <a:pPr lvl="1"/>
            <a:r>
              <a:rPr kumimoji="0" lang="en-US" altLang="en-US" sz="2000" b="1" dirty="0"/>
              <a:t>select </a:t>
            </a:r>
            <a:r>
              <a:rPr kumimoji="0" lang="en-US" altLang="en-US" sz="2000" i="1" dirty="0"/>
              <a:t>name</a:t>
            </a:r>
            <a:r>
              <a:rPr kumimoji="0" lang="en-US" altLang="en-US" sz="2000" dirty="0"/>
              <a:t>, </a:t>
            </a:r>
            <a:r>
              <a:rPr kumimoji="0" lang="en-US" altLang="en-US" sz="2000" i="1" dirty="0" err="1"/>
              <a:t>course_id</a:t>
            </a:r>
            <a:br>
              <a:rPr kumimoji="0" lang="en-US" altLang="en-US" sz="2000" i="1" dirty="0"/>
            </a:br>
            <a:r>
              <a:rPr kumimoji="0" lang="en-US" altLang="en-US" sz="2000" b="1" dirty="0"/>
              <a:t>from </a:t>
            </a:r>
            <a:r>
              <a:rPr kumimoji="0" lang="en-US" altLang="en-US" sz="2000" i="1" dirty="0"/>
              <a:t>instructor</a:t>
            </a:r>
            <a:r>
              <a:rPr kumimoji="0" lang="en-US" altLang="en-US" sz="2000" dirty="0"/>
              <a:t>, </a:t>
            </a:r>
            <a:r>
              <a:rPr kumimoji="0" lang="en-US" altLang="en-US" sz="2000" i="1" dirty="0"/>
              <a:t>teaches</a:t>
            </a:r>
            <a:br>
              <a:rPr kumimoji="0" lang="en-US" altLang="en-US" sz="2000" i="1" dirty="0"/>
            </a:br>
            <a:r>
              <a:rPr kumimoji="0" lang="en-US" altLang="en-US" sz="2000" b="1" dirty="0"/>
              <a:t>where </a:t>
            </a:r>
            <a:r>
              <a:rPr kumimoji="0" lang="en-US" altLang="en-US" sz="2000" dirty="0"/>
              <a:t>(</a:t>
            </a:r>
            <a:r>
              <a:rPr kumimoji="0" lang="en-US" altLang="en-US" sz="2000" i="1" dirty="0"/>
              <a:t>instructor</a:t>
            </a:r>
            <a:r>
              <a:rPr kumimoji="0" lang="en-US" altLang="en-US" sz="2000" dirty="0"/>
              <a:t>.</a:t>
            </a:r>
            <a:r>
              <a:rPr kumimoji="0" lang="en-US" altLang="en-US" sz="2000" i="1" dirty="0"/>
              <a:t>ID</a:t>
            </a:r>
            <a:r>
              <a:rPr kumimoji="0" lang="en-US" altLang="en-US" sz="2000" dirty="0"/>
              <a:t>, </a:t>
            </a:r>
            <a:r>
              <a:rPr kumimoji="0" lang="en-US" altLang="en-US" sz="2000" i="1" dirty="0"/>
              <a:t>dept_name</a:t>
            </a:r>
            <a:r>
              <a:rPr kumimoji="0" lang="en-US" altLang="en-US" sz="2000" dirty="0"/>
              <a:t>) = (</a:t>
            </a:r>
            <a:r>
              <a:rPr kumimoji="0" lang="en-US" altLang="en-US" sz="2000" i="1" dirty="0"/>
              <a:t>teaches</a:t>
            </a:r>
            <a:r>
              <a:rPr kumimoji="0" lang="en-US" altLang="en-US" sz="2000" dirty="0"/>
              <a:t>.</a:t>
            </a:r>
            <a:r>
              <a:rPr kumimoji="0" lang="en-US" altLang="en-US" sz="2000" i="1" dirty="0"/>
              <a:t>ID</a:t>
            </a:r>
            <a:r>
              <a:rPr kumimoji="0" lang="en-US" altLang="en-US" sz="2000" dirty="0"/>
              <a:t>, 'Biology');</a:t>
            </a:r>
            <a:endParaRPr kumimoji="0" lang="en-US" altLang="en-US" sz="2000" dirty="0"/>
          </a:p>
          <a:p>
            <a:pPr lvl="1"/>
            <a:endParaRPr kumimoji="0" lang="en-US" altLang="en-US" sz="1700" dirty="0">
              <a:latin typeface="Times New Roman" panose="02020603050405020304" pitchFamily="18" charset="0"/>
            </a:endParaRPr>
          </a:p>
          <a:p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String Operations</a:t>
            </a:r>
            <a:endParaRPr lang="en-US" altLang="en-US" sz="2800" dirty="0"/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04024"/>
            <a:ext cx="7638802" cy="4648136"/>
          </a:xfrm>
        </p:spPr>
        <p:txBody>
          <a:bodyPr/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altLang="en-US" sz="2000" dirty="0"/>
              <a:t>SQL includes a string-matching operator for comparisons on character strings.  The operator </a:t>
            </a:r>
            <a:r>
              <a:rPr lang="en-US" altLang="en-US" sz="2000" b="1" dirty="0"/>
              <a:t>like</a:t>
            </a:r>
            <a:r>
              <a:rPr lang="en-US" altLang="en-US" sz="2000" dirty="0"/>
              <a:t> uses patterns that are described using two special characters:</a:t>
            </a:r>
            <a:endParaRPr lang="en-US" altLang="en-US" sz="2000" dirty="0"/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2000" dirty="0"/>
              <a:t>percent ( % ).  The % character matches any substring.</a:t>
            </a:r>
            <a:endParaRPr lang="en-US" altLang="en-US" sz="2000" dirty="0"/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2000" dirty="0"/>
              <a:t>underscore ( _ ).  The _ character matches any character.</a:t>
            </a:r>
            <a:endParaRPr lang="en-US" altLang="en-US" sz="2000" dirty="0"/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2000" dirty="0"/>
              <a:t>Find the names of all instructors whose name includes the substring “</a:t>
            </a:r>
            <a:r>
              <a:rPr lang="en-US" altLang="en-US" sz="2000" dirty="0" err="1"/>
              <a:t>dar</a:t>
            </a:r>
            <a:r>
              <a:rPr lang="en-US" altLang="en-US" sz="2000" dirty="0"/>
              <a:t>”.</a:t>
            </a:r>
            <a:endParaRPr lang="en-US" altLang="en-US" sz="2000" dirty="0"/>
          </a:p>
          <a:p>
            <a:pPr>
              <a:buFont typeface="Monotype Sorts" pitchFamily="-65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2000" b="1" dirty="0"/>
              <a:t>		se</a:t>
            </a:r>
            <a:r>
              <a:rPr lang="en-US" altLang="en-US" sz="2000" dirty="0"/>
              <a:t>le</a:t>
            </a:r>
            <a:r>
              <a:rPr lang="en-US" altLang="en-US" sz="2000" b="1" dirty="0"/>
              <a:t>ct </a:t>
            </a:r>
            <a:r>
              <a:rPr lang="en-US" altLang="en-US" sz="2000" i="1" dirty="0"/>
              <a:t>name</a:t>
            </a:r>
            <a:br>
              <a:rPr lang="en-US" altLang="en-US" sz="2000" i="1" dirty="0"/>
            </a:br>
            <a:r>
              <a:rPr lang="en-US" altLang="en-US" sz="2000" i="1" dirty="0"/>
              <a:t>	</a:t>
            </a:r>
            <a:r>
              <a:rPr lang="en-US" altLang="en-US" sz="2000" b="1" dirty="0"/>
              <a:t>from </a:t>
            </a:r>
            <a:r>
              <a:rPr lang="en-US" altLang="en-US" sz="2000" i="1" dirty="0"/>
              <a:t>instructor</a:t>
            </a:r>
            <a:br>
              <a:rPr lang="en-US" altLang="en-US" sz="2000" i="1" dirty="0"/>
            </a:br>
            <a:r>
              <a:rPr lang="en-US" altLang="en-US" sz="2000" i="1" dirty="0"/>
              <a:t>	</a:t>
            </a:r>
            <a:r>
              <a:rPr lang="en-US" altLang="en-US" sz="2000" b="1" dirty="0"/>
              <a:t>where</a:t>
            </a:r>
            <a:r>
              <a:rPr lang="en-US" altLang="en-US" sz="2000" b="1" i="1" dirty="0"/>
              <a:t> </a:t>
            </a:r>
            <a:r>
              <a:rPr lang="en-US" altLang="en-US" sz="2000" i="1" dirty="0"/>
              <a:t>name </a:t>
            </a:r>
            <a:r>
              <a:rPr lang="en-US" altLang="en-US" sz="2000" b="1" dirty="0"/>
              <a:t>like </a:t>
            </a:r>
            <a:r>
              <a:rPr lang="en-US" altLang="en-US" sz="2000" b="1" dirty="0">
                <a:latin typeface="Century Gothic" panose="020B0502020202020204" pitchFamily="34" charset="0"/>
              </a:rPr>
              <a:t>'</a:t>
            </a:r>
            <a:r>
              <a:rPr lang="en-US" altLang="en-US" sz="2000" dirty="0"/>
              <a:t>%</a:t>
            </a:r>
            <a:r>
              <a:rPr lang="en-US" altLang="en-US" sz="2000" dirty="0" err="1"/>
              <a:t>dar</a:t>
            </a:r>
            <a:r>
              <a:rPr lang="en-US" altLang="en-US" sz="2000" dirty="0"/>
              <a:t>%</a:t>
            </a:r>
            <a:r>
              <a:rPr lang="en-US" altLang="en-US" sz="2000" dirty="0">
                <a:latin typeface="Century Gothic" panose="020B0502020202020204" pitchFamily="34" charset="0"/>
              </a:rPr>
              <a:t>' </a:t>
            </a:r>
            <a:endParaRPr lang="en-US" altLang="en-US" sz="2000" dirty="0">
              <a:latin typeface="Century Gothic" panose="020B0502020202020204" pitchFamily="34" charset="0"/>
            </a:endParaRP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2000" dirty="0"/>
              <a:t>Match the string “100%”</a:t>
            </a:r>
            <a:endParaRPr lang="en-US" altLang="en-US" sz="2000" dirty="0"/>
          </a:p>
          <a:p>
            <a:pPr>
              <a:buFont typeface="Monotype Sorts" pitchFamily="-65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2000" dirty="0"/>
              <a:t>			</a:t>
            </a:r>
            <a:r>
              <a:rPr lang="en-US" altLang="en-US" sz="2000" b="1" dirty="0"/>
              <a:t>like </a:t>
            </a:r>
            <a:r>
              <a:rPr lang="en-US" altLang="en-US" sz="2000" b="1" dirty="0">
                <a:latin typeface="Century Gothic" panose="020B0502020202020204" pitchFamily="34" charset="0"/>
              </a:rPr>
              <a:t>'</a:t>
            </a:r>
            <a:r>
              <a:rPr lang="en-US" altLang="ja-JP" sz="2000" dirty="0"/>
              <a:t>100 \%</a:t>
            </a:r>
            <a:r>
              <a:rPr lang="en-US" altLang="ja-JP" sz="2000" dirty="0">
                <a:latin typeface="Century Gothic" panose="020B0502020202020204" pitchFamily="34" charset="0"/>
              </a:rPr>
              <a:t>' </a:t>
            </a:r>
            <a:r>
              <a:rPr lang="en-US" altLang="ja-JP" sz="2000" dirty="0"/>
              <a:t> </a:t>
            </a:r>
            <a:r>
              <a:rPr lang="en-US" altLang="ja-JP" sz="2000" b="1" dirty="0"/>
              <a:t>escape  </a:t>
            </a:r>
            <a:r>
              <a:rPr lang="en-US" altLang="ja-JP" sz="2000" b="1" dirty="0">
                <a:latin typeface="Century Gothic" panose="020B0502020202020204" pitchFamily="34" charset="0"/>
              </a:rPr>
              <a:t>'</a:t>
            </a:r>
            <a:r>
              <a:rPr lang="en-US" altLang="ja-JP" sz="2000" dirty="0"/>
              <a:t>\</a:t>
            </a:r>
            <a:r>
              <a:rPr lang="en-US" altLang="ja-JP" sz="2000" dirty="0">
                <a:latin typeface="Century Gothic" panose="020B0502020202020204" pitchFamily="34" charset="0"/>
              </a:rPr>
              <a:t>' </a:t>
            </a:r>
            <a:endParaRPr lang="en-US" altLang="ja-JP" sz="2000" dirty="0"/>
          </a:p>
          <a:p>
            <a:pPr>
              <a:buFont typeface="Monotype Sorts" pitchFamily="-65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2000" dirty="0"/>
              <a:t>      in that above we use backslash (\) as the escape character.</a:t>
            </a:r>
            <a:endParaRPr lang="en-US" altLang="en-US" sz="2000" dirty="0"/>
          </a:p>
          <a:p>
            <a:pPr>
              <a:buFont typeface="Monotype Sorts" pitchFamily="-65" charset="2"/>
              <a:buNone/>
              <a:tabLst>
                <a:tab pos="1889125" algn="l"/>
                <a:tab pos="2403475" algn="l"/>
              </a:tabLst>
            </a:pPr>
            <a:endParaRPr lang="en-US" altLang="en-US" sz="17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String Operations (Cont.)</a:t>
            </a:r>
            <a:endParaRPr lang="en-US" altLang="en-US" sz="2800" dirty="0"/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434616" cy="4379912"/>
          </a:xfrm>
        </p:spPr>
        <p:txBody>
          <a:bodyPr/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altLang="en-US" sz="2000" dirty="0">
                <a:solidFill>
                  <a:srgbClr val="FF0000"/>
                </a:solidFill>
              </a:rPr>
              <a:t>Patterns are case sensitive</a:t>
            </a:r>
            <a:r>
              <a:rPr lang="en-US" altLang="en-US" sz="2000" dirty="0"/>
              <a:t>. </a:t>
            </a:r>
            <a:endParaRPr lang="en-US" altLang="en-US" sz="2000" dirty="0"/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2000" dirty="0"/>
              <a:t>Pattern matching examples:</a:t>
            </a:r>
            <a:endParaRPr lang="en-US" altLang="en-US" sz="2000" dirty="0"/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2000" dirty="0"/>
              <a:t>'Intro%' matches any string beginning with “Intro”.</a:t>
            </a:r>
            <a:endParaRPr lang="en-US" altLang="en-US" sz="2000" dirty="0"/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2000" dirty="0"/>
              <a:t>'%Comp%' matches any string containing “Comp” as a substring.</a:t>
            </a:r>
            <a:endParaRPr lang="en-US" altLang="en-US" sz="2000" dirty="0"/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2000" dirty="0"/>
              <a:t>'_ _ _' matches any string of exactly three characters.</a:t>
            </a:r>
            <a:endParaRPr lang="en-US" altLang="en-US" sz="2000" dirty="0"/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2000" dirty="0"/>
              <a:t>'_ _ _ %' matches any string of at least three characters.</a:t>
            </a:r>
            <a:endParaRPr lang="en-US" altLang="en-US" sz="2000" dirty="0"/>
          </a:p>
          <a:p>
            <a:pPr lvl="1">
              <a:buFont typeface="Monotype Sorts" pitchFamily="-65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2000" dirty="0"/>
              <a:t> </a:t>
            </a:r>
            <a:endParaRPr lang="en-US" altLang="en-US" sz="2000" dirty="0"/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2000" dirty="0"/>
              <a:t>SQL supports a variety of string operations such as</a:t>
            </a:r>
            <a:endParaRPr lang="en-US" altLang="en-US" sz="2000" dirty="0"/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2000" dirty="0"/>
              <a:t>concatenation (using “||”)</a:t>
            </a:r>
            <a:endParaRPr lang="en-US" altLang="en-US" sz="2000" dirty="0"/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2000" dirty="0"/>
              <a:t>converting from upper to lower case (and vice versa)</a:t>
            </a:r>
            <a:endParaRPr lang="en-US" altLang="en-US" sz="2000" dirty="0"/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2000" dirty="0"/>
              <a:t>finding string length, extracting substrings, etc.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Examples</a:t>
            </a:r>
            <a:endParaRPr lang="en-US" altLang="en-US" sz="2800" dirty="0"/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6409" y="1106489"/>
            <a:ext cx="5337313" cy="4526216"/>
          </a:xfrm>
        </p:spPr>
        <p:txBody>
          <a:bodyPr lIns="90488" tIns="44450" rIns="90488" bIns="44450"/>
          <a:lstStyle/>
          <a:p>
            <a:pPr>
              <a:tabLst>
                <a:tab pos="2055495" algn="l"/>
              </a:tabLst>
            </a:pPr>
            <a:r>
              <a:rPr lang="en-US" altLang="en-US" sz="2000" dirty="0"/>
              <a:t>Find the names of all instructors who have taught some course and the </a:t>
            </a:r>
            <a:r>
              <a:rPr lang="en-US" altLang="en-US" sz="2000" dirty="0" err="1"/>
              <a:t>course_id</a:t>
            </a:r>
            <a:endParaRPr lang="en-US" altLang="en-US" sz="2000" dirty="0"/>
          </a:p>
          <a:p>
            <a:pPr lvl="1">
              <a:tabLst>
                <a:tab pos="2055495" algn="l"/>
              </a:tabLst>
            </a:pPr>
            <a:r>
              <a:rPr lang="en-US" altLang="en-US" sz="2000" b="1" dirty="0"/>
              <a:t>select </a:t>
            </a:r>
            <a:r>
              <a:rPr lang="en-US" altLang="en-US" sz="2000" i="1" dirty="0"/>
              <a:t>name, </a:t>
            </a:r>
            <a:r>
              <a:rPr lang="en-US" altLang="en-US" sz="2000" i="1" dirty="0" err="1"/>
              <a:t>course_id</a:t>
            </a:r>
            <a:br>
              <a:rPr lang="en-US" altLang="en-US" sz="2000" i="1" dirty="0"/>
            </a:br>
            <a:r>
              <a:rPr lang="en-US" altLang="en-US" sz="2000" b="1" dirty="0"/>
              <a:t>from </a:t>
            </a:r>
            <a:r>
              <a:rPr lang="en-US" altLang="en-US" sz="2000" i="1" dirty="0"/>
              <a:t>instructor , teaches</a:t>
            </a:r>
            <a:br>
              <a:rPr lang="en-US" altLang="en-US" sz="2000" i="1" dirty="0"/>
            </a:br>
            <a:r>
              <a:rPr lang="en-US" altLang="en-US" sz="2000" b="1" dirty="0"/>
              <a:t>where </a:t>
            </a:r>
            <a:r>
              <a:rPr lang="en-US" altLang="en-US" sz="2000" i="1" dirty="0"/>
              <a:t>instructor.ID = teaches.ID </a:t>
            </a:r>
            <a:endParaRPr lang="en-US" altLang="en-US" sz="2000" i="1" dirty="0"/>
          </a:p>
          <a:p>
            <a:pPr lvl="1">
              <a:buFont typeface="Monotype Sorts" pitchFamily="-65" charset="2"/>
              <a:buNone/>
              <a:tabLst>
                <a:tab pos="2055495" algn="l"/>
              </a:tabLst>
            </a:pPr>
            <a:r>
              <a:rPr lang="en-US" altLang="en-US" sz="2000" dirty="0"/>
              <a:t> </a:t>
            </a:r>
            <a:endParaRPr lang="en-US" altLang="en-US" sz="2000" dirty="0"/>
          </a:p>
          <a:p>
            <a:pPr>
              <a:tabLst>
                <a:tab pos="2055495" algn="l"/>
              </a:tabLst>
            </a:pPr>
            <a:r>
              <a:rPr lang="en-US" altLang="en-US" sz="2000" dirty="0"/>
              <a:t>Find the names of all instructors in the Art  department who have taught some course and the </a:t>
            </a:r>
            <a:r>
              <a:rPr lang="en-US" altLang="en-US" sz="2000" dirty="0" err="1"/>
              <a:t>course_id</a:t>
            </a:r>
            <a:endParaRPr lang="en-US" altLang="en-US" sz="2000" dirty="0"/>
          </a:p>
          <a:p>
            <a:pPr lvl="1">
              <a:tabLst>
                <a:tab pos="2055495" algn="l"/>
              </a:tabLst>
            </a:pPr>
            <a:r>
              <a:rPr lang="en-US" altLang="en-US" sz="2000" b="1" dirty="0"/>
              <a:t>select </a:t>
            </a:r>
            <a:r>
              <a:rPr lang="en-US" altLang="en-US" sz="2000" i="1" dirty="0"/>
              <a:t>name, </a:t>
            </a:r>
            <a:r>
              <a:rPr lang="en-US" altLang="en-US" sz="2000" i="1" dirty="0" err="1"/>
              <a:t>course_id</a:t>
            </a:r>
            <a:br>
              <a:rPr lang="en-US" altLang="en-US" sz="2000" i="1" dirty="0"/>
            </a:br>
            <a:r>
              <a:rPr lang="en-US" altLang="en-US" sz="2000" b="1" dirty="0"/>
              <a:t>from </a:t>
            </a:r>
            <a:r>
              <a:rPr lang="en-US" altLang="en-US" sz="2000" i="1" dirty="0"/>
              <a:t>instructor , teaches</a:t>
            </a:r>
            <a:br>
              <a:rPr lang="en-US" altLang="en-US" sz="2000" i="1" dirty="0"/>
            </a:br>
            <a:r>
              <a:rPr lang="en-US" altLang="en-US" sz="2000" b="1" dirty="0"/>
              <a:t>where </a:t>
            </a:r>
            <a:r>
              <a:rPr lang="en-US" altLang="en-US" sz="2000" i="1" dirty="0"/>
              <a:t>instructor.ID = teaches.ID  </a:t>
            </a:r>
            <a:br>
              <a:rPr lang="en-US" altLang="en-US" sz="2000" i="1" dirty="0"/>
            </a:br>
            <a:r>
              <a:rPr lang="en-US" altLang="en-US" sz="2000" i="1" dirty="0"/>
              <a:t>          </a:t>
            </a:r>
            <a:r>
              <a:rPr lang="en-US" altLang="en-US" sz="2000" b="1" i="1" dirty="0"/>
              <a:t>and</a:t>
            </a:r>
            <a:r>
              <a:rPr lang="en-US" altLang="en-US" sz="2000" i="1" dirty="0"/>
              <a:t>  instructor. dept_name = </a:t>
            </a:r>
            <a:r>
              <a:rPr lang="en-US" altLang="en-US" sz="2000" dirty="0"/>
              <a:t>'Art'</a:t>
            </a:r>
            <a:endParaRPr lang="en-US" altLang="en-US" sz="2000" dirty="0"/>
          </a:p>
          <a:p>
            <a:pPr lvl="1">
              <a:buFont typeface="Monotype Sorts" pitchFamily="-65" charset="2"/>
              <a:buNone/>
              <a:tabLst>
                <a:tab pos="2055495" algn="l"/>
              </a:tabLst>
            </a:pPr>
            <a:endParaRPr lang="en-US" altLang="en-US" sz="1700" dirty="0"/>
          </a:p>
        </p:txBody>
      </p:sp>
      <p:pic>
        <p:nvPicPr>
          <p:cNvPr id="3" name="Graphic 2"/>
          <p:cNvPicPr>
            <a:picLocks noChangeAspect="1"/>
          </p:cNvPicPr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32705" t="875" r="32623" b="14122"/>
          <a:stretch>
            <a:fillRect/>
          </a:stretch>
        </p:blipFill>
        <p:spPr>
          <a:xfrm>
            <a:off x="6113206" y="1106489"/>
            <a:ext cx="2322871" cy="4262249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Where </a:t>
            </a:r>
            <a:r>
              <a:rPr lang="zh-CN" altLang="en-US" smtClean="0"/>
              <a:t>子句</a:t>
            </a:r>
            <a:endParaRPr lang="zh-CN" altLang="en-US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作用：选出满足条件的行</a:t>
            </a:r>
            <a:endParaRPr lang="zh-CN" altLang="en-US" sz="2400" dirty="0" smtClean="0"/>
          </a:p>
          <a:p>
            <a:pPr lvl="1" eaLnBrk="1" hangingPunct="1"/>
            <a:r>
              <a:rPr lang="zh-CN" altLang="en-US" sz="2400" dirty="0" smtClean="0"/>
              <a:t>等价于选择运算</a:t>
            </a:r>
            <a:endParaRPr lang="zh-CN" altLang="en-US" sz="2400" dirty="0" smtClean="0"/>
          </a:p>
          <a:p>
            <a:pPr eaLnBrk="1" hangingPunct="1"/>
            <a:r>
              <a:rPr lang="zh-CN" altLang="en-US" sz="2400" dirty="0" smtClean="0"/>
              <a:t>例：</a:t>
            </a:r>
            <a:endParaRPr lang="zh-CN" altLang="en-US" sz="2400" dirty="0" smtClean="0"/>
          </a:p>
          <a:p>
            <a:pPr lvl="1" eaLnBrk="1" hangingPunct="1"/>
            <a:r>
              <a:rPr lang="en-US" altLang="zh-CN" sz="2400" dirty="0" smtClean="0"/>
              <a:t>S </a:t>
            </a:r>
            <a:r>
              <a:rPr lang="zh-CN" altLang="en-US" sz="2400" dirty="0" smtClean="0"/>
              <a:t>：学生关系</a:t>
            </a:r>
            <a:endParaRPr lang="zh-CN" altLang="en-US" sz="2400" dirty="0" smtClean="0"/>
          </a:p>
          <a:p>
            <a:pPr lvl="1" eaLnBrk="1" hangingPunct="1"/>
            <a:r>
              <a:rPr lang="zh-CN" altLang="en-US" sz="2400" dirty="0" smtClean="0"/>
              <a:t>问：所有年龄大于</a:t>
            </a:r>
            <a:r>
              <a:rPr lang="en-US" altLang="zh-CN" sz="2400" dirty="0" smtClean="0"/>
              <a:t>22</a:t>
            </a:r>
            <a:r>
              <a:rPr lang="zh-CN" altLang="en-US" sz="2400" dirty="0" smtClean="0"/>
              <a:t>岁的男学生的信息</a:t>
            </a:r>
            <a:r>
              <a:rPr lang="en-US" altLang="zh-CN" sz="2400" dirty="0" smtClean="0"/>
              <a:t>?</a:t>
            </a:r>
            <a:endParaRPr lang="en-US" altLang="zh-CN" sz="2400" dirty="0" smtClean="0"/>
          </a:p>
        </p:txBody>
      </p:sp>
      <p:sp>
        <p:nvSpPr>
          <p:cNvPr id="580613" name="Rectangle 5"/>
          <p:cNvSpPr>
            <a:spLocks noChangeArrowheads="1"/>
          </p:cNvSpPr>
          <p:nvPr/>
        </p:nvSpPr>
        <p:spPr bwMode="auto">
          <a:xfrm>
            <a:off x="1460500" y="348026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S</a:t>
            </a:r>
            <a:endParaRPr kumimoji="1" lang="en-US" altLang="zh-CN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80684" name="Group 76"/>
          <p:cNvGraphicFramePr>
            <a:graphicFrameLocks noGrp="1"/>
          </p:cNvGraphicFramePr>
          <p:nvPr/>
        </p:nvGraphicFramePr>
        <p:xfrm>
          <a:off x="482600" y="4101790"/>
          <a:ext cx="2400300" cy="2227266"/>
        </p:xfrm>
        <a:graphic>
          <a:graphicData uri="http://schemas.openxmlformats.org/drawingml/2006/table">
            <a:tbl>
              <a:tblPr/>
              <a:tblGrid>
                <a:gridCol w="609600"/>
                <a:gridCol w="622300"/>
                <a:gridCol w="584200"/>
                <a:gridCol w="584200"/>
              </a:tblGrid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学号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姓名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性别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年龄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13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小张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男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小李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女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06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小陈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男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小刘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女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小孙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男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21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80683" name="Group 75"/>
          <p:cNvGraphicFramePr>
            <a:graphicFrameLocks noGrp="1"/>
          </p:cNvGraphicFramePr>
          <p:nvPr/>
        </p:nvGraphicFramePr>
        <p:xfrm>
          <a:off x="5954712" y="4843948"/>
          <a:ext cx="2400300" cy="742950"/>
        </p:xfrm>
        <a:graphic>
          <a:graphicData uri="http://schemas.openxmlformats.org/drawingml/2006/table">
            <a:tbl>
              <a:tblPr/>
              <a:tblGrid>
                <a:gridCol w="609600"/>
                <a:gridCol w="622300"/>
                <a:gridCol w="584200"/>
                <a:gridCol w="584200"/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学号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18009" marB="1800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姓名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18009" marB="180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性别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18009" marB="180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年龄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18009" marB="180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13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9" marB="1800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小张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9" marB="180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男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9" marB="180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23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9" marB="180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AutoShape 59"/>
          <p:cNvSpPr>
            <a:spLocks noChangeArrowheads="1"/>
          </p:cNvSpPr>
          <p:nvPr/>
        </p:nvSpPr>
        <p:spPr bwMode="auto">
          <a:xfrm>
            <a:off x="3047206" y="5069348"/>
            <a:ext cx="2743200" cy="381000"/>
          </a:xfrm>
          <a:prstGeom prst="rightArrow">
            <a:avLst>
              <a:gd name="adj1" fmla="val 50000"/>
              <a:gd name="adj2" fmla="val 180000"/>
            </a:avLst>
          </a:prstGeom>
          <a:solidFill>
            <a:srgbClr val="30E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Rectangle 60"/>
          <p:cNvSpPr>
            <a:spLocks noChangeArrowheads="1"/>
          </p:cNvSpPr>
          <p:nvPr/>
        </p:nvSpPr>
        <p:spPr bwMode="auto">
          <a:xfrm>
            <a:off x="3976818" y="4477210"/>
            <a:ext cx="596638" cy="598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3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3200" b="1" dirty="0" smtClean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？</a:t>
            </a:r>
            <a:endParaRPr kumimoji="1" lang="zh-CN" altLang="en-US" sz="3200" b="1" dirty="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80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80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80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3" grpId="0" autoUpdateAnimBg="0"/>
      <p:bldP spid="11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Where </a:t>
            </a:r>
            <a:r>
              <a:rPr lang="zh-CN" altLang="en-US" smtClean="0"/>
              <a:t>子句</a:t>
            </a:r>
            <a:endParaRPr lang="zh-CN" altLang="en-US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在</a:t>
            </a:r>
            <a:r>
              <a:rPr lang="en-US" altLang="zh-CN" sz="2400" dirty="0" smtClean="0"/>
              <a:t>Where</a:t>
            </a:r>
            <a:r>
              <a:rPr lang="zh-CN" altLang="en-US" sz="2400" dirty="0" smtClean="0"/>
              <a:t>子句的条件中可能出现的运算符号</a:t>
            </a:r>
            <a:endParaRPr lang="zh-CN" altLang="en-US" sz="2400" dirty="0" smtClean="0"/>
          </a:p>
          <a:p>
            <a:pPr lvl="1" eaLnBrk="1" hangingPunct="1"/>
            <a:r>
              <a:rPr lang="zh-CN" altLang="en-US" sz="2400" dirty="0" smtClean="0"/>
              <a:t>比较运算符</a:t>
            </a:r>
            <a:endParaRPr lang="zh-CN" altLang="en-US" sz="2400" dirty="0" smtClean="0"/>
          </a:p>
          <a:p>
            <a:pPr lvl="2" eaLnBrk="1" hangingPunct="1"/>
            <a:r>
              <a:rPr lang="zh-CN" altLang="en-US" sz="2400" dirty="0" smtClean="0">
                <a:sym typeface="Symbol" panose="05050102010706020507" pitchFamily="18" charset="2"/>
              </a:rPr>
              <a:t></a:t>
            </a:r>
            <a:r>
              <a:rPr lang="zh-CN" altLang="en-US" sz="2400" dirty="0" smtClean="0"/>
              <a:t>、</a:t>
            </a:r>
            <a:r>
              <a:rPr lang="zh-CN" altLang="en-US" sz="2400" dirty="0" smtClean="0">
                <a:sym typeface="Symbol" panose="05050102010706020507" pitchFamily="18" charset="2"/>
              </a:rPr>
              <a:t> </a:t>
            </a:r>
            <a:r>
              <a:rPr lang="zh-CN" altLang="en-US" sz="2400" dirty="0" smtClean="0"/>
              <a:t>、</a:t>
            </a:r>
            <a:r>
              <a:rPr lang="zh-CN" altLang="en-US" sz="2400" dirty="0" smtClean="0">
                <a:sym typeface="Symbol" panose="05050102010706020507" pitchFamily="18" charset="2"/>
              </a:rPr>
              <a:t></a:t>
            </a:r>
            <a:r>
              <a:rPr lang="zh-CN" altLang="en-US" sz="2400" dirty="0" smtClean="0"/>
              <a:t>、</a:t>
            </a:r>
            <a:r>
              <a:rPr lang="zh-CN" altLang="en-US" sz="2400" dirty="0" smtClean="0">
                <a:sym typeface="Symbol" panose="05050102010706020507" pitchFamily="18" charset="2"/>
              </a:rPr>
              <a:t></a:t>
            </a:r>
            <a:r>
              <a:rPr lang="zh-CN" altLang="en-US" sz="2400" dirty="0" smtClean="0"/>
              <a:t>、</a:t>
            </a:r>
            <a:r>
              <a:rPr lang="en-US" altLang="zh-CN" sz="2400" dirty="0" smtClean="0">
                <a:sym typeface="Symbol" panose="05050102010706020507" pitchFamily="18" charset="2"/>
              </a:rPr>
              <a:t>=</a:t>
            </a:r>
            <a:r>
              <a:rPr lang="zh-CN" altLang="en-US" sz="2400" dirty="0" smtClean="0"/>
              <a:t>、</a:t>
            </a:r>
            <a:r>
              <a:rPr lang="zh-CN" altLang="en-US" sz="2400" dirty="0" smtClean="0">
                <a:sym typeface="Symbol" panose="05050102010706020507" pitchFamily="18" charset="2"/>
              </a:rPr>
              <a:t>  </a:t>
            </a:r>
            <a:endParaRPr lang="zh-CN" altLang="en-US" sz="2400" dirty="0" smtClean="0"/>
          </a:p>
          <a:p>
            <a:pPr lvl="1" eaLnBrk="1" hangingPunct="1"/>
            <a:r>
              <a:rPr lang="zh-CN" altLang="en-US" sz="2400" dirty="0" smtClean="0"/>
              <a:t>逻辑运算符</a:t>
            </a:r>
            <a:endParaRPr lang="zh-CN" altLang="en-US" sz="2400" dirty="0" smtClean="0"/>
          </a:p>
          <a:p>
            <a:pPr lvl="2" eaLnBrk="1" hangingPunct="1"/>
            <a:r>
              <a:rPr lang="en-US" altLang="zh-CN" sz="2400" dirty="0" smtClean="0"/>
              <a:t>and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or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not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400" dirty="0" smtClean="0"/>
              <a:t>范围运算</a:t>
            </a:r>
            <a:endParaRPr lang="zh-CN" altLang="en-US" sz="2400" dirty="0" smtClean="0"/>
          </a:p>
          <a:p>
            <a:pPr lvl="2" eaLnBrk="1" hangingPunct="1"/>
            <a:r>
              <a:rPr lang="zh-CN" altLang="en-US" sz="2400" dirty="0" smtClean="0"/>
              <a:t>格式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：   </a:t>
            </a:r>
            <a:r>
              <a:rPr lang="en-US" altLang="zh-CN" sz="2400" dirty="0" smtClean="0">
                <a:solidFill>
                  <a:srgbClr val="30E44E"/>
                </a:solidFill>
              </a:rPr>
              <a:t>between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下界 </a:t>
            </a:r>
            <a:r>
              <a:rPr lang="en-US" altLang="zh-CN" sz="2400" dirty="0" smtClean="0">
                <a:solidFill>
                  <a:srgbClr val="30E44E"/>
                </a:solidFill>
              </a:rPr>
              <a:t>and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上界   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下界</a:t>
            </a:r>
            <a:r>
              <a:rPr lang="en-US" altLang="zh-CN" sz="2400" dirty="0" smtClean="0"/>
              <a:t>&lt;</a:t>
            </a:r>
            <a:r>
              <a:rPr lang="zh-CN" altLang="en-US" sz="2400" dirty="0" smtClean="0"/>
              <a:t>上界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pPr lvl="2" eaLnBrk="1" hangingPunct="1"/>
            <a:r>
              <a:rPr lang="zh-CN" altLang="en-US" sz="2400" dirty="0" smtClean="0"/>
              <a:t>格式</a:t>
            </a:r>
            <a:r>
              <a:rPr lang="en-US" altLang="zh-CN" sz="2400" dirty="0" smtClean="0"/>
              <a:t>2:   </a:t>
            </a:r>
            <a:r>
              <a:rPr lang="en-US" altLang="zh-CN" sz="2400" dirty="0" smtClean="0">
                <a:solidFill>
                  <a:srgbClr val="30E44E"/>
                </a:solidFill>
              </a:rPr>
              <a:t>not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rgbClr val="30E44E"/>
                </a:solidFill>
              </a:rPr>
              <a:t>between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下界</a:t>
            </a:r>
            <a:r>
              <a:rPr lang="zh-CN" altLang="en-US" sz="2400" dirty="0" smtClean="0">
                <a:solidFill>
                  <a:srgbClr val="FF3300"/>
                </a:solidFill>
              </a:rPr>
              <a:t> </a:t>
            </a:r>
            <a:r>
              <a:rPr lang="en-US" altLang="zh-CN" sz="2400" dirty="0" smtClean="0">
                <a:solidFill>
                  <a:srgbClr val="30E44E"/>
                </a:solidFill>
              </a:rPr>
              <a:t>and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上界</a:t>
            </a:r>
            <a:endParaRPr lang="zh-CN" altLang="en-US" sz="2400" dirty="0" smtClean="0"/>
          </a:p>
          <a:p>
            <a:pPr lvl="2" eaLnBrk="1" hangingPunct="1"/>
            <a:r>
              <a:rPr lang="zh-CN" altLang="en-US" sz="2400" dirty="0" smtClean="0"/>
              <a:t>例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：  年龄  </a:t>
            </a:r>
            <a:r>
              <a:rPr lang="en-US" altLang="zh-CN" sz="2400" dirty="0" smtClean="0">
                <a:solidFill>
                  <a:srgbClr val="30E44E"/>
                </a:solidFill>
              </a:rPr>
              <a:t>between</a:t>
            </a:r>
            <a:r>
              <a:rPr lang="en-US" altLang="zh-CN" sz="2400" dirty="0" smtClean="0"/>
              <a:t>  20  and  23</a:t>
            </a:r>
            <a:endParaRPr lang="en-US" altLang="zh-CN" sz="2400" dirty="0" smtClean="0"/>
          </a:p>
          <a:p>
            <a:pPr lvl="2" eaLnBrk="1" hangingPunct="1"/>
            <a:r>
              <a:rPr lang="zh-CN" altLang="en-US" sz="2400" dirty="0" smtClean="0"/>
              <a:t>例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：  年龄  </a:t>
            </a:r>
            <a:r>
              <a:rPr lang="en-US" altLang="zh-CN" sz="2400" dirty="0" smtClean="0">
                <a:solidFill>
                  <a:srgbClr val="30E44E"/>
                </a:solidFill>
              </a:rPr>
              <a:t>between</a:t>
            </a:r>
            <a:r>
              <a:rPr lang="en-US" altLang="zh-CN" sz="2400" dirty="0" smtClean="0"/>
              <a:t>  23  and  20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Where </a:t>
            </a:r>
            <a:r>
              <a:rPr lang="zh-CN" altLang="en-US" smtClean="0"/>
              <a:t>子句</a:t>
            </a:r>
            <a:endParaRPr lang="zh-CN" altLang="en-US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 sz="2000" dirty="0" smtClean="0"/>
              <a:t>集合运算：</a:t>
            </a:r>
            <a:endParaRPr lang="zh-CN" altLang="en-US" sz="2000" dirty="0" smtClean="0"/>
          </a:p>
          <a:p>
            <a:pPr lvl="2" eaLnBrk="1" hangingPunct="1"/>
            <a:r>
              <a:rPr lang="zh-CN" altLang="en-US" sz="2000" dirty="0" smtClean="0"/>
              <a:t>格式</a:t>
            </a:r>
            <a:r>
              <a:rPr lang="en-US" altLang="zh-CN" sz="2000" dirty="0" smtClean="0"/>
              <a:t>1:         </a:t>
            </a:r>
            <a:r>
              <a:rPr lang="en-US" altLang="zh-CN" sz="2000" dirty="0" smtClean="0">
                <a:solidFill>
                  <a:srgbClr val="30E44E"/>
                </a:solidFill>
              </a:rPr>
              <a:t>in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集合；</a:t>
            </a:r>
            <a:endParaRPr lang="zh-CN" altLang="en-US" sz="2000" dirty="0" smtClean="0"/>
          </a:p>
          <a:p>
            <a:pPr lvl="2" eaLnBrk="1" hangingPunct="1"/>
            <a:r>
              <a:rPr lang="zh-CN" altLang="en-US" sz="2000" dirty="0" smtClean="0"/>
              <a:t>格式</a:t>
            </a:r>
            <a:r>
              <a:rPr lang="en-US" altLang="zh-CN" sz="2000" dirty="0" smtClean="0"/>
              <a:t>2:   </a:t>
            </a:r>
            <a:r>
              <a:rPr lang="en-US" altLang="zh-CN" sz="2000" dirty="0" smtClean="0">
                <a:solidFill>
                  <a:srgbClr val="30E44E"/>
                </a:solidFill>
              </a:rPr>
              <a:t>not in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集合</a:t>
            </a:r>
            <a:endParaRPr lang="zh-CN" altLang="en-US" sz="2000" dirty="0" smtClean="0"/>
          </a:p>
          <a:p>
            <a:pPr lvl="2" eaLnBrk="1" hangingPunct="1"/>
            <a:r>
              <a:rPr lang="zh-CN" altLang="en-US" sz="2000" dirty="0" smtClean="0"/>
              <a:t>例：    姓名        </a:t>
            </a:r>
            <a:r>
              <a:rPr lang="en-US" altLang="zh-CN" sz="2000" dirty="0" smtClean="0">
                <a:solidFill>
                  <a:srgbClr val="30E44E"/>
                </a:solidFill>
              </a:rPr>
              <a:t>in</a:t>
            </a:r>
            <a:r>
              <a:rPr lang="en-US" altLang="zh-CN" sz="2000" dirty="0" smtClean="0"/>
              <a:t> { </a:t>
            </a:r>
            <a:r>
              <a:rPr lang="en-US" altLang="zh-CN" sz="2000" dirty="0" smtClean="0">
                <a:latin typeface="Helvetica" panose="020B0604020202020204" pitchFamily="34" charset="0"/>
              </a:rPr>
              <a:t>‘</a:t>
            </a:r>
            <a:r>
              <a:rPr lang="zh-CN" altLang="en-US" sz="2000" dirty="0" smtClean="0"/>
              <a:t>小陈</a:t>
            </a:r>
            <a:r>
              <a:rPr lang="zh-CN" altLang="en-US" sz="2000" dirty="0" smtClean="0">
                <a:latin typeface="Helvetica" panose="020B0604020202020204" pitchFamily="34" charset="0"/>
              </a:rPr>
              <a:t>’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,  </a:t>
            </a:r>
            <a:r>
              <a:rPr lang="en-US" altLang="zh-CN" sz="2000" dirty="0" smtClean="0">
                <a:latin typeface="Helvetica" panose="020B0604020202020204" pitchFamily="34" charset="0"/>
              </a:rPr>
              <a:t>‘</a:t>
            </a:r>
            <a:r>
              <a:rPr lang="zh-CN" altLang="en-US" sz="2000" dirty="0" smtClean="0"/>
              <a:t>小李</a:t>
            </a:r>
            <a:r>
              <a:rPr lang="zh-CN" altLang="en-US" sz="2000" dirty="0" smtClean="0">
                <a:latin typeface="Helvetica" panose="020B0604020202020204" pitchFamily="34" charset="0"/>
              </a:rPr>
              <a:t>’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}</a:t>
            </a:r>
            <a:endParaRPr lang="en-US" altLang="zh-CN" sz="2000" dirty="0" smtClean="0"/>
          </a:p>
          <a:p>
            <a:pPr lvl="2" eaLnBrk="1" hangingPunct="1"/>
            <a:r>
              <a:rPr lang="zh-CN" altLang="en-US" sz="2000" dirty="0" smtClean="0"/>
              <a:t>例：    姓名 </a:t>
            </a:r>
            <a:r>
              <a:rPr lang="en-US" altLang="zh-CN" sz="2000" dirty="0" smtClean="0">
                <a:solidFill>
                  <a:srgbClr val="30E44E"/>
                </a:solidFill>
              </a:rPr>
              <a:t>not in</a:t>
            </a:r>
            <a:r>
              <a:rPr lang="en-US" altLang="zh-CN" sz="2000" dirty="0" smtClean="0"/>
              <a:t> { </a:t>
            </a:r>
            <a:r>
              <a:rPr lang="en-US" altLang="zh-CN" sz="2000" dirty="0" smtClean="0">
                <a:latin typeface="Helvetica" panose="020B0604020202020204" pitchFamily="34" charset="0"/>
              </a:rPr>
              <a:t>‘</a:t>
            </a:r>
            <a:r>
              <a:rPr lang="zh-CN" altLang="en-US" sz="2000" dirty="0" smtClean="0"/>
              <a:t>小陈</a:t>
            </a:r>
            <a:r>
              <a:rPr lang="zh-CN" altLang="en-US" sz="2000" dirty="0" smtClean="0">
                <a:latin typeface="Helvetica" panose="020B0604020202020204" pitchFamily="34" charset="0"/>
              </a:rPr>
              <a:t>’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,  </a:t>
            </a:r>
            <a:r>
              <a:rPr lang="en-US" altLang="zh-CN" sz="2000" dirty="0" smtClean="0">
                <a:latin typeface="Helvetica" panose="020B0604020202020204" pitchFamily="34" charset="0"/>
              </a:rPr>
              <a:t>‘</a:t>
            </a:r>
            <a:r>
              <a:rPr lang="zh-CN" altLang="en-US" sz="2000" dirty="0" smtClean="0"/>
              <a:t>小李</a:t>
            </a:r>
            <a:r>
              <a:rPr lang="zh-CN" altLang="en-US" sz="2000" dirty="0" smtClean="0">
                <a:latin typeface="Helvetica" panose="020B0604020202020204" pitchFamily="34" charset="0"/>
              </a:rPr>
              <a:t>’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}</a:t>
            </a:r>
            <a:endParaRPr lang="zh-CN" altLang="en-US" sz="2000" dirty="0" smtClean="0"/>
          </a:p>
          <a:p>
            <a:pPr lvl="1" eaLnBrk="1" hangingPunct="1"/>
            <a:r>
              <a:rPr lang="zh-CN" altLang="en-US" sz="2000" dirty="0" smtClean="0"/>
              <a:t>匹配运算</a:t>
            </a:r>
            <a:endParaRPr lang="zh-CN" altLang="en-US" sz="2000" dirty="0" smtClean="0"/>
          </a:p>
          <a:p>
            <a:pPr lvl="2" eaLnBrk="1" hangingPunct="1"/>
            <a:r>
              <a:rPr lang="zh-CN" altLang="en-US" sz="2000" dirty="0" smtClean="0"/>
              <a:t>格式：</a:t>
            </a:r>
            <a:r>
              <a:rPr lang="en-US" altLang="zh-CN" sz="2000" dirty="0" smtClean="0">
                <a:solidFill>
                  <a:srgbClr val="30E44E"/>
                </a:solidFill>
              </a:rPr>
              <a:t>like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匹配串；</a:t>
            </a:r>
            <a:r>
              <a:rPr lang="en-US" altLang="zh-CN" sz="2000" dirty="0" smtClean="0">
                <a:solidFill>
                  <a:srgbClr val="30E44E"/>
                </a:solidFill>
              </a:rPr>
              <a:t>not</a:t>
            </a:r>
            <a:r>
              <a:rPr lang="en-US" altLang="zh-CN" sz="2000" dirty="0" smtClean="0">
                <a:solidFill>
                  <a:srgbClr val="FF3300"/>
                </a:solidFill>
              </a:rPr>
              <a:t> </a:t>
            </a:r>
            <a:r>
              <a:rPr lang="en-US" altLang="zh-CN" sz="2000" dirty="0" smtClean="0">
                <a:solidFill>
                  <a:srgbClr val="30E44E"/>
                </a:solidFill>
              </a:rPr>
              <a:t>like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匹配串</a:t>
            </a:r>
            <a:endParaRPr lang="zh-CN" altLang="en-US" sz="2000" dirty="0" smtClean="0"/>
          </a:p>
          <a:p>
            <a:pPr lvl="2" eaLnBrk="1" hangingPunct="1"/>
            <a:r>
              <a:rPr lang="en-US" altLang="zh-CN" sz="2000" dirty="0" smtClean="0"/>
              <a:t>\</a:t>
            </a:r>
            <a:r>
              <a:rPr lang="zh-CN" altLang="en-US" sz="2000" dirty="0" smtClean="0"/>
              <a:t>是转义字符</a:t>
            </a:r>
            <a:endParaRPr lang="zh-CN" altLang="en-US" sz="2000" dirty="0" smtClean="0"/>
          </a:p>
          <a:p>
            <a:pPr lvl="2" eaLnBrk="1" hangingPunct="1"/>
            <a:r>
              <a:rPr lang="zh-CN" altLang="en-US" sz="2000" dirty="0" smtClean="0"/>
              <a:t>例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：姓名 </a:t>
            </a:r>
            <a:r>
              <a:rPr lang="en-US" altLang="zh-CN" sz="2000" dirty="0" smtClean="0">
                <a:solidFill>
                  <a:srgbClr val="30E44E"/>
                </a:solidFill>
              </a:rPr>
              <a:t>like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latin typeface="Helvetica" panose="020B0604020202020204" pitchFamily="34" charset="0"/>
              </a:rPr>
              <a:t>‘</a:t>
            </a:r>
            <a:r>
              <a:rPr lang="zh-CN" altLang="en-US" sz="2000" dirty="0" smtClean="0"/>
              <a:t>陈</a:t>
            </a:r>
            <a:r>
              <a:rPr lang="en-US" altLang="zh-CN" sz="2000" dirty="0" smtClean="0"/>
              <a:t>%</a:t>
            </a:r>
            <a:r>
              <a:rPr lang="en-US" altLang="zh-CN" sz="2000" dirty="0" smtClean="0">
                <a:latin typeface="Helvetica" panose="020B0604020202020204" pitchFamily="34" charset="0"/>
              </a:rPr>
              <a:t>’</a:t>
            </a:r>
            <a:r>
              <a:rPr lang="zh-CN" altLang="en-US" sz="2000" dirty="0" smtClean="0">
                <a:latin typeface="Helvetica" panose="020B0604020202020204" pitchFamily="34" charset="0"/>
              </a:rPr>
              <a:t>，匹配</a:t>
            </a:r>
            <a:r>
              <a:rPr lang="zh-CN" altLang="en-US" sz="2000" dirty="0" smtClean="0">
                <a:solidFill>
                  <a:srgbClr val="FF0000"/>
                </a:solidFill>
                <a:latin typeface="Helvetica" panose="020B0604020202020204" pitchFamily="34" charset="0"/>
              </a:rPr>
              <a:t>陈毅</a:t>
            </a:r>
            <a:r>
              <a:rPr lang="zh-CN" altLang="en-US" sz="2000" dirty="0" smtClean="0">
                <a:latin typeface="Helvetica" panose="020B0604020202020204" pitchFamily="34" charset="0"/>
              </a:rPr>
              <a:t>、</a:t>
            </a:r>
            <a:r>
              <a:rPr lang="zh-CN" altLang="en-US" sz="2000" dirty="0" smtClean="0">
                <a:solidFill>
                  <a:srgbClr val="FF0000"/>
                </a:solidFill>
                <a:latin typeface="Helvetica" panose="020B0604020202020204" pitchFamily="34" charset="0"/>
              </a:rPr>
              <a:t>陈小鲁</a:t>
            </a:r>
            <a:r>
              <a:rPr lang="zh-CN" altLang="en-US" sz="2000" dirty="0" smtClean="0">
                <a:latin typeface="Helvetica" panose="020B0604020202020204" pitchFamily="34" charset="0"/>
              </a:rPr>
              <a:t>，</a:t>
            </a:r>
            <a:r>
              <a:rPr lang="en-US" altLang="zh-CN" sz="2000" dirty="0" smtClean="0">
                <a:solidFill>
                  <a:srgbClr val="00CC00"/>
                </a:solidFill>
                <a:latin typeface="Helvetica" panose="020B0604020202020204" pitchFamily="34" charset="0"/>
              </a:rPr>
              <a:t>0-n</a:t>
            </a:r>
            <a:r>
              <a:rPr lang="zh-CN" altLang="en-US" sz="2000" dirty="0" smtClean="0">
                <a:solidFill>
                  <a:srgbClr val="00CC00"/>
                </a:solidFill>
                <a:latin typeface="Helvetica" panose="020B0604020202020204" pitchFamily="34" charset="0"/>
              </a:rPr>
              <a:t>个字符</a:t>
            </a:r>
            <a:endParaRPr lang="en-US" altLang="zh-CN" sz="2000" dirty="0" smtClean="0">
              <a:solidFill>
                <a:srgbClr val="00CC00"/>
              </a:solidFill>
            </a:endParaRPr>
          </a:p>
          <a:p>
            <a:pPr lvl="2" eaLnBrk="1" hangingPunct="1"/>
            <a:r>
              <a:rPr lang="zh-CN" altLang="en-US" sz="2000" dirty="0" smtClean="0"/>
              <a:t>例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：姓名 </a:t>
            </a:r>
            <a:r>
              <a:rPr lang="en-US" altLang="zh-CN" sz="2000" dirty="0" smtClean="0">
                <a:solidFill>
                  <a:srgbClr val="30E44E"/>
                </a:solidFill>
              </a:rPr>
              <a:t>like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latin typeface="Helvetica" panose="020B0604020202020204" pitchFamily="34" charset="0"/>
              </a:rPr>
              <a:t>‘</a:t>
            </a:r>
            <a:r>
              <a:rPr lang="zh-CN" altLang="en-US" sz="2000" dirty="0" smtClean="0"/>
              <a:t>陈</a:t>
            </a:r>
            <a:r>
              <a:rPr lang="en-US" altLang="zh-CN" sz="2000" dirty="0" smtClean="0"/>
              <a:t>_</a:t>
            </a:r>
            <a:r>
              <a:rPr lang="en-US" altLang="zh-CN" sz="2000" dirty="0" smtClean="0">
                <a:latin typeface="Helvetica" panose="020B0604020202020204" pitchFamily="34" charset="0"/>
              </a:rPr>
              <a:t>’</a:t>
            </a:r>
            <a:r>
              <a:rPr lang="zh-CN" altLang="en-US" sz="2000" dirty="0" smtClean="0">
                <a:latin typeface="Helvetica" panose="020B0604020202020204" pitchFamily="34" charset="0"/>
              </a:rPr>
              <a:t>，只能匹配</a:t>
            </a:r>
            <a:r>
              <a:rPr lang="zh-CN" altLang="en-US" sz="2000" dirty="0" smtClean="0">
                <a:solidFill>
                  <a:srgbClr val="FF0000"/>
                </a:solidFill>
                <a:latin typeface="Helvetica" panose="020B0604020202020204" pitchFamily="34" charset="0"/>
              </a:rPr>
              <a:t>陈毅</a:t>
            </a:r>
            <a:r>
              <a:rPr lang="zh-CN" altLang="en-US" sz="2000" dirty="0" smtClean="0">
                <a:latin typeface="Helvetica" panose="020B0604020202020204" pitchFamily="34" charset="0"/>
              </a:rPr>
              <a:t>，</a:t>
            </a:r>
            <a:r>
              <a:rPr lang="en-US" altLang="zh-CN" sz="2000" dirty="0" smtClean="0">
                <a:solidFill>
                  <a:srgbClr val="00CC00"/>
                </a:solidFill>
                <a:latin typeface="Helvetica" panose="020B0604020202020204" pitchFamily="34" charset="0"/>
              </a:rPr>
              <a:t>1</a:t>
            </a:r>
            <a:r>
              <a:rPr lang="zh-CN" altLang="en-US" sz="2000" dirty="0" smtClean="0">
                <a:solidFill>
                  <a:srgbClr val="00CC00"/>
                </a:solidFill>
                <a:latin typeface="Helvetica" panose="020B0604020202020204" pitchFamily="34" charset="0"/>
              </a:rPr>
              <a:t>个字符</a:t>
            </a:r>
            <a:endParaRPr lang="en-US" altLang="zh-CN" sz="2000" dirty="0" smtClean="0">
              <a:solidFill>
                <a:srgbClr val="00CC00"/>
              </a:solidFill>
            </a:endParaRPr>
          </a:p>
          <a:p>
            <a:pPr lvl="2" eaLnBrk="1" hangingPunct="1"/>
            <a:r>
              <a:rPr lang="zh-CN" altLang="en-US" sz="2000" dirty="0" smtClean="0"/>
              <a:t>例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：内容 </a:t>
            </a:r>
            <a:r>
              <a:rPr lang="en-US" altLang="zh-CN" sz="2000" dirty="0" smtClean="0">
                <a:solidFill>
                  <a:srgbClr val="30E44E"/>
                </a:solidFill>
              </a:rPr>
              <a:t>like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latin typeface="Helvetica" panose="020B0604020202020204" pitchFamily="34" charset="0"/>
              </a:rPr>
              <a:t>‘</a:t>
            </a:r>
            <a:r>
              <a:rPr lang="en-US" altLang="zh-CN" sz="2000" dirty="0" smtClean="0"/>
              <a:t>%100\%</a:t>
            </a:r>
            <a:r>
              <a:rPr lang="zh-CN" altLang="en-US" sz="2000" dirty="0" smtClean="0"/>
              <a:t>正确</a:t>
            </a:r>
            <a:r>
              <a:rPr lang="en-US" altLang="zh-CN" sz="2000" dirty="0" smtClean="0"/>
              <a:t>%</a:t>
            </a:r>
            <a:r>
              <a:rPr lang="en-US" altLang="zh-CN" sz="2000" dirty="0" smtClean="0">
                <a:latin typeface="Helvetica" panose="020B0604020202020204" pitchFamily="34" charset="0"/>
              </a:rPr>
              <a:t>’</a:t>
            </a:r>
            <a:r>
              <a:rPr lang="en-US" altLang="zh-CN" sz="2000" dirty="0" smtClean="0"/>
              <a:t>  </a:t>
            </a:r>
            <a:r>
              <a:rPr lang="zh-CN" altLang="en-US" sz="2000" dirty="0" smtClean="0"/>
              <a:t>匹配含</a:t>
            </a:r>
            <a:r>
              <a:rPr lang="en-US" altLang="zh-CN" sz="2000" dirty="0" smtClean="0"/>
              <a:t>‘100%</a:t>
            </a:r>
            <a:r>
              <a:rPr lang="zh-CN" altLang="en-US" sz="2000" dirty="0" smtClean="0"/>
              <a:t>正确</a:t>
            </a:r>
            <a:r>
              <a:rPr lang="en-US" altLang="zh-CN" sz="2000" dirty="0" smtClean="0"/>
              <a:t>’</a:t>
            </a:r>
            <a:r>
              <a:rPr lang="zh-CN" altLang="en-US" sz="2000" dirty="0" smtClean="0"/>
              <a:t>的字符串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Where </a:t>
            </a:r>
            <a:r>
              <a:rPr lang="zh-CN" altLang="en-US" smtClean="0"/>
              <a:t>子句</a:t>
            </a:r>
            <a:endParaRPr lang="zh-CN" altLang="en-US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运算顺序：例：</a:t>
            </a:r>
            <a:endParaRPr lang="zh-CN" altLang="en-US" sz="2400" dirty="0" smtClean="0"/>
          </a:p>
          <a:p>
            <a:pPr lvl="1" eaLnBrk="1" hangingPunct="1"/>
            <a:r>
              <a:rPr lang="en-US" altLang="zh-CN" sz="2400" dirty="0" smtClean="0"/>
              <a:t>S </a:t>
            </a:r>
            <a:r>
              <a:rPr lang="zh-CN" altLang="en-US" sz="2400" dirty="0" smtClean="0"/>
              <a:t>：学生关系</a:t>
            </a:r>
            <a:endParaRPr lang="zh-CN" altLang="en-US" sz="2400" dirty="0" smtClean="0"/>
          </a:p>
          <a:p>
            <a:pPr lvl="1" eaLnBrk="1" hangingPunct="1"/>
            <a:r>
              <a:rPr lang="zh-CN" altLang="en-US" sz="2400" dirty="0" smtClean="0"/>
              <a:t>问：所有学生的姓名和出生年份</a:t>
            </a:r>
            <a:r>
              <a:rPr lang="en-US" altLang="zh-CN" sz="2400" dirty="0" smtClean="0"/>
              <a:t>?</a:t>
            </a:r>
            <a:endParaRPr lang="en-US" altLang="zh-CN" sz="2400" dirty="0" smtClean="0"/>
          </a:p>
        </p:txBody>
      </p:sp>
      <p:sp>
        <p:nvSpPr>
          <p:cNvPr id="642053" name="Rectangle 5"/>
          <p:cNvSpPr>
            <a:spLocks noChangeArrowheads="1"/>
          </p:cNvSpPr>
          <p:nvPr/>
        </p:nvSpPr>
        <p:spPr bwMode="auto">
          <a:xfrm>
            <a:off x="1460500" y="2822767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S</a:t>
            </a:r>
            <a:endParaRPr kumimoji="1"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42128" name="Group 80"/>
          <p:cNvGraphicFramePr>
            <a:graphicFrameLocks noGrp="1"/>
          </p:cNvGraphicFramePr>
          <p:nvPr/>
        </p:nvGraphicFramePr>
        <p:xfrm>
          <a:off x="482600" y="3356167"/>
          <a:ext cx="2400300" cy="2227266"/>
        </p:xfrm>
        <a:graphic>
          <a:graphicData uri="http://schemas.openxmlformats.org/drawingml/2006/table">
            <a:tbl>
              <a:tblPr/>
              <a:tblGrid>
                <a:gridCol w="609600"/>
                <a:gridCol w="622300"/>
                <a:gridCol w="584200"/>
                <a:gridCol w="584200"/>
              </a:tblGrid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学号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姓名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性别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年龄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13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小张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男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小李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女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06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小陈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男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21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小刘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女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小孙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男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21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42129" name="Group 81"/>
          <p:cNvGraphicFramePr>
            <a:graphicFrameLocks noGrp="1"/>
          </p:cNvGraphicFramePr>
          <p:nvPr/>
        </p:nvGraphicFramePr>
        <p:xfrm>
          <a:off x="5399088" y="3590919"/>
          <a:ext cx="2400300" cy="2227266"/>
        </p:xfrm>
        <a:graphic>
          <a:graphicData uri="http://schemas.openxmlformats.org/drawingml/2006/table">
            <a:tbl>
              <a:tblPr/>
              <a:tblGrid>
                <a:gridCol w="1168400"/>
                <a:gridCol w="1231900"/>
              </a:tblGrid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姓名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出生年份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小张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小李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2001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小陈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2002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小刘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小孙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2002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AutoShape 59"/>
          <p:cNvSpPr>
            <a:spLocks noChangeArrowheads="1"/>
          </p:cNvSpPr>
          <p:nvPr/>
        </p:nvSpPr>
        <p:spPr bwMode="auto">
          <a:xfrm>
            <a:off x="3202327" y="4517392"/>
            <a:ext cx="1877334" cy="374320"/>
          </a:xfrm>
          <a:prstGeom prst="rightArrow">
            <a:avLst>
              <a:gd name="adj1" fmla="val 50000"/>
              <a:gd name="adj2" fmla="val 180000"/>
            </a:avLst>
          </a:prstGeom>
          <a:solidFill>
            <a:srgbClr val="30E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46364" y="2580533"/>
            <a:ext cx="5305448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b="1" i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Select  </a:t>
            </a:r>
            <a:r>
              <a:rPr lang="zh-CN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姓名</a:t>
            </a:r>
            <a:r>
              <a:rPr lang="en-US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2024</a:t>
            </a:r>
            <a:r>
              <a:rPr lang="zh-CN" altLang="zh-CN" sz="24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zh-CN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年龄 </a:t>
            </a:r>
            <a:r>
              <a:rPr lang="en-US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as </a:t>
            </a:r>
            <a:r>
              <a:rPr lang="zh-CN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出生年份　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b="1" i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From    </a:t>
            </a:r>
            <a:r>
              <a:rPr lang="en-US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 </a:t>
            </a:r>
            <a:r>
              <a:rPr lang="zh-CN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　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42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42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5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SQL</a:t>
            </a:r>
            <a:r>
              <a:rPr lang="zh-CN" altLang="en-US" dirty="0"/>
              <a:t>的特点</a:t>
            </a:r>
            <a:endParaRPr lang="zh-CN" alt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72340" y="1093788"/>
            <a:ext cx="8003324" cy="4903787"/>
          </a:xfrm>
        </p:spPr>
        <p:txBody>
          <a:bodyPr/>
          <a:lstStyle/>
          <a:p>
            <a:pPr eaLnBrk="1" hangingPunct="1"/>
            <a:r>
              <a:rPr lang="en-US" altLang="zh-CN" sz="2000" dirty="0"/>
              <a:t>SQL</a:t>
            </a:r>
            <a:r>
              <a:rPr lang="zh-CN" altLang="en-US" sz="2000" dirty="0"/>
              <a:t>的特点</a:t>
            </a:r>
            <a:endParaRPr lang="zh-CN" altLang="en-US" sz="2000" dirty="0"/>
          </a:p>
          <a:p>
            <a:pPr lvl="1" eaLnBrk="1" hangingPunct="1"/>
            <a:r>
              <a:rPr lang="zh-CN" altLang="en-US" sz="2000" dirty="0"/>
              <a:t>一体化</a:t>
            </a:r>
            <a:endParaRPr lang="zh-CN" altLang="en-US" sz="2000" dirty="0"/>
          </a:p>
          <a:p>
            <a:pPr lvl="2" eaLnBrk="1" hangingPunct="1"/>
            <a:r>
              <a:rPr lang="zh-CN" altLang="en-US" sz="2000" dirty="0"/>
              <a:t>功能一体化：</a:t>
            </a:r>
            <a:r>
              <a:rPr lang="en-US" altLang="zh-CN" sz="2000" dirty="0"/>
              <a:t> </a:t>
            </a:r>
            <a:r>
              <a:rPr lang="zh-CN" altLang="en-US" sz="2000" dirty="0"/>
              <a:t>提供数据定义、操纵和控制功能，集</a:t>
            </a:r>
            <a:r>
              <a:rPr lang="en-US" altLang="zh-CN" sz="2000" dirty="0"/>
              <a:t>DDL</a:t>
            </a:r>
            <a:r>
              <a:rPr lang="zh-CN" altLang="en-US" sz="2000" dirty="0"/>
              <a:t>、</a:t>
            </a:r>
            <a:r>
              <a:rPr lang="en-US" altLang="zh-CN" sz="2000" dirty="0"/>
              <a:t>DML</a:t>
            </a:r>
            <a:r>
              <a:rPr lang="zh-CN" altLang="en-US" sz="2000" dirty="0"/>
              <a:t>和</a:t>
            </a:r>
            <a:r>
              <a:rPr lang="en-US" altLang="zh-CN" sz="2000" dirty="0"/>
              <a:t>DCL</a:t>
            </a:r>
            <a:r>
              <a:rPr lang="zh-CN" altLang="en-US" sz="2000" dirty="0"/>
              <a:t>等语言于一体</a:t>
            </a:r>
            <a:endParaRPr lang="zh-CN" altLang="en-US" sz="2000" dirty="0"/>
          </a:p>
          <a:p>
            <a:pPr lvl="2" eaLnBrk="1" hangingPunct="1"/>
            <a:r>
              <a:rPr lang="zh-CN" altLang="en-US" sz="2000" dirty="0"/>
              <a:t>操作对象单一化：都是对关系进行操作</a:t>
            </a:r>
            <a:endParaRPr lang="zh-CN" altLang="en-US" sz="2000" dirty="0"/>
          </a:p>
          <a:p>
            <a:pPr lvl="1" eaLnBrk="1" hangingPunct="1"/>
            <a:r>
              <a:rPr lang="zh-CN" altLang="en-US" sz="2000" dirty="0"/>
              <a:t>高度非过程化</a:t>
            </a:r>
            <a:endParaRPr lang="zh-CN" altLang="en-US" sz="2000" dirty="0"/>
          </a:p>
          <a:p>
            <a:pPr lvl="2" eaLnBrk="1" hangingPunct="1"/>
            <a:r>
              <a:rPr lang="zh-CN" altLang="en-US" sz="2000" dirty="0"/>
              <a:t>用户只需提出“做什么”，而无须说明“怎么做”，不必介入具体的操作实现过程</a:t>
            </a:r>
            <a:endParaRPr lang="zh-CN" altLang="en-US" sz="2000" dirty="0"/>
          </a:p>
          <a:p>
            <a:pPr lvl="1" eaLnBrk="1" hangingPunct="1"/>
            <a:r>
              <a:rPr lang="zh-CN" altLang="en-US" sz="2000" dirty="0"/>
              <a:t>面向集合的操作方式</a:t>
            </a:r>
            <a:endParaRPr lang="zh-CN" altLang="en-US" sz="2000" dirty="0"/>
          </a:p>
          <a:p>
            <a:pPr lvl="2" eaLnBrk="1" hangingPunct="1"/>
            <a:r>
              <a:rPr lang="zh-CN" altLang="en-US" sz="2000" dirty="0"/>
              <a:t>一次一集合：每次操作的对象和结果都是关系 </a:t>
            </a:r>
            <a:r>
              <a:rPr lang="en-US" altLang="zh-CN" sz="2000" dirty="0"/>
              <a:t>(</a:t>
            </a:r>
            <a:r>
              <a:rPr lang="zh-CN" altLang="en-US" sz="2000" dirty="0"/>
              <a:t>记录集合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lvl="2" eaLnBrk="1" hangingPunct="1"/>
            <a:r>
              <a:rPr lang="zh-CN" altLang="en-US" sz="2000" dirty="0"/>
              <a:t>与之相反的是</a:t>
            </a:r>
            <a:r>
              <a:rPr lang="zh-CN" altLang="en-US" sz="2000" dirty="0">
                <a:latin typeface="Helvetica" panose="020B0604020202020204" pitchFamily="34" charset="0"/>
              </a:rPr>
              <a:t>“</a:t>
            </a:r>
            <a:r>
              <a:rPr lang="zh-CN" altLang="en-US" sz="2000" dirty="0"/>
              <a:t>一次一记录</a:t>
            </a:r>
            <a:r>
              <a:rPr lang="zh-CN" altLang="en-US" sz="2000" dirty="0">
                <a:latin typeface="Helvetica" panose="020B0604020202020204" pitchFamily="34" charset="0"/>
              </a:rPr>
              <a:t>”</a:t>
            </a:r>
            <a:r>
              <a:rPr lang="en-US" altLang="zh-CN" sz="2000" dirty="0"/>
              <a:t>: </a:t>
            </a:r>
            <a:r>
              <a:rPr lang="zh-CN" altLang="en-US" sz="2000" dirty="0"/>
              <a:t>每次操作只能处理一条记录，要通过循环等手段才能处理一个记录集合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Where </a:t>
            </a:r>
            <a:r>
              <a:rPr lang="zh-CN" altLang="en-US" smtClean="0"/>
              <a:t>子句</a:t>
            </a:r>
            <a:endParaRPr lang="zh-CN" altLang="en-US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例：</a:t>
            </a:r>
            <a:endParaRPr lang="zh-CN" altLang="en-US" sz="2400" dirty="0" smtClean="0"/>
          </a:p>
          <a:p>
            <a:pPr lvl="1" eaLnBrk="1" hangingPunct="1"/>
            <a:r>
              <a:rPr lang="en-US" altLang="zh-CN" sz="2400" dirty="0" smtClean="0"/>
              <a:t>S </a:t>
            </a:r>
            <a:r>
              <a:rPr lang="zh-CN" altLang="en-US" sz="2400" dirty="0" smtClean="0"/>
              <a:t>：学生关系</a:t>
            </a:r>
            <a:endParaRPr lang="zh-CN" altLang="en-US" sz="2400" dirty="0" smtClean="0"/>
          </a:p>
          <a:p>
            <a:pPr lvl="1" eaLnBrk="1" hangingPunct="1"/>
            <a:r>
              <a:rPr lang="zh-CN" altLang="en-US" sz="2400" dirty="0" smtClean="0"/>
              <a:t>问：所有</a:t>
            </a:r>
            <a:r>
              <a:rPr lang="en-US" altLang="zh-CN" sz="2400" dirty="0" smtClean="0"/>
              <a:t>99</a:t>
            </a:r>
            <a:r>
              <a:rPr lang="zh-CN" altLang="en-US" sz="2400" dirty="0" smtClean="0"/>
              <a:t>年之前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不含</a:t>
            </a:r>
            <a:r>
              <a:rPr lang="en-US" altLang="zh-CN" sz="2400" dirty="0" smtClean="0"/>
              <a:t>99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出生的学生姓名和出生年份</a:t>
            </a:r>
            <a:r>
              <a:rPr lang="en-US" altLang="zh-CN" sz="2400" dirty="0" smtClean="0"/>
              <a:t>?</a:t>
            </a:r>
            <a:endParaRPr lang="en-US" altLang="zh-CN" sz="2400" dirty="0" smtClean="0"/>
          </a:p>
        </p:txBody>
      </p:sp>
      <p:sp>
        <p:nvSpPr>
          <p:cNvPr id="644101" name="Rectangle 5"/>
          <p:cNvSpPr>
            <a:spLocks noChangeArrowheads="1"/>
          </p:cNvSpPr>
          <p:nvPr/>
        </p:nvSpPr>
        <p:spPr bwMode="auto">
          <a:xfrm>
            <a:off x="1460500" y="3010053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S</a:t>
            </a:r>
            <a:endParaRPr kumimoji="1"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44103" name="Rectangle 7"/>
          <p:cNvSpPr>
            <a:spLocks noChangeArrowheads="1"/>
          </p:cNvSpPr>
          <p:nvPr/>
        </p:nvSpPr>
        <p:spPr bwMode="auto">
          <a:xfrm>
            <a:off x="3343275" y="3159125"/>
            <a:ext cx="5549900" cy="1584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30000"/>
              </a:spcBef>
              <a:buClr>
                <a:srgbClr val="FF3300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 b="1" i="1" dirty="0">
                <a:solidFill>
                  <a:srgbClr val="30E44E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Select</a:t>
            </a:r>
            <a:r>
              <a:rPr kumimoji="1" lang="en-US" altLang="zh-CN" sz="2400" b="1" i="1" dirty="0">
                <a:solidFill>
                  <a:srgbClr val="A559A7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</a:t>
            </a:r>
            <a:r>
              <a:rPr kumimoji="1"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姓名</a:t>
            </a:r>
            <a:r>
              <a:rPr kumimoji="1"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, </a:t>
            </a:r>
            <a:r>
              <a:rPr kumimoji="1" lang="en-US" altLang="zh-CN" sz="2400" b="1" dirty="0" smtClean="0">
                <a:latin typeface="Tahoma" panose="020B0604030504040204" pitchFamily="34" charset="0"/>
                <a:ea typeface="宋体" panose="02010600030101010101" pitchFamily="2" charset="-122"/>
              </a:rPr>
              <a:t>2024</a:t>
            </a:r>
            <a:r>
              <a:rPr kumimoji="1" lang="zh-CN" altLang="en-US" sz="2400" b="1" dirty="0" smtClean="0">
                <a:latin typeface="Tahoma" panose="020B0604030504040204" pitchFamily="34" charset="0"/>
                <a:ea typeface="宋体" panose="02010600030101010101" pitchFamily="2" charset="-122"/>
              </a:rPr>
              <a:t>－</a:t>
            </a:r>
            <a:r>
              <a:rPr kumimoji="1"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年龄 </a:t>
            </a:r>
            <a:r>
              <a:rPr kumimoji="1"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as </a:t>
            </a:r>
            <a:r>
              <a:rPr kumimoji="1"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出生年份　</a:t>
            </a:r>
            <a:endParaRPr kumimoji="1" lang="zh-CN" altLang="en-US" sz="2400" b="1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5000"/>
              </a:lnSpc>
              <a:spcBef>
                <a:spcPct val="30000"/>
              </a:spcBef>
              <a:buClr>
                <a:srgbClr val="FF3300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 b="1" i="1" dirty="0">
                <a:solidFill>
                  <a:srgbClr val="30E44E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From</a:t>
            </a:r>
            <a:r>
              <a:rPr kumimoji="1" lang="en-US" altLang="zh-CN" sz="2400" b="1" i="1" dirty="0">
                <a:solidFill>
                  <a:srgbClr val="A559A7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</a:t>
            </a:r>
            <a:r>
              <a:rPr kumimoji="1"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S</a:t>
            </a:r>
            <a:r>
              <a:rPr kumimoji="1"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　</a:t>
            </a:r>
            <a:endParaRPr kumimoji="1" lang="zh-CN" altLang="en-US" sz="2400" b="1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5000"/>
              </a:lnSpc>
              <a:spcBef>
                <a:spcPct val="30000"/>
              </a:spcBef>
              <a:buClr>
                <a:srgbClr val="FF3300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 b="1" i="1" dirty="0">
                <a:solidFill>
                  <a:srgbClr val="30E44E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Where</a:t>
            </a:r>
            <a:r>
              <a:rPr kumimoji="1" lang="en-US" altLang="zh-CN" sz="2400" b="1" i="1" dirty="0">
                <a:solidFill>
                  <a:srgbClr val="A559A7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</a:t>
            </a:r>
            <a:r>
              <a:rPr kumimoji="1"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出生年份</a:t>
            </a:r>
            <a:r>
              <a:rPr kumimoji="1"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&lt;</a:t>
            </a:r>
            <a:r>
              <a:rPr kumimoji="1" lang="en-US" altLang="zh-CN" sz="2400" b="1" dirty="0" smtClean="0">
                <a:latin typeface="Tahoma" panose="020B0604030504040204" pitchFamily="34" charset="0"/>
                <a:ea typeface="宋体" panose="02010600030101010101" pitchFamily="2" charset="-122"/>
              </a:rPr>
              <a:t>1999</a:t>
            </a:r>
            <a:endParaRPr kumimoji="1" lang="zh-CN" altLang="en-US" sz="2400" b="1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44171" name="Group 75"/>
          <p:cNvGraphicFramePr>
            <a:graphicFrameLocks noGrp="1"/>
          </p:cNvGraphicFramePr>
          <p:nvPr/>
        </p:nvGraphicFramePr>
        <p:xfrm>
          <a:off x="482600" y="3543453"/>
          <a:ext cx="2400300" cy="2227266"/>
        </p:xfrm>
        <a:graphic>
          <a:graphicData uri="http://schemas.openxmlformats.org/drawingml/2006/table">
            <a:tbl>
              <a:tblPr/>
              <a:tblGrid>
                <a:gridCol w="609600"/>
                <a:gridCol w="622300"/>
                <a:gridCol w="584200"/>
                <a:gridCol w="584200"/>
              </a:tblGrid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学号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姓名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性别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年龄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13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小张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男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小李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女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06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小陈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男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小刘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女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小孙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男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21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44167" name="Text Box 71"/>
          <p:cNvSpPr txBox="1">
            <a:spLocks noChangeArrowheads="1"/>
          </p:cNvSpPr>
          <p:nvPr/>
        </p:nvSpPr>
        <p:spPr bwMode="auto">
          <a:xfrm>
            <a:off x="7319963" y="3543300"/>
            <a:ext cx="68580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72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×</a:t>
            </a:r>
            <a:endParaRPr kumimoji="1" lang="en-US" altLang="zh-CN" sz="72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60"/>
          <p:cNvSpPr>
            <a:spLocks noChangeArrowheads="1"/>
          </p:cNvSpPr>
          <p:nvPr/>
        </p:nvSpPr>
        <p:spPr bwMode="auto">
          <a:xfrm>
            <a:off x="5521587" y="5171901"/>
            <a:ext cx="596638" cy="598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3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3200" b="1" dirty="0" smtClean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？</a:t>
            </a:r>
            <a:endParaRPr kumimoji="1" lang="zh-CN" altLang="en-US" sz="3200" b="1" dirty="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44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4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44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101" grpId="0" autoUpdateAnimBg="0"/>
      <p:bldP spid="644103" grpId="0" bldLvl="0" animBg="1" autoUpdateAnimBg="0"/>
      <p:bldP spid="644167" grpId="0" autoUpdateAnimBg="0"/>
      <p:bldP spid="10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思考</a:t>
            </a:r>
            <a:endParaRPr lang="en-US" altLang="zh-CN" smtClean="0"/>
          </a:p>
        </p:txBody>
      </p:sp>
      <p:sp>
        <p:nvSpPr>
          <p:cNvPr id="73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 smtClean="0"/>
              <a:t>select </a:t>
            </a:r>
            <a:r>
              <a:rPr lang="zh-CN" altLang="en-US" sz="2400" dirty="0" smtClean="0"/>
              <a:t>子句中，可以为属性更名。那么</a:t>
            </a:r>
            <a:r>
              <a:rPr lang="en-US" altLang="zh-CN" sz="2400" dirty="0" smtClean="0"/>
              <a:t>Where</a:t>
            </a:r>
            <a:r>
              <a:rPr lang="zh-CN" altLang="en-US" sz="2400" dirty="0" smtClean="0"/>
              <a:t>子句中，应使用新属性名还是旧属性名？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8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8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307" grpId="0" bldLvl="2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思考</a:t>
            </a:r>
            <a:endParaRPr lang="en-US" altLang="zh-CN" sz="4700" smtClean="0"/>
          </a:p>
        </p:txBody>
      </p:sp>
      <p:sp>
        <p:nvSpPr>
          <p:cNvPr id="64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 smtClean="0"/>
              <a:t>select </a:t>
            </a:r>
            <a:r>
              <a:rPr lang="zh-CN" altLang="en-US" sz="2400" dirty="0" smtClean="0"/>
              <a:t>子句中，可以为属性更名。那么</a:t>
            </a:r>
            <a:r>
              <a:rPr lang="en-US" altLang="zh-CN" sz="2400" dirty="0" smtClean="0"/>
              <a:t>Where</a:t>
            </a:r>
            <a:r>
              <a:rPr lang="zh-CN" altLang="en-US" sz="2400" dirty="0" smtClean="0"/>
              <a:t>子句中，应使用新属性名还是旧属性名？</a:t>
            </a:r>
            <a:endParaRPr lang="zh-CN" altLang="en-US" sz="2400" dirty="0" smtClean="0"/>
          </a:p>
          <a:p>
            <a:pPr lvl="1" eaLnBrk="1" hangingPunct="1"/>
            <a:r>
              <a:rPr lang="zh-CN" altLang="en-US" sz="2400" dirty="0" smtClean="0"/>
              <a:t>因为选择运算</a:t>
            </a:r>
            <a:r>
              <a:rPr lang="en-US" altLang="zh-CN" sz="2400" dirty="0" smtClean="0"/>
              <a:t>(Where</a:t>
            </a:r>
            <a:r>
              <a:rPr lang="zh-CN" altLang="en-US" sz="2400" dirty="0" smtClean="0"/>
              <a:t>子句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在投影运算</a:t>
            </a:r>
            <a:r>
              <a:rPr lang="en-US" altLang="zh-CN" sz="2400" dirty="0" smtClean="0"/>
              <a:t>(Select</a:t>
            </a:r>
            <a:r>
              <a:rPr lang="zh-CN" altLang="en-US" sz="2400" dirty="0" smtClean="0"/>
              <a:t>子句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之前。所以</a:t>
            </a:r>
            <a:r>
              <a:rPr lang="en-US" altLang="zh-CN" sz="2400" dirty="0" smtClean="0"/>
              <a:t>Where</a:t>
            </a:r>
            <a:r>
              <a:rPr lang="zh-CN" altLang="en-US" sz="2400" dirty="0" smtClean="0"/>
              <a:t>子句中不能使用</a:t>
            </a:r>
            <a:r>
              <a:rPr lang="en-US" altLang="zh-CN" sz="2400" dirty="0" smtClean="0"/>
              <a:t>Select</a:t>
            </a:r>
            <a:r>
              <a:rPr lang="zh-CN" altLang="en-US" sz="2400" dirty="0" smtClean="0"/>
              <a:t>子句中更名后的新属性名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23" grpId="0" bldLvl="2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/>
              <a:t>The from Clause</a:t>
            </a:r>
            <a:endParaRPr lang="en-US" altLang="en-US"/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603292" cy="4867592"/>
          </a:xfrm>
        </p:spPr>
        <p:txBody>
          <a:bodyPr lIns="90488" tIns="44450" rIns="90488" bIns="44450"/>
          <a:lstStyle/>
          <a:p>
            <a:pPr>
              <a:tabLst>
                <a:tab pos="635000" algn="l"/>
                <a:tab pos="2403475" algn="l"/>
              </a:tabLst>
            </a:pPr>
            <a:r>
              <a:rPr lang="en-US" altLang="en-US" sz="2000" dirty="0"/>
              <a:t>The </a:t>
            </a:r>
            <a:r>
              <a:rPr lang="en-US" altLang="en-US" sz="2000" b="1" dirty="0">
                <a:solidFill>
                  <a:srgbClr val="002060"/>
                </a:solidFill>
              </a:rPr>
              <a:t>from</a:t>
            </a:r>
            <a:r>
              <a:rPr lang="en-US" altLang="en-US" sz="2000" b="1" dirty="0"/>
              <a:t> </a:t>
            </a:r>
            <a:r>
              <a:rPr lang="en-US" altLang="en-US" sz="2000" dirty="0"/>
              <a:t>clause lists the relations involved in the query</a:t>
            </a:r>
            <a:endParaRPr lang="en-US" altLang="en-US" sz="2000" dirty="0"/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z="2000" dirty="0"/>
              <a:t>Corresponds to the Cartesian product operation of the relational algebra.</a:t>
            </a:r>
            <a:endParaRPr lang="en-US" altLang="en-US" sz="2000" dirty="0"/>
          </a:p>
          <a:p>
            <a:pPr>
              <a:tabLst>
                <a:tab pos="635000" algn="l"/>
                <a:tab pos="2403475" algn="l"/>
              </a:tabLst>
            </a:pPr>
            <a:r>
              <a:rPr lang="en-US" altLang="en-US" sz="2000" dirty="0"/>
              <a:t>Find the Cartesian product </a:t>
            </a:r>
            <a:r>
              <a:rPr lang="en-US" altLang="en-US" sz="2000" i="1" dirty="0"/>
              <a:t>instructor X teaches</a:t>
            </a:r>
            <a:endParaRPr lang="en-US" altLang="en-US" sz="2000" dirty="0"/>
          </a:p>
          <a:p>
            <a:pPr>
              <a:buFont typeface="Monotype Sorts" pitchFamily="-65" charset="2"/>
              <a:buNone/>
              <a:tabLst>
                <a:tab pos="635000" algn="l"/>
                <a:tab pos="2403475" algn="l"/>
              </a:tabLst>
            </a:pPr>
            <a:r>
              <a:rPr lang="en-US" altLang="en-US" sz="2000" b="1" dirty="0"/>
              <a:t>			select </a:t>
            </a:r>
            <a:r>
              <a:rPr lang="en-US" altLang="en-US" sz="2000" dirty="0">
                <a:latin typeface="Symbol" panose="05050102010706020507" pitchFamily="18" charset="2"/>
              </a:rPr>
              <a:t></a:t>
            </a:r>
            <a:br>
              <a:rPr lang="en-US" altLang="en-US" sz="2000" dirty="0"/>
            </a:br>
            <a:r>
              <a:rPr lang="en-US" altLang="en-US" sz="2000" dirty="0"/>
              <a:t>		</a:t>
            </a:r>
            <a:r>
              <a:rPr lang="en-US" altLang="en-US" sz="2000" b="1" dirty="0"/>
              <a:t>from </a:t>
            </a:r>
            <a:r>
              <a:rPr lang="en-US" altLang="en-US" sz="2000" i="1" dirty="0"/>
              <a:t>instructor, teaches</a:t>
            </a:r>
            <a:endParaRPr lang="en-US" altLang="en-US" sz="2000" i="1" dirty="0"/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z="2000" dirty="0">
                <a:solidFill>
                  <a:srgbClr val="FF0000"/>
                </a:solidFill>
              </a:rPr>
              <a:t>generates every possible instructor – teaches pair, with all attributes from both relations</a:t>
            </a:r>
            <a:r>
              <a:rPr lang="en-US" altLang="en-US" sz="2000" dirty="0"/>
              <a:t>.</a:t>
            </a:r>
            <a:endParaRPr lang="en-US" altLang="en-US" sz="2000" dirty="0"/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z="2000" dirty="0">
                <a:solidFill>
                  <a:srgbClr val="FF0000"/>
                </a:solidFill>
              </a:rPr>
              <a:t>For common attributes (e.g., </a:t>
            </a:r>
            <a:r>
              <a:rPr lang="en-US" altLang="en-US" sz="2000" i="1" dirty="0">
                <a:solidFill>
                  <a:srgbClr val="FF0000"/>
                </a:solidFill>
              </a:rPr>
              <a:t>ID</a:t>
            </a:r>
            <a:r>
              <a:rPr lang="en-US" altLang="en-US" sz="2000" dirty="0">
                <a:solidFill>
                  <a:srgbClr val="FF0000"/>
                </a:solidFill>
              </a:rPr>
              <a:t>), the attributes  in the resulting table are renamed using the  relation name (e.g., </a:t>
            </a:r>
            <a:r>
              <a:rPr lang="en-US" altLang="en-US" sz="2000" i="1" dirty="0">
                <a:solidFill>
                  <a:srgbClr val="FF0000"/>
                </a:solidFill>
              </a:rPr>
              <a:t>instructor.ID</a:t>
            </a:r>
            <a:r>
              <a:rPr lang="en-US" altLang="en-US" sz="2000" dirty="0">
                <a:solidFill>
                  <a:srgbClr val="FF0000"/>
                </a:solidFill>
              </a:rPr>
              <a:t>)</a:t>
            </a:r>
            <a:endParaRPr lang="en-US" altLang="en-US" sz="2000" dirty="0">
              <a:solidFill>
                <a:srgbClr val="FF0000"/>
              </a:solidFill>
            </a:endParaRPr>
          </a:p>
          <a:p>
            <a:pPr>
              <a:tabLst>
                <a:tab pos="635000" algn="l"/>
                <a:tab pos="2403475" algn="l"/>
              </a:tabLst>
            </a:pPr>
            <a:r>
              <a:rPr lang="en-US" altLang="en-US" sz="2000" dirty="0"/>
              <a:t>Cartesian product not very useful directly, but useful combined with where-clause condition (selection operation in relational algebra).</a:t>
            </a:r>
            <a:endParaRPr lang="en-US" altLang="en-US" sz="2000" dirty="0"/>
          </a:p>
          <a:p>
            <a:pPr>
              <a:buFont typeface="Monotype Sorts" pitchFamily="-65" charset="2"/>
              <a:buNone/>
              <a:tabLst>
                <a:tab pos="635000" algn="l"/>
                <a:tab pos="2403475" algn="l"/>
              </a:tabLst>
            </a:pPr>
            <a:r>
              <a:rPr lang="en-US" altLang="en-US" i="1" dirty="0"/>
              <a:t>	</a:t>
            </a:r>
            <a:endParaRPr lang="en-US" altLang="en-US" i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From </a:t>
            </a:r>
            <a:r>
              <a:rPr lang="zh-CN" altLang="en-US" smtClean="0"/>
              <a:t>子句</a:t>
            </a:r>
            <a:endParaRPr lang="zh-CN" altLang="en-US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795945"/>
            <a:ext cx="7707313" cy="4903787"/>
          </a:xfrm>
        </p:spPr>
        <p:txBody>
          <a:bodyPr/>
          <a:lstStyle/>
          <a:p>
            <a:pPr eaLnBrk="1" hangingPunct="1"/>
            <a:r>
              <a:rPr lang="zh-CN" altLang="en-US" sz="2400" dirty="0" smtClean="0"/>
              <a:t>作用：连接多个关系的元组</a:t>
            </a:r>
            <a:endParaRPr lang="zh-CN" altLang="en-US" sz="2400" dirty="0" smtClean="0"/>
          </a:p>
          <a:p>
            <a:pPr lvl="1" eaLnBrk="1" hangingPunct="1"/>
            <a:r>
              <a:rPr lang="zh-CN" altLang="en-US" sz="2400" dirty="0" smtClean="0"/>
              <a:t>等价于笛卡儿积运算</a:t>
            </a:r>
            <a:endParaRPr lang="zh-CN" altLang="en-US" sz="2400" dirty="0" smtClean="0"/>
          </a:p>
          <a:p>
            <a:pPr lvl="1" eaLnBrk="1" hangingPunct="1"/>
            <a:r>
              <a:rPr lang="zh-CN" altLang="en-US" sz="2400" dirty="0" smtClean="0"/>
              <a:t>注</a:t>
            </a:r>
            <a:r>
              <a:rPr lang="en-US" altLang="zh-CN" sz="2400" dirty="0" smtClean="0"/>
              <a:t>:  </a:t>
            </a:r>
            <a:r>
              <a:rPr lang="zh-CN" altLang="en-US" sz="2400" dirty="0" smtClean="0"/>
              <a:t>连接元组时如果有条件，这些条件应该加到</a:t>
            </a:r>
            <a:r>
              <a:rPr lang="en-US" altLang="zh-CN" sz="2400" dirty="0" smtClean="0"/>
              <a:t>Where</a:t>
            </a:r>
            <a:r>
              <a:rPr lang="zh-CN" altLang="en-US" sz="2400" dirty="0" smtClean="0"/>
              <a:t>子句中</a:t>
            </a:r>
            <a:endParaRPr lang="zh-CN" altLang="en-US" sz="2400" dirty="0" smtClean="0"/>
          </a:p>
          <a:p>
            <a:pPr eaLnBrk="1" hangingPunct="1"/>
            <a:r>
              <a:rPr lang="zh-CN" altLang="en-US" sz="2400" dirty="0" smtClean="0"/>
              <a:t>例：</a:t>
            </a:r>
            <a:endParaRPr lang="zh-CN" altLang="en-US" sz="2400" dirty="0" smtClean="0"/>
          </a:p>
          <a:p>
            <a:pPr lvl="1" eaLnBrk="1" hangingPunct="1"/>
            <a:r>
              <a:rPr lang="en-US" altLang="zh-CN" sz="2400" dirty="0" smtClean="0"/>
              <a:t>S</a:t>
            </a:r>
            <a:r>
              <a:rPr lang="zh-CN" altLang="en-US" sz="2400" dirty="0" smtClean="0"/>
              <a:t>：学生表；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：班级表；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400" dirty="0" smtClean="0"/>
              <a:t>问： </a:t>
            </a:r>
            <a:r>
              <a:rPr lang="en-US" altLang="zh-CN" sz="2400" dirty="0" smtClean="0"/>
              <a:t>select * from S, C </a:t>
            </a:r>
            <a:r>
              <a:rPr lang="zh-CN" altLang="en-US" sz="2400" dirty="0" smtClean="0"/>
              <a:t>的结果是？</a:t>
            </a:r>
            <a:endParaRPr lang="zh-CN" altLang="en-US" sz="2400" dirty="0" smtClean="0"/>
          </a:p>
          <a:p>
            <a:pPr lvl="1" eaLnBrk="1" hangingPunct="1"/>
            <a:r>
              <a:rPr lang="zh-CN" altLang="en-US" sz="2400" dirty="0" smtClean="0"/>
              <a:t>问：所有学生的姓名和班主任</a:t>
            </a:r>
            <a:r>
              <a:rPr lang="en-US" altLang="zh-CN" sz="2400" dirty="0" smtClean="0"/>
              <a:t>?</a:t>
            </a:r>
            <a:endParaRPr lang="en-US" altLang="zh-CN" sz="2400" dirty="0" smtClean="0"/>
          </a:p>
        </p:txBody>
      </p:sp>
      <p:graphicFrame>
        <p:nvGraphicFramePr>
          <p:cNvPr id="583740" name="Group 60"/>
          <p:cNvGraphicFramePr>
            <a:graphicFrameLocks noGrp="1"/>
          </p:cNvGraphicFramePr>
          <p:nvPr/>
        </p:nvGraphicFramePr>
        <p:xfrm>
          <a:off x="6738365" y="4869470"/>
          <a:ext cx="1485900" cy="1371600"/>
        </p:xfrm>
        <a:graphic>
          <a:graphicData uri="http://schemas.openxmlformats.org/drawingml/2006/table">
            <a:tbl>
              <a:tblPr/>
              <a:tblGrid>
                <a:gridCol w="609600"/>
                <a:gridCol w="876300"/>
              </a:tblGrid>
              <a:tr h="312738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姓名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19050" marR="19050" marT="19050" marB="1905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班主任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19050" marR="19050" marT="19050" marB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小张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9050" marR="19050" marT="19050" marB="1905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老王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9050" marR="19050" marT="19050" marB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小刘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9050" marR="19050" marT="19050" marB="1905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老陈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9050" marR="19050" marT="19050" marB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小李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9050" marR="19050" marT="19050" marB="1905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老王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9050" marR="19050" marT="19050" marB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83738" name="Group 58"/>
          <p:cNvGraphicFramePr>
            <a:graphicFrameLocks noGrp="1"/>
          </p:cNvGraphicFramePr>
          <p:nvPr/>
        </p:nvGraphicFramePr>
        <p:xfrm>
          <a:off x="285177" y="4869470"/>
          <a:ext cx="1228725" cy="1660525"/>
        </p:xfrm>
        <a:graphic>
          <a:graphicData uri="http://schemas.openxmlformats.org/drawingml/2006/table">
            <a:tbl>
              <a:tblPr/>
              <a:tblGrid>
                <a:gridCol w="596900"/>
                <a:gridCol w="631825"/>
              </a:tblGrid>
              <a:tr h="545956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姓名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36000" marT="18012" marB="1801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班号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36000" marT="18012" marB="1801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52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小张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36000" marT="18012" marB="1801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36000" marT="18012" marB="1801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52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小刘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36000" marT="18012" marB="1801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36000" marT="18012" marB="1801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52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小李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36000" marT="18012" marB="1801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36000" marT="18012" marB="1801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3719" name="Rectangle 39"/>
          <p:cNvSpPr>
            <a:spLocks noChangeArrowheads="1"/>
          </p:cNvSpPr>
          <p:nvPr/>
        </p:nvSpPr>
        <p:spPr bwMode="auto">
          <a:xfrm>
            <a:off x="666177" y="4404650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S</a:t>
            </a:r>
            <a:endParaRPr kumimoji="1"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83739" name="Group 59"/>
          <p:cNvGraphicFramePr>
            <a:graphicFrameLocks noGrp="1"/>
          </p:cNvGraphicFramePr>
          <p:nvPr/>
        </p:nvGraphicFramePr>
        <p:xfrm>
          <a:off x="1809177" y="4938050"/>
          <a:ext cx="1473200" cy="1306513"/>
        </p:xfrm>
        <a:graphic>
          <a:graphicData uri="http://schemas.openxmlformats.org/drawingml/2006/table">
            <a:tbl>
              <a:tblPr/>
              <a:tblGrid>
                <a:gridCol w="596900"/>
                <a:gridCol w="876300"/>
              </a:tblGrid>
              <a:tr h="56343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班号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36000" marT="18012" marB="1801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班主任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36000" marT="18012" marB="1801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53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36000" marT="18012" marB="1801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老王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36000" marT="18012" marB="1801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53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36000" marT="18012" marB="1801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老陈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36000" marT="18012" marB="1801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3734" name="Rectangle 54"/>
          <p:cNvSpPr>
            <a:spLocks noChangeArrowheads="1"/>
          </p:cNvSpPr>
          <p:nvPr/>
        </p:nvSpPr>
        <p:spPr bwMode="auto">
          <a:xfrm>
            <a:off x="2342577" y="4404650"/>
            <a:ext cx="4016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C</a:t>
            </a:r>
            <a:endParaRPr kumimoji="1"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AutoShape 59"/>
          <p:cNvSpPr>
            <a:spLocks noChangeArrowheads="1"/>
          </p:cNvSpPr>
          <p:nvPr/>
        </p:nvSpPr>
        <p:spPr bwMode="auto">
          <a:xfrm>
            <a:off x="3906525" y="5233421"/>
            <a:ext cx="1877334" cy="374320"/>
          </a:xfrm>
          <a:prstGeom prst="rightArrow">
            <a:avLst>
              <a:gd name="adj1" fmla="val 50000"/>
              <a:gd name="adj2" fmla="val 180000"/>
            </a:avLst>
          </a:prstGeom>
          <a:solidFill>
            <a:srgbClr val="30E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Rectangle 60"/>
          <p:cNvSpPr>
            <a:spLocks noChangeArrowheads="1"/>
          </p:cNvSpPr>
          <p:nvPr/>
        </p:nvSpPr>
        <p:spPr bwMode="auto">
          <a:xfrm>
            <a:off x="4546873" y="4592466"/>
            <a:ext cx="596638" cy="598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3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3200" b="1" dirty="0" smtClean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？</a:t>
            </a:r>
            <a:endParaRPr kumimoji="1" lang="zh-CN" altLang="en-US" sz="3200" b="1" dirty="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8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83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8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8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8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9" grpId="0" autoUpdateAnimBg="0"/>
      <p:bldP spid="583734" grpId="0" autoUpdateAnimBg="0"/>
      <p:bldP spid="11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From </a:t>
            </a:r>
            <a:r>
              <a:rPr lang="zh-CN" altLang="en-US" smtClean="0"/>
              <a:t>子句</a:t>
            </a:r>
            <a:endParaRPr lang="zh-CN" altLang="en-US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要点</a:t>
            </a:r>
            <a:endParaRPr lang="zh-CN" altLang="en-US" sz="2400" dirty="0" smtClean="0"/>
          </a:p>
          <a:p>
            <a:pPr lvl="1" eaLnBrk="1" hangingPunct="1"/>
            <a:r>
              <a:rPr lang="en-US" altLang="zh-CN" sz="2400" dirty="0" smtClean="0"/>
              <a:t>From</a:t>
            </a:r>
            <a:r>
              <a:rPr lang="zh-CN" altLang="en-US" sz="2400" dirty="0" smtClean="0"/>
              <a:t>子句中，关系可用如下方式重命名</a:t>
            </a:r>
            <a:endParaRPr lang="zh-CN" altLang="en-US" sz="2400" dirty="0" smtClean="0"/>
          </a:p>
          <a:p>
            <a:pPr lvl="1" algn="ctr"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/>
              <a:t>旧关系名 </a:t>
            </a:r>
            <a:r>
              <a:rPr lang="en-US" altLang="zh-CN" sz="2400" dirty="0" smtClean="0"/>
              <a:t>as</a:t>
            </a:r>
            <a:r>
              <a:rPr lang="zh-CN" altLang="en-US" sz="2400" dirty="0" smtClean="0"/>
              <a:t> 新关系名</a:t>
            </a:r>
            <a:endParaRPr lang="zh-CN" altLang="en-US" sz="2400" dirty="0" smtClean="0"/>
          </a:p>
          <a:p>
            <a:pPr lvl="2" eaLnBrk="1" hangingPunct="1"/>
            <a:r>
              <a:rPr lang="zh-CN" altLang="en-US" sz="2400" dirty="0" smtClean="0">
                <a:sym typeface="Symbol" panose="05050102010706020507" pitchFamily="18" charset="2"/>
              </a:rPr>
              <a:t>等价于</a:t>
            </a:r>
            <a:r>
              <a:rPr lang="zh-CN" altLang="en-US" sz="2400" dirty="0" smtClean="0"/>
              <a:t>更名运算</a:t>
            </a:r>
            <a:endParaRPr lang="en-US" altLang="zh-CN" sz="2400" dirty="0" smtClean="0"/>
          </a:p>
          <a:p>
            <a:pPr lvl="2" eaLnBrk="1" hangingPunct="1"/>
            <a:r>
              <a:rPr lang="zh-CN" altLang="en-US" sz="2400" dirty="0" smtClean="0"/>
              <a:t>一个关系在</a:t>
            </a:r>
            <a:r>
              <a:rPr lang="en-US" altLang="zh-CN" sz="2400" dirty="0" smtClean="0"/>
              <a:t>From</a:t>
            </a:r>
            <a:r>
              <a:rPr lang="zh-CN" altLang="en-US" sz="2400" dirty="0" smtClean="0"/>
              <a:t>子句中多次出现时，从第二次开始必须重命名</a:t>
            </a:r>
            <a:endParaRPr lang="zh-CN" altLang="en-US" sz="2400" dirty="0" smtClean="0"/>
          </a:p>
          <a:p>
            <a:pPr lvl="2" eaLnBrk="1" hangingPunct="1"/>
            <a:r>
              <a:rPr lang="zh-CN" altLang="en-US" sz="2400" dirty="0" smtClean="0">
                <a:solidFill>
                  <a:srgbClr val="FF0000"/>
                </a:solidFill>
              </a:rPr>
              <a:t>关系重命名后，</a:t>
            </a:r>
            <a:r>
              <a:rPr lang="en-US" altLang="zh-CN" sz="2400" dirty="0" smtClean="0">
                <a:solidFill>
                  <a:srgbClr val="FF0000"/>
                </a:solidFill>
              </a:rPr>
              <a:t>Select</a:t>
            </a:r>
            <a:r>
              <a:rPr lang="zh-CN" altLang="en-US" sz="2400" dirty="0" smtClean="0">
                <a:solidFill>
                  <a:srgbClr val="FF0000"/>
                </a:solidFill>
              </a:rPr>
              <a:t>和</a:t>
            </a:r>
            <a:r>
              <a:rPr lang="en-US" altLang="zh-CN" sz="2400" dirty="0" smtClean="0">
                <a:solidFill>
                  <a:srgbClr val="FF0000"/>
                </a:solidFill>
              </a:rPr>
              <a:t>Where</a:t>
            </a:r>
            <a:r>
              <a:rPr lang="zh-CN" altLang="en-US" sz="2400" dirty="0" smtClean="0">
                <a:solidFill>
                  <a:srgbClr val="FF0000"/>
                </a:solidFill>
              </a:rPr>
              <a:t>子句中的前缀是使用新的关系名</a:t>
            </a:r>
            <a:endParaRPr lang="zh-CN" altLang="en-US" sz="2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From </a:t>
            </a:r>
            <a:r>
              <a:rPr lang="zh-CN" altLang="en-US" smtClean="0"/>
              <a:t>子句</a:t>
            </a:r>
            <a:endParaRPr lang="zh-CN" altLang="en-US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例：</a:t>
            </a:r>
            <a:endParaRPr lang="zh-CN" altLang="en-US" sz="2400" dirty="0" smtClean="0"/>
          </a:p>
          <a:p>
            <a:pPr lvl="1" eaLnBrk="1" hangingPunct="1"/>
            <a:r>
              <a:rPr lang="zh-CN" altLang="en-US" sz="2400" dirty="0" smtClean="0">
                <a:sym typeface="Symbol" panose="05050102010706020507" pitchFamily="18" charset="2"/>
              </a:rPr>
              <a:t>关系</a:t>
            </a:r>
            <a:r>
              <a:rPr lang="en-US" altLang="zh-CN" sz="2400" dirty="0" smtClean="0">
                <a:sym typeface="Symbol" panose="05050102010706020507" pitchFamily="18" charset="2"/>
              </a:rPr>
              <a:t>R: </a:t>
            </a:r>
            <a:r>
              <a:rPr lang="zh-CN" altLang="en-US" sz="2400" dirty="0" smtClean="0">
                <a:sym typeface="Symbol" panose="05050102010706020507" pitchFamily="18" charset="2"/>
              </a:rPr>
              <a:t>选修成绩</a:t>
            </a:r>
            <a:endParaRPr lang="zh-CN" altLang="en-US" sz="2400" dirty="0" smtClean="0">
              <a:sym typeface="Symbol" panose="05050102010706020507" pitchFamily="18" charset="2"/>
            </a:endParaRPr>
          </a:p>
          <a:p>
            <a:pPr lvl="1" eaLnBrk="1" hangingPunct="1"/>
            <a:r>
              <a:rPr lang="zh-CN" altLang="en-US" sz="2400" dirty="0" smtClean="0"/>
              <a:t>问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谁的物理成绩高于王红</a:t>
            </a:r>
            <a:r>
              <a:rPr lang="en-US" altLang="zh-CN" sz="2400" dirty="0" smtClean="0"/>
              <a:t>?</a:t>
            </a:r>
            <a:endParaRPr lang="en-US" altLang="zh-CN" sz="2400" dirty="0" smtClean="0"/>
          </a:p>
        </p:txBody>
      </p:sp>
      <p:graphicFrame>
        <p:nvGraphicFramePr>
          <p:cNvPr id="585794" name="Group 66"/>
          <p:cNvGraphicFramePr>
            <a:graphicFrameLocks noGrp="1"/>
          </p:cNvGraphicFramePr>
          <p:nvPr/>
        </p:nvGraphicFramePr>
        <p:xfrm>
          <a:off x="793750" y="3752850"/>
          <a:ext cx="2057400" cy="2239962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</a:tblGrid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姓名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课程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成绩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刘朝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186" name="Text Box 34"/>
          <p:cNvSpPr txBox="1">
            <a:spLocks noChangeArrowheads="1"/>
          </p:cNvSpPr>
          <p:nvPr/>
        </p:nvSpPr>
        <p:spPr bwMode="auto">
          <a:xfrm>
            <a:off x="1250950" y="3143250"/>
            <a:ext cx="1143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R</a:t>
            </a:r>
            <a:endParaRPr kumimoji="1"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85795" name="Group 67"/>
          <p:cNvGraphicFramePr>
            <a:graphicFrameLocks noGrp="1"/>
          </p:cNvGraphicFramePr>
          <p:nvPr/>
        </p:nvGraphicFramePr>
        <p:xfrm>
          <a:off x="3448050" y="3752850"/>
          <a:ext cx="2057400" cy="2239962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</a:tblGrid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姓名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lgDash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lgDash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课程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lgDash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成绩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lgDash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lgDash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lgDash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lgDash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lgDash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lgDash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lgDash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lgDash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lgDash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lgDash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刘朝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lgDash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lgDash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lgDash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lgDash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lgDash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5793" name="Text Box 65"/>
          <p:cNvSpPr txBox="1">
            <a:spLocks noChangeArrowheads="1"/>
          </p:cNvSpPr>
          <p:nvPr/>
        </p:nvSpPr>
        <p:spPr bwMode="auto">
          <a:xfrm>
            <a:off x="3829050" y="3143250"/>
            <a:ext cx="1397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R  as  S</a:t>
            </a:r>
            <a:endParaRPr kumimoji="1"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Rectangle 60"/>
          <p:cNvSpPr>
            <a:spLocks noChangeArrowheads="1"/>
          </p:cNvSpPr>
          <p:nvPr/>
        </p:nvSpPr>
        <p:spPr bwMode="auto">
          <a:xfrm>
            <a:off x="7102786" y="3367716"/>
            <a:ext cx="596638" cy="598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3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3200" b="1" dirty="0" smtClean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？</a:t>
            </a:r>
            <a:endParaRPr kumimoji="1" lang="zh-CN" altLang="en-US" sz="3200" b="1" dirty="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85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585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93" grpId="0" autoUpdateAnimBg="0"/>
      <p:bldP spid="8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Nested Subqueries</a:t>
            </a:r>
            <a:endParaRPr lang="en-US" altLang="en-US" sz="2800" dirty="0"/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7018" y="1039813"/>
            <a:ext cx="8298532" cy="4922075"/>
          </a:xfrm>
        </p:spPr>
        <p:txBody>
          <a:bodyPr/>
          <a:lstStyle/>
          <a:p>
            <a:r>
              <a:rPr lang="en-US" altLang="en-US" sz="2000" dirty="0"/>
              <a:t>SQL provides a mechanism for the nesting of subqueries. A </a:t>
            </a:r>
            <a:r>
              <a:rPr lang="en-US" altLang="en-US" sz="2000" b="1" dirty="0">
                <a:solidFill>
                  <a:srgbClr val="002060"/>
                </a:solidFill>
              </a:rPr>
              <a:t>subquery</a:t>
            </a:r>
            <a:r>
              <a:rPr lang="en-US" altLang="en-US" sz="2000" dirty="0"/>
              <a:t> is a </a:t>
            </a:r>
            <a:r>
              <a:rPr lang="en-US" altLang="en-US" sz="2000" b="1" dirty="0"/>
              <a:t>select-from-where</a:t>
            </a:r>
            <a:r>
              <a:rPr lang="en-US" altLang="en-US" sz="2000" dirty="0"/>
              <a:t> expression that is nested within another query.</a:t>
            </a:r>
            <a:endParaRPr lang="en-US" altLang="en-US" sz="2000" dirty="0"/>
          </a:p>
          <a:p>
            <a:pPr eaLnBrk="1" hangingPunct="1"/>
            <a:r>
              <a:rPr lang="en-US" altLang="en-US" sz="2000" dirty="0"/>
              <a:t>The nesting can be done in the following SQL query</a:t>
            </a:r>
            <a:br>
              <a:rPr lang="en-US" altLang="en-US" sz="2000" dirty="0"/>
            </a:br>
            <a:r>
              <a:rPr lang="en-US" altLang="en-US" sz="2000" dirty="0"/>
              <a:t>	</a:t>
            </a:r>
            <a:r>
              <a:rPr lang="en-US" altLang="en-US" sz="2000" b="1" dirty="0"/>
              <a:t>select </a:t>
            </a:r>
            <a:r>
              <a:rPr lang="en-US" altLang="en-US" sz="2000" i="1" dirty="0"/>
              <a:t>A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 </a:t>
            </a:r>
            <a:r>
              <a:rPr lang="en-US" altLang="en-US" sz="2000" i="1" dirty="0"/>
              <a:t>A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, ..., </a:t>
            </a:r>
            <a:r>
              <a:rPr lang="en-US" altLang="en-US" sz="2000" i="1" dirty="0"/>
              <a:t>A</a:t>
            </a:r>
            <a:r>
              <a:rPr lang="en-US" altLang="en-US" sz="2000" i="1" baseline="-25000" dirty="0"/>
              <a:t>n</a:t>
            </a:r>
            <a:br>
              <a:rPr lang="en-US" altLang="en-US" sz="2000" dirty="0"/>
            </a:br>
            <a:r>
              <a:rPr lang="en-US" altLang="en-US" sz="2000" dirty="0"/>
              <a:t>	</a:t>
            </a:r>
            <a:r>
              <a:rPr lang="en-US" altLang="en-US" sz="2000" b="1" dirty="0"/>
              <a:t>from</a:t>
            </a:r>
            <a:r>
              <a:rPr lang="en-US" altLang="en-US" sz="2000" dirty="0"/>
              <a:t> </a:t>
            </a:r>
            <a:r>
              <a:rPr lang="en-US" altLang="en-US" sz="2000" i="1" dirty="0"/>
              <a:t>r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 </a:t>
            </a:r>
            <a:r>
              <a:rPr lang="en-US" altLang="en-US" sz="2000" i="1" dirty="0"/>
              <a:t>r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, ..., </a:t>
            </a:r>
            <a:r>
              <a:rPr lang="en-US" altLang="en-US" sz="2000" i="1" dirty="0"/>
              <a:t>r</a:t>
            </a:r>
            <a:r>
              <a:rPr lang="en-US" altLang="en-US" sz="2000" i="1" baseline="-25000" dirty="0"/>
              <a:t>m</a:t>
            </a:r>
            <a:br>
              <a:rPr lang="en-US" altLang="en-US" sz="2000" dirty="0"/>
            </a:br>
            <a:r>
              <a:rPr lang="en-US" altLang="en-US" sz="2000" dirty="0"/>
              <a:t>	</a:t>
            </a:r>
            <a:r>
              <a:rPr lang="en-US" altLang="en-US" sz="2000" b="1" dirty="0"/>
              <a:t>where </a:t>
            </a:r>
            <a:r>
              <a:rPr lang="en-US" altLang="en-US" sz="2000" i="1" dirty="0"/>
              <a:t>P</a:t>
            </a:r>
            <a:br>
              <a:rPr lang="en-US" altLang="en-US" sz="2000" i="1" dirty="0"/>
            </a:br>
            <a:r>
              <a:rPr lang="en-US" altLang="en-US" sz="2000" dirty="0"/>
              <a:t>as follows: </a:t>
            </a:r>
            <a:r>
              <a:rPr lang="zh-CN" altLang="en-US" sz="1800" dirty="0">
                <a:solidFill>
                  <a:srgbClr val="FF0000"/>
                </a:solidFill>
              </a:rPr>
              <a:t>（运算次序</a:t>
            </a:r>
            <a:r>
              <a:rPr lang="en-US" altLang="zh-CN" sz="1800" dirty="0">
                <a:solidFill>
                  <a:srgbClr val="FF0000"/>
                </a:solidFill>
              </a:rPr>
              <a:t>:From (</a:t>
            </a:r>
            <a:r>
              <a:rPr lang="zh-CN" altLang="en-US" sz="1800" dirty="0">
                <a:solidFill>
                  <a:srgbClr val="FF0000"/>
                </a:solidFill>
              </a:rPr>
              <a:t>笛卡儿积</a:t>
            </a:r>
            <a:r>
              <a:rPr lang="en-US" altLang="zh-CN" sz="1800" dirty="0">
                <a:solidFill>
                  <a:srgbClr val="FF0000"/>
                </a:solidFill>
              </a:rPr>
              <a:t>) → [ Where (</a:t>
            </a:r>
            <a:r>
              <a:rPr lang="zh-CN" altLang="en-US" sz="1800" dirty="0">
                <a:solidFill>
                  <a:srgbClr val="FF0000"/>
                </a:solidFill>
              </a:rPr>
              <a:t>选择</a:t>
            </a:r>
            <a:r>
              <a:rPr lang="en-US" altLang="zh-CN" sz="1800" dirty="0">
                <a:solidFill>
                  <a:srgbClr val="FF0000"/>
                </a:solidFill>
              </a:rPr>
              <a:t>) ] → [ Select (</a:t>
            </a:r>
            <a:r>
              <a:rPr lang="zh-CN" altLang="en-US" sz="1800" dirty="0">
                <a:solidFill>
                  <a:srgbClr val="FF0000"/>
                </a:solidFill>
              </a:rPr>
              <a:t>投影</a:t>
            </a:r>
            <a:r>
              <a:rPr lang="en-US" altLang="zh-CN" sz="1800" dirty="0">
                <a:solidFill>
                  <a:srgbClr val="FF0000"/>
                </a:solidFill>
              </a:rPr>
              <a:t>) ])</a:t>
            </a:r>
            <a:endParaRPr lang="en-US" altLang="en-US" sz="1800" dirty="0">
              <a:solidFill>
                <a:srgbClr val="FF0000"/>
              </a:solidFill>
            </a:endParaRPr>
          </a:p>
          <a:p>
            <a:pPr lvl="1"/>
            <a:r>
              <a:rPr lang="en-US" altLang="en-US" sz="2000" b="1" dirty="0"/>
              <a:t>From clause: </a:t>
            </a:r>
            <a:r>
              <a:rPr lang="en-US" altLang="en-US" sz="2000" i="1" dirty="0" err="1"/>
              <a:t>r</a:t>
            </a:r>
            <a:r>
              <a:rPr lang="en-US" altLang="en-US" sz="2000" i="1" baseline="-25000" dirty="0" err="1"/>
              <a:t>i</a:t>
            </a:r>
            <a:r>
              <a:rPr lang="en-US" altLang="en-US" sz="2000" i="1" baseline="-25000" dirty="0"/>
              <a:t> </a:t>
            </a:r>
            <a:r>
              <a:rPr lang="en-US" altLang="en-US" sz="2000" dirty="0"/>
              <a:t> can be replaced by any valid subquery</a:t>
            </a:r>
            <a:endParaRPr lang="en-US" altLang="en-US" sz="2000" dirty="0"/>
          </a:p>
          <a:p>
            <a:pPr lvl="1"/>
            <a:r>
              <a:rPr lang="en-US" altLang="en-US" sz="2000" b="1" dirty="0"/>
              <a:t>Where clause: </a:t>
            </a:r>
            <a:r>
              <a:rPr lang="en-US" altLang="en-US" sz="2000" i="1" dirty="0"/>
              <a:t>P</a:t>
            </a:r>
            <a:r>
              <a:rPr lang="en-US" altLang="en-US" sz="2000" dirty="0"/>
              <a:t> can be replaced with an expression of the form:</a:t>
            </a:r>
            <a:endParaRPr lang="en-US" altLang="en-US" sz="2000" dirty="0"/>
          </a:p>
          <a:p>
            <a:pPr lvl="1">
              <a:buFont typeface="Monotype Sorts" pitchFamily="-65" charset="2"/>
              <a:buNone/>
            </a:pPr>
            <a:r>
              <a:rPr lang="en-US" altLang="en-US" sz="2000" dirty="0"/>
              <a:t>                </a:t>
            </a:r>
            <a:r>
              <a:rPr lang="en-US" altLang="en-US" sz="2000" i="1" dirty="0"/>
              <a:t>B</a:t>
            </a:r>
            <a:r>
              <a:rPr lang="en-US" altLang="en-US" sz="2000" dirty="0"/>
              <a:t> &lt;operation&gt; (subquery)</a:t>
            </a:r>
            <a:endParaRPr lang="en-US" altLang="en-US" sz="2000" dirty="0"/>
          </a:p>
          <a:p>
            <a:pPr lvl="1">
              <a:buFont typeface="Monotype Sorts" pitchFamily="-65" charset="2"/>
              <a:buNone/>
            </a:pPr>
            <a:r>
              <a:rPr lang="en-US" altLang="en-US" sz="2000" dirty="0"/>
              <a:t>     </a:t>
            </a:r>
            <a:r>
              <a:rPr lang="en-US" altLang="en-US" sz="2000" i="1" dirty="0"/>
              <a:t>B</a:t>
            </a:r>
            <a:r>
              <a:rPr lang="en-US" altLang="en-US" sz="2000" dirty="0"/>
              <a:t> is an attribute and &lt;operation&gt; to be defined later.</a:t>
            </a:r>
            <a:endParaRPr lang="en-US" altLang="en-US" sz="2000" dirty="0"/>
          </a:p>
          <a:p>
            <a:pPr lvl="1"/>
            <a:r>
              <a:rPr lang="en-US" altLang="en-US" sz="2000" b="1" dirty="0"/>
              <a:t>Select clause: </a:t>
            </a:r>
            <a:endParaRPr lang="en-US" altLang="en-US" sz="2000" b="1" dirty="0"/>
          </a:p>
          <a:p>
            <a:pPr marL="857250" lvl="2" indent="0">
              <a:buFont typeface="Webdings" panose="05030102010509060703" pitchFamily="18" charset="2"/>
              <a:buNone/>
            </a:pPr>
            <a:r>
              <a:rPr lang="en-US" altLang="en-US" sz="2000" i="1" dirty="0"/>
              <a:t>A</a:t>
            </a:r>
            <a:r>
              <a:rPr lang="en-US" altLang="en-US" sz="2000" i="1" baseline="-25000" dirty="0"/>
              <a:t>i   </a:t>
            </a:r>
            <a:r>
              <a:rPr lang="en-US" altLang="en-US" sz="2000" dirty="0"/>
              <a:t>can be replaced be a subquery that generates a single value.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Operations</a:t>
            </a:r>
            <a:endParaRPr lang="en-US" altLang="en-US" sz="2800" dirty="0"/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5375"/>
            <a:ext cx="7668514" cy="4903788"/>
          </a:xfrm>
        </p:spPr>
        <p:txBody>
          <a:bodyPr/>
          <a:lstStyle/>
          <a:p>
            <a:r>
              <a:rPr lang="en-US" altLang="en-US" sz="2000" dirty="0"/>
              <a:t>Find courses that ran in Fall 2017 or in Spring 2018</a:t>
            </a:r>
            <a:endParaRPr lang="en-US" altLang="en-US" sz="2000" dirty="0"/>
          </a:p>
          <a:p>
            <a:pPr marL="0" indent="0">
              <a:buNone/>
            </a:pPr>
            <a:r>
              <a:rPr lang="en-US" altLang="en-US" sz="1700" dirty="0"/>
              <a:t>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2017)</a:t>
            </a:r>
            <a:br>
              <a:rPr lang="en-US" altLang="en-US" sz="1600" dirty="0"/>
            </a:br>
            <a:r>
              <a:rPr lang="en-US" altLang="en-US" sz="1600" dirty="0"/>
              <a:t>           </a:t>
            </a:r>
            <a:r>
              <a:rPr lang="en-US" altLang="en-US" sz="1600" b="1" dirty="0"/>
              <a:t>union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2018)</a:t>
            </a:r>
            <a:endParaRPr lang="en-US" altLang="en-US" sz="1700" dirty="0"/>
          </a:p>
          <a:p>
            <a:r>
              <a:rPr lang="en-US" altLang="en-US" sz="2000" dirty="0"/>
              <a:t>Find courses that ran in Fall 2017 and in Spring 2018</a:t>
            </a:r>
            <a:endParaRPr lang="en-US" altLang="en-US" sz="2000" dirty="0"/>
          </a:p>
          <a:p>
            <a:pPr marL="0" indent="0">
              <a:buNone/>
            </a:pPr>
            <a:r>
              <a:rPr lang="en-US" altLang="en-US" sz="1700" dirty="0"/>
              <a:t>         </a:t>
            </a:r>
            <a:r>
              <a:rPr lang="en-US" altLang="en-US" sz="2000" dirty="0"/>
              <a:t>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2017)</a:t>
            </a:r>
            <a:br>
              <a:rPr lang="en-US" altLang="en-US" sz="1600" dirty="0"/>
            </a:br>
            <a:r>
              <a:rPr lang="en-US" altLang="en-US" sz="1600" dirty="0"/>
              <a:t>           </a:t>
            </a:r>
            <a:r>
              <a:rPr lang="en-US" altLang="en-US" sz="1600" b="1" dirty="0"/>
              <a:t>intersect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2018)</a:t>
            </a:r>
            <a:endParaRPr lang="en-US" altLang="en-US" sz="1700" dirty="0"/>
          </a:p>
          <a:p>
            <a:r>
              <a:rPr lang="en-US" altLang="en-US" sz="2000" dirty="0"/>
              <a:t>Find courses that ran in Fall 2017 but not in Spring 2018</a:t>
            </a:r>
            <a:endParaRPr lang="en-US" altLang="en-US" sz="2000" dirty="0"/>
          </a:p>
          <a:p>
            <a:pPr marL="0" indent="0">
              <a:buNone/>
            </a:pPr>
            <a:r>
              <a:rPr lang="en-US" altLang="en-US" sz="2000" dirty="0"/>
              <a:t>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2017)</a:t>
            </a:r>
            <a:br>
              <a:rPr lang="en-US" altLang="en-US" sz="1600" dirty="0"/>
            </a:br>
            <a:r>
              <a:rPr lang="en-US" altLang="en-US" sz="1600" dirty="0"/>
              <a:t>           </a:t>
            </a:r>
            <a:r>
              <a:rPr lang="en-US" altLang="en-US" sz="1600" b="1" dirty="0"/>
              <a:t>except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2018)</a:t>
            </a:r>
            <a:endParaRPr lang="en-US" altLang="en-US" sz="1600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Operations (Cont.)</a:t>
            </a:r>
            <a:endParaRPr lang="en-US" altLang="en-US" sz="2800" dirty="0"/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19759"/>
            <a:ext cx="7647680" cy="3647313"/>
          </a:xfrm>
        </p:spPr>
        <p:txBody>
          <a:bodyPr/>
          <a:lstStyle/>
          <a:p>
            <a:r>
              <a:rPr lang="en-US" altLang="en-US" sz="2000" dirty="0"/>
              <a:t>Set operations </a:t>
            </a:r>
            <a:r>
              <a:rPr lang="en-US" altLang="en-US" sz="2000" b="1" dirty="0">
                <a:solidFill>
                  <a:srgbClr val="002060"/>
                </a:solidFill>
              </a:rPr>
              <a:t>union</a:t>
            </a:r>
            <a:r>
              <a:rPr lang="en-US" altLang="en-US" sz="2000" b="1" dirty="0"/>
              <a:t>, </a:t>
            </a:r>
            <a:r>
              <a:rPr lang="en-US" altLang="en-US" sz="2000" b="1" dirty="0">
                <a:solidFill>
                  <a:srgbClr val="002060"/>
                </a:solidFill>
              </a:rPr>
              <a:t>intersect</a:t>
            </a:r>
            <a:r>
              <a:rPr lang="en-US" altLang="en-US" sz="2000" b="1" dirty="0"/>
              <a:t>, </a:t>
            </a:r>
            <a:r>
              <a:rPr lang="en-US" altLang="en-US" sz="2000" dirty="0"/>
              <a:t>and </a:t>
            </a:r>
            <a:r>
              <a:rPr lang="en-US" altLang="en-US" sz="2000" b="1" dirty="0">
                <a:solidFill>
                  <a:srgbClr val="002060"/>
                </a:solidFill>
              </a:rPr>
              <a:t>except </a:t>
            </a:r>
            <a:endParaRPr lang="en-US" altLang="en-US" sz="2000" b="1" dirty="0">
              <a:solidFill>
                <a:srgbClr val="002060"/>
              </a:solidFill>
            </a:endParaRPr>
          </a:p>
          <a:p>
            <a:pPr lvl="1"/>
            <a:r>
              <a:rPr lang="en-US" altLang="en-US" sz="2000" b="1" dirty="0">
                <a:sym typeface="Symbol" panose="05050102010706020507" pitchFamily="18" charset="2"/>
              </a:rPr>
              <a:t>Each of the above operations automatically eliminates duplicates</a:t>
            </a:r>
            <a:endParaRPr lang="en-US" altLang="en-US" sz="2000" b="1" dirty="0">
              <a:sym typeface="Symbol" panose="05050102010706020507" pitchFamily="18" charset="2"/>
            </a:endParaRPr>
          </a:p>
          <a:p>
            <a:r>
              <a:rPr lang="en-US" altLang="en-US" sz="2000" dirty="0">
                <a:sym typeface="Symbol" panose="05050102010706020507" pitchFamily="18" charset="2"/>
              </a:rPr>
              <a:t>To retain all duplicates use the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lvl="1"/>
            <a:r>
              <a:rPr lang="en-US" altLang="en-US" sz="2000" b="1" dirty="0">
                <a:solidFill>
                  <a:srgbClr val="002060"/>
                </a:solidFill>
                <a:sym typeface="Symbol" panose="05050102010706020507" pitchFamily="18" charset="2"/>
              </a:rPr>
              <a:t>union all</a:t>
            </a:r>
            <a:r>
              <a:rPr lang="en-US" altLang="en-US" sz="2000" dirty="0">
                <a:solidFill>
                  <a:srgbClr val="002060"/>
                </a:solidFill>
                <a:sym typeface="Symbol" panose="05050102010706020507" pitchFamily="18" charset="2"/>
              </a:rPr>
              <a:t>,</a:t>
            </a:r>
            <a:endParaRPr lang="en-US" altLang="en-US" sz="2000" dirty="0">
              <a:solidFill>
                <a:srgbClr val="002060"/>
              </a:solidFill>
              <a:sym typeface="Symbol" panose="05050102010706020507" pitchFamily="18" charset="2"/>
            </a:endParaRPr>
          </a:p>
          <a:p>
            <a:pPr lvl="1"/>
            <a:r>
              <a:rPr lang="en-US" altLang="en-US" sz="2000" b="1" dirty="0">
                <a:solidFill>
                  <a:srgbClr val="002060"/>
                </a:solidFill>
                <a:sym typeface="Symbol" panose="05050102010706020507" pitchFamily="18" charset="2"/>
              </a:rPr>
              <a:t>intersect all</a:t>
            </a:r>
            <a:endParaRPr lang="en-US" altLang="en-US" sz="2000" b="1" dirty="0">
              <a:solidFill>
                <a:srgbClr val="002060"/>
              </a:solidFill>
              <a:sym typeface="Symbol" panose="05050102010706020507" pitchFamily="18" charset="2"/>
            </a:endParaRPr>
          </a:p>
          <a:p>
            <a:pPr lvl="1"/>
            <a:r>
              <a:rPr lang="en-US" altLang="en-US" sz="2000" b="1" dirty="0">
                <a:solidFill>
                  <a:srgbClr val="002060"/>
                </a:solidFill>
                <a:sym typeface="Symbol" panose="05050102010706020507" pitchFamily="18" charset="2"/>
              </a:rPr>
              <a:t>except all</a:t>
            </a:r>
            <a:r>
              <a:rPr lang="en-US" altLang="en-US" sz="2000" dirty="0">
                <a:solidFill>
                  <a:srgbClr val="002060"/>
                </a:solidFill>
                <a:sym typeface="Symbol" panose="05050102010706020507" pitchFamily="18" charset="2"/>
              </a:rPr>
              <a:t>.</a:t>
            </a:r>
            <a:b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</a:br>
            <a:endParaRPr lang="en-US" altLang="en-US" sz="1700" dirty="0">
              <a:solidFill>
                <a:srgbClr val="002060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SQL Parts</a:t>
            </a:r>
            <a:endParaRPr lang="en-US" altLang="en-US" sz="2800" dirty="0"/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27933"/>
            <a:ext cx="7584043" cy="4920168"/>
          </a:xfrm>
        </p:spPr>
        <p:txBody>
          <a:bodyPr/>
          <a:lstStyle/>
          <a:p>
            <a:r>
              <a:rPr lang="en-US" altLang="en-US" sz="2000" dirty="0"/>
              <a:t>DML -- provides the ability to query information from the database and to insert tuples into, delete tuples from, and modify tuples in the database.</a:t>
            </a:r>
            <a:endParaRPr lang="en-US" altLang="en-US" sz="2000" dirty="0"/>
          </a:p>
          <a:p>
            <a:r>
              <a:rPr lang="en-US" altLang="en-US" sz="2000" dirty="0"/>
              <a:t>integrity – the  DDL includes commands for specifying integrity constraints.</a:t>
            </a:r>
            <a:endParaRPr lang="en-US" altLang="en-US" sz="2000" dirty="0"/>
          </a:p>
          <a:p>
            <a:r>
              <a:rPr lang="en-US" altLang="en-US" sz="2000" dirty="0"/>
              <a:t>View definition -- The DDL  includes commands for defining views.</a:t>
            </a:r>
            <a:endParaRPr lang="en-US" altLang="en-US" sz="2000" dirty="0"/>
          </a:p>
          <a:p>
            <a:r>
              <a:rPr lang="en-US" altLang="en-US" sz="2000" dirty="0"/>
              <a:t>Transaction control –includes commands for specifying the beginning and ending of transactions.</a:t>
            </a:r>
            <a:endParaRPr lang="en-US" altLang="en-US" sz="2000" dirty="0"/>
          </a:p>
          <a:p>
            <a:r>
              <a:rPr lang="en-US" altLang="en-US" sz="2000" dirty="0"/>
              <a:t>Embedded  SQL  and dynamic SQL -- define how SQL statements can be embedded within general-purpose programming languages.</a:t>
            </a:r>
            <a:endParaRPr lang="en-US" altLang="en-US" sz="2000" dirty="0"/>
          </a:p>
          <a:p>
            <a:r>
              <a:rPr lang="en-US" altLang="en-US" sz="2000" dirty="0"/>
              <a:t>Authorization – includes commands for specifying access rights to relations and views.</a:t>
            </a:r>
            <a:endParaRPr lang="en-US" altLang="en-US" sz="2000" dirty="0"/>
          </a:p>
          <a:p>
            <a:pPr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700"/>
              <a:t>集合运算</a:t>
            </a:r>
            <a:endParaRPr lang="zh-CN" alt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例</a:t>
            </a:r>
            <a:endParaRPr lang="zh-CN" altLang="en-US" sz="2400" dirty="0"/>
          </a:p>
          <a:p>
            <a:pPr lvl="1" eaLnBrk="1" hangingPunct="1"/>
            <a:r>
              <a:rPr lang="en-US" altLang="zh-CN" sz="2400" dirty="0"/>
              <a:t>R: </a:t>
            </a:r>
            <a:r>
              <a:rPr lang="zh-CN" altLang="en-US" sz="2400" dirty="0"/>
              <a:t>选修关系</a:t>
            </a:r>
            <a:endParaRPr lang="zh-CN" altLang="en-US" sz="2400" dirty="0"/>
          </a:p>
          <a:p>
            <a:pPr lvl="1" eaLnBrk="1" hangingPunct="1"/>
            <a:r>
              <a:rPr lang="zh-CN" altLang="en-US" sz="2400" dirty="0"/>
              <a:t>同时选修了物理和数学的学生姓名 </a:t>
            </a:r>
            <a:r>
              <a:rPr lang="en-US" altLang="zh-CN" sz="2400" dirty="0"/>
              <a:t>?</a:t>
            </a:r>
            <a:r>
              <a:rPr lang="zh-CN" altLang="en-US" sz="2400" dirty="0"/>
              <a:t> </a:t>
            </a:r>
            <a:br>
              <a:rPr lang="zh-CN" altLang="en-US" dirty="0"/>
            </a:br>
            <a:endParaRPr lang="zh-CN" altLang="en-US" sz="1200" dirty="0"/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903883" y="3051613"/>
            <a:ext cx="114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R</a:t>
            </a:r>
            <a:endParaRPr kumimoji="1"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99449" name="Group 57"/>
          <p:cNvGraphicFramePr>
            <a:graphicFrameLocks noGrp="1"/>
          </p:cNvGraphicFramePr>
          <p:nvPr/>
        </p:nvGraphicFramePr>
        <p:xfrm>
          <a:off x="488149" y="3683249"/>
          <a:ext cx="1828800" cy="22288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成绩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化学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刘朝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99448" name="Group 56"/>
          <p:cNvGraphicFramePr>
            <a:graphicFrameLocks noGrp="1"/>
          </p:cNvGraphicFramePr>
          <p:nvPr/>
        </p:nvGraphicFramePr>
        <p:xfrm>
          <a:off x="7530108" y="5078850"/>
          <a:ext cx="609600" cy="742950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9" marB="180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9" marB="180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9436" name="Rectangle 44"/>
          <p:cNvSpPr>
            <a:spLocks noChangeArrowheads="1"/>
          </p:cNvSpPr>
          <p:nvPr/>
        </p:nvSpPr>
        <p:spPr bwMode="auto">
          <a:xfrm>
            <a:off x="2813646" y="3097650"/>
            <a:ext cx="3263900" cy="163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FF3300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200" b="1" i="1">
                <a:solidFill>
                  <a:srgbClr val="30E44E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Select</a:t>
            </a:r>
            <a:r>
              <a:rPr kumimoji="1" lang="en-US" altLang="zh-CN" sz="2200" b="1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</a:t>
            </a:r>
            <a:r>
              <a:rPr kumimoji="1" lang="en-US" altLang="zh-CN" sz="2200" b="1" i="1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zh-CN" altLang="en-US" sz="2200" b="1">
                <a:latin typeface="Tahoma" panose="020B0604030504040204" pitchFamily="34" charset="0"/>
                <a:ea typeface="宋体" panose="02010600030101010101" pitchFamily="2" charset="-122"/>
              </a:rPr>
              <a:t>姓名</a:t>
            </a:r>
            <a:endParaRPr kumimoji="1" lang="zh-CN" altLang="en-US" sz="2200" b="1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FF3300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200" b="1" i="1">
                <a:solidFill>
                  <a:srgbClr val="30E44E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From</a:t>
            </a:r>
            <a:r>
              <a:rPr kumimoji="1" lang="en-US" altLang="zh-CN" sz="2200" b="1">
                <a:latin typeface="Tahoma" panose="020B0604030504040204" pitchFamily="34" charset="0"/>
                <a:ea typeface="宋体" panose="02010600030101010101" pitchFamily="2" charset="-122"/>
              </a:rPr>
              <a:t>     R</a:t>
            </a:r>
            <a:endParaRPr kumimoji="1" lang="en-US" altLang="zh-CN" sz="2200" b="1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FF3300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200" b="1" i="1">
                <a:solidFill>
                  <a:srgbClr val="30E44E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Where</a:t>
            </a:r>
            <a:r>
              <a:rPr kumimoji="1" lang="en-US" altLang="zh-CN" sz="2200" b="1">
                <a:latin typeface="Tahoma" panose="020B0604030504040204" pitchFamily="34" charset="0"/>
                <a:ea typeface="宋体" panose="02010600030101010101" pitchFamily="2" charset="-122"/>
              </a:rPr>
              <a:t>  </a:t>
            </a:r>
            <a:r>
              <a:rPr kumimoji="1" lang="zh-CN" altLang="en-US" sz="2200" b="1">
                <a:latin typeface="Tahoma" panose="020B0604030504040204" pitchFamily="34" charset="0"/>
                <a:ea typeface="宋体" panose="02010600030101010101" pitchFamily="2" charset="-122"/>
              </a:rPr>
              <a:t>课程</a:t>
            </a:r>
            <a:r>
              <a:rPr kumimoji="1" lang="en-US" altLang="zh-CN" sz="2200" b="1">
                <a:latin typeface="Tahoma" panose="020B0604030504040204" pitchFamily="34" charset="0"/>
                <a:ea typeface="宋体" panose="02010600030101010101" pitchFamily="2" charset="-122"/>
              </a:rPr>
              <a:t>=</a:t>
            </a:r>
            <a:r>
              <a:rPr kumimoji="1" lang="en-US" altLang="zh-CN" sz="2200" b="1"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kumimoji="1" lang="zh-CN" altLang="en-US" sz="2200" b="1">
                <a:latin typeface="Tahoma" panose="020B0604030504040204" pitchFamily="34" charset="0"/>
                <a:ea typeface="宋体" panose="02010600030101010101" pitchFamily="2" charset="-122"/>
              </a:rPr>
              <a:t>物理</a:t>
            </a:r>
            <a:r>
              <a:rPr kumimoji="1" lang="zh-CN" altLang="en-US" sz="2200" b="1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kumimoji="1" lang="zh-CN" altLang="en-US" sz="2200" b="1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endParaRPr kumimoji="1" lang="zh-CN" altLang="en-US" sz="2200" b="1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FF3300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200" b="1">
                <a:latin typeface="Tahoma" panose="020B0604030504040204" pitchFamily="34" charset="0"/>
                <a:ea typeface="宋体" panose="02010600030101010101" pitchFamily="2" charset="-122"/>
              </a:rPr>
              <a:t>      and </a:t>
            </a:r>
            <a:r>
              <a:rPr kumimoji="1" lang="zh-CN" altLang="en-US" sz="2200" b="1">
                <a:latin typeface="Tahoma" panose="020B0604030504040204" pitchFamily="34" charset="0"/>
                <a:ea typeface="宋体" panose="02010600030101010101" pitchFamily="2" charset="-122"/>
              </a:rPr>
              <a:t>课程</a:t>
            </a:r>
            <a:r>
              <a:rPr kumimoji="1" lang="en-US" altLang="zh-CN" sz="2200" b="1">
                <a:latin typeface="Tahoma" panose="020B0604030504040204" pitchFamily="34" charset="0"/>
                <a:ea typeface="宋体" panose="02010600030101010101" pitchFamily="2" charset="-122"/>
              </a:rPr>
              <a:t>=</a:t>
            </a:r>
            <a:r>
              <a:rPr kumimoji="1" lang="en-US" altLang="zh-CN" sz="2200" b="1"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kumimoji="1" lang="zh-CN" altLang="en-US" sz="2200" b="1">
                <a:latin typeface="Tahoma" panose="020B0604030504040204" pitchFamily="34" charset="0"/>
                <a:ea typeface="宋体" panose="02010600030101010101" pitchFamily="2" charset="-122"/>
              </a:rPr>
              <a:t>数学</a:t>
            </a:r>
            <a:r>
              <a:rPr kumimoji="1" lang="en-US" altLang="zh-CN" sz="2200" b="1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endParaRPr kumimoji="1" lang="en-US" altLang="zh-CN" sz="22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99447" name="Group 55"/>
          <p:cNvGraphicFramePr>
            <a:graphicFrameLocks noGrp="1"/>
          </p:cNvGraphicFramePr>
          <p:nvPr/>
        </p:nvGraphicFramePr>
        <p:xfrm>
          <a:off x="3424833" y="5207438"/>
          <a:ext cx="609600" cy="371475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9" marB="180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699443" name="Text Box 51"/>
          <p:cNvSpPr txBox="1">
            <a:spLocks noChangeArrowheads="1"/>
          </p:cNvSpPr>
          <p:nvPr/>
        </p:nvSpPr>
        <p:spPr bwMode="auto">
          <a:xfrm>
            <a:off x="4061421" y="4632763"/>
            <a:ext cx="939800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72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×</a:t>
            </a:r>
            <a:endParaRPr kumimoji="1" lang="en-US" altLang="zh-CN" sz="72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60"/>
          <p:cNvSpPr>
            <a:spLocks noChangeArrowheads="1"/>
          </p:cNvSpPr>
          <p:nvPr/>
        </p:nvSpPr>
        <p:spPr bwMode="auto">
          <a:xfrm>
            <a:off x="7527065" y="3097650"/>
            <a:ext cx="596638" cy="598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3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3200" b="1" dirty="0" smtClean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？</a:t>
            </a:r>
            <a:endParaRPr kumimoji="1" lang="zh-CN" altLang="en-US" sz="3200" b="1" dirty="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99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99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99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9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436" grpId="0" autoUpdateAnimBg="0"/>
      <p:bldP spid="699443" grpId="0" autoUpdateAnimBg="0"/>
      <p:bldP spid="11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700"/>
              <a:t>集合运算</a:t>
            </a:r>
            <a:endParaRPr lang="zh-CN" alt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 sz="2400" dirty="0"/>
              <a:t>例：选修化学或者数学的学生姓名</a:t>
            </a:r>
            <a:r>
              <a:rPr lang="en-US" altLang="zh-CN" sz="2400" dirty="0"/>
              <a:t>?</a:t>
            </a:r>
            <a:endParaRPr lang="en-US" altLang="zh-CN" sz="2400" dirty="0"/>
          </a:p>
          <a:p>
            <a:pPr lvl="1" eaLnBrk="1" hangingPunct="1"/>
            <a:endParaRPr lang="zh-CN" altLang="en-US" sz="2400" dirty="0"/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860541" y="2878922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R</a:t>
            </a:r>
            <a:endParaRPr kumimoji="1"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00478" name="Group 62"/>
          <p:cNvGraphicFramePr>
            <a:graphicFrameLocks noGrp="1"/>
          </p:cNvGraphicFramePr>
          <p:nvPr/>
        </p:nvGraphicFramePr>
        <p:xfrm>
          <a:off x="466841" y="3488522"/>
          <a:ext cx="1828800" cy="2227266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成绩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化学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刘朝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7" marB="179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00480" name="Group 64"/>
          <p:cNvGraphicFramePr>
            <a:graphicFrameLocks noGrp="1"/>
          </p:cNvGraphicFramePr>
          <p:nvPr/>
        </p:nvGraphicFramePr>
        <p:xfrm>
          <a:off x="7553441" y="4572785"/>
          <a:ext cx="609600" cy="1114425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9" marB="180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9" marB="180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9" marB="180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00462" name="Rectangle 46"/>
          <p:cNvSpPr>
            <a:spLocks noChangeArrowheads="1"/>
          </p:cNvSpPr>
          <p:nvPr/>
        </p:nvSpPr>
        <p:spPr bwMode="auto">
          <a:xfrm>
            <a:off x="2663941" y="2437597"/>
            <a:ext cx="3263900" cy="163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FF3300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200" b="1" i="1" dirty="0">
                <a:solidFill>
                  <a:srgbClr val="30E44E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Select</a:t>
            </a:r>
            <a:r>
              <a:rPr kumimoji="1" lang="en-US" altLang="zh-CN" sz="2200" b="1" dirty="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</a:t>
            </a:r>
            <a:r>
              <a:rPr kumimoji="1" lang="en-US" altLang="zh-CN" sz="2200" b="1" i="1" dirty="0">
                <a:solidFill>
                  <a:srgbClr val="30E44E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distinct</a:t>
            </a:r>
            <a:r>
              <a:rPr kumimoji="1" lang="en-US" altLang="zh-CN" sz="2200" b="1" dirty="0">
                <a:latin typeface="Tahoma" panose="020B0604030504040204" pitchFamily="34" charset="0"/>
                <a:ea typeface="宋体" panose="02010600030101010101" pitchFamily="2" charset="-122"/>
              </a:rPr>
              <a:t>  </a:t>
            </a:r>
            <a:r>
              <a:rPr kumimoji="1" lang="zh-CN" altLang="en-US" sz="2200" b="1" dirty="0">
                <a:latin typeface="Tahoma" panose="020B0604030504040204" pitchFamily="34" charset="0"/>
                <a:ea typeface="宋体" panose="02010600030101010101" pitchFamily="2" charset="-122"/>
              </a:rPr>
              <a:t>姓名</a:t>
            </a:r>
            <a:endParaRPr kumimoji="1" lang="zh-CN" altLang="en-US" sz="2200" b="1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FF3300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200" b="1" i="1" dirty="0">
                <a:solidFill>
                  <a:srgbClr val="30E44E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From</a:t>
            </a:r>
            <a:r>
              <a:rPr kumimoji="1" lang="en-US" altLang="zh-CN" sz="2200" b="1" dirty="0">
                <a:latin typeface="Tahoma" panose="020B0604030504040204" pitchFamily="34" charset="0"/>
                <a:ea typeface="宋体" panose="02010600030101010101" pitchFamily="2" charset="-122"/>
              </a:rPr>
              <a:t>     R</a:t>
            </a:r>
            <a:endParaRPr kumimoji="1" lang="en-US" altLang="zh-CN" sz="2200" b="1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FF3300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200" b="1" i="1" dirty="0">
                <a:solidFill>
                  <a:srgbClr val="30E44E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Where</a:t>
            </a:r>
            <a:r>
              <a:rPr kumimoji="1" lang="en-US" altLang="zh-CN" sz="2200" b="1" dirty="0">
                <a:latin typeface="Tahoma" panose="020B0604030504040204" pitchFamily="34" charset="0"/>
                <a:ea typeface="宋体" panose="02010600030101010101" pitchFamily="2" charset="-122"/>
              </a:rPr>
              <a:t>  </a:t>
            </a:r>
            <a:r>
              <a:rPr kumimoji="1" lang="zh-CN" altLang="en-US" sz="2200" b="1" dirty="0">
                <a:latin typeface="Tahoma" panose="020B0604030504040204" pitchFamily="34" charset="0"/>
                <a:ea typeface="宋体" panose="02010600030101010101" pitchFamily="2" charset="-122"/>
              </a:rPr>
              <a:t>课程</a:t>
            </a:r>
            <a:r>
              <a:rPr kumimoji="1" lang="en-US" altLang="zh-CN" sz="2200" b="1" dirty="0">
                <a:latin typeface="Tahoma" panose="020B0604030504040204" pitchFamily="34" charset="0"/>
                <a:ea typeface="宋体" panose="02010600030101010101" pitchFamily="2" charset="-122"/>
              </a:rPr>
              <a:t>=</a:t>
            </a:r>
            <a:r>
              <a:rPr kumimoji="1"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kumimoji="1" lang="zh-CN" altLang="en-US" sz="2200" b="1" dirty="0">
                <a:latin typeface="Tahoma" panose="020B0604030504040204" pitchFamily="34" charset="0"/>
                <a:ea typeface="宋体" panose="02010600030101010101" pitchFamily="2" charset="-122"/>
              </a:rPr>
              <a:t>化学</a:t>
            </a:r>
            <a:r>
              <a:rPr kumimoji="1"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kumimoji="1" lang="zh-CN" altLang="en-US" sz="2200" b="1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endParaRPr kumimoji="1" lang="zh-CN" altLang="en-US" sz="2200" b="1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FF3300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200" b="1" dirty="0">
                <a:latin typeface="Tahoma" panose="020B0604030504040204" pitchFamily="34" charset="0"/>
                <a:ea typeface="宋体" panose="02010600030101010101" pitchFamily="2" charset="-122"/>
              </a:rPr>
              <a:t>         or </a:t>
            </a:r>
            <a:r>
              <a:rPr kumimoji="1" lang="zh-CN" altLang="en-US" sz="2200" b="1" dirty="0">
                <a:latin typeface="Tahoma" panose="020B0604030504040204" pitchFamily="34" charset="0"/>
                <a:ea typeface="宋体" panose="02010600030101010101" pitchFamily="2" charset="-122"/>
              </a:rPr>
              <a:t>课程</a:t>
            </a:r>
            <a:r>
              <a:rPr kumimoji="1" lang="en-US" altLang="zh-CN" sz="2200" b="1" dirty="0">
                <a:latin typeface="Tahoma" panose="020B0604030504040204" pitchFamily="34" charset="0"/>
                <a:ea typeface="宋体" panose="02010600030101010101" pitchFamily="2" charset="-122"/>
              </a:rPr>
              <a:t>=</a:t>
            </a:r>
            <a:r>
              <a:rPr kumimoji="1"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kumimoji="1" lang="zh-CN" altLang="en-US" sz="2200" b="1" dirty="0">
                <a:latin typeface="Tahoma" panose="020B0604030504040204" pitchFamily="34" charset="0"/>
                <a:ea typeface="宋体" panose="02010600030101010101" pitchFamily="2" charset="-122"/>
              </a:rPr>
              <a:t>数学</a:t>
            </a:r>
            <a:r>
              <a:rPr kumimoji="1"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endParaRPr kumimoji="1" lang="en-US" altLang="zh-CN" sz="2200" b="1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00479" name="Group 63"/>
          <p:cNvGraphicFramePr>
            <a:graphicFrameLocks noGrp="1"/>
          </p:cNvGraphicFramePr>
          <p:nvPr/>
        </p:nvGraphicFramePr>
        <p:xfrm>
          <a:off x="3791066" y="4572785"/>
          <a:ext cx="609600" cy="1114425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9" marB="180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9" marB="180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9" marB="180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00473" name="Text Box 57"/>
          <p:cNvSpPr txBox="1">
            <a:spLocks noChangeArrowheads="1"/>
          </p:cNvSpPr>
          <p:nvPr/>
        </p:nvSpPr>
        <p:spPr bwMode="auto">
          <a:xfrm>
            <a:off x="4521316" y="4533097"/>
            <a:ext cx="100965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7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√</a:t>
            </a:r>
            <a:endParaRPr kumimoji="1" lang="en-US" altLang="zh-CN" sz="7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60"/>
          <p:cNvSpPr>
            <a:spLocks noChangeArrowheads="1"/>
          </p:cNvSpPr>
          <p:nvPr/>
        </p:nvSpPr>
        <p:spPr bwMode="auto">
          <a:xfrm>
            <a:off x="7527065" y="3097650"/>
            <a:ext cx="596638" cy="598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3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3200" b="1" dirty="0" smtClean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？</a:t>
            </a:r>
            <a:endParaRPr kumimoji="1" lang="zh-CN" altLang="en-US" sz="3200" b="1" dirty="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00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00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00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0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0462" grpId="0" autoUpdateAnimBg="0"/>
      <p:bldP spid="700473" grpId="0" autoUpdateAnimBg="0"/>
      <p:bldP spid="11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700"/>
              <a:t>集合运算</a:t>
            </a:r>
            <a:endParaRPr lang="zh-CN" alt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 sz="2400" dirty="0"/>
              <a:t>例：没选修数学的学生姓名</a:t>
            </a:r>
            <a:r>
              <a:rPr lang="en-US" altLang="zh-CN" sz="2400" dirty="0"/>
              <a:t>?</a:t>
            </a:r>
            <a:endParaRPr lang="en-US" altLang="zh-CN" sz="2400" dirty="0"/>
          </a:p>
          <a:p>
            <a:pPr lvl="1" eaLnBrk="1" hangingPunct="1"/>
            <a:endParaRPr lang="zh-CN" altLang="en-US" sz="1200" dirty="0"/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712788" y="2688305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R</a:t>
            </a:r>
            <a:endParaRPr kumimoji="1"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01502" name="Group 62"/>
          <p:cNvGraphicFramePr>
            <a:graphicFrameLocks noGrp="1"/>
          </p:cNvGraphicFramePr>
          <p:nvPr/>
        </p:nvGraphicFramePr>
        <p:xfrm>
          <a:off x="352139" y="3264857"/>
          <a:ext cx="1828800" cy="2227266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39600" marT="17987" marB="179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39600" marT="17987" marB="179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成绩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39600" marT="17987" marB="179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39600" marT="17987" marB="179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39600" marT="17987" marB="179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39600" marT="17987" marB="179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39600" marT="17987" marB="179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39600" marT="17987" marB="179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39600" marT="17987" marB="179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39600" marT="17987" marB="179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39600" marT="17987" marB="179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39600" marT="17987" marB="179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39600" marT="17987" marB="179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化学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39600" marT="17987" marB="179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39600" marT="17987" marB="179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21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刘朝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39600" marT="17987" marB="179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39600" marT="17987" marB="179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39600" marT="17987" marB="179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01503" name="Group 63"/>
          <p:cNvGraphicFramePr>
            <a:graphicFrameLocks noGrp="1"/>
          </p:cNvGraphicFramePr>
          <p:nvPr/>
        </p:nvGraphicFramePr>
        <p:xfrm>
          <a:off x="6921500" y="4040855"/>
          <a:ext cx="609600" cy="742950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39600" marT="18009" marB="180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刘朝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39600" marT="18009" marB="180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01484" name="Rectangle 44"/>
          <p:cNvSpPr>
            <a:spLocks noChangeArrowheads="1"/>
          </p:cNvSpPr>
          <p:nvPr/>
        </p:nvSpPr>
        <p:spPr bwMode="auto">
          <a:xfrm>
            <a:off x="2457450" y="2361280"/>
            <a:ext cx="3568700" cy="123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FF3300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200" b="1" i="1">
                <a:solidFill>
                  <a:srgbClr val="A559A7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</a:t>
            </a:r>
            <a:r>
              <a:rPr kumimoji="1" lang="en-US" altLang="zh-CN" sz="2200" b="1" i="1">
                <a:solidFill>
                  <a:srgbClr val="30E44E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Select</a:t>
            </a:r>
            <a:r>
              <a:rPr kumimoji="1" lang="en-US" altLang="zh-CN" sz="2200" b="1">
                <a:latin typeface="Tahoma" panose="020B0604030504040204" pitchFamily="34" charset="0"/>
                <a:ea typeface="宋体" panose="02010600030101010101" pitchFamily="2" charset="-122"/>
              </a:rPr>
              <a:t>  </a:t>
            </a:r>
            <a:r>
              <a:rPr kumimoji="1" lang="zh-CN" altLang="en-US" sz="2200" b="1">
                <a:latin typeface="Tahoma" panose="020B0604030504040204" pitchFamily="34" charset="0"/>
                <a:ea typeface="宋体" panose="02010600030101010101" pitchFamily="2" charset="-122"/>
              </a:rPr>
              <a:t>姓名</a:t>
            </a:r>
            <a:endParaRPr kumimoji="1" lang="zh-CN" altLang="en-US" sz="2200" b="1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FF3300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200" b="1" i="1">
                <a:solidFill>
                  <a:srgbClr val="A559A7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</a:t>
            </a:r>
            <a:r>
              <a:rPr kumimoji="1" lang="en-US" altLang="zh-CN" sz="2200" b="1" i="1">
                <a:solidFill>
                  <a:srgbClr val="30E44E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From</a:t>
            </a:r>
            <a:r>
              <a:rPr kumimoji="1" lang="en-US" altLang="zh-CN" sz="2200" b="1">
                <a:latin typeface="Tahoma" panose="020B0604030504040204" pitchFamily="34" charset="0"/>
                <a:ea typeface="宋体" panose="02010600030101010101" pitchFamily="2" charset="-122"/>
              </a:rPr>
              <a:t>    R</a:t>
            </a:r>
            <a:endParaRPr kumimoji="1" lang="en-US" altLang="zh-CN" sz="2200" b="1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FF3300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200" b="1" i="1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</a:t>
            </a:r>
            <a:r>
              <a:rPr kumimoji="1" lang="en-US" altLang="zh-CN" sz="2200" b="1" i="1">
                <a:solidFill>
                  <a:srgbClr val="30E44E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Where</a:t>
            </a:r>
            <a:r>
              <a:rPr kumimoji="1" lang="en-US" altLang="zh-CN" sz="2200" b="1">
                <a:latin typeface="Tahoma" panose="020B0604030504040204" pitchFamily="34" charset="0"/>
                <a:ea typeface="宋体" panose="02010600030101010101" pitchFamily="2" charset="-122"/>
              </a:rPr>
              <a:t>  </a:t>
            </a:r>
            <a:r>
              <a:rPr kumimoji="1" lang="zh-CN" altLang="en-US" sz="2200" b="1">
                <a:latin typeface="Tahoma" panose="020B0604030504040204" pitchFamily="34" charset="0"/>
                <a:ea typeface="宋体" panose="02010600030101010101" pitchFamily="2" charset="-122"/>
              </a:rPr>
              <a:t>课程</a:t>
            </a:r>
            <a:r>
              <a:rPr kumimoji="1" lang="en-US" altLang="zh-CN" sz="2200" b="1">
                <a:latin typeface="Tahoma" panose="020B0604030504040204" pitchFamily="34" charset="0"/>
                <a:ea typeface="宋体" panose="02010600030101010101" pitchFamily="2" charset="-122"/>
              </a:rPr>
              <a:t>&lt;&gt;</a:t>
            </a:r>
            <a:r>
              <a:rPr kumimoji="1" lang="en-US" altLang="zh-CN" sz="2200" b="1"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kumimoji="1" lang="zh-CN" altLang="en-US" sz="2200" b="1">
                <a:latin typeface="Tahoma" panose="020B0604030504040204" pitchFamily="34" charset="0"/>
                <a:ea typeface="宋体" panose="02010600030101010101" pitchFamily="2" charset="-122"/>
              </a:rPr>
              <a:t>数学</a:t>
            </a:r>
            <a:r>
              <a:rPr kumimoji="1" lang="zh-CN" altLang="en-US" sz="2200" b="1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endParaRPr kumimoji="1" lang="zh-CN" altLang="en-US" sz="22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01501" name="Group 61"/>
          <p:cNvGraphicFramePr>
            <a:graphicFrameLocks noGrp="1"/>
          </p:cNvGraphicFramePr>
          <p:nvPr/>
        </p:nvGraphicFramePr>
        <p:xfrm>
          <a:off x="3530600" y="3940119"/>
          <a:ext cx="609600" cy="1485900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39600" marT="18009" marB="180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39600" marT="18009" marB="180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39600" marT="18009" marB="180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刘朝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39600" marT="18009" marB="180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01497" name="Text Box 57"/>
          <p:cNvSpPr txBox="1">
            <a:spLocks noChangeArrowheads="1"/>
          </p:cNvSpPr>
          <p:nvPr/>
        </p:nvSpPr>
        <p:spPr bwMode="auto">
          <a:xfrm>
            <a:off x="4189413" y="4166268"/>
            <a:ext cx="939800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72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×</a:t>
            </a:r>
            <a:endParaRPr kumimoji="1" lang="en-US" altLang="zh-CN" sz="72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60"/>
          <p:cNvSpPr>
            <a:spLocks noChangeArrowheads="1"/>
          </p:cNvSpPr>
          <p:nvPr/>
        </p:nvSpPr>
        <p:spPr bwMode="auto">
          <a:xfrm>
            <a:off x="6952587" y="2388896"/>
            <a:ext cx="596638" cy="598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3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3200" b="1" dirty="0" smtClean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？</a:t>
            </a:r>
            <a:endParaRPr kumimoji="1" lang="zh-CN" altLang="en-US" sz="3200" b="1" dirty="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01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01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01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0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84" grpId="0" autoUpdateAnimBg="0"/>
      <p:bldP spid="701497" grpId="0" autoUpdateAnimBg="0"/>
      <p:bldP spid="11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Null Values</a:t>
            </a:r>
            <a:endParaRPr lang="en-US" altLang="en-US" sz="2800" dirty="0"/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12169" cy="4648136"/>
          </a:xfrm>
        </p:spPr>
        <p:txBody>
          <a:bodyPr/>
          <a:lstStyle/>
          <a:p>
            <a:r>
              <a:rPr lang="en-US" altLang="en-US" sz="2000" dirty="0"/>
              <a:t>It is possible for tuples to have a null value, denoted by </a:t>
            </a:r>
            <a:r>
              <a:rPr lang="en-US" altLang="en-US" sz="2000" b="1" dirty="0"/>
              <a:t>null</a:t>
            </a:r>
            <a:r>
              <a:rPr lang="en-US" altLang="en-US" sz="2000" dirty="0"/>
              <a:t>, for some of their attributes</a:t>
            </a:r>
            <a:endParaRPr lang="en-US" altLang="en-US" sz="2000" dirty="0"/>
          </a:p>
          <a:p>
            <a:r>
              <a:rPr lang="en-US" altLang="en-US" sz="2000" b="1" dirty="0"/>
              <a:t>null</a:t>
            </a:r>
            <a:r>
              <a:rPr lang="en-US" altLang="en-US" sz="2000" dirty="0"/>
              <a:t> signifies an unknown value or that a value does not exist.</a:t>
            </a:r>
            <a:endParaRPr lang="en-US" altLang="en-US" sz="2000" dirty="0"/>
          </a:p>
          <a:p>
            <a:r>
              <a:rPr lang="en-US" altLang="en-US" sz="2000" dirty="0"/>
              <a:t>The result of any arithmetic expression involving </a:t>
            </a:r>
            <a:r>
              <a:rPr lang="en-US" altLang="en-US" sz="2000" b="1" dirty="0"/>
              <a:t>null</a:t>
            </a:r>
            <a:r>
              <a:rPr lang="en-US" altLang="en-US" sz="2000" dirty="0"/>
              <a:t> is </a:t>
            </a:r>
            <a:r>
              <a:rPr lang="en-US" altLang="en-US" sz="2000" b="1" dirty="0"/>
              <a:t>null</a:t>
            </a:r>
            <a:endParaRPr lang="en-US" altLang="en-US" sz="2000" b="1" dirty="0"/>
          </a:p>
          <a:p>
            <a:pPr lvl="1"/>
            <a:r>
              <a:rPr lang="en-US" altLang="en-US" sz="2000" dirty="0"/>
              <a:t>Example:  5 + </a:t>
            </a:r>
            <a:r>
              <a:rPr lang="en-US" altLang="en-US" sz="2000" b="1" dirty="0"/>
              <a:t>null</a:t>
            </a:r>
            <a:r>
              <a:rPr lang="en-US" altLang="en-US" sz="2000" dirty="0"/>
              <a:t>  returns </a:t>
            </a:r>
            <a:r>
              <a:rPr lang="en-US" altLang="en-US" sz="2000" b="1" dirty="0"/>
              <a:t>null</a:t>
            </a:r>
            <a:endParaRPr lang="en-US" altLang="en-US" sz="2000" b="1" dirty="0"/>
          </a:p>
          <a:p>
            <a:r>
              <a:rPr lang="en-US" altLang="en-US" sz="2000" dirty="0"/>
              <a:t>The predicate  </a:t>
            </a:r>
            <a:r>
              <a:rPr lang="en-US" altLang="en-US" sz="2000" b="1" dirty="0"/>
              <a:t>is null</a:t>
            </a:r>
            <a:r>
              <a:rPr lang="en-US" altLang="en-US" sz="2000" dirty="0"/>
              <a:t> can be used to check for null values.</a:t>
            </a:r>
            <a:endParaRPr lang="en-US" altLang="en-US" sz="2000" dirty="0"/>
          </a:p>
          <a:p>
            <a:pPr lvl="1"/>
            <a:r>
              <a:rPr lang="en-US" altLang="en-US" sz="2000" dirty="0"/>
              <a:t>Example: Find all instructors whose salary is null</a:t>
            </a:r>
            <a:r>
              <a:rPr lang="en-US" altLang="en-US" sz="2000" i="1" dirty="0"/>
              <a:t>.</a:t>
            </a:r>
            <a:endParaRPr lang="en-US" altLang="en-US" sz="2000" i="1" dirty="0"/>
          </a:p>
          <a:p>
            <a:pPr>
              <a:buFont typeface="Monotype Sorts" pitchFamily="-65" charset="2"/>
              <a:buNone/>
            </a:pPr>
            <a:r>
              <a:rPr lang="en-US" altLang="en-US" sz="2000" b="1" dirty="0"/>
              <a:t>		select</a:t>
            </a:r>
            <a:r>
              <a:rPr lang="en-US" altLang="en-US" sz="2000" i="1" dirty="0"/>
              <a:t> name</a:t>
            </a:r>
            <a:br>
              <a:rPr lang="en-US" altLang="en-US" sz="2000" i="1" dirty="0"/>
            </a:br>
            <a:r>
              <a:rPr lang="en-US" altLang="en-US" sz="2000" i="1" dirty="0"/>
              <a:t>	</a:t>
            </a:r>
            <a:r>
              <a:rPr lang="en-US" altLang="en-US" sz="2000" b="1" dirty="0"/>
              <a:t>from</a:t>
            </a:r>
            <a:r>
              <a:rPr lang="en-US" altLang="en-US" sz="2000" i="1" dirty="0"/>
              <a:t> instructor</a:t>
            </a:r>
            <a:br>
              <a:rPr lang="en-US" altLang="en-US" sz="2000" i="1" dirty="0"/>
            </a:br>
            <a:r>
              <a:rPr lang="en-US" altLang="en-US" sz="2000" i="1" dirty="0"/>
              <a:t>	</a:t>
            </a:r>
            <a:r>
              <a:rPr lang="en-US" altLang="en-US" sz="2000" b="1" dirty="0"/>
              <a:t>where </a:t>
            </a:r>
            <a:r>
              <a:rPr lang="en-US" altLang="en-US" sz="2000" i="1" dirty="0"/>
              <a:t>salary </a:t>
            </a:r>
            <a:r>
              <a:rPr lang="en-US" altLang="en-US" sz="2000" b="1" dirty="0"/>
              <a:t>is null</a:t>
            </a:r>
            <a:endParaRPr lang="en-US" altLang="en-US" sz="2000" dirty="0"/>
          </a:p>
          <a:p>
            <a:r>
              <a:rPr lang="en-US" altLang="en-US" sz="2000" dirty="0"/>
              <a:t>The predicate </a:t>
            </a:r>
            <a:r>
              <a:rPr lang="en-US" altLang="en-US" sz="2000" b="1" dirty="0"/>
              <a:t>is not null </a:t>
            </a:r>
            <a:r>
              <a:rPr lang="en-US" altLang="en-US" sz="2000" dirty="0"/>
              <a:t>succeeds if the value on which it is applied is not null.</a:t>
            </a:r>
            <a:endParaRPr lang="en-US" altLang="en-US" sz="2000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120650"/>
            <a:ext cx="8077200" cy="609600"/>
          </a:xfrm>
        </p:spPr>
        <p:txBody>
          <a:bodyPr/>
          <a:lstStyle/>
          <a:p>
            <a:r>
              <a:rPr lang="en-US" altLang="en-US" sz="2800" dirty="0"/>
              <a:t>Null Values (Cont.)</a:t>
            </a:r>
            <a:endParaRPr lang="en-US" altLang="en-US" sz="2800" dirty="0"/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06489"/>
            <a:ext cx="7563776" cy="4818824"/>
          </a:xfrm>
        </p:spPr>
        <p:txBody>
          <a:bodyPr/>
          <a:lstStyle/>
          <a:p>
            <a:r>
              <a:rPr lang="en-US" altLang="en-US" sz="2000" dirty="0"/>
              <a:t>SQL treats as </a:t>
            </a:r>
            <a:r>
              <a:rPr lang="en-US" altLang="en-US" sz="2000" b="1" dirty="0">
                <a:solidFill>
                  <a:srgbClr val="FF0000"/>
                </a:solidFill>
              </a:rPr>
              <a:t>unknown</a:t>
            </a:r>
            <a:r>
              <a:rPr lang="en-US" altLang="en-US" sz="2000" dirty="0"/>
              <a:t> the result of any comparison involving a null value (other than predicates </a:t>
            </a:r>
            <a:r>
              <a:rPr lang="en-US" altLang="en-US" sz="2000" b="1" dirty="0"/>
              <a:t>is null </a:t>
            </a:r>
            <a:r>
              <a:rPr lang="en-US" altLang="en-US" sz="2000" dirty="0"/>
              <a:t>and  </a:t>
            </a:r>
            <a:r>
              <a:rPr lang="en-US" altLang="en-US" sz="2000" b="1" dirty="0"/>
              <a:t>is not null</a:t>
            </a:r>
            <a:r>
              <a:rPr lang="en-US" altLang="en-US" sz="2000" dirty="0"/>
              <a:t>).</a:t>
            </a:r>
            <a:endParaRPr lang="en-US" altLang="en-US" sz="2000" dirty="0"/>
          </a:p>
          <a:p>
            <a:pPr lvl="1"/>
            <a:r>
              <a:rPr lang="en-US" altLang="en-US" sz="2000" dirty="0"/>
              <a:t>Example</a:t>
            </a:r>
            <a:r>
              <a:rPr lang="en-US" altLang="en-US" sz="2000" i="1" dirty="0"/>
              <a:t>: 5 &lt; </a:t>
            </a:r>
            <a:r>
              <a:rPr lang="en-US" altLang="en-US" sz="2000" b="1" dirty="0"/>
              <a:t>null</a:t>
            </a:r>
            <a:r>
              <a:rPr lang="en-US" altLang="en-US" sz="2000" i="1" dirty="0"/>
              <a:t>   </a:t>
            </a:r>
            <a:r>
              <a:rPr lang="en-US" altLang="en-US" sz="2000" dirty="0"/>
              <a:t>or</a:t>
            </a:r>
            <a:r>
              <a:rPr lang="en-US" altLang="en-US" sz="2000" i="1" dirty="0"/>
              <a:t>   </a:t>
            </a:r>
            <a:r>
              <a:rPr lang="en-US" altLang="en-US" sz="2000" b="1" dirty="0"/>
              <a:t>null</a:t>
            </a:r>
            <a:r>
              <a:rPr lang="en-US" altLang="en-US" sz="2000" i="1" dirty="0"/>
              <a:t> &lt;&gt; </a:t>
            </a:r>
            <a:r>
              <a:rPr lang="en-US" altLang="en-US" sz="2000" b="1" dirty="0"/>
              <a:t>null</a:t>
            </a:r>
            <a:r>
              <a:rPr lang="en-US" altLang="en-US" sz="2000" i="1" dirty="0"/>
              <a:t>    </a:t>
            </a:r>
            <a:r>
              <a:rPr lang="en-US" altLang="en-US" sz="2000" dirty="0"/>
              <a:t>or</a:t>
            </a:r>
            <a:r>
              <a:rPr lang="en-US" altLang="en-US" sz="2000" i="1" dirty="0"/>
              <a:t>    </a:t>
            </a:r>
            <a:r>
              <a:rPr lang="en-US" altLang="en-US" sz="2000" b="1" dirty="0"/>
              <a:t>null</a:t>
            </a:r>
            <a:r>
              <a:rPr lang="en-US" altLang="en-US" sz="2000" i="1" dirty="0"/>
              <a:t> = </a:t>
            </a:r>
            <a:r>
              <a:rPr lang="en-US" altLang="en-US" sz="2000" b="1" dirty="0"/>
              <a:t>null</a:t>
            </a:r>
            <a:endParaRPr lang="en-US" altLang="en-US" sz="2000" dirty="0"/>
          </a:p>
          <a:p>
            <a:r>
              <a:rPr lang="en-US" altLang="en-US" sz="2000" dirty="0"/>
              <a:t>The predicate in a </a:t>
            </a:r>
            <a:r>
              <a:rPr lang="en-US" altLang="en-US" sz="2000" b="1" dirty="0"/>
              <a:t>where</a:t>
            </a:r>
            <a:r>
              <a:rPr lang="en-US" altLang="en-US" sz="2000" dirty="0"/>
              <a:t> clause can involve Boolean operations (</a:t>
            </a:r>
            <a:r>
              <a:rPr lang="en-US" altLang="en-US" sz="2000" b="1" dirty="0"/>
              <a:t>and</a:t>
            </a:r>
            <a:r>
              <a:rPr lang="en-US" altLang="en-US" sz="2000" dirty="0"/>
              <a:t>, </a:t>
            </a:r>
            <a:r>
              <a:rPr lang="en-US" altLang="en-US" sz="2000" b="1" dirty="0"/>
              <a:t>or</a:t>
            </a:r>
            <a:r>
              <a:rPr lang="en-US" altLang="en-US" sz="2000" dirty="0"/>
              <a:t>, </a:t>
            </a:r>
            <a:r>
              <a:rPr lang="en-US" altLang="en-US" sz="2000" b="1" dirty="0"/>
              <a:t>not</a:t>
            </a:r>
            <a:r>
              <a:rPr lang="en-US" altLang="en-US" sz="2000" dirty="0"/>
              <a:t>); thus the definitions of the Boolean operations need to be  extended to deal with the value </a:t>
            </a:r>
            <a:r>
              <a:rPr lang="en-US" altLang="en-US" sz="2000" b="1" dirty="0"/>
              <a:t>unknown</a:t>
            </a:r>
            <a:r>
              <a:rPr lang="en-US" altLang="en-US" sz="2000" dirty="0"/>
              <a:t>.</a:t>
            </a:r>
            <a:endParaRPr lang="en-US" altLang="en-US" sz="2000" dirty="0"/>
          </a:p>
          <a:p>
            <a:pPr lvl="1"/>
            <a:r>
              <a:rPr lang="en-US" altLang="en-US" sz="2000" b="1" dirty="0"/>
              <a:t>and </a:t>
            </a:r>
            <a:r>
              <a:rPr lang="en-US" altLang="en-US" sz="2000" dirty="0"/>
              <a:t>:</a:t>
            </a:r>
            <a:r>
              <a:rPr lang="en-US" altLang="en-US" sz="2000" i="1" dirty="0"/>
              <a:t> (true</a:t>
            </a:r>
            <a:r>
              <a:rPr lang="en-US" altLang="en-US" sz="2000" b="1" dirty="0"/>
              <a:t> and </a:t>
            </a:r>
            <a:r>
              <a:rPr lang="en-US" altLang="en-US" sz="2000" i="1" dirty="0"/>
              <a:t>unknown)  = unknown,    </a:t>
            </a:r>
            <a:br>
              <a:rPr lang="en-US" altLang="en-US" sz="2000" i="1" dirty="0"/>
            </a:br>
            <a:r>
              <a:rPr lang="en-US" altLang="en-US" sz="2000" i="1" dirty="0"/>
              <a:t>          (false</a:t>
            </a:r>
            <a:r>
              <a:rPr lang="en-US" altLang="en-US" sz="2000" b="1" dirty="0"/>
              <a:t> and </a:t>
            </a:r>
            <a:r>
              <a:rPr lang="en-US" altLang="en-US" sz="2000" i="1" dirty="0"/>
              <a:t>unknown) = false,</a:t>
            </a:r>
            <a:br>
              <a:rPr lang="en-US" altLang="en-US" sz="2000" i="1" dirty="0"/>
            </a:br>
            <a:r>
              <a:rPr lang="en-US" altLang="en-US" sz="2000" i="1" dirty="0"/>
              <a:t>          (unknown </a:t>
            </a:r>
            <a:r>
              <a:rPr lang="en-US" altLang="en-US" sz="2000" b="1" dirty="0"/>
              <a:t>and</a:t>
            </a:r>
            <a:r>
              <a:rPr lang="en-US" altLang="en-US" sz="2000" i="1" dirty="0"/>
              <a:t> unknown) = unknown</a:t>
            </a:r>
            <a:endParaRPr lang="en-US" altLang="en-US" sz="2000" dirty="0"/>
          </a:p>
          <a:p>
            <a:pPr lvl="1"/>
            <a:r>
              <a:rPr lang="en-US" altLang="en-US" sz="2000" b="1" dirty="0"/>
              <a:t>or:    </a:t>
            </a:r>
            <a:r>
              <a:rPr lang="en-US" altLang="en-US" sz="2000" dirty="0"/>
              <a:t> (</a:t>
            </a:r>
            <a:r>
              <a:rPr lang="en-US" altLang="en-US" sz="2000" i="1" dirty="0"/>
              <a:t>unknown</a:t>
            </a:r>
            <a:r>
              <a:rPr lang="en-US" altLang="en-US" sz="2000" dirty="0"/>
              <a:t> </a:t>
            </a:r>
            <a:r>
              <a:rPr lang="en-US" altLang="en-US" sz="2000" b="1" dirty="0"/>
              <a:t>or</a:t>
            </a:r>
            <a:r>
              <a:rPr lang="en-US" altLang="en-US" sz="2000" dirty="0"/>
              <a:t> </a:t>
            </a:r>
            <a:r>
              <a:rPr lang="en-US" altLang="en-US" sz="2000" i="1" dirty="0"/>
              <a:t>true</a:t>
            </a:r>
            <a:r>
              <a:rPr lang="en-US" altLang="en-US" sz="2000" dirty="0"/>
              <a:t>)   = </a:t>
            </a:r>
            <a:r>
              <a:rPr lang="en-US" altLang="en-US" sz="2000" i="1" dirty="0"/>
              <a:t>true</a:t>
            </a:r>
            <a:r>
              <a:rPr lang="en-US" altLang="en-US" sz="2000" dirty="0"/>
              <a:t>,</a:t>
            </a:r>
            <a:br>
              <a:rPr lang="en-US" altLang="en-US" sz="2000" dirty="0"/>
            </a:br>
            <a:r>
              <a:rPr lang="en-US" altLang="en-US" sz="2000" dirty="0"/>
              <a:t>          (</a:t>
            </a:r>
            <a:r>
              <a:rPr lang="en-US" altLang="en-US" sz="2000" i="1" dirty="0"/>
              <a:t>unknown</a:t>
            </a:r>
            <a:r>
              <a:rPr lang="en-US" altLang="en-US" sz="2000" dirty="0"/>
              <a:t> </a:t>
            </a:r>
            <a:r>
              <a:rPr lang="en-US" altLang="en-US" sz="2000" b="1" dirty="0"/>
              <a:t>or</a:t>
            </a:r>
            <a:r>
              <a:rPr lang="en-US" altLang="en-US" sz="2000" dirty="0"/>
              <a:t> </a:t>
            </a:r>
            <a:r>
              <a:rPr lang="en-US" altLang="en-US" sz="2000" i="1" dirty="0"/>
              <a:t>false</a:t>
            </a:r>
            <a:r>
              <a:rPr lang="en-US" altLang="en-US" sz="2000" dirty="0"/>
              <a:t>)  = </a:t>
            </a:r>
            <a:r>
              <a:rPr lang="en-US" altLang="en-US" sz="2000" i="1" dirty="0"/>
              <a:t>unknown</a:t>
            </a:r>
            <a:br>
              <a:rPr lang="en-US" altLang="en-US" sz="2000" dirty="0"/>
            </a:br>
            <a:r>
              <a:rPr lang="en-US" altLang="en-US" sz="2000" dirty="0"/>
              <a:t>          (</a:t>
            </a:r>
            <a:r>
              <a:rPr lang="en-US" altLang="en-US" sz="2000" i="1" dirty="0"/>
              <a:t>unknown </a:t>
            </a:r>
            <a:r>
              <a:rPr lang="en-US" altLang="en-US" sz="2000" b="1" dirty="0"/>
              <a:t>or</a:t>
            </a:r>
            <a:r>
              <a:rPr lang="en-US" altLang="en-US" sz="2000" i="1" dirty="0"/>
              <a:t> unknown) = unknown</a:t>
            </a:r>
            <a:endParaRPr lang="en-US" altLang="en-US" sz="2000" i="1" dirty="0"/>
          </a:p>
          <a:p>
            <a:r>
              <a:rPr lang="en-US" altLang="en-US" sz="2000" dirty="0">
                <a:solidFill>
                  <a:srgbClr val="0070C0"/>
                </a:solidFill>
              </a:rPr>
              <a:t>Result of </a:t>
            </a:r>
            <a:r>
              <a:rPr lang="en-US" altLang="en-US" sz="2000" b="1" dirty="0">
                <a:solidFill>
                  <a:srgbClr val="0070C0"/>
                </a:solidFill>
              </a:rPr>
              <a:t>where </a:t>
            </a:r>
            <a:r>
              <a:rPr lang="en-US" altLang="en-US" sz="2000" dirty="0">
                <a:solidFill>
                  <a:srgbClr val="0070C0"/>
                </a:solidFill>
              </a:rPr>
              <a:t>clause predicate is treated as </a:t>
            </a:r>
            <a:r>
              <a:rPr lang="en-US" altLang="en-US" sz="2000" i="1" dirty="0">
                <a:solidFill>
                  <a:srgbClr val="0070C0"/>
                </a:solidFill>
              </a:rPr>
              <a:t>false </a:t>
            </a:r>
            <a:r>
              <a:rPr lang="en-US" altLang="en-US" sz="2000" dirty="0">
                <a:solidFill>
                  <a:srgbClr val="0070C0"/>
                </a:solidFill>
              </a:rPr>
              <a:t>if it evaluates to </a:t>
            </a:r>
            <a:r>
              <a:rPr lang="en-US" altLang="en-US" sz="2000" i="1" dirty="0">
                <a:solidFill>
                  <a:srgbClr val="0070C0"/>
                </a:solidFill>
              </a:rPr>
              <a:t>unknown</a:t>
            </a:r>
            <a:endParaRPr lang="en-US" altLang="en-US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Aggregate Functions</a:t>
            </a:r>
            <a:endParaRPr lang="en-US" altLang="en-US" sz="2800" dirty="0"/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253986" cy="3795204"/>
          </a:xfrm>
        </p:spPr>
        <p:txBody>
          <a:bodyPr/>
          <a:lstStyle/>
          <a:p>
            <a:pPr>
              <a:tabLst>
                <a:tab pos="2222500" algn="l"/>
              </a:tabLst>
            </a:pPr>
            <a:r>
              <a:rPr lang="en-US" altLang="en-US" sz="2400" dirty="0"/>
              <a:t>These functions operate on the multiset of values of a column of a relation, and return a value</a:t>
            </a:r>
            <a:endParaRPr lang="en-US" altLang="en-US" sz="2400" dirty="0"/>
          </a:p>
          <a:p>
            <a:pPr>
              <a:buFont typeface="Monotype Sorts" pitchFamily="-65" charset="2"/>
              <a:buNone/>
              <a:tabLst>
                <a:tab pos="2222500" algn="l"/>
              </a:tabLst>
            </a:pPr>
            <a:r>
              <a:rPr lang="en-US" altLang="en-US" sz="2400" dirty="0"/>
              <a:t>		</a:t>
            </a:r>
            <a:r>
              <a:rPr lang="en-US" altLang="en-US" sz="2400" b="1" dirty="0" err="1"/>
              <a:t>avg</a:t>
            </a:r>
            <a:r>
              <a:rPr lang="en-US" altLang="en-US" sz="2400" b="1" dirty="0"/>
              <a:t>: </a:t>
            </a:r>
            <a:r>
              <a:rPr lang="en-US" altLang="en-US" sz="2400" dirty="0"/>
              <a:t>average value</a:t>
            </a:r>
            <a:br>
              <a:rPr lang="en-US" altLang="en-US" sz="2400" dirty="0"/>
            </a:br>
            <a:r>
              <a:rPr lang="en-US" altLang="en-US" sz="2400" dirty="0"/>
              <a:t>	</a:t>
            </a:r>
            <a:r>
              <a:rPr lang="en-US" altLang="en-US" sz="2400" b="1" dirty="0"/>
              <a:t>min:  </a:t>
            </a:r>
            <a:r>
              <a:rPr lang="en-US" altLang="en-US" sz="2400" dirty="0"/>
              <a:t>minimum value</a:t>
            </a:r>
            <a:br>
              <a:rPr lang="en-US" altLang="en-US" sz="2400" dirty="0"/>
            </a:br>
            <a:r>
              <a:rPr lang="en-US" altLang="en-US" sz="2400" dirty="0"/>
              <a:t>	</a:t>
            </a:r>
            <a:r>
              <a:rPr lang="en-US" altLang="en-US" sz="2400" b="1" dirty="0"/>
              <a:t>max:  </a:t>
            </a:r>
            <a:r>
              <a:rPr lang="en-US" altLang="en-US" sz="2400" dirty="0"/>
              <a:t>maximum value</a:t>
            </a:r>
            <a:br>
              <a:rPr lang="en-US" altLang="en-US" sz="2400" dirty="0"/>
            </a:br>
            <a:r>
              <a:rPr lang="en-US" altLang="en-US" sz="2400" dirty="0"/>
              <a:t>	</a:t>
            </a:r>
            <a:r>
              <a:rPr lang="en-US" altLang="en-US" sz="2400" b="1" dirty="0"/>
              <a:t>sum:  </a:t>
            </a:r>
            <a:r>
              <a:rPr lang="en-US" altLang="en-US" sz="2400" dirty="0"/>
              <a:t>sum of values</a:t>
            </a:r>
            <a:br>
              <a:rPr lang="en-US" altLang="en-US" sz="2400" dirty="0"/>
            </a:br>
            <a:r>
              <a:rPr lang="en-US" altLang="en-US" sz="2400" dirty="0"/>
              <a:t>	</a:t>
            </a:r>
            <a:r>
              <a:rPr lang="en-US" altLang="en-US" sz="2400" b="1" dirty="0"/>
              <a:t>count:  </a:t>
            </a:r>
            <a:r>
              <a:rPr lang="en-US" altLang="en-US" sz="2400" dirty="0"/>
              <a:t>number of values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Aggregate Functions Examples</a:t>
            </a:r>
            <a:endParaRPr lang="en-US" altLang="en-US" sz="2800" dirty="0"/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8075"/>
            <a:ext cx="7681913" cy="4805045"/>
          </a:xfrm>
        </p:spPr>
        <p:txBody>
          <a:bodyPr/>
          <a:lstStyle/>
          <a:p>
            <a:pPr>
              <a:tabLst>
                <a:tab pos="1711325" algn="l"/>
              </a:tabLst>
            </a:pPr>
            <a:r>
              <a:rPr lang="en-US" altLang="en-US" sz="2000" dirty="0"/>
              <a:t>Find the average salary of instructors in the Computer Science department </a:t>
            </a:r>
            <a:endParaRPr lang="en-US" altLang="en-US" sz="2000" dirty="0"/>
          </a:p>
          <a:p>
            <a:pPr lvl="1">
              <a:tabLst>
                <a:tab pos="1711325" algn="l"/>
              </a:tabLst>
            </a:pPr>
            <a:r>
              <a:rPr lang="en-US" altLang="en-US" sz="2000" b="1" dirty="0"/>
              <a:t>select </a:t>
            </a:r>
            <a:r>
              <a:rPr lang="en-US" altLang="en-US" sz="2000" b="1" dirty="0" err="1"/>
              <a:t>avg</a:t>
            </a:r>
            <a:r>
              <a:rPr lang="en-US" altLang="en-US" sz="2000" b="1" dirty="0"/>
              <a:t> </a:t>
            </a:r>
            <a:r>
              <a:rPr lang="en-US" altLang="en-US" sz="2000" dirty="0"/>
              <a:t>(</a:t>
            </a:r>
            <a:r>
              <a:rPr lang="en-US" altLang="en-US" sz="2000" i="1" dirty="0"/>
              <a:t>salary</a:t>
            </a:r>
            <a:r>
              <a:rPr lang="en-US" altLang="en-US" sz="2000" dirty="0"/>
              <a:t>)</a:t>
            </a:r>
            <a:br>
              <a:rPr lang="en-US" altLang="en-US" sz="2000" dirty="0"/>
            </a:br>
            <a:r>
              <a:rPr lang="en-US" altLang="en-US" sz="2000" b="1" dirty="0"/>
              <a:t>from </a:t>
            </a:r>
            <a:r>
              <a:rPr lang="en-US" altLang="en-US" sz="2000" i="1" dirty="0"/>
              <a:t>instructor</a:t>
            </a:r>
            <a:br>
              <a:rPr lang="en-US" altLang="en-US" sz="2000" i="1" dirty="0"/>
            </a:br>
            <a:r>
              <a:rPr lang="en-US" altLang="en-US" sz="2000" b="1" dirty="0"/>
              <a:t>where </a:t>
            </a:r>
            <a:r>
              <a:rPr lang="en-US" altLang="en-US" sz="2000" i="1" dirty="0" err="1"/>
              <a:t>dept_name</a:t>
            </a:r>
            <a:r>
              <a:rPr lang="en-US" altLang="en-US" sz="2000" dirty="0"/>
              <a:t>= 'Comp. Sci.';</a:t>
            </a:r>
            <a:endParaRPr lang="en-US" altLang="en-US" sz="2000" dirty="0"/>
          </a:p>
          <a:p>
            <a:pPr>
              <a:tabLst>
                <a:tab pos="1711325" algn="l"/>
              </a:tabLst>
            </a:pPr>
            <a:r>
              <a:rPr kumimoji="0" lang="en-US" altLang="en-US" sz="2000" dirty="0"/>
              <a:t>Find the total number of instructors who teach a course in the Spring 2018 semester</a:t>
            </a:r>
            <a:endParaRPr kumimoji="0" lang="en-US" altLang="en-US" sz="2000" dirty="0"/>
          </a:p>
          <a:p>
            <a:pPr lvl="1">
              <a:tabLst>
                <a:tab pos="1711325" algn="l"/>
              </a:tabLst>
            </a:pPr>
            <a:r>
              <a:rPr kumimoji="0" lang="en-US" altLang="en-US" sz="2000" b="1" dirty="0"/>
              <a:t>select count </a:t>
            </a:r>
            <a:r>
              <a:rPr kumimoji="0" lang="en-US" altLang="en-US" sz="2000" dirty="0"/>
              <a:t>(</a:t>
            </a:r>
            <a:r>
              <a:rPr kumimoji="0" lang="en-US" altLang="en-US" sz="2000" b="1" dirty="0"/>
              <a:t>distinct </a:t>
            </a:r>
            <a:r>
              <a:rPr kumimoji="0" lang="en-US" altLang="en-US" sz="2000" i="1" dirty="0"/>
              <a:t>ID</a:t>
            </a:r>
            <a:r>
              <a:rPr kumimoji="0" lang="en-US" altLang="en-US" sz="2000" dirty="0"/>
              <a:t>)</a:t>
            </a:r>
            <a:br>
              <a:rPr kumimoji="0" lang="en-US" altLang="en-US" sz="2000" dirty="0"/>
            </a:br>
            <a:r>
              <a:rPr kumimoji="0" lang="en-US" altLang="en-US" sz="2000" b="1" dirty="0"/>
              <a:t>from </a:t>
            </a:r>
            <a:r>
              <a:rPr kumimoji="0" lang="en-US" altLang="en-US" sz="2000" i="1" dirty="0"/>
              <a:t>teaches</a:t>
            </a:r>
            <a:br>
              <a:rPr kumimoji="0" lang="en-US" altLang="en-US" sz="2000" i="1" dirty="0"/>
            </a:br>
            <a:r>
              <a:rPr kumimoji="0" lang="en-US" altLang="en-US" sz="2000" b="1" dirty="0"/>
              <a:t>where </a:t>
            </a:r>
            <a:r>
              <a:rPr kumimoji="0" lang="en-US" altLang="en-US" sz="2000" i="1" dirty="0"/>
              <a:t>semester </a:t>
            </a:r>
            <a:r>
              <a:rPr kumimoji="0" lang="en-US" altLang="en-US" sz="2000" dirty="0"/>
              <a:t>= 'Spring' </a:t>
            </a:r>
            <a:r>
              <a:rPr kumimoji="0" lang="en-US" altLang="en-US" sz="2000" b="1" dirty="0"/>
              <a:t>and </a:t>
            </a:r>
            <a:r>
              <a:rPr kumimoji="0" lang="en-US" altLang="en-US" sz="2000" i="1" dirty="0"/>
              <a:t>year </a:t>
            </a:r>
            <a:r>
              <a:rPr kumimoji="0" lang="en-US" altLang="en-US" sz="2000" dirty="0"/>
              <a:t>= 2018;</a:t>
            </a:r>
            <a:endParaRPr kumimoji="0" lang="en-US" altLang="en-US" sz="2000" dirty="0"/>
          </a:p>
          <a:p>
            <a:pPr>
              <a:tabLst>
                <a:tab pos="1711325" algn="l"/>
              </a:tabLst>
            </a:pPr>
            <a:r>
              <a:rPr kumimoji="0" lang="en-US" altLang="en-US" sz="2000" dirty="0"/>
              <a:t>Find the number of tuples in the </a:t>
            </a:r>
            <a:r>
              <a:rPr kumimoji="0" lang="en-US" altLang="en-US" sz="2000" i="1" dirty="0"/>
              <a:t>course </a:t>
            </a:r>
            <a:r>
              <a:rPr kumimoji="0" lang="en-US" altLang="en-US" sz="2000" dirty="0"/>
              <a:t>relation</a:t>
            </a:r>
            <a:endParaRPr kumimoji="0" lang="en-US" altLang="en-US" sz="2000" dirty="0"/>
          </a:p>
          <a:p>
            <a:pPr lvl="1">
              <a:tabLst>
                <a:tab pos="1711325" algn="l"/>
              </a:tabLst>
            </a:pPr>
            <a:r>
              <a:rPr kumimoji="0" lang="en-US" altLang="en-US" sz="2000" b="1" dirty="0"/>
              <a:t>select count </a:t>
            </a:r>
            <a:r>
              <a:rPr kumimoji="0" lang="en-US" altLang="en-US" sz="2000" dirty="0"/>
              <a:t>(*)</a:t>
            </a:r>
            <a:br>
              <a:rPr kumimoji="0" lang="en-US" altLang="en-US" sz="2000" dirty="0"/>
            </a:br>
            <a:r>
              <a:rPr kumimoji="0" lang="en-US" altLang="en-US" sz="2000" b="1" dirty="0"/>
              <a:t>from </a:t>
            </a:r>
            <a:r>
              <a:rPr kumimoji="0" lang="en-US" altLang="en-US" sz="2000" i="1" dirty="0"/>
              <a:t>course</a:t>
            </a:r>
            <a:r>
              <a:rPr kumimoji="0" lang="en-US" altLang="en-US" sz="2000" dirty="0"/>
              <a:t>;</a:t>
            </a:r>
            <a:endParaRPr kumimoji="0" lang="en-US" altLang="en-US" sz="2000" dirty="0"/>
          </a:p>
          <a:p>
            <a:pPr lvl="1">
              <a:buNone/>
              <a:tabLst>
                <a:tab pos="1711325" algn="l"/>
              </a:tabLst>
            </a:pPr>
            <a:endParaRPr kumimoji="0" lang="en-US" altLang="en-US" dirty="0"/>
          </a:p>
          <a:p>
            <a:pPr>
              <a:tabLst>
                <a:tab pos="1711325" algn="l"/>
              </a:tabLst>
            </a:pPr>
            <a:endParaRPr lang="en-US" altLang="en-US" dirty="0"/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758825" y="2813050"/>
            <a:ext cx="7681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800"/>
              <a:t>   </a:t>
            </a:r>
            <a:endParaRPr lang="en-US" altLang="en-US" sz="16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Aggregate Functions – Group By</a:t>
            </a:r>
            <a:endParaRPr lang="en-US" altLang="en-US" sz="2800" dirty="0"/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23939"/>
            <a:ext cx="7900162" cy="1292542"/>
          </a:xfrm>
        </p:spPr>
        <p:txBody>
          <a:bodyPr/>
          <a:lstStyle/>
          <a:p>
            <a:pPr>
              <a:tabLst>
                <a:tab pos="625475" algn="l"/>
              </a:tabLst>
            </a:pPr>
            <a:r>
              <a:rPr lang="en-US" altLang="en-US" sz="2000" dirty="0"/>
              <a:t>Find the average salary of instructors in each department</a:t>
            </a:r>
            <a:endParaRPr lang="en-US" altLang="en-US" sz="2000" dirty="0"/>
          </a:p>
          <a:p>
            <a:pPr lvl="1">
              <a:tabLst>
                <a:tab pos="625475" algn="l"/>
              </a:tabLst>
            </a:pPr>
            <a:r>
              <a:rPr lang="en-US" altLang="en-US" sz="2000" b="1" dirty="0"/>
              <a:t>select </a:t>
            </a:r>
            <a:r>
              <a:rPr lang="en-US" altLang="en-US" sz="2000" i="1" dirty="0"/>
              <a:t>dept_name</a:t>
            </a:r>
            <a:r>
              <a:rPr lang="en-US" altLang="en-US" sz="2000" dirty="0"/>
              <a:t>, </a:t>
            </a:r>
            <a:r>
              <a:rPr lang="en-US" altLang="en-US" sz="2000" b="1" dirty="0" err="1"/>
              <a:t>avg</a:t>
            </a:r>
            <a:r>
              <a:rPr lang="en-US" altLang="en-US" sz="2000" b="1" dirty="0"/>
              <a:t> </a:t>
            </a:r>
            <a:r>
              <a:rPr lang="en-US" altLang="en-US" sz="2000" dirty="0"/>
              <a:t>(</a:t>
            </a:r>
            <a:r>
              <a:rPr lang="en-US" altLang="en-US" sz="2000" i="1" dirty="0"/>
              <a:t>salary</a:t>
            </a:r>
            <a:r>
              <a:rPr lang="en-US" altLang="en-US" sz="2000" dirty="0"/>
              <a:t>) </a:t>
            </a:r>
            <a:r>
              <a:rPr lang="en-US" altLang="en-US" sz="2000" b="1" dirty="0"/>
              <a:t>as</a:t>
            </a:r>
            <a:r>
              <a:rPr lang="en-US" altLang="en-US" sz="2000" dirty="0"/>
              <a:t> </a:t>
            </a:r>
            <a:r>
              <a:rPr lang="en-US" altLang="en-US" sz="2000" i="1" dirty="0" err="1"/>
              <a:t>avg_salary</a:t>
            </a:r>
            <a:br>
              <a:rPr lang="en-US" altLang="en-US" sz="2000" dirty="0"/>
            </a:br>
            <a:r>
              <a:rPr lang="en-US" altLang="en-US" sz="2000" b="1" dirty="0"/>
              <a:t>from </a:t>
            </a:r>
            <a:r>
              <a:rPr lang="en-US" altLang="en-US" sz="2000" i="1" dirty="0"/>
              <a:t>instructor</a:t>
            </a:r>
            <a:br>
              <a:rPr lang="en-US" altLang="en-US" sz="2000" i="1" dirty="0"/>
            </a:br>
            <a:r>
              <a:rPr lang="en-US" altLang="en-US" sz="2000" b="1" dirty="0"/>
              <a:t>group by </a:t>
            </a:r>
            <a:r>
              <a:rPr lang="en-US" altLang="en-US" sz="2000" i="1" dirty="0"/>
              <a:t>dept_name</a:t>
            </a:r>
            <a:r>
              <a:rPr lang="en-US" altLang="en-US" sz="2000" dirty="0"/>
              <a:t>;</a:t>
            </a:r>
            <a:endParaRPr lang="en-US" altLang="en-US" sz="2000" dirty="0"/>
          </a:p>
          <a:p>
            <a:pPr lvl="1">
              <a:buNone/>
              <a:tabLst>
                <a:tab pos="625475" algn="l"/>
              </a:tabLst>
            </a:pPr>
            <a:endParaRPr lang="en-US" altLang="en-US" sz="1700" dirty="0"/>
          </a:p>
          <a:p>
            <a:pPr lvl="1">
              <a:tabLst>
                <a:tab pos="625475" algn="l"/>
              </a:tabLst>
            </a:pPr>
            <a:endParaRPr lang="en-US" altLang="en-US" dirty="0"/>
          </a:p>
          <a:p>
            <a:pPr lvl="1">
              <a:tabLst>
                <a:tab pos="625475" algn="l"/>
              </a:tabLst>
            </a:pPr>
            <a:endParaRPr lang="en-US" altLang="en-US" dirty="0"/>
          </a:p>
        </p:txBody>
      </p:sp>
      <p:pic>
        <p:nvPicPr>
          <p:cNvPr id="3" name="Graphic 2"/>
          <p:cNvPicPr>
            <a:picLocks noChangeAspect="1"/>
          </p:cNvPicPr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19771" t="2012" r="19587" b="13353"/>
          <a:stretch>
            <a:fillRect/>
          </a:stretch>
        </p:blipFill>
        <p:spPr>
          <a:xfrm>
            <a:off x="641556" y="2528706"/>
            <a:ext cx="3930444" cy="3415539"/>
          </a:xfrm>
          <a:prstGeom prst="rect">
            <a:avLst/>
          </a:prstGeom>
        </p:spPr>
      </p:pic>
      <p:pic>
        <p:nvPicPr>
          <p:cNvPr id="5" name="Graphic 4"/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1384" t="3188" r="31718" b="23128"/>
          <a:stretch>
            <a:fillRect/>
          </a:stretch>
        </p:blipFill>
        <p:spPr>
          <a:xfrm>
            <a:off x="5346097" y="2528706"/>
            <a:ext cx="2426304" cy="2231491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Aggregation (Cont.)</a:t>
            </a:r>
            <a:endParaRPr lang="en-US" altLang="en-US" sz="2800" dirty="0"/>
          </a:p>
        </p:txBody>
      </p:sp>
      <p:sp>
        <p:nvSpPr>
          <p:cNvPr id="38914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56321" cy="3344099"/>
          </a:xfrm>
        </p:spPr>
        <p:txBody>
          <a:bodyPr/>
          <a:lstStyle/>
          <a:p>
            <a:r>
              <a:rPr lang="en-US" altLang="en-US" sz="2400" dirty="0">
                <a:solidFill>
                  <a:srgbClr val="0070C0"/>
                </a:solidFill>
              </a:rPr>
              <a:t>Attributes in </a:t>
            </a:r>
            <a:r>
              <a:rPr lang="en-US" altLang="en-US" sz="2400" b="1" dirty="0">
                <a:solidFill>
                  <a:srgbClr val="0070C0"/>
                </a:solidFill>
              </a:rPr>
              <a:t>select </a:t>
            </a:r>
            <a:r>
              <a:rPr lang="en-US" altLang="en-US" sz="2400" dirty="0">
                <a:solidFill>
                  <a:srgbClr val="0070C0"/>
                </a:solidFill>
              </a:rPr>
              <a:t>clause outside of aggregate functions must appear in </a:t>
            </a:r>
            <a:r>
              <a:rPr lang="en-US" altLang="en-US" sz="2400" b="1" dirty="0">
                <a:solidFill>
                  <a:srgbClr val="0070C0"/>
                </a:solidFill>
              </a:rPr>
              <a:t>group by</a:t>
            </a:r>
            <a:r>
              <a:rPr lang="en-US" altLang="en-US" sz="2400" dirty="0">
                <a:solidFill>
                  <a:srgbClr val="0070C0"/>
                </a:solidFill>
              </a:rPr>
              <a:t> list</a:t>
            </a:r>
            <a:endParaRPr lang="en-US" altLang="en-US" sz="2400" dirty="0">
              <a:solidFill>
                <a:srgbClr val="0070C0"/>
              </a:solidFill>
            </a:endParaRPr>
          </a:p>
          <a:p>
            <a:pPr lvl="1"/>
            <a:r>
              <a:rPr lang="en-US" altLang="en-US" sz="2400" dirty="0"/>
              <a:t>/* erroneous query */</a:t>
            </a:r>
            <a:br>
              <a:rPr lang="en-US" altLang="en-US" sz="2400" dirty="0"/>
            </a:br>
            <a:r>
              <a:rPr lang="en-US" altLang="en-US" sz="2400" b="1" dirty="0"/>
              <a:t>select </a:t>
            </a:r>
            <a:r>
              <a:rPr lang="en-US" altLang="en-US" sz="2400" i="1" dirty="0"/>
              <a:t>dept_name</a:t>
            </a:r>
            <a:r>
              <a:rPr lang="en-US" altLang="en-US" sz="2400" dirty="0"/>
              <a:t>, </a:t>
            </a:r>
            <a:r>
              <a:rPr lang="en-US" altLang="en-US" sz="2400" i="1" dirty="0"/>
              <a:t>ID</a:t>
            </a:r>
            <a:r>
              <a:rPr lang="en-US" altLang="en-US" sz="2400" dirty="0"/>
              <a:t>, </a:t>
            </a:r>
            <a:r>
              <a:rPr lang="en-US" altLang="en-US" sz="2400" b="1" dirty="0" err="1"/>
              <a:t>avg</a:t>
            </a:r>
            <a:r>
              <a:rPr lang="en-US" altLang="en-US" sz="2400" b="1" dirty="0"/>
              <a:t> </a:t>
            </a:r>
            <a:r>
              <a:rPr lang="en-US" altLang="en-US" sz="2400" dirty="0"/>
              <a:t>(</a:t>
            </a:r>
            <a:r>
              <a:rPr lang="en-US" altLang="en-US" sz="2400" i="1" dirty="0"/>
              <a:t>salary</a:t>
            </a:r>
            <a:r>
              <a:rPr lang="en-US" altLang="en-US" sz="2400" dirty="0"/>
              <a:t>)</a:t>
            </a:r>
            <a:br>
              <a:rPr lang="en-US" altLang="en-US" sz="2400" dirty="0"/>
            </a:br>
            <a:r>
              <a:rPr lang="en-US" altLang="en-US" sz="2400" b="1" dirty="0"/>
              <a:t>from </a:t>
            </a:r>
            <a:r>
              <a:rPr lang="en-US" altLang="en-US" sz="2400" i="1" dirty="0"/>
              <a:t>instructor</a:t>
            </a:r>
            <a:br>
              <a:rPr lang="en-US" altLang="en-US" sz="2400" i="1" dirty="0"/>
            </a:br>
            <a:r>
              <a:rPr lang="en-US" altLang="en-US" sz="2400" b="1" dirty="0"/>
              <a:t>group by </a:t>
            </a:r>
            <a:r>
              <a:rPr lang="en-US" altLang="en-US" sz="2400" i="1" dirty="0"/>
              <a:t>dept_name</a:t>
            </a:r>
            <a:r>
              <a:rPr lang="en-US" altLang="en-US" sz="2400" dirty="0"/>
              <a:t>;</a:t>
            </a:r>
            <a:endParaRPr lang="en-US" altLang="en-US" sz="2400" dirty="0"/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923925" y="96838"/>
            <a:ext cx="8077200" cy="609600"/>
          </a:xfrm>
        </p:spPr>
        <p:txBody>
          <a:bodyPr/>
          <a:lstStyle/>
          <a:p>
            <a:r>
              <a:rPr lang="en-US" altLang="en-US" sz="2800" dirty="0"/>
              <a:t>Aggregate Functions – Having Clause</a:t>
            </a:r>
            <a:endParaRPr lang="en-US" altLang="en-US" sz="2800" dirty="0"/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113" y="1193800"/>
            <a:ext cx="7829631" cy="3231895"/>
          </a:xfrm>
        </p:spPr>
        <p:txBody>
          <a:bodyPr/>
          <a:lstStyle/>
          <a:p>
            <a:pPr>
              <a:tabLst>
                <a:tab pos="1489075" algn="l"/>
              </a:tabLst>
            </a:pPr>
            <a:r>
              <a:rPr lang="en-US" altLang="en-US" sz="2400" dirty="0"/>
              <a:t>Find the names and average salaries of all departments whose average salary is greater than 42000</a:t>
            </a:r>
            <a:endParaRPr lang="en-US" altLang="en-US" sz="2400" dirty="0"/>
          </a:p>
          <a:p>
            <a:pPr>
              <a:tabLst>
                <a:tab pos="1489075" algn="l"/>
              </a:tabLst>
            </a:pPr>
            <a:endParaRPr lang="en-US" altLang="en-US" sz="2400" dirty="0"/>
          </a:p>
          <a:p>
            <a:pPr>
              <a:tabLst>
                <a:tab pos="1489075" algn="l"/>
              </a:tabLst>
            </a:pPr>
            <a:endParaRPr lang="en-US" altLang="en-US" sz="2400" dirty="0"/>
          </a:p>
          <a:p>
            <a:pPr marL="0" indent="0">
              <a:buNone/>
              <a:tabLst>
                <a:tab pos="1489075" algn="l"/>
              </a:tabLst>
            </a:pPr>
            <a:endParaRPr lang="en-US" altLang="en-US" sz="2400" dirty="0"/>
          </a:p>
          <a:p>
            <a:pPr>
              <a:tabLst>
                <a:tab pos="1489075" algn="l"/>
              </a:tabLst>
            </a:pPr>
            <a:r>
              <a:rPr lang="en-US" altLang="en-US" sz="2400" dirty="0"/>
              <a:t>Note: </a:t>
            </a:r>
            <a:r>
              <a:rPr lang="en-US" altLang="en-US" sz="2400" dirty="0">
                <a:solidFill>
                  <a:srgbClr val="0070C0"/>
                </a:solidFill>
              </a:rPr>
              <a:t>predicates in the </a:t>
            </a:r>
            <a:r>
              <a:rPr lang="en-US" altLang="en-US" sz="2400" b="1" dirty="0">
                <a:solidFill>
                  <a:srgbClr val="0070C0"/>
                </a:solidFill>
              </a:rPr>
              <a:t>having</a:t>
            </a:r>
            <a:r>
              <a:rPr lang="en-US" altLang="en-US" sz="2400" dirty="0">
                <a:solidFill>
                  <a:srgbClr val="0070C0"/>
                </a:solidFill>
              </a:rPr>
              <a:t> clause are applied after the formation of groups whereas predicates in the </a:t>
            </a:r>
            <a:r>
              <a:rPr lang="en-US" altLang="en-US" sz="2400" b="1" dirty="0">
                <a:solidFill>
                  <a:srgbClr val="0070C0"/>
                </a:solidFill>
              </a:rPr>
              <a:t>where</a:t>
            </a:r>
            <a:r>
              <a:rPr lang="en-US" altLang="en-US" sz="2400" dirty="0">
                <a:solidFill>
                  <a:srgbClr val="0070C0"/>
                </a:solidFill>
              </a:rPr>
              <a:t> clause are applied before forming groups</a:t>
            </a:r>
            <a:endParaRPr lang="en-US" altLang="en-US" sz="2400" dirty="0">
              <a:solidFill>
                <a:srgbClr val="0070C0"/>
              </a:solidFill>
            </a:endParaRPr>
          </a:p>
        </p:txBody>
      </p:sp>
      <p:sp>
        <p:nvSpPr>
          <p:cNvPr id="39940" name="Text Box 5"/>
          <p:cNvSpPr txBox="1">
            <a:spLocks noChangeArrowheads="1"/>
          </p:cNvSpPr>
          <p:nvPr/>
        </p:nvSpPr>
        <p:spPr bwMode="auto">
          <a:xfrm>
            <a:off x="1774403" y="2465911"/>
            <a:ext cx="601919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 dirty="0"/>
              <a:t>select </a:t>
            </a:r>
            <a:r>
              <a:rPr lang="en-US" altLang="en-US" sz="2000" i="1" dirty="0"/>
              <a:t>dept_name</a:t>
            </a:r>
            <a:r>
              <a:rPr lang="en-US" altLang="en-US" sz="2000" dirty="0"/>
              <a:t>, </a:t>
            </a:r>
            <a:r>
              <a:rPr lang="en-US" altLang="en-US" sz="2000" b="1" dirty="0" err="1"/>
              <a:t>avg</a:t>
            </a:r>
            <a:r>
              <a:rPr lang="en-US" altLang="en-US" sz="2000" b="1" dirty="0"/>
              <a:t> </a:t>
            </a:r>
            <a:r>
              <a:rPr lang="en-US" altLang="en-US" sz="2000" dirty="0"/>
              <a:t>(</a:t>
            </a:r>
            <a:r>
              <a:rPr lang="en-US" altLang="en-US" sz="2000" i="1" dirty="0"/>
              <a:t>salary</a:t>
            </a:r>
            <a:r>
              <a:rPr lang="en-US" altLang="en-US" sz="2000" dirty="0"/>
              <a:t>) </a:t>
            </a:r>
            <a:r>
              <a:rPr lang="en-US" altLang="en-US" sz="2000" b="1" dirty="0"/>
              <a:t>as</a:t>
            </a:r>
            <a:r>
              <a:rPr lang="en-US" altLang="en-US" sz="2000" dirty="0"/>
              <a:t> </a:t>
            </a:r>
            <a:r>
              <a:rPr lang="en-US" altLang="en-US" sz="2000" i="1" dirty="0" err="1"/>
              <a:t>avg_salary</a:t>
            </a:r>
            <a:endParaRPr lang="en-US" altLang="en-US" sz="2000" i="1" dirty="0"/>
          </a:p>
          <a:p>
            <a:r>
              <a:rPr lang="en-US" altLang="en-US" sz="2000" b="1" dirty="0"/>
              <a:t>from </a:t>
            </a:r>
            <a:r>
              <a:rPr lang="en-US" altLang="en-US" sz="2000" i="1" dirty="0"/>
              <a:t>instructor</a:t>
            </a:r>
            <a:endParaRPr lang="en-US" altLang="en-US" sz="2000" i="1" dirty="0"/>
          </a:p>
          <a:p>
            <a:r>
              <a:rPr lang="en-US" altLang="en-US" sz="2000" b="1" dirty="0"/>
              <a:t>group by </a:t>
            </a:r>
            <a:r>
              <a:rPr lang="en-US" altLang="en-US" sz="2000" i="1" dirty="0"/>
              <a:t>dept_name</a:t>
            </a:r>
            <a:endParaRPr lang="en-US" altLang="en-US" sz="2000" i="1" dirty="0"/>
          </a:p>
          <a:p>
            <a:r>
              <a:rPr lang="en-US" altLang="en-US" sz="2000" b="1" dirty="0"/>
              <a:t>having </a:t>
            </a:r>
            <a:r>
              <a:rPr lang="en-US" altLang="en-US" sz="2000" b="1" dirty="0" err="1"/>
              <a:t>avg</a:t>
            </a:r>
            <a:r>
              <a:rPr lang="en-US" altLang="en-US" sz="2000" b="1" dirty="0"/>
              <a:t> </a:t>
            </a:r>
            <a:r>
              <a:rPr lang="en-US" altLang="en-US" sz="2000" dirty="0"/>
              <a:t>(</a:t>
            </a:r>
            <a:r>
              <a:rPr lang="en-US" altLang="en-US" sz="2000" i="1" dirty="0"/>
              <a:t>salary</a:t>
            </a:r>
            <a:r>
              <a:rPr lang="en-US" altLang="en-US" sz="2000" dirty="0"/>
              <a:t>) &gt; 42000;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Data Definition Language</a:t>
            </a:r>
            <a:endParaRPr lang="en-US" altLang="en-US" sz="2800" dirty="0"/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6874" y="2043342"/>
            <a:ext cx="7721398" cy="2563622"/>
          </a:xfrm>
        </p:spPr>
        <p:txBody>
          <a:bodyPr/>
          <a:lstStyle/>
          <a:p>
            <a:r>
              <a:rPr lang="en-US" altLang="en-US" sz="2400" dirty="0"/>
              <a:t>The schema for each relation.</a:t>
            </a:r>
            <a:endParaRPr lang="en-US" altLang="en-US" sz="2400" dirty="0"/>
          </a:p>
          <a:p>
            <a:r>
              <a:rPr lang="en-US" altLang="en-US" sz="2400" dirty="0"/>
              <a:t>The type of values associated with each attribute.</a:t>
            </a:r>
            <a:endParaRPr lang="en-US" altLang="en-US" sz="2400" dirty="0"/>
          </a:p>
          <a:p>
            <a:r>
              <a:rPr lang="en-US" altLang="en-US" sz="2400" dirty="0"/>
              <a:t>The Integrity constraints</a:t>
            </a:r>
            <a:endParaRPr lang="en-US" altLang="en-US" sz="2400" dirty="0"/>
          </a:p>
          <a:p>
            <a:r>
              <a:rPr lang="en-US" altLang="en-US" sz="2400" dirty="0"/>
              <a:t>The set of indices to be maintained for each relation.</a:t>
            </a:r>
            <a:endParaRPr lang="en-US" altLang="en-US" sz="2400" dirty="0"/>
          </a:p>
          <a:p>
            <a:r>
              <a:rPr lang="en-US" altLang="en-US" sz="2400" dirty="0"/>
              <a:t>Security and authorization information for each relation.</a:t>
            </a:r>
            <a:endParaRPr lang="en-US" altLang="en-US" sz="2400" dirty="0"/>
          </a:p>
          <a:p>
            <a:r>
              <a:rPr lang="en-US" altLang="en-US" sz="2400" dirty="0"/>
              <a:t>The physical storage structure of each relation on disk</a:t>
            </a:r>
            <a:r>
              <a:rPr lang="en-US" altLang="en-US" sz="2000" dirty="0"/>
              <a:t>.</a:t>
            </a:r>
            <a:endParaRPr lang="en-US" altLang="en-US" sz="2000" dirty="0"/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768350" y="1115365"/>
            <a:ext cx="761217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en-US" dirty="0"/>
              <a:t>The SQL data-definition language (DDL) allows the specification of information about relations, including:</a:t>
            </a:r>
            <a:endParaRPr kumimoji="1" lang="en-US" alt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Group By </a:t>
            </a:r>
            <a:r>
              <a:rPr lang="zh-CN" altLang="en-US"/>
              <a:t>子句</a:t>
            </a:r>
            <a:endParaRPr lang="zh-CN" alt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例：</a:t>
            </a:r>
            <a:endParaRPr lang="zh-CN" altLang="en-US" sz="2400" dirty="0"/>
          </a:p>
          <a:p>
            <a:pPr lvl="1" eaLnBrk="1" hangingPunct="1"/>
            <a:r>
              <a:rPr lang="zh-CN" altLang="en-US" sz="2400" dirty="0">
                <a:sym typeface="Symbol" panose="05050102010706020507" pitchFamily="18" charset="2"/>
              </a:rPr>
              <a:t>关系</a:t>
            </a:r>
            <a:r>
              <a:rPr lang="en-US" altLang="zh-CN" sz="2400" dirty="0">
                <a:sym typeface="Symbol" panose="05050102010706020507" pitchFamily="18" charset="2"/>
              </a:rPr>
              <a:t>R: </a:t>
            </a:r>
            <a:r>
              <a:rPr lang="zh-CN" altLang="en-US" sz="2400" dirty="0">
                <a:sym typeface="Symbol" panose="05050102010706020507" pitchFamily="18" charset="2"/>
              </a:rPr>
              <a:t>选修成绩</a:t>
            </a:r>
            <a:endParaRPr lang="zh-CN" altLang="en-US" sz="2400" dirty="0">
              <a:sym typeface="Symbol" panose="05050102010706020507" pitchFamily="18" charset="2"/>
            </a:endParaRPr>
          </a:p>
          <a:p>
            <a:pPr lvl="1" eaLnBrk="1" hangingPunct="1"/>
            <a:r>
              <a:rPr lang="zh-CN" altLang="en-US" sz="2400" dirty="0"/>
              <a:t>问</a:t>
            </a:r>
            <a:r>
              <a:rPr lang="en-US" altLang="zh-CN" sz="2400" dirty="0"/>
              <a:t>: </a:t>
            </a:r>
            <a:r>
              <a:rPr lang="zh-CN" altLang="en-US" sz="2400" dirty="0" smtClean="0"/>
              <a:t>所有课程的平均</a:t>
            </a:r>
            <a:r>
              <a:rPr lang="zh-CN" altLang="en-US" sz="2400" dirty="0"/>
              <a:t>成绩和最高成绩</a:t>
            </a:r>
            <a:r>
              <a:rPr lang="en-US" altLang="zh-CN" sz="2400" dirty="0"/>
              <a:t>?</a:t>
            </a:r>
            <a:endParaRPr lang="en-US" altLang="zh-CN" sz="2400" dirty="0"/>
          </a:p>
        </p:txBody>
      </p:sp>
      <p:graphicFrame>
        <p:nvGraphicFramePr>
          <p:cNvPr id="706607" name="Group 47"/>
          <p:cNvGraphicFramePr>
            <a:graphicFrameLocks noGrp="1"/>
          </p:cNvGraphicFramePr>
          <p:nvPr/>
        </p:nvGraphicFramePr>
        <p:xfrm>
          <a:off x="628650" y="3430224"/>
          <a:ext cx="2057400" cy="2239962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</a:tblGrid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成绩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刘朝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9426" name="Text Box 34"/>
          <p:cNvSpPr txBox="1">
            <a:spLocks noChangeArrowheads="1"/>
          </p:cNvSpPr>
          <p:nvPr/>
        </p:nvSpPr>
        <p:spPr bwMode="auto">
          <a:xfrm>
            <a:off x="1085850" y="2820624"/>
            <a:ext cx="1143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R</a:t>
            </a:r>
            <a:endParaRPr kumimoji="1"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06608" name="Group 48"/>
          <p:cNvGraphicFramePr>
            <a:graphicFrameLocks noGrp="1"/>
          </p:cNvGraphicFramePr>
          <p:nvPr/>
        </p:nvGraphicFramePr>
        <p:xfrm>
          <a:off x="5270787" y="4300865"/>
          <a:ext cx="2463800" cy="746126"/>
        </p:xfrm>
        <a:graphic>
          <a:graphicData uri="http://schemas.openxmlformats.org/drawingml/2006/table">
            <a:tbl>
              <a:tblPr/>
              <a:tblGrid>
                <a:gridCol w="1219200"/>
                <a:gridCol w="1244600"/>
              </a:tblGrid>
              <a:tr h="37306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平均成绩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8984" marB="189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最高成绩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8984" marB="189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306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84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8984" marB="189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8984" marB="189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60"/>
          <p:cNvSpPr>
            <a:spLocks noChangeArrowheads="1"/>
          </p:cNvSpPr>
          <p:nvPr/>
        </p:nvSpPr>
        <p:spPr bwMode="auto">
          <a:xfrm>
            <a:off x="5906049" y="3344499"/>
            <a:ext cx="596638" cy="598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3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3200" b="1" dirty="0" smtClean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？</a:t>
            </a:r>
            <a:endParaRPr kumimoji="1" lang="zh-CN" altLang="en-US" sz="3200" b="1" dirty="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06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Group By </a:t>
            </a:r>
            <a:r>
              <a:rPr lang="zh-CN" altLang="en-US"/>
              <a:t>子句</a:t>
            </a:r>
            <a:endParaRPr lang="zh-CN" alt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例：</a:t>
            </a:r>
            <a:endParaRPr lang="zh-CN" altLang="en-US" sz="2400" dirty="0"/>
          </a:p>
          <a:p>
            <a:pPr lvl="1" eaLnBrk="1" hangingPunct="1"/>
            <a:r>
              <a:rPr lang="zh-CN" altLang="en-US" sz="2400" dirty="0">
                <a:sym typeface="Symbol" panose="05050102010706020507" pitchFamily="18" charset="2"/>
              </a:rPr>
              <a:t>关系</a:t>
            </a:r>
            <a:r>
              <a:rPr lang="en-US" altLang="zh-CN" sz="2400" dirty="0">
                <a:sym typeface="Symbol" panose="05050102010706020507" pitchFamily="18" charset="2"/>
              </a:rPr>
              <a:t>R: </a:t>
            </a:r>
            <a:r>
              <a:rPr lang="zh-CN" altLang="en-US" sz="2400" dirty="0">
                <a:sym typeface="Symbol" panose="05050102010706020507" pitchFamily="18" charset="2"/>
              </a:rPr>
              <a:t>选修成绩</a:t>
            </a:r>
            <a:endParaRPr lang="zh-CN" altLang="en-US" sz="2400" dirty="0">
              <a:sym typeface="Symbol" panose="05050102010706020507" pitchFamily="18" charset="2"/>
            </a:endParaRPr>
          </a:p>
          <a:p>
            <a:pPr lvl="1" eaLnBrk="1" hangingPunct="1"/>
            <a:r>
              <a:rPr lang="zh-CN" altLang="en-US" sz="2400" dirty="0"/>
              <a:t>问</a:t>
            </a:r>
            <a:r>
              <a:rPr lang="en-US" altLang="zh-CN" sz="2400" dirty="0"/>
              <a:t>: </a:t>
            </a:r>
            <a:r>
              <a:rPr lang="zh-CN" altLang="en-US" sz="2400" dirty="0"/>
              <a:t>每门课程的平均和最高成绩</a:t>
            </a:r>
            <a:r>
              <a:rPr lang="en-US" altLang="zh-CN" sz="2400" dirty="0"/>
              <a:t>?</a:t>
            </a:r>
            <a:endParaRPr lang="en-US" altLang="zh-CN" sz="2400" dirty="0"/>
          </a:p>
        </p:txBody>
      </p:sp>
      <p:graphicFrame>
        <p:nvGraphicFramePr>
          <p:cNvPr id="705590" name="Group 54"/>
          <p:cNvGraphicFramePr>
            <a:graphicFrameLocks noGrp="1"/>
          </p:cNvGraphicFramePr>
          <p:nvPr/>
        </p:nvGraphicFramePr>
        <p:xfrm>
          <a:off x="628650" y="3937000"/>
          <a:ext cx="2057400" cy="2239962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</a:tblGrid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成绩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刘朝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402" name="Text Box 34"/>
          <p:cNvSpPr txBox="1">
            <a:spLocks noChangeArrowheads="1"/>
          </p:cNvSpPr>
          <p:nvPr/>
        </p:nvSpPr>
        <p:spPr bwMode="auto">
          <a:xfrm>
            <a:off x="1085850" y="3327400"/>
            <a:ext cx="1143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R</a:t>
            </a:r>
            <a:endParaRPr kumimoji="1"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05571" name="Rectangle 35"/>
          <p:cNvSpPr>
            <a:spLocks noChangeArrowheads="1"/>
          </p:cNvSpPr>
          <p:nvPr/>
        </p:nvSpPr>
        <p:spPr bwMode="auto">
          <a:xfrm>
            <a:off x="3213100" y="2970213"/>
            <a:ext cx="5930900" cy="442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30000"/>
              </a:spcBef>
              <a:buClr>
                <a:srgbClr val="FF3300"/>
              </a:buClr>
              <a:buSzPct val="60000"/>
              <a:buFont typeface="Wingdings" panose="05000000000000000000" pitchFamily="2" charset="2"/>
              <a:buNone/>
            </a:pPr>
            <a:endParaRPr kumimoji="1" lang="zh-CN" altLang="en-US" sz="2200" b="1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05591" name="Group 55"/>
          <p:cNvGraphicFramePr>
            <a:graphicFrameLocks noGrp="1"/>
          </p:cNvGraphicFramePr>
          <p:nvPr/>
        </p:nvGraphicFramePr>
        <p:xfrm>
          <a:off x="4679950" y="5040313"/>
          <a:ext cx="3149600" cy="1120776"/>
        </p:xfrm>
        <a:graphic>
          <a:graphicData uri="http://schemas.openxmlformats.org/drawingml/2006/table">
            <a:tbl>
              <a:tblPr/>
              <a:tblGrid>
                <a:gridCol w="685800"/>
                <a:gridCol w="1219200"/>
                <a:gridCol w="1244600"/>
              </a:tblGrid>
              <a:tr h="37359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61" marB="190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平均成绩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61" marB="190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最高成绩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61" marB="190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359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61" marB="190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83.3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61" marB="190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61" marB="190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59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61" marB="190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85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61" marB="190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95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61" marB="190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60"/>
          <p:cNvSpPr>
            <a:spLocks noChangeArrowheads="1"/>
          </p:cNvSpPr>
          <p:nvPr/>
        </p:nvSpPr>
        <p:spPr bwMode="auto">
          <a:xfrm>
            <a:off x="5880231" y="3637591"/>
            <a:ext cx="596638" cy="598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3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3200" b="1" dirty="0" smtClean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？</a:t>
            </a:r>
            <a:endParaRPr kumimoji="1" lang="zh-CN" altLang="en-US" sz="3200" b="1" dirty="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05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05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71" grpId="0" autoUpdateAnimBg="0"/>
      <p:bldP spid="8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Having </a:t>
            </a:r>
            <a:r>
              <a:rPr lang="zh-CN" altLang="en-US"/>
              <a:t>子句</a:t>
            </a:r>
            <a:endParaRPr lang="zh-CN" alt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dirty="0"/>
              <a:t>　　　　　　　</a:t>
            </a:r>
            <a:r>
              <a:rPr lang="en-US" altLang="zh-CN" sz="2000" i="1" dirty="0">
                <a:solidFill>
                  <a:srgbClr val="30E44E"/>
                </a:solidFill>
              </a:rPr>
              <a:t>Select</a:t>
            </a:r>
            <a:r>
              <a:rPr lang="zh-CN" altLang="en-US" sz="2000" dirty="0">
                <a:solidFill>
                  <a:srgbClr val="FF3300"/>
                </a:solidFill>
              </a:rPr>
              <a:t>　  </a:t>
            </a:r>
            <a:r>
              <a:rPr lang="en-US" altLang="zh-CN" sz="2000" dirty="0"/>
              <a:t>A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 , A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 , </a:t>
            </a:r>
            <a:r>
              <a:rPr lang="en-US" altLang="zh-CN" sz="2000" dirty="0">
                <a:latin typeface="Helvetica" panose="020B0604020202020204" pitchFamily="34" charset="0"/>
              </a:rPr>
              <a:t>…</a:t>
            </a:r>
            <a:r>
              <a:rPr lang="en-US" altLang="zh-CN" sz="2000" dirty="0"/>
              <a:t> , A</a:t>
            </a:r>
            <a:r>
              <a:rPr lang="en-US" altLang="zh-CN" sz="2000" baseline="-25000" dirty="0"/>
              <a:t>n</a:t>
            </a:r>
            <a:br>
              <a:rPr lang="en-US" altLang="zh-CN" sz="2000" dirty="0"/>
            </a:br>
            <a:r>
              <a:rPr lang="zh-CN" altLang="en-US" sz="2000" dirty="0"/>
              <a:t>　　　　　　　</a:t>
            </a:r>
            <a:r>
              <a:rPr lang="en-US" altLang="zh-CN" sz="2000" i="1" dirty="0">
                <a:solidFill>
                  <a:srgbClr val="30E44E"/>
                </a:solidFill>
              </a:rPr>
              <a:t>From</a:t>
            </a:r>
            <a:r>
              <a:rPr lang="zh-CN" altLang="en-US" sz="2000" dirty="0">
                <a:solidFill>
                  <a:srgbClr val="FF3300"/>
                </a:solidFill>
              </a:rPr>
              <a:t>　　</a:t>
            </a:r>
            <a:r>
              <a:rPr lang="en-US" altLang="zh-CN" sz="2000" dirty="0"/>
              <a:t>R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 ,</a:t>
            </a:r>
            <a:r>
              <a:rPr lang="en-US" altLang="zh-CN" sz="2000" dirty="0">
                <a:sym typeface="Symbol" panose="05050102010706020507" pitchFamily="18" charset="2"/>
              </a:rPr>
              <a:t> R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 , </a:t>
            </a:r>
            <a:r>
              <a:rPr lang="en-US" altLang="zh-CN" sz="2000" dirty="0">
                <a:latin typeface="Helvetica" panose="020B0604020202020204" pitchFamily="34" charset="0"/>
              </a:rPr>
              <a:t>…</a:t>
            </a:r>
            <a:r>
              <a:rPr lang="en-US" altLang="zh-CN" sz="2000" dirty="0">
                <a:sym typeface="Symbol" panose="05050102010706020507" pitchFamily="18" charset="2"/>
              </a:rPr>
              <a:t> </a:t>
            </a:r>
            <a:r>
              <a:rPr lang="en-US" altLang="zh-CN" sz="2000" dirty="0"/>
              <a:t>, R</a:t>
            </a:r>
            <a:r>
              <a:rPr lang="en-US" altLang="zh-CN" sz="2000" baseline="-25000" dirty="0"/>
              <a:t>m</a:t>
            </a:r>
            <a:br>
              <a:rPr lang="en-US" altLang="zh-CN" sz="2000" baseline="-25000" dirty="0"/>
            </a:br>
            <a:r>
              <a:rPr lang="zh-CN" altLang="en-US" sz="2000" dirty="0"/>
              <a:t>　　　　　　　</a:t>
            </a:r>
            <a:r>
              <a:rPr lang="en-US" altLang="zh-CN" sz="2000" i="1" dirty="0">
                <a:solidFill>
                  <a:srgbClr val="30E44E"/>
                </a:solidFill>
              </a:rPr>
              <a:t>Where</a:t>
            </a:r>
            <a:r>
              <a:rPr lang="zh-CN" altLang="en-US" sz="2000" dirty="0">
                <a:solidFill>
                  <a:srgbClr val="FF3300"/>
                </a:solidFill>
              </a:rPr>
              <a:t>　  </a:t>
            </a:r>
            <a:r>
              <a:rPr lang="en-US" altLang="zh-CN" sz="2000" i="1" dirty="0"/>
              <a:t>P </a:t>
            </a:r>
            <a:r>
              <a:rPr lang="en-US" altLang="zh-CN" sz="2000" dirty="0"/>
              <a:t>(</a:t>
            </a:r>
            <a:r>
              <a:rPr lang="zh-CN" altLang="en-US" sz="2000" dirty="0"/>
              <a:t>元组限定条件</a:t>
            </a:r>
            <a:r>
              <a:rPr lang="en-US" altLang="zh-CN" sz="2000" dirty="0"/>
              <a:t>)</a:t>
            </a:r>
            <a:endParaRPr lang="zh-CN" altLang="en-US" sz="2000" dirty="0"/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000" i="1" dirty="0">
                <a:solidFill>
                  <a:srgbClr val="FF3300"/>
                </a:solidFill>
              </a:rPr>
              <a:t>                     </a:t>
            </a:r>
            <a:r>
              <a:rPr lang="en-US" altLang="zh-CN" sz="2000" i="1" dirty="0">
                <a:solidFill>
                  <a:srgbClr val="30E44E"/>
                </a:solidFill>
              </a:rPr>
              <a:t>Group</a:t>
            </a:r>
            <a:r>
              <a:rPr lang="en-US" altLang="zh-CN" sz="2000" i="1" dirty="0">
                <a:solidFill>
                  <a:srgbClr val="FF3300"/>
                </a:solidFill>
              </a:rPr>
              <a:t>  </a:t>
            </a:r>
            <a:r>
              <a:rPr lang="en-US" altLang="zh-CN" sz="2000" i="1" dirty="0">
                <a:solidFill>
                  <a:srgbClr val="30E44E"/>
                </a:solidFill>
              </a:rPr>
              <a:t>By</a:t>
            </a:r>
            <a:r>
              <a:rPr lang="en-US" altLang="zh-CN" sz="2000" dirty="0"/>
              <a:t>  </a:t>
            </a:r>
            <a:r>
              <a:rPr lang="zh-CN" altLang="en-US" sz="2000" dirty="0"/>
              <a:t>属性</a:t>
            </a:r>
            <a:r>
              <a:rPr lang="en-US" altLang="zh-CN" sz="2000" dirty="0"/>
              <a:t>1, </a:t>
            </a:r>
            <a:r>
              <a:rPr lang="zh-CN" altLang="en-US" sz="2000" dirty="0"/>
              <a:t>属性</a:t>
            </a:r>
            <a:r>
              <a:rPr lang="en-US" altLang="zh-CN" sz="2000" dirty="0"/>
              <a:t>2, </a:t>
            </a:r>
            <a:r>
              <a:rPr lang="en-US" altLang="zh-CN" sz="2000" dirty="0">
                <a:latin typeface="Helvetica" panose="020B0604020202020204" pitchFamily="34" charset="0"/>
              </a:rPr>
              <a:t>…</a:t>
            </a:r>
            <a:r>
              <a:rPr lang="en-US" altLang="zh-CN" sz="2000" dirty="0"/>
              <a:t> </a:t>
            </a:r>
            <a:r>
              <a:rPr lang="zh-CN" altLang="en-US" sz="2000" dirty="0"/>
              <a:t>　　</a:t>
            </a:r>
            <a:endParaRPr lang="zh-CN" altLang="en-US" sz="2000" dirty="0"/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000" i="1" dirty="0">
                <a:solidFill>
                  <a:srgbClr val="FF3300"/>
                </a:solidFill>
              </a:rPr>
              <a:t>                      </a:t>
            </a:r>
            <a:r>
              <a:rPr lang="en-US" altLang="zh-CN" sz="2000" i="1" dirty="0">
                <a:solidFill>
                  <a:srgbClr val="30E44E"/>
                </a:solidFill>
              </a:rPr>
              <a:t>Having</a:t>
            </a:r>
            <a:r>
              <a:rPr lang="en-US" altLang="zh-CN" sz="2000" dirty="0"/>
              <a:t>  Q (</a:t>
            </a:r>
            <a:r>
              <a:rPr lang="zh-CN" altLang="en-US" sz="2000" dirty="0"/>
              <a:t>分组限定条件</a:t>
            </a:r>
            <a:r>
              <a:rPr lang="en-US" altLang="zh-CN" sz="2000" dirty="0"/>
              <a:t>) </a:t>
            </a:r>
            <a:r>
              <a:rPr lang="zh-CN" altLang="en-US" sz="2000" dirty="0"/>
              <a:t>　　</a:t>
            </a:r>
            <a:endParaRPr lang="zh-CN" altLang="en-US" sz="2000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20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000" b="1" dirty="0"/>
              <a:t>Having</a:t>
            </a:r>
            <a:r>
              <a:rPr lang="zh-CN" altLang="en-US" sz="2000" b="1" dirty="0"/>
              <a:t>子句只能配合</a:t>
            </a:r>
            <a:r>
              <a:rPr lang="en-US" altLang="zh-CN" sz="2000" b="1" dirty="0"/>
              <a:t>Group By</a:t>
            </a:r>
            <a:r>
              <a:rPr lang="zh-CN" altLang="en-US" sz="2000" b="1" dirty="0"/>
              <a:t>子句使用</a:t>
            </a:r>
            <a:r>
              <a:rPr lang="zh-CN" altLang="en-US" sz="2000" dirty="0"/>
              <a:t>，而不能单独出现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000" dirty="0"/>
              <a:t>Having</a:t>
            </a:r>
            <a:r>
              <a:rPr lang="zh-CN" altLang="en-US" sz="2000" dirty="0"/>
              <a:t>子句作用：在分组后，筛选满足条件</a:t>
            </a:r>
            <a:r>
              <a:rPr lang="en-US" altLang="zh-CN" sz="2000" dirty="0"/>
              <a:t>Q</a:t>
            </a:r>
            <a:r>
              <a:rPr lang="zh-CN" altLang="en-US" sz="2000" dirty="0"/>
              <a:t>的分组</a:t>
            </a:r>
            <a:endParaRPr lang="zh-CN" altLang="en-US" sz="2000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000" dirty="0"/>
              <a:t>在分组限定条件中出现的属性只能是以下形式：</a:t>
            </a:r>
            <a:br>
              <a:rPr lang="zh-CN" altLang="en-US" sz="2000" dirty="0"/>
            </a:br>
            <a:r>
              <a:rPr lang="zh-CN" altLang="en-US" sz="2000" dirty="0"/>
              <a:t>① </a:t>
            </a:r>
            <a:r>
              <a:rPr lang="zh-CN" altLang="en-US" sz="2000" dirty="0">
                <a:solidFill>
                  <a:srgbClr val="30E44E"/>
                </a:solidFill>
              </a:rPr>
              <a:t>分组属性</a:t>
            </a:r>
            <a:br>
              <a:rPr lang="zh-CN" altLang="en-US" sz="2000" dirty="0"/>
            </a:br>
            <a:r>
              <a:rPr lang="zh-CN" altLang="en-US" sz="2000" dirty="0"/>
              <a:t>② </a:t>
            </a:r>
            <a:r>
              <a:rPr lang="zh-CN" altLang="en-US" sz="2000" dirty="0">
                <a:solidFill>
                  <a:srgbClr val="30E44E"/>
                </a:solidFill>
              </a:rPr>
              <a:t>聚集函数</a:t>
            </a:r>
            <a:r>
              <a:rPr lang="en-US" altLang="zh-CN" sz="2000" dirty="0">
                <a:solidFill>
                  <a:srgbClr val="30E44E"/>
                </a:solidFill>
              </a:rPr>
              <a:t>(</a:t>
            </a:r>
            <a:r>
              <a:rPr lang="zh-CN" altLang="en-US" sz="2000" dirty="0">
                <a:solidFill>
                  <a:srgbClr val="30E44E"/>
                </a:solidFill>
              </a:rPr>
              <a:t>任意属性</a:t>
            </a:r>
            <a:r>
              <a:rPr lang="en-US" altLang="zh-CN" sz="2000" dirty="0">
                <a:solidFill>
                  <a:srgbClr val="30E44E"/>
                </a:solidFill>
              </a:rPr>
              <a:t>)</a:t>
            </a:r>
            <a:endParaRPr lang="en-US" altLang="zh-CN" sz="2000" dirty="0">
              <a:solidFill>
                <a:srgbClr val="30E44E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Having </a:t>
            </a:r>
            <a:r>
              <a:rPr lang="zh-CN" altLang="en-US"/>
              <a:t>子句</a:t>
            </a:r>
            <a:endParaRPr lang="zh-CN" alt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/>
              <a:t>Having</a:t>
            </a:r>
            <a:r>
              <a:rPr lang="zh-CN" altLang="en-US" sz="2400" dirty="0"/>
              <a:t>子句中的条件和</a:t>
            </a:r>
            <a:r>
              <a:rPr lang="en-US" altLang="zh-CN" sz="2400" dirty="0"/>
              <a:t>Where</a:t>
            </a:r>
            <a:r>
              <a:rPr lang="zh-CN" altLang="en-US" sz="2400" dirty="0"/>
              <a:t>子句中条件的不同</a:t>
            </a:r>
            <a:endParaRPr lang="zh-CN" altLang="en-US" sz="2400" dirty="0"/>
          </a:p>
          <a:p>
            <a:pPr lvl="1" eaLnBrk="1" hangingPunct="1"/>
            <a:r>
              <a:rPr lang="en-US" altLang="zh-CN" sz="2400" dirty="0"/>
              <a:t>Where</a:t>
            </a:r>
            <a:r>
              <a:rPr lang="zh-CN" altLang="en-US" sz="2400" dirty="0"/>
              <a:t>子句中的条件用于限定元组，施加在单个元组上</a:t>
            </a:r>
            <a:endParaRPr lang="zh-CN" altLang="en-US" sz="2400" dirty="0"/>
          </a:p>
          <a:p>
            <a:pPr lvl="2" eaLnBrk="1" hangingPunct="1"/>
            <a:r>
              <a:rPr lang="zh-CN" altLang="en-US" sz="2400" dirty="0"/>
              <a:t>不满足条件的元组将不会参与到下一步的分组运算</a:t>
            </a:r>
            <a:r>
              <a:rPr lang="en-US" altLang="zh-CN" sz="2400" dirty="0"/>
              <a:t>(Group By</a:t>
            </a:r>
            <a:r>
              <a:rPr lang="zh-CN" altLang="en-US" sz="2400" dirty="0"/>
              <a:t>子句</a:t>
            </a:r>
            <a:r>
              <a:rPr lang="en-US" altLang="zh-CN" sz="2400" dirty="0"/>
              <a:t>)</a:t>
            </a:r>
            <a:r>
              <a:rPr lang="zh-CN" altLang="en-US" sz="2400" dirty="0"/>
              <a:t>或投影运算</a:t>
            </a:r>
            <a:r>
              <a:rPr lang="en-US" altLang="zh-CN" sz="2400" dirty="0"/>
              <a:t>(Select </a:t>
            </a:r>
            <a:r>
              <a:rPr lang="zh-CN" altLang="en-US" sz="2400" dirty="0"/>
              <a:t>子句</a:t>
            </a:r>
            <a:r>
              <a:rPr lang="en-US" altLang="zh-CN" sz="2400" dirty="0"/>
              <a:t>)</a:t>
            </a:r>
            <a:r>
              <a:rPr lang="zh-CN" altLang="en-US" sz="2400" dirty="0"/>
              <a:t>等</a:t>
            </a:r>
            <a:endParaRPr lang="zh-CN" altLang="en-US" sz="2400" dirty="0"/>
          </a:p>
          <a:p>
            <a:pPr lvl="1" eaLnBrk="1" hangingPunct="1"/>
            <a:r>
              <a:rPr lang="en-US" altLang="zh-CN" sz="2400" dirty="0"/>
              <a:t>Having</a:t>
            </a:r>
            <a:r>
              <a:rPr lang="zh-CN" altLang="en-US" sz="2400" dirty="0"/>
              <a:t>子句中的条件用于限定</a:t>
            </a:r>
            <a:r>
              <a:rPr lang="en-US" altLang="zh-CN" sz="2400" dirty="0"/>
              <a:t>Group By</a:t>
            </a:r>
            <a:r>
              <a:rPr lang="zh-CN" altLang="en-US" sz="2400" dirty="0"/>
              <a:t>子句产生的各个分组，施加在整个分组上</a:t>
            </a:r>
            <a:endParaRPr lang="zh-CN" altLang="en-US" sz="2400" dirty="0"/>
          </a:p>
          <a:p>
            <a:pPr lvl="2" eaLnBrk="1" hangingPunct="1"/>
            <a:r>
              <a:rPr lang="zh-CN" altLang="en-US" sz="2400" dirty="0"/>
              <a:t>不满足条件的分组，将不会参与下一步的统计运算</a:t>
            </a:r>
            <a:r>
              <a:rPr lang="en-US" altLang="zh-CN" sz="2400" dirty="0"/>
              <a:t>(Select</a:t>
            </a:r>
            <a:r>
              <a:rPr lang="zh-CN" altLang="en-US" sz="2400" dirty="0"/>
              <a:t>子句</a:t>
            </a:r>
            <a:r>
              <a:rPr lang="en-US" altLang="zh-CN" sz="2400" dirty="0"/>
              <a:t>)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700"/>
              <a:t>Having </a:t>
            </a:r>
            <a:r>
              <a:rPr lang="zh-CN" altLang="en-US" sz="4700"/>
              <a:t>子句</a:t>
            </a:r>
            <a:endParaRPr lang="zh-CN" altLang="en-US" sz="4700"/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例：</a:t>
            </a:r>
            <a:endParaRPr lang="zh-CN" altLang="en-US" sz="2400" dirty="0"/>
          </a:p>
          <a:p>
            <a:pPr lvl="1" eaLnBrk="1" hangingPunct="1"/>
            <a:r>
              <a:rPr lang="zh-CN" altLang="en-US" sz="2400" dirty="0">
                <a:sym typeface="Symbol" panose="05050102010706020507" pitchFamily="18" charset="2"/>
              </a:rPr>
              <a:t>关系</a:t>
            </a:r>
            <a:r>
              <a:rPr lang="en-US" altLang="zh-CN" sz="2400" dirty="0">
                <a:sym typeface="Symbol" panose="05050102010706020507" pitchFamily="18" charset="2"/>
              </a:rPr>
              <a:t>R: </a:t>
            </a:r>
            <a:r>
              <a:rPr lang="zh-CN" altLang="en-US" sz="2400" dirty="0">
                <a:sym typeface="Symbol" panose="05050102010706020507" pitchFamily="18" charset="2"/>
              </a:rPr>
              <a:t>选修成绩</a:t>
            </a:r>
            <a:endParaRPr lang="zh-CN" altLang="en-US" sz="2400" dirty="0">
              <a:sym typeface="Symbol" panose="05050102010706020507" pitchFamily="18" charset="2"/>
            </a:endParaRPr>
          </a:p>
          <a:p>
            <a:pPr lvl="1" eaLnBrk="1" hangingPunct="1"/>
            <a:r>
              <a:rPr lang="zh-CN" altLang="en-US" sz="2400" dirty="0"/>
              <a:t>问</a:t>
            </a:r>
            <a:r>
              <a:rPr lang="en-US" altLang="zh-CN" sz="2400" dirty="0"/>
              <a:t>: </a:t>
            </a:r>
            <a:r>
              <a:rPr lang="zh-CN" altLang="en-US" sz="2400" dirty="0"/>
              <a:t>平均成绩大于</a:t>
            </a:r>
            <a:r>
              <a:rPr lang="en-US" altLang="zh-CN" sz="2400" dirty="0"/>
              <a:t>85</a:t>
            </a:r>
            <a:r>
              <a:rPr lang="zh-CN" altLang="en-US" sz="2400" dirty="0"/>
              <a:t>的学生姓名</a:t>
            </a:r>
            <a:r>
              <a:rPr lang="en-US" altLang="zh-CN" sz="2400" dirty="0"/>
              <a:t>?</a:t>
            </a:r>
            <a:endParaRPr lang="en-US" altLang="zh-CN" sz="2400" dirty="0"/>
          </a:p>
        </p:txBody>
      </p:sp>
      <p:graphicFrame>
        <p:nvGraphicFramePr>
          <p:cNvPr id="709676" name="Group 44"/>
          <p:cNvGraphicFramePr>
            <a:graphicFrameLocks noGrp="1"/>
          </p:cNvGraphicFramePr>
          <p:nvPr/>
        </p:nvGraphicFramePr>
        <p:xfrm>
          <a:off x="628650" y="3937000"/>
          <a:ext cx="2057400" cy="2239962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</a:tblGrid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成绩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刘朝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498" name="Text Box 34"/>
          <p:cNvSpPr txBox="1">
            <a:spLocks noChangeArrowheads="1"/>
          </p:cNvSpPr>
          <p:nvPr/>
        </p:nvSpPr>
        <p:spPr bwMode="auto">
          <a:xfrm>
            <a:off x="1085850" y="33274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R</a:t>
            </a:r>
            <a:endParaRPr kumimoji="1" lang="en-US" altLang="zh-CN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09677" name="Group 45"/>
          <p:cNvGraphicFramePr>
            <a:graphicFrameLocks noGrp="1"/>
          </p:cNvGraphicFramePr>
          <p:nvPr/>
        </p:nvGraphicFramePr>
        <p:xfrm>
          <a:off x="5827713" y="5430838"/>
          <a:ext cx="685800" cy="746126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7306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8984" marB="189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306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8984" marB="189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60"/>
          <p:cNvSpPr>
            <a:spLocks noChangeArrowheads="1"/>
          </p:cNvSpPr>
          <p:nvPr/>
        </p:nvSpPr>
        <p:spPr bwMode="auto">
          <a:xfrm>
            <a:off x="6023451" y="4188434"/>
            <a:ext cx="596638" cy="598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3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3200" b="1" dirty="0" smtClean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？</a:t>
            </a:r>
            <a:endParaRPr kumimoji="1" lang="zh-CN" altLang="en-US" sz="3200" b="1" dirty="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09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Having </a:t>
            </a:r>
            <a:r>
              <a:rPr lang="zh-CN" altLang="en-US" dirty="0"/>
              <a:t>子句</a:t>
            </a:r>
            <a:endParaRPr lang="zh-CN" altLang="en-US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 sz="2400" dirty="0"/>
              <a:t>问</a:t>
            </a:r>
            <a:r>
              <a:rPr lang="en-US" altLang="zh-CN" sz="2400" dirty="0"/>
              <a:t>: </a:t>
            </a:r>
            <a:r>
              <a:rPr lang="zh-CN" altLang="en-US" sz="2400" dirty="0"/>
              <a:t>成绩大于</a:t>
            </a:r>
            <a:r>
              <a:rPr lang="en-US" altLang="zh-CN" sz="2400" dirty="0"/>
              <a:t>85</a:t>
            </a:r>
            <a:r>
              <a:rPr lang="zh-CN" altLang="en-US" sz="2400" dirty="0"/>
              <a:t>的学生姓名</a:t>
            </a:r>
            <a:r>
              <a:rPr lang="en-US" altLang="zh-CN" sz="2400" dirty="0"/>
              <a:t>? (</a:t>
            </a:r>
            <a:r>
              <a:rPr lang="zh-CN" altLang="en-US" sz="2400" dirty="0"/>
              <a:t>对比以上问题</a:t>
            </a:r>
            <a:r>
              <a:rPr lang="en-US" altLang="zh-CN" sz="2400" dirty="0"/>
              <a:t>)</a:t>
            </a:r>
            <a:endParaRPr lang="en-US" altLang="zh-CN" sz="2400" dirty="0"/>
          </a:p>
        </p:txBody>
      </p:sp>
      <p:graphicFrame>
        <p:nvGraphicFramePr>
          <p:cNvPr id="710702" name="Group 46"/>
          <p:cNvGraphicFramePr>
            <a:graphicFrameLocks noGrp="1"/>
          </p:cNvGraphicFramePr>
          <p:nvPr/>
        </p:nvGraphicFramePr>
        <p:xfrm>
          <a:off x="628650" y="2857348"/>
          <a:ext cx="2057400" cy="2239962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</a:tblGrid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成绩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刘朝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522" name="Text Box 34"/>
          <p:cNvSpPr txBox="1">
            <a:spLocks noChangeArrowheads="1"/>
          </p:cNvSpPr>
          <p:nvPr/>
        </p:nvSpPr>
        <p:spPr bwMode="auto">
          <a:xfrm>
            <a:off x="1085850" y="2247748"/>
            <a:ext cx="1143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R</a:t>
            </a:r>
            <a:endParaRPr kumimoji="1"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10691" name="Rectangle 35"/>
          <p:cNvSpPr>
            <a:spLocks noChangeArrowheads="1"/>
          </p:cNvSpPr>
          <p:nvPr/>
        </p:nvSpPr>
        <p:spPr bwMode="auto">
          <a:xfrm>
            <a:off x="3143250" y="2392211"/>
            <a:ext cx="5930900" cy="144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30000"/>
              </a:spcBef>
              <a:buClr>
                <a:srgbClr val="FF3300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200" b="1" i="1" dirty="0">
                <a:solidFill>
                  <a:srgbClr val="30E44E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Select</a:t>
            </a:r>
            <a:r>
              <a:rPr kumimoji="1" lang="en-US" altLang="zh-CN" sz="2200" b="1" i="1" dirty="0">
                <a:solidFill>
                  <a:srgbClr val="A559A7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sz="2200" b="1" i="1" dirty="0">
                <a:solidFill>
                  <a:srgbClr val="30E44E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distinct</a:t>
            </a:r>
            <a:r>
              <a:rPr kumimoji="1" lang="en-US" altLang="zh-CN" sz="2200" b="1" i="1" dirty="0" smtClean="0">
                <a:solidFill>
                  <a:srgbClr val="A559A7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zh-CN" altLang="en-US" sz="2200" b="1" dirty="0">
                <a:latin typeface="Tahoma" panose="020B0604030504040204" pitchFamily="34" charset="0"/>
                <a:ea typeface="宋体" panose="02010600030101010101" pitchFamily="2" charset="-122"/>
              </a:rPr>
              <a:t>姓名</a:t>
            </a:r>
            <a:endParaRPr kumimoji="1" lang="zh-CN" altLang="en-US" sz="2200" b="1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>
              <a:lnSpc>
                <a:spcPct val="115000"/>
              </a:lnSpc>
              <a:spcBef>
                <a:spcPct val="30000"/>
              </a:spcBef>
              <a:buClr>
                <a:srgbClr val="FF3300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200" b="1" i="1" dirty="0">
                <a:solidFill>
                  <a:srgbClr val="30E44E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From</a:t>
            </a:r>
            <a:r>
              <a:rPr kumimoji="1" lang="en-US" altLang="zh-CN" sz="2200" b="1" i="1" dirty="0">
                <a:solidFill>
                  <a:srgbClr val="A559A7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</a:t>
            </a:r>
            <a:r>
              <a:rPr kumimoji="1" lang="en-US" altLang="zh-CN" sz="2200" b="1" dirty="0">
                <a:latin typeface="Tahoma" panose="020B0604030504040204" pitchFamily="34" charset="0"/>
                <a:ea typeface="宋体" panose="02010600030101010101" pitchFamily="2" charset="-122"/>
              </a:rPr>
              <a:t>R</a:t>
            </a:r>
            <a:endParaRPr kumimoji="1" lang="en-US" altLang="zh-CN" sz="2200" b="1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>
              <a:lnSpc>
                <a:spcPct val="115000"/>
              </a:lnSpc>
              <a:spcBef>
                <a:spcPct val="30000"/>
              </a:spcBef>
              <a:buClr>
                <a:srgbClr val="FF3300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200" b="1" i="1" dirty="0">
                <a:solidFill>
                  <a:srgbClr val="30E44E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Where</a:t>
            </a:r>
            <a:r>
              <a:rPr kumimoji="1" lang="en-US" altLang="zh-CN" sz="2200" b="1" i="1" dirty="0">
                <a:solidFill>
                  <a:srgbClr val="A559A7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</a:t>
            </a:r>
            <a:r>
              <a:rPr kumimoji="1" lang="zh-CN" altLang="en-US" sz="2200" b="1" dirty="0">
                <a:latin typeface="Tahoma" panose="020B0604030504040204" pitchFamily="34" charset="0"/>
                <a:ea typeface="宋体" panose="02010600030101010101" pitchFamily="2" charset="-122"/>
              </a:rPr>
              <a:t>成绩</a:t>
            </a:r>
            <a:r>
              <a:rPr kumimoji="1" lang="en-US" altLang="zh-CN" sz="2200" b="1" dirty="0">
                <a:latin typeface="Tahoma" panose="020B0604030504040204" pitchFamily="34" charset="0"/>
                <a:ea typeface="宋体" panose="02010600030101010101" pitchFamily="2" charset="-122"/>
              </a:rPr>
              <a:t> &gt; 85</a:t>
            </a:r>
            <a:endParaRPr kumimoji="1" lang="en-US" altLang="zh-CN" sz="2200" b="1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10703" name="Group 47"/>
          <p:cNvGraphicFramePr>
            <a:graphicFrameLocks noGrp="1"/>
          </p:cNvGraphicFramePr>
          <p:nvPr/>
        </p:nvGraphicFramePr>
        <p:xfrm>
          <a:off x="5835650" y="3976536"/>
          <a:ext cx="685800" cy="1120776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7359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61" marB="190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359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61" marB="190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59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61" marB="190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0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0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691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Ordering the Display of Tuples</a:t>
            </a:r>
            <a:endParaRPr lang="en-US" altLang="en-US" sz="2800" dirty="0"/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8075"/>
            <a:ext cx="7522211" cy="4085717"/>
          </a:xfrm>
        </p:spPr>
        <p:txBody>
          <a:bodyPr/>
          <a:lstStyle/>
          <a:p>
            <a:pPr>
              <a:tabLst>
                <a:tab pos="906145" algn="l"/>
              </a:tabLst>
            </a:pPr>
            <a:r>
              <a:rPr lang="en-US" altLang="en-US" sz="2000" dirty="0"/>
              <a:t>List in alphabetic order the names of all instructors </a:t>
            </a:r>
            <a:endParaRPr lang="en-US" altLang="en-US" sz="2000" dirty="0"/>
          </a:p>
          <a:p>
            <a:pPr>
              <a:buFont typeface="Monotype Sorts" pitchFamily="-65" charset="2"/>
              <a:buNone/>
              <a:tabLst>
                <a:tab pos="906145" algn="l"/>
              </a:tabLst>
            </a:pPr>
            <a:r>
              <a:rPr lang="en-US" altLang="en-US" sz="2000" dirty="0"/>
              <a:t>              </a:t>
            </a:r>
            <a:r>
              <a:rPr lang="en-US" altLang="en-US" sz="2000" b="1" dirty="0"/>
              <a:t>select distinct </a:t>
            </a:r>
            <a:r>
              <a:rPr lang="en-US" altLang="en-US" sz="2000" i="1" dirty="0"/>
              <a:t>name</a:t>
            </a:r>
            <a:br>
              <a:rPr lang="en-US" altLang="en-US" sz="2000" i="1" dirty="0"/>
            </a:br>
            <a:r>
              <a:rPr lang="en-US" altLang="en-US" sz="2000" i="1" dirty="0"/>
              <a:t>	</a:t>
            </a:r>
            <a:r>
              <a:rPr lang="en-US" altLang="en-US" sz="2000" b="1" dirty="0"/>
              <a:t>from    </a:t>
            </a:r>
            <a:r>
              <a:rPr lang="en-US" altLang="en-US" sz="2000" i="1" dirty="0"/>
              <a:t>instructor</a:t>
            </a:r>
            <a:br>
              <a:rPr lang="en-US" altLang="en-US" sz="2000" i="1" dirty="0"/>
            </a:br>
            <a:r>
              <a:rPr lang="en-US" altLang="en-US" sz="2000" i="1" dirty="0"/>
              <a:t>	</a:t>
            </a:r>
            <a:r>
              <a:rPr lang="en-US" altLang="en-US" sz="2000" dirty="0"/>
              <a:t>	</a:t>
            </a:r>
            <a:r>
              <a:rPr lang="en-US" altLang="en-US" sz="2000" b="1" dirty="0"/>
              <a:t>order by </a:t>
            </a:r>
            <a:r>
              <a:rPr lang="en-US" altLang="en-US" sz="2000" i="1" dirty="0"/>
              <a:t>name</a:t>
            </a:r>
            <a:endParaRPr lang="en-US" altLang="en-US" sz="2000" dirty="0"/>
          </a:p>
          <a:p>
            <a:pPr>
              <a:tabLst>
                <a:tab pos="906145" algn="l"/>
              </a:tabLst>
            </a:pPr>
            <a:r>
              <a:rPr lang="en-US" altLang="en-US" sz="2000" dirty="0"/>
              <a:t>We may specify </a:t>
            </a:r>
            <a:r>
              <a:rPr lang="en-US" altLang="en-US" sz="2000" b="1" dirty="0" err="1">
                <a:solidFill>
                  <a:srgbClr val="002060"/>
                </a:solidFill>
              </a:rPr>
              <a:t>desc</a:t>
            </a:r>
            <a:r>
              <a:rPr lang="en-US" altLang="en-US" sz="2000" dirty="0">
                <a:solidFill>
                  <a:srgbClr val="002060"/>
                </a:solidFill>
              </a:rPr>
              <a:t> </a:t>
            </a:r>
            <a:r>
              <a:rPr lang="en-US" altLang="en-US" sz="2000" dirty="0"/>
              <a:t>for descending order or </a:t>
            </a:r>
            <a:r>
              <a:rPr lang="en-US" altLang="en-US" sz="2000" b="1" dirty="0" err="1">
                <a:solidFill>
                  <a:srgbClr val="002060"/>
                </a:solidFill>
              </a:rPr>
              <a:t>asc</a:t>
            </a:r>
            <a:r>
              <a:rPr lang="en-US" altLang="en-US" sz="2000" dirty="0"/>
              <a:t> for ascending order, for each attribute; ascending order is the default.</a:t>
            </a:r>
            <a:endParaRPr lang="en-US" altLang="en-US" sz="2000" dirty="0"/>
          </a:p>
          <a:p>
            <a:pPr lvl="1">
              <a:tabLst>
                <a:tab pos="906145" algn="l"/>
              </a:tabLst>
            </a:pPr>
            <a:r>
              <a:rPr lang="en-US" altLang="en-US" sz="2000" dirty="0"/>
              <a:t>Example:  </a:t>
            </a:r>
            <a:r>
              <a:rPr lang="en-US" altLang="en-US" sz="2000" b="1" dirty="0"/>
              <a:t>order by</a:t>
            </a:r>
            <a:r>
              <a:rPr lang="en-US" altLang="en-US" sz="2000" dirty="0"/>
              <a:t> </a:t>
            </a:r>
            <a:r>
              <a:rPr lang="en-US" altLang="en-US" sz="2000" i="1" dirty="0"/>
              <a:t>name</a:t>
            </a:r>
            <a:r>
              <a:rPr lang="en-US" altLang="en-US" sz="2000" dirty="0"/>
              <a:t> </a:t>
            </a:r>
            <a:r>
              <a:rPr lang="en-US" altLang="en-US" sz="2000" b="1" dirty="0" err="1"/>
              <a:t>desc</a:t>
            </a:r>
            <a:endParaRPr lang="en-US" altLang="en-US" sz="2000" b="1" dirty="0"/>
          </a:p>
          <a:p>
            <a:pPr>
              <a:tabLst>
                <a:tab pos="906145" algn="l"/>
              </a:tabLst>
            </a:pPr>
            <a:r>
              <a:rPr lang="en-US" altLang="en-US" sz="2000" dirty="0"/>
              <a:t>Can sort on multiple attributes</a:t>
            </a:r>
            <a:endParaRPr lang="en-US" altLang="en-US" sz="2000" dirty="0"/>
          </a:p>
          <a:p>
            <a:pPr lvl="1">
              <a:tabLst>
                <a:tab pos="906145" algn="l"/>
              </a:tabLst>
            </a:pPr>
            <a:r>
              <a:rPr lang="en-US" altLang="en-US" sz="2000" dirty="0"/>
              <a:t>Example: </a:t>
            </a:r>
            <a:r>
              <a:rPr lang="en-US" altLang="en-US" sz="2000" b="1" dirty="0"/>
              <a:t>order by </a:t>
            </a:r>
            <a:r>
              <a:rPr lang="en-US" altLang="en-US" sz="2000" dirty="0"/>
              <a:t> </a:t>
            </a:r>
            <a:r>
              <a:rPr lang="en-US" altLang="en-US" sz="2000" i="1" dirty="0" err="1"/>
              <a:t>dept_name</a:t>
            </a:r>
            <a:r>
              <a:rPr lang="en-US" altLang="en-US" sz="2000" i="1" dirty="0"/>
              <a:t>, name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Order By </a:t>
            </a:r>
            <a:r>
              <a:rPr lang="zh-CN" altLang="en-US"/>
              <a:t>子句</a:t>
            </a:r>
            <a:endParaRPr lang="zh-CN" altLang="en-US" sz="4000"/>
          </a:p>
        </p:txBody>
      </p:sp>
      <p:sp>
        <p:nvSpPr>
          <p:cNvPr id="71168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　　　　</a:t>
            </a:r>
            <a:r>
              <a:rPr lang="zh-CN" altLang="en-US" sz="2400" dirty="0"/>
              <a:t>　　　</a:t>
            </a:r>
            <a:r>
              <a:rPr lang="en-US" altLang="zh-CN" sz="2400" i="1" dirty="0">
                <a:solidFill>
                  <a:srgbClr val="30E44E"/>
                </a:solidFill>
              </a:rPr>
              <a:t>Select</a:t>
            </a:r>
            <a:r>
              <a:rPr lang="zh-CN" altLang="en-US" sz="2400" dirty="0">
                <a:solidFill>
                  <a:srgbClr val="FF3300"/>
                </a:solidFill>
              </a:rPr>
              <a:t>　   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 , A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, </a:t>
            </a:r>
            <a:r>
              <a:rPr lang="en-US" altLang="zh-CN" sz="2400" dirty="0">
                <a:latin typeface="Helvetica" panose="020B0604020202020204" pitchFamily="34" charset="0"/>
              </a:rPr>
              <a:t>…</a:t>
            </a:r>
            <a:r>
              <a:rPr lang="en-US" altLang="zh-CN" sz="2400" dirty="0"/>
              <a:t> , A</a:t>
            </a:r>
            <a:r>
              <a:rPr lang="en-US" altLang="zh-CN" sz="2400" baseline="-25000" dirty="0"/>
              <a:t>n</a:t>
            </a:r>
            <a:br>
              <a:rPr lang="en-US" altLang="zh-CN" sz="2400" dirty="0"/>
            </a:br>
            <a:r>
              <a:rPr lang="zh-CN" altLang="en-US" sz="2400" dirty="0"/>
              <a:t>　　　　　　</a:t>
            </a:r>
            <a:r>
              <a:rPr lang="en-US" altLang="zh-CN" sz="2400" i="1" dirty="0">
                <a:solidFill>
                  <a:srgbClr val="30E44E"/>
                </a:solidFill>
              </a:rPr>
              <a:t>From</a:t>
            </a:r>
            <a:r>
              <a:rPr lang="zh-CN" altLang="en-US" sz="2400" dirty="0">
                <a:solidFill>
                  <a:srgbClr val="FF3300"/>
                </a:solidFill>
              </a:rPr>
              <a:t>　　</a:t>
            </a:r>
            <a:r>
              <a:rPr lang="en-US" altLang="zh-CN" sz="2400" dirty="0"/>
              <a:t>R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 ,</a:t>
            </a:r>
            <a:r>
              <a:rPr lang="en-US" altLang="zh-CN" sz="2400" dirty="0">
                <a:sym typeface="Symbol" panose="05050102010706020507" pitchFamily="18" charset="2"/>
              </a:rPr>
              <a:t> R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, </a:t>
            </a:r>
            <a:r>
              <a:rPr lang="en-US" altLang="zh-CN" sz="2400" dirty="0">
                <a:latin typeface="Helvetica" panose="020B0604020202020204" pitchFamily="34" charset="0"/>
              </a:rPr>
              <a:t>…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/>
              <a:t>, R</a:t>
            </a:r>
            <a:r>
              <a:rPr lang="en-US" altLang="zh-CN" sz="2400" baseline="-25000" dirty="0"/>
              <a:t>m</a:t>
            </a:r>
            <a:endParaRPr lang="en-US" altLang="zh-CN" sz="2400" baseline="-25000" dirty="0"/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　　　　　　　</a:t>
            </a:r>
            <a:r>
              <a:rPr lang="zh-CN" altLang="en-US" sz="2400" dirty="0">
                <a:solidFill>
                  <a:srgbClr val="00E4A8"/>
                </a:solidFill>
              </a:rPr>
              <a:t>　</a:t>
            </a:r>
            <a:r>
              <a:rPr lang="en-US" altLang="zh-CN" sz="2400" i="1" dirty="0">
                <a:solidFill>
                  <a:srgbClr val="30E44E"/>
                </a:solidFill>
              </a:rPr>
              <a:t>[ Where</a:t>
            </a:r>
            <a:r>
              <a:rPr lang="zh-CN" altLang="en-US" sz="2400" dirty="0">
                <a:solidFill>
                  <a:srgbClr val="FF3300"/>
                </a:solidFill>
              </a:rPr>
              <a:t>　  </a:t>
            </a:r>
            <a:r>
              <a:rPr lang="en-US" altLang="zh-CN" sz="2400" i="1" dirty="0"/>
              <a:t>P  </a:t>
            </a:r>
            <a:r>
              <a:rPr lang="en-US" altLang="zh-CN" sz="2400" i="1" dirty="0">
                <a:solidFill>
                  <a:srgbClr val="30E44E"/>
                </a:solidFill>
              </a:rPr>
              <a:t>]</a:t>
            </a:r>
            <a:br>
              <a:rPr lang="en-US" altLang="zh-CN" sz="2400" dirty="0">
                <a:solidFill>
                  <a:srgbClr val="FF3300"/>
                </a:solidFill>
              </a:rPr>
            </a:br>
            <a:r>
              <a:rPr lang="en-US" altLang="zh-CN" sz="2400" i="1" dirty="0">
                <a:solidFill>
                  <a:srgbClr val="FF3300"/>
                </a:solidFill>
              </a:rPr>
              <a:t>               </a:t>
            </a:r>
            <a:r>
              <a:rPr lang="en-US" altLang="zh-CN" sz="2400" i="1" dirty="0">
                <a:solidFill>
                  <a:srgbClr val="30E44E"/>
                </a:solidFill>
              </a:rPr>
              <a:t>[ Group</a:t>
            </a:r>
            <a:r>
              <a:rPr lang="en-US" altLang="zh-CN" sz="2400" i="1" dirty="0">
                <a:solidFill>
                  <a:srgbClr val="FF3300"/>
                </a:solidFill>
              </a:rPr>
              <a:t>  </a:t>
            </a:r>
            <a:r>
              <a:rPr lang="en-US" altLang="zh-CN" sz="2400" i="1" dirty="0">
                <a:solidFill>
                  <a:srgbClr val="30E44E"/>
                </a:solidFill>
              </a:rPr>
              <a:t>By</a:t>
            </a:r>
            <a:r>
              <a:rPr lang="en-US" altLang="zh-CN" sz="2400" dirty="0"/>
              <a:t>  </a:t>
            </a:r>
            <a:r>
              <a:rPr lang="zh-CN" altLang="en-US" sz="2400" dirty="0"/>
              <a:t>属性</a:t>
            </a:r>
            <a:r>
              <a:rPr lang="en-US" altLang="zh-CN" sz="2400" dirty="0"/>
              <a:t>1, </a:t>
            </a:r>
            <a:r>
              <a:rPr lang="zh-CN" altLang="en-US" sz="2400" dirty="0"/>
              <a:t>属性</a:t>
            </a:r>
            <a:r>
              <a:rPr lang="en-US" altLang="zh-CN" sz="2400" dirty="0"/>
              <a:t>2, </a:t>
            </a:r>
            <a:r>
              <a:rPr lang="en-US" altLang="zh-CN" sz="2400" dirty="0">
                <a:latin typeface="Helvetica" panose="020B0604020202020204" pitchFamily="34" charset="0"/>
              </a:rPr>
              <a:t>…</a:t>
            </a:r>
            <a:br>
              <a:rPr lang="en-US" altLang="zh-CN" sz="2400" i="1" dirty="0">
                <a:solidFill>
                  <a:srgbClr val="00E4A8"/>
                </a:solidFill>
              </a:rPr>
            </a:br>
            <a:r>
              <a:rPr lang="en-US" altLang="zh-CN" sz="2400" i="1" dirty="0">
                <a:solidFill>
                  <a:srgbClr val="FF3300"/>
                </a:solidFill>
              </a:rPr>
              <a:t>              </a:t>
            </a:r>
            <a:r>
              <a:rPr lang="en-US" altLang="zh-CN" sz="2400" i="1" dirty="0">
                <a:solidFill>
                  <a:srgbClr val="30E44E"/>
                </a:solidFill>
              </a:rPr>
              <a:t>[ Having</a:t>
            </a:r>
            <a:r>
              <a:rPr lang="en-US" altLang="zh-CN" sz="2400" dirty="0"/>
              <a:t>  </a:t>
            </a:r>
            <a:r>
              <a:rPr lang="zh-CN" altLang="en-US" sz="2400" dirty="0"/>
              <a:t>分组限定条件</a:t>
            </a:r>
            <a:r>
              <a:rPr lang="en-US" altLang="zh-CN" sz="2400" dirty="0"/>
              <a:t>Q</a:t>
            </a:r>
            <a:r>
              <a:rPr lang="en-US" altLang="zh-CN" sz="2400" dirty="0">
                <a:solidFill>
                  <a:srgbClr val="00E4A8"/>
                </a:solidFill>
              </a:rPr>
              <a:t> </a:t>
            </a:r>
            <a:r>
              <a:rPr lang="en-US" altLang="zh-CN" sz="2400" i="1" dirty="0">
                <a:solidFill>
                  <a:srgbClr val="30E44E"/>
                </a:solidFill>
              </a:rPr>
              <a:t>] ]</a:t>
            </a:r>
            <a:endParaRPr lang="zh-CN" altLang="en-US" sz="2400" dirty="0"/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 i="1" dirty="0">
                <a:solidFill>
                  <a:srgbClr val="FF3300"/>
                </a:solidFill>
              </a:rPr>
              <a:t>                  </a:t>
            </a:r>
            <a:r>
              <a:rPr lang="en-US" altLang="zh-CN" sz="2400" i="1" dirty="0">
                <a:solidFill>
                  <a:srgbClr val="30E44E"/>
                </a:solidFill>
              </a:rPr>
              <a:t>[ Order  By</a:t>
            </a:r>
            <a:r>
              <a:rPr lang="en-US" altLang="zh-CN" sz="2400" dirty="0"/>
              <a:t>  </a:t>
            </a:r>
            <a:r>
              <a:rPr lang="zh-CN" altLang="en-US" sz="2400" dirty="0"/>
              <a:t>属性</a:t>
            </a:r>
            <a:r>
              <a:rPr lang="en-US" altLang="zh-CN" sz="2400" dirty="0"/>
              <a:t>1 [</a:t>
            </a:r>
            <a:r>
              <a:rPr lang="en-US" altLang="zh-CN" sz="2400" i="1" dirty="0" err="1">
                <a:solidFill>
                  <a:srgbClr val="30E44E"/>
                </a:solidFill>
              </a:rPr>
              <a:t>asc</a:t>
            </a:r>
            <a:r>
              <a:rPr lang="zh-CN" altLang="en-US" sz="2400" dirty="0"/>
              <a:t>｜</a:t>
            </a:r>
            <a:r>
              <a:rPr lang="en-US" altLang="zh-CN" sz="2400" i="1" dirty="0">
                <a:solidFill>
                  <a:srgbClr val="30E44E"/>
                </a:solidFill>
              </a:rPr>
              <a:t>desc</a:t>
            </a:r>
            <a:r>
              <a:rPr lang="en-US" altLang="zh-CN" sz="2400" dirty="0"/>
              <a:t>],</a:t>
            </a:r>
            <a:br>
              <a:rPr lang="en-US" altLang="zh-CN" sz="2400" dirty="0"/>
            </a:br>
            <a:r>
              <a:rPr lang="en-US" altLang="zh-CN" sz="2400" dirty="0"/>
              <a:t>                                                  </a:t>
            </a:r>
            <a:r>
              <a:rPr lang="zh-CN" altLang="en-US" sz="2400" dirty="0"/>
              <a:t>属性</a:t>
            </a:r>
            <a:r>
              <a:rPr lang="en-US" altLang="zh-CN" sz="2400" dirty="0"/>
              <a:t>2 [</a:t>
            </a:r>
            <a:r>
              <a:rPr lang="en-US" altLang="zh-CN" sz="2400" i="1" dirty="0" err="1">
                <a:solidFill>
                  <a:srgbClr val="30E44E"/>
                </a:solidFill>
              </a:rPr>
              <a:t>asc</a:t>
            </a:r>
            <a:r>
              <a:rPr lang="zh-CN" altLang="en-US" sz="2400" dirty="0"/>
              <a:t>｜</a:t>
            </a:r>
            <a:r>
              <a:rPr lang="en-US" altLang="zh-CN" sz="2400" i="1" dirty="0" err="1">
                <a:solidFill>
                  <a:srgbClr val="30E44E"/>
                </a:solidFill>
              </a:rPr>
              <a:t>desc</a:t>
            </a:r>
            <a:r>
              <a:rPr lang="en-US" altLang="zh-CN" sz="2400" dirty="0"/>
              <a:t>], </a:t>
            </a:r>
            <a:r>
              <a:rPr lang="en-US" altLang="zh-CN" sz="2400" dirty="0">
                <a:latin typeface="Helvetica" panose="020B0604020202020204" pitchFamily="34" charset="0"/>
              </a:rPr>
              <a:t>…</a:t>
            </a:r>
            <a:r>
              <a:rPr lang="en-US" altLang="zh-CN" sz="2400" dirty="0">
                <a:solidFill>
                  <a:srgbClr val="00E4A8"/>
                </a:solidFill>
              </a:rPr>
              <a:t> </a:t>
            </a:r>
            <a:r>
              <a:rPr lang="en-US" altLang="zh-CN" sz="2400" dirty="0"/>
              <a:t> </a:t>
            </a:r>
            <a:r>
              <a:rPr lang="en-US" altLang="zh-CN" sz="2400" i="1" dirty="0">
                <a:solidFill>
                  <a:srgbClr val="30E44E"/>
                </a:solidFill>
              </a:rPr>
              <a:t>]</a:t>
            </a:r>
            <a:endParaRPr lang="en-US" altLang="zh-CN" sz="2400" i="1" dirty="0">
              <a:solidFill>
                <a:srgbClr val="30E44E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altLang="zh-CN" sz="2400" dirty="0">
              <a:solidFill>
                <a:srgbClr val="00E4A8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400" dirty="0"/>
              <a:t>Order By</a:t>
            </a:r>
            <a:r>
              <a:rPr lang="zh-CN" altLang="en-US" sz="2400" dirty="0"/>
              <a:t>子句的作用：在</a:t>
            </a:r>
            <a:r>
              <a:rPr lang="en-US" altLang="zh-CN" sz="2400" dirty="0"/>
              <a:t>Select</a:t>
            </a:r>
            <a:r>
              <a:rPr lang="zh-CN" altLang="en-US" sz="2400" dirty="0"/>
              <a:t>子句得出结果后，对结果进行排序</a:t>
            </a:r>
            <a:endParaRPr lang="zh-CN" altLang="en-US" sz="2400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dirty="0"/>
              <a:t>先按属性</a:t>
            </a:r>
            <a:r>
              <a:rPr lang="en-US" altLang="zh-CN" sz="2400" dirty="0"/>
              <a:t>1</a:t>
            </a:r>
            <a:r>
              <a:rPr lang="zh-CN" altLang="en-US" sz="2400" dirty="0"/>
              <a:t>的值，升序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asc</a:t>
            </a:r>
            <a:r>
              <a:rPr lang="en-US" altLang="zh-CN" sz="2400" dirty="0"/>
              <a:t>)</a:t>
            </a:r>
            <a:r>
              <a:rPr lang="zh-CN" altLang="en-US" sz="2400" dirty="0"/>
              <a:t>或降序</a:t>
            </a:r>
            <a:r>
              <a:rPr lang="en-US" altLang="zh-CN" sz="2400" dirty="0"/>
              <a:t>(</a:t>
            </a:r>
            <a:r>
              <a:rPr lang="en-US" altLang="zh-CN" sz="2400" dirty="0" err="1"/>
              <a:t>desc</a:t>
            </a:r>
            <a:r>
              <a:rPr lang="en-US" altLang="zh-CN" sz="2400" dirty="0"/>
              <a:t>)</a:t>
            </a:r>
            <a:r>
              <a:rPr lang="zh-CN" altLang="en-US" sz="2400" dirty="0"/>
              <a:t>排列，缺省是升序；属性</a:t>
            </a:r>
            <a:r>
              <a:rPr lang="en-US" altLang="zh-CN" sz="2400" dirty="0"/>
              <a:t>1</a:t>
            </a:r>
            <a:r>
              <a:rPr lang="zh-CN" altLang="en-US" sz="2400" dirty="0"/>
              <a:t>的值相同时，再按属性</a:t>
            </a:r>
            <a:r>
              <a:rPr lang="en-US" altLang="zh-CN" sz="2400" dirty="0"/>
              <a:t>2</a:t>
            </a:r>
            <a:r>
              <a:rPr lang="zh-CN" altLang="en-US" sz="2400" dirty="0"/>
              <a:t>值升序或降序排列</a:t>
            </a:r>
            <a:r>
              <a:rPr lang="en-US" altLang="zh-CN" sz="2400" dirty="0">
                <a:latin typeface="Helvetica" panose="020B0604020202020204" pitchFamily="34" charset="0"/>
              </a:rPr>
              <a:t>…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1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1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3" grpId="0" bldLvl="2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700"/>
              <a:t>Order By </a:t>
            </a:r>
            <a:r>
              <a:rPr lang="zh-CN" altLang="en-US" sz="4700"/>
              <a:t>子句</a:t>
            </a:r>
            <a:endParaRPr lang="zh-CN" alt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例</a:t>
            </a:r>
            <a:endParaRPr lang="zh-CN" altLang="en-US" sz="2400" dirty="0"/>
          </a:p>
          <a:p>
            <a:pPr lvl="1" eaLnBrk="1" hangingPunct="1"/>
            <a:r>
              <a:rPr lang="en-US" altLang="zh-CN" sz="2400" dirty="0"/>
              <a:t>R:  </a:t>
            </a:r>
            <a:r>
              <a:rPr lang="zh-CN" altLang="en-US" sz="2400" dirty="0"/>
              <a:t>选修关系</a:t>
            </a:r>
            <a:endParaRPr lang="zh-CN" altLang="en-US" sz="2400" dirty="0"/>
          </a:p>
          <a:p>
            <a:pPr lvl="1" eaLnBrk="1" hangingPunct="1"/>
            <a:r>
              <a:rPr lang="zh-CN" altLang="en-US" sz="2400" dirty="0"/>
              <a:t>问</a:t>
            </a:r>
            <a:r>
              <a:rPr lang="en-US" altLang="zh-CN" sz="2400" dirty="0"/>
              <a:t>: </a:t>
            </a:r>
            <a:r>
              <a:rPr lang="zh-CN" altLang="en-US" sz="2400" dirty="0"/>
              <a:t>从高到低列出物理课程的成绩</a:t>
            </a:r>
            <a:endParaRPr lang="zh-CN" altLang="en-US" sz="2400" dirty="0"/>
          </a:p>
          <a:p>
            <a:pPr lvl="1" eaLnBrk="1" hangingPunct="1"/>
            <a:endParaRPr lang="zh-CN" altLang="en-US" dirty="0"/>
          </a:p>
        </p:txBody>
      </p:sp>
      <p:graphicFrame>
        <p:nvGraphicFramePr>
          <p:cNvPr id="713778" name="Group 50"/>
          <p:cNvGraphicFramePr>
            <a:graphicFrameLocks noGrp="1"/>
          </p:cNvGraphicFramePr>
          <p:nvPr/>
        </p:nvGraphicFramePr>
        <p:xfrm>
          <a:off x="609600" y="3937000"/>
          <a:ext cx="2057400" cy="2239962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</a:tblGrid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成绩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刘朝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5570" name="Text Box 34"/>
          <p:cNvSpPr txBox="1">
            <a:spLocks noChangeArrowheads="1"/>
          </p:cNvSpPr>
          <p:nvPr/>
        </p:nvSpPr>
        <p:spPr bwMode="auto">
          <a:xfrm>
            <a:off x="1066800" y="3327400"/>
            <a:ext cx="1143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R</a:t>
            </a:r>
            <a:endParaRPr kumimoji="1"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13779" name="Group 51"/>
          <p:cNvGraphicFramePr>
            <a:graphicFrameLocks noGrp="1"/>
          </p:cNvGraphicFramePr>
          <p:nvPr/>
        </p:nvGraphicFramePr>
        <p:xfrm>
          <a:off x="5456238" y="5057775"/>
          <a:ext cx="1447800" cy="1120776"/>
        </p:xfrm>
        <a:graphic>
          <a:graphicData uri="http://schemas.openxmlformats.org/drawingml/2006/table">
            <a:tbl>
              <a:tblPr/>
              <a:tblGrid>
                <a:gridCol w="685800"/>
                <a:gridCol w="762000"/>
              </a:tblGrid>
              <a:tr h="37359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61" marB="190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成绩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61" marB="190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359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61" marB="190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61" marB="190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59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61" marB="190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61" marB="190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60"/>
          <p:cNvSpPr>
            <a:spLocks noChangeArrowheads="1"/>
          </p:cNvSpPr>
          <p:nvPr/>
        </p:nvSpPr>
        <p:spPr bwMode="auto">
          <a:xfrm>
            <a:off x="5737012" y="3976192"/>
            <a:ext cx="596638" cy="598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3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3200" b="1" dirty="0" smtClean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？</a:t>
            </a:r>
            <a:endParaRPr kumimoji="1" lang="zh-CN" altLang="en-US" sz="3200" b="1" dirty="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3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700"/>
              <a:t>Select </a:t>
            </a:r>
            <a:r>
              <a:rPr lang="zh-CN" altLang="en-US" sz="4700"/>
              <a:t>语句的运算次序</a:t>
            </a:r>
            <a:endParaRPr lang="zh-CN" altLang="en-US" sz="4700"/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dirty="0"/>
              <a:t>较完整结构</a:t>
            </a:r>
            <a:endParaRPr lang="zh-CN" altLang="en-US" sz="20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dirty="0"/>
              <a:t>　　　　　　　</a:t>
            </a:r>
            <a:r>
              <a:rPr lang="en-US" altLang="zh-CN" sz="2000" i="1" dirty="0">
                <a:solidFill>
                  <a:srgbClr val="30E44E"/>
                </a:solidFill>
              </a:rPr>
              <a:t>Select</a:t>
            </a:r>
            <a:r>
              <a:rPr lang="zh-CN" altLang="en-US" sz="2000" dirty="0">
                <a:solidFill>
                  <a:srgbClr val="FF3300"/>
                </a:solidFill>
              </a:rPr>
              <a:t>　  </a:t>
            </a:r>
            <a:r>
              <a:rPr lang="en-US" altLang="zh-CN" sz="2000" dirty="0"/>
              <a:t>A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 , A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 , </a:t>
            </a:r>
            <a:r>
              <a:rPr lang="en-US" altLang="zh-CN" sz="2000" dirty="0">
                <a:latin typeface="Helvetica" panose="020B0604020202020204" pitchFamily="34" charset="0"/>
              </a:rPr>
              <a:t>…</a:t>
            </a:r>
            <a:r>
              <a:rPr lang="en-US" altLang="zh-CN" sz="2000" dirty="0"/>
              <a:t> , A</a:t>
            </a:r>
            <a:r>
              <a:rPr lang="en-US" altLang="zh-CN" sz="2000" baseline="-25000" dirty="0"/>
              <a:t>n</a:t>
            </a:r>
            <a:br>
              <a:rPr lang="en-US" altLang="zh-CN" sz="2000" dirty="0"/>
            </a:br>
            <a:r>
              <a:rPr lang="zh-CN" altLang="en-US" sz="2000" dirty="0"/>
              <a:t>　　　　　　　</a:t>
            </a:r>
            <a:r>
              <a:rPr lang="en-US" altLang="zh-CN" sz="2000" i="1" dirty="0">
                <a:solidFill>
                  <a:srgbClr val="30E44E"/>
                </a:solidFill>
              </a:rPr>
              <a:t>From</a:t>
            </a:r>
            <a:r>
              <a:rPr lang="zh-CN" altLang="en-US" sz="2000" dirty="0">
                <a:solidFill>
                  <a:srgbClr val="FF3300"/>
                </a:solidFill>
              </a:rPr>
              <a:t>　　</a:t>
            </a:r>
            <a:r>
              <a:rPr lang="en-US" altLang="zh-CN" sz="2000" dirty="0"/>
              <a:t>R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 ,</a:t>
            </a:r>
            <a:r>
              <a:rPr lang="en-US" altLang="zh-CN" sz="2000" dirty="0">
                <a:sym typeface="Symbol" panose="05050102010706020507" pitchFamily="18" charset="2"/>
              </a:rPr>
              <a:t> R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 , </a:t>
            </a:r>
            <a:r>
              <a:rPr lang="en-US" altLang="zh-CN" sz="2000" dirty="0">
                <a:latin typeface="Helvetica" panose="020B0604020202020204" pitchFamily="34" charset="0"/>
              </a:rPr>
              <a:t>…</a:t>
            </a:r>
            <a:r>
              <a:rPr lang="en-US" altLang="zh-CN" sz="2000" dirty="0">
                <a:sym typeface="Symbol" panose="05050102010706020507" pitchFamily="18" charset="2"/>
              </a:rPr>
              <a:t> </a:t>
            </a:r>
            <a:r>
              <a:rPr lang="en-US" altLang="zh-CN" sz="2000" dirty="0"/>
              <a:t>, R</a:t>
            </a:r>
            <a:r>
              <a:rPr lang="en-US" altLang="zh-CN" sz="2000" baseline="-25000" dirty="0"/>
              <a:t>m</a:t>
            </a:r>
            <a:endParaRPr lang="en-US" altLang="zh-CN" sz="2000" baseline="-25000" dirty="0"/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000" dirty="0"/>
              <a:t>　　　　　　</a:t>
            </a:r>
            <a:r>
              <a:rPr lang="zh-CN" altLang="en-US" sz="2000" dirty="0">
                <a:solidFill>
                  <a:srgbClr val="00E4A8"/>
                </a:solidFill>
              </a:rPr>
              <a:t>　     </a:t>
            </a:r>
            <a:r>
              <a:rPr lang="en-US" altLang="zh-CN" sz="2000" i="1" dirty="0">
                <a:solidFill>
                  <a:srgbClr val="30E44E"/>
                </a:solidFill>
              </a:rPr>
              <a:t>[ Where</a:t>
            </a:r>
            <a:r>
              <a:rPr lang="zh-CN" altLang="en-US" sz="2000" dirty="0">
                <a:solidFill>
                  <a:srgbClr val="FF3300"/>
                </a:solidFill>
              </a:rPr>
              <a:t>　</a:t>
            </a:r>
            <a:r>
              <a:rPr lang="zh-CN" altLang="en-US" sz="2000" dirty="0"/>
              <a:t>元组限定条件</a:t>
            </a:r>
            <a:r>
              <a:rPr lang="en-US" altLang="zh-CN" sz="2000" i="1" dirty="0"/>
              <a:t>P  </a:t>
            </a:r>
            <a:r>
              <a:rPr lang="en-US" altLang="zh-CN" sz="2000" i="1" dirty="0">
                <a:solidFill>
                  <a:srgbClr val="30E44E"/>
                </a:solidFill>
              </a:rPr>
              <a:t>]</a:t>
            </a:r>
            <a:endParaRPr lang="en-US" altLang="zh-CN" sz="2000" i="1" dirty="0">
              <a:solidFill>
                <a:srgbClr val="30E44E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000" i="1" dirty="0">
                <a:solidFill>
                  <a:srgbClr val="FF3300"/>
                </a:solidFill>
              </a:rPr>
              <a:t>                      </a:t>
            </a:r>
            <a:r>
              <a:rPr lang="en-US" altLang="zh-CN" sz="2000" i="1" dirty="0">
                <a:solidFill>
                  <a:srgbClr val="30E44E"/>
                </a:solidFill>
              </a:rPr>
              <a:t>[ Group  By</a:t>
            </a:r>
            <a:r>
              <a:rPr lang="en-US" altLang="zh-CN" sz="2000" dirty="0"/>
              <a:t>  </a:t>
            </a:r>
            <a:r>
              <a:rPr lang="zh-CN" altLang="en-US" sz="2000" dirty="0"/>
              <a:t>属性</a:t>
            </a:r>
            <a:r>
              <a:rPr lang="en-US" altLang="zh-CN" sz="2000" dirty="0"/>
              <a:t>1, </a:t>
            </a:r>
            <a:r>
              <a:rPr lang="zh-CN" altLang="en-US" sz="2000" dirty="0"/>
              <a:t>属性</a:t>
            </a:r>
            <a:r>
              <a:rPr lang="en-US" altLang="zh-CN" sz="2000" dirty="0"/>
              <a:t>2, </a:t>
            </a:r>
            <a:r>
              <a:rPr lang="en-US" altLang="zh-CN" sz="2000" dirty="0">
                <a:latin typeface="Helvetica" panose="020B0604020202020204" pitchFamily="34" charset="0"/>
              </a:rPr>
              <a:t>…</a:t>
            </a:r>
            <a:r>
              <a:rPr lang="en-US" altLang="zh-CN" sz="2000" dirty="0"/>
              <a:t> </a:t>
            </a:r>
            <a:r>
              <a:rPr lang="zh-CN" altLang="en-US" sz="2000" dirty="0"/>
              <a:t>　　</a:t>
            </a:r>
            <a:endParaRPr lang="zh-CN" altLang="en-US" sz="2000" dirty="0"/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000" i="1" dirty="0">
                <a:solidFill>
                  <a:srgbClr val="00E4A8"/>
                </a:solidFill>
              </a:rPr>
              <a:t>                      </a:t>
            </a:r>
            <a:r>
              <a:rPr lang="en-US" altLang="zh-CN" sz="2000" i="1" dirty="0">
                <a:solidFill>
                  <a:srgbClr val="30E44E"/>
                </a:solidFill>
              </a:rPr>
              <a:t>[ Having</a:t>
            </a:r>
            <a:r>
              <a:rPr lang="en-US" altLang="zh-CN" sz="2000" dirty="0"/>
              <a:t>  </a:t>
            </a:r>
            <a:r>
              <a:rPr lang="zh-CN" altLang="en-US" sz="2000" dirty="0"/>
              <a:t>分组限定条件</a:t>
            </a:r>
            <a:r>
              <a:rPr lang="en-US" altLang="zh-CN" sz="2000" dirty="0"/>
              <a:t>Q </a:t>
            </a:r>
            <a:r>
              <a:rPr lang="en-US" altLang="zh-CN" sz="2000" i="1" dirty="0">
                <a:solidFill>
                  <a:srgbClr val="30E44E"/>
                </a:solidFill>
              </a:rPr>
              <a:t>] ]</a:t>
            </a:r>
            <a:r>
              <a:rPr lang="zh-CN" altLang="en-US" sz="2000" dirty="0"/>
              <a:t>　</a:t>
            </a:r>
            <a:endParaRPr lang="en-US" altLang="zh-CN" sz="2000" dirty="0"/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000" i="1" dirty="0">
                <a:solidFill>
                  <a:srgbClr val="00E4A8"/>
                </a:solidFill>
              </a:rPr>
              <a:t>                      </a:t>
            </a:r>
            <a:r>
              <a:rPr lang="en-US" altLang="zh-CN" sz="2000" i="1" dirty="0">
                <a:solidFill>
                  <a:srgbClr val="30E44E"/>
                </a:solidFill>
              </a:rPr>
              <a:t>[ Order  By</a:t>
            </a:r>
            <a:r>
              <a:rPr lang="en-US" altLang="zh-CN" sz="2000" dirty="0"/>
              <a:t>  </a:t>
            </a:r>
            <a:r>
              <a:rPr lang="zh-CN" altLang="en-US" sz="2000" dirty="0"/>
              <a:t>属性</a:t>
            </a:r>
            <a:r>
              <a:rPr lang="en-US" altLang="zh-CN" sz="2000" dirty="0"/>
              <a:t>1 [</a:t>
            </a:r>
            <a:r>
              <a:rPr lang="en-US" altLang="zh-CN" sz="2000" i="1" dirty="0" err="1">
                <a:solidFill>
                  <a:srgbClr val="30E44E"/>
                </a:solidFill>
              </a:rPr>
              <a:t>asc</a:t>
            </a:r>
            <a:r>
              <a:rPr lang="zh-CN" altLang="en-US" sz="2000" dirty="0"/>
              <a:t>｜</a:t>
            </a:r>
            <a:r>
              <a:rPr lang="en-US" altLang="zh-CN" sz="2000" i="1" dirty="0" err="1">
                <a:solidFill>
                  <a:srgbClr val="30E44E"/>
                </a:solidFill>
              </a:rPr>
              <a:t>desc</a:t>
            </a:r>
            <a:r>
              <a:rPr lang="en-US" altLang="zh-CN" sz="2000" dirty="0"/>
              <a:t>], </a:t>
            </a:r>
            <a:br>
              <a:rPr lang="en-US" altLang="zh-CN" sz="2000" dirty="0"/>
            </a:br>
            <a:r>
              <a:rPr lang="en-US" altLang="zh-CN" sz="2000" dirty="0"/>
              <a:t>                                                 </a:t>
            </a:r>
            <a:r>
              <a:rPr lang="zh-CN" altLang="en-US" sz="2000" dirty="0"/>
              <a:t>属性</a:t>
            </a:r>
            <a:r>
              <a:rPr lang="en-US" altLang="zh-CN" sz="2000" dirty="0"/>
              <a:t>2 [</a:t>
            </a:r>
            <a:r>
              <a:rPr lang="en-US" altLang="zh-CN" sz="2000" i="1" dirty="0" err="1">
                <a:solidFill>
                  <a:srgbClr val="30E44E"/>
                </a:solidFill>
              </a:rPr>
              <a:t>asc</a:t>
            </a:r>
            <a:r>
              <a:rPr lang="zh-CN" altLang="en-US" sz="2000" dirty="0"/>
              <a:t>｜</a:t>
            </a:r>
            <a:r>
              <a:rPr lang="en-US" altLang="zh-CN" sz="2000" i="1" dirty="0" err="1">
                <a:solidFill>
                  <a:srgbClr val="30E44E"/>
                </a:solidFill>
              </a:rPr>
              <a:t>desc</a:t>
            </a:r>
            <a:r>
              <a:rPr lang="en-US" altLang="zh-CN" sz="2000" dirty="0"/>
              <a:t>], </a:t>
            </a:r>
            <a:r>
              <a:rPr lang="en-US" altLang="zh-CN" sz="2000" dirty="0">
                <a:latin typeface="Helvetica" panose="020B0604020202020204" pitchFamily="34" charset="0"/>
              </a:rPr>
              <a:t>…</a:t>
            </a:r>
            <a:r>
              <a:rPr lang="en-US" altLang="zh-CN" sz="2000" dirty="0"/>
              <a:t>  </a:t>
            </a:r>
            <a:r>
              <a:rPr lang="en-US" altLang="zh-CN" sz="2000" i="1" dirty="0">
                <a:solidFill>
                  <a:srgbClr val="30E44E"/>
                </a:solidFill>
              </a:rPr>
              <a:t>]</a:t>
            </a:r>
            <a:endParaRPr lang="zh-CN" altLang="en-US" sz="2000" i="1" dirty="0">
              <a:solidFill>
                <a:srgbClr val="30E44E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dirty="0"/>
              <a:t>运算次序</a:t>
            </a:r>
            <a:endParaRPr lang="zh-CN" altLang="en-US" sz="2000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000" dirty="0"/>
              <a:t>From (</a:t>
            </a:r>
            <a:r>
              <a:rPr lang="zh-CN" altLang="en-US" sz="2000" dirty="0"/>
              <a:t>笛卡儿积</a:t>
            </a:r>
            <a:r>
              <a:rPr lang="en-US" altLang="zh-CN" sz="2000" dirty="0"/>
              <a:t>) → [ Where (</a:t>
            </a:r>
            <a:r>
              <a:rPr lang="zh-CN" altLang="en-US" sz="2000" dirty="0"/>
              <a:t>选择</a:t>
            </a:r>
            <a:r>
              <a:rPr lang="en-US" altLang="zh-CN" sz="2000" dirty="0"/>
              <a:t>) ] → [ Group By (</a:t>
            </a:r>
            <a:r>
              <a:rPr lang="zh-CN" altLang="en-US" sz="2000" dirty="0"/>
              <a:t>分组</a:t>
            </a:r>
            <a:r>
              <a:rPr lang="en-US" altLang="zh-CN" sz="2000" dirty="0"/>
              <a:t>) ] → [ Having (</a:t>
            </a:r>
            <a:r>
              <a:rPr lang="zh-CN" altLang="en-US" sz="2000" dirty="0"/>
              <a:t>限定分组</a:t>
            </a:r>
            <a:r>
              <a:rPr lang="en-US" altLang="zh-CN" sz="2000" dirty="0"/>
              <a:t>) ] → [ Select (</a:t>
            </a:r>
            <a:r>
              <a:rPr lang="zh-CN" altLang="en-US" sz="2000" dirty="0"/>
              <a:t>投影</a:t>
            </a:r>
            <a:r>
              <a:rPr lang="en-US" altLang="zh-CN" sz="2000" dirty="0"/>
              <a:t>, </a:t>
            </a:r>
            <a:r>
              <a:rPr lang="zh-CN" altLang="en-US" sz="2000" dirty="0"/>
              <a:t>或统计</a:t>
            </a:r>
            <a:r>
              <a:rPr lang="en-US" altLang="zh-CN" sz="2000" dirty="0"/>
              <a:t>) ] → [ Order By (</a:t>
            </a:r>
            <a:r>
              <a:rPr lang="zh-CN" altLang="en-US" sz="2000" dirty="0"/>
              <a:t>结果排序</a:t>
            </a:r>
            <a:r>
              <a:rPr lang="en-US" altLang="zh-CN" sz="2000" dirty="0"/>
              <a:t>) ] 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SQL</a:t>
            </a:r>
            <a:r>
              <a:rPr lang="zh-CN" altLang="en-US"/>
              <a:t>的数据定义功能</a:t>
            </a:r>
            <a:endParaRPr lang="zh-CN" altLang="en-US"/>
          </a:p>
        </p:txBody>
      </p:sp>
      <p:graphicFrame>
        <p:nvGraphicFramePr>
          <p:cNvPr id="679939" name="Group 3"/>
          <p:cNvGraphicFramePr>
            <a:graphicFrameLocks noGrp="1"/>
          </p:cNvGraphicFramePr>
          <p:nvPr/>
        </p:nvGraphicFramePr>
        <p:xfrm>
          <a:off x="439738" y="2271713"/>
          <a:ext cx="8262937" cy="3109911"/>
        </p:xfrm>
        <a:graphic>
          <a:graphicData uri="http://schemas.openxmlformats.org/drawingml/2006/table">
            <a:tbl>
              <a:tblPr/>
              <a:tblGrid>
                <a:gridCol w="1384300"/>
                <a:gridCol w="2451100"/>
                <a:gridCol w="2212975"/>
                <a:gridCol w="2214562"/>
              </a:tblGrid>
              <a:tr h="4573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0E44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创建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30E44E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0E44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修改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30E44E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0E44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删除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30E44E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3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0E44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域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0E44E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Create Domain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——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Drop Domain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3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关系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Create Table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Alter Table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Drop Table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3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0E44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视图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0E44E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Create View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——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Drop View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3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0E44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索引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0E44E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Create Index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——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Drop Index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246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0E44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数据库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30E44E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Create Database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——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Drop Database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70150"/>
            <a:ext cx="8077200" cy="609600"/>
          </a:xfrm>
        </p:spPr>
        <p:txBody>
          <a:bodyPr/>
          <a:lstStyle/>
          <a:p>
            <a:r>
              <a:rPr lang="en-US" altLang="en-US" dirty="0"/>
              <a:t>Set Membership</a:t>
            </a:r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Membership </a:t>
            </a:r>
            <a:endParaRPr lang="en-US" altLang="en-US" sz="2800" dirty="0"/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09663"/>
            <a:ext cx="7648313" cy="5181955"/>
          </a:xfrm>
        </p:spPr>
        <p:txBody>
          <a:bodyPr/>
          <a:lstStyle/>
          <a:p>
            <a:pPr>
              <a:tabLst>
                <a:tab pos="1026795" algn="l"/>
              </a:tabLst>
            </a:pPr>
            <a:r>
              <a:rPr lang="en-US" altLang="en-US" sz="2000" dirty="0"/>
              <a:t>Find courses offered in Fall 2017 and in Spring 2018</a:t>
            </a:r>
            <a:endParaRPr lang="en-US" altLang="en-US" sz="2000" dirty="0"/>
          </a:p>
          <a:p>
            <a:pPr>
              <a:tabLst>
                <a:tab pos="1026795" algn="l"/>
              </a:tabLst>
            </a:pPr>
            <a:endParaRPr lang="en-US" altLang="en-US" sz="1700" dirty="0"/>
          </a:p>
          <a:p>
            <a:pPr>
              <a:tabLst>
                <a:tab pos="1026795" algn="l"/>
              </a:tabLst>
            </a:pPr>
            <a:endParaRPr lang="en-US" altLang="en-US" sz="1700" dirty="0"/>
          </a:p>
          <a:p>
            <a:pPr>
              <a:tabLst>
                <a:tab pos="1026795" algn="l"/>
              </a:tabLst>
            </a:pPr>
            <a:endParaRPr lang="en-US" altLang="en-US" dirty="0"/>
          </a:p>
          <a:p>
            <a:pPr>
              <a:tabLst>
                <a:tab pos="1026795" algn="l"/>
              </a:tabLst>
            </a:pPr>
            <a:endParaRPr lang="en-US" altLang="en-US" dirty="0"/>
          </a:p>
          <a:p>
            <a:pPr>
              <a:tabLst>
                <a:tab pos="1026795" algn="l"/>
              </a:tabLst>
            </a:pPr>
            <a:endParaRPr lang="en-US" altLang="en-US" dirty="0"/>
          </a:p>
          <a:p>
            <a:pPr>
              <a:tabLst>
                <a:tab pos="1026795" algn="l"/>
              </a:tabLst>
            </a:pPr>
            <a:r>
              <a:rPr lang="en-US" altLang="en-US" sz="2000" dirty="0"/>
              <a:t>Find courses offered in Fall 2017 but not in Spring 2018</a:t>
            </a:r>
            <a:endParaRPr lang="en-US" altLang="en-US" sz="2000" dirty="0"/>
          </a:p>
          <a:p>
            <a:pPr>
              <a:tabLst>
                <a:tab pos="1026795" algn="l"/>
              </a:tabLst>
            </a:pPr>
            <a:endParaRPr lang="en-US" altLang="en-US" dirty="0"/>
          </a:p>
          <a:p>
            <a:pPr>
              <a:tabLst>
                <a:tab pos="1026795" algn="l"/>
              </a:tabLst>
            </a:pPr>
            <a:endParaRPr lang="en-US" altLang="en-US" dirty="0"/>
          </a:p>
        </p:txBody>
      </p:sp>
      <p:sp>
        <p:nvSpPr>
          <p:cNvPr id="49156" name="Text Box 5"/>
          <p:cNvSpPr txBox="1">
            <a:spLocks noChangeArrowheads="1"/>
          </p:cNvSpPr>
          <p:nvPr/>
        </p:nvSpPr>
        <p:spPr bwMode="auto">
          <a:xfrm>
            <a:off x="1625599" y="1565460"/>
            <a:ext cx="704467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/>
              <a:t>select distinct </a:t>
            </a:r>
            <a:r>
              <a:rPr lang="en-US" altLang="en-US" sz="1800" i="1" dirty="0" err="1"/>
              <a:t>course_id</a:t>
            </a:r>
            <a:endParaRPr lang="en-US" altLang="en-US" sz="1800" i="1" dirty="0"/>
          </a:p>
          <a:p>
            <a:r>
              <a:rPr lang="en-US" altLang="en-US" sz="1800" b="1" dirty="0"/>
              <a:t>from </a:t>
            </a:r>
            <a:r>
              <a:rPr lang="en-US" altLang="en-US" sz="1800" i="1" dirty="0"/>
              <a:t>section</a:t>
            </a:r>
            <a:endParaRPr lang="en-US" altLang="en-US" sz="1800" i="1" dirty="0"/>
          </a:p>
          <a:p>
            <a:r>
              <a:rPr lang="en-US" altLang="en-US" sz="1800" b="1" dirty="0"/>
              <a:t>where </a:t>
            </a:r>
            <a:r>
              <a:rPr lang="en-US" altLang="en-US" sz="1800" i="1" dirty="0"/>
              <a:t>semester </a:t>
            </a:r>
            <a:r>
              <a:rPr lang="en-US" altLang="en-US" sz="1800" dirty="0"/>
              <a:t>= 'Fall' </a:t>
            </a:r>
            <a:r>
              <a:rPr lang="en-US" altLang="en-US" sz="1800" b="1" dirty="0"/>
              <a:t>and </a:t>
            </a:r>
            <a:r>
              <a:rPr lang="en-US" altLang="en-US" sz="1800" i="1" dirty="0"/>
              <a:t>year</a:t>
            </a:r>
            <a:r>
              <a:rPr lang="en-US" altLang="en-US" sz="1800" dirty="0"/>
              <a:t>= 2017 </a:t>
            </a:r>
            <a:r>
              <a:rPr lang="en-US" altLang="en-US" sz="1800" b="1" dirty="0"/>
              <a:t>and </a:t>
            </a:r>
            <a:br>
              <a:rPr lang="en-US" altLang="en-US" sz="1800" b="1" dirty="0"/>
            </a:br>
            <a:r>
              <a:rPr lang="en-US" altLang="en-US" sz="1800" b="1" dirty="0"/>
              <a:t>           </a:t>
            </a:r>
            <a:r>
              <a:rPr lang="en-US" altLang="en-US" sz="1800" i="1" dirty="0" err="1"/>
              <a:t>course_id</a:t>
            </a:r>
            <a:r>
              <a:rPr lang="en-US" altLang="en-US" sz="1800" i="1" dirty="0"/>
              <a:t> </a:t>
            </a:r>
            <a:r>
              <a:rPr lang="en-US" altLang="en-US" sz="1800" b="1" dirty="0"/>
              <a:t>in </a:t>
            </a:r>
            <a:r>
              <a:rPr lang="en-US" altLang="en-US" sz="1800" dirty="0"/>
              <a:t>(</a:t>
            </a:r>
            <a:r>
              <a:rPr lang="en-US" altLang="en-US" sz="1800" b="1" dirty="0"/>
              <a:t>select </a:t>
            </a:r>
            <a:r>
              <a:rPr lang="en-US" altLang="en-US" sz="1800" i="1" dirty="0" err="1"/>
              <a:t>course_id</a:t>
            </a:r>
            <a:endParaRPr lang="en-US" altLang="en-US" sz="1800" i="1" dirty="0"/>
          </a:p>
          <a:p>
            <a:r>
              <a:rPr lang="en-US" altLang="en-US" sz="1800" b="1" dirty="0"/>
              <a:t>                                 from </a:t>
            </a:r>
            <a:r>
              <a:rPr lang="en-US" altLang="en-US" sz="1800" i="1" dirty="0"/>
              <a:t>section</a:t>
            </a:r>
            <a:endParaRPr lang="en-US" altLang="en-US" sz="1800" i="1" dirty="0"/>
          </a:p>
          <a:p>
            <a:r>
              <a:rPr lang="en-US" altLang="en-US" sz="1800" b="1" dirty="0"/>
              <a:t>                                 where </a:t>
            </a:r>
            <a:r>
              <a:rPr lang="en-US" altLang="en-US" sz="1800" i="1" dirty="0"/>
              <a:t>semester </a:t>
            </a:r>
            <a:r>
              <a:rPr lang="en-US" altLang="en-US" sz="1800" dirty="0"/>
              <a:t>= 'Spring' </a:t>
            </a:r>
            <a:r>
              <a:rPr lang="en-US" altLang="en-US" sz="1800" b="1" dirty="0"/>
              <a:t>and </a:t>
            </a:r>
            <a:r>
              <a:rPr lang="en-US" altLang="en-US" sz="1800" i="1" dirty="0"/>
              <a:t>year</a:t>
            </a:r>
            <a:r>
              <a:rPr lang="en-US" altLang="en-US" sz="1800" dirty="0"/>
              <a:t>= 2018);</a:t>
            </a:r>
            <a:endParaRPr lang="en-US" altLang="en-US" sz="1800" dirty="0"/>
          </a:p>
        </p:txBody>
      </p:sp>
      <p:sp>
        <p:nvSpPr>
          <p:cNvPr id="49157" name="Text Box 6"/>
          <p:cNvSpPr txBox="1">
            <a:spLocks noChangeArrowheads="1"/>
          </p:cNvSpPr>
          <p:nvPr/>
        </p:nvSpPr>
        <p:spPr bwMode="auto">
          <a:xfrm>
            <a:off x="1319194" y="3830838"/>
            <a:ext cx="744378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/>
              <a:t>select distinct </a:t>
            </a:r>
            <a:r>
              <a:rPr lang="en-US" altLang="en-US" sz="1800" i="1" dirty="0" err="1"/>
              <a:t>course_id</a:t>
            </a:r>
            <a:endParaRPr lang="en-US" altLang="en-US" sz="1800" i="1" dirty="0"/>
          </a:p>
          <a:p>
            <a:r>
              <a:rPr lang="en-US" altLang="en-US" sz="1800" b="1" dirty="0"/>
              <a:t>from </a:t>
            </a:r>
            <a:r>
              <a:rPr lang="en-US" altLang="en-US" sz="1800" i="1" dirty="0"/>
              <a:t>section</a:t>
            </a:r>
            <a:endParaRPr lang="en-US" altLang="en-US" sz="1800" i="1" dirty="0"/>
          </a:p>
          <a:p>
            <a:r>
              <a:rPr lang="en-US" altLang="en-US" sz="1800" b="1" dirty="0"/>
              <a:t>where </a:t>
            </a:r>
            <a:r>
              <a:rPr lang="en-US" altLang="en-US" sz="1800" i="1" dirty="0"/>
              <a:t>semester </a:t>
            </a:r>
            <a:r>
              <a:rPr lang="en-US" altLang="en-US" sz="1800" dirty="0"/>
              <a:t>= 'Fall' </a:t>
            </a:r>
            <a:r>
              <a:rPr lang="en-US" altLang="en-US" sz="1800" b="1" dirty="0"/>
              <a:t>and </a:t>
            </a:r>
            <a:r>
              <a:rPr lang="en-US" altLang="en-US" sz="1800" i="1" dirty="0"/>
              <a:t>year</a:t>
            </a:r>
            <a:r>
              <a:rPr lang="en-US" altLang="en-US" sz="1800" dirty="0"/>
              <a:t>= 2017 </a:t>
            </a:r>
            <a:r>
              <a:rPr lang="en-US" altLang="en-US" sz="1800" b="1" dirty="0"/>
              <a:t>and </a:t>
            </a:r>
            <a:br>
              <a:rPr lang="en-US" altLang="en-US" sz="1800" b="1" dirty="0"/>
            </a:br>
            <a:r>
              <a:rPr lang="en-US" altLang="en-US" sz="1800" b="1" dirty="0"/>
              <a:t>           </a:t>
            </a:r>
            <a:r>
              <a:rPr lang="en-US" altLang="en-US" sz="1800" i="1" dirty="0" err="1"/>
              <a:t>course_id</a:t>
            </a:r>
            <a:r>
              <a:rPr lang="en-US" altLang="en-US" sz="1800" i="1" dirty="0"/>
              <a:t>  </a:t>
            </a:r>
            <a:r>
              <a:rPr lang="en-US" altLang="en-US" sz="1800" b="1" dirty="0"/>
              <a:t>not in </a:t>
            </a:r>
            <a:r>
              <a:rPr lang="en-US" altLang="en-US" sz="1800" dirty="0"/>
              <a:t>(</a:t>
            </a:r>
            <a:r>
              <a:rPr lang="en-US" altLang="en-US" sz="1800" b="1" dirty="0"/>
              <a:t>select </a:t>
            </a:r>
            <a:r>
              <a:rPr lang="en-US" altLang="en-US" sz="1800" i="1" dirty="0" err="1"/>
              <a:t>course_id</a:t>
            </a:r>
            <a:endParaRPr lang="en-US" altLang="en-US" sz="1800" i="1" dirty="0"/>
          </a:p>
          <a:p>
            <a:r>
              <a:rPr lang="en-US" altLang="en-US" sz="1800" b="1" dirty="0"/>
              <a:t>                                        from </a:t>
            </a:r>
            <a:r>
              <a:rPr lang="en-US" altLang="en-US" sz="1800" i="1" dirty="0"/>
              <a:t>section</a:t>
            </a:r>
            <a:endParaRPr lang="en-US" altLang="en-US" sz="1800" i="1" dirty="0"/>
          </a:p>
          <a:p>
            <a:r>
              <a:rPr lang="en-US" altLang="en-US" sz="1800" b="1" dirty="0"/>
              <a:t>                                        where </a:t>
            </a:r>
            <a:r>
              <a:rPr lang="en-US" altLang="en-US" sz="1800" i="1" dirty="0"/>
              <a:t>semester </a:t>
            </a:r>
            <a:r>
              <a:rPr lang="en-US" altLang="en-US" sz="1800" dirty="0"/>
              <a:t>= 'Spring' </a:t>
            </a:r>
            <a:r>
              <a:rPr lang="en-US" altLang="en-US" sz="1800" b="1" dirty="0"/>
              <a:t>and </a:t>
            </a:r>
            <a:r>
              <a:rPr lang="en-US" altLang="en-US" sz="1800" i="1" dirty="0"/>
              <a:t>year</a:t>
            </a:r>
            <a:r>
              <a:rPr lang="en-US" altLang="en-US" sz="1800" dirty="0"/>
              <a:t>= 2018);</a:t>
            </a:r>
            <a:endParaRPr lang="en-US" altLang="en-US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Membership (Cont.)</a:t>
            </a:r>
            <a:endParaRPr lang="en-US" altLang="en-US" sz="2800" dirty="0"/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3753"/>
            <a:ext cx="7665436" cy="5069783"/>
          </a:xfrm>
        </p:spPr>
        <p:txBody>
          <a:bodyPr/>
          <a:lstStyle/>
          <a:p>
            <a:pPr defTabSz="916305">
              <a:tabLst>
                <a:tab pos="683895" algn="l"/>
                <a:tab pos="1250950" algn="l"/>
              </a:tabLst>
            </a:pPr>
            <a:r>
              <a:rPr lang="en-US" altLang="en-US" sz="2000" dirty="0"/>
              <a:t>Name all instructors whose name is neither “Mozart” nor Einstein”</a:t>
            </a:r>
            <a:endParaRPr lang="en-US" altLang="en-US" sz="2000" dirty="0"/>
          </a:p>
          <a:p>
            <a:pPr marL="0" indent="0" defTabSz="916305">
              <a:buNone/>
              <a:tabLst>
                <a:tab pos="683895" algn="l"/>
                <a:tab pos="1250950" algn="l"/>
              </a:tabLst>
            </a:pPr>
            <a:endParaRPr lang="en-US" altLang="en-US" sz="8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dirty="0"/>
              <a:t>                 </a:t>
            </a:r>
            <a:r>
              <a:rPr lang="en-US" altLang="en-US" sz="1700" b="1" dirty="0"/>
              <a:t>select distinct </a:t>
            </a:r>
            <a:r>
              <a:rPr lang="en-US" altLang="en-US" sz="1700" i="1" dirty="0"/>
              <a:t>name</a:t>
            </a:r>
            <a:endParaRPr lang="en-US" altLang="en-US" sz="17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from </a:t>
            </a:r>
            <a:r>
              <a:rPr lang="en-US" altLang="en-US" sz="1700" i="1" dirty="0"/>
              <a:t>instructor</a:t>
            </a:r>
            <a:endParaRPr lang="en-US" altLang="en-US" sz="1700" i="1" dirty="0"/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where </a:t>
            </a:r>
            <a:r>
              <a:rPr lang="en-US" altLang="en-US" sz="1700" dirty="0"/>
              <a:t> </a:t>
            </a:r>
            <a:r>
              <a:rPr lang="en-US" altLang="en-US" sz="1700" i="1" dirty="0"/>
              <a:t>name </a:t>
            </a:r>
            <a:r>
              <a:rPr lang="en-US" altLang="en-US" sz="1700" b="1" dirty="0"/>
              <a:t>not in </a:t>
            </a:r>
            <a:r>
              <a:rPr lang="en-US" altLang="en-US" sz="1700" dirty="0"/>
              <a:t>('Mozart', 'Einstein') </a:t>
            </a:r>
            <a:endParaRPr lang="en-US" altLang="en-US" sz="1700" dirty="0"/>
          </a:p>
          <a:p>
            <a:pPr>
              <a:buNone/>
            </a:pPr>
            <a:endParaRPr lang="en-US" altLang="en-US" sz="800" dirty="0"/>
          </a:p>
          <a:p>
            <a:pPr defTabSz="916305">
              <a:tabLst>
                <a:tab pos="683895" algn="l"/>
                <a:tab pos="1250950" algn="l"/>
              </a:tabLst>
            </a:pPr>
            <a:r>
              <a:rPr lang="en-US" altLang="en-US" sz="2000" dirty="0"/>
              <a:t>Find the total number of (distinct) students who have taken course sections taught by the instructor with </a:t>
            </a:r>
            <a:r>
              <a:rPr lang="en-US" altLang="en-US" sz="2000" i="1" dirty="0"/>
              <a:t>ID </a:t>
            </a:r>
            <a:r>
              <a:rPr lang="en-US" altLang="en-US" sz="2000" dirty="0"/>
              <a:t>10101</a:t>
            </a:r>
            <a:endParaRPr lang="en-US" altLang="en-US" sz="2000" dirty="0"/>
          </a:p>
          <a:p>
            <a:pPr defTabSz="916305">
              <a:tabLst>
                <a:tab pos="683895" algn="l"/>
                <a:tab pos="1250950" algn="l"/>
              </a:tabLst>
            </a:pPr>
            <a:endParaRPr lang="en-US" altLang="en-US" sz="1700" dirty="0"/>
          </a:p>
          <a:p>
            <a:pPr defTabSz="916305">
              <a:tabLst>
                <a:tab pos="683895" algn="l"/>
                <a:tab pos="1250950" algn="l"/>
              </a:tabLst>
            </a:pPr>
            <a:endParaRPr lang="en-US" altLang="en-US" sz="1700" dirty="0"/>
          </a:p>
          <a:p>
            <a:pPr defTabSz="916305">
              <a:tabLst>
                <a:tab pos="683895" algn="l"/>
                <a:tab pos="1250950" algn="l"/>
              </a:tabLst>
            </a:pPr>
            <a:endParaRPr lang="en-US" altLang="en-US" sz="1700" dirty="0"/>
          </a:p>
          <a:p>
            <a:pPr marL="0" indent="0" defTabSz="916305">
              <a:buNone/>
              <a:tabLst>
                <a:tab pos="683895" algn="l"/>
                <a:tab pos="1250950" algn="l"/>
              </a:tabLst>
            </a:pPr>
            <a:endParaRPr lang="en-US" altLang="en-US" sz="1700" dirty="0"/>
          </a:p>
          <a:p>
            <a:pPr defTabSz="916305">
              <a:tabLst>
                <a:tab pos="683895" algn="l"/>
                <a:tab pos="1250950" algn="l"/>
              </a:tabLst>
            </a:pPr>
            <a:endParaRPr lang="en-US" altLang="en-US" sz="800" dirty="0"/>
          </a:p>
          <a:p>
            <a:pPr defTabSz="916305">
              <a:tabLst>
                <a:tab pos="683895" algn="l"/>
                <a:tab pos="1250950" algn="l"/>
              </a:tabLst>
            </a:pPr>
            <a:endParaRPr lang="en-US" altLang="en-US" sz="2000" dirty="0"/>
          </a:p>
          <a:p>
            <a:pPr defTabSz="916305">
              <a:tabLst>
                <a:tab pos="683895" algn="l"/>
                <a:tab pos="1250950" algn="l"/>
              </a:tabLst>
            </a:pPr>
            <a:r>
              <a:rPr lang="en-US" altLang="en-US" sz="2000" dirty="0"/>
              <a:t>Note: Above query can be written in a much simpler manner.  </a:t>
            </a:r>
            <a:br>
              <a:rPr lang="en-US" altLang="en-US" sz="2000" dirty="0"/>
            </a:br>
            <a:r>
              <a:rPr lang="en-US" altLang="en-US" sz="2000" dirty="0"/>
              <a:t>The formulation above is simply to illustrate SQL features</a:t>
            </a:r>
            <a:endParaRPr lang="en-US" altLang="en-US" sz="2000" dirty="0"/>
          </a:p>
          <a:p>
            <a:pPr defTabSz="916305">
              <a:tabLst>
                <a:tab pos="683895" algn="l"/>
                <a:tab pos="1250950" algn="l"/>
              </a:tabLst>
            </a:pPr>
            <a:endParaRPr lang="en-US" altLang="en-US" sz="1700" i="1" dirty="0"/>
          </a:p>
        </p:txBody>
      </p:sp>
      <p:sp>
        <p:nvSpPr>
          <p:cNvPr id="50180" name="Text Box 5"/>
          <p:cNvSpPr txBox="1">
            <a:spLocks noChangeArrowheads="1"/>
          </p:cNvSpPr>
          <p:nvPr/>
        </p:nvSpPr>
        <p:spPr bwMode="auto">
          <a:xfrm>
            <a:off x="1512465" y="3771889"/>
            <a:ext cx="6434733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select count </a:t>
            </a:r>
            <a:r>
              <a:rPr lang="en-US" altLang="en-US" sz="1700" dirty="0"/>
              <a:t>(</a:t>
            </a:r>
            <a:r>
              <a:rPr lang="en-US" altLang="en-US" sz="1700" b="1" dirty="0"/>
              <a:t>distinct </a:t>
            </a:r>
            <a:r>
              <a:rPr lang="en-US" altLang="en-US" sz="1700" i="1" dirty="0"/>
              <a:t>ID</a:t>
            </a:r>
            <a:r>
              <a:rPr lang="en-US" altLang="en-US" sz="1700" dirty="0"/>
              <a:t>)</a:t>
            </a:r>
            <a:endParaRPr lang="en-US" altLang="en-US" sz="1700" dirty="0"/>
          </a:p>
          <a:p>
            <a:r>
              <a:rPr lang="en-US" altLang="en-US" sz="1700" b="1" dirty="0"/>
              <a:t>from </a:t>
            </a:r>
            <a:r>
              <a:rPr lang="en-US" altLang="en-US" sz="1700" i="1" dirty="0"/>
              <a:t>takes</a:t>
            </a:r>
            <a:endParaRPr lang="en-US" altLang="en-US" sz="1700" i="1" dirty="0"/>
          </a:p>
          <a:p>
            <a:r>
              <a:rPr lang="en-US" altLang="en-US" sz="1700" b="1" dirty="0"/>
              <a:t>where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,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) </a:t>
            </a:r>
            <a:r>
              <a:rPr lang="en-US" altLang="en-US" sz="1700" b="1" dirty="0"/>
              <a:t>in 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, </a:t>
            </a:r>
            <a:r>
              <a:rPr lang="en-US" altLang="en-US" sz="1700" i="1" dirty="0"/>
              <a:t>year</a:t>
            </a:r>
            <a:endParaRPr lang="en-US" altLang="en-US" sz="1700" i="1" dirty="0"/>
          </a:p>
          <a:p>
            <a:r>
              <a:rPr lang="en-US" altLang="en-US" sz="1700" b="1" dirty="0"/>
              <a:t>                                 from </a:t>
            </a:r>
            <a:r>
              <a:rPr lang="en-US" altLang="en-US" sz="1700" i="1" dirty="0"/>
              <a:t>teaches</a:t>
            </a:r>
            <a:endParaRPr lang="en-US" altLang="en-US" sz="1700" i="1" dirty="0"/>
          </a:p>
          <a:p>
            <a:r>
              <a:rPr lang="en-US" altLang="en-US" sz="1700" b="1" dirty="0"/>
              <a:t>                                 where </a:t>
            </a:r>
            <a:r>
              <a:rPr lang="en-US" altLang="en-US" sz="1700" i="1" dirty="0"/>
              <a:t>teaches</a:t>
            </a:r>
            <a:r>
              <a:rPr lang="en-US" altLang="en-US" sz="1700" dirty="0"/>
              <a:t>.</a:t>
            </a:r>
            <a:r>
              <a:rPr lang="en-US" altLang="en-US" sz="1700" i="1" dirty="0"/>
              <a:t>ID</a:t>
            </a:r>
            <a:r>
              <a:rPr lang="en-US" altLang="en-US" sz="1700" dirty="0"/>
              <a:t>= 10101);</a:t>
            </a:r>
            <a:endParaRPr lang="en-US" altLang="en-US" sz="1700" dirty="0"/>
          </a:p>
          <a:p>
            <a:endParaRPr lang="en-US" altLang="en-US" sz="1600" dirty="0"/>
          </a:p>
          <a:p>
            <a:endParaRPr lang="en-US" altLang="en-US" sz="1600" dirty="0"/>
          </a:p>
          <a:p>
            <a:endParaRPr lang="en-US" alt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400" smtClean="0"/>
              <a:t>在</a:t>
            </a:r>
            <a:r>
              <a:rPr lang="en-US" altLang="zh-CN" sz="3400" smtClean="0"/>
              <a:t>Where</a:t>
            </a:r>
            <a:r>
              <a:rPr lang="zh-CN" altLang="en-US" sz="3400" smtClean="0"/>
              <a:t>子句中 </a:t>
            </a:r>
            <a:r>
              <a:rPr lang="en-US" altLang="zh-CN" sz="3400" smtClean="0">
                <a:latin typeface="Helvetica" panose="020B0604020202020204" pitchFamily="34" charset="0"/>
              </a:rPr>
              <a:t>——</a:t>
            </a:r>
            <a:r>
              <a:rPr lang="zh-CN" altLang="en-US" sz="3400" smtClean="0"/>
              <a:t>用子查询构造条件</a:t>
            </a:r>
            <a:endParaRPr lang="zh-CN" altLang="en-US" sz="340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例</a:t>
            </a:r>
            <a:endParaRPr lang="zh-CN" altLang="en-US" sz="2400" dirty="0" smtClean="0"/>
          </a:p>
          <a:p>
            <a:pPr lvl="1" eaLnBrk="1" hangingPunct="1"/>
            <a:r>
              <a:rPr lang="en-US" altLang="zh-CN" sz="2400" dirty="0" smtClean="0"/>
              <a:t>R: </a:t>
            </a:r>
            <a:r>
              <a:rPr lang="zh-CN" altLang="en-US" sz="2400" dirty="0" smtClean="0"/>
              <a:t>修选关系</a:t>
            </a:r>
            <a:endParaRPr lang="zh-CN" altLang="en-US" sz="2400" dirty="0" smtClean="0"/>
          </a:p>
          <a:p>
            <a:pPr lvl="1" eaLnBrk="1" hangingPunct="1"/>
            <a:r>
              <a:rPr lang="zh-CN" altLang="en-US" sz="2400" dirty="0" smtClean="0"/>
              <a:t>问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没有选修数学的学生姓名</a:t>
            </a:r>
            <a:r>
              <a:rPr lang="en-US" altLang="zh-CN" sz="2400" dirty="0" smtClean="0"/>
              <a:t>?</a:t>
            </a:r>
            <a:endParaRPr lang="en-US" altLang="zh-CN" sz="2400" dirty="0" smtClean="0"/>
          </a:p>
        </p:txBody>
      </p:sp>
      <p:graphicFrame>
        <p:nvGraphicFramePr>
          <p:cNvPr id="703532" name="Group 44"/>
          <p:cNvGraphicFramePr>
            <a:graphicFrameLocks noGrp="1"/>
          </p:cNvGraphicFramePr>
          <p:nvPr/>
        </p:nvGraphicFramePr>
        <p:xfrm>
          <a:off x="628650" y="3817938"/>
          <a:ext cx="2057400" cy="2239962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</a:tblGrid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姓名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38100" marR="38100" marT="19041" marB="190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课程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38100" marR="38100" marT="19041" marB="190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成绩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38100" marR="38100" marT="19041" marB="190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刘朝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74" name="Text Box 34"/>
          <p:cNvSpPr txBox="1">
            <a:spLocks noChangeArrowheads="1"/>
          </p:cNvSpPr>
          <p:nvPr/>
        </p:nvSpPr>
        <p:spPr bwMode="auto">
          <a:xfrm>
            <a:off x="1085850" y="3208338"/>
            <a:ext cx="1143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dirty="0" smtClean="0">
                <a:latin typeface="Tahoma" panose="020B0604030504040204" pitchFamily="34" charset="0"/>
              </a:rPr>
              <a:t>R</a:t>
            </a:r>
            <a:endParaRPr kumimoji="1" lang="en-US" altLang="zh-CN" sz="2800" b="0" dirty="0" smtClean="0">
              <a:latin typeface="Tahoma" panose="020B0604030504040204" pitchFamily="34" charset="0"/>
            </a:endParaRPr>
          </a:p>
        </p:txBody>
      </p:sp>
      <p:graphicFrame>
        <p:nvGraphicFramePr>
          <p:cNvPr id="703533" name="Group 45"/>
          <p:cNvGraphicFramePr>
            <a:graphicFrameLocks noGrp="1"/>
          </p:cNvGraphicFramePr>
          <p:nvPr/>
        </p:nvGraphicFramePr>
        <p:xfrm>
          <a:off x="6135897" y="4495800"/>
          <a:ext cx="685800" cy="746126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7306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姓名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38100" marR="38100" marT="18994" marB="189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306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刘朝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8994" marB="189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60"/>
          <p:cNvSpPr>
            <a:spLocks noChangeArrowheads="1"/>
          </p:cNvSpPr>
          <p:nvPr/>
        </p:nvSpPr>
        <p:spPr bwMode="auto">
          <a:xfrm>
            <a:off x="4114137" y="3960578"/>
            <a:ext cx="596638" cy="598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3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3200" b="1" dirty="0" smtClean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？</a:t>
            </a:r>
            <a:endParaRPr kumimoji="1" lang="zh-CN" altLang="en-US" sz="3200" b="1" dirty="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03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70150"/>
            <a:ext cx="8077200" cy="609600"/>
          </a:xfrm>
        </p:spPr>
        <p:txBody>
          <a:bodyPr/>
          <a:lstStyle/>
          <a:p>
            <a:r>
              <a:rPr lang="en-US" altLang="en-US" dirty="0"/>
              <a:t>Set Comparison</a:t>
            </a:r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142875"/>
            <a:ext cx="8077200" cy="609600"/>
          </a:xfrm>
        </p:spPr>
        <p:txBody>
          <a:bodyPr/>
          <a:lstStyle/>
          <a:p>
            <a:r>
              <a:rPr lang="en-US" altLang="en-US" sz="2800" dirty="0"/>
              <a:t>Set Comparison – </a:t>
            </a:r>
            <a:r>
              <a:rPr lang="ja-JP" altLang="en-US" sz="2800" dirty="0"/>
              <a:t>“</a:t>
            </a:r>
            <a:r>
              <a:rPr lang="en-US" altLang="ja-JP" sz="2800" dirty="0"/>
              <a:t>some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480" y="1106487"/>
            <a:ext cx="7384238" cy="4202492"/>
          </a:xfrm>
        </p:spPr>
        <p:txBody>
          <a:bodyPr/>
          <a:lstStyle/>
          <a:p>
            <a:pPr defTabSz="916305">
              <a:tabLst>
                <a:tab pos="1830070" algn="l"/>
              </a:tabLst>
            </a:pPr>
            <a:r>
              <a:rPr lang="en-US" altLang="en-US" sz="2400" dirty="0"/>
              <a:t>Find names of instructors with salary greater than that of some (at least one) instructor in the Biology department.</a:t>
            </a:r>
            <a:endParaRPr lang="en-US" altLang="en-US" sz="2400" dirty="0"/>
          </a:p>
          <a:p>
            <a:pPr defTabSz="916305">
              <a:tabLst>
                <a:tab pos="1830070" algn="l"/>
              </a:tabLst>
            </a:pPr>
            <a:endParaRPr lang="en-US" altLang="en-US" sz="2000" dirty="0"/>
          </a:p>
          <a:p>
            <a:pPr defTabSz="916305">
              <a:tabLst>
                <a:tab pos="1830070" algn="l"/>
              </a:tabLst>
            </a:pPr>
            <a:endParaRPr lang="en-US" altLang="en-US" sz="2000" dirty="0"/>
          </a:p>
          <a:p>
            <a:pPr defTabSz="916305">
              <a:tabLst>
                <a:tab pos="1830070" algn="l"/>
              </a:tabLst>
            </a:pPr>
            <a:endParaRPr lang="en-US" altLang="en-US" sz="2000" dirty="0"/>
          </a:p>
          <a:p>
            <a:pPr defTabSz="916305">
              <a:tabLst>
                <a:tab pos="1830070" algn="l"/>
              </a:tabLst>
            </a:pPr>
            <a:r>
              <a:rPr lang="en-US" altLang="en-US" sz="2400" dirty="0"/>
              <a:t>Same query using &gt; </a:t>
            </a:r>
            <a:r>
              <a:rPr lang="en-US" altLang="en-US" sz="2400" b="1" dirty="0"/>
              <a:t>some</a:t>
            </a:r>
            <a:r>
              <a:rPr lang="en-US" altLang="en-US" sz="2400" dirty="0"/>
              <a:t> clause</a:t>
            </a:r>
            <a:endParaRPr lang="en-US" altLang="en-US" sz="2400" dirty="0"/>
          </a:p>
        </p:txBody>
      </p:sp>
      <p:sp>
        <p:nvSpPr>
          <p:cNvPr id="51204" name="Text Box 5"/>
          <p:cNvSpPr txBox="1">
            <a:spLocks noChangeArrowheads="1"/>
          </p:cNvSpPr>
          <p:nvPr/>
        </p:nvSpPr>
        <p:spPr bwMode="auto">
          <a:xfrm>
            <a:off x="1716005" y="4147194"/>
            <a:ext cx="6913645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 dirty="0"/>
              <a:t>select </a:t>
            </a:r>
            <a:r>
              <a:rPr lang="en-US" altLang="en-US" sz="2000" i="1" dirty="0"/>
              <a:t>name</a:t>
            </a:r>
            <a:endParaRPr lang="en-US" altLang="en-US" sz="2000" i="1" dirty="0"/>
          </a:p>
          <a:p>
            <a:r>
              <a:rPr lang="en-US" altLang="en-US" sz="2000" b="1" dirty="0"/>
              <a:t>from </a:t>
            </a:r>
            <a:r>
              <a:rPr lang="en-US" altLang="en-US" sz="2000" i="1" dirty="0"/>
              <a:t>instructor</a:t>
            </a:r>
            <a:endParaRPr lang="en-US" altLang="en-US" sz="2000" i="1" dirty="0"/>
          </a:p>
          <a:p>
            <a:r>
              <a:rPr lang="en-US" altLang="en-US" sz="2000" b="1" dirty="0"/>
              <a:t>where </a:t>
            </a:r>
            <a:r>
              <a:rPr lang="en-US" altLang="en-US" sz="2000" i="1" dirty="0"/>
              <a:t>salary </a:t>
            </a:r>
            <a:r>
              <a:rPr lang="en-US" altLang="en-US" sz="2000" dirty="0"/>
              <a:t>&gt; </a:t>
            </a:r>
            <a:r>
              <a:rPr lang="en-US" altLang="en-US" sz="2000" b="1" dirty="0"/>
              <a:t>some </a:t>
            </a:r>
            <a:r>
              <a:rPr lang="en-US" altLang="en-US" sz="2000" dirty="0"/>
              <a:t>(</a:t>
            </a:r>
            <a:r>
              <a:rPr lang="en-US" altLang="en-US" sz="2000" b="1" dirty="0"/>
              <a:t>select </a:t>
            </a:r>
            <a:r>
              <a:rPr lang="en-US" altLang="en-US" sz="2000" i="1" dirty="0"/>
              <a:t>salary</a:t>
            </a:r>
            <a:endParaRPr lang="en-US" altLang="en-US" sz="2000" i="1" dirty="0"/>
          </a:p>
          <a:p>
            <a:r>
              <a:rPr lang="en-US" altLang="en-US" sz="2000" b="1" dirty="0"/>
              <a:t>                                     from </a:t>
            </a:r>
            <a:r>
              <a:rPr lang="en-US" altLang="en-US" sz="2000" i="1" dirty="0"/>
              <a:t>instructor</a:t>
            </a:r>
            <a:endParaRPr lang="en-US" altLang="en-US" sz="2000" i="1" dirty="0"/>
          </a:p>
          <a:p>
            <a:r>
              <a:rPr lang="en-US" altLang="en-US" sz="2000" b="1" dirty="0"/>
              <a:t>                                     where </a:t>
            </a:r>
            <a:r>
              <a:rPr lang="en-US" altLang="en-US" sz="2000" i="1" dirty="0"/>
              <a:t>dept name </a:t>
            </a:r>
            <a:r>
              <a:rPr lang="en-US" altLang="en-US" sz="2000" dirty="0"/>
              <a:t>= 'Biology');</a:t>
            </a:r>
            <a:endParaRPr lang="en-US" altLang="en-US" sz="2000" dirty="0"/>
          </a:p>
        </p:txBody>
      </p:sp>
      <p:sp>
        <p:nvSpPr>
          <p:cNvPr id="51205" name="Text Box 6"/>
          <p:cNvSpPr txBox="1">
            <a:spLocks noChangeArrowheads="1"/>
          </p:cNvSpPr>
          <p:nvPr/>
        </p:nvSpPr>
        <p:spPr bwMode="auto">
          <a:xfrm>
            <a:off x="1625916" y="2425716"/>
            <a:ext cx="652180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 dirty="0"/>
              <a:t>select distinct </a:t>
            </a:r>
            <a:r>
              <a:rPr lang="en-US" altLang="en-US" sz="2000" i="1" dirty="0"/>
              <a:t>T</a:t>
            </a:r>
            <a:r>
              <a:rPr lang="en-US" altLang="en-US" sz="2000" dirty="0"/>
              <a:t>.</a:t>
            </a:r>
            <a:r>
              <a:rPr lang="en-US" altLang="en-US" sz="2000" i="1" dirty="0"/>
              <a:t>name</a:t>
            </a:r>
            <a:endParaRPr lang="en-US" altLang="en-US" sz="2000" i="1" dirty="0"/>
          </a:p>
          <a:p>
            <a:r>
              <a:rPr lang="en-US" altLang="en-US" sz="2000" b="1" dirty="0"/>
              <a:t>from </a:t>
            </a:r>
            <a:r>
              <a:rPr lang="en-US" altLang="en-US" sz="2000" i="1" dirty="0"/>
              <a:t>instructor </a:t>
            </a:r>
            <a:r>
              <a:rPr lang="en-US" altLang="en-US" sz="2000" b="1" dirty="0"/>
              <a:t>as </a:t>
            </a:r>
            <a:r>
              <a:rPr lang="en-US" altLang="en-US" sz="2000" i="1" dirty="0"/>
              <a:t>T</a:t>
            </a:r>
            <a:r>
              <a:rPr lang="en-US" altLang="en-US" sz="2000" dirty="0"/>
              <a:t>, </a:t>
            </a:r>
            <a:r>
              <a:rPr lang="en-US" altLang="en-US" sz="2000" i="1" dirty="0"/>
              <a:t>instructor </a:t>
            </a:r>
            <a:r>
              <a:rPr lang="en-US" altLang="en-US" sz="2000" b="1" dirty="0"/>
              <a:t>as </a:t>
            </a:r>
            <a:r>
              <a:rPr lang="en-US" altLang="en-US" sz="2000" i="1" dirty="0"/>
              <a:t>S</a:t>
            </a:r>
            <a:endParaRPr lang="en-US" altLang="en-US" sz="2000" i="1" dirty="0"/>
          </a:p>
          <a:p>
            <a:r>
              <a:rPr lang="en-US" altLang="en-US" sz="2000" b="1" dirty="0"/>
              <a:t>where </a:t>
            </a:r>
            <a:r>
              <a:rPr lang="en-US" altLang="en-US" sz="2000" i="1" dirty="0" err="1"/>
              <a:t>T.salary</a:t>
            </a:r>
            <a:r>
              <a:rPr lang="en-US" altLang="en-US" sz="2000" i="1" dirty="0"/>
              <a:t> </a:t>
            </a:r>
            <a:r>
              <a:rPr lang="en-US" altLang="en-US" sz="2000" dirty="0"/>
              <a:t>&gt; </a:t>
            </a:r>
            <a:r>
              <a:rPr lang="en-US" altLang="en-US" sz="2000" i="1" dirty="0" err="1"/>
              <a:t>S.salary</a:t>
            </a:r>
            <a:r>
              <a:rPr lang="en-US" altLang="en-US" sz="2000" i="1" dirty="0"/>
              <a:t> </a:t>
            </a:r>
            <a:r>
              <a:rPr lang="en-US" altLang="en-US" sz="2000" b="1" dirty="0"/>
              <a:t>and </a:t>
            </a:r>
            <a:r>
              <a:rPr lang="en-US" altLang="en-US" sz="2000" i="1" dirty="0" err="1"/>
              <a:t>S.dept</a:t>
            </a:r>
            <a:r>
              <a:rPr lang="en-US" altLang="en-US" sz="2000" i="1" dirty="0"/>
              <a:t> name </a:t>
            </a:r>
            <a:r>
              <a:rPr lang="en-US" altLang="en-US" sz="2000" dirty="0"/>
              <a:t>= 'Biology';</a:t>
            </a:r>
            <a:endParaRPr lang="en-US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3888" y="146388"/>
            <a:ext cx="8077200" cy="609600"/>
          </a:xfrm>
        </p:spPr>
        <p:txBody>
          <a:bodyPr/>
          <a:lstStyle/>
          <a:p>
            <a:r>
              <a:rPr lang="en-US" altLang="en-US" sz="2800" dirty="0"/>
              <a:t>Definition of  </a:t>
            </a:r>
            <a:r>
              <a:rPr lang="ja-JP" altLang="en-US" sz="2800" dirty="0"/>
              <a:t>“</a:t>
            </a:r>
            <a:r>
              <a:rPr lang="en-US" altLang="ja-JP" sz="2800" dirty="0"/>
              <a:t>some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531" y="1106488"/>
            <a:ext cx="6800849" cy="714375"/>
          </a:xfrm>
        </p:spPr>
        <p:txBody>
          <a:bodyPr/>
          <a:lstStyle/>
          <a:p>
            <a:r>
              <a:rPr lang="en-US" altLang="en-US" sz="2000" dirty="0"/>
              <a:t>F &lt;comp&gt; </a:t>
            </a:r>
            <a:r>
              <a:rPr lang="en-US" altLang="en-US" sz="2000" b="1" dirty="0"/>
              <a:t>some </a:t>
            </a:r>
            <a:r>
              <a:rPr lang="en-US" altLang="en-US" sz="2000" i="1" dirty="0"/>
              <a:t>r </a:t>
            </a:r>
            <a:r>
              <a:rPr lang="en-US" altLang="en-US" sz="2000" dirty="0">
                <a:sym typeface="Symbol" panose="05050102010706020507" pitchFamily="18" charset="2"/>
              </a:rPr>
              <a:t></a:t>
            </a:r>
            <a:r>
              <a:rPr lang="en-US" altLang="en-US" sz="2000" i="1" dirty="0">
                <a:sym typeface="Symbol" panose="05050102010706020507" pitchFamily="18" charset="2"/>
              </a:rPr>
              <a:t>t </a:t>
            </a:r>
            <a:r>
              <a:rPr lang="en-US" altLang="en-US" sz="2000" dirty="0">
                <a:sym typeface="Symbol" panose="05050102010706020507" pitchFamily="18" charset="2"/>
              </a:rPr>
              <a:t></a:t>
            </a:r>
            <a:r>
              <a:rPr lang="en-US" altLang="en-US" sz="2000" i="1" dirty="0">
                <a:sym typeface="Symbol" panose="05050102010706020507" pitchFamily="18" charset="2"/>
              </a:rPr>
              <a:t>r </a:t>
            </a:r>
            <a:r>
              <a:rPr lang="en-US" altLang="en-US" sz="2000" dirty="0">
                <a:sym typeface="Symbol" panose="05050102010706020507" pitchFamily="18" charset="2"/>
              </a:rPr>
              <a:t>such that (F &lt;comp&gt; </a:t>
            </a:r>
            <a:r>
              <a:rPr lang="en-US" altLang="en-US" sz="2000" i="1" dirty="0">
                <a:sym typeface="Symbol" panose="05050102010706020507" pitchFamily="18" charset="2"/>
              </a:rPr>
              <a:t>t </a:t>
            </a:r>
            <a:r>
              <a:rPr lang="en-US" altLang="en-US" sz="2000" dirty="0">
                <a:sym typeface="Symbol" panose="05050102010706020507" pitchFamily="18" charset="2"/>
              </a:rPr>
              <a:t>)</a:t>
            </a:r>
            <a:br>
              <a:rPr lang="en-US" altLang="en-US" sz="2000" i="1" dirty="0">
                <a:sym typeface="Symbol" panose="05050102010706020507" pitchFamily="18" charset="2"/>
              </a:rPr>
            </a:br>
            <a:r>
              <a:rPr lang="en-US" altLang="en-US" sz="2000" dirty="0">
                <a:sym typeface="Symbol" panose="05050102010706020507" pitchFamily="18" charset="2"/>
              </a:rPr>
              <a:t>Where &lt;comp&gt; can be:      </a:t>
            </a:r>
            <a:endParaRPr lang="en-US" altLang="en-US" sz="2000" dirty="0"/>
          </a:p>
        </p:txBody>
      </p:sp>
      <p:grpSp>
        <p:nvGrpSpPr>
          <p:cNvPr id="2" name="Group 1"/>
          <p:cNvGrpSpPr/>
          <p:nvPr/>
        </p:nvGrpSpPr>
        <p:grpSpPr bwMode="auto">
          <a:xfrm>
            <a:off x="1512888" y="1952625"/>
            <a:ext cx="7805737" cy="4233863"/>
            <a:chOff x="809625" y="1952625"/>
            <a:chExt cx="7805738" cy="4233863"/>
          </a:xfrm>
        </p:grpSpPr>
        <p:grpSp>
          <p:nvGrpSpPr>
            <p:cNvPr id="3" name="Group 4"/>
            <p:cNvGrpSpPr/>
            <p:nvPr/>
          </p:nvGrpSpPr>
          <p:grpSpPr bwMode="auto">
            <a:xfrm>
              <a:off x="2105025" y="1952625"/>
              <a:ext cx="457200" cy="1066800"/>
              <a:chOff x="2448" y="1296"/>
              <a:chExt cx="288" cy="960"/>
            </a:xfrm>
          </p:grpSpPr>
          <p:sp>
            <p:nvSpPr>
              <p:cNvPr id="52246" name="Rectangle 5"/>
              <p:cNvSpPr>
                <a:spLocks noChangeArrowheads="1"/>
              </p:cNvSpPr>
              <p:nvPr/>
            </p:nvSpPr>
            <p:spPr bwMode="auto">
              <a:xfrm>
                <a:off x="2448" y="1296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0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247" name="Rectangle 6"/>
              <p:cNvSpPr>
                <a:spLocks noChangeArrowheads="1"/>
              </p:cNvSpPr>
              <p:nvPr/>
            </p:nvSpPr>
            <p:spPr bwMode="auto">
              <a:xfrm>
                <a:off x="2448" y="1584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5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248" name="Rectangle 7"/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6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2229" name="Text Box 8"/>
            <p:cNvSpPr txBox="1">
              <a:spLocks noChangeArrowheads="1"/>
            </p:cNvSpPr>
            <p:nvPr/>
          </p:nvSpPr>
          <p:spPr bwMode="auto">
            <a:xfrm>
              <a:off x="830263" y="2257425"/>
              <a:ext cx="13509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some</a:t>
              </a:r>
              <a:endParaRPr lang="en-US" altLang="en-US" sz="1800"/>
            </a:p>
          </p:txBody>
        </p:sp>
        <p:sp>
          <p:nvSpPr>
            <p:cNvPr id="52230" name="Text Box 9"/>
            <p:cNvSpPr txBox="1">
              <a:spLocks noChangeArrowheads="1"/>
            </p:cNvSpPr>
            <p:nvPr/>
          </p:nvSpPr>
          <p:spPr bwMode="auto">
            <a:xfrm>
              <a:off x="2638425" y="2257425"/>
              <a:ext cx="9144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</a:t>
              </a:r>
              <a:endParaRPr lang="en-US" altLang="en-US" sz="1800"/>
            </a:p>
          </p:txBody>
        </p:sp>
        <p:sp>
          <p:nvSpPr>
            <p:cNvPr id="52231" name="Rectangle 10"/>
            <p:cNvSpPr>
              <a:spLocks noChangeArrowheads="1"/>
            </p:cNvSpPr>
            <p:nvPr/>
          </p:nvSpPr>
          <p:spPr bwMode="auto">
            <a:xfrm>
              <a:off x="2105025" y="3118035"/>
              <a:ext cx="457200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0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2" name="Rectangle 11"/>
            <p:cNvSpPr>
              <a:spLocks noChangeArrowheads="1"/>
            </p:cNvSpPr>
            <p:nvPr/>
          </p:nvSpPr>
          <p:spPr bwMode="auto">
            <a:xfrm>
              <a:off x="2105025" y="3476625"/>
              <a:ext cx="457200" cy="2968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3" name="Rectangle 12"/>
            <p:cNvSpPr>
              <a:spLocks noChangeArrowheads="1"/>
            </p:cNvSpPr>
            <p:nvPr/>
          </p:nvSpPr>
          <p:spPr bwMode="auto">
            <a:xfrm>
              <a:off x="2105025" y="3930650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0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4" name="Text Box 13"/>
            <p:cNvSpPr txBox="1">
              <a:spLocks noChangeArrowheads="1"/>
            </p:cNvSpPr>
            <p:nvPr/>
          </p:nvSpPr>
          <p:spPr bwMode="auto">
            <a:xfrm>
              <a:off x="2638425" y="34163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false</a:t>
              </a:r>
              <a:endParaRPr lang="en-US" altLang="en-US" sz="1800"/>
            </a:p>
          </p:txBody>
        </p:sp>
        <p:sp>
          <p:nvSpPr>
            <p:cNvPr id="52235" name="Rectangle 14"/>
            <p:cNvSpPr>
              <a:spLocks noChangeArrowheads="1"/>
            </p:cNvSpPr>
            <p:nvPr/>
          </p:nvSpPr>
          <p:spPr bwMode="auto">
            <a:xfrm>
              <a:off x="2105025" y="4235450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6" name="Rectangle 15"/>
            <p:cNvSpPr>
              <a:spLocks noChangeArrowheads="1"/>
            </p:cNvSpPr>
            <p:nvPr/>
          </p:nvSpPr>
          <p:spPr bwMode="auto">
            <a:xfrm>
              <a:off x="2105025" y="4772025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0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7" name="Rectangle 16"/>
            <p:cNvSpPr>
              <a:spLocks noChangeArrowheads="1"/>
            </p:cNvSpPr>
            <p:nvPr/>
          </p:nvSpPr>
          <p:spPr bwMode="auto">
            <a:xfrm>
              <a:off x="2105025" y="5076825"/>
              <a:ext cx="457200" cy="3095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8" name="Text Box 17"/>
            <p:cNvSpPr txBox="1">
              <a:spLocks noChangeArrowheads="1"/>
            </p:cNvSpPr>
            <p:nvPr/>
          </p:nvSpPr>
          <p:spPr bwMode="auto">
            <a:xfrm>
              <a:off x="809625" y="5000625"/>
              <a:ext cx="1447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r>
                <a:rPr lang="en-US" altLang="en-US" sz="1800"/>
                <a:t> </a:t>
              </a:r>
              <a:r>
                <a:rPr lang="en-US" altLang="en-US" sz="1800" b="1"/>
                <a:t>some</a:t>
              </a:r>
              <a:endParaRPr lang="en-US" altLang="en-US" sz="1800" b="1"/>
            </a:p>
          </p:txBody>
        </p:sp>
        <p:sp>
          <p:nvSpPr>
            <p:cNvPr id="52239" name="Text Box 18"/>
            <p:cNvSpPr txBox="1">
              <a:spLocks noChangeArrowheads="1"/>
            </p:cNvSpPr>
            <p:nvPr/>
          </p:nvSpPr>
          <p:spPr bwMode="auto">
            <a:xfrm>
              <a:off x="2638425" y="5000625"/>
              <a:ext cx="2514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 (since 0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 </a:t>
              </a:r>
              <a:r>
                <a:rPr lang="en-US" altLang="en-US" sz="1800">
                  <a:sym typeface="Symbol" panose="05050102010706020507" pitchFamily="18" charset="2"/>
                </a:rPr>
                <a:t>5)</a:t>
              </a:r>
              <a:endParaRPr lang="en-US" altLang="en-US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2240" name="Text Box 19"/>
            <p:cNvSpPr txBox="1">
              <a:spLocks noChangeArrowheads="1"/>
            </p:cNvSpPr>
            <p:nvPr/>
          </p:nvSpPr>
          <p:spPr bwMode="auto">
            <a:xfrm>
              <a:off x="3738563" y="2486025"/>
              <a:ext cx="4876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(read:  5 &lt; some tuple in the relation) </a:t>
              </a:r>
              <a:endParaRPr lang="en-US" altLang="en-US" sz="1800"/>
            </a:p>
          </p:txBody>
        </p:sp>
        <p:sp>
          <p:nvSpPr>
            <p:cNvPr id="52241" name="Text Box 20"/>
            <p:cNvSpPr txBox="1">
              <a:spLocks noChangeArrowheads="1"/>
            </p:cNvSpPr>
            <p:nvPr/>
          </p:nvSpPr>
          <p:spPr bwMode="auto">
            <a:xfrm>
              <a:off x="844550" y="3402013"/>
              <a:ext cx="13779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some</a:t>
              </a:r>
              <a:endParaRPr lang="en-US" altLang="en-US" sz="1800"/>
            </a:p>
          </p:txBody>
        </p:sp>
        <p:sp>
          <p:nvSpPr>
            <p:cNvPr id="52242" name="Text Box 21"/>
            <p:cNvSpPr txBox="1">
              <a:spLocks noChangeArrowheads="1"/>
            </p:cNvSpPr>
            <p:nvPr/>
          </p:nvSpPr>
          <p:spPr bwMode="auto">
            <a:xfrm>
              <a:off x="2638425" y="415925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</a:t>
              </a:r>
              <a:endParaRPr lang="en-US" altLang="en-US" sz="1800"/>
            </a:p>
          </p:txBody>
        </p:sp>
        <p:sp>
          <p:nvSpPr>
            <p:cNvPr id="52243" name="Text Box 22"/>
            <p:cNvSpPr txBox="1">
              <a:spLocks noChangeArrowheads="1"/>
            </p:cNvSpPr>
            <p:nvPr/>
          </p:nvSpPr>
          <p:spPr bwMode="auto">
            <a:xfrm>
              <a:off x="885825" y="4162425"/>
              <a:ext cx="1524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= </a:t>
              </a:r>
              <a:r>
                <a:rPr lang="en-US" altLang="en-US" sz="1800" b="1"/>
                <a:t>some</a:t>
              </a:r>
              <a:endParaRPr lang="en-US" altLang="en-US" sz="1800"/>
            </a:p>
          </p:txBody>
        </p:sp>
        <p:sp>
          <p:nvSpPr>
            <p:cNvPr id="52244" name="Rectangle 23"/>
            <p:cNvSpPr>
              <a:spLocks noChangeArrowheads="1"/>
            </p:cNvSpPr>
            <p:nvPr/>
          </p:nvSpPr>
          <p:spPr bwMode="auto">
            <a:xfrm>
              <a:off x="823913" y="5472113"/>
              <a:ext cx="6800850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Arial" panose="020B0604020202020204" pitchFamily="34" charset="0"/>
                </a:rPr>
                <a:t>(= </a:t>
              </a:r>
              <a:r>
                <a:rPr lang="en-US" altLang="en-US" sz="1800" b="1">
                  <a:latin typeface="Arial" panose="020B0604020202020204" pitchFamily="34" charset="0"/>
                </a:rPr>
                <a:t>some</a:t>
              </a:r>
              <a:r>
                <a:rPr lang="en-US" altLang="en-US" sz="1800">
                  <a:latin typeface="Arial" panose="020B0604020202020204" pitchFamily="34" charset="0"/>
                </a:rPr>
                <a:t>) 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in</a:t>
              </a:r>
              <a:endParaRPr lang="en-US" altLang="en-US" sz="1800" b="1">
                <a:latin typeface="Arial" panose="020B0604020202020204" pitchFamily="34" charset="0"/>
                <a:sym typeface="Symbol" panose="05050102010706020507" pitchFamily="18" charset="2"/>
              </a:endParaRPr>
            </a:p>
            <a:p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However, (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some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) 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not in</a:t>
              </a:r>
              <a:endParaRPr lang="en-US" altLang="en-US" sz="18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52245" name="Line 24"/>
            <p:cNvSpPr>
              <a:spLocks noChangeShapeType="1"/>
            </p:cNvSpPr>
            <p:nvPr/>
          </p:nvSpPr>
          <p:spPr bwMode="auto">
            <a:xfrm flipH="1">
              <a:off x="2919413" y="5840413"/>
              <a:ext cx="122237" cy="279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Comparison – </a:t>
            </a:r>
            <a:r>
              <a:rPr lang="ja-JP" altLang="en-US" sz="2800" dirty="0"/>
              <a:t>“</a:t>
            </a:r>
            <a:r>
              <a:rPr lang="en-US" altLang="ja-JP" sz="2800" dirty="0"/>
              <a:t>all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8075"/>
            <a:ext cx="7680705" cy="732917"/>
          </a:xfrm>
        </p:spPr>
        <p:txBody>
          <a:bodyPr/>
          <a:lstStyle/>
          <a:p>
            <a:pPr>
              <a:tabLst>
                <a:tab pos="1369695" algn="l"/>
                <a:tab pos="1830070" algn="l"/>
              </a:tabLst>
            </a:pPr>
            <a:r>
              <a:rPr lang="en-US" altLang="en-US" sz="2400" dirty="0"/>
              <a:t>Find the names of all instructors whose salary is greater than the salary of all instructors in the Biology department.</a:t>
            </a:r>
            <a:endParaRPr lang="en-US" altLang="en-US" sz="2400" dirty="0"/>
          </a:p>
        </p:txBody>
      </p:sp>
      <p:sp>
        <p:nvSpPr>
          <p:cNvPr id="53251" name="Text Box 4"/>
          <p:cNvSpPr txBox="1">
            <a:spLocks noChangeArrowheads="1"/>
          </p:cNvSpPr>
          <p:nvPr/>
        </p:nvSpPr>
        <p:spPr bwMode="auto">
          <a:xfrm>
            <a:off x="1595812" y="2779521"/>
            <a:ext cx="602578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 dirty="0"/>
              <a:t>select </a:t>
            </a:r>
            <a:r>
              <a:rPr lang="en-US" altLang="en-US" sz="2000" i="1" dirty="0"/>
              <a:t>name</a:t>
            </a:r>
            <a:endParaRPr lang="en-US" altLang="en-US" sz="2000" i="1" dirty="0"/>
          </a:p>
          <a:p>
            <a:r>
              <a:rPr lang="en-US" altLang="en-US" sz="2000" b="1" dirty="0"/>
              <a:t>from </a:t>
            </a:r>
            <a:r>
              <a:rPr lang="en-US" altLang="en-US" sz="2000" i="1" dirty="0"/>
              <a:t>instructor</a:t>
            </a:r>
            <a:endParaRPr lang="en-US" altLang="en-US" sz="2000" i="1" dirty="0"/>
          </a:p>
          <a:p>
            <a:r>
              <a:rPr lang="en-US" altLang="en-US" sz="2000" b="1" dirty="0"/>
              <a:t>where </a:t>
            </a:r>
            <a:r>
              <a:rPr lang="en-US" altLang="en-US" sz="2000" i="1" dirty="0"/>
              <a:t>salary </a:t>
            </a:r>
            <a:r>
              <a:rPr lang="en-US" altLang="en-US" sz="2000" dirty="0"/>
              <a:t>&gt; </a:t>
            </a:r>
            <a:r>
              <a:rPr lang="en-US" altLang="en-US" sz="2000" b="1" dirty="0"/>
              <a:t>all </a:t>
            </a:r>
            <a:r>
              <a:rPr lang="en-US" altLang="en-US" sz="2000" dirty="0"/>
              <a:t>(</a:t>
            </a:r>
            <a:r>
              <a:rPr lang="en-US" altLang="en-US" sz="2000" b="1" dirty="0"/>
              <a:t>select </a:t>
            </a:r>
            <a:r>
              <a:rPr lang="en-US" altLang="en-US" sz="2000" i="1" dirty="0"/>
              <a:t>salary</a:t>
            </a:r>
            <a:endParaRPr lang="en-US" altLang="en-US" sz="2000" i="1" dirty="0"/>
          </a:p>
          <a:p>
            <a:r>
              <a:rPr lang="en-US" altLang="en-US" sz="2000" b="1" dirty="0"/>
              <a:t>                                from </a:t>
            </a:r>
            <a:r>
              <a:rPr lang="en-US" altLang="en-US" sz="2000" i="1" dirty="0"/>
              <a:t>instructor</a:t>
            </a:r>
            <a:endParaRPr lang="en-US" altLang="en-US" sz="2000" i="1" dirty="0"/>
          </a:p>
          <a:p>
            <a:r>
              <a:rPr lang="en-US" altLang="en-US" sz="2000" b="1" dirty="0"/>
              <a:t>                                where </a:t>
            </a:r>
            <a:r>
              <a:rPr lang="en-US" altLang="en-US" sz="2000" i="1" dirty="0"/>
              <a:t>dept name </a:t>
            </a:r>
            <a:r>
              <a:rPr lang="en-US" altLang="en-US" sz="2000" dirty="0"/>
              <a:t>= 'Biology');</a:t>
            </a:r>
            <a:endParaRPr lang="en-US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Definition of </a:t>
            </a:r>
            <a:r>
              <a:rPr lang="ja-JP" altLang="en-US" sz="2800" dirty="0"/>
              <a:t>“</a:t>
            </a:r>
            <a:r>
              <a:rPr lang="en-US" altLang="ja-JP" sz="2800" dirty="0"/>
              <a:t>all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2363"/>
            <a:ext cx="6694488" cy="382587"/>
          </a:xfrm>
        </p:spPr>
        <p:txBody>
          <a:bodyPr lIns="90488" tIns="44450" rIns="90488" bIns="44450"/>
          <a:lstStyle/>
          <a:p>
            <a:r>
              <a:rPr lang="en-US" altLang="en-US" sz="2000" dirty="0"/>
              <a:t>F &lt;comp&gt; </a:t>
            </a:r>
            <a:r>
              <a:rPr lang="en-US" altLang="en-US" sz="2000" b="1" dirty="0"/>
              <a:t>all </a:t>
            </a:r>
            <a:r>
              <a:rPr lang="en-US" altLang="en-US" sz="2000" i="1" dirty="0"/>
              <a:t>r </a:t>
            </a:r>
            <a:r>
              <a:rPr lang="en-US" altLang="en-US" sz="2000" dirty="0">
                <a:sym typeface="Symbol" panose="05050102010706020507" pitchFamily="18" charset="2"/>
              </a:rPr>
              <a:t></a:t>
            </a:r>
            <a:r>
              <a:rPr lang="en-US" altLang="en-US" sz="2000" i="1" dirty="0">
                <a:sym typeface="Symbol" panose="05050102010706020507" pitchFamily="18" charset="2"/>
              </a:rPr>
              <a:t>t </a:t>
            </a:r>
            <a:r>
              <a:rPr lang="en-US" altLang="en-US" sz="2000" dirty="0">
                <a:sym typeface="Symbol" panose="05050102010706020507" pitchFamily="18" charset="2"/>
              </a:rPr>
              <a:t></a:t>
            </a:r>
            <a:r>
              <a:rPr lang="en-US" altLang="en-US" sz="2000" i="1" dirty="0">
                <a:sym typeface="Symbol" panose="05050102010706020507" pitchFamily="18" charset="2"/>
              </a:rPr>
              <a:t>r</a:t>
            </a:r>
            <a:r>
              <a:rPr lang="en-US" altLang="en-US" sz="2000" dirty="0">
                <a:sym typeface="Symbol" panose="05050102010706020507" pitchFamily="18" charset="2"/>
              </a:rPr>
              <a:t> (F &lt;comp&gt; </a:t>
            </a:r>
            <a:r>
              <a:rPr lang="en-US" altLang="en-US" sz="2000" i="1" dirty="0">
                <a:sym typeface="Symbol" panose="05050102010706020507" pitchFamily="18" charset="2"/>
              </a:rPr>
              <a:t>t)</a:t>
            </a:r>
            <a:endParaRPr lang="en-US" altLang="en-US" sz="2000" dirty="0"/>
          </a:p>
        </p:txBody>
      </p:sp>
      <p:grpSp>
        <p:nvGrpSpPr>
          <p:cNvPr id="2" name="Group 1"/>
          <p:cNvGrpSpPr/>
          <p:nvPr/>
        </p:nvGrpSpPr>
        <p:grpSpPr bwMode="auto">
          <a:xfrm>
            <a:off x="1365250" y="1752600"/>
            <a:ext cx="6800850" cy="4219575"/>
            <a:chOff x="1238250" y="1752600"/>
            <a:chExt cx="6800850" cy="4219575"/>
          </a:xfrm>
        </p:grpSpPr>
        <p:grpSp>
          <p:nvGrpSpPr>
            <p:cNvPr id="3" name="Group 4"/>
            <p:cNvGrpSpPr/>
            <p:nvPr/>
          </p:nvGrpSpPr>
          <p:grpSpPr bwMode="auto">
            <a:xfrm>
              <a:off x="2619375" y="1752600"/>
              <a:ext cx="457200" cy="1066800"/>
              <a:chOff x="2448" y="1296"/>
              <a:chExt cx="288" cy="960"/>
            </a:xfrm>
          </p:grpSpPr>
          <p:sp>
            <p:nvSpPr>
              <p:cNvPr id="54293" name="Rectangle 5"/>
              <p:cNvSpPr>
                <a:spLocks noChangeArrowheads="1"/>
              </p:cNvSpPr>
              <p:nvPr/>
            </p:nvSpPr>
            <p:spPr bwMode="auto">
              <a:xfrm>
                <a:off x="2448" y="1296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0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294" name="Rectangle 6"/>
              <p:cNvSpPr>
                <a:spLocks noChangeArrowheads="1"/>
              </p:cNvSpPr>
              <p:nvPr/>
            </p:nvSpPr>
            <p:spPr bwMode="auto">
              <a:xfrm>
                <a:off x="2448" y="1584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5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295" name="Rectangle 7"/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6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4277" name="Text Box 8"/>
            <p:cNvSpPr txBox="1">
              <a:spLocks noChangeArrowheads="1"/>
            </p:cNvSpPr>
            <p:nvPr/>
          </p:nvSpPr>
          <p:spPr bwMode="auto">
            <a:xfrm>
              <a:off x="1593850" y="20574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all</a:t>
              </a:r>
              <a:endParaRPr lang="en-US" altLang="en-US" sz="1800"/>
            </a:p>
          </p:txBody>
        </p:sp>
        <p:sp>
          <p:nvSpPr>
            <p:cNvPr id="54278" name="Text Box 9"/>
            <p:cNvSpPr txBox="1">
              <a:spLocks noChangeArrowheads="1"/>
            </p:cNvSpPr>
            <p:nvPr/>
          </p:nvSpPr>
          <p:spPr bwMode="auto">
            <a:xfrm>
              <a:off x="3152775" y="20574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false</a:t>
              </a:r>
              <a:endParaRPr lang="en-US" altLang="en-US" sz="1800"/>
            </a:p>
          </p:txBody>
        </p:sp>
        <p:sp>
          <p:nvSpPr>
            <p:cNvPr id="54279" name="Rectangle 10"/>
            <p:cNvSpPr>
              <a:spLocks noChangeArrowheads="1"/>
            </p:cNvSpPr>
            <p:nvPr/>
          </p:nvSpPr>
          <p:spPr bwMode="auto">
            <a:xfrm>
              <a:off x="2619375" y="2971800"/>
              <a:ext cx="457200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6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4280" name="Rectangle 11"/>
            <p:cNvSpPr>
              <a:spLocks noChangeArrowheads="1"/>
            </p:cNvSpPr>
            <p:nvPr/>
          </p:nvSpPr>
          <p:spPr bwMode="auto">
            <a:xfrm>
              <a:off x="2619375" y="3276600"/>
              <a:ext cx="457200" cy="2968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10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4281" name="Rectangle 12"/>
            <p:cNvSpPr>
              <a:spLocks noChangeArrowheads="1"/>
            </p:cNvSpPr>
            <p:nvPr/>
          </p:nvSpPr>
          <p:spPr bwMode="auto">
            <a:xfrm>
              <a:off x="2619375" y="3730625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4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4282" name="Text Box 13"/>
            <p:cNvSpPr txBox="1">
              <a:spLocks noChangeArrowheads="1"/>
            </p:cNvSpPr>
            <p:nvPr/>
          </p:nvSpPr>
          <p:spPr bwMode="auto">
            <a:xfrm>
              <a:off x="3152775" y="3216275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</a:t>
              </a:r>
              <a:endParaRPr lang="en-US" altLang="en-US" sz="1800"/>
            </a:p>
          </p:txBody>
        </p:sp>
        <p:sp>
          <p:nvSpPr>
            <p:cNvPr id="54283" name="Rectangle 14"/>
            <p:cNvSpPr>
              <a:spLocks noChangeArrowheads="1"/>
            </p:cNvSpPr>
            <p:nvPr/>
          </p:nvSpPr>
          <p:spPr bwMode="auto">
            <a:xfrm>
              <a:off x="2619375" y="4035425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4284" name="Rectangle 15"/>
            <p:cNvSpPr>
              <a:spLocks noChangeArrowheads="1"/>
            </p:cNvSpPr>
            <p:nvPr/>
          </p:nvSpPr>
          <p:spPr bwMode="auto">
            <a:xfrm>
              <a:off x="2619375" y="4572000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4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4285" name="Rectangle 16"/>
            <p:cNvSpPr>
              <a:spLocks noChangeArrowheads="1"/>
            </p:cNvSpPr>
            <p:nvPr/>
          </p:nvSpPr>
          <p:spPr bwMode="auto">
            <a:xfrm>
              <a:off x="2619375" y="4876800"/>
              <a:ext cx="457200" cy="3095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6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4286" name="Text Box 17"/>
            <p:cNvSpPr txBox="1">
              <a:spLocks noChangeArrowheads="1"/>
            </p:cNvSpPr>
            <p:nvPr/>
          </p:nvSpPr>
          <p:spPr bwMode="auto">
            <a:xfrm>
              <a:off x="1704975" y="4800600"/>
              <a:ext cx="1676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r>
                <a:rPr lang="en-US" altLang="en-US" sz="1800"/>
                <a:t> </a:t>
              </a:r>
              <a:r>
                <a:rPr lang="en-US" altLang="en-US" sz="1800" b="1"/>
                <a:t>all</a:t>
              </a:r>
              <a:endParaRPr lang="en-US" altLang="en-US" sz="1800" b="1"/>
            </a:p>
          </p:txBody>
        </p:sp>
        <p:sp>
          <p:nvSpPr>
            <p:cNvPr id="54287" name="Text Box 18"/>
            <p:cNvSpPr txBox="1">
              <a:spLocks noChangeArrowheads="1"/>
            </p:cNvSpPr>
            <p:nvPr/>
          </p:nvSpPr>
          <p:spPr bwMode="auto">
            <a:xfrm>
              <a:off x="3163888" y="4786313"/>
              <a:ext cx="457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 (since 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 </a:t>
              </a:r>
              <a:r>
                <a:rPr lang="en-US" altLang="en-US" sz="1800">
                  <a:sym typeface="Symbol" panose="05050102010706020507" pitchFamily="18" charset="2"/>
                </a:rPr>
                <a:t>4 and 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r>
                <a:rPr lang="en-US" altLang="en-US" sz="1800">
                  <a:sym typeface="Symbol" panose="05050102010706020507" pitchFamily="18" charset="2"/>
                </a:rPr>
                <a:t> 6)</a:t>
              </a:r>
              <a:endParaRPr lang="en-US" altLang="en-US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4288" name="Text Box 19"/>
            <p:cNvSpPr txBox="1">
              <a:spLocks noChangeArrowheads="1"/>
            </p:cNvSpPr>
            <p:nvPr/>
          </p:nvSpPr>
          <p:spPr bwMode="auto">
            <a:xfrm>
              <a:off x="1651000" y="3228975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all</a:t>
              </a:r>
              <a:endParaRPr lang="en-US" altLang="en-US" sz="1800"/>
            </a:p>
          </p:txBody>
        </p:sp>
        <p:sp>
          <p:nvSpPr>
            <p:cNvPr id="54289" name="Text Box 20"/>
            <p:cNvSpPr txBox="1">
              <a:spLocks noChangeArrowheads="1"/>
            </p:cNvSpPr>
            <p:nvPr/>
          </p:nvSpPr>
          <p:spPr bwMode="auto">
            <a:xfrm>
              <a:off x="3152775" y="3959225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false</a:t>
              </a:r>
              <a:endParaRPr lang="en-US" altLang="en-US" sz="1800"/>
            </a:p>
          </p:txBody>
        </p:sp>
        <p:sp>
          <p:nvSpPr>
            <p:cNvPr id="54290" name="Text Box 21"/>
            <p:cNvSpPr txBox="1">
              <a:spLocks noChangeArrowheads="1"/>
            </p:cNvSpPr>
            <p:nvPr/>
          </p:nvSpPr>
          <p:spPr bwMode="auto">
            <a:xfrm>
              <a:off x="1704975" y="39624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= </a:t>
              </a:r>
              <a:r>
                <a:rPr lang="en-US" altLang="en-US" sz="1800" b="1"/>
                <a:t>all</a:t>
              </a:r>
              <a:endParaRPr lang="en-US" altLang="en-US" sz="1800"/>
            </a:p>
          </p:txBody>
        </p:sp>
        <p:sp>
          <p:nvSpPr>
            <p:cNvPr id="54291" name="Rectangle 22"/>
            <p:cNvSpPr>
              <a:spLocks noChangeArrowheads="1"/>
            </p:cNvSpPr>
            <p:nvPr/>
          </p:nvSpPr>
          <p:spPr bwMode="auto">
            <a:xfrm>
              <a:off x="1238250" y="5257800"/>
              <a:ext cx="6800850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Arial" panose="020B0604020202020204" pitchFamily="34" charset="0"/>
                </a:rPr>
                <a:t>(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</a:t>
              </a:r>
              <a:r>
                <a:rPr lang="en-US" altLang="en-US" sz="1800">
                  <a:latin typeface="Arial" panose="020B0604020202020204" pitchFamily="34" charset="0"/>
                </a:rPr>
                <a:t> </a:t>
              </a:r>
              <a:r>
                <a:rPr lang="en-US" altLang="en-US" sz="1800" b="1">
                  <a:latin typeface="Arial" panose="020B0604020202020204" pitchFamily="34" charset="0"/>
                </a:rPr>
                <a:t>all</a:t>
              </a:r>
              <a:r>
                <a:rPr lang="en-US" altLang="en-US" sz="1800">
                  <a:latin typeface="Arial" panose="020B0604020202020204" pitchFamily="34" charset="0"/>
                </a:rPr>
                <a:t>) 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not in</a:t>
              </a:r>
              <a:endParaRPr lang="en-US" altLang="en-US" sz="1800" b="1">
                <a:latin typeface="Arial" panose="020B0604020202020204" pitchFamily="34" charset="0"/>
                <a:sym typeface="Symbol" panose="05050102010706020507" pitchFamily="18" charset="2"/>
              </a:endParaRPr>
            </a:p>
            <a:p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However, (=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all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) 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in</a:t>
              </a:r>
              <a:endParaRPr lang="en-US" altLang="en-US" sz="1800" b="1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54292" name="Line 23"/>
            <p:cNvSpPr>
              <a:spLocks noChangeShapeType="1"/>
            </p:cNvSpPr>
            <p:nvPr/>
          </p:nvSpPr>
          <p:spPr bwMode="auto">
            <a:xfrm flipH="1">
              <a:off x="3016250" y="5603875"/>
              <a:ext cx="109538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例</a:t>
            </a:r>
            <a:endParaRPr lang="zh-CN" altLang="en-US" sz="2400" dirty="0" smtClean="0"/>
          </a:p>
          <a:p>
            <a:pPr lvl="1" eaLnBrk="1" hangingPunct="1"/>
            <a:r>
              <a:rPr lang="en-US" altLang="zh-CN" sz="2400" dirty="0" smtClean="0"/>
              <a:t>R: </a:t>
            </a:r>
            <a:r>
              <a:rPr lang="zh-CN" altLang="en-US" sz="2400" dirty="0" smtClean="0"/>
              <a:t>修选关系</a:t>
            </a:r>
            <a:endParaRPr lang="zh-CN" altLang="en-US" sz="2400" dirty="0" smtClean="0"/>
          </a:p>
          <a:p>
            <a:pPr lvl="1" eaLnBrk="1" hangingPunct="1"/>
            <a:r>
              <a:rPr lang="zh-CN" altLang="en-US" sz="2400" dirty="0" smtClean="0"/>
              <a:t>问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物理课哪个学生的成绩最高</a:t>
            </a:r>
            <a:r>
              <a:rPr lang="en-US" altLang="zh-CN" sz="2400" dirty="0" smtClean="0"/>
              <a:t>?</a:t>
            </a:r>
            <a:endParaRPr lang="en-US" altLang="zh-CN" sz="2400" dirty="0" smtClean="0"/>
          </a:p>
        </p:txBody>
      </p:sp>
      <p:graphicFrame>
        <p:nvGraphicFramePr>
          <p:cNvPr id="705584" name="Group 48"/>
          <p:cNvGraphicFramePr>
            <a:graphicFrameLocks noGrp="1"/>
          </p:cNvGraphicFramePr>
          <p:nvPr/>
        </p:nvGraphicFramePr>
        <p:xfrm>
          <a:off x="628650" y="3776663"/>
          <a:ext cx="2057400" cy="2239962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</a:tblGrid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成绩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刘朝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22" name="Text Box 34"/>
          <p:cNvSpPr txBox="1">
            <a:spLocks noChangeArrowheads="1"/>
          </p:cNvSpPr>
          <p:nvPr/>
        </p:nvSpPr>
        <p:spPr bwMode="auto">
          <a:xfrm>
            <a:off x="1085850" y="3167063"/>
            <a:ext cx="1143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smtClean="0">
                <a:latin typeface="Tahoma" panose="020B0604030504040204" pitchFamily="34" charset="0"/>
              </a:rPr>
              <a:t>R</a:t>
            </a:r>
            <a:endParaRPr kumimoji="1" lang="en-US" altLang="zh-CN" sz="2800" b="0" smtClean="0">
              <a:latin typeface="Tahoma" panose="020B0604030504040204" pitchFamily="34" charset="0"/>
            </a:endParaRPr>
          </a:p>
        </p:txBody>
      </p:sp>
      <p:graphicFrame>
        <p:nvGraphicFramePr>
          <p:cNvPr id="705588" name="Group 52"/>
          <p:cNvGraphicFramePr>
            <a:graphicFrameLocks noGrp="1"/>
          </p:cNvGraphicFramePr>
          <p:nvPr/>
        </p:nvGraphicFramePr>
        <p:xfrm>
          <a:off x="4256335" y="4525169"/>
          <a:ext cx="2449513" cy="742950"/>
        </p:xfrm>
        <a:graphic>
          <a:graphicData uri="http://schemas.openxmlformats.org/drawingml/2006/table">
            <a:tbl>
              <a:tblPr/>
              <a:tblGrid>
                <a:gridCol w="685800"/>
                <a:gridCol w="1763713"/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9" marB="180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最高物理成绩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9" marB="180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9" marB="180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9" marB="180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60"/>
          <p:cNvSpPr>
            <a:spLocks noChangeArrowheads="1"/>
          </p:cNvSpPr>
          <p:nvPr/>
        </p:nvSpPr>
        <p:spPr bwMode="auto">
          <a:xfrm>
            <a:off x="5182773" y="3776663"/>
            <a:ext cx="596638" cy="598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3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3200" b="1" dirty="0" smtClean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？</a:t>
            </a:r>
            <a:endParaRPr kumimoji="1" lang="zh-CN" altLang="en-US" sz="3200" b="1" dirty="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0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Domain Types in SQL</a:t>
            </a:r>
            <a:endParaRPr lang="en-US" altLang="en-US" sz="2800" dirty="0"/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9203" y="1085682"/>
            <a:ext cx="8077199" cy="463594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b="1" dirty="0">
                <a:solidFill>
                  <a:srgbClr val="002060"/>
                </a:solidFill>
              </a:rPr>
              <a:t>char(n).</a:t>
            </a:r>
            <a:r>
              <a:rPr lang="en-US" altLang="en-US" sz="2000" dirty="0">
                <a:solidFill>
                  <a:srgbClr val="002060"/>
                </a:solidFill>
              </a:rPr>
              <a:t>  </a:t>
            </a:r>
            <a:r>
              <a:rPr lang="en-US" altLang="en-US" sz="2000" dirty="0"/>
              <a:t>Fixed length character string, with user-specified length </a:t>
            </a:r>
            <a:r>
              <a:rPr lang="en-US" altLang="en-US" sz="2000" i="1" dirty="0"/>
              <a:t>n.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b="1" dirty="0">
                <a:solidFill>
                  <a:srgbClr val="002060"/>
                </a:solidFill>
              </a:rPr>
              <a:t>varchar(n). </a:t>
            </a:r>
            <a:r>
              <a:rPr lang="en-US" altLang="en-US" sz="2000" dirty="0">
                <a:solidFill>
                  <a:srgbClr val="002060"/>
                </a:solidFill>
              </a:rPr>
              <a:t> </a:t>
            </a:r>
            <a:r>
              <a:rPr lang="en-US" altLang="en-US" sz="2000" dirty="0"/>
              <a:t>Variable length character strings, with user-specified maximum length </a:t>
            </a:r>
            <a:r>
              <a:rPr lang="en-US" altLang="en-US" sz="2000" i="1" dirty="0"/>
              <a:t>n.</a:t>
            </a:r>
            <a:endParaRPr lang="en-US" altLang="en-US" sz="2000" i="1" dirty="0"/>
          </a:p>
          <a:p>
            <a:pPr>
              <a:lnSpc>
                <a:spcPct val="90000"/>
              </a:lnSpc>
            </a:pPr>
            <a:r>
              <a:rPr lang="en-US" altLang="en-US" sz="2000" b="1" dirty="0">
                <a:solidFill>
                  <a:srgbClr val="002060"/>
                </a:solidFill>
              </a:rPr>
              <a:t>int.</a:t>
            </a:r>
            <a:r>
              <a:rPr lang="en-US" altLang="en-US" sz="2000" b="1" dirty="0"/>
              <a:t>  </a:t>
            </a:r>
            <a:r>
              <a:rPr lang="en-US" altLang="en-US" sz="2000" dirty="0"/>
              <a:t>Integer (a finite subset of the integers that is machine-dependent).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b="1" dirty="0" err="1">
                <a:solidFill>
                  <a:srgbClr val="002060"/>
                </a:solidFill>
              </a:rPr>
              <a:t>smallint</a:t>
            </a:r>
            <a:r>
              <a:rPr lang="en-US" altLang="en-US" sz="2000" b="1" dirty="0">
                <a:solidFill>
                  <a:srgbClr val="002060"/>
                </a:solidFill>
              </a:rPr>
              <a:t>.</a:t>
            </a:r>
            <a:r>
              <a:rPr lang="en-US" altLang="en-US" sz="2000" dirty="0">
                <a:solidFill>
                  <a:srgbClr val="002060"/>
                </a:solidFill>
              </a:rPr>
              <a:t>  </a:t>
            </a:r>
            <a:r>
              <a:rPr lang="en-US" altLang="en-US" sz="2000" dirty="0"/>
              <a:t>Small integer (a machine-dependent subset of the integer domain type).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b="1" dirty="0">
                <a:solidFill>
                  <a:srgbClr val="002060"/>
                </a:solidFill>
              </a:rPr>
              <a:t>numeric(</a:t>
            </a:r>
            <a:r>
              <a:rPr lang="en-US" altLang="en-US" sz="2000" b="1" dirty="0" err="1">
                <a:solidFill>
                  <a:srgbClr val="002060"/>
                </a:solidFill>
              </a:rPr>
              <a:t>p,d</a:t>
            </a:r>
            <a:r>
              <a:rPr lang="en-US" altLang="en-US" sz="2000" b="1" dirty="0">
                <a:solidFill>
                  <a:srgbClr val="002060"/>
                </a:solidFill>
              </a:rPr>
              <a:t>).</a:t>
            </a:r>
            <a:r>
              <a:rPr lang="en-US" altLang="en-US" sz="2000" dirty="0">
                <a:solidFill>
                  <a:srgbClr val="002060"/>
                </a:solidFill>
              </a:rPr>
              <a:t>  </a:t>
            </a:r>
            <a:r>
              <a:rPr lang="en-US" altLang="en-US" sz="2000" dirty="0"/>
              <a:t>Fixed point number, with user-specified precision of </a:t>
            </a:r>
            <a:r>
              <a:rPr lang="en-US" altLang="en-US" sz="2000" i="1" dirty="0"/>
              <a:t>p</a:t>
            </a:r>
            <a:r>
              <a:rPr lang="en-US" altLang="en-US" sz="2000" dirty="0"/>
              <a:t> digits, with </a:t>
            </a:r>
            <a:r>
              <a:rPr lang="en-US" altLang="en-US" sz="2000" i="1" dirty="0"/>
              <a:t>d</a:t>
            </a:r>
            <a:r>
              <a:rPr lang="en-US" altLang="en-US" sz="2000" dirty="0"/>
              <a:t> digits to the right of decimal point.  (ex., </a:t>
            </a:r>
            <a:r>
              <a:rPr lang="en-US" altLang="en-US" sz="2000" b="1" dirty="0"/>
              <a:t>numeric</a:t>
            </a:r>
            <a:r>
              <a:rPr lang="en-US" altLang="en-US" sz="2000" dirty="0"/>
              <a:t>(3,1), allows 44.5 to be stores exactly, but not 444.5 or 0.32)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b="1" dirty="0">
                <a:solidFill>
                  <a:srgbClr val="002060"/>
                </a:solidFill>
              </a:rPr>
              <a:t>real, double precision.</a:t>
            </a:r>
            <a:r>
              <a:rPr lang="en-US" altLang="en-US" sz="2000" dirty="0">
                <a:solidFill>
                  <a:srgbClr val="002060"/>
                </a:solidFill>
              </a:rPr>
              <a:t>  </a:t>
            </a:r>
            <a:r>
              <a:rPr lang="en-US" altLang="en-US" sz="2000" dirty="0"/>
              <a:t>Floating point and double-precision floating point numbers, with machine-dependent precision.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b="1" dirty="0">
                <a:solidFill>
                  <a:srgbClr val="002060"/>
                </a:solidFill>
              </a:rPr>
              <a:t>float(n).</a:t>
            </a:r>
            <a:r>
              <a:rPr lang="en-US" altLang="en-US" sz="2000" dirty="0">
                <a:solidFill>
                  <a:srgbClr val="002060"/>
                </a:solidFill>
              </a:rPr>
              <a:t>  </a:t>
            </a:r>
            <a:r>
              <a:rPr lang="en-US" altLang="en-US" sz="2000" dirty="0"/>
              <a:t>Floating point number, with user-specified precision of at least </a:t>
            </a:r>
            <a:r>
              <a:rPr lang="en-US" altLang="en-US" sz="2000" i="1" dirty="0"/>
              <a:t>n</a:t>
            </a:r>
            <a:r>
              <a:rPr lang="en-US" altLang="en-US" sz="2000" dirty="0"/>
              <a:t> digits.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More are covered in Chapter 4.</a:t>
            </a:r>
            <a:endParaRPr lang="en-US" altLang="en-US" sz="2000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endParaRPr lang="en-US" altLang="en-US" b="1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Test for Empty Relations</a:t>
            </a:r>
            <a:endParaRPr lang="en-US" altLang="en-US" sz="2800" dirty="0"/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603292" cy="2782760"/>
          </a:xfrm>
        </p:spPr>
        <p:txBody>
          <a:bodyPr/>
          <a:lstStyle/>
          <a:p>
            <a:r>
              <a:rPr lang="en-US" altLang="en-US" sz="2400" dirty="0"/>
              <a:t>The </a:t>
            </a:r>
            <a:r>
              <a:rPr lang="en-US" altLang="en-US" sz="2400" b="1" dirty="0"/>
              <a:t>exists</a:t>
            </a:r>
            <a:r>
              <a:rPr lang="en-US" altLang="en-US" sz="2400" dirty="0"/>
              <a:t> construct returns the value </a:t>
            </a:r>
            <a:r>
              <a:rPr lang="en-US" altLang="en-US" sz="2400" b="1" dirty="0"/>
              <a:t>true</a:t>
            </a:r>
            <a:r>
              <a:rPr lang="en-US" altLang="en-US" sz="2400" dirty="0"/>
              <a:t> if the argument subquery is nonempty.</a:t>
            </a:r>
            <a:endParaRPr lang="en-US" altLang="en-US" sz="2400" dirty="0"/>
          </a:p>
          <a:p>
            <a:r>
              <a:rPr lang="en-US" altLang="en-US" sz="2400" b="1" dirty="0"/>
              <a:t>exists </a:t>
            </a:r>
            <a:r>
              <a:rPr lang="en-US" altLang="en-US" sz="2400" i="1" dirty="0"/>
              <a:t> r </a:t>
            </a:r>
            <a:r>
              <a:rPr lang="en-US" altLang="en-US" sz="2400" dirty="0">
                <a:sym typeface="Symbol" panose="05050102010706020507" pitchFamily="18" charset="2"/>
              </a:rPr>
              <a:t> </a:t>
            </a:r>
            <a:r>
              <a:rPr lang="en-US" altLang="en-US" sz="2400" i="1" dirty="0">
                <a:sym typeface="Symbol" panose="05050102010706020507" pitchFamily="18" charset="2"/>
              </a:rPr>
              <a:t>r </a:t>
            </a:r>
            <a:r>
              <a:rPr lang="en-US" altLang="en-US" sz="2400" dirty="0">
                <a:sym typeface="Symbol" panose="05050102010706020507" pitchFamily="18" charset="2"/>
              </a:rPr>
              <a:t> </a:t>
            </a:r>
            <a:r>
              <a:rPr lang="en-US" altLang="en-US" sz="2400" i="1" dirty="0"/>
              <a:t>Ø</a:t>
            </a:r>
            <a:endParaRPr lang="en-US" altLang="en-US" sz="2400" dirty="0">
              <a:sym typeface="Symbol" panose="05050102010706020507" pitchFamily="18" charset="2"/>
            </a:endParaRPr>
          </a:p>
          <a:p>
            <a:r>
              <a:rPr lang="en-US" altLang="en-US" sz="2400" b="1" dirty="0">
                <a:sym typeface="Symbol" panose="05050102010706020507" pitchFamily="18" charset="2"/>
              </a:rPr>
              <a:t>not exists </a:t>
            </a:r>
            <a:r>
              <a:rPr lang="en-US" altLang="en-US" sz="2400" i="1" dirty="0"/>
              <a:t>r </a:t>
            </a:r>
            <a:r>
              <a:rPr lang="en-US" altLang="en-US" sz="2400" dirty="0">
                <a:sym typeface="Symbol" panose="05050102010706020507" pitchFamily="18" charset="2"/>
              </a:rPr>
              <a:t> </a:t>
            </a:r>
            <a:r>
              <a:rPr lang="en-US" altLang="en-US" sz="2400" i="1" dirty="0">
                <a:sym typeface="Symbol" panose="05050102010706020507" pitchFamily="18" charset="2"/>
              </a:rPr>
              <a:t>r </a:t>
            </a:r>
            <a:r>
              <a:rPr lang="en-US" altLang="en-US" sz="2400" dirty="0">
                <a:sym typeface="Symbol" panose="05050102010706020507" pitchFamily="18" charset="2"/>
              </a:rPr>
              <a:t>= </a:t>
            </a:r>
            <a:r>
              <a:rPr lang="en-US" altLang="en-US" sz="2400" i="1" dirty="0"/>
              <a:t>Ø</a:t>
            </a:r>
            <a:endParaRPr lang="en-US" altLang="en-US" sz="2400" i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Use of </a:t>
            </a:r>
            <a:r>
              <a:rPr lang="ja-JP" altLang="en-US" sz="2800" dirty="0"/>
              <a:t>“</a:t>
            </a:r>
            <a:r>
              <a:rPr lang="en-US" altLang="ja-JP" sz="2800" dirty="0"/>
              <a:t>exists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851697" cy="4903787"/>
          </a:xfrm>
        </p:spPr>
        <p:txBody>
          <a:bodyPr/>
          <a:lstStyle/>
          <a:p>
            <a:r>
              <a:rPr lang="en-US" altLang="en-US" sz="2000" dirty="0"/>
              <a:t>Yet another way of specifying the query “Find all courses taught in both the Fall 2017 semester and in the Spring 2018 semester”</a:t>
            </a:r>
            <a:endParaRPr lang="en-US" altLang="en-US" sz="2000" dirty="0"/>
          </a:p>
          <a:p>
            <a:pPr>
              <a:buFont typeface="Monotype Sorts" pitchFamily="-65" charset="2"/>
              <a:buNone/>
            </a:pPr>
            <a:r>
              <a:rPr lang="en-US" altLang="en-US" sz="1700" b="1" dirty="0"/>
              <a:t>	   select 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section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S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semester </a:t>
            </a:r>
            <a:r>
              <a:rPr lang="en-US" altLang="en-US" sz="1700" dirty="0"/>
              <a:t>= 'Fall' </a:t>
            </a:r>
            <a:r>
              <a:rPr lang="en-US" altLang="en-US" sz="1700" b="1" dirty="0"/>
              <a:t>and </a:t>
            </a:r>
            <a:r>
              <a:rPr lang="en-US" altLang="en-US" sz="1700" i="1" dirty="0"/>
              <a:t>year </a:t>
            </a:r>
            <a:r>
              <a:rPr lang="en-US" altLang="en-US" sz="1700" dirty="0"/>
              <a:t>= 2017 </a:t>
            </a:r>
            <a:r>
              <a:rPr lang="en-US" altLang="en-US" sz="1700" b="1" dirty="0"/>
              <a:t>and </a:t>
            </a:r>
            <a:br>
              <a:rPr lang="en-US" altLang="en-US" sz="1700" b="1" dirty="0"/>
            </a:br>
            <a:r>
              <a:rPr lang="en-US" altLang="en-US" sz="1700" b="1" dirty="0"/>
              <a:t>               exists 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dirty="0"/>
              <a:t> 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section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semester </a:t>
            </a:r>
            <a:r>
              <a:rPr lang="en-US" altLang="en-US" sz="1700" dirty="0"/>
              <a:t>= 'Spring' </a:t>
            </a:r>
            <a:r>
              <a:rPr lang="en-US" altLang="en-US" sz="1700" b="1" dirty="0"/>
              <a:t>and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= 2018 </a:t>
            </a:r>
            <a:br>
              <a:rPr lang="en-US" altLang="en-US" sz="1700" dirty="0"/>
            </a:br>
            <a:r>
              <a:rPr lang="en-US" altLang="en-US" sz="1700" dirty="0"/>
              <a:t>                          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);</a:t>
            </a:r>
            <a:endParaRPr lang="en-US" altLang="en-US" sz="1700" dirty="0"/>
          </a:p>
          <a:p>
            <a:pPr>
              <a:buFont typeface="Monotype Sorts" pitchFamily="-65" charset="2"/>
              <a:buNone/>
            </a:pPr>
            <a:r>
              <a:rPr lang="en-US" altLang="en-US" sz="800" dirty="0"/>
              <a:t> </a:t>
            </a:r>
            <a:endParaRPr lang="en-US" altLang="en-US" sz="800" dirty="0"/>
          </a:p>
          <a:p>
            <a:r>
              <a:rPr lang="en-US" altLang="en-US" sz="1700" b="1" dirty="0">
                <a:solidFill>
                  <a:srgbClr val="002060"/>
                </a:solidFill>
              </a:rPr>
              <a:t>Correlation name</a:t>
            </a:r>
            <a:r>
              <a:rPr lang="en-US" altLang="en-US" sz="1700" dirty="0"/>
              <a:t> – variable S  in the outer query</a:t>
            </a:r>
            <a:endParaRPr lang="en-US" altLang="en-US" sz="1700" b="1" dirty="0">
              <a:solidFill>
                <a:srgbClr val="000099"/>
              </a:solidFill>
            </a:endParaRPr>
          </a:p>
          <a:p>
            <a:r>
              <a:rPr lang="en-US" altLang="en-US" sz="1700" b="1" dirty="0">
                <a:solidFill>
                  <a:srgbClr val="002060"/>
                </a:solidFill>
              </a:rPr>
              <a:t>Correlated subquery </a:t>
            </a:r>
            <a:r>
              <a:rPr lang="en-US" altLang="en-US" sz="1700" dirty="0"/>
              <a:t>– the inner query</a:t>
            </a:r>
            <a:endParaRPr lang="en-US" altLang="en-US" sz="1700" dirty="0"/>
          </a:p>
          <a:p>
            <a:pPr>
              <a:buFont typeface="Monotype Sorts" pitchFamily="-65" charset="2"/>
              <a:buNone/>
            </a:pPr>
            <a:endParaRPr lang="en-US" altLang="en-US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Use of </a:t>
            </a:r>
            <a:r>
              <a:rPr lang="ja-JP" altLang="en-US" sz="2800" dirty="0"/>
              <a:t>“</a:t>
            </a:r>
            <a:r>
              <a:rPr lang="en-US" altLang="ja-JP" sz="2800" dirty="0"/>
              <a:t>not exists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570436" cy="4611924"/>
          </a:xfrm>
        </p:spPr>
        <p:txBody>
          <a:bodyPr/>
          <a:lstStyle/>
          <a:p>
            <a:pPr>
              <a:tabLst>
                <a:tab pos="461645" algn="l"/>
                <a:tab pos="1026795" algn="l"/>
                <a:tab pos="1547495" algn="l"/>
              </a:tabLst>
            </a:pPr>
            <a:r>
              <a:rPr lang="en-US" altLang="en-US" sz="1700" dirty="0"/>
              <a:t>Find all students who have taken all courses offered in the Biology department.</a:t>
            </a:r>
            <a:endParaRPr lang="en-US" altLang="en-US" sz="1700" dirty="0"/>
          </a:p>
          <a:p>
            <a:pPr>
              <a:tabLst>
                <a:tab pos="461645" algn="l"/>
                <a:tab pos="1026795" algn="l"/>
                <a:tab pos="1547495" algn="l"/>
              </a:tabLst>
            </a:pPr>
            <a:endParaRPr lang="en-US" altLang="en-US" sz="1700" dirty="0"/>
          </a:p>
          <a:p>
            <a:pPr>
              <a:tabLst>
                <a:tab pos="461645" algn="l"/>
                <a:tab pos="1026795" algn="l"/>
                <a:tab pos="1547495" algn="l"/>
              </a:tabLst>
            </a:pPr>
            <a:endParaRPr lang="en-US" altLang="en-US" sz="1700" dirty="0"/>
          </a:p>
          <a:p>
            <a:pPr>
              <a:tabLst>
                <a:tab pos="461645" algn="l"/>
                <a:tab pos="1026795" algn="l"/>
                <a:tab pos="1547495" algn="l"/>
              </a:tabLst>
            </a:pPr>
            <a:endParaRPr lang="en-US" altLang="en-US" sz="1700" dirty="0"/>
          </a:p>
          <a:p>
            <a:pPr>
              <a:tabLst>
                <a:tab pos="461645" algn="l"/>
                <a:tab pos="1026795" algn="l"/>
                <a:tab pos="1547495" algn="l"/>
              </a:tabLst>
            </a:pPr>
            <a:endParaRPr lang="en-US" altLang="en-US" sz="1700" dirty="0"/>
          </a:p>
          <a:p>
            <a:pPr>
              <a:tabLst>
                <a:tab pos="461645" algn="l"/>
                <a:tab pos="1026795" algn="l"/>
                <a:tab pos="1547495" algn="l"/>
              </a:tabLst>
            </a:pPr>
            <a:endParaRPr lang="en-US" altLang="en-US" sz="1700" dirty="0"/>
          </a:p>
          <a:p>
            <a:pPr>
              <a:tabLst>
                <a:tab pos="461645" algn="l"/>
                <a:tab pos="1026795" algn="l"/>
                <a:tab pos="1547495" algn="l"/>
              </a:tabLst>
            </a:pPr>
            <a:endParaRPr lang="en-US" altLang="en-US" sz="1700" dirty="0"/>
          </a:p>
          <a:p>
            <a:pPr>
              <a:tabLst>
                <a:tab pos="461645" algn="l"/>
                <a:tab pos="1026795" algn="l"/>
                <a:tab pos="1547495" algn="l"/>
              </a:tabLst>
            </a:pPr>
            <a:endParaRPr lang="en-US" altLang="en-US" sz="1700" dirty="0"/>
          </a:p>
          <a:p>
            <a:pPr>
              <a:tabLst>
                <a:tab pos="461645" algn="l"/>
                <a:tab pos="1026795" algn="l"/>
                <a:tab pos="1547495" algn="l"/>
              </a:tabLst>
            </a:pPr>
            <a:endParaRPr lang="en-US" altLang="en-US" sz="1700" dirty="0"/>
          </a:p>
          <a:p>
            <a:pPr>
              <a:tabLst>
                <a:tab pos="461645" algn="l"/>
                <a:tab pos="1026795" algn="l"/>
                <a:tab pos="1547495" algn="l"/>
              </a:tabLst>
            </a:pPr>
            <a:endParaRPr lang="en-US" altLang="en-US" sz="1700" dirty="0"/>
          </a:p>
          <a:p>
            <a:pPr>
              <a:tabLst>
                <a:tab pos="461645" algn="l"/>
                <a:tab pos="1026795" algn="l"/>
                <a:tab pos="1547495" algn="l"/>
              </a:tabLst>
            </a:pPr>
            <a:r>
              <a:rPr lang="en-US" altLang="en-US" sz="1700" dirty="0"/>
              <a:t>Note that X – Y = Ø   </a:t>
            </a:r>
            <a:r>
              <a:rPr lang="en-US" altLang="en-US" sz="1700" dirty="0">
                <a:sym typeface="Symbol" panose="05050102010706020507" pitchFamily="18" charset="2"/>
              </a:rPr>
              <a:t>   X Y</a:t>
            </a:r>
            <a:endParaRPr lang="en-US" altLang="en-US" sz="1700" dirty="0"/>
          </a:p>
          <a:p>
            <a:pPr>
              <a:tabLst>
                <a:tab pos="461645" algn="l"/>
                <a:tab pos="1026795" algn="l"/>
                <a:tab pos="154749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Note: Cannot write this query using = all and its variants</a:t>
            </a:r>
            <a:endParaRPr lang="en-US" altLang="en-US" sz="1700" dirty="0"/>
          </a:p>
        </p:txBody>
      </p:sp>
      <p:sp>
        <p:nvSpPr>
          <p:cNvPr id="57347" name="Text Box 4"/>
          <p:cNvSpPr txBox="1">
            <a:spLocks noChangeArrowheads="1"/>
          </p:cNvSpPr>
          <p:nvPr/>
        </p:nvSpPr>
        <p:spPr bwMode="auto">
          <a:xfrm>
            <a:off x="1736500" y="1785366"/>
            <a:ext cx="6834476" cy="3585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600" b="1" dirty="0"/>
              <a:t>select distinct </a:t>
            </a:r>
            <a:r>
              <a:rPr kumimoji="1" lang="en-US" altLang="en-US" sz="1600" i="1" dirty="0"/>
              <a:t>S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ID</a:t>
            </a:r>
            <a:r>
              <a:rPr kumimoji="1" lang="en-US" altLang="en-US" sz="1600" dirty="0"/>
              <a:t>, </a:t>
            </a:r>
            <a:r>
              <a:rPr kumimoji="1" lang="en-US" altLang="en-US" sz="1600" i="1" dirty="0"/>
              <a:t>S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name</a:t>
            </a:r>
            <a:endParaRPr kumimoji="1" lang="en-US" altLang="en-US" sz="1600" i="1" dirty="0"/>
          </a:p>
          <a:p>
            <a:r>
              <a:rPr kumimoji="1" lang="en-US" altLang="en-US" sz="1600" b="1" dirty="0"/>
              <a:t>from </a:t>
            </a:r>
            <a:r>
              <a:rPr kumimoji="1" lang="en-US" altLang="en-US" sz="1600" i="1" dirty="0"/>
              <a:t>student </a:t>
            </a:r>
            <a:r>
              <a:rPr kumimoji="1" lang="en-US" altLang="en-US" sz="1600" b="1" dirty="0"/>
              <a:t>as </a:t>
            </a:r>
            <a:r>
              <a:rPr kumimoji="1" lang="en-US" altLang="en-US" sz="1600" i="1" dirty="0"/>
              <a:t>S</a:t>
            </a:r>
            <a:endParaRPr kumimoji="1" lang="en-US" altLang="en-US" sz="1600" i="1" dirty="0"/>
          </a:p>
          <a:p>
            <a:r>
              <a:rPr kumimoji="1" lang="en-US" altLang="en-US" sz="1600" b="1" dirty="0"/>
              <a:t>where not exists </a:t>
            </a:r>
            <a:r>
              <a:rPr kumimoji="1" lang="en-US" altLang="en-US" sz="1600" dirty="0"/>
              <a:t>( (</a:t>
            </a:r>
            <a:r>
              <a:rPr kumimoji="1" lang="en-US" altLang="en-US" sz="1600" b="1" dirty="0"/>
              <a:t>select </a:t>
            </a:r>
            <a:r>
              <a:rPr kumimoji="1" lang="en-US" altLang="en-US" sz="1600" i="1" dirty="0" err="1"/>
              <a:t>course_id</a:t>
            </a:r>
            <a:endParaRPr kumimoji="1" lang="en-US" altLang="en-US" sz="1600" i="1" dirty="0"/>
          </a:p>
          <a:p>
            <a:r>
              <a:rPr kumimoji="1" lang="en-US" altLang="en-US" sz="1600" b="1" dirty="0"/>
              <a:t>                                 from </a:t>
            </a:r>
            <a:r>
              <a:rPr kumimoji="1" lang="en-US" altLang="en-US" sz="1600" i="1" dirty="0"/>
              <a:t>course</a:t>
            </a:r>
            <a:endParaRPr kumimoji="1" lang="en-US" altLang="en-US" sz="1600" i="1" dirty="0"/>
          </a:p>
          <a:p>
            <a:r>
              <a:rPr kumimoji="1" lang="en-US" altLang="en-US" sz="1600" b="1" dirty="0"/>
              <a:t>                                 where </a:t>
            </a:r>
            <a:r>
              <a:rPr kumimoji="1" lang="en-US" altLang="en-US" sz="1600" i="1" dirty="0" err="1"/>
              <a:t>dept_name</a:t>
            </a:r>
            <a:r>
              <a:rPr kumimoji="1" lang="en-US" altLang="en-US" sz="1600" i="1" dirty="0"/>
              <a:t> </a:t>
            </a:r>
            <a:r>
              <a:rPr kumimoji="1" lang="en-US" altLang="en-US" sz="1600" dirty="0"/>
              <a:t>= 'Biology')</a:t>
            </a:r>
            <a:endParaRPr kumimoji="1" lang="en-US" altLang="en-US" sz="1600" dirty="0"/>
          </a:p>
          <a:p>
            <a:r>
              <a:rPr kumimoji="1" lang="en-US" altLang="en-US" sz="1600" b="1" dirty="0"/>
              <a:t>                               except</a:t>
            </a:r>
            <a:endParaRPr kumimoji="1" lang="en-US" altLang="en-US" sz="1600" b="1" dirty="0"/>
          </a:p>
          <a:p>
            <a:r>
              <a:rPr kumimoji="1" lang="en-US" altLang="en-US" sz="1600" dirty="0"/>
              <a:t>                                 (</a:t>
            </a:r>
            <a:r>
              <a:rPr kumimoji="1" lang="en-US" altLang="en-US" sz="1600" b="1" dirty="0"/>
              <a:t>select </a:t>
            </a:r>
            <a:r>
              <a:rPr kumimoji="1" lang="en-US" altLang="en-US" sz="1600" i="1" dirty="0" err="1"/>
              <a:t>T</a:t>
            </a:r>
            <a:r>
              <a:rPr kumimoji="1" lang="en-US" altLang="en-US" sz="1600" dirty="0" err="1"/>
              <a:t>.</a:t>
            </a:r>
            <a:r>
              <a:rPr kumimoji="1" lang="en-US" altLang="en-US" sz="1600" i="1" dirty="0" err="1"/>
              <a:t>course_id</a:t>
            </a:r>
            <a:endParaRPr kumimoji="1" lang="en-US" altLang="en-US" sz="1600" i="1" dirty="0"/>
          </a:p>
          <a:p>
            <a:r>
              <a:rPr kumimoji="1" lang="en-US" altLang="en-US" sz="1600" b="1" dirty="0"/>
              <a:t>                                   from </a:t>
            </a:r>
            <a:r>
              <a:rPr kumimoji="1" lang="en-US" altLang="en-US" sz="1600" i="1" dirty="0"/>
              <a:t>takes </a:t>
            </a:r>
            <a:r>
              <a:rPr kumimoji="1" lang="en-US" altLang="en-US" sz="1600" b="1" dirty="0"/>
              <a:t>as </a:t>
            </a:r>
            <a:r>
              <a:rPr kumimoji="1" lang="en-US" altLang="en-US" sz="1600" i="1" dirty="0"/>
              <a:t>T</a:t>
            </a:r>
            <a:endParaRPr kumimoji="1" lang="en-US" altLang="en-US" sz="1600" i="1" dirty="0"/>
          </a:p>
          <a:p>
            <a:r>
              <a:rPr kumimoji="1" lang="en-US" altLang="en-US" sz="1600" b="1" dirty="0"/>
              <a:t>                                   where </a:t>
            </a:r>
            <a:r>
              <a:rPr kumimoji="1" lang="en-US" altLang="en-US" sz="1600" i="1" dirty="0"/>
              <a:t>S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ID </a:t>
            </a:r>
            <a:r>
              <a:rPr kumimoji="1" lang="en-US" altLang="en-US" sz="1600" dirty="0"/>
              <a:t>= </a:t>
            </a:r>
            <a:r>
              <a:rPr kumimoji="1" lang="en-US" altLang="en-US" sz="1600" i="1" dirty="0"/>
              <a:t>T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ID</a:t>
            </a:r>
            <a:r>
              <a:rPr kumimoji="1" lang="en-US" altLang="en-US" sz="1600" dirty="0"/>
              <a:t>));</a:t>
            </a:r>
            <a:endParaRPr kumimoji="1" lang="en-US" altLang="en-US" sz="1600" dirty="0"/>
          </a:p>
          <a:p>
            <a:pPr marL="285750">
              <a:buClr>
                <a:srgbClr val="FF9933"/>
              </a:buClr>
              <a:buSzPct val="110000"/>
            </a:pPr>
            <a:endParaRPr kumimoji="1" lang="en-US" altLang="en-US" sz="1600" dirty="0"/>
          </a:p>
          <a:p>
            <a:pPr marL="571500" indent="-28575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First nested query lists all courses offered in Biology</a:t>
            </a:r>
            <a:endParaRPr kumimoji="1" lang="en-US" altLang="en-US" sz="1700" dirty="0"/>
          </a:p>
          <a:p>
            <a:pPr marL="571500" indent="-28575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Second nested query lists all courses a particular student took</a:t>
            </a:r>
            <a:endParaRPr kumimoji="1" lang="en-US" altLang="en-US" sz="1700" dirty="0"/>
          </a:p>
          <a:p>
            <a:pPr marL="285750">
              <a:buClr>
                <a:srgbClr val="FF9933"/>
              </a:buClr>
              <a:buSzPct val="90000"/>
            </a:pPr>
            <a:endParaRPr kumimoji="1" lang="en-US" altLang="en-US" sz="1700" dirty="0"/>
          </a:p>
          <a:p>
            <a:endParaRPr kumimoji="1" lang="en-US" alt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152400"/>
            <a:ext cx="8077200" cy="609600"/>
          </a:xfrm>
        </p:spPr>
        <p:txBody>
          <a:bodyPr/>
          <a:lstStyle/>
          <a:p>
            <a:r>
              <a:rPr lang="en-US" altLang="en-US" sz="2800" dirty="0"/>
              <a:t>Test for Absence of Duplicate Tuples</a:t>
            </a:r>
            <a:endParaRPr lang="en-US" altLang="en-US" sz="2800" dirty="0"/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050" y="1100646"/>
            <a:ext cx="7499160" cy="4367212"/>
          </a:xfrm>
        </p:spPr>
        <p:txBody>
          <a:bodyPr/>
          <a:lstStyle/>
          <a:p>
            <a:pPr>
              <a:tabLst>
                <a:tab pos="803275" algn="l"/>
                <a:tab pos="1547495" algn="l"/>
              </a:tabLst>
            </a:pPr>
            <a:r>
              <a:rPr lang="en-US" altLang="en-US" sz="2000" dirty="0"/>
              <a:t>The </a:t>
            </a:r>
            <a:r>
              <a:rPr lang="en-US" altLang="en-US" sz="2000" b="1" dirty="0">
                <a:solidFill>
                  <a:srgbClr val="002060"/>
                </a:solidFill>
              </a:rPr>
              <a:t>unique</a:t>
            </a:r>
            <a:r>
              <a:rPr lang="en-US" altLang="en-US" sz="2000" dirty="0"/>
              <a:t> construct tests whether a subquery has any duplicate tuples in its result.</a:t>
            </a:r>
            <a:endParaRPr lang="en-US" altLang="en-US" sz="2000" dirty="0"/>
          </a:p>
          <a:p>
            <a:pPr>
              <a:tabLst>
                <a:tab pos="803275" algn="l"/>
                <a:tab pos="1547495" algn="l"/>
              </a:tabLst>
            </a:pPr>
            <a:r>
              <a:rPr lang="en-US" altLang="en-US" sz="2000" dirty="0"/>
              <a:t>The </a:t>
            </a:r>
            <a:r>
              <a:rPr lang="en-US" altLang="en-US" sz="2000" b="1" dirty="0">
                <a:solidFill>
                  <a:srgbClr val="002060"/>
                </a:solidFill>
              </a:rPr>
              <a:t>unique</a:t>
            </a:r>
            <a:r>
              <a:rPr lang="en-US" altLang="en-US" sz="2000" dirty="0"/>
              <a:t> construct evaluates to “true” if a given subquery contains no duplicates .</a:t>
            </a:r>
            <a:endParaRPr lang="en-US" altLang="en-US" sz="2000" dirty="0"/>
          </a:p>
          <a:p>
            <a:pPr>
              <a:tabLst>
                <a:tab pos="803275" algn="l"/>
                <a:tab pos="1547495" algn="l"/>
              </a:tabLst>
            </a:pPr>
            <a:r>
              <a:rPr lang="en-US" altLang="en-US" sz="2000" dirty="0"/>
              <a:t>Find all courses that were offered at most once in 2017</a:t>
            </a:r>
            <a:endParaRPr lang="en-US" altLang="en-US" sz="2000" dirty="0"/>
          </a:p>
          <a:p>
            <a:pPr lvl="1">
              <a:buFont typeface="Monotype Sorts" pitchFamily="-65" charset="2"/>
              <a:buNone/>
              <a:tabLst>
                <a:tab pos="803275" algn="l"/>
                <a:tab pos="1547495" algn="l"/>
              </a:tabLst>
            </a:pPr>
            <a:r>
              <a:rPr lang="en-US" altLang="en-US" sz="1700" b="1" dirty="0"/>
              <a:t>    select </a:t>
            </a:r>
            <a:r>
              <a:rPr lang="en-US" altLang="en-US" sz="1700" i="1" dirty="0" err="1"/>
              <a:t>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course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</a:t>
            </a:r>
            <a:br>
              <a:rPr lang="en-US" altLang="en-US" sz="1700" i="1" dirty="0"/>
            </a:br>
            <a:r>
              <a:rPr lang="en-US" altLang="en-US" sz="1700" b="1" dirty="0"/>
              <a:t>where unique </a:t>
            </a:r>
            <a:r>
              <a:rPr lang="en-US" altLang="en-US" sz="1700" dirty="0"/>
              <a:t>( 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section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R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year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2017);</a:t>
            </a:r>
            <a:endParaRPr lang="en-US" altLang="en-US" sz="17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400" smtClean="0"/>
              <a:t>在</a:t>
            </a:r>
            <a:r>
              <a:rPr lang="en-US" altLang="zh-CN" sz="3400" smtClean="0"/>
              <a:t>Where</a:t>
            </a:r>
            <a:r>
              <a:rPr lang="zh-CN" altLang="en-US" sz="3400" smtClean="0"/>
              <a:t>子句中 </a:t>
            </a:r>
            <a:r>
              <a:rPr lang="en-US" altLang="zh-CN" sz="3400" smtClean="0">
                <a:latin typeface="Helvetica" panose="020B0604020202020204" pitchFamily="34" charset="0"/>
              </a:rPr>
              <a:t>——</a:t>
            </a:r>
            <a:r>
              <a:rPr lang="zh-CN" altLang="en-US" sz="3400" smtClean="0"/>
              <a:t>用子查询构造条件</a:t>
            </a:r>
            <a:endParaRPr lang="zh-CN" altLang="en-US" sz="340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例</a:t>
            </a:r>
            <a:endParaRPr lang="zh-CN" altLang="en-US" sz="2400" dirty="0" smtClean="0"/>
          </a:p>
          <a:p>
            <a:pPr lvl="1" eaLnBrk="1" hangingPunct="1"/>
            <a:r>
              <a:rPr lang="en-US" altLang="zh-CN" sz="2400" dirty="0" smtClean="0"/>
              <a:t>R: </a:t>
            </a:r>
            <a:r>
              <a:rPr lang="zh-CN" altLang="en-US" sz="2400" dirty="0" smtClean="0"/>
              <a:t>选修关系</a:t>
            </a:r>
            <a:r>
              <a:rPr lang="en-US" altLang="zh-CN" sz="2400" dirty="0" smtClean="0"/>
              <a:t>; S: </a:t>
            </a:r>
            <a:r>
              <a:rPr lang="zh-CN" altLang="en-US" sz="2400" dirty="0" smtClean="0"/>
              <a:t>学生关系</a:t>
            </a:r>
            <a:endParaRPr lang="zh-CN" altLang="en-US" sz="2400" dirty="0" smtClean="0"/>
          </a:p>
          <a:p>
            <a:pPr lvl="1" eaLnBrk="1" hangingPunct="1"/>
            <a:r>
              <a:rPr lang="zh-CN" altLang="en-US" sz="2400" dirty="0" smtClean="0"/>
              <a:t>问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哪个学生没有选修任何课程</a:t>
            </a:r>
            <a:r>
              <a:rPr lang="en-US" altLang="zh-CN" sz="2400" dirty="0" smtClean="0"/>
              <a:t>? </a:t>
            </a:r>
            <a:r>
              <a:rPr lang="zh-CN" altLang="en-US" sz="2400" dirty="0" smtClean="0"/>
              <a:t>列出姓名和年龄</a:t>
            </a:r>
            <a:endParaRPr lang="zh-CN" altLang="en-US" sz="2400" dirty="0" smtClean="0"/>
          </a:p>
        </p:txBody>
      </p:sp>
      <p:graphicFrame>
        <p:nvGraphicFramePr>
          <p:cNvPr id="788554" name="Group 74"/>
          <p:cNvGraphicFramePr>
            <a:graphicFrameLocks noGrp="1"/>
          </p:cNvGraphicFramePr>
          <p:nvPr/>
        </p:nvGraphicFramePr>
        <p:xfrm>
          <a:off x="6172200" y="5761038"/>
          <a:ext cx="1447800" cy="746126"/>
        </p:xfrm>
        <a:graphic>
          <a:graphicData uri="http://schemas.openxmlformats.org/drawingml/2006/table">
            <a:tbl>
              <a:tblPr/>
              <a:tblGrid>
                <a:gridCol w="685800"/>
                <a:gridCol w="762000"/>
              </a:tblGrid>
              <a:tr h="37306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8994" marB="189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年龄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8994" marB="189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306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李丽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8994" marB="189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24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8994" marB="189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88496" name="Group 16"/>
          <p:cNvGraphicFramePr>
            <a:graphicFrameLocks noGrp="1"/>
          </p:cNvGraphicFramePr>
          <p:nvPr/>
        </p:nvGraphicFramePr>
        <p:xfrm>
          <a:off x="601644" y="4023335"/>
          <a:ext cx="2057400" cy="1768476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</a:tblGrid>
              <a:tr h="350838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kumimoji="0" lang="zh-CN" altLang="en-US" sz="2000" b="0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0" marB="1905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性别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0" marB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年龄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0" marB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0" marB="1905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女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0" marB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0" marB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0" marB="1905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男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0" marB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0" marB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刘朝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0" marB="1905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男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0" marB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0" marB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李丽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0" marB="1905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女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0" marB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24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0" marB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1465244" y="3429610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dirty="0" smtClean="0">
                <a:latin typeface="Tahoma" panose="020B0604030504040204" pitchFamily="34" charset="0"/>
              </a:rPr>
              <a:t>S</a:t>
            </a:r>
            <a:endParaRPr kumimoji="1" lang="en-US" altLang="zh-CN" sz="2800" b="0" dirty="0" smtClean="0">
              <a:latin typeface="Tahoma" panose="020B0604030504040204" pitchFamily="34" charset="0"/>
            </a:endParaRPr>
          </a:p>
        </p:txBody>
      </p:sp>
      <p:graphicFrame>
        <p:nvGraphicFramePr>
          <p:cNvPr id="788523" name="Group 43"/>
          <p:cNvGraphicFramePr>
            <a:graphicFrameLocks noGrp="1"/>
          </p:cNvGraphicFramePr>
          <p:nvPr/>
        </p:nvGraphicFramePr>
        <p:xfrm>
          <a:off x="2887644" y="4039210"/>
          <a:ext cx="2057400" cy="2239962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</a:tblGrid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成绩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刘朝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1" marB="190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409" name="Text Box 73"/>
          <p:cNvSpPr txBox="1">
            <a:spLocks noChangeArrowheads="1"/>
          </p:cNvSpPr>
          <p:nvPr/>
        </p:nvSpPr>
        <p:spPr bwMode="auto">
          <a:xfrm>
            <a:off x="3344844" y="3429610"/>
            <a:ext cx="1143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dirty="0" smtClean="0">
                <a:latin typeface="Tahoma" panose="020B0604030504040204" pitchFamily="34" charset="0"/>
              </a:rPr>
              <a:t>R</a:t>
            </a:r>
            <a:endParaRPr kumimoji="1" lang="en-US" altLang="zh-CN" sz="2800" b="0" dirty="0" smtClean="0">
              <a:latin typeface="Tahoma" panose="020B0604030504040204" pitchFamily="34" charset="0"/>
            </a:endParaRPr>
          </a:p>
        </p:txBody>
      </p:sp>
      <p:sp>
        <p:nvSpPr>
          <p:cNvPr id="10" name="Rectangle 60"/>
          <p:cNvSpPr>
            <a:spLocks noChangeArrowheads="1"/>
          </p:cNvSpPr>
          <p:nvPr/>
        </p:nvSpPr>
        <p:spPr bwMode="auto">
          <a:xfrm>
            <a:off x="6725135" y="4562145"/>
            <a:ext cx="596638" cy="598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3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3200" b="1" dirty="0" smtClean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？</a:t>
            </a:r>
            <a:endParaRPr kumimoji="1" lang="zh-CN" altLang="en-US" sz="3200" b="1" dirty="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8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Subqueries in the Form Clause</a:t>
            </a:r>
            <a:endParaRPr lang="en-US" altLang="en-US" sz="2800" dirty="0"/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69912"/>
            <a:ext cx="8077200" cy="4876800"/>
          </a:xfrm>
        </p:spPr>
        <p:txBody>
          <a:bodyPr/>
          <a:lstStyle/>
          <a:p>
            <a:pPr>
              <a:tabLst>
                <a:tab pos="1146175" algn="l"/>
                <a:tab pos="1607820" algn="l"/>
                <a:tab pos="1711325" algn="l"/>
              </a:tabLst>
            </a:pPr>
            <a:r>
              <a:rPr lang="en-US" altLang="en-US" sz="2000" dirty="0"/>
              <a:t>SQL allows a subquery expression to be used in the </a:t>
            </a:r>
            <a:r>
              <a:rPr lang="en-US" altLang="en-US" sz="2000" b="1" dirty="0"/>
              <a:t>from </a:t>
            </a:r>
            <a:r>
              <a:rPr lang="en-US" altLang="en-US" sz="2000" dirty="0"/>
              <a:t>clause</a:t>
            </a:r>
            <a:endParaRPr lang="en-US" altLang="en-US" sz="2000" dirty="0"/>
          </a:p>
          <a:p>
            <a:pPr>
              <a:tabLst>
                <a:tab pos="1146175" algn="l"/>
                <a:tab pos="1607820" algn="l"/>
                <a:tab pos="1711325" algn="l"/>
              </a:tabLst>
            </a:pPr>
            <a:r>
              <a:rPr lang="en-US" altLang="en-US" sz="2000" dirty="0"/>
              <a:t>Find the average instructors’ salaries of those departments where the average salary is greater than $42,000.”</a:t>
            </a:r>
            <a:endParaRPr lang="en-US" altLang="en-US" sz="2000" dirty="0"/>
          </a:p>
          <a:p>
            <a:pPr lvl="1">
              <a:buFont typeface="Monotype Sorts" pitchFamily="-65" charset="2"/>
              <a:buNone/>
              <a:tabLst>
                <a:tab pos="1146175" algn="l"/>
                <a:tab pos="1607820" algn="l"/>
                <a:tab pos="1711325" algn="l"/>
              </a:tabLst>
            </a:pPr>
            <a:r>
              <a:rPr lang="en-US" altLang="en-US" sz="1700" b="1" dirty="0"/>
              <a:t>     select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avg_salary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dirty="0"/>
              <a:t>( 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 </a:t>
            </a:r>
            <a:r>
              <a:rPr lang="en-US" altLang="en-US" sz="1700" i="1" dirty="0" err="1"/>
              <a:t>avg_salary</a:t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group by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b="1" dirty="0"/>
              <a:t>where </a:t>
            </a:r>
            <a:r>
              <a:rPr lang="en-US" altLang="en-US" sz="1700" i="1" dirty="0" err="1"/>
              <a:t>avg_salary</a:t>
            </a:r>
            <a:r>
              <a:rPr lang="en-US" altLang="en-US" sz="1700" i="1" dirty="0"/>
              <a:t> </a:t>
            </a:r>
            <a:r>
              <a:rPr lang="en-US" altLang="en-US" sz="1700" dirty="0"/>
              <a:t>&gt; 42000;</a:t>
            </a:r>
            <a:endParaRPr lang="en-US" altLang="en-US" sz="1700" dirty="0"/>
          </a:p>
          <a:p>
            <a:pPr>
              <a:tabLst>
                <a:tab pos="1146175" algn="l"/>
                <a:tab pos="1607820" algn="l"/>
                <a:tab pos="1711325" algn="l"/>
              </a:tabLst>
            </a:pPr>
            <a:r>
              <a:rPr lang="en-US" altLang="en-US" sz="2000" dirty="0"/>
              <a:t>Note that we do not need to use the </a:t>
            </a:r>
            <a:r>
              <a:rPr lang="en-US" altLang="en-US" sz="2000" b="1" dirty="0"/>
              <a:t>having </a:t>
            </a:r>
            <a:r>
              <a:rPr lang="en-US" altLang="en-US" sz="2000" dirty="0"/>
              <a:t>clause</a:t>
            </a:r>
            <a:endParaRPr lang="en-US" altLang="en-US" sz="2000" dirty="0"/>
          </a:p>
          <a:p>
            <a:pPr>
              <a:tabLst>
                <a:tab pos="1146175" algn="l"/>
                <a:tab pos="1607820" algn="l"/>
                <a:tab pos="1711325" algn="l"/>
              </a:tabLst>
            </a:pPr>
            <a:r>
              <a:rPr lang="en-US" altLang="en-US" sz="2000" dirty="0"/>
              <a:t>Another way to write above query</a:t>
            </a:r>
            <a:endParaRPr lang="en-US" altLang="en-US" sz="2000" dirty="0"/>
          </a:p>
          <a:p>
            <a:pPr marL="0" indent="0">
              <a:buNone/>
              <a:tabLst>
                <a:tab pos="1146175" algn="l"/>
                <a:tab pos="1607820" algn="l"/>
                <a:tab pos="1711325" algn="l"/>
              </a:tabLst>
            </a:pPr>
            <a:r>
              <a:rPr lang="en-US" altLang="en-US" sz="800" dirty="0"/>
              <a:t> </a:t>
            </a:r>
            <a:endParaRPr lang="en-US" altLang="en-US" sz="800" dirty="0"/>
          </a:p>
          <a:p>
            <a:pPr lvl="1">
              <a:spcBef>
                <a:spcPts val="0"/>
              </a:spcBef>
              <a:buFont typeface="Monotype Sorts" pitchFamily="-65" charset="2"/>
              <a:buNone/>
              <a:tabLst>
                <a:tab pos="1146175" algn="l"/>
                <a:tab pos="1607820" algn="l"/>
                <a:tab pos="1711325" algn="l"/>
              </a:tabLst>
            </a:pPr>
            <a:r>
              <a:rPr lang="en-US" altLang="en-US" sz="1700" b="1" dirty="0"/>
              <a:t>     select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avg_salary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dirty="0"/>
              <a:t>( 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group by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) </a:t>
            </a:r>
            <a:endParaRPr lang="en-US" altLang="en-US" sz="1700" dirty="0"/>
          </a:p>
          <a:p>
            <a:pPr lvl="1">
              <a:spcBef>
                <a:spcPts val="0"/>
              </a:spcBef>
              <a:buFont typeface="Monotype Sorts" pitchFamily="-65" charset="2"/>
              <a:buNone/>
              <a:tabLst>
                <a:tab pos="1146175" algn="l"/>
                <a:tab pos="1607820" algn="l"/>
                <a:tab pos="1711325" algn="l"/>
              </a:tabLst>
            </a:pPr>
            <a:r>
              <a:rPr lang="en-US" altLang="en-US" sz="1700" b="1" dirty="0"/>
              <a:t>                as </a:t>
            </a:r>
            <a:r>
              <a:rPr lang="en-US" altLang="en-US" sz="1700" i="1" dirty="0" err="1"/>
              <a:t>dept_avg</a:t>
            </a:r>
            <a:r>
              <a:rPr lang="en-US" altLang="en-US" sz="1700" i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avg_salary</a:t>
            </a:r>
            <a:r>
              <a:rPr lang="en-US" altLang="en-US" sz="1700" dirty="0"/>
              <a:t>)</a:t>
            </a:r>
            <a:endParaRPr lang="en-US" altLang="en-US" sz="1700" dirty="0"/>
          </a:p>
          <a:p>
            <a:pPr lvl="1">
              <a:spcBef>
                <a:spcPts val="0"/>
              </a:spcBef>
              <a:buFont typeface="Monotype Sorts" pitchFamily="-65" charset="2"/>
              <a:buNone/>
              <a:tabLst>
                <a:tab pos="1146175" algn="l"/>
                <a:tab pos="1607820" algn="l"/>
                <a:tab pos="1711325" algn="l"/>
              </a:tabLst>
            </a:pPr>
            <a:r>
              <a:rPr lang="en-US" altLang="en-US" sz="1700" b="1" dirty="0"/>
              <a:t>    where </a:t>
            </a:r>
            <a:r>
              <a:rPr lang="en-US" altLang="en-US" sz="1700" i="1" dirty="0" err="1"/>
              <a:t>avg_salary</a:t>
            </a:r>
            <a:r>
              <a:rPr lang="en-US" altLang="en-US" sz="1700" i="1" dirty="0"/>
              <a:t> </a:t>
            </a:r>
            <a:r>
              <a:rPr lang="en-US" altLang="en-US" sz="1700" dirty="0"/>
              <a:t>&gt; 42000;</a:t>
            </a:r>
            <a:endParaRPr lang="en-US" altLang="en-US" sz="1700" dirty="0"/>
          </a:p>
          <a:p>
            <a:pPr>
              <a:tabLst>
                <a:tab pos="1146175" algn="l"/>
                <a:tab pos="1607820" algn="l"/>
                <a:tab pos="1711325" algn="l"/>
              </a:tabLst>
            </a:pP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1146175" algn="l"/>
                <a:tab pos="1607820" algn="l"/>
                <a:tab pos="1711325" algn="l"/>
              </a:tabLst>
            </a:pPr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例：在</a:t>
            </a:r>
            <a:r>
              <a:rPr lang="en-US" altLang="zh-CN" sz="2400" dirty="0"/>
              <a:t>From</a:t>
            </a:r>
            <a:r>
              <a:rPr lang="zh-CN" altLang="en-US" sz="2400" dirty="0"/>
              <a:t>子句中</a:t>
            </a:r>
            <a:r>
              <a:rPr lang="en-US" altLang="zh-CN" sz="2400" dirty="0">
                <a:latin typeface="Helvetica" panose="020B0604020202020204" pitchFamily="34" charset="0"/>
              </a:rPr>
              <a:t>——</a:t>
            </a:r>
            <a:r>
              <a:rPr lang="zh-CN" altLang="en-US" sz="2400" dirty="0"/>
              <a:t>用子查询构造派生关系</a:t>
            </a:r>
            <a:endParaRPr lang="zh-CN" altLang="en-US" sz="2400" dirty="0" smtClean="0"/>
          </a:p>
          <a:p>
            <a:pPr lvl="1" eaLnBrk="1" hangingPunct="1"/>
            <a:r>
              <a:rPr lang="en-US" altLang="zh-CN" sz="2400" dirty="0" smtClean="0"/>
              <a:t>R: </a:t>
            </a:r>
            <a:r>
              <a:rPr lang="zh-CN" altLang="en-US" sz="2400" dirty="0" smtClean="0"/>
              <a:t>选修关系</a:t>
            </a:r>
            <a:endParaRPr lang="zh-CN" altLang="en-US" sz="2400" dirty="0" smtClean="0"/>
          </a:p>
          <a:p>
            <a:pPr lvl="1" eaLnBrk="1" hangingPunct="1"/>
            <a:r>
              <a:rPr lang="zh-CN" altLang="en-US" sz="2400" dirty="0" smtClean="0"/>
              <a:t>问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每门课程的最高成绩和相应学生姓名</a:t>
            </a:r>
            <a:r>
              <a:rPr lang="en-US" altLang="zh-CN" sz="2400" dirty="0" smtClean="0"/>
              <a:t>?</a:t>
            </a:r>
            <a:endParaRPr lang="en-US" altLang="zh-CN" sz="2400" dirty="0" smtClean="0"/>
          </a:p>
          <a:p>
            <a:pPr lvl="1" eaLnBrk="1" hangingPunct="1"/>
            <a:endParaRPr lang="zh-CN" altLang="en-US" sz="2000" dirty="0" smtClean="0"/>
          </a:p>
        </p:txBody>
      </p:sp>
      <p:graphicFrame>
        <p:nvGraphicFramePr>
          <p:cNvPr id="700486" name="Group 70"/>
          <p:cNvGraphicFramePr>
            <a:graphicFrameLocks noGrp="1"/>
          </p:cNvGraphicFramePr>
          <p:nvPr/>
        </p:nvGraphicFramePr>
        <p:xfrm>
          <a:off x="1423853" y="3731808"/>
          <a:ext cx="2057400" cy="2232027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</a:tblGrid>
              <a:tr h="36494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6" marB="190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6" marB="190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成绩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6" marB="190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3416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6" marB="190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6" marB="190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6" marB="190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416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6" marB="190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6" marB="190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6" marB="190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416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6" marB="190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6" marB="190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6" marB="190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416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6" marB="190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6" marB="190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6" marB="190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416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刘朝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6" marB="190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6" marB="190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46" marB="190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02" name="Text Box 34"/>
          <p:cNvSpPr txBox="1">
            <a:spLocks noChangeArrowheads="1"/>
          </p:cNvSpPr>
          <p:nvPr/>
        </p:nvSpPr>
        <p:spPr bwMode="auto">
          <a:xfrm>
            <a:off x="1881053" y="3114271"/>
            <a:ext cx="1143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dirty="0" smtClean="0">
                <a:latin typeface="Tahoma" panose="020B0604030504040204" pitchFamily="34" charset="0"/>
              </a:rPr>
              <a:t>R</a:t>
            </a:r>
            <a:endParaRPr kumimoji="1" lang="en-US" altLang="zh-CN" sz="2800" b="0" dirty="0" smtClean="0">
              <a:latin typeface="Tahoma" panose="020B0604030504040204" pitchFamily="34" charset="0"/>
            </a:endParaRPr>
          </a:p>
        </p:txBody>
      </p:sp>
      <p:graphicFrame>
        <p:nvGraphicFramePr>
          <p:cNvPr id="700487" name="Group 71"/>
          <p:cNvGraphicFramePr>
            <a:graphicFrameLocks noGrp="1"/>
          </p:cNvGraphicFramePr>
          <p:nvPr/>
        </p:nvGraphicFramePr>
        <p:xfrm>
          <a:off x="5834847" y="3543300"/>
          <a:ext cx="1930400" cy="1120776"/>
        </p:xfrm>
        <a:graphic>
          <a:graphicData uri="http://schemas.openxmlformats.org/drawingml/2006/table">
            <a:tbl>
              <a:tblPr/>
              <a:tblGrid>
                <a:gridCol w="685800"/>
                <a:gridCol w="1244600"/>
              </a:tblGrid>
              <a:tr h="37359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课程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38100" marR="38100" marT="19071" marB="190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最高成绩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38100" marR="38100" marT="19071" marB="190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359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71" marB="190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71" marB="190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59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71" marB="190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71" marB="190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00465" name="Rectangle 49"/>
          <p:cNvSpPr>
            <a:spLocks noChangeArrowheads="1"/>
          </p:cNvSpPr>
          <p:nvPr/>
        </p:nvSpPr>
        <p:spPr bwMode="auto">
          <a:xfrm>
            <a:off x="2090738" y="4903788"/>
            <a:ext cx="4645025" cy="410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lnSpc>
                <a:spcPct val="115000"/>
              </a:lnSpc>
              <a:spcBef>
                <a:spcPct val="30000"/>
              </a:spcBef>
              <a:spcAft>
                <a:spcPts val="0"/>
              </a:spcAft>
              <a:buClr>
                <a:srgbClr val="FF3300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1" lang="zh-CN" altLang="en-US" sz="2000" dirty="0" smtClean="0">
              <a:latin typeface="Tahoma" panose="020B0604030504040204" pitchFamily="34" charset="0"/>
            </a:endParaRPr>
          </a:p>
        </p:txBody>
      </p:sp>
      <p:sp>
        <p:nvSpPr>
          <p:cNvPr id="700466" name="Rectangle 50"/>
          <p:cNvSpPr>
            <a:spLocks noChangeArrowheads="1"/>
          </p:cNvSpPr>
          <p:nvPr/>
        </p:nvSpPr>
        <p:spPr bwMode="auto">
          <a:xfrm>
            <a:off x="2032000" y="3201988"/>
            <a:ext cx="4775200" cy="410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lnSpc>
                <a:spcPct val="115000"/>
              </a:lnSpc>
              <a:spcBef>
                <a:spcPct val="30000"/>
              </a:spcBef>
              <a:spcAft>
                <a:spcPts val="0"/>
              </a:spcAft>
              <a:buClr>
                <a:srgbClr val="FF3300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1" lang="zh-CN" altLang="en-US" sz="2000" dirty="0" smtClean="0">
              <a:latin typeface="Tahoma" panose="020B0604030504040204" pitchFamily="34" charset="0"/>
            </a:endParaRPr>
          </a:p>
        </p:txBody>
      </p:sp>
      <p:graphicFrame>
        <p:nvGraphicFramePr>
          <p:cNvPr id="700489" name="Group 73"/>
          <p:cNvGraphicFramePr>
            <a:graphicFrameLocks noGrp="1"/>
          </p:cNvGraphicFramePr>
          <p:nvPr/>
        </p:nvGraphicFramePr>
        <p:xfrm>
          <a:off x="5630099" y="5043276"/>
          <a:ext cx="2552700" cy="1114425"/>
        </p:xfrm>
        <a:graphic>
          <a:graphicData uri="http://schemas.openxmlformats.org/drawingml/2006/table">
            <a:tbl>
              <a:tblPr/>
              <a:tblGrid>
                <a:gridCol w="685800"/>
                <a:gridCol w="736600"/>
                <a:gridCol w="1130300"/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课程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18009" marB="180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姓名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18009" marB="180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最高成绩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18009" marB="180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9" marB="180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9" marB="180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9" marB="180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9" marB="180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9" marB="180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9" marB="180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00485" name="AutoShape 69"/>
          <p:cNvSpPr>
            <a:spLocks noChangeArrowheads="1"/>
          </p:cNvSpPr>
          <p:nvPr/>
        </p:nvSpPr>
        <p:spPr bwMode="auto">
          <a:xfrm rot="5400000">
            <a:off x="4173538" y="4581525"/>
            <a:ext cx="495300" cy="304800"/>
          </a:xfrm>
          <a:prstGeom prst="rightArrow">
            <a:avLst>
              <a:gd name="adj1" fmla="val 50000"/>
              <a:gd name="adj2" fmla="val 67505"/>
            </a:avLst>
          </a:prstGeom>
          <a:solidFill>
            <a:srgbClr val="30E4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800" b="0" smtClean="0"/>
          </a:p>
        </p:txBody>
      </p:sp>
      <p:sp>
        <p:nvSpPr>
          <p:cNvPr id="12" name="Rectangle 60"/>
          <p:cNvSpPr>
            <a:spLocks noChangeArrowheads="1"/>
          </p:cNvSpPr>
          <p:nvPr/>
        </p:nvSpPr>
        <p:spPr bwMode="auto">
          <a:xfrm>
            <a:off x="4114137" y="3730525"/>
            <a:ext cx="596638" cy="598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3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3200" b="1" dirty="0" smtClean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？</a:t>
            </a:r>
            <a:endParaRPr kumimoji="1" lang="zh-CN" altLang="en-US" sz="3200" b="1" dirty="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Rectangle 60"/>
          <p:cNvSpPr>
            <a:spLocks noChangeArrowheads="1"/>
          </p:cNvSpPr>
          <p:nvPr/>
        </p:nvSpPr>
        <p:spPr bwMode="auto">
          <a:xfrm>
            <a:off x="4180286" y="5167313"/>
            <a:ext cx="596638" cy="598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3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3200" b="1" dirty="0" smtClean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？</a:t>
            </a:r>
            <a:endParaRPr kumimoji="1" lang="zh-CN" altLang="en-US" sz="3200" b="1" dirty="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0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0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00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0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0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0465" grpId="0" autoUpdateAnimBg="0"/>
      <p:bldP spid="700466" grpId="0" autoUpdateAnimBg="0"/>
      <p:bldP spid="12" grpId="0" autoUpdateAnimBg="0"/>
      <p:bldP spid="13" grpId="0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With Clause</a:t>
            </a:r>
            <a:endParaRPr lang="en-US" altLang="en-US" sz="2800" dirty="0"/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736457" cy="4903787"/>
          </a:xfrm>
        </p:spPr>
        <p:txBody>
          <a:bodyPr/>
          <a:lstStyle/>
          <a:p>
            <a:r>
              <a:rPr lang="en-US" altLang="en-US" sz="2000" dirty="0"/>
              <a:t>The </a:t>
            </a:r>
            <a:r>
              <a:rPr lang="en-US" altLang="en-US" sz="2000" b="1" dirty="0">
                <a:solidFill>
                  <a:srgbClr val="002060"/>
                </a:solidFill>
              </a:rPr>
              <a:t>with</a:t>
            </a:r>
            <a:r>
              <a:rPr lang="en-US" altLang="en-US" sz="2000" dirty="0"/>
              <a:t> clause provides a way of defining a temporary relation whose definition is available only to the query in which the </a:t>
            </a:r>
            <a:r>
              <a:rPr lang="en-US" altLang="en-US" sz="2000" b="1" dirty="0"/>
              <a:t>with</a:t>
            </a:r>
            <a:r>
              <a:rPr lang="en-US" altLang="en-US" sz="2000" b="1" dirty="0">
                <a:solidFill>
                  <a:schemeClr val="tx2"/>
                </a:solidFill>
              </a:rPr>
              <a:t> </a:t>
            </a:r>
            <a:r>
              <a:rPr lang="en-US" altLang="en-US" sz="2000" dirty="0"/>
              <a:t>clause occurs. </a:t>
            </a:r>
            <a:endParaRPr lang="en-US" altLang="en-US" sz="2000" dirty="0"/>
          </a:p>
          <a:p>
            <a:r>
              <a:rPr lang="en-US" altLang="en-US" sz="2000" dirty="0"/>
              <a:t>Find all departments with the maximum budget </a:t>
            </a:r>
            <a:br>
              <a:rPr lang="en-US" altLang="en-US" sz="2000" dirty="0"/>
            </a:br>
            <a:r>
              <a:rPr lang="en-US" altLang="en-US" sz="800" dirty="0"/>
              <a:t> </a:t>
            </a:r>
            <a:br>
              <a:rPr lang="en-US" altLang="en-US" sz="1700" b="1" dirty="0"/>
            </a:br>
            <a:r>
              <a:rPr lang="en-US" altLang="en-US" sz="1700" b="1" dirty="0"/>
              <a:t>     with </a:t>
            </a:r>
            <a:r>
              <a:rPr lang="en-US" altLang="en-US" sz="1700" i="1" dirty="0" err="1"/>
              <a:t>max_budget</a:t>
            </a:r>
            <a:r>
              <a:rPr lang="en-US" altLang="en-US" sz="1700" i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 </a:t>
            </a:r>
            <a:br>
              <a:rPr lang="en-US" altLang="en-US" sz="1700" b="1" dirty="0"/>
            </a:br>
            <a:r>
              <a:rPr lang="en-US" altLang="en-US" sz="1700" b="1" dirty="0"/>
              <a:t>            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max</a:t>
            </a:r>
            <a:r>
              <a:rPr lang="en-US" altLang="en-US" sz="1700" dirty="0"/>
              <a:t>(</a:t>
            </a:r>
            <a:r>
              <a:rPr lang="en-US" altLang="en-US" sz="1700" i="1" dirty="0"/>
              <a:t>budget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department.name</a:t>
            </a:r>
            <a:br>
              <a:rPr lang="en-US" altLang="en-US" sz="1700" i="1" dirty="0"/>
            </a:br>
            <a:r>
              <a:rPr lang="en-US" altLang="en-US" sz="1700" i="1" dirty="0"/>
              <a:t>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max_budget</a:t>
            </a:r>
            <a:br>
              <a:rPr lang="en-US" altLang="en-US" sz="1700" i="1" dirty="0"/>
            </a:br>
            <a:r>
              <a:rPr lang="en-US" altLang="en-US" sz="1700" i="1" dirty="0"/>
              <a:t>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department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budget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max_budget.value</a:t>
            </a:r>
            <a:r>
              <a:rPr lang="en-US" altLang="en-US" sz="1700" dirty="0"/>
              <a:t>;</a:t>
            </a:r>
            <a:endParaRPr lang="en-US" altLang="en-US" sz="17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Complex Queries using With Clause</a:t>
            </a:r>
            <a:endParaRPr lang="en-US" altLang="en-US" sz="2800" dirty="0"/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7763"/>
            <a:ext cx="7557504" cy="693864"/>
          </a:xfrm>
        </p:spPr>
        <p:txBody>
          <a:bodyPr/>
          <a:lstStyle/>
          <a:p>
            <a:r>
              <a:rPr lang="en-US" altLang="en-US" sz="2000" dirty="0"/>
              <a:t>Find all departments where the total salary is greater than the average of the total salary at all departments</a:t>
            </a:r>
            <a:endParaRPr lang="en-US" altLang="en-US" sz="2000" dirty="0"/>
          </a:p>
        </p:txBody>
      </p:sp>
      <p:sp>
        <p:nvSpPr>
          <p:cNvPr id="46083" name="Text Box 4"/>
          <p:cNvSpPr txBox="1">
            <a:spLocks noChangeArrowheads="1"/>
          </p:cNvSpPr>
          <p:nvPr/>
        </p:nvSpPr>
        <p:spPr bwMode="auto">
          <a:xfrm>
            <a:off x="1562471" y="1841627"/>
            <a:ext cx="6858036" cy="2730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with </a:t>
            </a:r>
            <a:r>
              <a:rPr lang="en-US" altLang="en-US" sz="1700" i="1" dirty="0" err="1"/>
              <a:t>dept</a:t>
            </a:r>
            <a:r>
              <a:rPr lang="en-US" altLang="en-US" sz="1700" i="1" dirty="0"/>
              <a:t> _total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  <a:endParaRPr lang="en-US" altLang="en-US" sz="1700" b="1" dirty="0"/>
          </a:p>
          <a:p>
            <a:r>
              <a:rPr lang="en-US" altLang="en-US" sz="1700" dirty="0"/>
              <a:t>        (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/>
              <a:t>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  <a:endParaRPr lang="en-US" altLang="en-US" sz="1700" dirty="0"/>
          </a:p>
          <a:p>
            <a:r>
              <a:rPr lang="en-US" altLang="en-US" sz="1700" b="1" dirty="0"/>
              <a:t>         from </a:t>
            </a:r>
            <a:r>
              <a:rPr lang="en-US" altLang="en-US" sz="1700" i="1" dirty="0"/>
              <a:t>instructor</a:t>
            </a:r>
            <a:endParaRPr lang="en-US" altLang="en-US" sz="1700" i="1" dirty="0"/>
          </a:p>
          <a:p>
            <a:r>
              <a:rPr lang="en-US" altLang="en-US" sz="1700" b="1" dirty="0"/>
              <a:t>         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),</a:t>
            </a:r>
            <a:endParaRPr lang="en-US" altLang="en-US" sz="1700" dirty="0"/>
          </a:p>
          <a:p>
            <a:r>
              <a:rPr lang="en-US" altLang="en-US" sz="1700" i="1" dirty="0" err="1"/>
              <a:t>dept_total_avg</a:t>
            </a:r>
            <a:r>
              <a:rPr lang="en-US" altLang="en-US" sz="1700" dirty="0"/>
              <a:t>(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  <a:endParaRPr lang="en-US" altLang="en-US" sz="1700" b="1" dirty="0"/>
          </a:p>
          <a:p>
            <a:r>
              <a:rPr lang="en-US" altLang="en-US" sz="1700" dirty="0"/>
              <a:t>       (</a:t>
            </a:r>
            <a:r>
              <a:rPr lang="en-US" altLang="en-US" sz="1700" b="1" dirty="0"/>
              <a:t>select </a:t>
            </a:r>
            <a:r>
              <a:rPr lang="en-US" altLang="en-US" sz="1700" b="1" dirty="0" err="1"/>
              <a:t>avg</a:t>
            </a:r>
            <a:r>
              <a:rPr lang="en-US" altLang="en-US" sz="1700" dirty="0"/>
              <a:t>(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</a:t>
            </a:r>
            <a:endParaRPr lang="en-US" altLang="en-US" sz="1700" dirty="0"/>
          </a:p>
          <a:p>
            <a:r>
              <a:rPr lang="en-US" altLang="en-US" sz="1700" b="1" dirty="0"/>
              <a:t>       from </a:t>
            </a:r>
            <a:r>
              <a:rPr lang="en-US" altLang="en-US" sz="1700" i="1" dirty="0" err="1"/>
              <a:t>dept_total</a:t>
            </a:r>
            <a:r>
              <a:rPr lang="en-US" altLang="en-US" sz="1700" dirty="0"/>
              <a:t>)</a:t>
            </a:r>
            <a:endParaRPr lang="en-US" altLang="en-US" sz="1700" dirty="0"/>
          </a:p>
          <a:p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endParaRPr lang="en-US" altLang="en-US" sz="1700" i="1" dirty="0"/>
          </a:p>
          <a:p>
            <a:r>
              <a:rPr lang="en-US" altLang="en-US" sz="1700" b="1" dirty="0"/>
              <a:t>from </a:t>
            </a:r>
            <a:r>
              <a:rPr lang="en-US" altLang="en-US" sz="1700" i="1" dirty="0" err="1"/>
              <a:t>dept_total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dept_total_avg</a:t>
            </a:r>
            <a:endParaRPr lang="en-US" altLang="en-US" sz="1700" i="1" dirty="0"/>
          </a:p>
          <a:p>
            <a:r>
              <a:rPr lang="en-US" altLang="en-US" sz="1700" b="1" dirty="0"/>
              <a:t>where </a:t>
            </a:r>
            <a:r>
              <a:rPr lang="en-US" altLang="en-US" sz="1700" i="1" dirty="0" err="1"/>
              <a:t>dept_total.value</a:t>
            </a:r>
            <a:r>
              <a:rPr lang="en-US" altLang="en-US" sz="1700" i="1" dirty="0"/>
              <a:t> </a:t>
            </a:r>
            <a:r>
              <a:rPr lang="en-US" altLang="en-US" sz="1700" dirty="0"/>
              <a:t>&gt; </a:t>
            </a:r>
            <a:r>
              <a:rPr lang="en-US" altLang="en-US" sz="1700" i="1" dirty="0" err="1"/>
              <a:t>dept_total_avg.value</a:t>
            </a:r>
            <a:r>
              <a:rPr lang="en-US" altLang="en-US" sz="1700" dirty="0"/>
              <a:t>;</a:t>
            </a:r>
            <a:endParaRPr lang="en-US" altLang="en-US" sz="17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Scalar Subquery</a:t>
            </a:r>
            <a:endParaRPr lang="en-US" altLang="en-US" sz="2800" dirty="0"/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546594" cy="4721796"/>
          </a:xfrm>
        </p:spPr>
        <p:txBody>
          <a:bodyPr/>
          <a:lstStyle/>
          <a:p>
            <a:r>
              <a:rPr lang="en-US" altLang="en-US" sz="2000" dirty="0">
                <a:solidFill>
                  <a:srgbClr val="0070C0"/>
                </a:solidFill>
              </a:rPr>
              <a:t>Scalar subquery is one which is used where a single value is expected</a:t>
            </a:r>
            <a:endParaRPr lang="en-US" altLang="en-US" sz="2000" dirty="0">
              <a:solidFill>
                <a:srgbClr val="0070C0"/>
              </a:solidFill>
            </a:endParaRPr>
          </a:p>
          <a:p>
            <a:r>
              <a:rPr lang="en-US" altLang="en-US" sz="2000" dirty="0"/>
              <a:t>List all departments along with the number of instructors in each department</a:t>
            </a:r>
            <a:endParaRPr lang="en-US" altLang="en-US" sz="2000" dirty="0"/>
          </a:p>
          <a:p>
            <a:pPr>
              <a:buFont typeface="Monotype Sorts" pitchFamily="-65" charset="2"/>
              <a:buNone/>
            </a:pPr>
            <a:r>
              <a:rPr lang="en-US" altLang="en-US" sz="1700" b="1" dirty="0"/>
              <a:t>	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br>
              <a:rPr lang="en-US" altLang="en-US" sz="1700" dirty="0"/>
            </a:br>
            <a:r>
              <a:rPr lang="en-US" altLang="en-US" sz="1700" dirty="0"/>
              <a:t>             ( </a:t>
            </a:r>
            <a:r>
              <a:rPr lang="en-US" altLang="en-US" sz="1700" b="1" dirty="0"/>
              <a:t>select count</a:t>
            </a:r>
            <a:r>
              <a:rPr lang="en-US" altLang="en-US" sz="1700" dirty="0"/>
              <a:t>(*) </a:t>
            </a:r>
            <a:br>
              <a:rPr lang="en-US" altLang="en-US" sz="1700" dirty="0"/>
            </a:br>
            <a:r>
              <a:rPr lang="en-US" altLang="en-US" sz="1700" dirty="0"/>
              <a:t>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 </a:t>
            </a:r>
            <a:br>
              <a:rPr lang="en-US" altLang="en-US" sz="1700" i="1" dirty="0"/>
            </a:br>
            <a:r>
              <a:rPr lang="en-US" altLang="en-US" sz="1700" i="1" dirty="0"/>
              <a:t>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department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instructor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</a:t>
            </a:r>
            <a:r>
              <a:rPr lang="en-US" altLang="en-US" sz="1700" b="1" dirty="0"/>
              <a:t>as </a:t>
            </a:r>
            <a:r>
              <a:rPr lang="en-US" altLang="en-US" sz="1700" i="1" dirty="0" err="1"/>
              <a:t>num_instructors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;</a:t>
            </a:r>
            <a:endParaRPr lang="en-US" altLang="en-US" sz="1700" dirty="0"/>
          </a:p>
          <a:p>
            <a:r>
              <a:rPr lang="en-US" altLang="en-US" sz="2000" dirty="0">
                <a:solidFill>
                  <a:srgbClr val="0070C0"/>
                </a:solidFill>
              </a:rPr>
              <a:t>Runtime error if subquery returns more than one result tup</a:t>
            </a:r>
            <a:r>
              <a:rPr lang="en-US" altLang="en-US" sz="2000" dirty="0"/>
              <a:t>le</a:t>
            </a:r>
            <a:endParaRPr lang="en-US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Create Table Construct</a:t>
            </a:r>
            <a:endParaRPr lang="en-US" altLang="en-US" sz="2800" dirty="0"/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7125"/>
            <a:ext cx="7375906" cy="5054219"/>
          </a:xfrm>
        </p:spPr>
        <p:txBody>
          <a:bodyPr/>
          <a:lstStyle/>
          <a:p>
            <a:pPr>
              <a:tabLst>
                <a:tab pos="1489075" algn="l"/>
                <a:tab pos="1949450" algn="l"/>
                <a:tab pos="3036570" algn="l"/>
              </a:tabLst>
            </a:pPr>
            <a:r>
              <a:rPr kumimoji="0" lang="en-US" altLang="en-US" sz="2000" dirty="0"/>
              <a:t>An SQL relation is defined using the</a:t>
            </a:r>
            <a:r>
              <a:rPr lang="en-US" altLang="en-US" sz="2000" dirty="0"/>
              <a:t> </a:t>
            </a:r>
            <a:r>
              <a:rPr lang="en-US" altLang="en-US" sz="2000" b="1" dirty="0">
                <a:solidFill>
                  <a:srgbClr val="002060"/>
                </a:solidFill>
              </a:rPr>
              <a:t>create table </a:t>
            </a:r>
            <a:r>
              <a:rPr kumimoji="0" lang="en-US" altLang="en-US" sz="2000" dirty="0"/>
              <a:t>command</a:t>
            </a:r>
            <a:r>
              <a:rPr lang="en-US" altLang="en-US" sz="2000" dirty="0"/>
              <a:t>:</a:t>
            </a:r>
            <a:endParaRPr lang="en-US" altLang="en-US" sz="2000" dirty="0"/>
          </a:p>
          <a:p>
            <a:pPr>
              <a:buFont typeface="Monotype Sorts" pitchFamily="-65" charset="2"/>
              <a:buNone/>
              <a:tabLst>
                <a:tab pos="1489075" algn="l"/>
                <a:tab pos="1949450" algn="l"/>
                <a:tab pos="3036570" algn="l"/>
              </a:tabLst>
            </a:pPr>
            <a:r>
              <a:rPr lang="en-US" altLang="en-US" sz="2000" dirty="0"/>
              <a:t>		</a:t>
            </a:r>
            <a:r>
              <a:rPr lang="en-US" altLang="en-US" sz="2000" b="1" dirty="0"/>
              <a:t>create table </a:t>
            </a:r>
            <a:r>
              <a:rPr lang="en-US" altLang="en-US" sz="2000" i="1" dirty="0"/>
              <a:t>r </a:t>
            </a:r>
            <a:endParaRPr lang="en-US" altLang="en-US" sz="2000" i="1" dirty="0"/>
          </a:p>
          <a:p>
            <a:pPr>
              <a:buFont typeface="Monotype Sorts" pitchFamily="-65" charset="2"/>
              <a:buNone/>
              <a:tabLst>
                <a:tab pos="1489075" algn="l"/>
                <a:tab pos="1949450" algn="l"/>
                <a:tab pos="3036570" algn="l"/>
              </a:tabLst>
            </a:pPr>
            <a:r>
              <a:rPr lang="en-US" altLang="en-US" sz="2000" i="1" dirty="0"/>
              <a:t>                                   </a:t>
            </a:r>
            <a:r>
              <a:rPr lang="en-US" altLang="en-US" sz="2000" dirty="0"/>
              <a:t>(</a:t>
            </a:r>
            <a:r>
              <a:rPr lang="en-US" altLang="en-US" sz="2000" i="1" dirty="0"/>
              <a:t>A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</a:t>
            </a:r>
            <a:r>
              <a:rPr lang="en-US" altLang="en-US" sz="2000" i="1" dirty="0"/>
              <a:t>D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 </a:t>
            </a:r>
            <a:r>
              <a:rPr lang="en-US" altLang="en-US" sz="2000" i="1" dirty="0"/>
              <a:t>A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</a:t>
            </a:r>
            <a:r>
              <a:rPr lang="en-US" altLang="en-US" sz="2000" i="1" dirty="0"/>
              <a:t>D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, ..., </a:t>
            </a:r>
            <a:r>
              <a:rPr lang="en-US" altLang="en-US" sz="2000" i="1" dirty="0"/>
              <a:t>A</a:t>
            </a:r>
            <a:r>
              <a:rPr lang="en-US" altLang="en-US" sz="2000" i="1" baseline="-25000" dirty="0"/>
              <a:t>n</a:t>
            </a:r>
            <a:r>
              <a:rPr lang="en-US" altLang="en-US" sz="2000" i="1" dirty="0"/>
              <a:t> </a:t>
            </a:r>
            <a:r>
              <a:rPr lang="en-US" altLang="en-US" sz="2000" i="1" dirty="0" err="1"/>
              <a:t>D</a:t>
            </a:r>
            <a:r>
              <a:rPr lang="en-US" altLang="en-US" sz="2000" i="1" baseline="-25000" dirty="0" err="1"/>
              <a:t>n</a:t>
            </a:r>
            <a:r>
              <a:rPr lang="en-US" altLang="en-US" sz="2000" i="1" dirty="0"/>
              <a:t>,</a:t>
            </a:r>
            <a:br>
              <a:rPr lang="en-US" altLang="en-US" sz="2000" i="1" dirty="0"/>
            </a:br>
            <a:r>
              <a:rPr lang="en-US" altLang="en-US" sz="2000" i="1" dirty="0"/>
              <a:t>	             </a:t>
            </a:r>
            <a:r>
              <a:rPr lang="en-US" altLang="en-US" sz="2000" dirty="0"/>
              <a:t>(integrity-constraint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),</a:t>
            </a:r>
            <a:br>
              <a:rPr lang="en-US" altLang="en-US" sz="2000" dirty="0"/>
            </a:br>
            <a:r>
              <a:rPr lang="en-US" altLang="en-US" sz="2000" dirty="0"/>
              <a:t>	                 ...,</a:t>
            </a:r>
            <a:br>
              <a:rPr lang="en-US" altLang="en-US" sz="2000" dirty="0"/>
            </a:br>
            <a:r>
              <a:rPr lang="en-US" altLang="en-US" sz="2000" dirty="0"/>
              <a:t>                               (integrity-</a:t>
            </a:r>
            <a:r>
              <a:rPr lang="en-US" altLang="en-US" sz="2000" dirty="0" err="1"/>
              <a:t>constraint</a:t>
            </a:r>
            <a:r>
              <a:rPr lang="en-US" altLang="en-US" sz="2000" baseline="-25000" dirty="0" err="1"/>
              <a:t>k</a:t>
            </a:r>
            <a:r>
              <a:rPr lang="en-US" altLang="en-US" sz="2000" dirty="0"/>
              <a:t>))</a:t>
            </a:r>
            <a:endParaRPr lang="en-US" altLang="en-US" sz="2000" dirty="0"/>
          </a:p>
          <a:p>
            <a:pPr lvl="1">
              <a:tabLst>
                <a:tab pos="1489075" algn="l"/>
                <a:tab pos="1949450" algn="l"/>
                <a:tab pos="3036570" algn="l"/>
              </a:tabLst>
            </a:pPr>
            <a:r>
              <a:rPr lang="en-US" altLang="en-US" sz="2000" i="1" dirty="0"/>
              <a:t>r</a:t>
            </a:r>
            <a:r>
              <a:rPr lang="en-US" altLang="en-US" sz="2000" dirty="0"/>
              <a:t> is the name of the relation</a:t>
            </a:r>
            <a:endParaRPr lang="en-US" altLang="en-US" sz="2000" dirty="0"/>
          </a:p>
          <a:p>
            <a:pPr lvl="1">
              <a:tabLst>
                <a:tab pos="1489075" algn="l"/>
                <a:tab pos="1949450" algn="l"/>
                <a:tab pos="3036570" algn="l"/>
              </a:tabLst>
            </a:pPr>
            <a:r>
              <a:rPr lang="en-US" altLang="en-US" sz="2000" dirty="0"/>
              <a:t>each </a:t>
            </a:r>
            <a:r>
              <a:rPr lang="en-US" altLang="en-US" sz="2000" i="1" dirty="0"/>
              <a:t>A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 is an attribute name in the schema of relation </a:t>
            </a:r>
            <a:r>
              <a:rPr lang="en-US" altLang="en-US" sz="2000" i="1" dirty="0"/>
              <a:t>r</a:t>
            </a:r>
            <a:endParaRPr lang="en-US" altLang="en-US" sz="2000" i="1" dirty="0"/>
          </a:p>
          <a:p>
            <a:pPr lvl="1">
              <a:tabLst>
                <a:tab pos="1489075" algn="l"/>
                <a:tab pos="1949450" algn="l"/>
                <a:tab pos="3036570" algn="l"/>
              </a:tabLst>
            </a:pPr>
            <a:r>
              <a:rPr lang="en-US" altLang="en-US" sz="2000" i="1" dirty="0"/>
              <a:t>D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 is the data type of values in the domain of attribute </a:t>
            </a:r>
            <a:r>
              <a:rPr lang="en-US" altLang="en-US" sz="2000" i="1" dirty="0"/>
              <a:t>A</a:t>
            </a:r>
            <a:r>
              <a:rPr lang="en-US" altLang="en-US" sz="2000" i="1" baseline="-25000" dirty="0"/>
              <a:t>i</a:t>
            </a:r>
            <a:endParaRPr lang="en-US" altLang="en-US" sz="2000" dirty="0"/>
          </a:p>
          <a:p>
            <a:pPr>
              <a:tabLst>
                <a:tab pos="1489075" algn="l"/>
                <a:tab pos="1949450" algn="l"/>
                <a:tab pos="3036570" algn="l"/>
              </a:tabLst>
            </a:pPr>
            <a:r>
              <a:rPr kumimoji="0" lang="en-US" altLang="en-US" sz="2000" dirty="0"/>
              <a:t>Example</a:t>
            </a:r>
            <a:r>
              <a:rPr lang="en-US" altLang="en-US" sz="2000" dirty="0"/>
              <a:t>:</a:t>
            </a:r>
            <a:endParaRPr lang="en-US" altLang="en-US" sz="2000" dirty="0"/>
          </a:p>
          <a:p>
            <a:pPr>
              <a:buFont typeface="Monotype Sorts" pitchFamily="-65" charset="2"/>
              <a:buNone/>
              <a:tabLst>
                <a:tab pos="1489075" algn="l"/>
                <a:tab pos="1949450" algn="l"/>
                <a:tab pos="3036570" algn="l"/>
              </a:tabLst>
            </a:pPr>
            <a:r>
              <a:rPr lang="en-US" altLang="en-US" sz="2000" dirty="0"/>
              <a:t>		 </a:t>
            </a:r>
            <a:r>
              <a:rPr lang="en-US" altLang="en-US" sz="2000" b="1" dirty="0"/>
              <a:t>create table</a:t>
            </a:r>
            <a:r>
              <a:rPr lang="en-US" altLang="en-US" sz="2000" dirty="0"/>
              <a:t> </a:t>
            </a:r>
            <a:r>
              <a:rPr lang="en-US" altLang="en-US" sz="2000" i="1" dirty="0"/>
              <a:t>instructor</a:t>
            </a:r>
            <a:r>
              <a:rPr lang="en-US" altLang="en-US" sz="2000" dirty="0"/>
              <a:t> (</a:t>
            </a:r>
            <a:br>
              <a:rPr lang="en-US" altLang="en-US" sz="2000" dirty="0"/>
            </a:br>
            <a:r>
              <a:rPr lang="en-US" altLang="en-US" sz="2000" dirty="0"/>
              <a:t>                             </a:t>
            </a:r>
            <a:r>
              <a:rPr lang="en-US" altLang="en-US" sz="2000" i="1" dirty="0"/>
              <a:t>ID</a:t>
            </a:r>
            <a:r>
              <a:rPr lang="en-US" altLang="en-US" sz="2000" dirty="0"/>
              <a:t>                </a:t>
            </a:r>
            <a:r>
              <a:rPr lang="en-US" altLang="en-US" sz="2000" b="1" dirty="0"/>
              <a:t>char</a:t>
            </a:r>
            <a:r>
              <a:rPr lang="en-US" altLang="en-US" sz="2000" dirty="0"/>
              <a:t>(5),</a:t>
            </a:r>
            <a:br>
              <a:rPr lang="en-US" altLang="en-US" sz="2000" dirty="0"/>
            </a:br>
            <a:r>
              <a:rPr lang="en-US" altLang="en-US" sz="2000" dirty="0"/>
              <a:t>                             </a:t>
            </a:r>
            <a:r>
              <a:rPr lang="en-US" altLang="en-US" sz="2000" i="1" dirty="0"/>
              <a:t>name           </a:t>
            </a:r>
            <a:r>
              <a:rPr lang="en-US" altLang="en-US" sz="2000" b="1" dirty="0" err="1"/>
              <a:t>varchar</a:t>
            </a:r>
            <a:r>
              <a:rPr lang="en-US" altLang="en-US" sz="2000" dirty="0"/>
              <a:t>(20)</a:t>
            </a:r>
            <a:r>
              <a:rPr lang="en-US" altLang="en-US" sz="2000" b="1" dirty="0"/>
              <a:t>,</a:t>
            </a:r>
            <a:br>
              <a:rPr lang="en-US" altLang="en-US" sz="2000" b="1" i="1" dirty="0"/>
            </a:br>
            <a:r>
              <a:rPr lang="en-US" altLang="en-US" sz="2000" b="1" i="1" dirty="0"/>
              <a:t>                             </a:t>
            </a:r>
            <a:r>
              <a:rPr lang="en-US" altLang="en-US" sz="2000" i="1" dirty="0"/>
              <a:t>dept_name  </a:t>
            </a:r>
            <a:r>
              <a:rPr lang="en-US" altLang="en-US" sz="2000" b="1" dirty="0" err="1"/>
              <a:t>varchar</a:t>
            </a:r>
            <a:r>
              <a:rPr lang="en-US" altLang="en-US" sz="2000" dirty="0"/>
              <a:t>(20),</a:t>
            </a:r>
            <a:br>
              <a:rPr lang="en-US" altLang="en-US" sz="2000" dirty="0"/>
            </a:br>
            <a:r>
              <a:rPr lang="en-US" altLang="en-US" sz="2000" dirty="0"/>
              <a:t>                             </a:t>
            </a:r>
            <a:r>
              <a:rPr lang="en-US" altLang="en-US" sz="2000" i="1" dirty="0"/>
              <a:t>salary</a:t>
            </a:r>
            <a:r>
              <a:rPr lang="en-US" altLang="en-US" sz="2000" dirty="0"/>
              <a:t>           </a:t>
            </a:r>
            <a:r>
              <a:rPr lang="en-US" altLang="en-US" sz="2000" b="1" dirty="0"/>
              <a:t>numeric</a:t>
            </a:r>
            <a:r>
              <a:rPr lang="en-US" altLang="en-US" sz="2000" dirty="0"/>
              <a:t>(8,2))</a:t>
            </a:r>
            <a:endParaRPr lang="en-US" altLang="en-US" sz="2000" dirty="0"/>
          </a:p>
          <a:p>
            <a:pPr>
              <a:buFont typeface="Monotype Sorts" pitchFamily="-65" charset="2"/>
              <a:buNone/>
              <a:tabLst>
                <a:tab pos="1489075" algn="l"/>
                <a:tab pos="1949450" algn="l"/>
                <a:tab pos="3036570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112713"/>
            <a:ext cx="8077200" cy="609600"/>
          </a:xfrm>
        </p:spPr>
        <p:txBody>
          <a:bodyPr/>
          <a:lstStyle/>
          <a:p>
            <a:r>
              <a:rPr lang="en-US" altLang="en-US" sz="2800" dirty="0"/>
              <a:t>Modification of the Database</a:t>
            </a:r>
            <a:endParaRPr lang="en-US" altLang="en-US" sz="2800" dirty="0"/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45219"/>
            <a:ext cx="7420668" cy="3134173"/>
          </a:xfrm>
        </p:spPr>
        <p:txBody>
          <a:bodyPr/>
          <a:lstStyle/>
          <a:p>
            <a:pPr>
              <a:tabLst>
                <a:tab pos="1652270" algn="l"/>
                <a:tab pos="2633345" algn="l"/>
              </a:tabLst>
            </a:pPr>
            <a:r>
              <a:rPr lang="en-US" altLang="en-US" sz="2400" dirty="0"/>
              <a:t>Deletion of tuples from a given relation.</a:t>
            </a:r>
            <a:endParaRPr lang="en-US" altLang="en-US" sz="2400" dirty="0">
              <a:latin typeface="Century Gothic" panose="020B0502020202020204" pitchFamily="34" charset="0"/>
            </a:endParaRPr>
          </a:p>
          <a:p>
            <a:pPr>
              <a:tabLst>
                <a:tab pos="1652270" algn="l"/>
                <a:tab pos="2633345" algn="l"/>
              </a:tabLst>
            </a:pPr>
            <a:r>
              <a:rPr lang="en-US" altLang="en-US" sz="2400" dirty="0"/>
              <a:t>Insertion of new tuples into a given relation</a:t>
            </a:r>
            <a:endParaRPr lang="en-US" altLang="en-US" sz="2400" dirty="0"/>
          </a:p>
          <a:p>
            <a:pPr>
              <a:tabLst>
                <a:tab pos="1652270" algn="l"/>
                <a:tab pos="2633345" algn="l"/>
              </a:tabLst>
            </a:pPr>
            <a:r>
              <a:rPr lang="en-US" altLang="en-US" sz="2400" dirty="0"/>
              <a:t>Updating of values in some tuples in a given relation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167450"/>
            <a:ext cx="8077200" cy="609600"/>
          </a:xfrm>
        </p:spPr>
        <p:txBody>
          <a:bodyPr/>
          <a:lstStyle/>
          <a:p>
            <a:r>
              <a:rPr lang="en-US" altLang="en-US" sz="2800" dirty="0"/>
              <a:t>Deletion</a:t>
            </a:r>
            <a:endParaRPr lang="en-US" altLang="en-US" sz="2800" dirty="0"/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6" y="1143064"/>
            <a:ext cx="7634796" cy="5175250"/>
          </a:xfrm>
        </p:spPr>
        <p:txBody>
          <a:bodyPr/>
          <a:lstStyle/>
          <a:p>
            <a:pPr>
              <a:tabLst>
                <a:tab pos="1652270" algn="l"/>
                <a:tab pos="2633345" algn="l"/>
              </a:tabLst>
            </a:pPr>
            <a:r>
              <a:rPr lang="en-US" altLang="en-US" sz="2000" dirty="0"/>
              <a:t>Delete all instructors</a:t>
            </a:r>
            <a:endParaRPr lang="en-US" altLang="en-US" sz="2000" dirty="0"/>
          </a:p>
          <a:p>
            <a:pPr>
              <a:buFont typeface="Monotype Sorts" pitchFamily="-65" charset="2"/>
              <a:buNone/>
              <a:tabLst>
                <a:tab pos="1652270" algn="l"/>
                <a:tab pos="2633345" algn="l"/>
              </a:tabLst>
            </a:pPr>
            <a:r>
              <a:rPr lang="en-US" altLang="en-US" sz="2000" dirty="0"/>
              <a:t>		</a:t>
            </a:r>
            <a:r>
              <a:rPr lang="en-US" altLang="en-US" sz="2000" b="1" dirty="0"/>
              <a:t>delete from </a:t>
            </a:r>
            <a:r>
              <a:rPr lang="en-US" altLang="en-US" sz="2000" i="1" dirty="0"/>
              <a:t>instructor</a:t>
            </a:r>
            <a:r>
              <a:rPr lang="en-US" altLang="en-US" sz="2000" dirty="0">
                <a:latin typeface="Century Gothic" panose="020B0502020202020204" pitchFamily="34" charset="0"/>
              </a:rPr>
              <a:t> </a:t>
            </a:r>
            <a:endParaRPr lang="en-US" altLang="en-US" sz="2000" dirty="0">
              <a:latin typeface="Century Gothic" panose="020B0502020202020204" pitchFamily="34" charset="0"/>
            </a:endParaRPr>
          </a:p>
          <a:p>
            <a:pPr>
              <a:buFont typeface="Monotype Sorts" pitchFamily="-65" charset="2"/>
              <a:buNone/>
              <a:tabLst>
                <a:tab pos="1652270" algn="l"/>
                <a:tab pos="2633345" algn="l"/>
              </a:tabLst>
            </a:pPr>
            <a:endParaRPr lang="en-US" altLang="en-US" sz="2000" dirty="0">
              <a:latin typeface="Century Gothic" panose="020B0502020202020204" pitchFamily="34" charset="0"/>
            </a:endParaRPr>
          </a:p>
          <a:p>
            <a:pPr>
              <a:tabLst>
                <a:tab pos="1652270" algn="l"/>
                <a:tab pos="2633345" algn="l"/>
              </a:tabLst>
            </a:pPr>
            <a:r>
              <a:rPr lang="en-US" altLang="en-US" sz="2000" dirty="0"/>
              <a:t>Delete all instructors from the Finance department</a:t>
            </a:r>
            <a:br>
              <a:rPr lang="en-US" altLang="en-US" sz="2000" dirty="0"/>
            </a:br>
            <a:r>
              <a:rPr lang="en-US" altLang="en-US" sz="2000" dirty="0"/>
              <a:t>                     </a:t>
            </a:r>
            <a:r>
              <a:rPr lang="en-US" altLang="en-US" sz="2000" b="1" dirty="0"/>
              <a:t>delete from </a:t>
            </a:r>
            <a:r>
              <a:rPr lang="en-US" altLang="en-US" sz="2000" i="1" dirty="0"/>
              <a:t>instructor</a:t>
            </a:r>
            <a:br>
              <a:rPr lang="en-US" altLang="en-US" sz="2000" i="1" dirty="0"/>
            </a:br>
            <a:r>
              <a:rPr lang="en-US" altLang="en-US" sz="2000" i="1" dirty="0"/>
              <a:t>                     </a:t>
            </a:r>
            <a:r>
              <a:rPr lang="en-US" altLang="en-US" sz="2000" b="1" dirty="0"/>
              <a:t>where </a:t>
            </a:r>
            <a:r>
              <a:rPr lang="en-US" altLang="en-US" sz="2000" i="1" dirty="0" err="1"/>
              <a:t>dept_name</a:t>
            </a:r>
            <a:r>
              <a:rPr lang="en-US" altLang="en-US" sz="2000" dirty="0"/>
              <a:t>= 'Finance’;</a:t>
            </a:r>
            <a:endParaRPr lang="en-US" altLang="en-US" sz="2000" dirty="0"/>
          </a:p>
          <a:p>
            <a:pPr>
              <a:buFont typeface="Monotype Sorts" pitchFamily="-65" charset="2"/>
              <a:buNone/>
              <a:tabLst>
                <a:tab pos="1652270" algn="l"/>
                <a:tab pos="2633345" algn="l"/>
              </a:tabLst>
            </a:pPr>
            <a:r>
              <a:rPr lang="en-US" altLang="en-US" sz="2000" dirty="0"/>
              <a:t> </a:t>
            </a:r>
            <a:endParaRPr lang="en-US" altLang="en-US" sz="2000" dirty="0"/>
          </a:p>
          <a:p>
            <a:pPr>
              <a:tabLst>
                <a:tab pos="1652270" algn="l"/>
                <a:tab pos="2633345" algn="l"/>
              </a:tabLst>
            </a:pPr>
            <a:r>
              <a:rPr lang="en-US" altLang="en-US" sz="2000" i="1" dirty="0"/>
              <a:t>Delete all tuples in the instructor relation for those instructors associated with a department located in the Watson building.</a:t>
            </a:r>
            <a:endParaRPr lang="en-US" altLang="en-US" sz="2000" i="1" dirty="0"/>
          </a:p>
          <a:p>
            <a:pPr>
              <a:buFont typeface="Monotype Sorts" pitchFamily="-65" charset="2"/>
              <a:buNone/>
              <a:tabLst>
                <a:tab pos="1652270" algn="l"/>
                <a:tab pos="2633345" algn="l"/>
              </a:tabLst>
            </a:pPr>
            <a:r>
              <a:rPr lang="en-US" altLang="en-US" sz="2000" b="1" dirty="0"/>
              <a:t>	                     delete from </a:t>
            </a:r>
            <a:r>
              <a:rPr lang="en-US" altLang="en-US" sz="2000" i="1" dirty="0"/>
              <a:t>instructor</a:t>
            </a:r>
            <a:br>
              <a:rPr lang="en-US" altLang="en-US" sz="2000" i="1" dirty="0"/>
            </a:br>
            <a:r>
              <a:rPr lang="en-US" altLang="en-US" sz="2000" i="1" dirty="0"/>
              <a:t>                     </a:t>
            </a:r>
            <a:r>
              <a:rPr lang="en-US" altLang="en-US" sz="2000" b="1" dirty="0"/>
              <a:t>where </a:t>
            </a:r>
            <a:r>
              <a:rPr lang="en-US" altLang="en-US" sz="2000" i="1" dirty="0"/>
              <a:t>dept name </a:t>
            </a:r>
            <a:r>
              <a:rPr lang="en-US" altLang="en-US" sz="2000" b="1" dirty="0"/>
              <a:t>in </a:t>
            </a:r>
            <a:r>
              <a:rPr lang="en-US" altLang="en-US" sz="2000" dirty="0"/>
              <a:t>(</a:t>
            </a:r>
            <a:r>
              <a:rPr lang="en-US" altLang="en-US" sz="2000" b="1" dirty="0"/>
              <a:t>select </a:t>
            </a:r>
            <a:r>
              <a:rPr lang="en-US" altLang="en-US" sz="2000" i="1" dirty="0"/>
              <a:t>dept name</a:t>
            </a:r>
            <a:br>
              <a:rPr lang="en-US" altLang="en-US" sz="2000" i="1" dirty="0"/>
            </a:br>
            <a:r>
              <a:rPr lang="en-US" altLang="en-US" sz="2000" i="1" dirty="0"/>
              <a:t>                                                        </a:t>
            </a:r>
            <a:r>
              <a:rPr lang="en-US" altLang="en-US" sz="2000" b="1" dirty="0"/>
              <a:t>from </a:t>
            </a:r>
            <a:r>
              <a:rPr lang="en-US" altLang="en-US" sz="2000" i="1" dirty="0"/>
              <a:t>department</a:t>
            </a:r>
            <a:br>
              <a:rPr lang="en-US" altLang="en-US" sz="2000" i="1" dirty="0"/>
            </a:br>
            <a:r>
              <a:rPr lang="en-US" altLang="en-US" sz="2000" i="1" dirty="0"/>
              <a:t>                                                        </a:t>
            </a:r>
            <a:r>
              <a:rPr lang="en-US" altLang="en-US" sz="2000" b="1" dirty="0"/>
              <a:t>where </a:t>
            </a:r>
            <a:r>
              <a:rPr lang="en-US" altLang="en-US" sz="2000" i="1" dirty="0"/>
              <a:t>building </a:t>
            </a:r>
            <a:r>
              <a:rPr lang="en-US" altLang="en-US" sz="2000" dirty="0"/>
              <a:t>= 'Watson');</a:t>
            </a:r>
            <a:endParaRPr lang="en-US" altLang="en-US" sz="2000" dirty="0"/>
          </a:p>
          <a:p>
            <a:pPr>
              <a:tabLst>
                <a:tab pos="1652270" algn="l"/>
                <a:tab pos="2633345" algn="l"/>
              </a:tabLst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Deletion (Cont.)</a:t>
            </a:r>
            <a:endParaRPr lang="en-US" altLang="en-US" sz="2800" dirty="0"/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7471"/>
            <a:ext cx="7875778" cy="814387"/>
          </a:xfrm>
        </p:spPr>
        <p:txBody>
          <a:bodyPr/>
          <a:lstStyle/>
          <a:p>
            <a:pPr>
              <a:tabLst>
                <a:tab pos="1369695" algn="l"/>
                <a:tab pos="3140075" algn="l"/>
              </a:tabLst>
            </a:pPr>
            <a:r>
              <a:rPr lang="en-US" altLang="en-US" sz="2000" dirty="0"/>
              <a:t>Delete all instructors whose salary is less than the average salary of instructors</a:t>
            </a:r>
            <a:endParaRPr lang="en-US" altLang="en-US" sz="2000" dirty="0"/>
          </a:p>
          <a:p>
            <a:pPr>
              <a:tabLst>
                <a:tab pos="1369695" algn="l"/>
                <a:tab pos="3140075" algn="l"/>
              </a:tabLst>
            </a:pPr>
            <a:endParaRPr lang="en-US" altLang="en-US" sz="2000" dirty="0"/>
          </a:p>
          <a:p>
            <a:pPr>
              <a:tabLst>
                <a:tab pos="1369695" algn="l"/>
                <a:tab pos="3140075" algn="l"/>
              </a:tabLst>
            </a:pPr>
            <a:endParaRPr lang="en-US" altLang="en-US" sz="2000" dirty="0"/>
          </a:p>
          <a:p>
            <a:pPr>
              <a:tabLst>
                <a:tab pos="1369695" algn="l"/>
                <a:tab pos="3140075" algn="l"/>
              </a:tabLst>
            </a:pPr>
            <a:endParaRPr lang="en-US" altLang="en-US" sz="2000" dirty="0"/>
          </a:p>
          <a:p>
            <a:pPr lvl="1">
              <a:tabLst>
                <a:tab pos="1369695" algn="l"/>
                <a:tab pos="3140075" algn="l"/>
              </a:tabLst>
            </a:pPr>
            <a:r>
              <a:rPr lang="en-US" altLang="en-US" sz="2000" dirty="0"/>
              <a:t>Problem:  as we delete tuples from </a:t>
            </a:r>
            <a:r>
              <a:rPr lang="en-US" altLang="en-US" sz="2000" i="1" dirty="0"/>
              <a:t>instructor</a:t>
            </a:r>
            <a:r>
              <a:rPr lang="en-US" altLang="en-US" sz="2000" dirty="0"/>
              <a:t>, the average salary changes</a:t>
            </a:r>
            <a:endParaRPr lang="en-US" altLang="en-US" sz="2000" dirty="0"/>
          </a:p>
          <a:p>
            <a:pPr lvl="1">
              <a:tabLst>
                <a:tab pos="1369695" algn="l"/>
                <a:tab pos="3140075" algn="l"/>
              </a:tabLst>
            </a:pPr>
            <a:r>
              <a:rPr lang="en-US" altLang="en-US" sz="2000" dirty="0"/>
              <a:t>Solution used in SQL:</a:t>
            </a:r>
            <a:endParaRPr lang="en-US" altLang="en-US" sz="2000" dirty="0"/>
          </a:p>
          <a:p>
            <a:pPr marL="1200150" lvl="2" indent="-342900">
              <a:buFont typeface="+mj-lt"/>
              <a:buAutoNum type="arabicPeriod"/>
              <a:tabLst>
                <a:tab pos="1369695" algn="l"/>
                <a:tab pos="3140075" algn="l"/>
              </a:tabLst>
            </a:pPr>
            <a:r>
              <a:rPr lang="en-US" altLang="en-US" sz="2000" dirty="0">
                <a:solidFill>
                  <a:srgbClr val="002060"/>
                </a:solidFill>
              </a:rPr>
              <a:t>First, compute </a:t>
            </a:r>
            <a:r>
              <a:rPr lang="en-US" altLang="en-US" sz="2000" b="1" dirty="0" err="1">
                <a:solidFill>
                  <a:srgbClr val="002060"/>
                </a:solidFill>
              </a:rPr>
              <a:t>avg</a:t>
            </a:r>
            <a:r>
              <a:rPr lang="en-US" altLang="en-US" sz="2000" dirty="0">
                <a:solidFill>
                  <a:srgbClr val="002060"/>
                </a:solidFill>
              </a:rPr>
              <a:t> (salary) and find all tuples to delete</a:t>
            </a:r>
            <a:endParaRPr lang="en-US" altLang="en-US" sz="2000" dirty="0">
              <a:solidFill>
                <a:srgbClr val="002060"/>
              </a:solidFill>
            </a:endParaRPr>
          </a:p>
          <a:p>
            <a:pPr marL="1200150" lvl="2" indent="-342900">
              <a:buFont typeface="+mj-lt"/>
              <a:buAutoNum type="arabicPeriod"/>
              <a:tabLst>
                <a:tab pos="1369695" algn="l"/>
                <a:tab pos="3140075" algn="l"/>
              </a:tabLst>
            </a:pPr>
            <a:r>
              <a:rPr lang="en-US" altLang="en-US" sz="2000" dirty="0">
                <a:solidFill>
                  <a:srgbClr val="002060"/>
                </a:solidFill>
              </a:rPr>
              <a:t>Next, delete all tuples found above (without recomputing </a:t>
            </a:r>
            <a:r>
              <a:rPr lang="en-US" altLang="en-US" sz="2000" b="1" dirty="0" err="1">
                <a:solidFill>
                  <a:srgbClr val="002060"/>
                </a:solidFill>
              </a:rPr>
              <a:t>avg</a:t>
            </a:r>
            <a:r>
              <a:rPr lang="en-US" altLang="en-US" sz="2000" dirty="0">
                <a:solidFill>
                  <a:srgbClr val="002060"/>
                </a:solidFill>
              </a:rPr>
              <a:t> or retesting the tuples</a:t>
            </a:r>
            <a:r>
              <a:rPr lang="en-US" altLang="en-US" sz="2000" dirty="0"/>
              <a:t>)</a:t>
            </a:r>
            <a:endParaRPr lang="en-US" altLang="en-US" sz="2000" dirty="0"/>
          </a:p>
          <a:p>
            <a:pPr lvl="1">
              <a:tabLst>
                <a:tab pos="1369695" algn="l"/>
                <a:tab pos="3140075" algn="l"/>
              </a:tabLst>
            </a:pPr>
            <a:endParaRPr lang="en-US" altLang="en-US" dirty="0"/>
          </a:p>
        </p:txBody>
      </p:sp>
      <p:sp>
        <p:nvSpPr>
          <p:cNvPr id="63491" name="Text Box 4"/>
          <p:cNvSpPr txBox="1">
            <a:spLocks noChangeArrowheads="1"/>
          </p:cNvSpPr>
          <p:nvPr/>
        </p:nvSpPr>
        <p:spPr bwMode="auto">
          <a:xfrm>
            <a:off x="1513415" y="1911858"/>
            <a:ext cx="6385650" cy="88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700" b="1" dirty="0"/>
              <a:t>delete from </a:t>
            </a:r>
            <a:r>
              <a:rPr kumimoji="1" lang="en-US" altLang="en-US" sz="1700" i="1" dirty="0"/>
              <a:t>instructor</a:t>
            </a:r>
            <a:endParaRPr kumimoji="1" lang="en-US" altLang="en-US" sz="1700" i="1" dirty="0"/>
          </a:p>
          <a:p>
            <a:r>
              <a:rPr kumimoji="1" lang="en-US" altLang="en-US" sz="1700" b="1" dirty="0"/>
              <a:t>where </a:t>
            </a:r>
            <a:r>
              <a:rPr kumimoji="1" lang="en-US" altLang="en-US" sz="1700" i="1" dirty="0"/>
              <a:t>salary </a:t>
            </a:r>
            <a:r>
              <a:rPr kumimoji="1" lang="en-US" altLang="en-US" sz="1700" dirty="0"/>
              <a:t>&lt; (</a:t>
            </a:r>
            <a:r>
              <a:rPr kumimoji="1" lang="en-US" altLang="en-US" sz="1700" b="1" dirty="0"/>
              <a:t>select </a:t>
            </a:r>
            <a:r>
              <a:rPr kumimoji="1" lang="en-US" altLang="en-US" sz="1700" b="1" dirty="0" err="1"/>
              <a:t>avg</a:t>
            </a:r>
            <a:r>
              <a:rPr kumimoji="1" lang="en-US" altLang="en-US" sz="1700" b="1" dirty="0"/>
              <a:t> </a:t>
            </a:r>
            <a:r>
              <a:rPr kumimoji="1" lang="en-US" altLang="en-US" sz="1700" dirty="0"/>
              <a:t>(</a:t>
            </a:r>
            <a:r>
              <a:rPr kumimoji="1" lang="en-US" altLang="en-US" sz="1700" i="1" dirty="0"/>
              <a:t>salary</a:t>
            </a:r>
            <a:r>
              <a:rPr kumimoji="1" lang="en-US" altLang="en-US" sz="1700" dirty="0"/>
              <a:t>) </a:t>
            </a:r>
            <a:endParaRPr kumimoji="1" lang="en-US" altLang="en-US" sz="1700" dirty="0"/>
          </a:p>
          <a:p>
            <a:r>
              <a:rPr kumimoji="1" lang="en-US" altLang="en-US" sz="1700" b="1" dirty="0"/>
              <a:t>                           from </a:t>
            </a:r>
            <a:r>
              <a:rPr kumimoji="1" lang="en-US" altLang="en-US" sz="1700" i="1" dirty="0"/>
              <a:t>instructor</a:t>
            </a:r>
            <a:r>
              <a:rPr kumimoji="1" lang="en-US" altLang="en-US" sz="1700" dirty="0"/>
              <a:t>);</a:t>
            </a:r>
            <a:endParaRPr kumimoji="1" lang="en-US" altLang="en-US" sz="1700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 smtClean="0"/>
              <a:t>Delete </a:t>
            </a:r>
            <a:r>
              <a:rPr lang="zh-CN" altLang="en-US" sz="3400" smtClean="0"/>
              <a:t>语句</a:t>
            </a:r>
            <a:endParaRPr lang="zh-CN" altLang="en-US" sz="3400" smtClean="0"/>
          </a:p>
        </p:txBody>
      </p:sp>
      <p:sp>
        <p:nvSpPr>
          <p:cNvPr id="775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例：</a:t>
            </a:r>
            <a:endParaRPr lang="zh-CN" altLang="en-US" sz="2400" dirty="0" smtClean="0"/>
          </a:p>
          <a:p>
            <a:pPr lvl="1" eaLnBrk="1" hangingPunct="1"/>
            <a:r>
              <a:rPr lang="zh-CN" altLang="en-US" sz="2400" dirty="0" smtClean="0"/>
              <a:t>删除不</a:t>
            </a:r>
            <a:r>
              <a:rPr lang="zh-CN" altLang="en-US" sz="2400" dirty="0"/>
              <a:t>及格的学生的选修</a:t>
            </a:r>
            <a:r>
              <a:rPr lang="zh-CN" altLang="en-US" sz="2400" dirty="0" smtClean="0"/>
              <a:t>信息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400" dirty="0" smtClean="0"/>
              <a:t>删除平均分不及格的学生的选修信息</a:t>
            </a:r>
            <a:endParaRPr lang="zh-CN" altLang="en-US" sz="2400" dirty="0" smtClean="0"/>
          </a:p>
        </p:txBody>
      </p:sp>
      <p:sp>
        <p:nvSpPr>
          <p:cNvPr id="775172" name="AutoShape 4"/>
          <p:cNvSpPr>
            <a:spLocks noChangeArrowheads="1"/>
          </p:cNvSpPr>
          <p:nvPr/>
        </p:nvSpPr>
        <p:spPr bwMode="auto">
          <a:xfrm>
            <a:off x="3257550" y="3829834"/>
            <a:ext cx="2525713" cy="415925"/>
          </a:xfrm>
          <a:prstGeom prst="rightArrow">
            <a:avLst>
              <a:gd name="adj1" fmla="val 50000"/>
              <a:gd name="adj2" fmla="val 141667"/>
            </a:avLst>
          </a:prstGeom>
          <a:solidFill>
            <a:srgbClr val="30E4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800" b="0" smtClean="0"/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1344613" y="2491571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dirty="0" smtClean="0">
                <a:latin typeface="Tahoma" panose="020B0604030504040204" pitchFamily="34" charset="0"/>
              </a:rPr>
              <a:t>R</a:t>
            </a:r>
            <a:endParaRPr kumimoji="1" lang="en-US" altLang="zh-CN" sz="2800" b="0" dirty="0" smtClean="0">
              <a:latin typeface="Tahoma" panose="020B0604030504040204" pitchFamily="34" charset="0"/>
            </a:endParaRPr>
          </a:p>
        </p:txBody>
      </p:sp>
      <p:graphicFrame>
        <p:nvGraphicFramePr>
          <p:cNvPr id="775253" name="Group 85"/>
          <p:cNvGraphicFramePr>
            <a:graphicFrameLocks noGrp="1"/>
          </p:cNvGraphicFramePr>
          <p:nvPr/>
        </p:nvGraphicFramePr>
        <p:xfrm>
          <a:off x="876301" y="3125778"/>
          <a:ext cx="2128837" cy="2239962"/>
        </p:xfrm>
        <a:graphic>
          <a:graphicData uri="http://schemas.openxmlformats.org/drawingml/2006/table">
            <a:tbl>
              <a:tblPr/>
              <a:tblGrid>
                <a:gridCol w="709612"/>
                <a:gridCol w="709613"/>
                <a:gridCol w="709612"/>
              </a:tblGrid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成绩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3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3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化学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刘朝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39" marB="19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75216" name="Text Box 48"/>
          <p:cNvSpPr txBox="1">
            <a:spLocks noChangeArrowheads="1"/>
          </p:cNvSpPr>
          <p:nvPr/>
        </p:nvSpPr>
        <p:spPr bwMode="auto">
          <a:xfrm>
            <a:off x="6586538" y="2793196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dirty="0" smtClean="0">
                <a:latin typeface="Tahoma" panose="020B0604030504040204" pitchFamily="34" charset="0"/>
              </a:rPr>
              <a:t>R</a:t>
            </a:r>
            <a:endParaRPr kumimoji="1" lang="en-US" altLang="zh-CN" sz="2800" b="0" dirty="0" smtClean="0">
              <a:latin typeface="Tahoma" panose="020B0604030504040204" pitchFamily="34" charset="0"/>
            </a:endParaRPr>
          </a:p>
        </p:txBody>
      </p:sp>
      <p:graphicFrame>
        <p:nvGraphicFramePr>
          <p:cNvPr id="775252" name="Group 84"/>
          <p:cNvGraphicFramePr>
            <a:graphicFrameLocks noGrp="1"/>
          </p:cNvGraphicFramePr>
          <p:nvPr/>
        </p:nvGraphicFramePr>
        <p:xfrm>
          <a:off x="6094413" y="3312309"/>
          <a:ext cx="2128838" cy="1120377"/>
        </p:xfrm>
        <a:graphic>
          <a:graphicData uri="http://schemas.openxmlformats.org/drawingml/2006/table">
            <a:tbl>
              <a:tblPr/>
              <a:tblGrid>
                <a:gridCol w="709613"/>
                <a:gridCol w="709612"/>
                <a:gridCol w="709613"/>
              </a:tblGrid>
              <a:tr h="37345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8" marB="190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8" marB="190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成绩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8" marB="190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345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8" marB="190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8" marB="190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8" marB="190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45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刘朝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8" marB="190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8" marB="190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8" marB="190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ectangle 60"/>
          <p:cNvSpPr>
            <a:spLocks noChangeArrowheads="1"/>
          </p:cNvSpPr>
          <p:nvPr/>
        </p:nvSpPr>
        <p:spPr bwMode="auto">
          <a:xfrm>
            <a:off x="4114137" y="3322896"/>
            <a:ext cx="596638" cy="598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3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3200" b="1" dirty="0" smtClean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？</a:t>
            </a:r>
            <a:endParaRPr kumimoji="1" lang="zh-CN" altLang="en-US" sz="3200" b="1" dirty="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0" name="Group 84"/>
          <p:cNvGraphicFramePr>
            <a:graphicFrameLocks noGrp="1"/>
          </p:cNvGraphicFramePr>
          <p:nvPr/>
        </p:nvGraphicFramePr>
        <p:xfrm>
          <a:off x="6093619" y="5022852"/>
          <a:ext cx="2128838" cy="746918"/>
        </p:xfrm>
        <a:graphic>
          <a:graphicData uri="http://schemas.openxmlformats.org/drawingml/2006/table">
            <a:tbl>
              <a:tblPr/>
              <a:tblGrid>
                <a:gridCol w="709613"/>
                <a:gridCol w="709612"/>
                <a:gridCol w="709613"/>
              </a:tblGrid>
              <a:tr h="37345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8" marB="190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8" marB="190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成绩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8" marB="190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345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刘朝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8" marB="190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8" marB="190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8" marB="190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 Box 48"/>
          <p:cNvSpPr txBox="1">
            <a:spLocks noChangeArrowheads="1"/>
          </p:cNvSpPr>
          <p:nvPr/>
        </p:nvSpPr>
        <p:spPr bwMode="auto">
          <a:xfrm>
            <a:off x="6634560" y="4503739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dirty="0" smtClean="0">
                <a:latin typeface="Tahoma" panose="020B0604030504040204" pitchFamily="34" charset="0"/>
              </a:rPr>
              <a:t>R</a:t>
            </a:r>
            <a:endParaRPr kumimoji="1" lang="en-US" altLang="zh-CN" sz="2800" b="0" dirty="0" smtClean="0">
              <a:latin typeface="Tahoma" panose="020B0604030504040204" pitchFamily="34" charset="0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3257549" y="5157777"/>
            <a:ext cx="2525713" cy="415925"/>
          </a:xfrm>
          <a:prstGeom prst="rightArrow">
            <a:avLst>
              <a:gd name="adj1" fmla="val 50000"/>
              <a:gd name="adj2" fmla="val 141667"/>
            </a:avLst>
          </a:prstGeom>
          <a:solidFill>
            <a:srgbClr val="30E4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800" b="0" smtClean="0"/>
          </a:p>
        </p:txBody>
      </p:sp>
      <p:sp>
        <p:nvSpPr>
          <p:cNvPr id="13" name="Rectangle 60"/>
          <p:cNvSpPr>
            <a:spLocks noChangeArrowheads="1"/>
          </p:cNvSpPr>
          <p:nvPr/>
        </p:nvSpPr>
        <p:spPr bwMode="auto">
          <a:xfrm>
            <a:off x="4114137" y="4612472"/>
            <a:ext cx="596638" cy="598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3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3200" b="1" dirty="0" smtClean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？</a:t>
            </a:r>
            <a:endParaRPr kumimoji="1" lang="zh-CN" altLang="en-US" sz="3200" b="1" dirty="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7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775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75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171" grpId="0" bldLvl="2" autoUpdateAnimBg="0" build="p"/>
      <p:bldP spid="775216" grpId="0" autoUpdateAnimBg="0"/>
      <p:bldP spid="9" grpId="0" autoUpdateAnimBg="0"/>
      <p:bldP spid="11" grpId="0" autoUpdateAnimBg="0"/>
      <p:bldP spid="13" grpId="0" autoUpdateAnimBg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>
          <a:xfrm>
            <a:off x="969963" y="277813"/>
            <a:ext cx="8077200" cy="457200"/>
          </a:xfrm>
        </p:spPr>
        <p:txBody>
          <a:bodyPr/>
          <a:lstStyle/>
          <a:p>
            <a:r>
              <a:rPr lang="en-US" altLang="en-US" sz="2800" dirty="0"/>
              <a:t>Insertion</a:t>
            </a:r>
            <a:endParaRPr lang="en-US" altLang="en-US" sz="2800" dirty="0"/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8" y="1135412"/>
            <a:ext cx="7652552" cy="4587176"/>
          </a:xfrm>
        </p:spPr>
        <p:txBody>
          <a:bodyPr/>
          <a:lstStyle/>
          <a:p>
            <a:pPr>
              <a:tabLst>
                <a:tab pos="1204595" algn="l"/>
                <a:tab pos="1890395" algn="l"/>
              </a:tabLst>
            </a:pPr>
            <a:r>
              <a:rPr lang="en-US" altLang="en-US" sz="2000" dirty="0"/>
              <a:t>Add a new tuple to </a:t>
            </a:r>
            <a:r>
              <a:rPr lang="en-US" altLang="en-US" sz="2000" i="1" dirty="0"/>
              <a:t>course</a:t>
            </a:r>
            <a:endParaRPr lang="en-US" altLang="en-US" sz="2000" i="1" dirty="0"/>
          </a:p>
          <a:p>
            <a:pPr>
              <a:buFont typeface="Monotype Sorts" pitchFamily="-65" charset="2"/>
              <a:buNone/>
              <a:tabLst>
                <a:tab pos="1204595" algn="l"/>
                <a:tab pos="1890395" algn="l"/>
              </a:tabLst>
            </a:pPr>
            <a:r>
              <a:rPr lang="en-US" altLang="en-US" sz="2000" b="1" dirty="0"/>
              <a:t>	      insert into </a:t>
            </a:r>
            <a:r>
              <a:rPr lang="en-US" altLang="en-US" sz="2000" i="1" dirty="0"/>
              <a:t>course</a:t>
            </a:r>
            <a:br>
              <a:rPr lang="en-US" altLang="en-US" sz="2000" i="1" dirty="0"/>
            </a:br>
            <a:r>
              <a:rPr lang="en-US" altLang="en-US" sz="2000" i="1" dirty="0"/>
              <a:t>             </a:t>
            </a:r>
            <a:r>
              <a:rPr lang="en-US" altLang="en-US" sz="2000" b="1" dirty="0"/>
              <a:t>values </a:t>
            </a:r>
            <a:r>
              <a:rPr lang="en-US" altLang="en-US" sz="2000" dirty="0"/>
              <a:t>('CS-437', 'Database Systems', 'Comp. Sci.', 4);</a:t>
            </a:r>
            <a:endParaRPr lang="en-US" altLang="en-US" sz="2000" dirty="0"/>
          </a:p>
          <a:p>
            <a:pPr>
              <a:buFont typeface="Monotype Sorts" pitchFamily="-65" charset="2"/>
              <a:buNone/>
              <a:tabLst>
                <a:tab pos="1204595" algn="l"/>
                <a:tab pos="1890395" algn="l"/>
              </a:tabLst>
            </a:pPr>
            <a:r>
              <a:rPr lang="en-US" altLang="en-US" sz="2000" dirty="0"/>
              <a:t> </a:t>
            </a:r>
            <a:endParaRPr lang="en-US" altLang="en-US" sz="2000" dirty="0"/>
          </a:p>
          <a:p>
            <a:pPr>
              <a:tabLst>
                <a:tab pos="1204595" algn="l"/>
                <a:tab pos="1890395" algn="l"/>
              </a:tabLst>
            </a:pPr>
            <a:r>
              <a:rPr lang="en-US" altLang="en-US" sz="2000" dirty="0"/>
              <a:t>or equivalently </a:t>
            </a:r>
            <a:endParaRPr lang="en-US" altLang="en-US" sz="2000" dirty="0"/>
          </a:p>
          <a:p>
            <a:pPr>
              <a:buFont typeface="Monotype Sorts" pitchFamily="-65" charset="2"/>
              <a:buNone/>
              <a:tabLst>
                <a:tab pos="1204595" algn="l"/>
                <a:tab pos="1890395" algn="l"/>
              </a:tabLst>
            </a:pPr>
            <a:r>
              <a:rPr lang="en-US" altLang="en-US" sz="2000" dirty="0"/>
              <a:t>           </a:t>
            </a:r>
            <a:r>
              <a:rPr lang="en-US" altLang="en-US" sz="2000" b="1" dirty="0"/>
              <a:t>insert into </a:t>
            </a:r>
            <a:r>
              <a:rPr lang="en-US" altLang="en-US" sz="2000" i="1" dirty="0"/>
              <a:t>course </a:t>
            </a:r>
            <a:r>
              <a:rPr lang="en-US" altLang="en-US" sz="2000" dirty="0"/>
              <a:t>(</a:t>
            </a:r>
            <a:r>
              <a:rPr lang="en-US" altLang="en-US" sz="2000" i="1" dirty="0" err="1"/>
              <a:t>course_id</a:t>
            </a:r>
            <a:r>
              <a:rPr lang="en-US" altLang="en-US" sz="2000" dirty="0"/>
              <a:t>, </a:t>
            </a:r>
            <a:r>
              <a:rPr lang="en-US" altLang="en-US" sz="2000" i="1" dirty="0"/>
              <a:t>title</a:t>
            </a:r>
            <a:r>
              <a:rPr lang="en-US" altLang="en-US" sz="2000" dirty="0"/>
              <a:t>, </a:t>
            </a:r>
            <a:r>
              <a:rPr lang="en-US" altLang="en-US" sz="2000" i="1" dirty="0" err="1"/>
              <a:t>dept_name</a:t>
            </a:r>
            <a:r>
              <a:rPr lang="en-US" altLang="en-US" sz="2000" dirty="0"/>
              <a:t>, </a:t>
            </a:r>
            <a:r>
              <a:rPr lang="en-US" altLang="en-US" sz="2000" i="1" dirty="0"/>
              <a:t>credits</a:t>
            </a:r>
            <a:r>
              <a:rPr lang="en-US" altLang="en-US" sz="2000" dirty="0"/>
              <a:t>)</a:t>
            </a:r>
            <a:br>
              <a:rPr lang="en-US" altLang="en-US" sz="2000" dirty="0"/>
            </a:br>
            <a:r>
              <a:rPr lang="en-US" altLang="en-US" sz="2000" dirty="0"/>
              <a:t>             </a:t>
            </a:r>
            <a:r>
              <a:rPr lang="en-US" altLang="en-US" sz="2000" b="1" dirty="0"/>
              <a:t>values </a:t>
            </a:r>
            <a:r>
              <a:rPr lang="en-US" altLang="en-US" sz="2000" dirty="0"/>
              <a:t>('CS-437', 'Database Systems', 'Comp. Sci.', 4);</a:t>
            </a:r>
            <a:endParaRPr lang="en-US" altLang="en-US" sz="2000" dirty="0"/>
          </a:p>
          <a:p>
            <a:pPr>
              <a:buFont typeface="Monotype Sorts" pitchFamily="-65" charset="2"/>
              <a:buNone/>
              <a:tabLst>
                <a:tab pos="1204595" algn="l"/>
                <a:tab pos="1890395" algn="l"/>
              </a:tabLst>
            </a:pPr>
            <a:r>
              <a:rPr lang="en-US" altLang="en-US" sz="2000" dirty="0"/>
              <a:t> </a:t>
            </a:r>
            <a:endParaRPr lang="en-US" altLang="en-US" sz="2000" dirty="0"/>
          </a:p>
          <a:p>
            <a:pPr>
              <a:tabLst>
                <a:tab pos="1204595" algn="l"/>
                <a:tab pos="1890395" algn="l"/>
              </a:tabLst>
            </a:pPr>
            <a:r>
              <a:rPr lang="en-US" altLang="en-US" sz="2000" dirty="0"/>
              <a:t>Add a new tuple to </a:t>
            </a:r>
            <a:r>
              <a:rPr lang="en-US" altLang="en-US" sz="2000" i="1" dirty="0"/>
              <a:t>student  </a:t>
            </a:r>
            <a:r>
              <a:rPr lang="en-US" altLang="en-US" sz="2000" dirty="0"/>
              <a:t>with </a:t>
            </a:r>
            <a:r>
              <a:rPr lang="en-US" altLang="en-US" sz="2000" i="1" dirty="0"/>
              <a:t>tot_creds </a:t>
            </a:r>
            <a:r>
              <a:rPr lang="en-US" altLang="en-US" sz="2000" dirty="0"/>
              <a:t>set to null</a:t>
            </a:r>
            <a:endParaRPr lang="en-US" altLang="en-US" sz="2000" dirty="0"/>
          </a:p>
          <a:p>
            <a:pPr>
              <a:buFont typeface="Monotype Sorts" pitchFamily="-65" charset="2"/>
              <a:buNone/>
              <a:tabLst>
                <a:tab pos="1204595" algn="l"/>
                <a:tab pos="1890395" algn="l"/>
              </a:tabLst>
            </a:pPr>
            <a:r>
              <a:rPr lang="en-US" altLang="en-US" sz="2000" b="1" dirty="0"/>
              <a:t>	      insert into </a:t>
            </a:r>
            <a:r>
              <a:rPr lang="en-US" altLang="en-US" sz="2000" i="1" dirty="0"/>
              <a:t>student</a:t>
            </a:r>
            <a:br>
              <a:rPr lang="en-US" altLang="en-US" sz="2000" i="1" dirty="0"/>
            </a:br>
            <a:r>
              <a:rPr lang="en-US" altLang="en-US" sz="2000" i="1" dirty="0"/>
              <a:t>             </a:t>
            </a:r>
            <a:r>
              <a:rPr lang="en-US" altLang="en-US" sz="2000" b="1" dirty="0"/>
              <a:t>values </a:t>
            </a:r>
            <a:r>
              <a:rPr lang="en-US" altLang="en-US" sz="2000" dirty="0"/>
              <a:t>('3003', 'Green', 'Finance', </a:t>
            </a:r>
            <a:r>
              <a:rPr lang="en-US" altLang="en-US" sz="2000" i="1" dirty="0"/>
              <a:t>null</a:t>
            </a:r>
            <a:r>
              <a:rPr lang="en-US" altLang="en-US" sz="2000" dirty="0"/>
              <a:t>);</a:t>
            </a:r>
            <a:endParaRPr lang="en-US" altLang="en-US" sz="2000" dirty="0"/>
          </a:p>
          <a:p>
            <a:pPr>
              <a:buFont typeface="Monotype Sorts" pitchFamily="-65" charset="2"/>
              <a:buNone/>
              <a:tabLst>
                <a:tab pos="1204595" algn="l"/>
                <a:tab pos="1890395" algn="l"/>
              </a:tabLst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246063"/>
            <a:ext cx="8058150" cy="457200"/>
          </a:xfrm>
        </p:spPr>
        <p:txBody>
          <a:bodyPr/>
          <a:lstStyle/>
          <a:p>
            <a:r>
              <a:rPr lang="en-US" altLang="en-US" sz="2800" dirty="0"/>
              <a:t>Insertion (Cont.)</a:t>
            </a:r>
            <a:endParaRPr lang="en-US" altLang="en-US" sz="2800" dirty="0"/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113" y="1106488"/>
            <a:ext cx="7561407" cy="5074856"/>
          </a:xfrm>
        </p:spPr>
        <p:txBody>
          <a:bodyPr/>
          <a:lstStyle/>
          <a:p>
            <a:pPr>
              <a:tabLst>
                <a:tab pos="908050" algn="l"/>
              </a:tabLst>
            </a:pPr>
            <a:r>
              <a:rPr lang="en-US" altLang="en-US" sz="2000" dirty="0"/>
              <a:t>Make each student in the Music department who has earned more than 144 credit hours an instructor in the Music department with a salary of  $18,000.</a:t>
            </a:r>
            <a:endParaRPr lang="en-US" altLang="en-US" sz="2000" dirty="0"/>
          </a:p>
          <a:p>
            <a:pPr>
              <a:buFont typeface="Monotype Sorts" pitchFamily="-65" charset="2"/>
              <a:buNone/>
              <a:tabLst>
                <a:tab pos="908050" algn="l"/>
              </a:tabLst>
            </a:pPr>
            <a:r>
              <a:rPr lang="en-US" altLang="en-US" sz="2000" dirty="0"/>
              <a:t>	    </a:t>
            </a:r>
            <a:r>
              <a:rPr lang="en-US" altLang="en-US" sz="2000" b="1" dirty="0"/>
              <a:t>insert into </a:t>
            </a:r>
            <a:r>
              <a:rPr lang="en-US" altLang="en-US" sz="2000" i="1" dirty="0"/>
              <a:t>instructor</a:t>
            </a:r>
            <a:br>
              <a:rPr lang="en-US" altLang="en-US" sz="2000" i="1" dirty="0"/>
            </a:br>
            <a:r>
              <a:rPr lang="en-US" altLang="en-US" sz="2000" i="1" dirty="0"/>
              <a:t>	</a:t>
            </a:r>
            <a:r>
              <a:rPr lang="en-US" altLang="en-US" sz="2000" b="1" dirty="0"/>
              <a:t>select </a:t>
            </a:r>
            <a:r>
              <a:rPr lang="en-US" altLang="en-US" sz="2000" i="1" dirty="0"/>
              <a:t>ID, name, dept_name, 18000</a:t>
            </a:r>
            <a:br>
              <a:rPr lang="en-US" altLang="en-US" sz="2000" i="1" dirty="0"/>
            </a:br>
            <a:r>
              <a:rPr lang="en-US" altLang="en-US" sz="2000" i="1" dirty="0"/>
              <a:t>         </a:t>
            </a:r>
            <a:r>
              <a:rPr lang="en-US" altLang="en-US" sz="2000" b="1" dirty="0"/>
              <a:t>from </a:t>
            </a:r>
            <a:r>
              <a:rPr lang="en-US" altLang="en-US" sz="2000" i="1" dirty="0"/>
              <a:t>  student </a:t>
            </a:r>
            <a:br>
              <a:rPr lang="en-US" altLang="en-US" sz="2000" i="1" dirty="0"/>
            </a:br>
            <a:r>
              <a:rPr lang="en-US" altLang="en-US" sz="2000" i="1" dirty="0"/>
              <a:t>         </a:t>
            </a:r>
            <a:r>
              <a:rPr lang="en-US" altLang="en-US" sz="2000" b="1" dirty="0"/>
              <a:t>where </a:t>
            </a:r>
            <a:r>
              <a:rPr lang="en-US" altLang="en-US" sz="2000" i="1" dirty="0"/>
              <a:t>  dept_name = '</a:t>
            </a:r>
            <a:r>
              <a:rPr lang="en-US" altLang="en-US" sz="2000" dirty="0"/>
              <a:t>Music' </a:t>
            </a:r>
            <a:r>
              <a:rPr lang="en-US" altLang="en-US" sz="2000" b="1" dirty="0"/>
              <a:t>and </a:t>
            </a:r>
            <a:r>
              <a:rPr lang="en-US" altLang="en-US" sz="2000" i="1" dirty="0" err="1"/>
              <a:t>total_cred</a:t>
            </a:r>
            <a:r>
              <a:rPr lang="en-US" altLang="en-US" sz="2000" b="1" dirty="0"/>
              <a:t> </a:t>
            </a:r>
            <a:r>
              <a:rPr lang="en-US" altLang="en-US" sz="2000" dirty="0"/>
              <a:t>&gt;</a:t>
            </a:r>
            <a:r>
              <a:rPr lang="en-US" altLang="en-US" sz="2000" b="1" dirty="0"/>
              <a:t> </a:t>
            </a:r>
            <a:r>
              <a:rPr lang="en-US" altLang="en-US" sz="2000" dirty="0"/>
              <a:t>144;</a:t>
            </a:r>
            <a:endParaRPr lang="en-US" altLang="en-US" sz="2000" i="1" dirty="0"/>
          </a:p>
          <a:p>
            <a:pPr>
              <a:buFont typeface="Monotype Sorts" pitchFamily="-65" charset="2"/>
              <a:buNone/>
              <a:tabLst>
                <a:tab pos="908050" algn="l"/>
              </a:tabLst>
            </a:pPr>
            <a:r>
              <a:rPr lang="en-US" altLang="en-US" sz="2000" i="1" dirty="0"/>
              <a:t> </a:t>
            </a:r>
            <a:endParaRPr lang="en-US" altLang="en-US" sz="2000" i="1" dirty="0"/>
          </a:p>
          <a:p>
            <a:pPr>
              <a:tabLst>
                <a:tab pos="908050" algn="l"/>
              </a:tabLst>
            </a:pPr>
            <a:r>
              <a:rPr lang="en-US" altLang="en-US" sz="2000" dirty="0"/>
              <a:t>The </a:t>
            </a:r>
            <a:r>
              <a:rPr lang="en-US" altLang="en-US" sz="2000" b="1" dirty="0"/>
              <a:t>select from where</a:t>
            </a:r>
            <a:r>
              <a:rPr lang="en-US" altLang="en-US" sz="2000" dirty="0"/>
              <a:t> statement is evaluated fully before any of its results are inserted into the relation.  </a:t>
            </a:r>
            <a:endParaRPr lang="en-US" altLang="en-US" sz="2000" dirty="0"/>
          </a:p>
          <a:p>
            <a:pPr>
              <a:buFont typeface="Monotype Sorts" pitchFamily="-65" charset="2"/>
              <a:buNone/>
              <a:tabLst>
                <a:tab pos="908050" algn="l"/>
              </a:tabLst>
            </a:pPr>
            <a:r>
              <a:rPr lang="en-US" altLang="en-US" sz="2000" dirty="0"/>
              <a:t>     Otherwise queries like</a:t>
            </a:r>
            <a:endParaRPr lang="en-US" altLang="en-US" sz="2000" dirty="0"/>
          </a:p>
          <a:p>
            <a:pPr>
              <a:buFont typeface="Monotype Sorts" pitchFamily="-65" charset="2"/>
              <a:buNone/>
              <a:tabLst>
                <a:tab pos="908050" algn="l"/>
              </a:tabLst>
            </a:pPr>
            <a:r>
              <a:rPr lang="en-US" altLang="en-US" sz="2000" dirty="0"/>
              <a:t>       	</a:t>
            </a:r>
            <a:r>
              <a:rPr lang="en-US" altLang="en-US" sz="2000" b="1" dirty="0"/>
              <a:t>insert into</a:t>
            </a:r>
            <a:r>
              <a:rPr lang="en-US" altLang="en-US" sz="2000" dirty="0"/>
              <a:t> </a:t>
            </a:r>
            <a:r>
              <a:rPr lang="en-US" altLang="en-US" sz="2000" i="1" dirty="0"/>
              <a:t>table</a:t>
            </a:r>
            <a:r>
              <a:rPr lang="en-US" altLang="en-US" sz="2000" dirty="0"/>
              <a:t>1 </a:t>
            </a:r>
            <a:r>
              <a:rPr lang="en-US" altLang="en-US" sz="2000" b="1" dirty="0"/>
              <a:t>select</a:t>
            </a:r>
            <a:r>
              <a:rPr lang="en-US" altLang="en-US" sz="2000" dirty="0"/>
              <a:t> * </a:t>
            </a:r>
            <a:r>
              <a:rPr lang="en-US" altLang="en-US" sz="2000" b="1" dirty="0"/>
              <a:t>from</a:t>
            </a:r>
            <a:r>
              <a:rPr lang="en-US" altLang="en-US" sz="2000" dirty="0"/>
              <a:t> </a:t>
            </a:r>
            <a:r>
              <a:rPr lang="en-US" altLang="en-US" sz="2000" i="1" dirty="0"/>
              <a:t>table</a:t>
            </a:r>
            <a:r>
              <a:rPr lang="en-US" altLang="en-US" sz="2000" dirty="0"/>
              <a:t>1</a:t>
            </a:r>
            <a:endParaRPr lang="en-US" altLang="en-US" sz="2000" dirty="0"/>
          </a:p>
          <a:p>
            <a:pPr>
              <a:buFont typeface="Monotype Sorts" pitchFamily="-65" charset="2"/>
              <a:buNone/>
              <a:tabLst>
                <a:tab pos="908050" algn="l"/>
              </a:tabLst>
            </a:pPr>
            <a:r>
              <a:rPr lang="en-US" altLang="en-US" sz="2000" dirty="0"/>
              <a:t>       would cause problem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 smtClean="0"/>
              <a:t>Insert </a:t>
            </a:r>
            <a:r>
              <a:rPr lang="zh-CN" altLang="en-US" sz="3400" smtClean="0"/>
              <a:t>语句</a:t>
            </a:r>
            <a:endParaRPr lang="zh-CN" altLang="en-US" sz="3400" smtClean="0"/>
          </a:p>
        </p:txBody>
      </p:sp>
      <p:sp>
        <p:nvSpPr>
          <p:cNvPr id="773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例： 插入、从另外一个表插入</a:t>
            </a:r>
            <a:endParaRPr lang="zh-CN" altLang="en-US" sz="2400" dirty="0" smtClean="0"/>
          </a:p>
          <a:p>
            <a:pPr lvl="1" eaLnBrk="1" hangingPunct="1"/>
            <a:r>
              <a:rPr lang="en-US" altLang="zh-CN" sz="2200" i="1" dirty="0" smtClean="0"/>
              <a:t>1.</a:t>
            </a:r>
            <a:r>
              <a:rPr lang="en-US" altLang="zh-CN" sz="2200" i="1" dirty="0" smtClean="0">
                <a:solidFill>
                  <a:srgbClr val="30E444"/>
                </a:solidFill>
              </a:rPr>
              <a:t> Create  table</a:t>
            </a:r>
            <a:r>
              <a:rPr lang="en-US" altLang="zh-CN" sz="2200" i="1" dirty="0" smtClean="0">
                <a:solidFill>
                  <a:srgbClr val="0000FF"/>
                </a:solidFill>
              </a:rPr>
              <a:t>  </a:t>
            </a:r>
            <a:r>
              <a:rPr lang="en-US" altLang="zh-CN" sz="2200" dirty="0" smtClean="0"/>
              <a:t>C</a:t>
            </a:r>
            <a:r>
              <a:rPr lang="en-US" altLang="zh-CN" sz="2200" i="1" dirty="0" smtClean="0">
                <a:solidFill>
                  <a:srgbClr val="0000FF"/>
                </a:solidFill>
              </a:rPr>
              <a:t>   </a:t>
            </a:r>
            <a:r>
              <a:rPr lang="en-US" altLang="zh-CN" sz="2200" dirty="0" smtClean="0"/>
              <a:t>(</a:t>
            </a:r>
            <a:r>
              <a:rPr lang="zh-CN" altLang="en-US" sz="2200" dirty="0" smtClean="0"/>
              <a:t>课程 </a:t>
            </a:r>
            <a:r>
              <a:rPr lang="en-US" altLang="zh-CN" sz="2200" dirty="0" smtClean="0"/>
              <a:t>varchar(20), </a:t>
            </a:r>
            <a:r>
              <a:rPr lang="zh-CN" altLang="en-US" sz="2200" dirty="0" smtClean="0"/>
              <a:t>平均成绩 </a:t>
            </a:r>
            <a:r>
              <a:rPr lang="en-US" altLang="zh-CN" sz="2200" dirty="0" smtClean="0"/>
              <a:t>float )</a:t>
            </a:r>
            <a:r>
              <a:rPr lang="en-US" altLang="zh-CN" sz="2200" i="1" dirty="0" smtClean="0">
                <a:solidFill>
                  <a:srgbClr val="0000FF"/>
                </a:solidFill>
              </a:rPr>
              <a:t> </a:t>
            </a:r>
            <a:endParaRPr lang="en-US" altLang="zh-CN" sz="2200" i="1" dirty="0" smtClean="0">
              <a:solidFill>
                <a:srgbClr val="0000FF"/>
              </a:solidFill>
            </a:endParaRPr>
          </a:p>
          <a:p>
            <a:pPr lvl="1" eaLnBrk="1" hangingPunct="1"/>
            <a:r>
              <a:rPr lang="en-US" altLang="zh-CN" sz="2200" dirty="0"/>
              <a:t>2. </a:t>
            </a:r>
            <a:r>
              <a:rPr lang="zh-CN" altLang="en-US" sz="2200" dirty="0"/>
              <a:t>插入两条记录： 物理 </a:t>
            </a:r>
            <a:r>
              <a:rPr lang="en-US" altLang="zh-CN" sz="2200" dirty="0"/>
              <a:t>70</a:t>
            </a:r>
            <a:r>
              <a:rPr lang="zh-CN" altLang="en-US" sz="2200" dirty="0"/>
              <a:t>分， 数学 </a:t>
            </a:r>
            <a:r>
              <a:rPr lang="en-US" altLang="zh-CN" sz="2200" dirty="0" smtClean="0"/>
              <a:t>85</a:t>
            </a:r>
            <a:r>
              <a:rPr lang="zh-CN" altLang="en-US" sz="2200" dirty="0" smtClean="0"/>
              <a:t>分</a:t>
            </a:r>
            <a:endParaRPr lang="en-US" altLang="zh-CN" sz="2200" dirty="0"/>
          </a:p>
          <a:p>
            <a:pPr lvl="1" eaLnBrk="1" hangingPunct="1"/>
            <a:r>
              <a:rPr lang="en-US" altLang="zh-CN" sz="2200" i="1" dirty="0" smtClean="0"/>
              <a:t>3. </a:t>
            </a:r>
            <a:r>
              <a:rPr lang="zh-CN" altLang="en-US" sz="2200" dirty="0"/>
              <a:t>从</a:t>
            </a:r>
            <a:r>
              <a:rPr lang="en-US" altLang="zh-CN" sz="2200" dirty="0"/>
              <a:t>R</a:t>
            </a:r>
            <a:r>
              <a:rPr lang="zh-CN" altLang="en-US" sz="2200" dirty="0"/>
              <a:t>表中统计每门课程的平均成绩，然后保存到</a:t>
            </a:r>
            <a:r>
              <a:rPr lang="en-US" altLang="zh-CN" sz="2200" dirty="0"/>
              <a:t>C</a:t>
            </a:r>
            <a:r>
              <a:rPr lang="zh-CN" altLang="en-US" sz="2200" dirty="0"/>
              <a:t>表里</a:t>
            </a:r>
            <a:r>
              <a:rPr lang="en-US" altLang="zh-CN" sz="2200" dirty="0"/>
              <a:t> </a:t>
            </a:r>
            <a:endParaRPr lang="en-US" altLang="zh-CN" sz="2200" dirty="0"/>
          </a:p>
          <a:p>
            <a:pPr lvl="1" eaLnBrk="1" hangingPunct="1"/>
            <a:r>
              <a:rPr lang="en-US" altLang="zh-CN" sz="2200" i="1" dirty="0" smtClean="0">
                <a:solidFill>
                  <a:srgbClr val="0000FF"/>
                </a:solidFill>
              </a:rPr>
              <a:t> </a:t>
            </a:r>
            <a:r>
              <a:rPr lang="en-US" altLang="zh-CN" sz="2200" i="1" dirty="0" smtClean="0">
                <a:solidFill>
                  <a:srgbClr val="30E444"/>
                </a:solidFill>
              </a:rPr>
              <a:t>Insert</a:t>
            </a:r>
            <a:r>
              <a:rPr lang="zh-CN" altLang="en-US" sz="2200" i="1" dirty="0" smtClean="0">
                <a:solidFill>
                  <a:srgbClr val="30E444"/>
                </a:solidFill>
              </a:rPr>
              <a:t>　</a:t>
            </a:r>
            <a:r>
              <a:rPr lang="en-US" altLang="zh-CN" sz="2200" i="1" dirty="0" smtClean="0">
                <a:solidFill>
                  <a:srgbClr val="30E444"/>
                </a:solidFill>
              </a:rPr>
              <a:t>Into</a:t>
            </a:r>
            <a:r>
              <a:rPr lang="zh-CN" altLang="en-US" sz="2200" i="1" dirty="0" smtClean="0">
                <a:solidFill>
                  <a:srgbClr val="30E444"/>
                </a:solidFill>
              </a:rPr>
              <a:t>　</a:t>
            </a:r>
            <a:r>
              <a:rPr lang="en-US" altLang="zh-CN" sz="2200" dirty="0" smtClean="0"/>
              <a:t>C</a:t>
            </a:r>
            <a:r>
              <a:rPr lang="zh-CN" altLang="en-US" sz="2200" dirty="0" smtClean="0"/>
              <a:t>　</a:t>
            </a:r>
            <a:br>
              <a:rPr lang="zh-CN" altLang="en-US" sz="2200" dirty="0" smtClean="0"/>
            </a:br>
            <a:r>
              <a:rPr lang="zh-CN" altLang="en-US" sz="2200" dirty="0" smtClean="0"/>
              <a:t>      </a:t>
            </a:r>
            <a:r>
              <a:rPr lang="zh-CN" altLang="en-US" sz="2200" dirty="0" smtClean="0">
                <a:solidFill>
                  <a:schemeClr val="tx2"/>
                </a:solidFill>
              </a:rPr>
              <a:t>？？？</a:t>
            </a:r>
            <a:endParaRPr lang="zh-CN" altLang="en-US" sz="2200" dirty="0" smtClean="0">
              <a:solidFill>
                <a:schemeClr val="tx2"/>
              </a:solidFill>
            </a:endParaRPr>
          </a:p>
        </p:txBody>
      </p:sp>
      <p:graphicFrame>
        <p:nvGraphicFramePr>
          <p:cNvPr id="773218" name="Group 98"/>
          <p:cNvGraphicFramePr>
            <a:graphicFrameLocks noGrp="1"/>
          </p:cNvGraphicFramePr>
          <p:nvPr/>
        </p:nvGraphicFramePr>
        <p:xfrm>
          <a:off x="628650" y="4357688"/>
          <a:ext cx="2024062" cy="1493836"/>
        </p:xfrm>
        <a:graphic>
          <a:graphicData uri="http://schemas.openxmlformats.org/drawingml/2006/table">
            <a:tbl>
              <a:tblPr/>
              <a:tblGrid>
                <a:gridCol w="674687"/>
                <a:gridCol w="674688"/>
                <a:gridCol w="674687"/>
              </a:tblGrid>
              <a:tr h="37345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8" marB="190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8" marB="190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成绩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8" marB="190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345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8" marB="190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8" marB="190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8" marB="190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45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王红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8" marB="190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8" marB="190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8" marB="190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45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张军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8" marB="190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8" marB="190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8" marB="190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73220" name="Group 100"/>
          <p:cNvGraphicFramePr>
            <a:graphicFrameLocks noGrp="1"/>
          </p:cNvGraphicFramePr>
          <p:nvPr/>
        </p:nvGraphicFramePr>
        <p:xfrm>
          <a:off x="4668838" y="4368800"/>
          <a:ext cx="1917700" cy="1120776"/>
        </p:xfrm>
        <a:graphic>
          <a:graphicData uri="http://schemas.openxmlformats.org/drawingml/2006/table">
            <a:tbl>
              <a:tblPr/>
              <a:tblGrid>
                <a:gridCol w="663320"/>
                <a:gridCol w="1254380"/>
              </a:tblGrid>
              <a:tr h="37359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089" marR="38089" marT="19071" marB="190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平均成绩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089" marR="38089" marT="19071" marB="190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359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089" marR="38089" marT="19071" marB="190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089" marR="38089" marT="19071" marB="190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59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089" marR="38089" marT="19071" marB="190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85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089" marR="38089" marT="19071" marB="190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096" name="Text Box 53"/>
          <p:cNvSpPr txBox="1">
            <a:spLocks noChangeArrowheads="1"/>
          </p:cNvSpPr>
          <p:nvPr/>
        </p:nvSpPr>
        <p:spPr bwMode="auto">
          <a:xfrm>
            <a:off x="925072" y="3731418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smtClean="0">
                <a:latin typeface="Tahoma" panose="020B0604030504040204" pitchFamily="34" charset="0"/>
              </a:rPr>
              <a:t>R</a:t>
            </a:r>
            <a:endParaRPr kumimoji="1" lang="en-US" altLang="zh-CN" sz="2800" b="0" smtClean="0">
              <a:latin typeface="Tahoma" panose="020B0604030504040204" pitchFamily="34" charset="0"/>
            </a:endParaRPr>
          </a:p>
        </p:txBody>
      </p:sp>
      <p:sp>
        <p:nvSpPr>
          <p:cNvPr id="773174" name="Text Box 54"/>
          <p:cNvSpPr txBox="1">
            <a:spLocks noChangeArrowheads="1"/>
          </p:cNvSpPr>
          <p:nvPr/>
        </p:nvSpPr>
        <p:spPr bwMode="auto">
          <a:xfrm>
            <a:off x="5087938" y="3883025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smtClean="0">
                <a:latin typeface="Tahoma" panose="020B0604030504040204" pitchFamily="34" charset="0"/>
              </a:rPr>
              <a:t>C</a:t>
            </a:r>
            <a:endParaRPr kumimoji="1" lang="en-US" altLang="zh-CN" sz="2800" b="0" smtClean="0">
              <a:latin typeface="Tahoma" panose="020B060403050404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52712" y="5749247"/>
            <a:ext cx="25474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 algn="just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altLang="zh-CN" sz="2000" i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Group By </a:t>
            </a:r>
            <a:r>
              <a:rPr lang="zh-CN" altLang="zh-CN" sz="2000" i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课程</a:t>
            </a:r>
            <a:endParaRPr lang="en-US" altLang="zh-CN" sz="2000" i="1" kern="1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 algn="just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altLang="zh-CN" sz="2000" i="1" kern="1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Avg</a:t>
            </a:r>
            <a:r>
              <a:rPr lang="en-US" altLang="zh-CN" sz="2000" i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sz="2000" i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成绩</a:t>
            </a:r>
            <a:r>
              <a:rPr lang="en-US" altLang="zh-CN" sz="2000" i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i="1" kern="1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7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7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7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7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7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773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3123" grpId="0" bldLvl="2" autoUpdateAnimBg="0" build="p"/>
      <p:bldP spid="773174" grpId="0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123825"/>
            <a:ext cx="8077200" cy="609600"/>
          </a:xfrm>
        </p:spPr>
        <p:txBody>
          <a:bodyPr/>
          <a:lstStyle/>
          <a:p>
            <a:r>
              <a:rPr lang="en-US" altLang="en-US" sz="2800" dirty="0"/>
              <a:t>Updates</a:t>
            </a:r>
            <a:endParaRPr lang="en-US" altLang="en-US" sz="2800" dirty="0"/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105345"/>
            <a:ext cx="7634796" cy="4876800"/>
          </a:xfrm>
        </p:spPr>
        <p:txBody>
          <a:bodyPr/>
          <a:lstStyle/>
          <a:p>
            <a:pPr>
              <a:tabLst>
                <a:tab pos="2336800" algn="l"/>
              </a:tabLst>
            </a:pPr>
            <a:r>
              <a:rPr lang="en-US" altLang="en-US" sz="2000" dirty="0"/>
              <a:t>Give  a  5% salary raise to all instructors</a:t>
            </a:r>
            <a:endParaRPr lang="en-US" altLang="en-US" sz="2000" dirty="0"/>
          </a:p>
          <a:p>
            <a:pPr lvl="1">
              <a:buFont typeface="Monotype Sorts" pitchFamily="-65" charset="2"/>
              <a:buNone/>
              <a:tabLst>
                <a:tab pos="2336800" algn="l"/>
              </a:tabLst>
            </a:pPr>
            <a:r>
              <a:rPr lang="en-US" altLang="en-US" sz="2000" dirty="0"/>
              <a:t>	           </a:t>
            </a:r>
            <a:r>
              <a:rPr lang="en-US" altLang="en-US" sz="2000" b="1" dirty="0">
                <a:sym typeface="Symbol" panose="05050102010706020507" pitchFamily="18" charset="2"/>
              </a:rPr>
              <a:t>update </a:t>
            </a:r>
            <a:r>
              <a:rPr lang="en-US" altLang="en-US" sz="2000" i="1" dirty="0">
                <a:sym typeface="Symbol" panose="05050102010706020507" pitchFamily="18" charset="2"/>
              </a:rPr>
              <a:t>instructor</a:t>
            </a:r>
            <a:br>
              <a:rPr lang="en-US" altLang="en-US" sz="2000" i="1" dirty="0">
                <a:sym typeface="Symbol" panose="05050102010706020507" pitchFamily="18" charset="2"/>
              </a:rPr>
            </a:br>
            <a:r>
              <a:rPr lang="en-US" altLang="en-US" sz="2000" i="1" dirty="0">
                <a:sym typeface="Symbol" panose="05050102010706020507" pitchFamily="18" charset="2"/>
              </a:rPr>
              <a:t>               </a:t>
            </a:r>
            <a:r>
              <a:rPr lang="en-US" altLang="en-US" sz="2000" b="1" dirty="0">
                <a:sym typeface="Symbol" panose="05050102010706020507" pitchFamily="18" charset="2"/>
              </a:rPr>
              <a:t>set </a:t>
            </a:r>
            <a:r>
              <a:rPr lang="en-US" altLang="en-US" sz="2000" i="1" dirty="0">
                <a:sym typeface="Symbol" panose="05050102010706020507" pitchFamily="18" charset="2"/>
              </a:rPr>
              <a:t>salary </a:t>
            </a:r>
            <a:r>
              <a:rPr lang="en-US" altLang="en-US" sz="2000" dirty="0">
                <a:sym typeface="Symbol" panose="05050102010706020507" pitchFamily="18" charset="2"/>
              </a:rPr>
              <a:t>= </a:t>
            </a:r>
            <a:r>
              <a:rPr lang="en-US" altLang="en-US" sz="2000" i="1" dirty="0">
                <a:sym typeface="Symbol" panose="05050102010706020507" pitchFamily="18" charset="2"/>
              </a:rPr>
              <a:t>salary </a:t>
            </a:r>
            <a:r>
              <a:rPr lang="en-US" altLang="en-US" sz="2000" dirty="0">
                <a:sym typeface="Symbol" panose="05050102010706020507" pitchFamily="18" charset="2"/>
              </a:rPr>
              <a:t>* 1.05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>
              <a:tabLst>
                <a:tab pos="2336800" algn="l"/>
              </a:tabLst>
            </a:pPr>
            <a:r>
              <a:rPr lang="en-US" altLang="en-US" sz="2000" dirty="0"/>
              <a:t>Give  a 5% salary raise to those instructors who earn less than 70000</a:t>
            </a:r>
            <a:br>
              <a:rPr lang="en-US" altLang="en-US" sz="2000" dirty="0">
                <a:sym typeface="Symbol" panose="05050102010706020507" pitchFamily="18" charset="2"/>
              </a:rPr>
            </a:br>
            <a:r>
              <a:rPr lang="en-US" altLang="en-US" sz="2000" dirty="0">
                <a:sym typeface="Symbol" panose="05050102010706020507" pitchFamily="18" charset="2"/>
              </a:rPr>
              <a:t>                </a:t>
            </a:r>
            <a:r>
              <a:rPr lang="en-US" altLang="en-US" sz="2000" b="1" dirty="0">
                <a:sym typeface="Symbol" panose="05050102010706020507" pitchFamily="18" charset="2"/>
              </a:rPr>
              <a:t>update </a:t>
            </a:r>
            <a:r>
              <a:rPr lang="en-US" altLang="en-US" sz="2000" i="1" dirty="0">
                <a:sym typeface="Symbol" panose="05050102010706020507" pitchFamily="18" charset="2"/>
              </a:rPr>
              <a:t>instructor</a:t>
            </a:r>
            <a:br>
              <a:rPr lang="en-US" altLang="en-US" sz="2000" i="1" dirty="0">
                <a:sym typeface="Symbol" panose="05050102010706020507" pitchFamily="18" charset="2"/>
              </a:rPr>
            </a:br>
            <a:r>
              <a:rPr lang="en-US" altLang="en-US" sz="2000" i="1" dirty="0">
                <a:sym typeface="Symbol" panose="05050102010706020507" pitchFamily="18" charset="2"/>
              </a:rPr>
              <a:t>                     </a:t>
            </a:r>
            <a:r>
              <a:rPr lang="en-US" altLang="en-US" sz="2000" b="1" dirty="0">
                <a:sym typeface="Symbol" panose="05050102010706020507" pitchFamily="18" charset="2"/>
              </a:rPr>
              <a:t>set </a:t>
            </a:r>
            <a:r>
              <a:rPr lang="en-US" altLang="en-US" sz="2000" i="1" dirty="0">
                <a:sym typeface="Symbol" panose="05050102010706020507" pitchFamily="18" charset="2"/>
              </a:rPr>
              <a:t>salary </a:t>
            </a:r>
            <a:r>
              <a:rPr lang="en-US" altLang="en-US" sz="2000" dirty="0">
                <a:sym typeface="Symbol" panose="05050102010706020507" pitchFamily="18" charset="2"/>
              </a:rPr>
              <a:t>= </a:t>
            </a:r>
            <a:r>
              <a:rPr lang="en-US" altLang="en-US" sz="2000" i="1" dirty="0">
                <a:sym typeface="Symbol" panose="05050102010706020507" pitchFamily="18" charset="2"/>
              </a:rPr>
              <a:t>salary </a:t>
            </a:r>
            <a:r>
              <a:rPr lang="en-US" altLang="en-US" sz="2000" dirty="0">
                <a:sym typeface="Symbol" panose="05050102010706020507" pitchFamily="18" charset="2"/>
              </a:rPr>
              <a:t>* 1.05</a:t>
            </a:r>
            <a:br>
              <a:rPr lang="en-US" altLang="en-US" sz="2000" dirty="0">
                <a:sym typeface="Symbol" panose="05050102010706020507" pitchFamily="18" charset="2"/>
              </a:rPr>
            </a:br>
            <a:r>
              <a:rPr lang="en-US" altLang="en-US" sz="2000" dirty="0">
                <a:sym typeface="Symbol" panose="05050102010706020507" pitchFamily="18" charset="2"/>
              </a:rPr>
              <a:t>                    </a:t>
            </a:r>
            <a:r>
              <a:rPr lang="en-US" altLang="en-US" sz="2000" b="1" dirty="0">
                <a:sym typeface="Symbol" panose="05050102010706020507" pitchFamily="18" charset="2"/>
              </a:rPr>
              <a:t>where </a:t>
            </a:r>
            <a:r>
              <a:rPr lang="en-US" altLang="en-US" sz="2000" i="1" dirty="0">
                <a:sym typeface="Symbol" panose="05050102010706020507" pitchFamily="18" charset="2"/>
              </a:rPr>
              <a:t>salary </a:t>
            </a:r>
            <a:r>
              <a:rPr lang="en-US" altLang="en-US" sz="2000" dirty="0">
                <a:sym typeface="Symbol" panose="05050102010706020507" pitchFamily="18" charset="2"/>
              </a:rPr>
              <a:t>&lt; 70000;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>
              <a:tabLst>
                <a:tab pos="2336800" algn="l"/>
              </a:tabLst>
            </a:pPr>
            <a:r>
              <a:rPr lang="en-US" altLang="en-US" sz="2000" dirty="0"/>
              <a:t>Give  a 5% salary raise to instructors whose salary is less than average</a:t>
            </a:r>
            <a:endParaRPr lang="en-US" altLang="en-US" sz="2000" dirty="0"/>
          </a:p>
          <a:p>
            <a:pPr>
              <a:buNone/>
              <a:tabLst>
                <a:tab pos="2336800" algn="l"/>
              </a:tabLst>
            </a:pPr>
            <a:r>
              <a:rPr lang="en-US" altLang="en-US" sz="2000" b="1" dirty="0">
                <a:sym typeface="Symbol" panose="05050102010706020507" pitchFamily="18" charset="2"/>
              </a:rPr>
              <a:t>                          update </a:t>
            </a:r>
            <a:r>
              <a:rPr lang="en-US" altLang="en-US" sz="2000" i="1" dirty="0">
                <a:sym typeface="Symbol" panose="05050102010706020507" pitchFamily="18" charset="2"/>
              </a:rPr>
              <a:t>instructor</a:t>
            </a:r>
            <a:br>
              <a:rPr lang="en-US" altLang="en-US" sz="2000" i="1" dirty="0">
                <a:sym typeface="Symbol" panose="05050102010706020507" pitchFamily="18" charset="2"/>
              </a:rPr>
            </a:br>
            <a:r>
              <a:rPr lang="en-US" altLang="en-US" sz="2000" i="1" dirty="0">
                <a:sym typeface="Symbol" panose="05050102010706020507" pitchFamily="18" charset="2"/>
              </a:rPr>
              <a:t>                     </a:t>
            </a:r>
            <a:r>
              <a:rPr lang="en-US" altLang="en-US" sz="2000" b="1" dirty="0">
                <a:sym typeface="Symbol" panose="05050102010706020507" pitchFamily="18" charset="2"/>
              </a:rPr>
              <a:t>set </a:t>
            </a:r>
            <a:r>
              <a:rPr lang="en-US" altLang="en-US" sz="2000" i="1" dirty="0">
                <a:sym typeface="Symbol" panose="05050102010706020507" pitchFamily="18" charset="2"/>
              </a:rPr>
              <a:t>salary </a:t>
            </a:r>
            <a:r>
              <a:rPr lang="en-US" altLang="en-US" sz="2000" dirty="0">
                <a:sym typeface="Symbol" panose="05050102010706020507" pitchFamily="18" charset="2"/>
              </a:rPr>
              <a:t>= </a:t>
            </a:r>
            <a:r>
              <a:rPr lang="en-US" altLang="en-US" sz="2000" i="1" dirty="0">
                <a:sym typeface="Symbol" panose="05050102010706020507" pitchFamily="18" charset="2"/>
              </a:rPr>
              <a:t>salary </a:t>
            </a:r>
            <a:r>
              <a:rPr lang="en-US" altLang="en-US" sz="2000" dirty="0">
                <a:sym typeface="Symbol" panose="05050102010706020507" pitchFamily="18" charset="2"/>
              </a:rPr>
              <a:t>* 1.05</a:t>
            </a:r>
            <a:br>
              <a:rPr lang="en-US" altLang="en-US" sz="2000" dirty="0">
                <a:sym typeface="Symbol" panose="05050102010706020507" pitchFamily="18" charset="2"/>
              </a:rPr>
            </a:br>
            <a:r>
              <a:rPr lang="en-US" altLang="en-US" sz="2000" dirty="0">
                <a:sym typeface="Symbol" panose="05050102010706020507" pitchFamily="18" charset="2"/>
              </a:rPr>
              <a:t>                     </a:t>
            </a:r>
            <a:r>
              <a:rPr lang="en-US" altLang="en-US" sz="2000" b="1" dirty="0">
                <a:sym typeface="Symbol" panose="05050102010706020507" pitchFamily="18" charset="2"/>
              </a:rPr>
              <a:t>where </a:t>
            </a:r>
            <a:r>
              <a:rPr lang="en-US" altLang="en-US" sz="2000" i="1" dirty="0">
                <a:sym typeface="Symbol" panose="05050102010706020507" pitchFamily="18" charset="2"/>
              </a:rPr>
              <a:t>salary </a:t>
            </a:r>
            <a:r>
              <a:rPr lang="en-US" altLang="en-US" sz="2000" dirty="0">
                <a:sym typeface="Symbol" panose="05050102010706020507" pitchFamily="18" charset="2"/>
              </a:rPr>
              <a:t>&lt;  (</a:t>
            </a:r>
            <a:r>
              <a:rPr lang="en-US" altLang="en-US" sz="2000" b="1" dirty="0">
                <a:sym typeface="Symbol" panose="05050102010706020507" pitchFamily="18" charset="2"/>
              </a:rPr>
              <a:t>select </a:t>
            </a:r>
            <a:r>
              <a:rPr lang="en-US" altLang="en-US" sz="2000" b="1" dirty="0" err="1">
                <a:sym typeface="Symbol" panose="05050102010706020507" pitchFamily="18" charset="2"/>
              </a:rPr>
              <a:t>avg</a:t>
            </a:r>
            <a:r>
              <a:rPr lang="en-US" altLang="en-US" sz="2000" b="1" dirty="0"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(salary)</a:t>
            </a:r>
            <a:br>
              <a:rPr lang="en-US" altLang="en-US" sz="2000" dirty="0">
                <a:sym typeface="Symbol" panose="05050102010706020507" pitchFamily="18" charset="2"/>
              </a:rPr>
            </a:br>
            <a:r>
              <a:rPr lang="en-US" altLang="en-US" sz="2000" dirty="0">
                <a:sym typeface="Symbol" panose="05050102010706020507" pitchFamily="18" charset="2"/>
              </a:rPr>
              <a:t>                                                 </a:t>
            </a:r>
            <a:r>
              <a:rPr lang="en-US" altLang="en-US" sz="2000" b="1" dirty="0">
                <a:sym typeface="Symbol" panose="05050102010706020507" pitchFamily="18" charset="2"/>
              </a:rPr>
              <a:t>from </a:t>
            </a:r>
            <a:r>
              <a:rPr lang="en-US" altLang="en-US" sz="2000" i="1" dirty="0">
                <a:sym typeface="Symbol" panose="05050102010706020507" pitchFamily="18" charset="2"/>
              </a:rPr>
              <a:t>instructor</a:t>
            </a:r>
            <a:r>
              <a:rPr lang="en-US" altLang="en-US" sz="2000" dirty="0">
                <a:sym typeface="Symbol" panose="05050102010706020507" pitchFamily="18" charset="2"/>
              </a:rPr>
              <a:t>);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>
              <a:tabLst>
                <a:tab pos="2336800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123825"/>
            <a:ext cx="8077200" cy="609600"/>
          </a:xfrm>
        </p:spPr>
        <p:txBody>
          <a:bodyPr/>
          <a:lstStyle/>
          <a:p>
            <a:r>
              <a:rPr lang="en-US" altLang="en-US" sz="2800" dirty="0"/>
              <a:t>Updates (Cont.)</a:t>
            </a:r>
            <a:endParaRPr lang="en-US" altLang="en-US" sz="2800" dirty="0"/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6" y="1100831"/>
            <a:ext cx="7634795" cy="3946657"/>
          </a:xfrm>
        </p:spPr>
        <p:txBody>
          <a:bodyPr/>
          <a:lstStyle/>
          <a:p>
            <a:pPr>
              <a:tabLst>
                <a:tab pos="2336800" algn="l"/>
              </a:tabLst>
            </a:pPr>
            <a:r>
              <a:rPr lang="en-US" altLang="en-US" sz="2000" dirty="0"/>
              <a:t>Increase salaries of instructors whose salary is over $100,000 by 3%, and all others by a 5% </a:t>
            </a:r>
            <a:endParaRPr lang="en-US" altLang="en-US" sz="2000" dirty="0"/>
          </a:p>
          <a:p>
            <a:pPr lvl="1">
              <a:tabLst>
                <a:tab pos="2336800" algn="l"/>
              </a:tabLst>
            </a:pPr>
            <a:r>
              <a:rPr lang="en-US" altLang="en-US" sz="2000" dirty="0"/>
              <a:t>Write two </a:t>
            </a:r>
            <a:r>
              <a:rPr lang="en-US" altLang="en-US" sz="2000" b="1" dirty="0"/>
              <a:t>update </a:t>
            </a:r>
            <a:r>
              <a:rPr lang="en-US" altLang="en-US" sz="2000" dirty="0"/>
              <a:t>statements:</a:t>
            </a:r>
            <a:endParaRPr lang="en-US" altLang="en-US" sz="2000" dirty="0"/>
          </a:p>
          <a:p>
            <a:pPr lvl="1">
              <a:buFont typeface="Monotype Sorts" pitchFamily="-65" charset="2"/>
              <a:buNone/>
              <a:tabLst>
                <a:tab pos="2336800" algn="l"/>
              </a:tabLst>
            </a:pPr>
            <a:r>
              <a:rPr lang="en-US" altLang="en-US" sz="2000" dirty="0"/>
              <a:t>	           </a:t>
            </a:r>
            <a:r>
              <a:rPr lang="en-US" altLang="en-US" sz="2000" b="1" dirty="0">
                <a:sym typeface="Symbol" panose="05050102010706020507" pitchFamily="18" charset="2"/>
              </a:rPr>
              <a:t>update </a:t>
            </a:r>
            <a:r>
              <a:rPr lang="en-US" altLang="en-US" sz="2000" i="1" dirty="0">
                <a:sym typeface="Symbol" panose="05050102010706020507" pitchFamily="18" charset="2"/>
              </a:rPr>
              <a:t>instructor</a:t>
            </a:r>
            <a:br>
              <a:rPr lang="en-US" altLang="en-US" sz="2000" i="1" dirty="0">
                <a:sym typeface="Symbol" panose="05050102010706020507" pitchFamily="18" charset="2"/>
              </a:rPr>
            </a:br>
            <a:r>
              <a:rPr lang="en-US" altLang="en-US" sz="2000" i="1" dirty="0">
                <a:sym typeface="Symbol" panose="05050102010706020507" pitchFamily="18" charset="2"/>
              </a:rPr>
              <a:t>               </a:t>
            </a:r>
            <a:r>
              <a:rPr lang="en-US" altLang="en-US" sz="2000" b="1" dirty="0">
                <a:sym typeface="Symbol" panose="05050102010706020507" pitchFamily="18" charset="2"/>
              </a:rPr>
              <a:t>set </a:t>
            </a:r>
            <a:r>
              <a:rPr lang="en-US" altLang="en-US" sz="2000" i="1" dirty="0">
                <a:sym typeface="Symbol" panose="05050102010706020507" pitchFamily="18" charset="2"/>
              </a:rPr>
              <a:t>salary </a:t>
            </a:r>
            <a:r>
              <a:rPr lang="en-US" altLang="en-US" sz="2000" dirty="0">
                <a:sym typeface="Symbol" panose="05050102010706020507" pitchFamily="18" charset="2"/>
              </a:rPr>
              <a:t>= </a:t>
            </a:r>
            <a:r>
              <a:rPr lang="en-US" altLang="en-US" sz="2000" i="1" dirty="0">
                <a:sym typeface="Symbol" panose="05050102010706020507" pitchFamily="18" charset="2"/>
              </a:rPr>
              <a:t>salary </a:t>
            </a:r>
            <a:r>
              <a:rPr lang="en-US" altLang="en-US" sz="2000" dirty="0">
                <a:sym typeface="Symbol" panose="05050102010706020507" pitchFamily="18" charset="2"/>
              </a:rPr>
              <a:t>* 1.03</a:t>
            </a:r>
            <a:br>
              <a:rPr lang="en-US" altLang="en-US" sz="2000" dirty="0">
                <a:sym typeface="Symbol" panose="05050102010706020507" pitchFamily="18" charset="2"/>
              </a:rPr>
            </a:br>
            <a:r>
              <a:rPr lang="en-US" altLang="en-US" sz="2000" dirty="0">
                <a:sym typeface="Symbol" panose="05050102010706020507" pitchFamily="18" charset="2"/>
              </a:rPr>
              <a:t>               </a:t>
            </a:r>
            <a:r>
              <a:rPr lang="en-US" altLang="en-US" sz="2000" b="1" dirty="0">
                <a:sym typeface="Symbol" panose="05050102010706020507" pitchFamily="18" charset="2"/>
              </a:rPr>
              <a:t>where </a:t>
            </a:r>
            <a:r>
              <a:rPr lang="en-US" altLang="en-US" sz="2000" i="1" dirty="0">
                <a:sym typeface="Symbol" panose="05050102010706020507" pitchFamily="18" charset="2"/>
              </a:rPr>
              <a:t>salary </a:t>
            </a:r>
            <a:r>
              <a:rPr lang="en-US" altLang="en-US" sz="2000" dirty="0">
                <a:sym typeface="Symbol" panose="05050102010706020507" pitchFamily="18" charset="2"/>
              </a:rPr>
              <a:t>&gt; 100000;</a:t>
            </a:r>
            <a:br>
              <a:rPr lang="en-US" altLang="en-US" sz="2000" dirty="0">
                <a:sym typeface="Symbol" panose="05050102010706020507" pitchFamily="18" charset="2"/>
              </a:rPr>
            </a:br>
            <a:r>
              <a:rPr lang="en-US" altLang="en-US" sz="2000" dirty="0">
                <a:sym typeface="Symbol" panose="05050102010706020507" pitchFamily="18" charset="2"/>
              </a:rPr>
              <a:t>           </a:t>
            </a:r>
            <a:r>
              <a:rPr lang="en-US" altLang="en-US" sz="2000" b="1" dirty="0">
                <a:sym typeface="Symbol" panose="05050102010706020507" pitchFamily="18" charset="2"/>
              </a:rPr>
              <a:t>update </a:t>
            </a:r>
            <a:r>
              <a:rPr lang="en-US" altLang="en-US" sz="2000" i="1" dirty="0">
                <a:sym typeface="Symbol" panose="05050102010706020507" pitchFamily="18" charset="2"/>
              </a:rPr>
              <a:t>instructor</a:t>
            </a:r>
            <a:br>
              <a:rPr lang="en-US" altLang="en-US" sz="2000" i="1" dirty="0">
                <a:sym typeface="Symbol" panose="05050102010706020507" pitchFamily="18" charset="2"/>
              </a:rPr>
            </a:br>
            <a:r>
              <a:rPr lang="en-US" altLang="en-US" sz="2000" i="1" dirty="0">
                <a:sym typeface="Symbol" panose="05050102010706020507" pitchFamily="18" charset="2"/>
              </a:rPr>
              <a:t>                </a:t>
            </a:r>
            <a:r>
              <a:rPr lang="en-US" altLang="en-US" sz="2000" b="1" dirty="0">
                <a:sym typeface="Symbol" panose="05050102010706020507" pitchFamily="18" charset="2"/>
              </a:rPr>
              <a:t>set </a:t>
            </a:r>
            <a:r>
              <a:rPr lang="en-US" altLang="en-US" sz="2000" i="1" dirty="0">
                <a:sym typeface="Symbol" panose="05050102010706020507" pitchFamily="18" charset="2"/>
              </a:rPr>
              <a:t>salary </a:t>
            </a:r>
            <a:r>
              <a:rPr lang="en-US" altLang="en-US" sz="2000" dirty="0">
                <a:sym typeface="Symbol" panose="05050102010706020507" pitchFamily="18" charset="2"/>
              </a:rPr>
              <a:t>= </a:t>
            </a:r>
            <a:r>
              <a:rPr lang="en-US" altLang="en-US" sz="2000" i="1" dirty="0">
                <a:sym typeface="Symbol" panose="05050102010706020507" pitchFamily="18" charset="2"/>
              </a:rPr>
              <a:t>salary </a:t>
            </a:r>
            <a:r>
              <a:rPr lang="en-US" altLang="en-US" sz="2000" dirty="0">
                <a:sym typeface="Symbol" panose="05050102010706020507" pitchFamily="18" charset="2"/>
              </a:rPr>
              <a:t>* 1.05</a:t>
            </a:r>
            <a:br>
              <a:rPr lang="en-US" altLang="en-US" sz="2000" dirty="0">
                <a:sym typeface="Symbol" panose="05050102010706020507" pitchFamily="18" charset="2"/>
              </a:rPr>
            </a:br>
            <a:r>
              <a:rPr lang="en-US" altLang="en-US" sz="2000" dirty="0">
                <a:sym typeface="Symbol" panose="05050102010706020507" pitchFamily="18" charset="2"/>
              </a:rPr>
              <a:t>                </a:t>
            </a:r>
            <a:r>
              <a:rPr lang="en-US" altLang="en-US" sz="2000" b="1" dirty="0">
                <a:sym typeface="Symbol" panose="05050102010706020507" pitchFamily="18" charset="2"/>
              </a:rPr>
              <a:t>where </a:t>
            </a:r>
            <a:r>
              <a:rPr lang="en-US" altLang="en-US" sz="2000" i="1" dirty="0">
                <a:sym typeface="Symbol" panose="05050102010706020507" pitchFamily="18" charset="2"/>
              </a:rPr>
              <a:t>salary </a:t>
            </a:r>
            <a:r>
              <a:rPr lang="en-US" altLang="en-US" sz="2000" dirty="0">
                <a:sym typeface="Symbol" panose="05050102010706020507" pitchFamily="18" charset="2"/>
              </a:rPr>
              <a:t>&lt;= 100000;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lvl="1">
              <a:tabLst>
                <a:tab pos="2336800" algn="l"/>
              </a:tabLst>
            </a:pPr>
            <a:r>
              <a:rPr lang="en-US" altLang="en-US" sz="2000" dirty="0">
                <a:sym typeface="Symbol" panose="05050102010706020507" pitchFamily="18" charset="2"/>
              </a:rPr>
              <a:t>The order is important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lvl="1">
              <a:tabLst>
                <a:tab pos="2336800" algn="l"/>
              </a:tabLst>
            </a:pPr>
            <a:r>
              <a:rPr lang="en-US" altLang="en-US" sz="2000" dirty="0">
                <a:sym typeface="Symbol" panose="05050102010706020507" pitchFamily="18" charset="2"/>
              </a:rPr>
              <a:t>Can be done better using the </a:t>
            </a:r>
            <a:r>
              <a:rPr lang="en-US" altLang="en-US" sz="2000" b="1" dirty="0">
                <a:sym typeface="Symbol" panose="05050102010706020507" pitchFamily="18" charset="2"/>
              </a:rPr>
              <a:t>case </a:t>
            </a:r>
            <a:r>
              <a:rPr lang="en-US" altLang="en-US" sz="2000" dirty="0">
                <a:sym typeface="Symbol" panose="05050102010706020507" pitchFamily="18" charset="2"/>
              </a:rPr>
              <a:t>statement (next slide)</a:t>
            </a:r>
            <a:endParaRPr lang="en-US" altLang="en-US" sz="20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80963"/>
            <a:ext cx="8077200" cy="609600"/>
          </a:xfrm>
        </p:spPr>
        <p:txBody>
          <a:bodyPr/>
          <a:lstStyle/>
          <a:p>
            <a:r>
              <a:rPr lang="en-US" altLang="en-US" sz="2800" dirty="0"/>
              <a:t>Case Statement for Conditional Updates</a:t>
            </a:r>
            <a:endParaRPr lang="en-US" altLang="en-US" sz="2800" dirty="0"/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093789"/>
            <a:ext cx="7228909" cy="2576003"/>
          </a:xfrm>
        </p:spPr>
        <p:txBody>
          <a:bodyPr/>
          <a:lstStyle/>
          <a:p>
            <a:r>
              <a:rPr lang="en-US" altLang="en-US" sz="2000" dirty="0"/>
              <a:t>Same query as before but with case statement</a:t>
            </a:r>
            <a:endParaRPr lang="en-US" altLang="en-US" sz="2000" dirty="0"/>
          </a:p>
          <a:p>
            <a:pPr>
              <a:buFont typeface="Monotype Sorts" pitchFamily="-65" charset="2"/>
              <a:buNone/>
            </a:pPr>
            <a:r>
              <a:rPr lang="en-US" altLang="en-US" sz="2000" dirty="0"/>
              <a:t>		 </a:t>
            </a:r>
            <a:r>
              <a:rPr lang="en-US" altLang="en-US" sz="2000" b="1" dirty="0"/>
              <a:t>update </a:t>
            </a:r>
            <a:r>
              <a:rPr lang="en-US" altLang="en-US" sz="2000" i="1" dirty="0"/>
              <a:t>instructor</a:t>
            </a:r>
            <a:br>
              <a:rPr lang="en-US" altLang="en-US" sz="2000" i="1" dirty="0"/>
            </a:br>
            <a:r>
              <a:rPr lang="en-US" altLang="en-US" sz="2000" i="1" dirty="0"/>
              <a:t>               </a:t>
            </a:r>
            <a:r>
              <a:rPr lang="en-US" altLang="en-US" sz="2000" b="1" dirty="0"/>
              <a:t>set </a:t>
            </a:r>
            <a:r>
              <a:rPr lang="en-US" altLang="en-US" sz="2000" i="1" dirty="0"/>
              <a:t>salary </a:t>
            </a:r>
            <a:r>
              <a:rPr lang="en-US" altLang="en-US" sz="2000" dirty="0"/>
              <a:t>= </a:t>
            </a:r>
            <a:r>
              <a:rPr lang="en-US" altLang="en-US" sz="2000" b="1" dirty="0"/>
              <a:t>case</a:t>
            </a:r>
            <a:br>
              <a:rPr lang="en-US" altLang="en-US" sz="2000" b="1" dirty="0"/>
            </a:br>
            <a:r>
              <a:rPr lang="en-US" altLang="en-US" sz="2000" b="1" dirty="0"/>
              <a:t>                          when </a:t>
            </a:r>
            <a:r>
              <a:rPr lang="en-US" altLang="en-US" sz="2000" i="1" dirty="0"/>
              <a:t>salary </a:t>
            </a:r>
            <a:r>
              <a:rPr lang="en-US" altLang="en-US" sz="2000" dirty="0"/>
              <a:t>&lt;= 100000 </a:t>
            </a:r>
            <a:r>
              <a:rPr lang="en-US" altLang="en-US" sz="2000" b="1" dirty="0"/>
              <a:t>then </a:t>
            </a:r>
            <a:r>
              <a:rPr lang="en-US" altLang="en-US" sz="2000" i="1" dirty="0"/>
              <a:t>salary </a:t>
            </a:r>
            <a:r>
              <a:rPr lang="en-US" altLang="en-US" sz="2000" dirty="0"/>
              <a:t>* 1.05</a:t>
            </a:r>
            <a:br>
              <a:rPr lang="en-US" altLang="en-US" sz="2000" dirty="0"/>
            </a:br>
            <a:r>
              <a:rPr lang="en-US" altLang="en-US" sz="2000" dirty="0"/>
              <a:t>                           </a:t>
            </a:r>
            <a:r>
              <a:rPr lang="en-US" altLang="en-US" sz="2000" b="1" dirty="0"/>
              <a:t>else </a:t>
            </a:r>
            <a:r>
              <a:rPr lang="en-US" altLang="en-US" sz="2000" i="1" dirty="0"/>
              <a:t>salary </a:t>
            </a:r>
            <a:r>
              <a:rPr lang="en-US" altLang="en-US" sz="2000" dirty="0"/>
              <a:t>* 1.03</a:t>
            </a:r>
            <a:br>
              <a:rPr lang="en-US" altLang="en-US" sz="2000" dirty="0"/>
            </a:br>
            <a:r>
              <a:rPr lang="en-US" altLang="en-US" sz="2000" dirty="0"/>
              <a:t>                  </a:t>
            </a:r>
            <a:r>
              <a:rPr lang="en-US" altLang="en-US" sz="2000" b="1" dirty="0"/>
              <a:t>end</a:t>
            </a:r>
            <a:endParaRPr lang="en-US" altLang="en-US" sz="2000" dirty="0"/>
          </a:p>
          <a:p>
            <a:pPr>
              <a:buFont typeface="Monotype Sorts" pitchFamily="-65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WI1YTJmMzNmZGM4ZGRhZWVmNDNjZjlkMzBlZDg4NmUifQ=="/>
</p:tagLst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0</TotalTime>
  <Words>32029</Words>
  <Application>WPS 演示</Application>
  <PresentationFormat>全屏显示(4:3)</PresentationFormat>
  <Paragraphs>2667</Paragraphs>
  <Slides>102</Slides>
  <Notes>62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102</vt:i4>
      </vt:variant>
      <vt:variant>
        <vt:lpstr>自定义放映</vt:lpstr>
      </vt:variant>
      <vt:variant>
        <vt:i4>1</vt:i4>
      </vt:variant>
    </vt:vector>
  </HeadingPairs>
  <TitlesOfParts>
    <vt:vector size="120" baseType="lpstr">
      <vt:lpstr>Arial</vt:lpstr>
      <vt:lpstr>宋体</vt:lpstr>
      <vt:lpstr>Wingdings</vt:lpstr>
      <vt:lpstr>Helvetica</vt:lpstr>
      <vt:lpstr>MS PGothic</vt:lpstr>
      <vt:lpstr>Times New Roman</vt:lpstr>
      <vt:lpstr>Monotype Sorts</vt:lpstr>
      <vt:lpstr>Wingdings</vt:lpstr>
      <vt:lpstr>Webdings</vt:lpstr>
      <vt:lpstr>微软雅黑</vt:lpstr>
      <vt:lpstr>Arial Unicode MS</vt:lpstr>
      <vt:lpstr>Calibri</vt:lpstr>
      <vt:lpstr>Tahoma</vt:lpstr>
      <vt:lpstr>Symbol</vt:lpstr>
      <vt:lpstr>Century Gothic</vt:lpstr>
      <vt:lpstr>等线</vt:lpstr>
      <vt:lpstr>2_db-5-grey</vt:lpstr>
      <vt:lpstr>Chapter 3: Introduction to SQL</vt:lpstr>
      <vt:lpstr>Outline</vt:lpstr>
      <vt:lpstr>History</vt:lpstr>
      <vt:lpstr>SQL的特点</vt:lpstr>
      <vt:lpstr>SQL Parts</vt:lpstr>
      <vt:lpstr>Data Definition Language</vt:lpstr>
      <vt:lpstr>SQL的数据定义功能</vt:lpstr>
      <vt:lpstr>Domain Types in SQL</vt:lpstr>
      <vt:lpstr>Create Table Construct</vt:lpstr>
      <vt:lpstr>Integrity Constraints in Create Table</vt:lpstr>
      <vt:lpstr>And a Few More Relation Definitions</vt:lpstr>
      <vt:lpstr>And more still</vt:lpstr>
      <vt:lpstr>实践：写出创建下面三个表的语句</vt:lpstr>
      <vt:lpstr>Updates to tables</vt:lpstr>
      <vt:lpstr>Updates to tables</vt:lpstr>
      <vt:lpstr>SQL的数据查询功能</vt:lpstr>
      <vt:lpstr>Basic Query Structure </vt:lpstr>
      <vt:lpstr>The select Clause</vt:lpstr>
      <vt:lpstr>The select Clause (Cont.)</vt:lpstr>
      <vt:lpstr>The select Clause (Cont.)</vt:lpstr>
      <vt:lpstr>The select Clause (Cont.)</vt:lpstr>
      <vt:lpstr>The Rename Operation</vt:lpstr>
      <vt:lpstr>Select 子句</vt:lpstr>
      <vt:lpstr>Select 子句</vt:lpstr>
      <vt:lpstr>Select 子句</vt:lpstr>
      <vt:lpstr>Select 子句</vt:lpstr>
      <vt:lpstr>Select 子句</vt:lpstr>
      <vt:lpstr>思考</vt:lpstr>
      <vt:lpstr>Select 子句</vt:lpstr>
      <vt:lpstr>思考</vt:lpstr>
      <vt:lpstr>The where Clause</vt:lpstr>
      <vt:lpstr>Where Clause Predicates</vt:lpstr>
      <vt:lpstr>String Operations</vt:lpstr>
      <vt:lpstr>String Operations (Cont.)</vt:lpstr>
      <vt:lpstr>Examples</vt:lpstr>
      <vt:lpstr>Where 子句</vt:lpstr>
      <vt:lpstr>Where 子句</vt:lpstr>
      <vt:lpstr>Where 子句</vt:lpstr>
      <vt:lpstr>Where 子句</vt:lpstr>
      <vt:lpstr>Where 子句</vt:lpstr>
      <vt:lpstr>思考</vt:lpstr>
      <vt:lpstr>思考</vt:lpstr>
      <vt:lpstr>The from Clause</vt:lpstr>
      <vt:lpstr>From 子句</vt:lpstr>
      <vt:lpstr>From 子句</vt:lpstr>
      <vt:lpstr>From 子句</vt:lpstr>
      <vt:lpstr>Nested Subqueries</vt:lpstr>
      <vt:lpstr>Set Operations</vt:lpstr>
      <vt:lpstr>Set Operations (Cont.)</vt:lpstr>
      <vt:lpstr>集合运算</vt:lpstr>
      <vt:lpstr>集合运算</vt:lpstr>
      <vt:lpstr>集合运算</vt:lpstr>
      <vt:lpstr>Null Values</vt:lpstr>
      <vt:lpstr>Null Values (Cont.)</vt:lpstr>
      <vt:lpstr>Aggregate Functions</vt:lpstr>
      <vt:lpstr>Aggregate Functions Examples</vt:lpstr>
      <vt:lpstr>Aggregate Functions – Group By</vt:lpstr>
      <vt:lpstr>Aggregation (Cont.)</vt:lpstr>
      <vt:lpstr>Aggregate Functions – Having Clause</vt:lpstr>
      <vt:lpstr>Group By 子句</vt:lpstr>
      <vt:lpstr>Group By 子句</vt:lpstr>
      <vt:lpstr>Having 子句</vt:lpstr>
      <vt:lpstr>Having 子句</vt:lpstr>
      <vt:lpstr>Having 子句</vt:lpstr>
      <vt:lpstr>Having 子句</vt:lpstr>
      <vt:lpstr>Ordering the Display of Tuples</vt:lpstr>
      <vt:lpstr>Order By 子句</vt:lpstr>
      <vt:lpstr>Order By 子句</vt:lpstr>
      <vt:lpstr>Select 语句的运算次序</vt:lpstr>
      <vt:lpstr>Set Membership</vt:lpstr>
      <vt:lpstr>Set Membership </vt:lpstr>
      <vt:lpstr>Set Membership (Cont.)</vt:lpstr>
      <vt:lpstr>在Where子句中 ——用子查询构造条件</vt:lpstr>
      <vt:lpstr>Set Comparison</vt:lpstr>
      <vt:lpstr>Set Comparison – “some” Clause</vt:lpstr>
      <vt:lpstr>Definition of  “some” Clause</vt:lpstr>
      <vt:lpstr>Set Comparison – “all” Clause</vt:lpstr>
      <vt:lpstr>Definition of “all” Clause</vt:lpstr>
      <vt:lpstr>PowerPoint 演示文稿</vt:lpstr>
      <vt:lpstr>Test for Empty Relations</vt:lpstr>
      <vt:lpstr>Use of “exists” Clause</vt:lpstr>
      <vt:lpstr>Use of “not exists” Clause</vt:lpstr>
      <vt:lpstr>Test for Absence of Duplicate Tuples</vt:lpstr>
      <vt:lpstr>在Where子句中 ——用子查询构造条件</vt:lpstr>
      <vt:lpstr>Subqueries in the Form Clause</vt:lpstr>
      <vt:lpstr>PowerPoint 演示文稿</vt:lpstr>
      <vt:lpstr>With Clause</vt:lpstr>
      <vt:lpstr>Complex Queries using With Clause</vt:lpstr>
      <vt:lpstr>Scalar Subquery</vt:lpstr>
      <vt:lpstr>Modification of the Database</vt:lpstr>
      <vt:lpstr>Deletion</vt:lpstr>
      <vt:lpstr>Deletion (Cont.)</vt:lpstr>
      <vt:lpstr>Delete 语句</vt:lpstr>
      <vt:lpstr>Insertion</vt:lpstr>
      <vt:lpstr>Insertion (Cont.)</vt:lpstr>
      <vt:lpstr>Insert 语句</vt:lpstr>
      <vt:lpstr>Updates</vt:lpstr>
      <vt:lpstr>Updates (Cont.)</vt:lpstr>
      <vt:lpstr>Case Statement for Conditional Updates</vt:lpstr>
      <vt:lpstr>Updates with Scalar Subqueries</vt:lpstr>
      <vt:lpstr>Update 语句</vt:lpstr>
      <vt:lpstr>End of Chapter 3</vt:lpstr>
      <vt:lpstr>Custom Show 1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赖韩江</cp:lastModifiedBy>
  <cp:revision>556</cp:revision>
  <cp:lastPrinted>1999-06-28T19:27:00Z</cp:lastPrinted>
  <dcterms:created xsi:type="dcterms:W3CDTF">2009-12-21T15:40:00Z</dcterms:created>
  <dcterms:modified xsi:type="dcterms:W3CDTF">2024-09-13T06:12:04Z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A4CF9CB0B82E416497EF5D86B407CD08_12</vt:lpwstr>
  </property>
  <property fmtid="{D5CDD505-2E9C-101B-9397-08002B2CF9AE}" pid="3" name="KSOProductBuildVer">
    <vt:lpwstr>2052-12.1.0.17857</vt:lpwstr>
  </property>
</Properties>
</file>