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8"/>
  </p:notesMasterIdLst>
  <p:handoutMasterIdLst>
    <p:handoutMasterId r:id="rId99"/>
  </p:handoutMasterIdLst>
  <p:sldIdLst>
    <p:sldId id="445" r:id="rId2"/>
    <p:sldId id="446" r:id="rId3"/>
    <p:sldId id="338" r:id="rId4"/>
    <p:sldId id="339" r:id="rId5"/>
    <p:sldId id="340" r:id="rId6"/>
    <p:sldId id="341" r:id="rId7"/>
    <p:sldId id="342" r:id="rId8"/>
    <p:sldId id="343" r:id="rId9"/>
    <p:sldId id="440" r:id="rId10"/>
    <p:sldId id="447" r:id="rId11"/>
    <p:sldId id="448" r:id="rId12"/>
    <p:sldId id="347" r:id="rId13"/>
    <p:sldId id="450" r:id="rId14"/>
    <p:sldId id="453" r:id="rId15"/>
    <p:sldId id="454" r:id="rId16"/>
    <p:sldId id="455" r:id="rId17"/>
    <p:sldId id="523" r:id="rId18"/>
    <p:sldId id="524" r:id="rId19"/>
    <p:sldId id="525" r:id="rId20"/>
    <p:sldId id="526" r:id="rId21"/>
    <p:sldId id="471" r:id="rId22"/>
    <p:sldId id="472" r:id="rId23"/>
    <p:sldId id="480" r:id="rId24"/>
    <p:sldId id="481" r:id="rId25"/>
    <p:sldId id="482" r:id="rId26"/>
    <p:sldId id="483" r:id="rId27"/>
    <p:sldId id="484" r:id="rId28"/>
    <p:sldId id="356" r:id="rId29"/>
    <p:sldId id="357" r:id="rId30"/>
    <p:sldId id="358" r:id="rId31"/>
    <p:sldId id="359" r:id="rId32"/>
    <p:sldId id="360" r:id="rId33"/>
    <p:sldId id="470" r:id="rId34"/>
    <p:sldId id="362" r:id="rId35"/>
    <p:sldId id="363" r:id="rId36"/>
    <p:sldId id="557" r:id="rId37"/>
    <p:sldId id="558" r:id="rId38"/>
    <p:sldId id="559" r:id="rId39"/>
    <p:sldId id="560" r:id="rId40"/>
    <p:sldId id="561" r:id="rId41"/>
    <p:sldId id="364" r:id="rId42"/>
    <p:sldId id="365" r:id="rId43"/>
    <p:sldId id="366" r:id="rId44"/>
    <p:sldId id="367" r:id="rId45"/>
    <p:sldId id="527" r:id="rId46"/>
    <p:sldId id="528" r:id="rId47"/>
    <p:sldId id="529" r:id="rId48"/>
    <p:sldId id="530" r:id="rId49"/>
    <p:sldId id="531" r:id="rId50"/>
    <p:sldId id="532" r:id="rId51"/>
    <p:sldId id="534" r:id="rId52"/>
    <p:sldId id="485" r:id="rId53"/>
    <p:sldId id="487" r:id="rId54"/>
    <p:sldId id="369" r:id="rId55"/>
    <p:sldId id="536" r:id="rId56"/>
    <p:sldId id="537" r:id="rId57"/>
    <p:sldId id="538" r:id="rId58"/>
    <p:sldId id="539" r:id="rId59"/>
    <p:sldId id="370" r:id="rId60"/>
    <p:sldId id="371" r:id="rId61"/>
    <p:sldId id="372" r:id="rId62"/>
    <p:sldId id="540" r:id="rId63"/>
    <p:sldId id="551" r:id="rId64"/>
    <p:sldId id="541" r:id="rId65"/>
    <p:sldId id="542" r:id="rId66"/>
    <p:sldId id="547" r:id="rId67"/>
    <p:sldId id="544" r:id="rId68"/>
    <p:sldId id="563" r:id="rId69"/>
    <p:sldId id="562" r:id="rId70"/>
    <p:sldId id="545" r:id="rId71"/>
    <p:sldId id="373" r:id="rId72"/>
    <p:sldId id="535" r:id="rId73"/>
    <p:sldId id="564" r:id="rId74"/>
    <p:sldId id="378" r:id="rId75"/>
    <p:sldId id="379" r:id="rId76"/>
    <p:sldId id="552" r:id="rId77"/>
    <p:sldId id="553" r:id="rId78"/>
    <p:sldId id="554" r:id="rId79"/>
    <p:sldId id="556" r:id="rId80"/>
    <p:sldId id="380" r:id="rId81"/>
    <p:sldId id="381" r:id="rId82"/>
    <p:sldId id="382" r:id="rId83"/>
    <p:sldId id="383" r:id="rId84"/>
    <p:sldId id="384" r:id="rId85"/>
    <p:sldId id="385" r:id="rId86"/>
    <p:sldId id="522" r:id="rId87"/>
    <p:sldId id="565" r:id="rId88"/>
    <p:sldId id="566" r:id="rId89"/>
    <p:sldId id="567" r:id="rId90"/>
    <p:sldId id="568" r:id="rId91"/>
    <p:sldId id="569" r:id="rId92"/>
    <p:sldId id="570" r:id="rId93"/>
    <p:sldId id="571" r:id="rId94"/>
    <p:sldId id="572" r:id="rId95"/>
    <p:sldId id="573" r:id="rId96"/>
    <p:sldId id="395" r:id="rId97"/>
  </p:sldIdLst>
  <p:sldSz cx="9144000" cy="6858000" type="screen4x3"/>
  <p:notesSz cx="6997700" cy="9283700"/>
  <p:custShowLst>
    <p:custShow name="Custom Show 1" id="0">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2" autoAdjust="0"/>
    <p:restoredTop sz="81102" autoAdjust="0"/>
  </p:normalViewPr>
  <p:slideViewPr>
    <p:cSldViewPr snapToGrid="0">
      <p:cViewPr varScale="1">
        <p:scale>
          <a:sx n="55" d="100"/>
          <a:sy n="55" d="100"/>
        </p:scale>
        <p:origin x="1468" y="52"/>
      </p:cViewPr>
      <p:guideLst>
        <p:guide orient="horz" pos="707"/>
        <p:guide pos="576"/>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Lst>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8" Type="http://schemas.openxmlformats.org/officeDocument/2006/relationships/slide" Target="slides/slide70.xml"/><Relationship Id="rId13" Type="http://schemas.openxmlformats.org/officeDocument/2006/relationships/slide" Target="slides/slide79.xml"/><Relationship Id="rId3" Type="http://schemas.openxmlformats.org/officeDocument/2006/relationships/slide" Target="slides/slide57.xml"/><Relationship Id="rId7" Type="http://schemas.openxmlformats.org/officeDocument/2006/relationships/slide" Target="slides/slide69.xml"/><Relationship Id="rId12" Type="http://schemas.openxmlformats.org/officeDocument/2006/relationships/slide" Target="slides/slide78.xml"/><Relationship Id="rId2" Type="http://schemas.openxmlformats.org/officeDocument/2006/relationships/slide" Target="slides/slide56.xml"/><Relationship Id="rId1" Type="http://schemas.openxmlformats.org/officeDocument/2006/relationships/slide" Target="slides/slide55.xml"/><Relationship Id="rId6" Type="http://schemas.openxmlformats.org/officeDocument/2006/relationships/slide" Target="slides/slide67.xml"/><Relationship Id="rId11" Type="http://schemas.openxmlformats.org/officeDocument/2006/relationships/slide" Target="slides/slide77.xml"/><Relationship Id="rId5" Type="http://schemas.openxmlformats.org/officeDocument/2006/relationships/slide" Target="slides/slide66.xml"/><Relationship Id="rId10" Type="http://schemas.openxmlformats.org/officeDocument/2006/relationships/slide" Target="slides/slide76.xml"/><Relationship Id="rId4" Type="http://schemas.openxmlformats.org/officeDocument/2006/relationships/slide" Target="slides/slide58.xml"/><Relationship Id="rId9" Type="http://schemas.openxmlformats.org/officeDocument/2006/relationships/slide" Target="slides/slide7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6EF5354-BFFB-44DF-8FA7-1A088153BD87}"/>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id="{5BBF6CF9-ADFE-4F6E-89A0-8CB582D8FFC5}"/>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id="{8C120FC7-7BCE-4696-BB5D-C087861E4B4E}"/>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id="{6735A123-7D3E-455E-AB82-1C3749BB052A}"/>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pPr>
              <a:defRPr/>
            </a:pPr>
            <a:fld id="{A8B4C920-550B-4EA7-9CB5-2D8883A273B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E8AF117-EF14-4BF3-AB7D-D75C4F934CCD}"/>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id="{D7D2DA5C-BED3-45D1-AFD2-94AF29863ABC}"/>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A2936E5F-4C9B-4144-9261-C3F188AA67D9}"/>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D73F14C5-05F8-4300-9D01-F3633C854740}"/>
              </a:ext>
            </a:extLst>
          </p:cNvPr>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0646" name="Rectangle 6">
            <a:extLst>
              <a:ext uri="{FF2B5EF4-FFF2-40B4-BE49-F238E27FC236}">
                <a16:creationId xmlns:a16="http://schemas.microsoft.com/office/drawing/2014/main" id="{BCB6CAD9-A006-4455-8054-9CACB290288C}"/>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id="{63060AD7-0C3D-477B-BD60-55C8EBDB9451}"/>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vl1pPr>
          </a:lstStyle>
          <a:p>
            <a:pPr>
              <a:defRPr/>
            </a:pPr>
            <a:fld id="{AE66C03C-4B0E-4149-8287-A3B340EB818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351C3CC-85E9-4EB0-AE84-86EE2CEAA304}"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10</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11</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12</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13</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14</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15</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16</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EE474B3-6199-4C51-85D8-10EAF40AA925}" type="slidenum">
              <a:rPr lang="en-US" altLang="en-US" sz="1200"/>
              <a:pPr/>
              <a:t>17</a:t>
            </a:fld>
            <a:endParaRPr lang="en-US" altLang="en-US" sz="1200"/>
          </a:p>
        </p:txBody>
      </p:sp>
      <p:sp>
        <p:nvSpPr>
          <p:cNvPr id="32771" name="Rectangle 2"/>
          <p:cNvSpPr>
            <a:spLocks noGrp="1" noRot="1" noChangeAspect="1" noChangeArrowheads="1" noTextEdit="1"/>
          </p:cNvSpPr>
          <p:nvPr>
            <p:ph type="sldImg"/>
          </p:nvPr>
        </p:nvSpPr>
        <p:spPr>
          <a:xfrm>
            <a:off x="1187450" y="703263"/>
            <a:ext cx="4622800" cy="3467100"/>
          </a:xfrm>
          <a:ln/>
        </p:spPr>
      </p:sp>
      <p:sp>
        <p:nvSpPr>
          <p:cNvPr id="32772"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242020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18</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90969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19</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53027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E56AE75-B906-4BBE-9F19-01C6ABDA8665}" type="slidenum">
              <a:rPr lang="en-US" altLang="en-US" sz="1200"/>
              <a:pPr/>
              <a:t>2</a:t>
            </a:fld>
            <a:endParaRPr lang="en-US" altLang="en-US" sz="1200"/>
          </a:p>
        </p:txBody>
      </p:sp>
      <p:sp>
        <p:nvSpPr>
          <p:cNvPr id="18435" name="Rectangle 2"/>
          <p:cNvSpPr>
            <a:spLocks noChangeArrowheads="1"/>
          </p:cNvSpPr>
          <p:nvPr/>
        </p:nvSpPr>
        <p:spPr bwMode="auto">
          <a:xfrm>
            <a:off x="3965576"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18436" name="Rectangle 3"/>
          <p:cNvSpPr>
            <a:spLocks noChangeArrowheads="1"/>
          </p:cNvSpPr>
          <p:nvPr/>
        </p:nvSpPr>
        <p:spPr bwMode="auto">
          <a:xfrm>
            <a:off x="3965576"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58" tIns="45221" rIns="92058" bIns="45221" anchor="b"/>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r>
              <a:rPr lang="en-US" altLang="en-US" sz="1300">
                <a:latin typeface="Times New Roman" panose="02020603050405020304" pitchFamily="18" charset="0"/>
              </a:rPr>
              <a:t>1</a:t>
            </a:r>
          </a:p>
        </p:txBody>
      </p:sp>
      <p:sp>
        <p:nvSpPr>
          <p:cNvPr id="18437" name="Rectangle 4"/>
          <p:cNvSpPr>
            <a:spLocks noChangeArrowheads="1"/>
          </p:cNvSpPr>
          <p:nvPr/>
        </p:nvSpPr>
        <p:spPr bwMode="auto">
          <a:xfrm>
            <a:off x="1"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18438" name="Rectangle 5"/>
          <p:cNvSpPr>
            <a:spLocks noChangeArrowheads="1"/>
          </p:cNvSpPr>
          <p:nvPr/>
        </p:nvSpPr>
        <p:spPr bwMode="auto">
          <a:xfrm>
            <a:off x="1"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18439" name="Rectangle 6"/>
          <p:cNvSpPr>
            <a:spLocks noGrp="1" noRot="1" noChangeAspect="1" noChangeArrowheads="1" noTextEdit="1"/>
          </p:cNvSpPr>
          <p:nvPr>
            <p:ph type="sldImg"/>
          </p:nvPr>
        </p:nvSpPr>
        <p:spPr>
          <a:xfrm>
            <a:off x="1187450" y="703263"/>
            <a:ext cx="4622800" cy="3467100"/>
          </a:xfrm>
          <a:ln w="12700" cap="flat"/>
        </p:spPr>
      </p:sp>
      <p:sp>
        <p:nvSpPr>
          <p:cNvPr id="18440" name="Rectangle 7"/>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58" tIns="45221" rIns="92058" bIns="45221" anchor="ct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20</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733982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24579" name="备注占位符 2"/>
          <p:cNvSpPr>
            <a:spLocks noGrp="1"/>
          </p:cNvSpPr>
          <p:nvPr>
            <p:ph type="body" idx="1"/>
          </p:nvPr>
        </p:nvSpPr>
        <p:spPr>
          <a:noFill/>
        </p:spPr>
        <p:txBody>
          <a:bodyPr/>
          <a:lstStyle/>
          <a:p>
            <a:endParaRPr lang="zh-CN" altLang="en-US" smtClean="0"/>
          </a:p>
        </p:txBody>
      </p:sp>
      <p:sp>
        <p:nvSpPr>
          <p:cNvPr id="24580" name="灯片编号占位符 3"/>
          <p:cNvSpPr>
            <a:spLocks noGrp="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051D42A-6396-42A6-8FC0-D9B23EC6E99C}" type="slidenum">
              <a:rPr lang="zh-CN" altLang="en-US" smtClean="0">
                <a:latin typeface="Times New Roman" panose="02020603050405020304" pitchFamily="18" charset="0"/>
              </a:rPr>
              <a:pPr fontAlgn="base">
                <a:spcBef>
                  <a:spcPct val="0"/>
                </a:spcBef>
                <a:spcAft>
                  <a:spcPct val="0"/>
                </a:spcAft>
              </a:pPr>
              <a:t>23</a:t>
            </a:fld>
            <a:endParaRPr lang="en-US" altLang="zh-CN" smtClean="0">
              <a:latin typeface="Times New Roman" panose="02020603050405020304" pitchFamily="18" charset="0"/>
            </a:endParaRPr>
          </a:p>
        </p:txBody>
      </p:sp>
    </p:spTree>
    <p:extLst>
      <p:ext uri="{BB962C8B-B14F-4D97-AF65-F5344CB8AC3E}">
        <p14:creationId xmlns:p14="http://schemas.microsoft.com/office/powerpoint/2010/main" val="40432424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26627" name="备注占位符 2"/>
          <p:cNvSpPr>
            <a:spLocks noGrp="1"/>
          </p:cNvSpPr>
          <p:nvPr>
            <p:ph type="body" idx="1"/>
          </p:nvPr>
        </p:nvSpPr>
        <p:spPr>
          <a:noFill/>
        </p:spPr>
        <p:txBody>
          <a:bodyPr/>
          <a:lstStyle/>
          <a:p>
            <a:endParaRPr lang="zh-CN" altLang="en-US" smtClean="0"/>
          </a:p>
        </p:txBody>
      </p:sp>
      <p:sp>
        <p:nvSpPr>
          <p:cNvPr id="26628" name="灯片编号占位符 3"/>
          <p:cNvSpPr>
            <a:spLocks noGrp="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5B846A5-CD19-443E-9DFE-2A99FD8BB77D}" type="slidenum">
              <a:rPr lang="zh-CN" altLang="en-US" smtClean="0">
                <a:latin typeface="Times New Roman" panose="02020603050405020304" pitchFamily="18" charset="0"/>
              </a:rPr>
              <a:pPr fontAlgn="base">
                <a:spcBef>
                  <a:spcPct val="0"/>
                </a:spcBef>
                <a:spcAft>
                  <a:spcPct val="0"/>
                </a:spcAft>
              </a:pPr>
              <a:t>24</a:t>
            </a:fld>
            <a:endParaRPr lang="en-US" altLang="zh-CN" smtClean="0">
              <a:latin typeface="Times New Roman" panose="02020603050405020304" pitchFamily="18" charset="0"/>
            </a:endParaRPr>
          </a:p>
        </p:txBody>
      </p:sp>
    </p:spTree>
    <p:extLst>
      <p:ext uri="{BB962C8B-B14F-4D97-AF65-F5344CB8AC3E}">
        <p14:creationId xmlns:p14="http://schemas.microsoft.com/office/powerpoint/2010/main" val="3191932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28675" name="备注占位符 2"/>
          <p:cNvSpPr>
            <a:spLocks noGrp="1"/>
          </p:cNvSpPr>
          <p:nvPr>
            <p:ph type="body" idx="1"/>
          </p:nvPr>
        </p:nvSpPr>
        <p:spPr>
          <a:noFill/>
        </p:spPr>
        <p:txBody>
          <a:bodyPr/>
          <a:lstStyle/>
          <a:p>
            <a:endParaRPr lang="zh-CN" altLang="en-US" smtClean="0"/>
          </a:p>
        </p:txBody>
      </p:sp>
      <p:sp>
        <p:nvSpPr>
          <p:cNvPr id="28676" name="灯片编号占位符 3"/>
          <p:cNvSpPr>
            <a:spLocks noGrp="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155ACAC-B7CB-47DE-A79B-114CC86FD799}" type="slidenum">
              <a:rPr lang="zh-CN" altLang="en-US" smtClean="0">
                <a:latin typeface="Times New Roman" panose="02020603050405020304" pitchFamily="18" charset="0"/>
              </a:rPr>
              <a:pPr fontAlgn="base">
                <a:spcBef>
                  <a:spcPct val="0"/>
                </a:spcBef>
                <a:spcAft>
                  <a:spcPct val="0"/>
                </a:spcAft>
              </a:pPr>
              <a:t>25</a:t>
            </a:fld>
            <a:endParaRPr lang="en-US" altLang="zh-CN" smtClean="0">
              <a:latin typeface="Times New Roman" panose="02020603050405020304" pitchFamily="18" charset="0"/>
            </a:endParaRPr>
          </a:p>
        </p:txBody>
      </p:sp>
    </p:spTree>
    <p:extLst>
      <p:ext uri="{BB962C8B-B14F-4D97-AF65-F5344CB8AC3E}">
        <p14:creationId xmlns:p14="http://schemas.microsoft.com/office/powerpoint/2010/main" val="7716019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0723" name="备注占位符 2"/>
          <p:cNvSpPr>
            <a:spLocks noGrp="1"/>
          </p:cNvSpPr>
          <p:nvPr>
            <p:ph type="body" idx="1"/>
          </p:nvPr>
        </p:nvSpPr>
        <p:spPr>
          <a:noFill/>
        </p:spPr>
        <p:txBody>
          <a:bodyPr/>
          <a:lstStyle/>
          <a:p>
            <a:endParaRPr lang="zh-CN" altLang="en-US" smtClean="0"/>
          </a:p>
        </p:txBody>
      </p:sp>
      <p:sp>
        <p:nvSpPr>
          <p:cNvPr id="30724" name="灯片编号占位符 3"/>
          <p:cNvSpPr>
            <a:spLocks noGrp="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B247CCC8-9D59-492F-8D55-A8D8F1E1A18E}" type="slidenum">
              <a:rPr lang="zh-CN" altLang="en-US" smtClean="0">
                <a:latin typeface="Times New Roman" panose="02020603050405020304" pitchFamily="18" charset="0"/>
              </a:rPr>
              <a:pPr fontAlgn="base">
                <a:spcBef>
                  <a:spcPct val="0"/>
                </a:spcBef>
                <a:spcAft>
                  <a:spcPct val="0"/>
                </a:spcAft>
              </a:pPr>
              <a:t>26</a:t>
            </a:fld>
            <a:endParaRPr lang="en-US" altLang="zh-CN" smtClean="0">
              <a:latin typeface="Times New Roman" panose="02020603050405020304" pitchFamily="18" charset="0"/>
            </a:endParaRPr>
          </a:p>
        </p:txBody>
      </p:sp>
    </p:spTree>
    <p:extLst>
      <p:ext uri="{BB962C8B-B14F-4D97-AF65-F5344CB8AC3E}">
        <p14:creationId xmlns:p14="http://schemas.microsoft.com/office/powerpoint/2010/main" val="11034059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2771" name="备注占位符 2"/>
          <p:cNvSpPr>
            <a:spLocks noGrp="1"/>
          </p:cNvSpPr>
          <p:nvPr>
            <p:ph type="body" idx="1"/>
          </p:nvPr>
        </p:nvSpPr>
        <p:spPr>
          <a:noFill/>
        </p:spPr>
        <p:txBody>
          <a:bodyPr/>
          <a:lstStyle/>
          <a:p>
            <a:endParaRPr lang="zh-CN" altLang="en-US" smtClean="0"/>
          </a:p>
        </p:txBody>
      </p:sp>
      <p:sp>
        <p:nvSpPr>
          <p:cNvPr id="32772" name="灯片编号占位符 3"/>
          <p:cNvSpPr>
            <a:spLocks noGrp="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E70DA13-8A11-45A6-866B-6ED35E4B972D}" type="slidenum">
              <a:rPr lang="zh-CN" altLang="en-US" smtClean="0">
                <a:latin typeface="Times New Roman" panose="02020603050405020304" pitchFamily="18" charset="0"/>
              </a:rPr>
              <a:pPr fontAlgn="base">
                <a:spcBef>
                  <a:spcPct val="0"/>
                </a:spcBef>
                <a:spcAft>
                  <a:spcPct val="0"/>
                </a:spcAft>
              </a:pPr>
              <a:t>27</a:t>
            </a:fld>
            <a:endParaRPr lang="en-US" altLang="zh-CN" smtClean="0">
              <a:latin typeface="Times New Roman" panose="02020603050405020304" pitchFamily="18" charset="0"/>
            </a:endParaRPr>
          </a:p>
        </p:txBody>
      </p:sp>
    </p:spTree>
    <p:extLst>
      <p:ext uri="{BB962C8B-B14F-4D97-AF65-F5344CB8AC3E}">
        <p14:creationId xmlns:p14="http://schemas.microsoft.com/office/powerpoint/2010/main" val="8292857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7D0D930-A2D8-469D-B052-FB82FC88E015}" type="slidenum">
              <a:rPr lang="en-US" altLang="en-US" sz="1200"/>
              <a:pPr/>
              <a:t>28</a:t>
            </a:fld>
            <a:endParaRPr lang="en-US" altLang="en-US" sz="1200"/>
          </a:p>
        </p:txBody>
      </p:sp>
      <p:sp>
        <p:nvSpPr>
          <p:cNvPr id="38915" name="Rectangle 2"/>
          <p:cNvSpPr>
            <a:spLocks noGrp="1" noRot="1" noChangeAspect="1" noChangeArrowheads="1" noTextEdit="1"/>
          </p:cNvSpPr>
          <p:nvPr>
            <p:ph type="sldImg"/>
          </p:nvPr>
        </p:nvSpPr>
        <p:spPr>
          <a:xfrm>
            <a:off x="1177925" y="695325"/>
            <a:ext cx="4641850" cy="3481388"/>
          </a:xfrm>
          <a:ln/>
        </p:spPr>
      </p:sp>
      <p:sp>
        <p:nvSpPr>
          <p:cNvPr id="38916"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04C8304-CA7E-484A-A59E-D08422FFDCB2}" type="slidenum">
              <a:rPr lang="en-US" altLang="en-US" sz="1200"/>
              <a:pPr/>
              <a:t>29</a:t>
            </a:fld>
            <a:endParaRPr lang="en-US" altLang="en-US" sz="1200"/>
          </a:p>
        </p:txBody>
      </p:sp>
      <p:sp>
        <p:nvSpPr>
          <p:cNvPr id="40963" name="Rectangle 2"/>
          <p:cNvSpPr>
            <a:spLocks noGrp="1" noRot="1" noChangeAspect="1" noChangeArrowheads="1" noTextEdit="1"/>
          </p:cNvSpPr>
          <p:nvPr>
            <p:ph type="sldImg"/>
          </p:nvPr>
        </p:nvSpPr>
        <p:spPr>
          <a:xfrm>
            <a:off x="1177925" y="695325"/>
            <a:ext cx="4641850" cy="3481388"/>
          </a:xfrm>
          <a:ln/>
        </p:spPr>
      </p:sp>
      <p:sp>
        <p:nvSpPr>
          <p:cNvPr id="40964"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E7261DA-54B3-4A93-9499-25636D977100}" type="slidenum">
              <a:rPr lang="en-US" altLang="en-US" sz="1200"/>
              <a:pPr/>
              <a:t>30</a:t>
            </a:fld>
            <a:endParaRPr lang="en-US" altLang="en-US" sz="1200"/>
          </a:p>
        </p:txBody>
      </p:sp>
      <p:sp>
        <p:nvSpPr>
          <p:cNvPr id="43011" name="Rectangle 2"/>
          <p:cNvSpPr>
            <a:spLocks noGrp="1" noRot="1" noChangeAspect="1" noChangeArrowheads="1" noTextEdit="1"/>
          </p:cNvSpPr>
          <p:nvPr>
            <p:ph type="sldImg"/>
          </p:nvPr>
        </p:nvSpPr>
        <p:spPr>
          <a:xfrm>
            <a:off x="1177925" y="695325"/>
            <a:ext cx="4641850" cy="3481388"/>
          </a:xfrm>
          <a:ln/>
        </p:spPr>
      </p:sp>
      <p:sp>
        <p:nvSpPr>
          <p:cNvPr id="43012"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59C4894-872D-48F9-9264-417C7C9B2EAD}" type="slidenum">
              <a:rPr lang="en-US" altLang="en-US" sz="1200"/>
              <a:pPr/>
              <a:t>31</a:t>
            </a:fld>
            <a:endParaRPr lang="en-US" altLang="en-US" sz="1200"/>
          </a:p>
        </p:txBody>
      </p:sp>
      <p:sp>
        <p:nvSpPr>
          <p:cNvPr id="47107" name="Rectangle 2"/>
          <p:cNvSpPr>
            <a:spLocks noGrp="1" noRot="1" noChangeAspect="1" noChangeArrowheads="1" noTextEdit="1"/>
          </p:cNvSpPr>
          <p:nvPr>
            <p:ph type="sldImg"/>
          </p:nvPr>
        </p:nvSpPr>
        <p:spPr>
          <a:xfrm>
            <a:off x="1177925" y="695325"/>
            <a:ext cx="4641850" cy="3481388"/>
          </a:xfrm>
          <a:ln/>
        </p:spPr>
      </p:sp>
      <p:sp>
        <p:nvSpPr>
          <p:cNvPr id="47108"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73449113-501E-40AA-8204-F51F280D2CC8}" type="slidenum">
              <a:rPr lang="en-US" altLang="en-US" smtClean="0"/>
              <a:pPr/>
              <a:t>3</a:t>
            </a:fld>
            <a:endParaRPr lang="en-US" altLang="en-US"/>
          </a:p>
        </p:txBody>
      </p:sp>
      <p:sp>
        <p:nvSpPr>
          <p:cNvPr id="58371" name="Rectangle 2"/>
          <p:cNvSpPr>
            <a:spLocks noGrp="1" noRot="1" noChangeAspect="1" noChangeArrowheads="1" noTextEdit="1"/>
          </p:cNvSpPr>
          <p:nvPr>
            <p:ph type="sldImg"/>
          </p:nvPr>
        </p:nvSpPr>
        <p:spPr>
          <a:xfrm>
            <a:off x="1187450" y="703263"/>
            <a:ext cx="4622800" cy="3467100"/>
          </a:xfrm>
          <a:ln/>
        </p:spPr>
      </p:sp>
      <p:sp>
        <p:nvSpPr>
          <p:cNvPr id="58372" name="Rectangle 3"/>
          <p:cNvSpPr>
            <a:spLocks noGrp="1" noChangeArrowheads="1"/>
          </p:cNvSpPr>
          <p:nvPr>
            <p:ph type="body" idx="1"/>
          </p:nvPr>
        </p:nvSpPr>
        <p:spPr>
          <a:xfrm>
            <a:off x="932400" y="4410466"/>
            <a:ext cx="5132902" cy="4175934"/>
          </a:xfrm>
          <a:noFill/>
          <a:ln/>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52E9D7F-36E5-47CB-BEF4-89802073A499}" type="slidenum">
              <a:rPr lang="en-US" altLang="en-US" sz="1200"/>
              <a:pPr/>
              <a:t>34</a:t>
            </a:fld>
            <a:endParaRPr lang="en-US" altLang="en-US" sz="1200"/>
          </a:p>
        </p:txBody>
      </p:sp>
      <p:sp>
        <p:nvSpPr>
          <p:cNvPr id="49155" name="Rectangle 2"/>
          <p:cNvSpPr>
            <a:spLocks noGrp="1" noRot="1" noChangeAspect="1" noChangeArrowheads="1" noTextEdit="1"/>
          </p:cNvSpPr>
          <p:nvPr>
            <p:ph type="sldImg"/>
          </p:nvPr>
        </p:nvSpPr>
        <p:spPr>
          <a:xfrm>
            <a:off x="1177925" y="695325"/>
            <a:ext cx="4641850" cy="3481388"/>
          </a:xfrm>
          <a:ln/>
        </p:spPr>
      </p:sp>
      <p:sp>
        <p:nvSpPr>
          <p:cNvPr id="49156"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某些数据库系统允许将</a:t>
            </a:r>
            <a:r>
              <a:rPr lang="zh-CN" altLang="en-US" dirty="0" smtClean="0">
                <a:solidFill>
                  <a:srgbClr val="30E444"/>
                </a:solidFill>
              </a:rPr>
              <a:t>某一时刻视图的内容</a:t>
            </a:r>
            <a:r>
              <a:rPr lang="zh-CN" altLang="en-US" dirty="0" smtClean="0"/>
              <a:t>（对应查询的结果关系）保存起来，得到一个</a:t>
            </a:r>
            <a:r>
              <a:rPr lang="zh-CN" altLang="en-US" dirty="0" smtClean="0">
                <a:solidFill>
                  <a:srgbClr val="30E444"/>
                </a:solidFill>
                <a:latin typeface="Helvetica" panose="020B0604020202020204" pitchFamily="34" charset="0"/>
              </a:rPr>
              <a:t>“</a:t>
            </a:r>
            <a:r>
              <a:rPr lang="zh-CN" altLang="en-US" dirty="0" smtClean="0">
                <a:solidFill>
                  <a:srgbClr val="30E444"/>
                </a:solidFill>
              </a:rPr>
              <a:t>快照</a:t>
            </a:r>
            <a:r>
              <a:rPr lang="zh-CN" altLang="en-US" dirty="0" smtClean="0">
                <a:solidFill>
                  <a:srgbClr val="30E444"/>
                </a:solidFill>
                <a:latin typeface="Helvetica" panose="020B0604020202020204" pitchFamily="34" charset="0"/>
              </a:rPr>
              <a:t>”</a:t>
            </a:r>
            <a:r>
              <a:rPr lang="zh-CN" altLang="en-US" dirty="0" smtClean="0">
                <a:solidFill>
                  <a:srgbClr val="30E444"/>
                </a:solidFill>
              </a:rPr>
              <a:t> </a:t>
            </a:r>
            <a:r>
              <a:rPr lang="zh-CN" altLang="en-US" dirty="0" smtClean="0"/>
              <a:t>。我们称为物化视图。</a:t>
            </a:r>
          </a:p>
          <a:p>
            <a:endParaRPr lang="zh-CN" altLang="en-US" dirty="0"/>
          </a:p>
        </p:txBody>
      </p:sp>
      <p:sp>
        <p:nvSpPr>
          <p:cNvPr id="4" name="灯片编号占位符 3"/>
          <p:cNvSpPr>
            <a:spLocks noGrp="1"/>
          </p:cNvSpPr>
          <p:nvPr>
            <p:ph type="sldNum" sz="quarter" idx="10"/>
          </p:nvPr>
        </p:nvSpPr>
        <p:spPr/>
        <p:txBody>
          <a:bodyPr/>
          <a:lstStyle/>
          <a:p>
            <a:pPr>
              <a:defRPr/>
            </a:pPr>
            <a:fld id="{AE66C03C-4B0E-4149-8287-A3B340EB818D}" type="slidenum">
              <a:rPr lang="en-US" altLang="en-US" smtClean="0"/>
              <a:pPr>
                <a:defRPr/>
              </a:pPr>
              <a:t>35</a:t>
            </a:fld>
            <a:endParaRPr lang="en-US" altLang="en-US"/>
          </a:p>
        </p:txBody>
      </p:sp>
    </p:spTree>
    <p:extLst>
      <p:ext uri="{BB962C8B-B14F-4D97-AF65-F5344CB8AC3E}">
        <p14:creationId xmlns:p14="http://schemas.microsoft.com/office/powerpoint/2010/main" val="5381177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25C1F8B-BDD5-4D70-8389-7FD988212B04}" type="slidenum">
              <a:rPr lang="en-US" altLang="en-US" sz="1200"/>
              <a:pPr/>
              <a:t>41</a:t>
            </a:fld>
            <a:endParaRPr lang="en-US" altLang="en-US" sz="1200"/>
          </a:p>
        </p:txBody>
      </p:sp>
      <p:sp>
        <p:nvSpPr>
          <p:cNvPr id="51203" name="Rectangle 2"/>
          <p:cNvSpPr>
            <a:spLocks noGrp="1" noRot="1" noChangeAspect="1" noChangeArrowheads="1" noTextEdit="1"/>
          </p:cNvSpPr>
          <p:nvPr>
            <p:ph type="sldImg"/>
          </p:nvPr>
        </p:nvSpPr>
        <p:spPr>
          <a:xfrm>
            <a:off x="1177925" y="695325"/>
            <a:ext cx="4641850" cy="3481388"/>
          </a:xfrm>
          <a:ln/>
        </p:spPr>
      </p:sp>
      <p:sp>
        <p:nvSpPr>
          <p:cNvPr id="51204"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01FBBFF-88DD-4104-93D5-9ABA9DECF1D5}" type="slidenum">
              <a:rPr lang="en-US" altLang="en-US" sz="1200"/>
              <a:pPr/>
              <a:t>42</a:t>
            </a:fld>
            <a:endParaRPr lang="en-US" altLang="en-US" sz="1200"/>
          </a:p>
        </p:txBody>
      </p:sp>
      <p:sp>
        <p:nvSpPr>
          <p:cNvPr id="53251" name="Rectangle 2"/>
          <p:cNvSpPr>
            <a:spLocks noGrp="1" noRot="1" noChangeAspect="1" noChangeArrowheads="1" noTextEdit="1"/>
          </p:cNvSpPr>
          <p:nvPr>
            <p:ph type="sldImg"/>
          </p:nvPr>
        </p:nvSpPr>
        <p:spPr>
          <a:xfrm>
            <a:off x="1177925" y="695325"/>
            <a:ext cx="4641850" cy="3481388"/>
          </a:xfrm>
          <a:ln/>
        </p:spPr>
      </p:sp>
      <p:sp>
        <p:nvSpPr>
          <p:cNvPr id="53252"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01FBBFF-88DD-4104-93D5-9ABA9DECF1D5}" type="slidenum">
              <a:rPr lang="en-US" altLang="en-US" sz="1200"/>
              <a:pPr/>
              <a:t>44</a:t>
            </a:fld>
            <a:endParaRPr lang="en-US" altLang="en-US" sz="1200"/>
          </a:p>
        </p:txBody>
      </p:sp>
      <p:sp>
        <p:nvSpPr>
          <p:cNvPr id="53251" name="Rectangle 2"/>
          <p:cNvSpPr>
            <a:spLocks noGrp="1" noRot="1" noChangeAspect="1" noChangeArrowheads="1" noTextEdit="1"/>
          </p:cNvSpPr>
          <p:nvPr>
            <p:ph type="sldImg"/>
          </p:nvPr>
        </p:nvSpPr>
        <p:spPr>
          <a:xfrm>
            <a:off x="1177925" y="695325"/>
            <a:ext cx="4641850" cy="3481388"/>
          </a:xfrm>
          <a:ln/>
        </p:spPr>
      </p:sp>
      <p:sp>
        <p:nvSpPr>
          <p:cNvPr id="53252"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Times New Roman" charset="0"/>
                <a:ea typeface="MS PGothic" panose="020B0600070205080204" pitchFamily="34" charset="-128"/>
                <a:cs typeface="ＭＳ Ｐゴシック" charset="0"/>
              </a:rPr>
              <a:t>with check  option</a:t>
            </a:r>
            <a:r>
              <a:rPr lang="zh-CN" altLang="en-US" sz="1200" b="0" i="0" kern="1200" dirty="0" smtClean="0">
                <a:solidFill>
                  <a:schemeClr val="tx1"/>
                </a:solidFill>
                <a:effectLst/>
                <a:latin typeface="Times New Roman" charset="0"/>
                <a:ea typeface="MS PGothic" panose="020B0600070205080204" pitchFamily="34" charset="-128"/>
                <a:cs typeface="ＭＳ Ｐゴシック" charset="0"/>
              </a:rPr>
              <a:t>可以这么解释：通过视图进行的修改，必须也能通过该视图看到修改后的结果。</a:t>
            </a:r>
          </a:p>
          <a:p>
            <a:r>
              <a:rPr lang="zh-CN" altLang="en-US" sz="1200" b="0" i="0" kern="1200" dirty="0" smtClean="0">
                <a:solidFill>
                  <a:schemeClr val="tx1"/>
                </a:solidFill>
                <a:effectLst/>
                <a:latin typeface="Times New Roman" charset="0"/>
                <a:ea typeface="MS PGothic" panose="020B0600070205080204" pitchFamily="34" charset="-128"/>
                <a:cs typeface="ＭＳ Ｐゴシック" charset="0"/>
              </a:rPr>
              <a:t>比如你</a:t>
            </a:r>
            <a:r>
              <a:rPr lang="en-US" altLang="zh-CN" sz="1200" b="0" i="0" kern="1200" dirty="0" smtClean="0">
                <a:solidFill>
                  <a:schemeClr val="tx1"/>
                </a:solidFill>
                <a:effectLst/>
                <a:latin typeface="Times New Roman" charset="0"/>
                <a:ea typeface="MS PGothic" panose="020B0600070205080204" pitchFamily="34" charset="-128"/>
                <a:cs typeface="ＭＳ Ｐゴシック" charset="0"/>
              </a:rPr>
              <a:t>insert</a:t>
            </a:r>
            <a:r>
              <a:rPr lang="zh-CN" altLang="en-US" sz="1200" b="0" i="0" kern="1200" dirty="0" smtClean="0">
                <a:solidFill>
                  <a:schemeClr val="tx1"/>
                </a:solidFill>
                <a:effectLst/>
                <a:latin typeface="Times New Roman" charset="0"/>
                <a:ea typeface="MS PGothic" panose="020B0600070205080204" pitchFamily="34" charset="-128"/>
                <a:cs typeface="ＭＳ Ｐゴシック" charset="0"/>
              </a:rPr>
              <a:t>，那么加的这条记录在刷新视图后必须可以看到； 如果修改，修改完的结果也必须能通过该视图看到；如果删除，当然只能删除视图里有显示的记录。</a:t>
            </a:r>
          </a:p>
          <a:p>
            <a:endParaRPr lang="zh-CN" altLang="en-US" dirty="0"/>
          </a:p>
        </p:txBody>
      </p:sp>
      <p:sp>
        <p:nvSpPr>
          <p:cNvPr id="4" name="灯片编号占位符 3"/>
          <p:cNvSpPr>
            <a:spLocks noGrp="1"/>
          </p:cNvSpPr>
          <p:nvPr>
            <p:ph type="sldNum" sz="quarter" idx="10"/>
          </p:nvPr>
        </p:nvSpPr>
        <p:spPr/>
        <p:txBody>
          <a:bodyPr/>
          <a:lstStyle/>
          <a:p>
            <a:pPr>
              <a:defRPr/>
            </a:pPr>
            <a:fld id="{AE66C03C-4B0E-4149-8287-A3B340EB818D}" type="slidenum">
              <a:rPr lang="en-US" altLang="en-US" smtClean="0"/>
              <a:pPr>
                <a:defRPr/>
              </a:pPr>
              <a:t>51</a:t>
            </a:fld>
            <a:endParaRPr lang="en-US" altLang="en-US"/>
          </a:p>
        </p:txBody>
      </p:sp>
    </p:spTree>
    <p:extLst>
      <p:ext uri="{BB962C8B-B14F-4D97-AF65-F5344CB8AC3E}">
        <p14:creationId xmlns:p14="http://schemas.microsoft.com/office/powerpoint/2010/main" val="33817615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830243F-8686-4433-9701-9F34E8AC8773}" type="slidenum">
              <a:rPr lang="en-US" altLang="en-US" sz="1200"/>
              <a:pPr/>
              <a:t>54</a:t>
            </a:fld>
            <a:endParaRPr lang="en-US" altLang="en-US" sz="1200"/>
          </a:p>
        </p:txBody>
      </p:sp>
      <p:sp>
        <p:nvSpPr>
          <p:cNvPr id="57347" name="Rectangle 2"/>
          <p:cNvSpPr>
            <a:spLocks noGrp="1" noRot="1" noChangeAspect="1" noChangeArrowheads="1" noTextEdit="1"/>
          </p:cNvSpPr>
          <p:nvPr>
            <p:ph type="sldImg"/>
          </p:nvPr>
        </p:nvSpPr>
        <p:spPr>
          <a:xfrm>
            <a:off x="1177925" y="695325"/>
            <a:ext cx="4641850" cy="3481388"/>
          </a:xfrm>
          <a:ln/>
        </p:spPr>
      </p:sp>
      <p:sp>
        <p:nvSpPr>
          <p:cNvPr id="57348"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45649CE-6E1F-4A66-818C-4E7F6898A7A7}" type="slidenum">
              <a:rPr lang="en-US" altLang="en-US" sz="1200"/>
              <a:pPr/>
              <a:t>59</a:t>
            </a:fld>
            <a:endParaRPr lang="en-US" altLang="en-US" sz="1200"/>
          </a:p>
        </p:txBody>
      </p:sp>
      <p:sp>
        <p:nvSpPr>
          <p:cNvPr id="59395" name="Rectangle 2"/>
          <p:cNvSpPr>
            <a:spLocks noGrp="1" noRot="1" noChangeAspect="1" noChangeArrowheads="1" noTextEdit="1"/>
          </p:cNvSpPr>
          <p:nvPr>
            <p:ph type="sldImg"/>
          </p:nvPr>
        </p:nvSpPr>
        <p:spPr>
          <a:xfrm>
            <a:off x="1177925" y="695325"/>
            <a:ext cx="4641850" cy="3481388"/>
          </a:xfrm>
          <a:ln/>
        </p:spPr>
      </p:sp>
      <p:sp>
        <p:nvSpPr>
          <p:cNvPr id="59396"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FA9640E-5C10-4629-8988-A9A2CA4B65CD}" type="slidenum">
              <a:rPr lang="en-US" altLang="en-US" sz="1200"/>
              <a:pPr/>
              <a:t>60</a:t>
            </a:fld>
            <a:endParaRPr lang="en-US" altLang="en-US" sz="1200"/>
          </a:p>
        </p:txBody>
      </p:sp>
      <p:sp>
        <p:nvSpPr>
          <p:cNvPr id="61443" name="Rectangle 2"/>
          <p:cNvSpPr>
            <a:spLocks noGrp="1" noRot="1" noChangeAspect="1" noChangeArrowheads="1" noTextEdit="1"/>
          </p:cNvSpPr>
          <p:nvPr>
            <p:ph type="sldImg"/>
          </p:nvPr>
        </p:nvSpPr>
        <p:spPr>
          <a:xfrm>
            <a:off x="1177925" y="695325"/>
            <a:ext cx="4641850" cy="3481388"/>
          </a:xfrm>
          <a:ln/>
        </p:spPr>
      </p:sp>
      <p:sp>
        <p:nvSpPr>
          <p:cNvPr id="61444"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FA9640E-5C10-4629-8988-A9A2CA4B65CD}" type="slidenum">
              <a:rPr lang="en-US" altLang="en-US" sz="1200"/>
              <a:pPr/>
              <a:t>61</a:t>
            </a:fld>
            <a:endParaRPr lang="en-US" altLang="en-US" sz="1200"/>
          </a:p>
        </p:txBody>
      </p:sp>
      <p:sp>
        <p:nvSpPr>
          <p:cNvPr id="61443" name="Rectangle 2"/>
          <p:cNvSpPr>
            <a:spLocks noGrp="1" noRot="1" noChangeAspect="1" noChangeArrowheads="1" noTextEdit="1"/>
          </p:cNvSpPr>
          <p:nvPr>
            <p:ph type="sldImg"/>
          </p:nvPr>
        </p:nvSpPr>
        <p:spPr>
          <a:xfrm>
            <a:off x="1177925" y="695325"/>
            <a:ext cx="4641850" cy="3481388"/>
          </a:xfrm>
          <a:ln/>
        </p:spPr>
      </p:sp>
      <p:sp>
        <p:nvSpPr>
          <p:cNvPr id="61444"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979B905-280D-44BD-8E31-AB90F5734834}" type="slidenum">
              <a:rPr lang="en-US" altLang="en-US" smtClean="0"/>
              <a:pPr/>
              <a:t>4</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DEFD3E4-E538-49EF-A1BC-D85549A485CA}" type="slidenum">
              <a:rPr lang="en-US" altLang="en-US" sz="1200"/>
              <a:pPr/>
              <a:t>62</a:t>
            </a:fld>
            <a:endParaRPr lang="en-US" altLang="en-US" sz="1200"/>
          </a:p>
        </p:txBody>
      </p:sp>
      <p:sp>
        <p:nvSpPr>
          <p:cNvPr id="65539" name="Rectangle 2"/>
          <p:cNvSpPr>
            <a:spLocks noGrp="1" noRot="1" noChangeAspect="1" noChangeArrowheads="1" noTextEdit="1"/>
          </p:cNvSpPr>
          <p:nvPr>
            <p:ph type="sldImg"/>
          </p:nvPr>
        </p:nvSpPr>
        <p:spPr>
          <a:xfrm>
            <a:off x="1177925" y="695325"/>
            <a:ext cx="4641850" cy="3481388"/>
          </a:xfrm>
          <a:ln/>
        </p:spPr>
      </p:sp>
      <p:sp>
        <p:nvSpPr>
          <p:cNvPr id="65540"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879263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DEFD3E4-E538-49EF-A1BC-D85549A485CA}" type="slidenum">
              <a:rPr lang="en-US" altLang="en-US" sz="1200"/>
              <a:pPr/>
              <a:t>64</a:t>
            </a:fld>
            <a:endParaRPr lang="en-US" altLang="en-US" sz="1200"/>
          </a:p>
        </p:txBody>
      </p:sp>
      <p:sp>
        <p:nvSpPr>
          <p:cNvPr id="65539" name="Rectangle 2"/>
          <p:cNvSpPr>
            <a:spLocks noGrp="1" noRot="1" noChangeAspect="1" noChangeArrowheads="1" noTextEdit="1"/>
          </p:cNvSpPr>
          <p:nvPr>
            <p:ph type="sldImg"/>
          </p:nvPr>
        </p:nvSpPr>
        <p:spPr>
          <a:xfrm>
            <a:off x="1177925" y="695325"/>
            <a:ext cx="4641850" cy="3481388"/>
          </a:xfrm>
          <a:ln/>
        </p:spPr>
      </p:sp>
      <p:sp>
        <p:nvSpPr>
          <p:cNvPr id="65540"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481269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9819F5B-7A32-4D84-A65B-6246CABB1E02}" type="slidenum">
              <a:rPr lang="en-US" altLang="en-US" sz="1200"/>
              <a:pPr/>
              <a:t>65</a:t>
            </a:fld>
            <a:endParaRPr lang="en-US" altLang="en-US" sz="1200"/>
          </a:p>
        </p:txBody>
      </p:sp>
      <p:sp>
        <p:nvSpPr>
          <p:cNvPr id="67587" name="Rectangle 2"/>
          <p:cNvSpPr>
            <a:spLocks noGrp="1" noRot="1" noChangeAspect="1" noChangeArrowheads="1" noTextEdit="1"/>
          </p:cNvSpPr>
          <p:nvPr>
            <p:ph type="sldImg"/>
          </p:nvPr>
        </p:nvSpPr>
        <p:spPr>
          <a:xfrm>
            <a:off x="1177925" y="695325"/>
            <a:ext cx="4641850" cy="3481388"/>
          </a:xfrm>
          <a:ln/>
        </p:spPr>
      </p:sp>
      <p:sp>
        <p:nvSpPr>
          <p:cNvPr id="67588"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759606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76C4670-485C-41B4-B6C8-2F72766EE515}" type="slidenum">
              <a:rPr lang="en-US" altLang="en-US" sz="1200"/>
              <a:pPr/>
              <a:t>71</a:t>
            </a:fld>
            <a:endParaRPr lang="en-US" altLang="en-US" sz="1200"/>
          </a:p>
        </p:txBody>
      </p:sp>
      <p:sp>
        <p:nvSpPr>
          <p:cNvPr id="63491" name="Rectangle 2"/>
          <p:cNvSpPr>
            <a:spLocks noGrp="1" noRot="1" noChangeAspect="1" noChangeArrowheads="1" noTextEdit="1"/>
          </p:cNvSpPr>
          <p:nvPr>
            <p:ph type="sldImg"/>
          </p:nvPr>
        </p:nvSpPr>
        <p:spPr>
          <a:xfrm>
            <a:off x="1177925" y="695325"/>
            <a:ext cx="4641850" cy="3481388"/>
          </a:xfrm>
          <a:ln/>
        </p:spPr>
      </p:sp>
      <p:sp>
        <p:nvSpPr>
          <p:cNvPr id="63492"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删除约束： </a:t>
            </a:r>
            <a:r>
              <a:rPr lang="en-US" altLang="zh-CN" dirty="0" smtClean="0"/>
              <a:t>Alter Table CET4 Drop</a:t>
            </a:r>
            <a:r>
              <a:rPr lang="en-US" altLang="zh-CN" baseline="0" dirty="0" smtClean="0"/>
              <a:t> Constraint C1</a:t>
            </a:r>
            <a:endParaRPr lang="zh-CN" altLang="en-US" dirty="0"/>
          </a:p>
        </p:txBody>
      </p:sp>
      <p:sp>
        <p:nvSpPr>
          <p:cNvPr id="4" name="灯片编号占位符 3"/>
          <p:cNvSpPr>
            <a:spLocks noGrp="1"/>
          </p:cNvSpPr>
          <p:nvPr>
            <p:ph type="sldNum" sz="quarter" idx="10"/>
          </p:nvPr>
        </p:nvSpPr>
        <p:spPr/>
        <p:txBody>
          <a:bodyPr/>
          <a:lstStyle/>
          <a:p>
            <a:pPr>
              <a:defRPr/>
            </a:pPr>
            <a:fld id="{AE66C03C-4B0E-4149-8287-A3B340EB818D}" type="slidenum">
              <a:rPr lang="en-US" altLang="en-US" smtClean="0"/>
              <a:pPr>
                <a:defRPr/>
              </a:pPr>
              <a:t>73</a:t>
            </a:fld>
            <a:endParaRPr lang="en-US" altLang="en-US"/>
          </a:p>
        </p:txBody>
      </p:sp>
    </p:spTree>
    <p:extLst>
      <p:ext uri="{BB962C8B-B14F-4D97-AF65-F5344CB8AC3E}">
        <p14:creationId xmlns:p14="http://schemas.microsoft.com/office/powerpoint/2010/main" val="6074362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21C35E-7DD2-43A4-B0B3-DF6655FBBF3E}" type="slidenum">
              <a:rPr lang="en-US" altLang="en-US" sz="1200"/>
              <a:pPr/>
              <a:t>80</a:t>
            </a:fld>
            <a:endParaRPr lang="en-US" altLang="en-US" sz="12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C5AA873-0E0F-4E9D-B9D0-F99186FE665C}" type="slidenum">
              <a:rPr lang="en-US" altLang="en-US" sz="1200"/>
              <a:pPr/>
              <a:t>81</a:t>
            </a:fld>
            <a:endParaRPr lang="en-US" altLang="en-US" sz="1200"/>
          </a:p>
        </p:txBody>
      </p:sp>
      <p:sp>
        <p:nvSpPr>
          <p:cNvPr id="77827" name="Rectangle 2"/>
          <p:cNvSpPr>
            <a:spLocks noGrp="1" noRot="1" noChangeAspect="1" noChangeArrowheads="1" noTextEdit="1"/>
          </p:cNvSpPr>
          <p:nvPr>
            <p:ph type="sldImg"/>
          </p:nvPr>
        </p:nvSpPr>
        <p:spPr>
          <a:xfrm>
            <a:off x="1177925" y="695325"/>
            <a:ext cx="4641850" cy="3481388"/>
          </a:xfrm>
          <a:ln/>
        </p:spPr>
      </p:sp>
      <p:sp>
        <p:nvSpPr>
          <p:cNvPr id="77828"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9F710CF-2C3A-4019-8007-D8C75860C40C}" type="slidenum">
              <a:rPr lang="en-US" altLang="en-US" sz="1200"/>
              <a:pPr/>
              <a:t>82</a:t>
            </a:fld>
            <a:endParaRPr lang="en-US" altLang="en-US" sz="1200"/>
          </a:p>
        </p:txBody>
      </p:sp>
      <p:sp>
        <p:nvSpPr>
          <p:cNvPr id="74755" name="Rectangle 2"/>
          <p:cNvSpPr>
            <a:spLocks noGrp="1" noRot="1" noChangeAspect="1" noChangeArrowheads="1" noTextEdit="1"/>
          </p:cNvSpPr>
          <p:nvPr>
            <p:ph type="sldImg"/>
          </p:nvPr>
        </p:nvSpPr>
        <p:spPr>
          <a:xfrm>
            <a:off x="1177925" y="695325"/>
            <a:ext cx="4641850" cy="3481388"/>
          </a:xfrm>
          <a:ln/>
        </p:spPr>
      </p:sp>
      <p:sp>
        <p:nvSpPr>
          <p:cNvPr id="74756"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ACED373-63CE-4F43-BE90-54DF58F8F5BB}" type="slidenum">
              <a:rPr lang="en-US" altLang="en-US" sz="1200"/>
              <a:pPr/>
              <a:t>96</a:t>
            </a:fld>
            <a:endParaRPr lang="en-US" altLang="en-US" sz="1200"/>
          </a:p>
        </p:txBody>
      </p:sp>
      <p:sp>
        <p:nvSpPr>
          <p:cNvPr id="91139" name="Rectangle 2"/>
          <p:cNvSpPr>
            <a:spLocks noGrp="1" noRot="1" noChangeAspect="1" noChangeArrowheads="1" noTextEdit="1"/>
          </p:cNvSpPr>
          <p:nvPr>
            <p:ph type="sldImg"/>
          </p:nvPr>
        </p:nvSpPr>
        <p:spPr>
          <a:xfrm>
            <a:off x="1177925" y="695325"/>
            <a:ext cx="4641850" cy="3481388"/>
          </a:xfrm>
          <a:ln/>
        </p:spPr>
      </p:sp>
      <p:sp>
        <p:nvSpPr>
          <p:cNvPr id="91140" name="Rectangle 3"/>
          <p:cNvSpPr>
            <a:spLocks noGrp="1" noChangeArrowheads="1"/>
          </p:cNvSpPr>
          <p:nvPr>
            <p:ph type="body" idx="1"/>
          </p:nvPr>
        </p:nvSpPr>
        <p:spPr>
          <a:xfrm>
            <a:off x="931864"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979B905-280D-44BD-8E31-AB90F5734834}" type="slidenum">
              <a:rPr lang="en-US" altLang="en-US" smtClean="0"/>
              <a:pPr/>
              <a:t>5</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6</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7</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8</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979B905-280D-44BD-8E31-AB90F5734834}" type="slidenum">
              <a:rPr lang="en-US" altLang="en-US" smtClean="0"/>
              <a:pPr/>
              <a:t>9</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048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85C950AD-734E-45C7-8042-5795FFAD6750}"/>
              </a:ext>
            </a:extLst>
          </p:cNvPr>
          <p:cNvSpPr>
            <a:spLocks noGrp="1" noChangeArrowheads="1"/>
          </p:cNvSpPr>
          <p:nvPr>
            <p:ph type="sldNum" sz="quarter" idx="10"/>
          </p:nvPr>
        </p:nvSpPr>
        <p:spPr>
          <a:ln/>
        </p:spPr>
        <p:txBody>
          <a:bodyPr/>
          <a:lstStyle>
            <a:lvl1pPr>
              <a:defRPr/>
            </a:lvl1pPr>
          </a:lstStyle>
          <a:p>
            <a:pPr>
              <a:defRPr/>
            </a:pPr>
            <a:fld id="{D7E5E31B-1343-4510-8DCD-65E7B6544692}" type="slidenum">
              <a:rPr lang="en-US" altLang="en-US"/>
              <a:pPr>
                <a:defRPr/>
              </a:pPr>
              <a:t>‹#›</a:t>
            </a:fld>
            <a:endParaRPr lang="en-US" altLang="en-US"/>
          </a:p>
        </p:txBody>
      </p:sp>
    </p:spTree>
    <p:extLst>
      <p:ext uri="{BB962C8B-B14F-4D97-AF65-F5344CB8AC3E}">
        <p14:creationId xmlns:p14="http://schemas.microsoft.com/office/powerpoint/2010/main" val="176304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C7A7A2CD-B5B0-4CF6-8038-339B0E99E366}"/>
              </a:ext>
            </a:extLst>
          </p:cNvPr>
          <p:cNvSpPr>
            <a:spLocks noGrp="1" noChangeArrowheads="1"/>
          </p:cNvSpPr>
          <p:nvPr>
            <p:ph type="sldNum" sz="quarter" idx="10"/>
          </p:nvPr>
        </p:nvSpPr>
        <p:spPr>
          <a:ln/>
        </p:spPr>
        <p:txBody>
          <a:bodyPr/>
          <a:lstStyle>
            <a:lvl1pPr>
              <a:defRPr/>
            </a:lvl1pPr>
          </a:lstStyle>
          <a:p>
            <a:pPr>
              <a:defRPr/>
            </a:pPr>
            <a:fld id="{833574B0-C055-4E38-82A9-667A1DF1F8D0}" type="slidenum">
              <a:rPr lang="en-US" altLang="en-US"/>
              <a:pPr>
                <a:defRPr/>
              </a:pPr>
              <a:t>‹#›</a:t>
            </a:fld>
            <a:endParaRPr lang="en-US" altLang="en-US"/>
          </a:p>
        </p:txBody>
      </p:sp>
    </p:spTree>
    <p:extLst>
      <p:ext uri="{BB962C8B-B14F-4D97-AF65-F5344CB8AC3E}">
        <p14:creationId xmlns:p14="http://schemas.microsoft.com/office/powerpoint/2010/main" val="2894649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A9796C49-4A73-449B-A170-DFFCD45313DF}"/>
              </a:ext>
            </a:extLst>
          </p:cNvPr>
          <p:cNvSpPr>
            <a:spLocks noGrp="1" noChangeArrowheads="1"/>
          </p:cNvSpPr>
          <p:nvPr>
            <p:ph type="sldNum" sz="quarter" idx="10"/>
          </p:nvPr>
        </p:nvSpPr>
        <p:spPr>
          <a:ln/>
        </p:spPr>
        <p:txBody>
          <a:bodyPr/>
          <a:lstStyle>
            <a:lvl1pPr>
              <a:defRPr/>
            </a:lvl1pPr>
          </a:lstStyle>
          <a:p>
            <a:pPr>
              <a:defRPr/>
            </a:pPr>
            <a:fld id="{300D9E99-A0D8-4F2F-B04A-331DF655FEAB}" type="slidenum">
              <a:rPr lang="en-US" altLang="en-US"/>
              <a:pPr>
                <a:defRPr/>
              </a:pPr>
              <a:t>‹#›</a:t>
            </a:fld>
            <a:endParaRPr lang="en-US" altLang="en-US"/>
          </a:p>
        </p:txBody>
      </p:sp>
    </p:spTree>
    <p:extLst>
      <p:ext uri="{BB962C8B-B14F-4D97-AF65-F5344CB8AC3E}">
        <p14:creationId xmlns:p14="http://schemas.microsoft.com/office/powerpoint/2010/main" val="242282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768350" y="1093788"/>
            <a:ext cx="7707313" cy="4903787"/>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Font typeface="Wingdings" panose="05000000000000000000" pitchFamily="2" charset="2"/>
              <a:buChar cha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437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336F2EBE-FF5F-4F9D-A3C2-A59A92D7809D}"/>
              </a:ext>
            </a:extLst>
          </p:cNvPr>
          <p:cNvSpPr>
            <a:spLocks noGrp="1" noChangeArrowheads="1"/>
          </p:cNvSpPr>
          <p:nvPr>
            <p:ph type="sldNum" sz="quarter" idx="10"/>
          </p:nvPr>
        </p:nvSpPr>
        <p:spPr>
          <a:ln/>
        </p:spPr>
        <p:txBody>
          <a:bodyPr/>
          <a:lstStyle>
            <a:lvl1pPr>
              <a:defRPr/>
            </a:lvl1pPr>
          </a:lstStyle>
          <a:p>
            <a:pPr>
              <a:defRPr/>
            </a:pPr>
            <a:fld id="{547F3CAF-32BF-49A6-93F1-59C9E4B7C957}" type="slidenum">
              <a:rPr lang="en-US" altLang="en-US"/>
              <a:pPr>
                <a:defRPr/>
              </a:pPr>
              <a:t>‹#›</a:t>
            </a:fld>
            <a:endParaRPr lang="en-US" altLang="en-US"/>
          </a:p>
        </p:txBody>
      </p:sp>
    </p:spTree>
    <p:extLst>
      <p:ext uri="{BB962C8B-B14F-4D97-AF65-F5344CB8AC3E}">
        <p14:creationId xmlns:p14="http://schemas.microsoft.com/office/powerpoint/2010/main" val="296070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A6D4A7F0-1138-4608-80AA-D0A6F5D41187}"/>
              </a:ext>
            </a:extLst>
          </p:cNvPr>
          <p:cNvSpPr>
            <a:spLocks noGrp="1" noChangeArrowheads="1"/>
          </p:cNvSpPr>
          <p:nvPr>
            <p:ph type="sldNum" sz="quarter" idx="10"/>
          </p:nvPr>
        </p:nvSpPr>
        <p:spPr>
          <a:ln/>
        </p:spPr>
        <p:txBody>
          <a:bodyPr/>
          <a:lstStyle>
            <a:lvl1pPr>
              <a:defRPr/>
            </a:lvl1pPr>
          </a:lstStyle>
          <a:p>
            <a:pPr>
              <a:defRPr/>
            </a:pPr>
            <a:fld id="{00852D5F-D37B-4E9D-98AD-511A1ABBD6A9}" type="slidenum">
              <a:rPr lang="en-US" altLang="en-US"/>
              <a:pPr>
                <a:defRPr/>
              </a:pPr>
              <a:t>‹#›</a:t>
            </a:fld>
            <a:endParaRPr lang="en-US" altLang="en-US"/>
          </a:p>
        </p:txBody>
      </p:sp>
    </p:spTree>
    <p:extLst>
      <p:ext uri="{BB962C8B-B14F-4D97-AF65-F5344CB8AC3E}">
        <p14:creationId xmlns:p14="http://schemas.microsoft.com/office/powerpoint/2010/main" val="411080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56DFCFB3-6710-4DD2-8404-7E55A930F352}"/>
              </a:ext>
            </a:extLst>
          </p:cNvPr>
          <p:cNvSpPr>
            <a:spLocks noGrp="1" noChangeArrowheads="1"/>
          </p:cNvSpPr>
          <p:nvPr>
            <p:ph type="sldNum" sz="quarter" idx="10"/>
          </p:nvPr>
        </p:nvSpPr>
        <p:spPr>
          <a:ln/>
        </p:spPr>
        <p:txBody>
          <a:bodyPr/>
          <a:lstStyle>
            <a:lvl1pPr>
              <a:defRPr/>
            </a:lvl1pPr>
          </a:lstStyle>
          <a:p>
            <a:pPr>
              <a:defRPr/>
            </a:pPr>
            <a:fld id="{C0191CCC-CC48-429B-87C9-7123B48E52D4}" type="slidenum">
              <a:rPr lang="en-US" altLang="en-US"/>
              <a:pPr>
                <a:defRPr/>
              </a:pPr>
              <a:t>‹#›</a:t>
            </a:fld>
            <a:endParaRPr lang="en-US" altLang="en-US"/>
          </a:p>
        </p:txBody>
      </p:sp>
    </p:spTree>
    <p:extLst>
      <p:ext uri="{BB962C8B-B14F-4D97-AF65-F5344CB8AC3E}">
        <p14:creationId xmlns:p14="http://schemas.microsoft.com/office/powerpoint/2010/main" val="251904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BB431453-8F56-47C4-89BA-3EDF3CD092BA}"/>
              </a:ext>
            </a:extLst>
          </p:cNvPr>
          <p:cNvSpPr>
            <a:spLocks noGrp="1" noChangeArrowheads="1"/>
          </p:cNvSpPr>
          <p:nvPr>
            <p:ph type="sldNum" sz="quarter" idx="10"/>
          </p:nvPr>
        </p:nvSpPr>
        <p:spPr>
          <a:ln/>
        </p:spPr>
        <p:txBody>
          <a:bodyPr/>
          <a:lstStyle>
            <a:lvl1pPr>
              <a:defRPr/>
            </a:lvl1pPr>
          </a:lstStyle>
          <a:p>
            <a:pPr>
              <a:defRPr/>
            </a:pPr>
            <a:fld id="{5E9D92F0-DB25-4E6B-A10D-A7937AC7A365}" type="slidenum">
              <a:rPr lang="en-US" altLang="en-US"/>
              <a:pPr>
                <a:defRPr/>
              </a:pPr>
              <a:t>‹#›</a:t>
            </a:fld>
            <a:endParaRPr lang="en-US" altLang="en-US"/>
          </a:p>
        </p:txBody>
      </p:sp>
    </p:spTree>
    <p:extLst>
      <p:ext uri="{BB962C8B-B14F-4D97-AF65-F5344CB8AC3E}">
        <p14:creationId xmlns:p14="http://schemas.microsoft.com/office/powerpoint/2010/main" val="383600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BE8099E-18A5-481A-9697-216087BE0676}"/>
              </a:ext>
            </a:extLst>
          </p:cNvPr>
          <p:cNvSpPr>
            <a:spLocks noGrp="1" noChangeArrowheads="1"/>
          </p:cNvSpPr>
          <p:nvPr>
            <p:ph type="sldNum" sz="quarter" idx="10"/>
          </p:nvPr>
        </p:nvSpPr>
        <p:spPr>
          <a:ln/>
        </p:spPr>
        <p:txBody>
          <a:bodyPr/>
          <a:lstStyle>
            <a:lvl1pPr>
              <a:defRPr/>
            </a:lvl1pPr>
          </a:lstStyle>
          <a:p>
            <a:pPr>
              <a:defRPr/>
            </a:pPr>
            <a:fld id="{0E555C8E-F740-4D28-8DA3-D7B8E0F6F578}" type="slidenum">
              <a:rPr lang="en-US" altLang="en-US"/>
              <a:pPr>
                <a:defRPr/>
              </a:pPr>
              <a:t>‹#›</a:t>
            </a:fld>
            <a:endParaRPr lang="en-US" altLang="en-US"/>
          </a:p>
        </p:txBody>
      </p:sp>
    </p:spTree>
    <p:extLst>
      <p:ext uri="{BB962C8B-B14F-4D97-AF65-F5344CB8AC3E}">
        <p14:creationId xmlns:p14="http://schemas.microsoft.com/office/powerpoint/2010/main" val="243214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7E2C57D-1205-411A-BA90-DF60A810F6DB}"/>
              </a:ext>
            </a:extLst>
          </p:cNvPr>
          <p:cNvSpPr>
            <a:spLocks noGrp="1" noChangeArrowheads="1"/>
          </p:cNvSpPr>
          <p:nvPr>
            <p:ph type="sldNum" sz="quarter" idx="10"/>
          </p:nvPr>
        </p:nvSpPr>
        <p:spPr>
          <a:ln/>
        </p:spPr>
        <p:txBody>
          <a:bodyPr/>
          <a:lstStyle>
            <a:lvl1pPr>
              <a:defRPr/>
            </a:lvl1pPr>
          </a:lstStyle>
          <a:p>
            <a:pPr>
              <a:defRPr/>
            </a:pPr>
            <a:fld id="{2BBBE5B0-1186-4DAB-9E97-511F15F5C63C}" type="slidenum">
              <a:rPr lang="en-US" altLang="en-US"/>
              <a:pPr>
                <a:defRPr/>
              </a:pPr>
              <a:t>‹#›</a:t>
            </a:fld>
            <a:endParaRPr lang="en-US" altLang="en-US"/>
          </a:p>
        </p:txBody>
      </p:sp>
    </p:spTree>
    <p:extLst>
      <p:ext uri="{BB962C8B-B14F-4D97-AF65-F5344CB8AC3E}">
        <p14:creationId xmlns:p14="http://schemas.microsoft.com/office/powerpoint/2010/main" val="134880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9EB6957-06EE-46F8-A450-3DB417A1F8A6}"/>
              </a:ext>
            </a:extLst>
          </p:cNvPr>
          <p:cNvSpPr>
            <a:spLocks noGrp="1" noChangeArrowheads="1"/>
          </p:cNvSpPr>
          <p:nvPr>
            <p:ph type="sldNum" sz="quarter" idx="10"/>
          </p:nvPr>
        </p:nvSpPr>
        <p:spPr>
          <a:ln/>
        </p:spPr>
        <p:txBody>
          <a:bodyPr/>
          <a:lstStyle>
            <a:lvl1pPr>
              <a:defRPr/>
            </a:lvl1pPr>
          </a:lstStyle>
          <a:p>
            <a:pPr>
              <a:defRPr/>
            </a:pPr>
            <a:fld id="{F291DB2E-7BC4-4C22-ACAE-0B8B3F0C5147}" type="slidenum">
              <a:rPr lang="en-US" altLang="en-US"/>
              <a:pPr>
                <a:defRPr/>
              </a:pPr>
              <a:t>‹#›</a:t>
            </a:fld>
            <a:endParaRPr lang="en-US" altLang="en-US"/>
          </a:p>
        </p:txBody>
      </p:sp>
    </p:spTree>
    <p:extLst>
      <p:ext uri="{BB962C8B-B14F-4D97-AF65-F5344CB8AC3E}">
        <p14:creationId xmlns:p14="http://schemas.microsoft.com/office/powerpoint/2010/main" val="2481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6112478-D9B7-4D0D-ADE5-62D5EFAAFBBF}"/>
              </a:ext>
            </a:extLst>
          </p:cNvPr>
          <p:cNvSpPr>
            <a:spLocks noGrp="1" noChangeArrowheads="1"/>
          </p:cNvSpPr>
          <p:nvPr>
            <p:ph type="body" idx="1"/>
          </p:nvPr>
        </p:nvSpPr>
        <p:spPr bwMode="auto">
          <a:xfrm>
            <a:off x="747558" y="1093788"/>
            <a:ext cx="772810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2003" name="Rectangle 3">
            <a:extLst>
              <a:ext uri="{FF2B5EF4-FFF2-40B4-BE49-F238E27FC236}">
                <a16:creationId xmlns:a16="http://schemas.microsoft.com/office/drawing/2014/main" id="{D2EB5033-CF44-472B-B77D-FAA18581E631}"/>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rgbClr val="002060"/>
                </a:solidFill>
                <a:latin typeface="Times New Roman" panose="02020603050405020304" pitchFamily="18" charset="0"/>
              </a:defRPr>
            </a:lvl1pPr>
          </a:lstStyle>
          <a:p>
            <a:pPr>
              <a:defRPr/>
            </a:pPr>
            <a:fld id="{8BECA7E0-09BC-41D3-BD93-B7E81A2ACCB7}" type="slidenum">
              <a:rPr lang="en-US" altLang="en-US" smtClean="0"/>
              <a:pPr>
                <a:defRPr/>
              </a:pPr>
              <a:t>‹#›</a:t>
            </a:fld>
            <a:endParaRPr lang="en-US" altLang="en-US" dirty="0"/>
          </a:p>
        </p:txBody>
      </p:sp>
      <p:sp>
        <p:nvSpPr>
          <p:cNvPr id="1028" name="Text Box 4">
            <a:extLst>
              <a:ext uri="{FF2B5EF4-FFF2-40B4-BE49-F238E27FC236}">
                <a16:creationId xmlns:a16="http://schemas.microsoft.com/office/drawing/2014/main" id="{D0CFC8B2-2C6C-4CA4-9AFC-14298F0DD4EC}"/>
              </a:ext>
            </a:extLst>
          </p:cNvPr>
          <p:cNvSpPr txBox="1">
            <a:spLocks noChangeArrowheads="1"/>
          </p:cNvSpPr>
          <p:nvPr/>
        </p:nvSpPr>
        <p:spPr bwMode="auto">
          <a:xfrm>
            <a:off x="6762750" y="6613525"/>
            <a:ext cx="23812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p>
        </p:txBody>
      </p:sp>
      <p:sp>
        <p:nvSpPr>
          <p:cNvPr id="512005" name="Text Box 5">
            <a:extLst>
              <a:ext uri="{FF2B5EF4-FFF2-40B4-BE49-F238E27FC236}">
                <a16:creationId xmlns:a16="http://schemas.microsoft.com/office/drawing/2014/main" id="{ED25C836-0663-424A-84A7-5AB803422860}"/>
              </a:ext>
            </a:extLst>
          </p:cNvPr>
          <p:cNvSpPr txBox="1">
            <a:spLocks noChangeArrowheads="1"/>
          </p:cNvSpPr>
          <p:nvPr userDrawn="1"/>
        </p:nvSpPr>
        <p:spPr bwMode="auto">
          <a:xfrm>
            <a:off x="4479984" y="6613525"/>
            <a:ext cx="447559"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4.</a:t>
            </a:r>
            <a:fld id="{669DE52E-05EC-4487-BE79-3F9A6A9F8797}"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512006" name="Rectangle 6">
            <a:extLst>
              <a:ext uri="{FF2B5EF4-FFF2-40B4-BE49-F238E27FC236}">
                <a16:creationId xmlns:a16="http://schemas.microsoft.com/office/drawing/2014/main" id="{BFAC4B4C-D3C2-4A14-871E-CC7D45F0769E}"/>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5472E9A1-C06F-4393-872E-7F8100F91627}"/>
              </a:ext>
            </a:extLst>
          </p:cNvPr>
          <p:cNvSpPr txBox="1">
            <a:spLocks noChangeArrowheads="1"/>
          </p:cNvSpPr>
          <p:nvPr/>
        </p:nvSpPr>
        <p:spPr bwMode="auto">
          <a:xfrm>
            <a:off x="0" y="6613525"/>
            <a:ext cx="25717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0362D880-06BD-4D02-876C-3226AC8E6F10}"/>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0" name="Picture 8" descr="Cover-6Ed"/>
          <p:cNvPicPr>
            <a:picLocks noChangeAspect="1" noChangeArrowheads="1"/>
          </p:cNvPicPr>
          <p:nvPr userDrawn="1"/>
        </p:nvPicPr>
        <p:blipFill>
          <a:blip r:embed="rId14"/>
          <a:stretch>
            <a:fillRect/>
          </a:stretch>
        </p:blipFill>
        <p:spPr bwMode="auto">
          <a:xfrm>
            <a:off x="5546" y="0"/>
            <a:ext cx="742012" cy="94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1"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95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ctrTitle"/>
          </p:nvPr>
        </p:nvSpPr>
        <p:spPr/>
        <p:txBody>
          <a:bodyPr/>
          <a:lstStyle/>
          <a:p>
            <a:pPr>
              <a:defRPr/>
            </a:pPr>
            <a:r>
              <a:rPr lang="en-US" dirty="0">
                <a:effectLst>
                  <a:outerShdw blurRad="38100" dist="38100" dir="2700000" algn="tl">
                    <a:srgbClr val="C0C0C0"/>
                  </a:outerShdw>
                </a:effectLst>
              </a:rPr>
              <a:t>Chapter 4 : </a:t>
            </a:r>
            <a:r>
              <a:rPr lang="en-US" dirty="0"/>
              <a:t>Intermediate SQL</a:t>
            </a:r>
            <a:endParaRPr lang="en-US" dirty="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sz="2800" dirty="0"/>
              <a:t>Natural Join with Using Clause</a:t>
            </a:r>
            <a:endParaRPr lang="en-US" altLang="en-US" sz="28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118175"/>
            <a:ext cx="7745334" cy="3014913"/>
          </a:xfrm>
        </p:spPr>
        <p:txBody>
          <a:bodyPr lIns="91440"/>
          <a:lstStyle/>
          <a:p>
            <a:pPr indent="-365760"/>
            <a:r>
              <a:rPr lang="en-US" sz="2400" dirty="0"/>
              <a:t>To avoid the danger of equating attributes erroneously, we can use the “</a:t>
            </a:r>
            <a:r>
              <a:rPr lang="en-US" sz="2400" b="1" dirty="0"/>
              <a:t>using</a:t>
            </a:r>
            <a:r>
              <a:rPr lang="en-US" sz="2400" dirty="0"/>
              <a:t>” construct that allows us to specify exactly which columns should be equated.</a:t>
            </a:r>
          </a:p>
          <a:p>
            <a:pPr indent="-365760"/>
            <a:r>
              <a:rPr lang="en-US" sz="2400" dirty="0"/>
              <a:t>Query example</a:t>
            </a:r>
            <a:endParaRPr lang="en-US" sz="2400" i="1" dirty="0"/>
          </a:p>
          <a:p>
            <a:pPr>
              <a:buNone/>
              <a:defRPr/>
            </a:pPr>
            <a:r>
              <a:rPr lang="en-US" sz="2400" i="1" dirty="0"/>
              <a:t>        </a:t>
            </a:r>
            <a:r>
              <a:rPr lang="en-US" sz="2400" b="1" dirty="0"/>
              <a:t>select </a:t>
            </a:r>
            <a:r>
              <a:rPr lang="en-US" sz="2400" i="1" dirty="0"/>
              <a:t>name</a:t>
            </a:r>
            <a:r>
              <a:rPr lang="en-US" sz="2400" dirty="0"/>
              <a:t>, </a:t>
            </a:r>
            <a:r>
              <a:rPr lang="en-US" sz="2400" i="1" dirty="0"/>
              <a:t>title</a:t>
            </a:r>
            <a:br>
              <a:rPr lang="en-US" sz="2400" i="1" dirty="0"/>
            </a:br>
            <a:r>
              <a:rPr lang="en-US" sz="2400" i="1" dirty="0"/>
              <a:t>   </a:t>
            </a:r>
            <a:r>
              <a:rPr lang="en-US" sz="2400" b="1" dirty="0"/>
              <a:t>from  </a:t>
            </a:r>
            <a:r>
              <a:rPr lang="en-US" sz="2400" dirty="0"/>
              <a:t>(</a:t>
            </a:r>
            <a:r>
              <a:rPr lang="en-US" sz="2400" i="1" dirty="0"/>
              <a:t>student </a:t>
            </a:r>
            <a:r>
              <a:rPr lang="en-US" sz="2400" b="1" dirty="0"/>
              <a:t>natural join </a:t>
            </a:r>
            <a:r>
              <a:rPr lang="en-US" sz="2400" i="1" dirty="0"/>
              <a:t>takes</a:t>
            </a:r>
            <a:r>
              <a:rPr lang="en-US" sz="2400" dirty="0"/>
              <a:t>) </a:t>
            </a:r>
            <a:r>
              <a:rPr lang="en-US" sz="2400" b="1" dirty="0"/>
              <a:t> join </a:t>
            </a:r>
            <a:r>
              <a:rPr lang="en-US" sz="2400" i="1" dirty="0"/>
              <a:t>course</a:t>
            </a:r>
            <a:r>
              <a:rPr lang="en-US" sz="2400" dirty="0"/>
              <a:t> </a:t>
            </a:r>
            <a:r>
              <a:rPr lang="en-US" sz="2400" b="1" dirty="0"/>
              <a:t>using </a:t>
            </a:r>
            <a:r>
              <a:rPr lang="en-US" sz="2400" dirty="0"/>
              <a:t>(</a:t>
            </a:r>
            <a:r>
              <a:rPr lang="en-US" sz="2400" i="1" dirty="0" err="1"/>
              <a:t>course_id</a:t>
            </a:r>
            <a:r>
              <a:rPr lang="en-US" sz="2400" dirty="0"/>
              <a:t>)</a:t>
            </a:r>
          </a:p>
          <a:p>
            <a:pPr indent="-365760"/>
            <a:endParaRPr lang="en-US" altLang="en-US" dirty="0"/>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sz="2800" dirty="0"/>
              <a:t>Join Condition</a:t>
            </a:r>
            <a:endParaRPr lang="en-US" altLang="en-US" sz="28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093790"/>
            <a:ext cx="7621047" cy="4903787"/>
          </a:xfrm>
        </p:spPr>
        <p:txBody>
          <a:bodyPr lIns="91440"/>
          <a:lstStyle/>
          <a:p>
            <a:pPr indent="-365760"/>
            <a:r>
              <a:rPr lang="en-US" sz="2000" dirty="0"/>
              <a:t>The  </a:t>
            </a:r>
            <a:r>
              <a:rPr lang="en-US" sz="2000" b="1" dirty="0"/>
              <a:t>on </a:t>
            </a:r>
            <a:r>
              <a:rPr lang="en-US" sz="2000" dirty="0"/>
              <a:t> condition allows a general predicate over the relations being  joined</a:t>
            </a:r>
          </a:p>
          <a:p>
            <a:pPr indent="-365760"/>
            <a:r>
              <a:rPr lang="en-US" sz="2000" dirty="0"/>
              <a:t>This predicate is written like a </a:t>
            </a:r>
            <a:r>
              <a:rPr lang="en-US" sz="2000" b="1" dirty="0"/>
              <a:t>where</a:t>
            </a:r>
            <a:r>
              <a:rPr lang="en-US" sz="2000" dirty="0"/>
              <a:t> clause predicate except for the use of the keyword </a:t>
            </a:r>
            <a:r>
              <a:rPr lang="en-US" sz="2000" b="1" dirty="0"/>
              <a:t>on</a:t>
            </a:r>
          </a:p>
          <a:p>
            <a:pPr indent="-365760"/>
            <a:r>
              <a:rPr lang="en-US" sz="2000" dirty="0"/>
              <a:t>Query example</a:t>
            </a:r>
            <a:endParaRPr lang="en-US" sz="2000" i="1" dirty="0"/>
          </a:p>
          <a:p>
            <a:pPr>
              <a:buNone/>
              <a:defRPr/>
            </a:pPr>
            <a:r>
              <a:rPr lang="en-US" sz="2000" b="1" dirty="0"/>
              <a:t>          select *</a:t>
            </a:r>
            <a:r>
              <a:rPr lang="en-US" sz="2000" i="1" dirty="0"/>
              <a:t/>
            </a:r>
            <a:br>
              <a:rPr lang="en-US" sz="2000" i="1" dirty="0"/>
            </a:br>
            <a:r>
              <a:rPr lang="en-US" sz="2000" i="1" dirty="0"/>
              <a:t>     </a:t>
            </a:r>
            <a:r>
              <a:rPr lang="en-US" sz="2000" b="1" dirty="0"/>
              <a:t>from  </a:t>
            </a:r>
            <a:r>
              <a:rPr lang="en-US" sz="2000" i="1" dirty="0"/>
              <a:t>student </a:t>
            </a:r>
            <a:r>
              <a:rPr lang="en-US" sz="2000" b="1" dirty="0"/>
              <a:t>join </a:t>
            </a:r>
            <a:r>
              <a:rPr lang="en-US" sz="2000" i="1" dirty="0"/>
              <a:t>takes</a:t>
            </a:r>
            <a:r>
              <a:rPr lang="en-US" sz="2000" dirty="0"/>
              <a:t> </a:t>
            </a:r>
            <a:r>
              <a:rPr lang="en-US" sz="2000" b="1" dirty="0"/>
              <a:t>on </a:t>
            </a:r>
            <a:r>
              <a:rPr lang="en-US" sz="2000" i="1" dirty="0" err="1"/>
              <a:t>student_ID</a:t>
            </a:r>
            <a:r>
              <a:rPr lang="en-US" sz="2000" b="1" dirty="0"/>
              <a:t>  </a:t>
            </a:r>
            <a:r>
              <a:rPr lang="en-US" sz="2000" dirty="0"/>
              <a:t>=</a:t>
            </a:r>
            <a:r>
              <a:rPr lang="en-US" sz="2000" b="1" dirty="0"/>
              <a:t> </a:t>
            </a:r>
            <a:r>
              <a:rPr lang="en-US" sz="2000" i="1" dirty="0" err="1"/>
              <a:t>takes_ID</a:t>
            </a:r>
            <a:endParaRPr lang="en-US" sz="2000" i="1" dirty="0"/>
          </a:p>
          <a:p>
            <a:pPr lvl="1">
              <a:defRPr/>
            </a:pPr>
            <a:r>
              <a:rPr lang="en-US" sz="2000" dirty="0"/>
              <a:t>The </a:t>
            </a:r>
            <a:r>
              <a:rPr lang="en-US" sz="2000" b="1" dirty="0"/>
              <a:t>on</a:t>
            </a:r>
            <a:r>
              <a:rPr lang="en-US" sz="2000" dirty="0"/>
              <a:t> condition above specifies that a tuple from </a:t>
            </a:r>
            <a:r>
              <a:rPr lang="en-US" sz="2000" i="1" dirty="0"/>
              <a:t>student</a:t>
            </a:r>
            <a:r>
              <a:rPr lang="en-US" sz="2000" dirty="0"/>
              <a:t> matches a tuple from </a:t>
            </a:r>
            <a:r>
              <a:rPr lang="en-US" sz="2000" i="1" dirty="0"/>
              <a:t>takes</a:t>
            </a:r>
            <a:r>
              <a:rPr lang="en-US" sz="2000" dirty="0"/>
              <a:t> if their </a:t>
            </a:r>
            <a:r>
              <a:rPr lang="en-US" sz="2000" i="1" dirty="0"/>
              <a:t>ID</a:t>
            </a:r>
            <a:r>
              <a:rPr lang="en-US" sz="2000" dirty="0"/>
              <a:t> values are equal.</a:t>
            </a:r>
          </a:p>
          <a:p>
            <a:pPr>
              <a:defRPr/>
            </a:pPr>
            <a:r>
              <a:rPr lang="en-US" sz="2000" dirty="0"/>
              <a:t>Equivalent to:</a:t>
            </a:r>
          </a:p>
          <a:p>
            <a:pPr>
              <a:buNone/>
              <a:defRPr/>
            </a:pPr>
            <a:r>
              <a:rPr lang="en-US" sz="2000" b="1" dirty="0"/>
              <a:t>             select *</a:t>
            </a:r>
            <a:r>
              <a:rPr lang="en-US" sz="2000" i="1" dirty="0"/>
              <a:t/>
            </a:r>
            <a:br>
              <a:rPr lang="en-US" sz="2000" i="1" dirty="0"/>
            </a:br>
            <a:r>
              <a:rPr lang="en-US" sz="2000" i="1" dirty="0"/>
              <a:t>        </a:t>
            </a:r>
            <a:r>
              <a:rPr lang="en-US" sz="2000" b="1" dirty="0"/>
              <a:t>from  </a:t>
            </a:r>
            <a:r>
              <a:rPr lang="en-US" sz="2000" i="1" dirty="0"/>
              <a:t>student , takes</a:t>
            </a:r>
            <a:r>
              <a:rPr lang="en-US" sz="2000" dirty="0"/>
              <a:t> </a:t>
            </a:r>
            <a:r>
              <a:rPr lang="en-US" sz="2000" i="1" dirty="0"/>
              <a:t/>
            </a:r>
            <a:br>
              <a:rPr lang="en-US" sz="2000" i="1" dirty="0"/>
            </a:br>
            <a:r>
              <a:rPr lang="en-US" sz="2000" i="1" dirty="0"/>
              <a:t>        </a:t>
            </a:r>
            <a:r>
              <a:rPr lang="en-US" sz="2000" b="1" dirty="0"/>
              <a:t>where  </a:t>
            </a:r>
            <a:r>
              <a:rPr lang="en-US" sz="2000" i="1" dirty="0" err="1"/>
              <a:t>student_ID</a:t>
            </a:r>
            <a:r>
              <a:rPr lang="en-US" sz="2000" b="1" dirty="0"/>
              <a:t>  </a:t>
            </a:r>
            <a:r>
              <a:rPr lang="en-US" sz="2000" dirty="0"/>
              <a:t>=</a:t>
            </a:r>
            <a:r>
              <a:rPr lang="en-US" sz="2000" b="1" dirty="0"/>
              <a:t> </a:t>
            </a:r>
            <a:r>
              <a:rPr lang="en-US" sz="2000" i="1" dirty="0" err="1"/>
              <a:t>takes_ID</a:t>
            </a:r>
            <a:endParaRPr lang="en-US" sz="2000" dirty="0"/>
          </a:p>
          <a:p>
            <a:pPr>
              <a:defRPr/>
            </a:pPr>
            <a:endParaRPr lang="en-US" i="1" dirty="0"/>
          </a:p>
          <a:p>
            <a:pPr indent="-365760"/>
            <a:endParaRPr lang="en-US" altLang="en-US" dirty="0"/>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ea typeface="+mj-ea"/>
              </a:rPr>
              <a:t>Outer Join</a:t>
            </a:r>
          </a:p>
        </p:txBody>
      </p:sp>
      <p:sp>
        <p:nvSpPr>
          <p:cNvPr id="23555" name="Rectangle 3"/>
          <p:cNvSpPr>
            <a:spLocks noGrp="1" noChangeArrowheads="1"/>
          </p:cNvSpPr>
          <p:nvPr>
            <p:ph type="body" idx="1"/>
          </p:nvPr>
        </p:nvSpPr>
        <p:spPr>
          <a:xfrm>
            <a:off x="768350" y="1170533"/>
            <a:ext cx="7570979" cy="3779419"/>
          </a:xfrm>
        </p:spPr>
        <p:txBody>
          <a:bodyPr/>
          <a:lstStyle/>
          <a:p>
            <a:r>
              <a:rPr lang="en-US" altLang="en-US" sz="2400" dirty="0"/>
              <a:t>An extension of the join operation that avoids loss of information.</a:t>
            </a:r>
          </a:p>
          <a:p>
            <a:r>
              <a:rPr lang="en-US" altLang="en-US" sz="2400" dirty="0"/>
              <a:t>Computes the join and then adds tuples form one relation that does not match tuples in the other relation to the result of the join. </a:t>
            </a:r>
          </a:p>
          <a:p>
            <a:r>
              <a:rPr lang="en-US" altLang="en-US" sz="2400" dirty="0"/>
              <a:t>Uses </a:t>
            </a:r>
            <a:r>
              <a:rPr lang="en-US" altLang="en-US" sz="2400" i="1" dirty="0"/>
              <a:t>null</a:t>
            </a:r>
            <a:r>
              <a:rPr lang="en-US" altLang="en-US" sz="2400" dirty="0"/>
              <a:t> values.</a:t>
            </a:r>
          </a:p>
          <a:p>
            <a:r>
              <a:rPr lang="en-US" altLang="en-US" sz="2400" dirty="0"/>
              <a:t>Three forms of outer join:</a:t>
            </a:r>
          </a:p>
          <a:p>
            <a:pPr lvl="1"/>
            <a:r>
              <a:rPr lang="en-US" altLang="en-US" sz="2400" dirty="0"/>
              <a:t>left outer join</a:t>
            </a:r>
          </a:p>
          <a:p>
            <a:pPr lvl="1"/>
            <a:r>
              <a:rPr lang="en-US" altLang="en-US" sz="2400" dirty="0"/>
              <a:t>right outer join</a:t>
            </a:r>
          </a:p>
          <a:p>
            <a:pPr lvl="1"/>
            <a:r>
              <a:rPr lang="en-US" altLang="en-US" sz="2400" dirty="0"/>
              <a:t>full outer join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ea typeface="+mj-ea"/>
              </a:rPr>
              <a:t>Outer Join </a:t>
            </a:r>
            <a:r>
              <a:rPr lang="en-US" altLang="en-US" sz="2800" dirty="0">
                <a:ea typeface="+mj-ea"/>
              </a:rPr>
              <a:t>Examples</a:t>
            </a:r>
            <a:endParaRPr lang="en-US" sz="2800" dirty="0">
              <a:ea typeface="+mj-ea"/>
            </a:endParaRPr>
          </a:p>
        </p:txBody>
      </p:sp>
      <p:sp>
        <p:nvSpPr>
          <p:cNvPr id="23555" name="Rectangle 3"/>
          <p:cNvSpPr>
            <a:spLocks noGrp="1" noChangeArrowheads="1"/>
          </p:cNvSpPr>
          <p:nvPr>
            <p:ph type="body" idx="1"/>
          </p:nvPr>
        </p:nvSpPr>
        <p:spPr>
          <a:xfrm>
            <a:off x="768350" y="1170533"/>
            <a:ext cx="7750843" cy="4876800"/>
          </a:xfrm>
        </p:spPr>
        <p:txBody>
          <a:bodyPr/>
          <a:lstStyle/>
          <a:p>
            <a:r>
              <a:rPr lang="en-US" altLang="en-US" sz="2400" dirty="0"/>
              <a:t>Relation </a:t>
            </a:r>
            <a:r>
              <a:rPr lang="en-US" altLang="en-US" sz="2400" i="1" dirty="0"/>
              <a:t>course</a:t>
            </a:r>
          </a:p>
          <a:p>
            <a:endParaRPr lang="en-US" altLang="en-US" sz="2400" i="1" dirty="0"/>
          </a:p>
          <a:p>
            <a:endParaRPr lang="en-US" altLang="en-US" sz="2400" i="1" dirty="0"/>
          </a:p>
          <a:p>
            <a:pPr>
              <a:buNone/>
            </a:pPr>
            <a:endParaRPr lang="en-US" altLang="en-US" sz="2400" i="1" dirty="0"/>
          </a:p>
          <a:p>
            <a:r>
              <a:rPr lang="en-US" altLang="en-US" sz="2400" dirty="0"/>
              <a:t>Relation </a:t>
            </a:r>
            <a:r>
              <a:rPr lang="en-US" altLang="en-US" sz="2400" i="1" dirty="0" err="1"/>
              <a:t>prereq</a:t>
            </a:r>
            <a:endParaRPr lang="en-US" altLang="en-US" sz="2400" dirty="0"/>
          </a:p>
          <a:p>
            <a:endParaRPr lang="en-US" altLang="en-US" sz="2400" i="1" dirty="0"/>
          </a:p>
          <a:p>
            <a:pPr marL="0" indent="0">
              <a:buNone/>
            </a:pPr>
            <a:endParaRPr lang="en-US" altLang="en-US" sz="2400" i="1" dirty="0"/>
          </a:p>
          <a:p>
            <a:r>
              <a:rPr lang="en-US" altLang="en-US" sz="2400" dirty="0"/>
              <a:t>Observe that </a:t>
            </a:r>
          </a:p>
          <a:p>
            <a:pPr>
              <a:buClr>
                <a:schemeClr val="tx2"/>
              </a:buClr>
              <a:buNone/>
            </a:pPr>
            <a:r>
              <a:rPr lang="en-US" altLang="en-US" sz="2400" i="1" dirty="0"/>
              <a:t>              course </a:t>
            </a:r>
            <a:r>
              <a:rPr lang="en-US" altLang="en-US" sz="2400" dirty="0"/>
              <a:t>information is missing </a:t>
            </a:r>
            <a:r>
              <a:rPr lang="en-US" altLang="en-US" sz="2400" dirty="0" smtClean="0"/>
              <a:t>CS-437</a:t>
            </a:r>
            <a:endParaRPr lang="en-US" altLang="en-US" sz="2400" dirty="0"/>
          </a:p>
          <a:p>
            <a:pPr>
              <a:buClr>
                <a:schemeClr val="tx2"/>
              </a:buClr>
              <a:buNone/>
            </a:pPr>
            <a:r>
              <a:rPr lang="en-US" altLang="en-US" sz="2400" i="1" dirty="0"/>
              <a:t>              </a:t>
            </a:r>
            <a:r>
              <a:rPr lang="en-US" altLang="en-US" sz="2400" i="1" dirty="0" err="1"/>
              <a:t>prereq</a:t>
            </a:r>
            <a:r>
              <a:rPr lang="en-US" altLang="en-US" sz="2400" i="1" dirty="0"/>
              <a:t> </a:t>
            </a:r>
            <a:r>
              <a:rPr lang="en-US" altLang="en-US" sz="2400" dirty="0"/>
              <a:t>information is missing </a:t>
            </a:r>
            <a:r>
              <a:rPr lang="en-US" altLang="en-US" sz="2400" dirty="0" smtClean="0"/>
              <a:t>CS-315</a:t>
            </a:r>
            <a:endParaRPr lang="en-US" altLang="en-US" sz="2400" dirty="0"/>
          </a:p>
          <a:p>
            <a:pPr>
              <a:buClr>
                <a:schemeClr val="tx2"/>
              </a:buClr>
              <a:buNone/>
            </a:pPr>
            <a:r>
              <a:rPr lang="en-US" altLang="en-US" sz="800" dirty="0"/>
              <a:t> </a:t>
            </a:r>
          </a:p>
          <a:p>
            <a:pPr marL="0" indent="0">
              <a:buNone/>
            </a:pPr>
            <a:endParaRPr lang="en-US" altLang="en-US" sz="2000" dirty="0"/>
          </a:p>
          <a:p>
            <a:endParaRPr lang="en-US" altLang="en-US" sz="2000" dirty="0"/>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8542" y="1837080"/>
            <a:ext cx="3745294" cy="106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6668" y="3608933"/>
            <a:ext cx="1929043" cy="1069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t>Left Outer Join</a:t>
            </a:r>
            <a:endParaRPr lang="en-US" sz="2800" dirty="0">
              <a:ea typeface="+mj-ea"/>
            </a:endParaRPr>
          </a:p>
        </p:txBody>
      </p:sp>
      <p:sp>
        <p:nvSpPr>
          <p:cNvPr id="23555" name="Rectangle 3"/>
          <p:cNvSpPr>
            <a:spLocks noGrp="1" noChangeArrowheads="1"/>
          </p:cNvSpPr>
          <p:nvPr>
            <p:ph type="body" idx="1"/>
          </p:nvPr>
        </p:nvSpPr>
        <p:spPr>
          <a:xfrm>
            <a:off x="768350" y="1170533"/>
            <a:ext cx="7750843" cy="4876800"/>
          </a:xfrm>
        </p:spPr>
        <p:txBody>
          <a:bodyPr/>
          <a:lstStyle/>
          <a:p>
            <a:r>
              <a:rPr lang="en-US" altLang="en-US" sz="2400" i="1" dirty="0"/>
              <a:t>course</a:t>
            </a:r>
            <a:r>
              <a:rPr lang="en-US" altLang="en-US" sz="2400" dirty="0"/>
              <a:t> </a:t>
            </a:r>
            <a:r>
              <a:rPr lang="en-US" altLang="en-US" sz="2400" b="1" dirty="0"/>
              <a:t>natural left outer join</a:t>
            </a:r>
            <a:r>
              <a:rPr lang="en-US" altLang="en-US" sz="2400" dirty="0"/>
              <a:t> </a:t>
            </a:r>
            <a:r>
              <a:rPr lang="en-US" altLang="en-US" sz="2400" i="1" dirty="0" err="1"/>
              <a:t>prereq</a:t>
            </a:r>
            <a:endParaRPr lang="en-US" altLang="en-US" sz="2400" dirty="0"/>
          </a:p>
          <a:p>
            <a:endParaRPr lang="en-US" altLang="en-US" sz="2400" dirty="0"/>
          </a:p>
          <a:p>
            <a:endParaRPr lang="en-US" altLang="en-US" sz="2400" dirty="0"/>
          </a:p>
          <a:p>
            <a:endParaRPr lang="en-US" altLang="en-US" sz="2400" dirty="0"/>
          </a:p>
          <a:p>
            <a:endParaRPr lang="en-US" altLang="en-US" sz="2400" dirty="0"/>
          </a:p>
          <a:p>
            <a:endParaRPr lang="en-US" altLang="en-US" sz="2400" dirty="0"/>
          </a:p>
          <a:p>
            <a:pPr marL="342900" lvl="1" indent="-342900">
              <a:buClr>
                <a:srgbClr val="002060"/>
              </a:buClr>
              <a:buFont typeface="Wingdings" panose="05000000000000000000" pitchFamily="2" charset="2"/>
              <a:buChar char="§"/>
            </a:pPr>
            <a:r>
              <a:rPr lang="en-US" altLang="en-US" sz="2400" dirty="0"/>
              <a:t>In relational algebra:   </a:t>
            </a:r>
            <a:r>
              <a:rPr lang="en-US" altLang="en-US" sz="2400" i="1" dirty="0"/>
              <a:t>course </a:t>
            </a:r>
            <a:r>
              <a:rPr lang="en-US" altLang="en-US" sz="2400" b="1" dirty="0"/>
              <a:t>⟕</a:t>
            </a:r>
            <a:r>
              <a:rPr lang="en-US" altLang="en-US" sz="2400" dirty="0"/>
              <a:t> </a:t>
            </a:r>
            <a:r>
              <a:rPr lang="en-US" altLang="en-US" sz="2400" i="1" dirty="0" err="1"/>
              <a:t>prereq</a:t>
            </a:r>
            <a:endParaRPr lang="en-US" altLang="en-US" sz="2400" dirty="0"/>
          </a:p>
          <a:p>
            <a:pPr>
              <a:buNone/>
            </a:pPr>
            <a:endParaRPr lang="en-US" altLang="en-US" sz="1700" dirty="0"/>
          </a:p>
        </p:txBody>
      </p:sp>
      <p:pic>
        <p:nvPicPr>
          <p:cNvPr id="4" name="Picture 3"/>
          <p:cNvPicPr>
            <a:picLocks noChangeAspect="1"/>
          </p:cNvPicPr>
          <p:nvPr/>
        </p:nvPicPr>
        <p:blipFill>
          <a:blip r:embed="rId3"/>
          <a:stretch>
            <a:fillRect/>
          </a:stretch>
        </p:blipFill>
        <p:spPr>
          <a:xfrm>
            <a:off x="1786205" y="2230879"/>
            <a:ext cx="5316318" cy="1207126"/>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t>Right Outer Join</a:t>
            </a:r>
            <a:endParaRPr lang="en-US" sz="2800" dirty="0">
              <a:ea typeface="+mj-ea"/>
            </a:endParaRPr>
          </a:p>
        </p:txBody>
      </p:sp>
      <p:sp>
        <p:nvSpPr>
          <p:cNvPr id="23555" name="Rectangle 3"/>
          <p:cNvSpPr>
            <a:spLocks noGrp="1" noChangeArrowheads="1"/>
          </p:cNvSpPr>
          <p:nvPr>
            <p:ph type="body" idx="1"/>
          </p:nvPr>
        </p:nvSpPr>
        <p:spPr>
          <a:xfrm>
            <a:off x="768350" y="1170533"/>
            <a:ext cx="7750843" cy="4876800"/>
          </a:xfrm>
        </p:spPr>
        <p:txBody>
          <a:bodyPr/>
          <a:lstStyle/>
          <a:p>
            <a:r>
              <a:rPr lang="en-US" altLang="en-US" sz="2400" i="1" dirty="0"/>
              <a:t>course</a:t>
            </a:r>
            <a:r>
              <a:rPr lang="en-US" altLang="en-US" sz="2400" dirty="0"/>
              <a:t> </a:t>
            </a:r>
            <a:r>
              <a:rPr lang="en-US" altLang="en-US" sz="2400" b="1" dirty="0"/>
              <a:t>natural right outer join</a:t>
            </a:r>
            <a:r>
              <a:rPr lang="en-US" altLang="en-US" sz="2400" dirty="0"/>
              <a:t> </a:t>
            </a:r>
            <a:r>
              <a:rPr lang="en-US" altLang="en-US" sz="2400" i="1" dirty="0" err="1"/>
              <a:t>prereq</a:t>
            </a:r>
            <a:endParaRPr lang="en-US" altLang="en-US" sz="2400" dirty="0"/>
          </a:p>
          <a:p>
            <a:endParaRPr lang="en-US" altLang="en-US" sz="2400" dirty="0"/>
          </a:p>
          <a:p>
            <a:endParaRPr lang="en-US" altLang="en-US" sz="2400" dirty="0"/>
          </a:p>
          <a:p>
            <a:endParaRPr lang="en-US" altLang="en-US" sz="2400" dirty="0"/>
          </a:p>
          <a:p>
            <a:pPr marL="0" indent="0">
              <a:buNone/>
            </a:pPr>
            <a:endParaRPr lang="en-US" altLang="en-US" sz="2400" dirty="0"/>
          </a:p>
          <a:p>
            <a:pPr marL="342900" lvl="1" indent="-342900">
              <a:buClr>
                <a:srgbClr val="002060"/>
              </a:buClr>
              <a:buFont typeface="Wingdings" panose="05000000000000000000" pitchFamily="2" charset="2"/>
              <a:buChar char="§"/>
            </a:pPr>
            <a:r>
              <a:rPr lang="en-US" altLang="en-US" sz="2400" dirty="0"/>
              <a:t>In relational algebra:   </a:t>
            </a:r>
            <a:r>
              <a:rPr lang="en-US" altLang="en-US" sz="2400" i="1" dirty="0"/>
              <a:t>course </a:t>
            </a:r>
            <a:r>
              <a:rPr lang="en-IN" sz="2400" b="1" dirty="0">
                <a:cs typeface="Times New Roman" panose="02020603050405020304" pitchFamily="18" charset="0"/>
              </a:rPr>
              <a:t>⟖</a:t>
            </a:r>
            <a:r>
              <a:rPr lang="en-IN" sz="2400" dirty="0"/>
              <a:t> </a:t>
            </a:r>
            <a:r>
              <a:rPr lang="en-US" altLang="en-US" sz="2400" i="1" dirty="0" err="1"/>
              <a:t>prereq</a:t>
            </a:r>
            <a:endParaRPr lang="en-US" altLang="en-US" sz="2400" dirty="0"/>
          </a:p>
          <a:p>
            <a:pPr>
              <a:buNone/>
            </a:pPr>
            <a:endParaRPr lang="en-US" altLang="en-US" sz="2000" dirty="0"/>
          </a:p>
        </p:txBody>
      </p:sp>
      <p:pic>
        <p:nvPicPr>
          <p:cNvPr id="4" name="Picture 3"/>
          <p:cNvPicPr>
            <a:picLocks noChangeAspect="1"/>
          </p:cNvPicPr>
          <p:nvPr/>
        </p:nvPicPr>
        <p:blipFill>
          <a:blip r:embed="rId3"/>
          <a:stretch>
            <a:fillRect/>
          </a:stretch>
        </p:blipFill>
        <p:spPr>
          <a:xfrm>
            <a:off x="1638343" y="1785905"/>
            <a:ext cx="5444073" cy="123613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t>Full Outer Join</a:t>
            </a:r>
            <a:endParaRPr lang="en-US" sz="2800" dirty="0">
              <a:ea typeface="+mj-ea"/>
            </a:endParaRPr>
          </a:p>
        </p:txBody>
      </p:sp>
      <p:sp>
        <p:nvSpPr>
          <p:cNvPr id="23555" name="Rectangle 3"/>
          <p:cNvSpPr>
            <a:spLocks noGrp="1" noChangeArrowheads="1"/>
          </p:cNvSpPr>
          <p:nvPr>
            <p:ph type="body" idx="1"/>
          </p:nvPr>
        </p:nvSpPr>
        <p:spPr>
          <a:xfrm>
            <a:off x="768350" y="1170533"/>
            <a:ext cx="7750843" cy="4876800"/>
          </a:xfrm>
        </p:spPr>
        <p:txBody>
          <a:bodyPr/>
          <a:lstStyle/>
          <a:p>
            <a:r>
              <a:rPr lang="en-US" altLang="en-US" sz="2400" i="1" dirty="0"/>
              <a:t>course</a:t>
            </a:r>
            <a:r>
              <a:rPr lang="en-US" altLang="en-US" sz="2400" dirty="0"/>
              <a:t> </a:t>
            </a:r>
            <a:r>
              <a:rPr lang="en-US" altLang="en-US" sz="2400" b="1" dirty="0">
                <a:solidFill>
                  <a:srgbClr val="002060"/>
                </a:solidFill>
              </a:rPr>
              <a:t>natural full outer join</a:t>
            </a:r>
            <a:r>
              <a:rPr lang="en-US" altLang="en-US" sz="2400" dirty="0">
                <a:solidFill>
                  <a:srgbClr val="002060"/>
                </a:solidFill>
              </a:rPr>
              <a:t> </a:t>
            </a:r>
            <a:r>
              <a:rPr lang="en-US" altLang="en-US" sz="2400" i="1" dirty="0" err="1"/>
              <a:t>prereq</a:t>
            </a:r>
            <a:endParaRPr lang="en-US" altLang="en-US" sz="2400" i="1" dirty="0"/>
          </a:p>
          <a:p>
            <a:endParaRPr lang="en-US" altLang="en-US" sz="2400" dirty="0"/>
          </a:p>
          <a:p>
            <a:endParaRPr lang="en-US" altLang="en-US" sz="2400" dirty="0"/>
          </a:p>
          <a:p>
            <a:endParaRPr lang="en-US" altLang="en-US" sz="2400" dirty="0"/>
          </a:p>
          <a:p>
            <a:endParaRPr lang="en-US" altLang="en-US" sz="2400" dirty="0"/>
          </a:p>
          <a:p>
            <a:pPr>
              <a:buNone/>
            </a:pPr>
            <a:endParaRPr lang="en-US" altLang="en-US" sz="2400" dirty="0"/>
          </a:p>
          <a:p>
            <a:r>
              <a:rPr lang="en-US" altLang="en-US" sz="2400" dirty="0"/>
              <a:t>In relational algebra:   </a:t>
            </a:r>
            <a:r>
              <a:rPr lang="en-US" altLang="en-US" sz="2400" i="1" dirty="0"/>
              <a:t>course </a:t>
            </a:r>
            <a:r>
              <a:rPr lang="en-IN" sz="2400" b="1" dirty="0"/>
              <a:t>⟗</a:t>
            </a:r>
            <a:r>
              <a:rPr lang="en-US" altLang="en-US" sz="2400" dirty="0"/>
              <a:t> </a:t>
            </a:r>
            <a:r>
              <a:rPr lang="en-US" altLang="en-US" sz="2400" i="1" dirty="0" err="1"/>
              <a:t>prereq</a:t>
            </a:r>
            <a:endParaRPr lang="en-US" altLang="en-US" sz="2400" i="1" dirty="0"/>
          </a:p>
          <a:p>
            <a:endParaRPr lang="en-US" altLang="en-US" sz="2000" dirty="0"/>
          </a:p>
        </p:txBody>
      </p:sp>
      <p:pic>
        <p:nvPicPr>
          <p:cNvPr id="4" name="Picture 3"/>
          <p:cNvPicPr>
            <a:picLocks noChangeAspect="1"/>
          </p:cNvPicPr>
          <p:nvPr/>
        </p:nvPicPr>
        <p:blipFill>
          <a:blip r:embed="rId3"/>
          <a:stretch>
            <a:fillRect/>
          </a:stretch>
        </p:blipFill>
        <p:spPr>
          <a:xfrm>
            <a:off x="1740368" y="1877197"/>
            <a:ext cx="5046366" cy="1381276"/>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pPr>
              <a:defRPr/>
            </a:pPr>
            <a:r>
              <a:rPr lang="en-US" sz="2800" dirty="0">
                <a:ea typeface="+mj-ea"/>
              </a:rPr>
              <a:t>Joined Types and Conditions</a:t>
            </a:r>
          </a:p>
        </p:txBody>
      </p:sp>
      <p:sp>
        <p:nvSpPr>
          <p:cNvPr id="31747" name="Rectangle 3"/>
          <p:cNvSpPr>
            <a:spLocks noGrp="1" noChangeArrowheads="1"/>
          </p:cNvSpPr>
          <p:nvPr>
            <p:ph type="body" idx="1"/>
          </p:nvPr>
        </p:nvSpPr>
        <p:spPr>
          <a:xfrm>
            <a:off x="768351" y="1106488"/>
            <a:ext cx="7436865" cy="2246312"/>
          </a:xfrm>
        </p:spPr>
        <p:txBody>
          <a:bodyPr/>
          <a:lstStyle/>
          <a:p>
            <a:r>
              <a:rPr lang="en-US" altLang="en-US" sz="2400" b="1" dirty="0">
                <a:solidFill>
                  <a:srgbClr val="002060"/>
                </a:solidFill>
              </a:rPr>
              <a:t>Join operations</a:t>
            </a:r>
            <a:r>
              <a:rPr lang="en-US" altLang="en-US" sz="2400" dirty="0">
                <a:solidFill>
                  <a:srgbClr val="002060"/>
                </a:solidFill>
              </a:rPr>
              <a:t> </a:t>
            </a:r>
            <a:r>
              <a:rPr lang="en-US" altLang="en-US" sz="2400" dirty="0"/>
              <a:t>take two relations and return as a result another relation.</a:t>
            </a:r>
          </a:p>
          <a:p>
            <a:r>
              <a:rPr lang="en-US" altLang="en-US" sz="2400" dirty="0"/>
              <a:t>These additional operations are typically used as subquery expressions in the </a:t>
            </a:r>
            <a:r>
              <a:rPr lang="en-US" altLang="en-US" sz="2400" b="1" dirty="0"/>
              <a:t>from </a:t>
            </a:r>
            <a:r>
              <a:rPr lang="en-US" altLang="en-US" sz="2400" dirty="0"/>
              <a:t>clause</a:t>
            </a:r>
          </a:p>
          <a:p>
            <a:r>
              <a:rPr lang="en-US" altLang="en-US" sz="2400" b="1" dirty="0">
                <a:solidFill>
                  <a:srgbClr val="002060"/>
                </a:solidFill>
              </a:rPr>
              <a:t>Join condition</a:t>
            </a:r>
            <a:r>
              <a:rPr lang="en-US" altLang="en-US" sz="2400" dirty="0">
                <a:solidFill>
                  <a:srgbClr val="002060"/>
                </a:solidFill>
              </a:rPr>
              <a:t> </a:t>
            </a:r>
            <a:r>
              <a:rPr lang="en-US" altLang="en-US" sz="2400" dirty="0"/>
              <a:t>– defines which tuples in the two relations </a:t>
            </a:r>
            <a:r>
              <a:rPr lang="en-US" altLang="en-US" sz="2400" dirty="0" smtClean="0"/>
              <a:t>match.</a:t>
            </a:r>
            <a:endParaRPr lang="en-US" altLang="en-US" sz="2400" dirty="0"/>
          </a:p>
          <a:p>
            <a:r>
              <a:rPr lang="en-US" altLang="en-US" sz="2400" b="1" dirty="0">
                <a:solidFill>
                  <a:srgbClr val="002060"/>
                </a:solidFill>
              </a:rPr>
              <a:t>Join type</a:t>
            </a:r>
            <a:r>
              <a:rPr lang="en-US" altLang="en-US" sz="2400" dirty="0">
                <a:solidFill>
                  <a:srgbClr val="002060"/>
                </a:solidFill>
              </a:rPr>
              <a:t> </a:t>
            </a:r>
            <a:r>
              <a:rPr lang="en-US" altLang="en-US" sz="2400" dirty="0"/>
              <a:t>– defines how tuples in each relation that do not match any tuple in the other relation (based on the join condition) are treated.</a:t>
            </a:r>
          </a:p>
        </p:txBody>
      </p:sp>
      <p:pic>
        <p:nvPicPr>
          <p:cNvPr id="1026" name="Picture 2" descr="C:\Users\as668\Desktop\4_07.jpg"/>
          <p:cNvPicPr>
            <a:picLocks noChangeAspect="1" noChangeArrowheads="1"/>
          </p:cNvPicPr>
          <p:nvPr/>
        </p:nvPicPr>
        <p:blipFill>
          <a:blip r:embed="rId3"/>
          <a:srcRect/>
          <a:stretch>
            <a:fillRect/>
          </a:stretch>
        </p:blipFill>
        <p:spPr bwMode="auto">
          <a:xfrm>
            <a:off x="1548462" y="5047025"/>
            <a:ext cx="4840315" cy="1366784"/>
          </a:xfrm>
          <a:prstGeom prst="rect">
            <a:avLst/>
          </a:prstGeom>
          <a:noFill/>
        </p:spPr>
      </p:pic>
    </p:spTree>
    <p:extLst>
      <p:ext uri="{BB962C8B-B14F-4D97-AF65-F5344CB8AC3E}">
        <p14:creationId xmlns:p14="http://schemas.microsoft.com/office/powerpoint/2010/main" val="42322669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rPr>
              <a:t>Joined Relations – Examples</a:t>
            </a:r>
            <a:endParaRPr lang="en-US" sz="2800" dirty="0">
              <a:ea typeface="+mj-ea"/>
            </a:endParaRPr>
          </a:p>
        </p:txBody>
      </p:sp>
      <p:sp>
        <p:nvSpPr>
          <p:cNvPr id="23555" name="Rectangle 3"/>
          <p:cNvSpPr>
            <a:spLocks noGrp="1" noChangeArrowheads="1"/>
          </p:cNvSpPr>
          <p:nvPr>
            <p:ph type="body" idx="1"/>
          </p:nvPr>
        </p:nvSpPr>
        <p:spPr>
          <a:xfrm>
            <a:off x="768350" y="1170533"/>
            <a:ext cx="7750843" cy="4876800"/>
          </a:xfrm>
        </p:spPr>
        <p:txBody>
          <a:bodyPr/>
          <a:lstStyle/>
          <a:p>
            <a:r>
              <a:rPr lang="en-US" altLang="en-US" sz="2400" i="1" dirty="0"/>
              <a:t>course</a:t>
            </a:r>
            <a:r>
              <a:rPr lang="en-US" altLang="en-US" sz="2400" b="1" dirty="0"/>
              <a:t> natural right outer join </a:t>
            </a:r>
            <a:r>
              <a:rPr lang="en-US" altLang="en-US" sz="2400" i="1" dirty="0" err="1"/>
              <a:t>prereq</a:t>
            </a:r>
            <a:endParaRPr lang="en-US" altLang="en-US" sz="2400" b="1" dirty="0"/>
          </a:p>
          <a:p>
            <a:endParaRPr lang="en-US" altLang="en-US" sz="2400" dirty="0"/>
          </a:p>
          <a:p>
            <a:endParaRPr lang="en-US" altLang="en-US" sz="2400" dirty="0"/>
          </a:p>
          <a:p>
            <a:endParaRPr lang="en-US" altLang="en-US" sz="2400" dirty="0"/>
          </a:p>
          <a:p>
            <a:pPr>
              <a:buNone/>
            </a:pPr>
            <a:endParaRPr lang="en-US" altLang="en-US" sz="2400" dirty="0"/>
          </a:p>
          <a:p>
            <a:r>
              <a:rPr lang="en-US" altLang="en-US" sz="2400" i="1" dirty="0"/>
              <a:t>course</a:t>
            </a:r>
            <a:r>
              <a:rPr lang="en-US" altLang="en-US" sz="2400" b="1" dirty="0"/>
              <a:t> full outer join </a:t>
            </a:r>
            <a:r>
              <a:rPr lang="en-US" altLang="en-US" sz="2400" i="1" dirty="0" err="1"/>
              <a:t>prereq</a:t>
            </a:r>
            <a:r>
              <a:rPr lang="en-US" altLang="en-US" sz="2400" i="1" dirty="0"/>
              <a:t> </a:t>
            </a:r>
            <a:r>
              <a:rPr lang="en-US" altLang="en-US" sz="2400" b="1" dirty="0"/>
              <a:t>using </a:t>
            </a:r>
            <a:r>
              <a:rPr lang="en-US" altLang="en-US" sz="2400" dirty="0"/>
              <a:t>(</a:t>
            </a:r>
            <a:r>
              <a:rPr lang="en-US" altLang="en-US" sz="2400" i="1" dirty="0" err="1"/>
              <a:t>course_id</a:t>
            </a:r>
            <a:r>
              <a:rPr lang="en-US" altLang="en-US" sz="2400" dirty="0"/>
              <a:t>)</a:t>
            </a:r>
          </a:p>
          <a:p>
            <a:endParaRPr lang="en-US" altLang="en-US" sz="1700" dirty="0"/>
          </a:p>
          <a:p>
            <a:endParaRPr lang="en-US" altLang="en-US" sz="1700" dirty="0"/>
          </a:p>
          <a:p>
            <a:endParaRPr lang="en-US" altLang="en-US" sz="1700" dirty="0"/>
          </a:p>
        </p:txBody>
      </p:sp>
      <p:pic>
        <p:nvPicPr>
          <p:cNvPr id="4" name="Picture 3"/>
          <p:cNvPicPr>
            <a:picLocks noChangeAspect="1"/>
          </p:cNvPicPr>
          <p:nvPr/>
        </p:nvPicPr>
        <p:blipFill>
          <a:blip r:embed="rId3"/>
          <a:stretch>
            <a:fillRect/>
          </a:stretch>
        </p:blipFill>
        <p:spPr>
          <a:xfrm>
            <a:off x="2273935" y="1931720"/>
            <a:ext cx="4739672" cy="1135162"/>
          </a:xfrm>
          <a:prstGeom prst="rect">
            <a:avLst/>
          </a:prstGeom>
        </p:spPr>
      </p:pic>
      <p:pic>
        <p:nvPicPr>
          <p:cNvPr id="5" name="Picture 4"/>
          <p:cNvPicPr>
            <a:picLocks noChangeAspect="1"/>
          </p:cNvPicPr>
          <p:nvPr/>
        </p:nvPicPr>
        <p:blipFill>
          <a:blip r:embed="rId4"/>
          <a:stretch>
            <a:fillRect/>
          </a:stretch>
        </p:blipFill>
        <p:spPr>
          <a:xfrm>
            <a:off x="2411725" y="4409555"/>
            <a:ext cx="4464092" cy="1289318"/>
          </a:xfrm>
          <a:prstGeom prst="rect">
            <a:avLst/>
          </a:prstGeom>
        </p:spPr>
      </p:pic>
    </p:spTree>
    <p:extLst>
      <p:ext uri="{BB962C8B-B14F-4D97-AF65-F5344CB8AC3E}">
        <p14:creationId xmlns:p14="http://schemas.microsoft.com/office/powerpoint/2010/main" val="41204980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rPr>
              <a:t>Joined Relations – Examples </a:t>
            </a:r>
            <a:endParaRPr lang="en-US" sz="2800" dirty="0">
              <a:ea typeface="+mj-ea"/>
            </a:endParaRPr>
          </a:p>
        </p:txBody>
      </p:sp>
      <p:sp>
        <p:nvSpPr>
          <p:cNvPr id="23555" name="Rectangle 3"/>
          <p:cNvSpPr>
            <a:spLocks noGrp="1" noChangeArrowheads="1"/>
          </p:cNvSpPr>
          <p:nvPr>
            <p:ph type="body" idx="1"/>
          </p:nvPr>
        </p:nvSpPr>
        <p:spPr>
          <a:xfrm>
            <a:off x="768350" y="1170533"/>
            <a:ext cx="7750843" cy="4876800"/>
          </a:xfrm>
        </p:spPr>
        <p:txBody>
          <a:bodyPr/>
          <a:lstStyle/>
          <a:p>
            <a:r>
              <a:rPr lang="en-US" altLang="en-US" sz="2400" i="1" dirty="0"/>
              <a:t>course </a:t>
            </a:r>
            <a:r>
              <a:rPr lang="en-US" altLang="en-US" sz="2400" b="1" dirty="0"/>
              <a:t>inner join </a:t>
            </a:r>
            <a:r>
              <a:rPr lang="en-US" altLang="en-US" sz="2400" i="1" dirty="0" err="1"/>
              <a:t>prereq</a:t>
            </a:r>
            <a:r>
              <a:rPr lang="en-US" altLang="en-US" sz="2400" i="1" dirty="0"/>
              <a:t> </a:t>
            </a:r>
            <a:r>
              <a:rPr lang="en-US" altLang="en-US" sz="2400" b="1" dirty="0"/>
              <a:t>on</a:t>
            </a:r>
            <a:br>
              <a:rPr lang="en-US" altLang="en-US" sz="2400" b="1" dirty="0"/>
            </a:br>
            <a:r>
              <a:rPr lang="en-US" altLang="en-US" sz="2400" i="1" dirty="0" err="1"/>
              <a:t>course.course_id</a:t>
            </a:r>
            <a:r>
              <a:rPr lang="en-US" altLang="en-US" sz="2400" i="1" dirty="0"/>
              <a:t> = </a:t>
            </a:r>
            <a:r>
              <a:rPr lang="en-US" altLang="en-US" sz="2400" i="1" dirty="0" err="1"/>
              <a:t>prereq.course_id</a:t>
            </a:r>
            <a:endParaRPr lang="en-US" altLang="en-US" sz="2400" i="1" dirty="0"/>
          </a:p>
          <a:p>
            <a:endParaRPr lang="en-US" altLang="en-US" sz="2400" dirty="0"/>
          </a:p>
          <a:p>
            <a:endParaRPr lang="en-US" altLang="en-US" sz="2400" dirty="0"/>
          </a:p>
          <a:p>
            <a:pPr>
              <a:buNone/>
            </a:pPr>
            <a:endParaRPr lang="en-US" altLang="en-US" sz="2400" dirty="0"/>
          </a:p>
          <a:p>
            <a:r>
              <a:rPr lang="en-US" altLang="en-US" sz="2400" dirty="0"/>
              <a:t>What is the difference between the above, and a natural join? </a:t>
            </a:r>
          </a:p>
          <a:p>
            <a:r>
              <a:rPr lang="en-US" altLang="en-US" sz="2400" i="1" dirty="0"/>
              <a:t>course </a:t>
            </a:r>
            <a:r>
              <a:rPr lang="en-US" altLang="en-US" sz="2400" b="1" dirty="0"/>
              <a:t>left outer join</a:t>
            </a:r>
            <a:r>
              <a:rPr lang="en-US" altLang="en-US" sz="2400" i="1" dirty="0"/>
              <a:t> </a:t>
            </a:r>
            <a:r>
              <a:rPr lang="en-US" altLang="en-US" sz="2400" i="1" dirty="0" err="1"/>
              <a:t>prereq</a:t>
            </a:r>
            <a:r>
              <a:rPr lang="en-US" altLang="en-US" sz="2400" i="1" dirty="0"/>
              <a:t> </a:t>
            </a:r>
            <a:r>
              <a:rPr lang="en-US" altLang="en-US" sz="2400" b="1" dirty="0"/>
              <a:t>on</a:t>
            </a:r>
            <a:r>
              <a:rPr lang="en-US" altLang="en-US" sz="2400" i="1" dirty="0"/>
              <a:t/>
            </a:r>
            <a:br>
              <a:rPr lang="en-US" altLang="en-US" sz="2400" i="1" dirty="0"/>
            </a:br>
            <a:r>
              <a:rPr lang="en-US" altLang="en-US" sz="2400" i="1" dirty="0" err="1"/>
              <a:t>course.course_id</a:t>
            </a:r>
            <a:r>
              <a:rPr lang="en-US" altLang="en-US" sz="2400" i="1" dirty="0"/>
              <a:t> = </a:t>
            </a:r>
            <a:r>
              <a:rPr lang="en-US" altLang="en-US" sz="2400" i="1" dirty="0" err="1"/>
              <a:t>prereq.course_id</a:t>
            </a:r>
            <a:endParaRPr lang="en-US" altLang="en-US" sz="2400" i="1" dirty="0"/>
          </a:p>
          <a:p>
            <a:pPr>
              <a:buNone/>
            </a:pPr>
            <a:r>
              <a:rPr lang="en-US" altLang="en-US" sz="1700" dirty="0"/>
              <a:t> </a:t>
            </a:r>
          </a:p>
        </p:txBody>
      </p:sp>
      <p:pic>
        <p:nvPicPr>
          <p:cNvPr id="5" name="Picture 4"/>
          <p:cNvPicPr>
            <a:picLocks noChangeAspect="1"/>
          </p:cNvPicPr>
          <p:nvPr/>
        </p:nvPicPr>
        <p:blipFill>
          <a:blip r:embed="rId3"/>
          <a:stretch>
            <a:fillRect/>
          </a:stretch>
        </p:blipFill>
        <p:spPr>
          <a:xfrm>
            <a:off x="2044842" y="2350668"/>
            <a:ext cx="5524216" cy="828990"/>
          </a:xfrm>
          <a:prstGeom prst="rect">
            <a:avLst/>
          </a:prstGeom>
        </p:spPr>
      </p:pic>
      <p:pic>
        <p:nvPicPr>
          <p:cNvPr id="6" name="Picture 5"/>
          <p:cNvPicPr>
            <a:picLocks noChangeAspect="1"/>
          </p:cNvPicPr>
          <p:nvPr/>
        </p:nvPicPr>
        <p:blipFill>
          <a:blip r:embed="rId4"/>
          <a:stretch>
            <a:fillRect/>
          </a:stretch>
        </p:blipFill>
        <p:spPr>
          <a:xfrm>
            <a:off x="2034062" y="5462256"/>
            <a:ext cx="5483156" cy="1028535"/>
          </a:xfrm>
          <a:prstGeom prst="rect">
            <a:avLst/>
          </a:prstGeom>
        </p:spPr>
      </p:pic>
    </p:spTree>
    <p:extLst>
      <p:ext uri="{BB962C8B-B14F-4D97-AF65-F5344CB8AC3E}">
        <p14:creationId xmlns:p14="http://schemas.microsoft.com/office/powerpoint/2010/main" val="20722305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lIns="90488" tIns="44450" rIns="90488" bIns="44450" anchor="ctr"/>
          <a:lstStyle/>
          <a:p>
            <a:pPr>
              <a:defRPr/>
            </a:pPr>
            <a:r>
              <a:rPr lang="en-US" sz="2800" dirty="0">
                <a:ea typeface="+mj-ea"/>
              </a:rPr>
              <a:t>Outline</a:t>
            </a:r>
          </a:p>
        </p:txBody>
      </p:sp>
      <p:sp>
        <p:nvSpPr>
          <p:cNvPr id="17411" name="Rectangle 3"/>
          <p:cNvSpPr>
            <a:spLocks noGrp="1" noChangeArrowheads="1"/>
          </p:cNvSpPr>
          <p:nvPr>
            <p:ph type="body" idx="1"/>
          </p:nvPr>
        </p:nvSpPr>
        <p:spPr>
          <a:xfrm>
            <a:off x="768351" y="1104900"/>
            <a:ext cx="6587800" cy="4135840"/>
          </a:xfrm>
          <a:noFill/>
        </p:spPr>
        <p:txBody>
          <a:bodyPr lIns="90488" tIns="44450" rIns="90488" bIns="44450"/>
          <a:lstStyle/>
          <a:p>
            <a:r>
              <a:rPr lang="en-US" altLang="en-US" sz="2400" dirty="0"/>
              <a:t>Join </a:t>
            </a:r>
            <a:r>
              <a:rPr lang="en-US" altLang="en-US" sz="2400" dirty="0" smtClean="0"/>
              <a:t>Expressions</a:t>
            </a:r>
            <a:endParaRPr lang="en-US" altLang="en-US" sz="2400" dirty="0"/>
          </a:p>
          <a:p>
            <a:r>
              <a:rPr lang="en-US" altLang="en-US" sz="2400" dirty="0"/>
              <a:t>Views</a:t>
            </a:r>
          </a:p>
          <a:p>
            <a:r>
              <a:rPr lang="en-US" altLang="en-US" sz="2400" dirty="0"/>
              <a:t>Transactions</a:t>
            </a:r>
          </a:p>
          <a:p>
            <a:r>
              <a:rPr lang="en-US" altLang="en-US" sz="2400" dirty="0"/>
              <a:t>Integrity Constraints</a:t>
            </a:r>
          </a:p>
          <a:p>
            <a:r>
              <a:rPr lang="en-US" altLang="en-US" sz="2400" dirty="0"/>
              <a:t>SQL Data Types and Schemas</a:t>
            </a:r>
          </a:p>
          <a:p>
            <a:r>
              <a:rPr lang="en-US" altLang="en-US" sz="2400" dirty="0"/>
              <a:t>Index Definition in SQL</a:t>
            </a:r>
          </a:p>
          <a:p>
            <a:r>
              <a:rPr lang="en-US" altLang="en-US" sz="2400" dirty="0"/>
              <a:t>Authorization</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rPr>
              <a:t>Joined Relations – Examples</a:t>
            </a:r>
            <a:endParaRPr lang="en-US" sz="2800" dirty="0">
              <a:ea typeface="+mj-ea"/>
            </a:endParaRPr>
          </a:p>
        </p:txBody>
      </p:sp>
      <p:sp>
        <p:nvSpPr>
          <p:cNvPr id="23555" name="Rectangle 3"/>
          <p:cNvSpPr>
            <a:spLocks noGrp="1" noChangeArrowheads="1"/>
          </p:cNvSpPr>
          <p:nvPr>
            <p:ph type="body" idx="1"/>
          </p:nvPr>
        </p:nvSpPr>
        <p:spPr>
          <a:xfrm>
            <a:off x="768350" y="1170533"/>
            <a:ext cx="7750843" cy="4876800"/>
          </a:xfrm>
        </p:spPr>
        <p:txBody>
          <a:bodyPr/>
          <a:lstStyle/>
          <a:p>
            <a:r>
              <a:rPr lang="en-US" altLang="en-US" sz="2400" i="1" dirty="0"/>
              <a:t>course</a:t>
            </a:r>
            <a:r>
              <a:rPr lang="en-US" altLang="en-US" sz="2400" b="1" dirty="0"/>
              <a:t> natural right outer join </a:t>
            </a:r>
            <a:r>
              <a:rPr lang="en-US" altLang="en-US" sz="2400" i="1" dirty="0" err="1"/>
              <a:t>prereq</a:t>
            </a:r>
            <a:endParaRPr lang="en-US" altLang="en-US" sz="2400" b="1" dirty="0"/>
          </a:p>
          <a:p>
            <a:endParaRPr lang="en-US" altLang="en-US" sz="2400" dirty="0"/>
          </a:p>
          <a:p>
            <a:endParaRPr lang="en-US" altLang="en-US" sz="2400" dirty="0"/>
          </a:p>
          <a:p>
            <a:endParaRPr lang="en-US" altLang="en-US" sz="2400" dirty="0"/>
          </a:p>
          <a:p>
            <a:pPr>
              <a:buNone/>
            </a:pPr>
            <a:endParaRPr lang="en-US" altLang="en-US" sz="2400" dirty="0"/>
          </a:p>
          <a:p>
            <a:r>
              <a:rPr lang="en-US" altLang="en-US" sz="2400" i="1" dirty="0"/>
              <a:t>course</a:t>
            </a:r>
            <a:r>
              <a:rPr lang="en-US" altLang="en-US" sz="2400" b="1" dirty="0"/>
              <a:t> full outer join </a:t>
            </a:r>
            <a:r>
              <a:rPr lang="en-US" altLang="en-US" sz="2400" i="1" dirty="0" err="1"/>
              <a:t>prereq</a:t>
            </a:r>
            <a:r>
              <a:rPr lang="en-US" altLang="en-US" sz="2400" i="1" dirty="0"/>
              <a:t> </a:t>
            </a:r>
            <a:r>
              <a:rPr lang="en-US" altLang="en-US" sz="2400" b="1" dirty="0"/>
              <a:t>using </a:t>
            </a:r>
            <a:r>
              <a:rPr lang="en-US" altLang="en-US" sz="2400" dirty="0"/>
              <a:t>(</a:t>
            </a:r>
            <a:r>
              <a:rPr lang="en-US" altLang="en-US" sz="2400" i="1" dirty="0" err="1"/>
              <a:t>course_id</a:t>
            </a:r>
            <a:r>
              <a:rPr lang="en-US" altLang="en-US" sz="2400" dirty="0"/>
              <a:t>)</a:t>
            </a:r>
          </a:p>
          <a:p>
            <a:endParaRPr lang="en-US" altLang="en-US" sz="1700" dirty="0"/>
          </a:p>
        </p:txBody>
      </p:sp>
      <p:pic>
        <p:nvPicPr>
          <p:cNvPr id="4" name="Picture 3"/>
          <p:cNvPicPr>
            <a:picLocks noChangeAspect="1"/>
          </p:cNvPicPr>
          <p:nvPr/>
        </p:nvPicPr>
        <p:blipFill>
          <a:blip r:embed="rId3"/>
          <a:stretch>
            <a:fillRect/>
          </a:stretch>
        </p:blipFill>
        <p:spPr>
          <a:xfrm>
            <a:off x="2262985" y="2038395"/>
            <a:ext cx="4761572" cy="1140408"/>
          </a:xfrm>
          <a:prstGeom prst="rect">
            <a:avLst/>
          </a:prstGeom>
        </p:spPr>
      </p:pic>
      <p:pic>
        <p:nvPicPr>
          <p:cNvPr id="5" name="Picture 4"/>
          <p:cNvPicPr>
            <a:picLocks noChangeAspect="1"/>
          </p:cNvPicPr>
          <p:nvPr/>
        </p:nvPicPr>
        <p:blipFill>
          <a:blip r:embed="rId4"/>
          <a:stretch>
            <a:fillRect/>
          </a:stretch>
        </p:blipFill>
        <p:spPr>
          <a:xfrm>
            <a:off x="2462784" y="4586322"/>
            <a:ext cx="4531990" cy="1308929"/>
          </a:xfrm>
          <a:prstGeom prst="rect">
            <a:avLst/>
          </a:prstGeom>
        </p:spPr>
      </p:pic>
    </p:spTree>
    <p:extLst>
      <p:ext uri="{BB962C8B-B14F-4D97-AF65-F5344CB8AC3E}">
        <p14:creationId xmlns:p14="http://schemas.microsoft.com/office/powerpoint/2010/main" val="2282388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dirty="0" smtClean="0"/>
              <a:t>总结：连接关系</a:t>
            </a:r>
            <a:endParaRPr lang="en-US" altLang="zh-CN" dirty="0" smtClean="0"/>
          </a:p>
        </p:txBody>
      </p:sp>
      <p:sp>
        <p:nvSpPr>
          <p:cNvPr id="14339" name="Rectangle 3"/>
          <p:cNvSpPr>
            <a:spLocks noGrp="1" noChangeArrowheads="1"/>
          </p:cNvSpPr>
          <p:nvPr>
            <p:ph idx="1"/>
          </p:nvPr>
        </p:nvSpPr>
        <p:spPr>
          <a:xfrm>
            <a:off x="768350" y="1093788"/>
            <a:ext cx="7912663" cy="5029220"/>
          </a:xfrm>
        </p:spPr>
        <p:txBody>
          <a:bodyPr/>
          <a:lstStyle/>
          <a:p>
            <a:pPr eaLnBrk="1" hangingPunct="1"/>
            <a:r>
              <a:rPr lang="zh-CN" altLang="en-US" sz="2400" dirty="0" smtClean="0"/>
              <a:t>连接关系</a:t>
            </a:r>
          </a:p>
          <a:p>
            <a:pPr lvl="1" eaLnBrk="1" hangingPunct="1"/>
            <a:r>
              <a:rPr lang="zh-CN" altLang="en-US" sz="2400" dirty="0" smtClean="0"/>
              <a:t>在</a:t>
            </a:r>
            <a:r>
              <a:rPr lang="en-US" altLang="zh-CN" sz="2400" dirty="0" smtClean="0"/>
              <a:t>From</a:t>
            </a:r>
            <a:r>
              <a:rPr lang="zh-CN" altLang="en-US" sz="2400" dirty="0" smtClean="0"/>
              <a:t>子句中的两个相邻关系之间，可以是一个逗号 </a:t>
            </a:r>
            <a:r>
              <a:rPr lang="en-US" altLang="zh-CN" sz="2400" dirty="0" smtClean="0">
                <a:latin typeface="Helvetica" panose="020B0604020202020204" pitchFamily="34" charset="0"/>
              </a:rPr>
              <a:t>——</a:t>
            </a:r>
            <a:r>
              <a:rPr lang="en-US" altLang="zh-CN" sz="2400" dirty="0" smtClean="0"/>
              <a:t> </a:t>
            </a:r>
            <a:r>
              <a:rPr lang="zh-CN" altLang="en-US" sz="2400" dirty="0" smtClean="0"/>
              <a:t>表示做笛卡尔积</a:t>
            </a:r>
            <a:r>
              <a:rPr lang="en-US" altLang="zh-CN" sz="2400" dirty="0" smtClean="0"/>
              <a:t>; </a:t>
            </a:r>
            <a:r>
              <a:rPr lang="zh-CN" altLang="en-US" sz="2400" dirty="0" smtClean="0"/>
              <a:t>也可以是一个</a:t>
            </a:r>
            <a:r>
              <a:rPr lang="zh-CN" altLang="en-US" sz="2400" dirty="0" smtClean="0">
                <a:solidFill>
                  <a:srgbClr val="30E444"/>
                </a:solidFill>
              </a:rPr>
              <a:t>连接操作</a:t>
            </a:r>
            <a:r>
              <a:rPr lang="zh-CN" altLang="en-US" sz="2400" dirty="0" smtClean="0"/>
              <a:t> </a:t>
            </a:r>
            <a:r>
              <a:rPr lang="en-US" altLang="zh-CN" sz="2400" dirty="0" smtClean="0">
                <a:latin typeface="Helvetica" panose="020B0604020202020204" pitchFamily="34" charset="0"/>
              </a:rPr>
              <a:t>——</a:t>
            </a:r>
            <a:r>
              <a:rPr lang="en-US" altLang="zh-CN" sz="2400" dirty="0" smtClean="0"/>
              <a:t> </a:t>
            </a:r>
            <a:r>
              <a:rPr lang="zh-CN" altLang="en-US" sz="2400" dirty="0" smtClean="0"/>
              <a:t>表示将它们连接成一个新的关系</a:t>
            </a:r>
          </a:p>
          <a:p>
            <a:pPr lvl="1" eaLnBrk="1" hangingPunct="1"/>
            <a:r>
              <a:rPr lang="zh-CN" altLang="en-US" sz="2400" dirty="0" smtClean="0"/>
              <a:t>每个连接操作由一个</a:t>
            </a:r>
            <a:r>
              <a:rPr lang="zh-CN" altLang="en-US" sz="2400" dirty="0" smtClean="0">
                <a:solidFill>
                  <a:srgbClr val="30E444"/>
                </a:solidFill>
              </a:rPr>
              <a:t>连接类型</a:t>
            </a:r>
            <a:r>
              <a:rPr lang="zh-CN" altLang="en-US" sz="2400" dirty="0" smtClean="0"/>
              <a:t>和一个</a:t>
            </a:r>
            <a:r>
              <a:rPr lang="zh-CN" altLang="en-US" sz="2400" dirty="0" smtClean="0">
                <a:solidFill>
                  <a:srgbClr val="30E444"/>
                </a:solidFill>
              </a:rPr>
              <a:t>连接条件</a:t>
            </a:r>
            <a:r>
              <a:rPr lang="zh-CN" altLang="en-US" sz="2400" dirty="0" smtClean="0"/>
              <a:t>组成</a:t>
            </a:r>
          </a:p>
          <a:p>
            <a:pPr eaLnBrk="1" hangingPunct="1"/>
            <a:r>
              <a:rPr lang="zh-CN" altLang="en-US" sz="2400" dirty="0" smtClean="0"/>
              <a:t>连接条件</a:t>
            </a:r>
          </a:p>
          <a:p>
            <a:pPr lvl="1" eaLnBrk="1" hangingPunct="1"/>
            <a:r>
              <a:rPr lang="en-US" altLang="zh-CN" sz="2400" dirty="0" smtClean="0">
                <a:solidFill>
                  <a:srgbClr val="30E444"/>
                </a:solidFill>
              </a:rPr>
              <a:t>natural</a:t>
            </a:r>
            <a:r>
              <a:rPr lang="en-US" altLang="zh-CN" sz="2400" dirty="0" smtClean="0"/>
              <a:t>  : </a:t>
            </a:r>
            <a:r>
              <a:rPr lang="zh-CN" altLang="en-US" sz="2400" dirty="0" smtClean="0"/>
              <a:t>连接两边元组条件为同名属性相等（自然连接）</a:t>
            </a:r>
          </a:p>
          <a:p>
            <a:pPr lvl="1" eaLnBrk="1" hangingPunct="1"/>
            <a:r>
              <a:rPr lang="en-US" altLang="zh-CN" sz="2400" dirty="0" smtClean="0">
                <a:solidFill>
                  <a:srgbClr val="30E444"/>
                </a:solidFill>
              </a:rPr>
              <a:t>using (</a:t>
            </a:r>
            <a:r>
              <a:rPr lang="zh-CN" altLang="en-US" sz="2400" dirty="0" smtClean="0">
                <a:solidFill>
                  <a:srgbClr val="30E444"/>
                </a:solidFill>
              </a:rPr>
              <a:t>属性</a:t>
            </a:r>
            <a:r>
              <a:rPr lang="en-US" altLang="zh-CN" sz="2400" dirty="0" smtClean="0">
                <a:solidFill>
                  <a:srgbClr val="30E444"/>
                </a:solidFill>
              </a:rPr>
              <a:t>1, </a:t>
            </a:r>
            <a:r>
              <a:rPr lang="zh-CN" altLang="en-US" sz="2400" dirty="0" smtClean="0">
                <a:solidFill>
                  <a:srgbClr val="30E444"/>
                </a:solidFill>
              </a:rPr>
              <a:t>属性</a:t>
            </a:r>
            <a:r>
              <a:rPr lang="en-US" altLang="zh-CN" sz="2400" dirty="0" smtClean="0">
                <a:solidFill>
                  <a:srgbClr val="30E444"/>
                </a:solidFill>
              </a:rPr>
              <a:t>2, </a:t>
            </a:r>
            <a:r>
              <a:rPr lang="en-US" altLang="zh-CN" sz="2400" dirty="0" smtClean="0">
                <a:solidFill>
                  <a:srgbClr val="30E444"/>
                </a:solidFill>
                <a:latin typeface="Helvetica" panose="020B0604020202020204" pitchFamily="34" charset="0"/>
              </a:rPr>
              <a:t>…</a:t>
            </a:r>
            <a:r>
              <a:rPr lang="en-US" altLang="zh-CN" sz="2400" dirty="0" smtClean="0">
                <a:solidFill>
                  <a:srgbClr val="30E444"/>
                </a:solidFill>
              </a:rPr>
              <a:t>)</a:t>
            </a:r>
            <a:r>
              <a:rPr lang="en-US" altLang="zh-CN" sz="2400" dirty="0" smtClean="0"/>
              <a:t>  : </a:t>
            </a:r>
            <a:r>
              <a:rPr lang="zh-CN" altLang="en-US" sz="2400" dirty="0" smtClean="0"/>
              <a:t>类似自然连接，但是只限于列出的的属性相等</a:t>
            </a:r>
          </a:p>
          <a:p>
            <a:pPr lvl="1" eaLnBrk="1" hangingPunct="1"/>
            <a:r>
              <a:rPr lang="en-US" altLang="zh-CN" sz="2400" dirty="0" smtClean="0">
                <a:solidFill>
                  <a:srgbClr val="30E444"/>
                </a:solidFill>
              </a:rPr>
              <a:t>on </a:t>
            </a:r>
            <a:r>
              <a:rPr lang="zh-CN" altLang="en-US" sz="2400" dirty="0" smtClean="0">
                <a:solidFill>
                  <a:srgbClr val="30E444"/>
                </a:solidFill>
              </a:rPr>
              <a:t>条件</a:t>
            </a:r>
            <a:r>
              <a:rPr lang="zh-CN" altLang="en-US" sz="2400" dirty="0" smtClean="0"/>
              <a:t> </a:t>
            </a:r>
            <a:r>
              <a:rPr lang="en-US" altLang="zh-CN" sz="2400" dirty="0" smtClean="0"/>
              <a:t>: </a:t>
            </a:r>
            <a:r>
              <a:rPr lang="zh-CN" altLang="en-US" sz="2400" dirty="0" smtClean="0"/>
              <a:t>按照指定的条件连接两边元组</a:t>
            </a:r>
          </a:p>
        </p:txBody>
      </p:sp>
    </p:spTree>
    <p:extLst>
      <p:ext uri="{BB962C8B-B14F-4D97-AF65-F5344CB8AC3E}">
        <p14:creationId xmlns:p14="http://schemas.microsoft.com/office/powerpoint/2010/main" val="2155394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400" smtClean="0"/>
              <a:t>连接关系</a:t>
            </a:r>
            <a:endParaRPr lang="en-US" altLang="zh-CN" smtClean="0"/>
          </a:p>
        </p:txBody>
      </p:sp>
      <p:sp>
        <p:nvSpPr>
          <p:cNvPr id="15363" name="Rectangle 3"/>
          <p:cNvSpPr>
            <a:spLocks noGrp="1" noChangeArrowheads="1"/>
          </p:cNvSpPr>
          <p:nvPr>
            <p:ph idx="1"/>
          </p:nvPr>
        </p:nvSpPr>
        <p:spPr/>
        <p:txBody>
          <a:bodyPr/>
          <a:lstStyle/>
          <a:p>
            <a:pPr eaLnBrk="1" hangingPunct="1"/>
            <a:r>
              <a:rPr lang="zh-CN" altLang="en-US" sz="2400" dirty="0" smtClean="0"/>
              <a:t>连接类型</a:t>
            </a:r>
          </a:p>
          <a:p>
            <a:pPr lvl="1" eaLnBrk="1" hangingPunct="1"/>
            <a:r>
              <a:rPr lang="en-US" altLang="zh-CN" sz="2400" dirty="0" smtClean="0">
                <a:solidFill>
                  <a:srgbClr val="30E444"/>
                </a:solidFill>
              </a:rPr>
              <a:t>(inner)  join</a:t>
            </a:r>
            <a:r>
              <a:rPr lang="en-US" altLang="zh-CN" sz="2400" dirty="0" smtClean="0"/>
              <a:t> : </a:t>
            </a:r>
            <a:r>
              <a:rPr lang="zh-CN" altLang="en-US" sz="2400" dirty="0" smtClean="0"/>
              <a:t>内连接。结果不包含失配元组</a:t>
            </a:r>
            <a:r>
              <a:rPr lang="zh-CN" altLang="en-US" sz="2400" dirty="0" smtClean="0">
                <a:solidFill>
                  <a:srgbClr val="30E444"/>
                </a:solidFill>
              </a:rPr>
              <a:t>*</a:t>
            </a:r>
          </a:p>
          <a:p>
            <a:pPr lvl="2" eaLnBrk="1" hangingPunct="1"/>
            <a:r>
              <a:rPr lang="zh-CN" altLang="en-US" sz="2400" dirty="0" smtClean="0">
                <a:solidFill>
                  <a:srgbClr val="30E444"/>
                </a:solidFill>
              </a:rPr>
              <a:t>*</a:t>
            </a:r>
            <a:r>
              <a:rPr lang="zh-CN" altLang="en-US" sz="2400" dirty="0" smtClean="0">
                <a:solidFill>
                  <a:srgbClr val="FF3300"/>
                </a:solidFill>
              </a:rPr>
              <a:t> </a:t>
            </a:r>
            <a:r>
              <a:rPr lang="zh-CN" altLang="en-US" sz="2400" dirty="0" smtClean="0"/>
              <a:t>这里失配元组指的是因不满足连接条件，无法和其它元组相连接的元组</a:t>
            </a:r>
            <a:endParaRPr lang="zh-CN" altLang="en-US" sz="2400" dirty="0" smtClean="0">
              <a:solidFill>
                <a:srgbClr val="30E444"/>
              </a:solidFill>
            </a:endParaRPr>
          </a:p>
          <a:p>
            <a:pPr lvl="1" eaLnBrk="1" hangingPunct="1"/>
            <a:r>
              <a:rPr lang="en-US" altLang="zh-CN" sz="2400" dirty="0" smtClean="0">
                <a:solidFill>
                  <a:srgbClr val="30E444"/>
                </a:solidFill>
              </a:rPr>
              <a:t>left  (outer)  join</a:t>
            </a:r>
            <a:r>
              <a:rPr lang="en-US" altLang="zh-CN" sz="2400" dirty="0" smtClean="0"/>
              <a:t> : </a:t>
            </a:r>
            <a:r>
              <a:rPr lang="zh-CN" altLang="en-US" sz="2400" dirty="0" smtClean="0"/>
              <a:t>左外连接。结果包含左边关系的失配元组</a:t>
            </a:r>
          </a:p>
          <a:p>
            <a:pPr lvl="1" eaLnBrk="1" hangingPunct="1"/>
            <a:r>
              <a:rPr lang="en-US" altLang="zh-CN" sz="2400" dirty="0" smtClean="0">
                <a:solidFill>
                  <a:srgbClr val="30E444"/>
                </a:solidFill>
              </a:rPr>
              <a:t>right  (outer)  join</a:t>
            </a:r>
            <a:r>
              <a:rPr lang="en-US" altLang="zh-CN" sz="2400" dirty="0" smtClean="0"/>
              <a:t> : </a:t>
            </a:r>
            <a:r>
              <a:rPr lang="zh-CN" altLang="en-US" sz="2400" dirty="0" smtClean="0"/>
              <a:t>右外连接。结果包含右边关系的失配元组</a:t>
            </a:r>
          </a:p>
          <a:p>
            <a:pPr lvl="1" eaLnBrk="1" hangingPunct="1"/>
            <a:r>
              <a:rPr lang="en-US" altLang="zh-CN" sz="2400" dirty="0" smtClean="0">
                <a:solidFill>
                  <a:srgbClr val="30E444"/>
                </a:solidFill>
              </a:rPr>
              <a:t>full  (outer)  join</a:t>
            </a:r>
            <a:r>
              <a:rPr lang="en-US" altLang="zh-CN" sz="2400" dirty="0" smtClean="0"/>
              <a:t> : </a:t>
            </a:r>
            <a:r>
              <a:rPr lang="zh-CN" altLang="en-US" sz="2400" dirty="0" smtClean="0"/>
              <a:t>全外连接。结果包含两边关系的失配元组</a:t>
            </a:r>
          </a:p>
        </p:txBody>
      </p:sp>
    </p:spTree>
    <p:extLst>
      <p:ext uri="{BB962C8B-B14F-4D97-AF65-F5344CB8AC3E}">
        <p14:creationId xmlns:p14="http://schemas.microsoft.com/office/powerpoint/2010/main" val="19841791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z="3400" dirty="0" smtClean="0"/>
              <a:t>练习：连接关系</a:t>
            </a:r>
            <a:endParaRPr lang="en-US" altLang="zh-CN" dirty="0" smtClean="0"/>
          </a:p>
        </p:txBody>
      </p:sp>
      <p:sp>
        <p:nvSpPr>
          <p:cNvPr id="23555" name="Rectangle 3"/>
          <p:cNvSpPr>
            <a:spLocks noGrp="1" noChangeArrowheads="1"/>
          </p:cNvSpPr>
          <p:nvPr>
            <p:ph idx="1"/>
          </p:nvPr>
        </p:nvSpPr>
        <p:spPr/>
        <p:txBody>
          <a:bodyPr/>
          <a:lstStyle/>
          <a:p>
            <a:pPr eaLnBrk="1" hangingPunct="1"/>
            <a:r>
              <a:rPr lang="zh-CN" altLang="en-US" sz="2400" dirty="0" smtClean="0"/>
              <a:t>连接关系的应用</a:t>
            </a:r>
            <a:endParaRPr lang="en-US" altLang="zh-CN" sz="2400" dirty="0" smtClean="0"/>
          </a:p>
          <a:p>
            <a:pPr lvl="1" eaLnBrk="1" hangingPunct="1"/>
            <a:r>
              <a:rPr lang="en-US" altLang="zh-CN" sz="2400" dirty="0" smtClean="0"/>
              <a:t>Stu: </a:t>
            </a:r>
            <a:r>
              <a:rPr lang="zh-CN" altLang="en-US" sz="2400" dirty="0" smtClean="0"/>
              <a:t>学生关系</a:t>
            </a:r>
            <a:endParaRPr lang="en-US" altLang="zh-CN" sz="2400" dirty="0" smtClean="0"/>
          </a:p>
          <a:p>
            <a:pPr lvl="1" eaLnBrk="1" hangingPunct="1"/>
            <a:r>
              <a:rPr lang="en-US" altLang="zh-CN" sz="2400" dirty="0" smtClean="0"/>
              <a:t>Class</a:t>
            </a:r>
            <a:r>
              <a:rPr lang="zh-CN" altLang="en-US" sz="2400" dirty="0" smtClean="0"/>
              <a:t>：班级关系</a:t>
            </a:r>
          </a:p>
          <a:p>
            <a:pPr lvl="1" eaLnBrk="1" hangingPunct="1"/>
            <a:r>
              <a:rPr lang="zh-CN" altLang="en-US" sz="2400" dirty="0" smtClean="0"/>
              <a:t>有些学生还未分配到相应班级，有些班级也未包含任何学生</a:t>
            </a:r>
          </a:p>
          <a:p>
            <a:pPr eaLnBrk="1" hangingPunct="1"/>
            <a:endParaRPr lang="zh-CN" altLang="en-US" dirty="0" smtClean="0"/>
          </a:p>
        </p:txBody>
      </p:sp>
      <p:graphicFrame>
        <p:nvGraphicFramePr>
          <p:cNvPr id="767058" name="Group 82"/>
          <p:cNvGraphicFramePr>
            <a:graphicFrameLocks noGrp="1"/>
          </p:cNvGraphicFramePr>
          <p:nvPr>
            <p:extLst>
              <p:ext uri="{D42A27DB-BD31-4B8C-83A1-F6EECF244321}">
                <p14:modId xmlns:p14="http://schemas.microsoft.com/office/powerpoint/2010/main" val="2445914191"/>
              </p:ext>
            </p:extLst>
          </p:nvPr>
        </p:nvGraphicFramePr>
        <p:xfrm>
          <a:off x="628650" y="4660900"/>
          <a:ext cx="2667000" cy="1714500"/>
        </p:xfrm>
        <a:graphic>
          <a:graphicData uri="http://schemas.openxmlformats.org/drawingml/2006/table">
            <a:tbl>
              <a:tblPr/>
              <a:tblGrid>
                <a:gridCol w="889000">
                  <a:extLst>
                    <a:ext uri="{9D8B030D-6E8A-4147-A177-3AD203B41FA5}">
                      <a16:colId xmlns:a16="http://schemas.microsoft.com/office/drawing/2014/main" val="1031518191"/>
                    </a:ext>
                  </a:extLst>
                </a:gridCol>
                <a:gridCol w="885825">
                  <a:extLst>
                    <a:ext uri="{9D8B030D-6E8A-4147-A177-3AD203B41FA5}">
                      <a16:colId xmlns:a16="http://schemas.microsoft.com/office/drawing/2014/main" val="2059818534"/>
                    </a:ext>
                  </a:extLst>
                </a:gridCol>
                <a:gridCol w="892175">
                  <a:extLst>
                    <a:ext uri="{9D8B030D-6E8A-4147-A177-3AD203B41FA5}">
                      <a16:colId xmlns:a16="http://schemas.microsoft.com/office/drawing/2014/main" val="2322669415"/>
                    </a:ext>
                  </a:extLst>
                </a:gridCol>
              </a:tblGrid>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学号</a:t>
                      </a: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姓名</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班号</a:t>
                      </a: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4240447770"/>
                  </a:ext>
                </a:extLst>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a:t>
                      </a: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王红</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C01</a:t>
                      </a: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322519077"/>
                  </a:ext>
                </a:extLst>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02</a:t>
                      </a: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张军</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C02</a:t>
                      </a: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16152666"/>
                  </a:ext>
                </a:extLst>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03</a:t>
                      </a: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刘朝</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rPr>
                        <a:t>null</a:t>
                      </a: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875929908"/>
                  </a:ext>
                </a:extLst>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04</a:t>
                      </a: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陈平</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C01</a:t>
                      </a: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122535003"/>
                  </a:ext>
                </a:extLst>
              </a:tr>
            </a:tbl>
          </a:graphicData>
        </a:graphic>
      </p:graphicFrame>
      <p:sp>
        <p:nvSpPr>
          <p:cNvPr id="25630" name="Text Box 34"/>
          <p:cNvSpPr txBox="1">
            <a:spLocks noChangeArrowheads="1"/>
          </p:cNvSpPr>
          <p:nvPr/>
        </p:nvSpPr>
        <p:spPr bwMode="auto">
          <a:xfrm>
            <a:off x="1404938" y="4106863"/>
            <a:ext cx="11430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35000"/>
              </a:spcBef>
              <a:buClr>
                <a:schemeClr val="hlink"/>
              </a:buClr>
              <a:buSzPct val="75000"/>
              <a:buFont typeface="Wingdings" charset="2"/>
              <a:buChar char="l"/>
              <a:defRPr sz="2600" b="1">
                <a:solidFill>
                  <a:schemeClr val="tx1"/>
                </a:solidFill>
                <a:latin typeface="Arial" charset="0"/>
                <a:ea typeface="宋体" charset="0"/>
              </a:defRPr>
            </a:lvl1pPr>
            <a:lvl2pPr marL="742950" indent="-285750">
              <a:spcBef>
                <a:spcPct val="35000"/>
              </a:spcBef>
              <a:buClr>
                <a:schemeClr val="tx2"/>
              </a:buClr>
              <a:buSzPct val="75000"/>
              <a:buFont typeface="Wingdings" charset="2"/>
              <a:buChar char="l"/>
              <a:defRPr sz="2400" b="1">
                <a:solidFill>
                  <a:schemeClr val="tx1"/>
                </a:solidFill>
                <a:latin typeface="Arial" charset="0"/>
                <a:ea typeface="宋体" charset="0"/>
              </a:defRPr>
            </a:lvl2pPr>
            <a:lvl3pPr marL="1143000" indent="-228600">
              <a:spcBef>
                <a:spcPct val="35000"/>
              </a:spcBef>
              <a:buClr>
                <a:schemeClr val="accent2"/>
              </a:buClr>
              <a:buSzPct val="75000"/>
              <a:buFont typeface="Wingdings" charset="2"/>
              <a:buChar char="l"/>
              <a:defRPr sz="2400" b="1">
                <a:solidFill>
                  <a:schemeClr val="tx1"/>
                </a:solidFill>
                <a:latin typeface="Arial" charset="0"/>
                <a:ea typeface="宋体" charset="0"/>
              </a:defRPr>
            </a:lvl3pPr>
            <a:lvl4pPr marL="1600200" indent="-228600">
              <a:spcBef>
                <a:spcPct val="35000"/>
              </a:spcBef>
              <a:buClr>
                <a:schemeClr val="folHlink"/>
              </a:buClr>
              <a:buSzPct val="75000"/>
              <a:buFont typeface="Wingdings" charset="2"/>
              <a:buChar char="l"/>
              <a:defRPr sz="2200" b="1">
                <a:solidFill>
                  <a:schemeClr val="tx1"/>
                </a:solidFill>
                <a:latin typeface="Arial" charset="0"/>
                <a:ea typeface="宋体" charset="0"/>
              </a:defRPr>
            </a:lvl4pPr>
            <a:lvl5pPr marL="2057400" indent="-228600">
              <a:spcBef>
                <a:spcPct val="35000"/>
              </a:spcBef>
              <a:buClr>
                <a:schemeClr val="tx1"/>
              </a:buClr>
              <a:buSzPct val="75000"/>
              <a:buFont typeface="Wingdings" charset="2"/>
              <a:buChar char="l"/>
              <a:defRPr sz="2200" b="1">
                <a:solidFill>
                  <a:schemeClr val="tx1"/>
                </a:solidFill>
                <a:latin typeface="Arial" charset="0"/>
                <a:ea typeface="宋体" charset="0"/>
              </a:defRPr>
            </a:lvl5pPr>
            <a:lvl6pPr marL="25146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6pPr>
            <a:lvl7pPr marL="29718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7pPr>
            <a:lvl8pPr marL="34290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8pPr>
            <a:lvl9pPr marL="38862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9pPr>
          </a:lstStyle>
          <a:p>
            <a:pPr algn="ctr" eaLnBrk="1" fontAlgn="auto" hangingPunct="1">
              <a:spcBef>
                <a:spcPct val="50000"/>
              </a:spcBef>
              <a:spcAft>
                <a:spcPts val="0"/>
              </a:spcAft>
              <a:buClrTx/>
              <a:buSzTx/>
              <a:buFontTx/>
              <a:buNone/>
              <a:defRPr/>
            </a:pPr>
            <a:r>
              <a:rPr kumimoji="1" lang="en-US" altLang="zh-CN" sz="2800" b="0" dirty="0" smtClean="0">
                <a:latin typeface="Tahoma" charset="0"/>
              </a:rPr>
              <a:t>Stu</a:t>
            </a:r>
          </a:p>
        </p:txBody>
      </p:sp>
      <p:graphicFrame>
        <p:nvGraphicFramePr>
          <p:cNvPr id="767059" name="Group 83"/>
          <p:cNvGraphicFramePr>
            <a:graphicFrameLocks noGrp="1"/>
          </p:cNvGraphicFramePr>
          <p:nvPr>
            <p:extLst>
              <p:ext uri="{D42A27DB-BD31-4B8C-83A1-F6EECF244321}">
                <p14:modId xmlns:p14="http://schemas.microsoft.com/office/powerpoint/2010/main" val="3581629922"/>
              </p:ext>
            </p:extLst>
          </p:nvPr>
        </p:nvGraphicFramePr>
        <p:xfrm>
          <a:off x="4176713" y="4652963"/>
          <a:ext cx="2819400" cy="1371600"/>
        </p:xfrm>
        <a:graphic>
          <a:graphicData uri="http://schemas.openxmlformats.org/drawingml/2006/table">
            <a:tbl>
              <a:tblPr/>
              <a:tblGrid>
                <a:gridCol w="889000">
                  <a:extLst>
                    <a:ext uri="{9D8B030D-6E8A-4147-A177-3AD203B41FA5}">
                      <a16:colId xmlns:a16="http://schemas.microsoft.com/office/drawing/2014/main" val="3773976612"/>
                    </a:ext>
                  </a:extLst>
                </a:gridCol>
                <a:gridCol w="889000">
                  <a:extLst>
                    <a:ext uri="{9D8B030D-6E8A-4147-A177-3AD203B41FA5}">
                      <a16:colId xmlns:a16="http://schemas.microsoft.com/office/drawing/2014/main" val="2886029801"/>
                    </a:ext>
                  </a:extLst>
                </a:gridCol>
                <a:gridCol w="1041400">
                  <a:extLst>
                    <a:ext uri="{9D8B030D-6E8A-4147-A177-3AD203B41FA5}">
                      <a16:colId xmlns:a16="http://schemas.microsoft.com/office/drawing/2014/main" val="2367822865"/>
                    </a:ext>
                  </a:extLst>
                </a:gridCol>
              </a:tblGrid>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rPr>
                        <a:t>班号</a:t>
                      </a: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rPr>
                        <a:t>班名</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rPr>
                        <a:t>班主任</a:t>
                      </a:r>
                      <a:endParaRPr kumimoji="0" lang="en-US" altLang="zh-CN"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endParaRP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489478560"/>
                  </a:ext>
                </a:extLst>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C01</a:t>
                      </a: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财会</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老王</a:t>
                      </a: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266690884"/>
                  </a:ext>
                </a:extLst>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C02</a:t>
                      </a: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计算机</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老陈</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6338608"/>
                  </a:ext>
                </a:extLst>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C03</a:t>
                      </a: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电子</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老刘</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959446007"/>
                  </a:ext>
                </a:extLst>
              </a:tr>
            </a:tbl>
          </a:graphicData>
        </a:graphic>
      </p:graphicFrame>
      <p:sp>
        <p:nvSpPr>
          <p:cNvPr id="25653" name="Text Box 57"/>
          <p:cNvSpPr txBox="1">
            <a:spLocks noChangeArrowheads="1"/>
          </p:cNvSpPr>
          <p:nvPr/>
        </p:nvSpPr>
        <p:spPr bwMode="auto">
          <a:xfrm>
            <a:off x="4953000" y="4098925"/>
            <a:ext cx="11430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35000"/>
              </a:spcBef>
              <a:buClr>
                <a:schemeClr val="hlink"/>
              </a:buClr>
              <a:buSzPct val="75000"/>
              <a:buFont typeface="Wingdings" charset="2"/>
              <a:buChar char="l"/>
              <a:defRPr sz="2600" b="1">
                <a:solidFill>
                  <a:schemeClr val="tx1"/>
                </a:solidFill>
                <a:latin typeface="Arial" charset="0"/>
                <a:ea typeface="宋体" charset="0"/>
              </a:defRPr>
            </a:lvl1pPr>
            <a:lvl2pPr marL="742950" indent="-285750">
              <a:spcBef>
                <a:spcPct val="35000"/>
              </a:spcBef>
              <a:buClr>
                <a:schemeClr val="tx2"/>
              </a:buClr>
              <a:buSzPct val="75000"/>
              <a:buFont typeface="Wingdings" charset="2"/>
              <a:buChar char="l"/>
              <a:defRPr sz="2400" b="1">
                <a:solidFill>
                  <a:schemeClr val="tx1"/>
                </a:solidFill>
                <a:latin typeface="Arial" charset="0"/>
                <a:ea typeface="宋体" charset="0"/>
              </a:defRPr>
            </a:lvl2pPr>
            <a:lvl3pPr marL="1143000" indent="-228600">
              <a:spcBef>
                <a:spcPct val="35000"/>
              </a:spcBef>
              <a:buClr>
                <a:schemeClr val="accent2"/>
              </a:buClr>
              <a:buSzPct val="75000"/>
              <a:buFont typeface="Wingdings" charset="2"/>
              <a:buChar char="l"/>
              <a:defRPr sz="2400" b="1">
                <a:solidFill>
                  <a:schemeClr val="tx1"/>
                </a:solidFill>
                <a:latin typeface="Arial" charset="0"/>
                <a:ea typeface="宋体" charset="0"/>
              </a:defRPr>
            </a:lvl3pPr>
            <a:lvl4pPr marL="1600200" indent="-228600">
              <a:spcBef>
                <a:spcPct val="35000"/>
              </a:spcBef>
              <a:buClr>
                <a:schemeClr val="folHlink"/>
              </a:buClr>
              <a:buSzPct val="75000"/>
              <a:buFont typeface="Wingdings" charset="2"/>
              <a:buChar char="l"/>
              <a:defRPr sz="2200" b="1">
                <a:solidFill>
                  <a:schemeClr val="tx1"/>
                </a:solidFill>
                <a:latin typeface="Arial" charset="0"/>
                <a:ea typeface="宋体" charset="0"/>
              </a:defRPr>
            </a:lvl4pPr>
            <a:lvl5pPr marL="2057400" indent="-228600">
              <a:spcBef>
                <a:spcPct val="35000"/>
              </a:spcBef>
              <a:buClr>
                <a:schemeClr val="tx1"/>
              </a:buClr>
              <a:buSzPct val="75000"/>
              <a:buFont typeface="Wingdings" charset="2"/>
              <a:buChar char="l"/>
              <a:defRPr sz="2200" b="1">
                <a:solidFill>
                  <a:schemeClr val="tx1"/>
                </a:solidFill>
                <a:latin typeface="Arial" charset="0"/>
                <a:ea typeface="宋体" charset="0"/>
              </a:defRPr>
            </a:lvl5pPr>
            <a:lvl6pPr marL="25146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6pPr>
            <a:lvl7pPr marL="29718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7pPr>
            <a:lvl8pPr marL="34290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8pPr>
            <a:lvl9pPr marL="38862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9pPr>
          </a:lstStyle>
          <a:p>
            <a:pPr algn="ctr" eaLnBrk="1" fontAlgn="auto" hangingPunct="1">
              <a:spcBef>
                <a:spcPct val="50000"/>
              </a:spcBef>
              <a:spcAft>
                <a:spcPts val="0"/>
              </a:spcAft>
              <a:buClrTx/>
              <a:buSzTx/>
              <a:buFontTx/>
              <a:buNone/>
              <a:defRPr/>
            </a:pPr>
            <a:r>
              <a:rPr kumimoji="1" lang="en-US" altLang="zh-CN" sz="2800" b="0" dirty="0" smtClean="0">
                <a:latin typeface="Tahoma" charset="0"/>
              </a:rPr>
              <a:t>Class</a:t>
            </a:r>
          </a:p>
        </p:txBody>
      </p:sp>
    </p:spTree>
    <p:extLst>
      <p:ext uri="{BB962C8B-B14F-4D97-AF65-F5344CB8AC3E}">
        <p14:creationId xmlns:p14="http://schemas.microsoft.com/office/powerpoint/2010/main" val="31144168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dirty="0"/>
              <a:t>练习：连接关系</a:t>
            </a:r>
            <a:endParaRPr lang="en-US" altLang="zh-CN" dirty="0" smtClean="0"/>
          </a:p>
        </p:txBody>
      </p:sp>
      <p:graphicFrame>
        <p:nvGraphicFramePr>
          <p:cNvPr id="767058" name="Group 82"/>
          <p:cNvGraphicFramePr>
            <a:graphicFrameLocks noGrp="1"/>
          </p:cNvGraphicFramePr>
          <p:nvPr>
            <p:extLst>
              <p:ext uri="{D42A27DB-BD31-4B8C-83A1-F6EECF244321}">
                <p14:modId xmlns:p14="http://schemas.microsoft.com/office/powerpoint/2010/main" val="4125908917"/>
              </p:ext>
            </p:extLst>
          </p:nvPr>
        </p:nvGraphicFramePr>
        <p:xfrm>
          <a:off x="628650" y="4660900"/>
          <a:ext cx="2667000" cy="1714500"/>
        </p:xfrm>
        <a:graphic>
          <a:graphicData uri="http://schemas.openxmlformats.org/drawingml/2006/table">
            <a:tbl>
              <a:tblPr/>
              <a:tblGrid>
                <a:gridCol w="889000">
                  <a:extLst>
                    <a:ext uri="{9D8B030D-6E8A-4147-A177-3AD203B41FA5}">
                      <a16:colId xmlns:a16="http://schemas.microsoft.com/office/drawing/2014/main" val="1031518191"/>
                    </a:ext>
                  </a:extLst>
                </a:gridCol>
                <a:gridCol w="885825">
                  <a:extLst>
                    <a:ext uri="{9D8B030D-6E8A-4147-A177-3AD203B41FA5}">
                      <a16:colId xmlns:a16="http://schemas.microsoft.com/office/drawing/2014/main" val="2059818534"/>
                    </a:ext>
                  </a:extLst>
                </a:gridCol>
                <a:gridCol w="892175">
                  <a:extLst>
                    <a:ext uri="{9D8B030D-6E8A-4147-A177-3AD203B41FA5}">
                      <a16:colId xmlns:a16="http://schemas.microsoft.com/office/drawing/2014/main" val="2322669415"/>
                    </a:ext>
                  </a:extLst>
                </a:gridCol>
              </a:tblGrid>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rPr>
                        <a:t>学号</a:t>
                      </a: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rPr>
                        <a:t>姓名</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rPr>
                        <a:t>班号</a:t>
                      </a: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4240447770"/>
                  </a:ext>
                </a:extLst>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a:t>
                      </a: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王红</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C01</a:t>
                      </a: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322519077"/>
                  </a:ext>
                </a:extLst>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02</a:t>
                      </a: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张军</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C02</a:t>
                      </a: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16152666"/>
                  </a:ext>
                </a:extLst>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03</a:t>
                      </a: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刘朝</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rPr>
                        <a:t>null</a:t>
                      </a: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875929908"/>
                  </a:ext>
                </a:extLst>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04</a:t>
                      </a: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陈平</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C01</a:t>
                      </a: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122535003"/>
                  </a:ext>
                </a:extLst>
              </a:tr>
            </a:tbl>
          </a:graphicData>
        </a:graphic>
      </p:graphicFrame>
      <p:sp>
        <p:nvSpPr>
          <p:cNvPr id="25630" name="Text Box 34"/>
          <p:cNvSpPr txBox="1">
            <a:spLocks noChangeArrowheads="1"/>
          </p:cNvSpPr>
          <p:nvPr/>
        </p:nvSpPr>
        <p:spPr bwMode="auto">
          <a:xfrm>
            <a:off x="1404938" y="4106863"/>
            <a:ext cx="11430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35000"/>
              </a:spcBef>
              <a:buClr>
                <a:schemeClr val="hlink"/>
              </a:buClr>
              <a:buSzPct val="75000"/>
              <a:buFont typeface="Wingdings" charset="2"/>
              <a:buChar char="l"/>
              <a:defRPr sz="2600" b="1">
                <a:solidFill>
                  <a:schemeClr val="tx1"/>
                </a:solidFill>
                <a:latin typeface="Arial" charset="0"/>
                <a:ea typeface="宋体" charset="0"/>
              </a:defRPr>
            </a:lvl1pPr>
            <a:lvl2pPr marL="742950" indent="-285750">
              <a:spcBef>
                <a:spcPct val="35000"/>
              </a:spcBef>
              <a:buClr>
                <a:schemeClr val="tx2"/>
              </a:buClr>
              <a:buSzPct val="75000"/>
              <a:buFont typeface="Wingdings" charset="2"/>
              <a:buChar char="l"/>
              <a:defRPr sz="2400" b="1">
                <a:solidFill>
                  <a:schemeClr val="tx1"/>
                </a:solidFill>
                <a:latin typeface="Arial" charset="0"/>
                <a:ea typeface="宋体" charset="0"/>
              </a:defRPr>
            </a:lvl2pPr>
            <a:lvl3pPr marL="1143000" indent="-228600">
              <a:spcBef>
                <a:spcPct val="35000"/>
              </a:spcBef>
              <a:buClr>
                <a:schemeClr val="accent2"/>
              </a:buClr>
              <a:buSzPct val="75000"/>
              <a:buFont typeface="Wingdings" charset="2"/>
              <a:buChar char="l"/>
              <a:defRPr sz="2400" b="1">
                <a:solidFill>
                  <a:schemeClr val="tx1"/>
                </a:solidFill>
                <a:latin typeface="Arial" charset="0"/>
                <a:ea typeface="宋体" charset="0"/>
              </a:defRPr>
            </a:lvl3pPr>
            <a:lvl4pPr marL="1600200" indent="-228600">
              <a:spcBef>
                <a:spcPct val="35000"/>
              </a:spcBef>
              <a:buClr>
                <a:schemeClr val="folHlink"/>
              </a:buClr>
              <a:buSzPct val="75000"/>
              <a:buFont typeface="Wingdings" charset="2"/>
              <a:buChar char="l"/>
              <a:defRPr sz="2200" b="1">
                <a:solidFill>
                  <a:schemeClr val="tx1"/>
                </a:solidFill>
                <a:latin typeface="Arial" charset="0"/>
                <a:ea typeface="宋体" charset="0"/>
              </a:defRPr>
            </a:lvl4pPr>
            <a:lvl5pPr marL="2057400" indent="-228600">
              <a:spcBef>
                <a:spcPct val="35000"/>
              </a:spcBef>
              <a:buClr>
                <a:schemeClr val="tx1"/>
              </a:buClr>
              <a:buSzPct val="75000"/>
              <a:buFont typeface="Wingdings" charset="2"/>
              <a:buChar char="l"/>
              <a:defRPr sz="2200" b="1">
                <a:solidFill>
                  <a:schemeClr val="tx1"/>
                </a:solidFill>
                <a:latin typeface="Arial" charset="0"/>
                <a:ea typeface="宋体" charset="0"/>
              </a:defRPr>
            </a:lvl5pPr>
            <a:lvl6pPr marL="25146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6pPr>
            <a:lvl7pPr marL="29718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7pPr>
            <a:lvl8pPr marL="34290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8pPr>
            <a:lvl9pPr marL="38862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9pPr>
          </a:lstStyle>
          <a:p>
            <a:pPr algn="ctr" eaLnBrk="1" fontAlgn="auto" hangingPunct="1">
              <a:spcBef>
                <a:spcPct val="50000"/>
              </a:spcBef>
              <a:spcAft>
                <a:spcPts val="0"/>
              </a:spcAft>
              <a:buClrTx/>
              <a:buSzTx/>
              <a:buFontTx/>
              <a:buNone/>
              <a:defRPr/>
            </a:pPr>
            <a:r>
              <a:rPr kumimoji="1" lang="en-US" altLang="zh-CN" sz="2800" b="0" dirty="0" smtClean="0">
                <a:latin typeface="Tahoma" charset="0"/>
              </a:rPr>
              <a:t>Stu</a:t>
            </a:r>
          </a:p>
        </p:txBody>
      </p:sp>
      <p:graphicFrame>
        <p:nvGraphicFramePr>
          <p:cNvPr id="767059" name="Group 83"/>
          <p:cNvGraphicFramePr>
            <a:graphicFrameLocks noGrp="1"/>
          </p:cNvGraphicFramePr>
          <p:nvPr>
            <p:extLst>
              <p:ext uri="{D42A27DB-BD31-4B8C-83A1-F6EECF244321}">
                <p14:modId xmlns:p14="http://schemas.microsoft.com/office/powerpoint/2010/main" val="2842986095"/>
              </p:ext>
            </p:extLst>
          </p:nvPr>
        </p:nvGraphicFramePr>
        <p:xfrm>
          <a:off x="4176713" y="4652963"/>
          <a:ext cx="2819400" cy="1371600"/>
        </p:xfrm>
        <a:graphic>
          <a:graphicData uri="http://schemas.openxmlformats.org/drawingml/2006/table">
            <a:tbl>
              <a:tblPr/>
              <a:tblGrid>
                <a:gridCol w="889000">
                  <a:extLst>
                    <a:ext uri="{9D8B030D-6E8A-4147-A177-3AD203B41FA5}">
                      <a16:colId xmlns:a16="http://schemas.microsoft.com/office/drawing/2014/main" val="3773976612"/>
                    </a:ext>
                  </a:extLst>
                </a:gridCol>
                <a:gridCol w="889000">
                  <a:extLst>
                    <a:ext uri="{9D8B030D-6E8A-4147-A177-3AD203B41FA5}">
                      <a16:colId xmlns:a16="http://schemas.microsoft.com/office/drawing/2014/main" val="2886029801"/>
                    </a:ext>
                  </a:extLst>
                </a:gridCol>
                <a:gridCol w="1041400">
                  <a:extLst>
                    <a:ext uri="{9D8B030D-6E8A-4147-A177-3AD203B41FA5}">
                      <a16:colId xmlns:a16="http://schemas.microsoft.com/office/drawing/2014/main" val="2367822865"/>
                    </a:ext>
                  </a:extLst>
                </a:gridCol>
              </a:tblGrid>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rPr>
                        <a:t>班号</a:t>
                      </a: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rPr>
                        <a:t>班名</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rPr>
                        <a:t>班主任</a:t>
                      </a:r>
                      <a:endParaRPr kumimoji="0" lang="en-US" altLang="zh-CN"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endParaRP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489478560"/>
                  </a:ext>
                </a:extLst>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C01</a:t>
                      </a: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财会</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老王</a:t>
                      </a: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266690884"/>
                  </a:ext>
                </a:extLst>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C02</a:t>
                      </a: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计算机</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老陈</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6338608"/>
                  </a:ext>
                </a:extLst>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C03</a:t>
                      </a: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电子</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老刘</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959446007"/>
                  </a:ext>
                </a:extLst>
              </a:tr>
            </a:tbl>
          </a:graphicData>
        </a:graphic>
      </p:graphicFrame>
      <p:sp>
        <p:nvSpPr>
          <p:cNvPr id="25653" name="Text Box 57"/>
          <p:cNvSpPr txBox="1">
            <a:spLocks noChangeArrowheads="1"/>
          </p:cNvSpPr>
          <p:nvPr/>
        </p:nvSpPr>
        <p:spPr bwMode="auto">
          <a:xfrm>
            <a:off x="4953000" y="4098925"/>
            <a:ext cx="11430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35000"/>
              </a:spcBef>
              <a:buClr>
                <a:schemeClr val="hlink"/>
              </a:buClr>
              <a:buSzPct val="75000"/>
              <a:buFont typeface="Wingdings" charset="2"/>
              <a:buChar char="l"/>
              <a:defRPr sz="2600" b="1">
                <a:solidFill>
                  <a:schemeClr val="tx1"/>
                </a:solidFill>
                <a:latin typeface="Arial" charset="0"/>
                <a:ea typeface="宋体" charset="0"/>
              </a:defRPr>
            </a:lvl1pPr>
            <a:lvl2pPr marL="742950" indent="-285750">
              <a:spcBef>
                <a:spcPct val="35000"/>
              </a:spcBef>
              <a:buClr>
                <a:schemeClr val="tx2"/>
              </a:buClr>
              <a:buSzPct val="75000"/>
              <a:buFont typeface="Wingdings" charset="2"/>
              <a:buChar char="l"/>
              <a:defRPr sz="2400" b="1">
                <a:solidFill>
                  <a:schemeClr val="tx1"/>
                </a:solidFill>
                <a:latin typeface="Arial" charset="0"/>
                <a:ea typeface="宋体" charset="0"/>
              </a:defRPr>
            </a:lvl2pPr>
            <a:lvl3pPr marL="1143000" indent="-228600">
              <a:spcBef>
                <a:spcPct val="35000"/>
              </a:spcBef>
              <a:buClr>
                <a:schemeClr val="accent2"/>
              </a:buClr>
              <a:buSzPct val="75000"/>
              <a:buFont typeface="Wingdings" charset="2"/>
              <a:buChar char="l"/>
              <a:defRPr sz="2400" b="1">
                <a:solidFill>
                  <a:schemeClr val="tx1"/>
                </a:solidFill>
                <a:latin typeface="Arial" charset="0"/>
                <a:ea typeface="宋体" charset="0"/>
              </a:defRPr>
            </a:lvl3pPr>
            <a:lvl4pPr marL="1600200" indent="-228600">
              <a:spcBef>
                <a:spcPct val="35000"/>
              </a:spcBef>
              <a:buClr>
                <a:schemeClr val="folHlink"/>
              </a:buClr>
              <a:buSzPct val="75000"/>
              <a:buFont typeface="Wingdings" charset="2"/>
              <a:buChar char="l"/>
              <a:defRPr sz="2200" b="1">
                <a:solidFill>
                  <a:schemeClr val="tx1"/>
                </a:solidFill>
                <a:latin typeface="Arial" charset="0"/>
                <a:ea typeface="宋体" charset="0"/>
              </a:defRPr>
            </a:lvl4pPr>
            <a:lvl5pPr marL="2057400" indent="-228600">
              <a:spcBef>
                <a:spcPct val="35000"/>
              </a:spcBef>
              <a:buClr>
                <a:schemeClr val="tx1"/>
              </a:buClr>
              <a:buSzPct val="75000"/>
              <a:buFont typeface="Wingdings" charset="2"/>
              <a:buChar char="l"/>
              <a:defRPr sz="2200" b="1">
                <a:solidFill>
                  <a:schemeClr val="tx1"/>
                </a:solidFill>
                <a:latin typeface="Arial" charset="0"/>
                <a:ea typeface="宋体" charset="0"/>
              </a:defRPr>
            </a:lvl5pPr>
            <a:lvl6pPr marL="25146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6pPr>
            <a:lvl7pPr marL="29718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7pPr>
            <a:lvl8pPr marL="34290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8pPr>
            <a:lvl9pPr marL="38862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9pPr>
          </a:lstStyle>
          <a:p>
            <a:pPr algn="ctr" eaLnBrk="1" fontAlgn="auto" hangingPunct="1">
              <a:spcBef>
                <a:spcPct val="50000"/>
              </a:spcBef>
              <a:spcAft>
                <a:spcPts val="0"/>
              </a:spcAft>
              <a:buClrTx/>
              <a:buSzTx/>
              <a:buFontTx/>
              <a:buNone/>
              <a:defRPr/>
            </a:pPr>
            <a:r>
              <a:rPr kumimoji="1" lang="en-US" altLang="zh-CN" sz="2800" b="0" dirty="0" smtClean="0">
                <a:latin typeface="Tahoma" charset="0"/>
              </a:rPr>
              <a:t>Class</a:t>
            </a:r>
          </a:p>
        </p:txBody>
      </p:sp>
      <p:sp>
        <p:nvSpPr>
          <p:cNvPr id="8" name="Rectangle 50"/>
          <p:cNvSpPr>
            <a:spLocks noChangeArrowheads="1"/>
          </p:cNvSpPr>
          <p:nvPr/>
        </p:nvSpPr>
        <p:spPr bwMode="auto">
          <a:xfrm>
            <a:off x="193675" y="1622425"/>
            <a:ext cx="3600450"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eaLnBrk="1" fontAlgn="auto" hangingPunct="1">
              <a:lnSpc>
                <a:spcPct val="115000"/>
              </a:lnSpc>
              <a:spcBef>
                <a:spcPct val="30000"/>
              </a:spcBef>
              <a:spcAft>
                <a:spcPts val="0"/>
              </a:spcAft>
              <a:buClr>
                <a:srgbClr val="FF3300"/>
              </a:buClr>
              <a:buSzPct val="60000"/>
              <a:buFont typeface="Wingdings" panose="05000000000000000000" pitchFamily="2" charset="2"/>
              <a:buNone/>
              <a:defRPr/>
            </a:pPr>
            <a:r>
              <a:rPr kumimoji="1" lang="zh-CN" altLang="en-US" sz="2200" smtClean="0">
                <a:latin typeface="Tahoma" panose="020B0604030504040204" pitchFamily="34" charset="0"/>
              </a:rPr>
              <a:t>每个学生的姓名和班级</a:t>
            </a:r>
            <a:r>
              <a:rPr kumimoji="1" lang="en-US" altLang="zh-CN" sz="2200" smtClean="0">
                <a:latin typeface="Tahoma" panose="020B0604030504040204" pitchFamily="34" charset="0"/>
              </a:rPr>
              <a:t>?</a:t>
            </a:r>
          </a:p>
        </p:txBody>
      </p:sp>
      <p:sp>
        <p:nvSpPr>
          <p:cNvPr id="9" name="Rectangle 51"/>
          <p:cNvSpPr>
            <a:spLocks noChangeArrowheads="1"/>
          </p:cNvSpPr>
          <p:nvPr/>
        </p:nvSpPr>
        <p:spPr bwMode="auto">
          <a:xfrm>
            <a:off x="230188" y="2906713"/>
            <a:ext cx="4529137"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eaLnBrk="1" fontAlgn="auto" hangingPunct="1">
              <a:lnSpc>
                <a:spcPct val="115000"/>
              </a:lnSpc>
              <a:spcBef>
                <a:spcPct val="30000"/>
              </a:spcBef>
              <a:spcAft>
                <a:spcPts val="0"/>
              </a:spcAft>
              <a:buClr>
                <a:srgbClr val="FF3300"/>
              </a:buClr>
              <a:buSzPct val="60000"/>
              <a:buFont typeface="Wingdings" panose="05000000000000000000" pitchFamily="2" charset="2"/>
              <a:buNone/>
              <a:defRPr/>
            </a:pPr>
            <a:r>
              <a:rPr kumimoji="1" lang="zh-CN" altLang="en-US" sz="2200" smtClean="0">
                <a:latin typeface="Tahoma" panose="020B0604030504040204" pitchFamily="34" charset="0"/>
              </a:rPr>
              <a:t>列出学生和班主任之间的全部联系</a:t>
            </a:r>
            <a:r>
              <a:rPr kumimoji="1" lang="en-US" altLang="zh-CN" sz="2200" smtClean="0">
                <a:latin typeface="Tahoma" panose="020B0604030504040204" pitchFamily="34" charset="0"/>
              </a:rPr>
              <a:t>?</a:t>
            </a:r>
            <a:endParaRPr kumimoji="1" lang="zh-CN" altLang="en-US" sz="2200" smtClean="0">
              <a:latin typeface="Tahoma" panose="020B0604030504040204" pitchFamily="34" charset="0"/>
            </a:endParaRPr>
          </a:p>
        </p:txBody>
      </p:sp>
      <p:sp>
        <p:nvSpPr>
          <p:cNvPr id="10" name="Rectangle 67"/>
          <p:cNvSpPr>
            <a:spLocks noChangeArrowheads="1"/>
          </p:cNvSpPr>
          <p:nvPr/>
        </p:nvSpPr>
        <p:spPr bwMode="auto">
          <a:xfrm>
            <a:off x="244475" y="2282825"/>
            <a:ext cx="3600450"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eaLnBrk="1" fontAlgn="auto" hangingPunct="1">
              <a:lnSpc>
                <a:spcPct val="115000"/>
              </a:lnSpc>
              <a:spcBef>
                <a:spcPct val="30000"/>
              </a:spcBef>
              <a:spcAft>
                <a:spcPts val="0"/>
              </a:spcAft>
              <a:buClr>
                <a:srgbClr val="FF3300"/>
              </a:buClr>
              <a:buSzPct val="60000"/>
              <a:buFont typeface="Wingdings" panose="05000000000000000000" pitchFamily="2" charset="2"/>
              <a:buNone/>
              <a:defRPr/>
            </a:pPr>
            <a:r>
              <a:rPr kumimoji="1" lang="zh-CN" altLang="en-US" sz="2200" dirty="0" smtClean="0">
                <a:latin typeface="Tahoma" panose="020B0604030504040204" pitchFamily="34" charset="0"/>
              </a:rPr>
              <a:t>每个班级的学生人数</a:t>
            </a:r>
            <a:r>
              <a:rPr kumimoji="1" lang="en-US" altLang="zh-CN" sz="2200" dirty="0" smtClean="0">
                <a:latin typeface="Tahoma" panose="020B0604030504040204" pitchFamily="34" charset="0"/>
              </a:rPr>
              <a:t>?</a:t>
            </a:r>
          </a:p>
        </p:txBody>
      </p:sp>
      <p:sp>
        <p:nvSpPr>
          <p:cNvPr id="11" name="Rectangle 68"/>
          <p:cNvSpPr>
            <a:spLocks noChangeArrowheads="1"/>
          </p:cNvSpPr>
          <p:nvPr/>
        </p:nvSpPr>
        <p:spPr bwMode="auto">
          <a:xfrm>
            <a:off x="5335588" y="1554163"/>
            <a:ext cx="3808412"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35000"/>
              </a:spcBef>
              <a:buClr>
                <a:schemeClr val="hlink"/>
              </a:buClr>
              <a:buSzPct val="75000"/>
              <a:buFont typeface="Wingdings" charset="2"/>
              <a:buChar char="l"/>
              <a:defRPr sz="2600" b="1">
                <a:solidFill>
                  <a:schemeClr val="tx1"/>
                </a:solidFill>
                <a:latin typeface="Arial" charset="0"/>
                <a:ea typeface="宋体" charset="0"/>
              </a:defRPr>
            </a:lvl1pPr>
            <a:lvl2pPr marL="742950" indent="-285750">
              <a:spcBef>
                <a:spcPct val="35000"/>
              </a:spcBef>
              <a:buClr>
                <a:schemeClr val="tx2"/>
              </a:buClr>
              <a:buSzPct val="75000"/>
              <a:buFont typeface="Wingdings" charset="2"/>
              <a:buChar char="l"/>
              <a:defRPr sz="2400" b="1">
                <a:solidFill>
                  <a:schemeClr val="tx1"/>
                </a:solidFill>
                <a:latin typeface="Arial" charset="0"/>
                <a:ea typeface="宋体" charset="0"/>
              </a:defRPr>
            </a:lvl2pPr>
            <a:lvl3pPr marL="1143000" indent="-228600">
              <a:spcBef>
                <a:spcPct val="35000"/>
              </a:spcBef>
              <a:buClr>
                <a:schemeClr val="accent2"/>
              </a:buClr>
              <a:buSzPct val="75000"/>
              <a:buFont typeface="Wingdings" charset="2"/>
              <a:buChar char="l"/>
              <a:defRPr sz="2400" b="1">
                <a:solidFill>
                  <a:schemeClr val="tx1"/>
                </a:solidFill>
                <a:latin typeface="Arial" charset="0"/>
                <a:ea typeface="宋体" charset="0"/>
              </a:defRPr>
            </a:lvl3pPr>
            <a:lvl4pPr marL="1600200" indent="-228600">
              <a:spcBef>
                <a:spcPct val="35000"/>
              </a:spcBef>
              <a:buClr>
                <a:schemeClr val="folHlink"/>
              </a:buClr>
              <a:buSzPct val="75000"/>
              <a:buFont typeface="Wingdings" charset="2"/>
              <a:buChar char="l"/>
              <a:defRPr sz="2200" b="1">
                <a:solidFill>
                  <a:schemeClr val="tx1"/>
                </a:solidFill>
                <a:latin typeface="Arial" charset="0"/>
                <a:ea typeface="宋体" charset="0"/>
              </a:defRPr>
            </a:lvl4pPr>
            <a:lvl5pPr marL="2057400" indent="-228600">
              <a:spcBef>
                <a:spcPct val="35000"/>
              </a:spcBef>
              <a:buClr>
                <a:schemeClr val="tx1"/>
              </a:buClr>
              <a:buSzPct val="75000"/>
              <a:buFont typeface="Wingdings" charset="2"/>
              <a:buChar char="l"/>
              <a:defRPr sz="2200" b="1">
                <a:solidFill>
                  <a:schemeClr val="tx1"/>
                </a:solidFill>
                <a:latin typeface="Arial" charset="0"/>
                <a:ea typeface="宋体" charset="0"/>
              </a:defRPr>
            </a:lvl5pPr>
            <a:lvl6pPr marL="25146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6pPr>
            <a:lvl7pPr marL="29718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7pPr>
            <a:lvl8pPr marL="34290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8pPr>
            <a:lvl9pPr marL="38862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9pPr>
          </a:lstStyle>
          <a:p>
            <a:pPr eaLnBrk="1" fontAlgn="auto" hangingPunct="1">
              <a:lnSpc>
                <a:spcPct val="115000"/>
              </a:lnSpc>
              <a:spcBef>
                <a:spcPct val="30000"/>
              </a:spcBef>
              <a:spcAft>
                <a:spcPts val="0"/>
              </a:spcAft>
              <a:buClr>
                <a:srgbClr val="FF3300"/>
              </a:buClr>
              <a:buSzPct val="60000"/>
              <a:buFont typeface="Wingdings" charset="2"/>
              <a:buNone/>
              <a:defRPr/>
            </a:pPr>
            <a:r>
              <a:rPr kumimoji="1" lang="en-US" altLang="zh-CN" sz="2200" dirty="0" smtClean="0">
                <a:solidFill>
                  <a:srgbClr val="30E444"/>
                </a:solidFill>
                <a:latin typeface="Tahoma" charset="0"/>
              </a:rPr>
              <a:t>Stu right join Class on </a:t>
            </a:r>
            <a:r>
              <a:rPr kumimoji="1" lang="en-US" altLang="zh-CN" sz="2200" dirty="0" smtClean="0">
                <a:solidFill>
                  <a:srgbClr val="30E444"/>
                </a:solidFill>
                <a:latin typeface="Times New Roman" charset="0"/>
              </a:rPr>
              <a:t>…</a:t>
            </a:r>
            <a:endParaRPr kumimoji="1" lang="zh-CN" altLang="en-US" sz="2200" dirty="0" smtClean="0">
              <a:solidFill>
                <a:srgbClr val="30E444"/>
              </a:solidFill>
              <a:latin typeface="Tahoma" charset="0"/>
            </a:endParaRPr>
          </a:p>
        </p:txBody>
      </p:sp>
      <p:sp>
        <p:nvSpPr>
          <p:cNvPr id="12" name="Rectangle 69"/>
          <p:cNvSpPr>
            <a:spLocks noChangeArrowheads="1"/>
          </p:cNvSpPr>
          <p:nvPr/>
        </p:nvSpPr>
        <p:spPr bwMode="auto">
          <a:xfrm>
            <a:off x="5335588" y="2878138"/>
            <a:ext cx="3808412"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35000"/>
              </a:spcBef>
              <a:buClr>
                <a:schemeClr val="hlink"/>
              </a:buClr>
              <a:buSzPct val="75000"/>
              <a:buFont typeface="Wingdings" charset="2"/>
              <a:buChar char="l"/>
              <a:defRPr sz="2600" b="1">
                <a:solidFill>
                  <a:schemeClr val="tx1"/>
                </a:solidFill>
                <a:latin typeface="Arial" charset="0"/>
                <a:ea typeface="宋体" charset="0"/>
              </a:defRPr>
            </a:lvl1pPr>
            <a:lvl2pPr marL="742950" indent="-285750">
              <a:spcBef>
                <a:spcPct val="35000"/>
              </a:spcBef>
              <a:buClr>
                <a:schemeClr val="tx2"/>
              </a:buClr>
              <a:buSzPct val="75000"/>
              <a:buFont typeface="Wingdings" charset="2"/>
              <a:buChar char="l"/>
              <a:defRPr sz="2400" b="1">
                <a:solidFill>
                  <a:schemeClr val="tx1"/>
                </a:solidFill>
                <a:latin typeface="Arial" charset="0"/>
                <a:ea typeface="宋体" charset="0"/>
              </a:defRPr>
            </a:lvl2pPr>
            <a:lvl3pPr marL="1143000" indent="-228600">
              <a:spcBef>
                <a:spcPct val="35000"/>
              </a:spcBef>
              <a:buClr>
                <a:schemeClr val="accent2"/>
              </a:buClr>
              <a:buSzPct val="75000"/>
              <a:buFont typeface="Wingdings" charset="2"/>
              <a:buChar char="l"/>
              <a:defRPr sz="2400" b="1">
                <a:solidFill>
                  <a:schemeClr val="tx1"/>
                </a:solidFill>
                <a:latin typeface="Arial" charset="0"/>
                <a:ea typeface="宋体" charset="0"/>
              </a:defRPr>
            </a:lvl3pPr>
            <a:lvl4pPr marL="1600200" indent="-228600">
              <a:spcBef>
                <a:spcPct val="35000"/>
              </a:spcBef>
              <a:buClr>
                <a:schemeClr val="folHlink"/>
              </a:buClr>
              <a:buSzPct val="75000"/>
              <a:buFont typeface="Wingdings" charset="2"/>
              <a:buChar char="l"/>
              <a:defRPr sz="2200" b="1">
                <a:solidFill>
                  <a:schemeClr val="tx1"/>
                </a:solidFill>
                <a:latin typeface="Arial" charset="0"/>
                <a:ea typeface="宋体" charset="0"/>
              </a:defRPr>
            </a:lvl4pPr>
            <a:lvl5pPr marL="2057400" indent="-228600">
              <a:spcBef>
                <a:spcPct val="35000"/>
              </a:spcBef>
              <a:buClr>
                <a:schemeClr val="tx1"/>
              </a:buClr>
              <a:buSzPct val="75000"/>
              <a:buFont typeface="Wingdings" charset="2"/>
              <a:buChar char="l"/>
              <a:defRPr sz="2200" b="1">
                <a:solidFill>
                  <a:schemeClr val="tx1"/>
                </a:solidFill>
                <a:latin typeface="Arial" charset="0"/>
                <a:ea typeface="宋体" charset="0"/>
              </a:defRPr>
            </a:lvl5pPr>
            <a:lvl6pPr marL="25146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6pPr>
            <a:lvl7pPr marL="29718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7pPr>
            <a:lvl8pPr marL="34290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8pPr>
            <a:lvl9pPr marL="38862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9pPr>
          </a:lstStyle>
          <a:p>
            <a:pPr eaLnBrk="1" fontAlgn="auto" hangingPunct="1">
              <a:lnSpc>
                <a:spcPct val="115000"/>
              </a:lnSpc>
              <a:spcBef>
                <a:spcPct val="30000"/>
              </a:spcBef>
              <a:spcAft>
                <a:spcPts val="0"/>
              </a:spcAft>
              <a:buClr>
                <a:srgbClr val="FF3300"/>
              </a:buClr>
              <a:buSzPct val="60000"/>
              <a:buFont typeface="Wingdings" charset="2"/>
              <a:buNone/>
              <a:defRPr/>
            </a:pPr>
            <a:r>
              <a:rPr kumimoji="1" lang="en-US" altLang="zh-CN" sz="2200" smtClean="0">
                <a:solidFill>
                  <a:srgbClr val="30E444"/>
                </a:solidFill>
                <a:latin typeface="Tahoma" charset="0"/>
              </a:rPr>
              <a:t>Stu left join Class on </a:t>
            </a:r>
            <a:r>
              <a:rPr kumimoji="1" lang="en-US" altLang="zh-CN" sz="2200" smtClean="0">
                <a:solidFill>
                  <a:srgbClr val="30E444"/>
                </a:solidFill>
                <a:latin typeface="Times New Roman" charset="0"/>
              </a:rPr>
              <a:t>…</a:t>
            </a:r>
            <a:endParaRPr kumimoji="1" lang="zh-CN" altLang="en-US" sz="2200" smtClean="0">
              <a:solidFill>
                <a:srgbClr val="30E444"/>
              </a:solidFill>
              <a:latin typeface="Tahoma" charset="0"/>
            </a:endParaRPr>
          </a:p>
        </p:txBody>
      </p:sp>
      <p:sp>
        <p:nvSpPr>
          <p:cNvPr id="13" name="Rectangle 70"/>
          <p:cNvSpPr>
            <a:spLocks noChangeArrowheads="1"/>
          </p:cNvSpPr>
          <p:nvPr/>
        </p:nvSpPr>
        <p:spPr bwMode="auto">
          <a:xfrm>
            <a:off x="5335588" y="2222500"/>
            <a:ext cx="3808412"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35000"/>
              </a:spcBef>
              <a:buClr>
                <a:schemeClr val="hlink"/>
              </a:buClr>
              <a:buSzPct val="75000"/>
              <a:buFont typeface="Wingdings" charset="2"/>
              <a:buChar char="l"/>
              <a:defRPr sz="2600" b="1">
                <a:solidFill>
                  <a:schemeClr val="tx1"/>
                </a:solidFill>
                <a:latin typeface="Arial" charset="0"/>
                <a:ea typeface="宋体" charset="0"/>
              </a:defRPr>
            </a:lvl1pPr>
            <a:lvl2pPr marL="742950" indent="-285750">
              <a:spcBef>
                <a:spcPct val="35000"/>
              </a:spcBef>
              <a:buClr>
                <a:schemeClr val="tx2"/>
              </a:buClr>
              <a:buSzPct val="75000"/>
              <a:buFont typeface="Wingdings" charset="2"/>
              <a:buChar char="l"/>
              <a:defRPr sz="2400" b="1">
                <a:solidFill>
                  <a:schemeClr val="tx1"/>
                </a:solidFill>
                <a:latin typeface="Arial" charset="0"/>
                <a:ea typeface="宋体" charset="0"/>
              </a:defRPr>
            </a:lvl2pPr>
            <a:lvl3pPr marL="1143000" indent="-228600">
              <a:spcBef>
                <a:spcPct val="35000"/>
              </a:spcBef>
              <a:buClr>
                <a:schemeClr val="accent2"/>
              </a:buClr>
              <a:buSzPct val="75000"/>
              <a:buFont typeface="Wingdings" charset="2"/>
              <a:buChar char="l"/>
              <a:defRPr sz="2400" b="1">
                <a:solidFill>
                  <a:schemeClr val="tx1"/>
                </a:solidFill>
                <a:latin typeface="Arial" charset="0"/>
                <a:ea typeface="宋体" charset="0"/>
              </a:defRPr>
            </a:lvl3pPr>
            <a:lvl4pPr marL="1600200" indent="-228600">
              <a:spcBef>
                <a:spcPct val="35000"/>
              </a:spcBef>
              <a:buClr>
                <a:schemeClr val="folHlink"/>
              </a:buClr>
              <a:buSzPct val="75000"/>
              <a:buFont typeface="Wingdings" charset="2"/>
              <a:buChar char="l"/>
              <a:defRPr sz="2200" b="1">
                <a:solidFill>
                  <a:schemeClr val="tx1"/>
                </a:solidFill>
                <a:latin typeface="Arial" charset="0"/>
                <a:ea typeface="宋体" charset="0"/>
              </a:defRPr>
            </a:lvl4pPr>
            <a:lvl5pPr marL="2057400" indent="-228600">
              <a:spcBef>
                <a:spcPct val="35000"/>
              </a:spcBef>
              <a:buClr>
                <a:schemeClr val="tx1"/>
              </a:buClr>
              <a:buSzPct val="75000"/>
              <a:buFont typeface="Wingdings" charset="2"/>
              <a:buChar char="l"/>
              <a:defRPr sz="2200" b="1">
                <a:solidFill>
                  <a:schemeClr val="tx1"/>
                </a:solidFill>
                <a:latin typeface="Arial" charset="0"/>
                <a:ea typeface="宋体" charset="0"/>
              </a:defRPr>
            </a:lvl5pPr>
            <a:lvl6pPr marL="25146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6pPr>
            <a:lvl7pPr marL="29718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7pPr>
            <a:lvl8pPr marL="34290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8pPr>
            <a:lvl9pPr marL="38862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9pPr>
          </a:lstStyle>
          <a:p>
            <a:pPr eaLnBrk="1" fontAlgn="auto" hangingPunct="1">
              <a:lnSpc>
                <a:spcPct val="115000"/>
              </a:lnSpc>
              <a:spcBef>
                <a:spcPct val="30000"/>
              </a:spcBef>
              <a:spcAft>
                <a:spcPts val="0"/>
              </a:spcAft>
              <a:buClr>
                <a:srgbClr val="FF3300"/>
              </a:buClr>
              <a:buSzPct val="60000"/>
              <a:buFont typeface="Wingdings" charset="2"/>
              <a:buNone/>
              <a:defRPr/>
            </a:pPr>
            <a:r>
              <a:rPr kumimoji="1" lang="en-US" altLang="zh-CN" sz="2200" dirty="0" smtClean="0">
                <a:solidFill>
                  <a:srgbClr val="30E444"/>
                </a:solidFill>
                <a:latin typeface="Tahoma" charset="0"/>
              </a:rPr>
              <a:t>Stu full join Class on </a:t>
            </a:r>
            <a:r>
              <a:rPr kumimoji="1" lang="en-US" altLang="zh-CN" sz="2200" dirty="0" smtClean="0">
                <a:solidFill>
                  <a:srgbClr val="30E444"/>
                </a:solidFill>
                <a:latin typeface="Times New Roman" charset="0"/>
              </a:rPr>
              <a:t>…</a:t>
            </a:r>
            <a:endParaRPr kumimoji="1" lang="zh-CN" altLang="en-US" sz="2200" dirty="0" smtClean="0">
              <a:solidFill>
                <a:srgbClr val="30E444"/>
              </a:solidFill>
              <a:latin typeface="Tahoma" charset="0"/>
            </a:endParaRPr>
          </a:p>
        </p:txBody>
      </p:sp>
      <p:sp>
        <p:nvSpPr>
          <p:cNvPr id="14" name="Line 71"/>
          <p:cNvSpPr>
            <a:spLocks noChangeShapeType="1"/>
          </p:cNvSpPr>
          <p:nvPr/>
        </p:nvSpPr>
        <p:spPr bwMode="auto">
          <a:xfrm>
            <a:off x="3463925" y="1843088"/>
            <a:ext cx="1843088" cy="12319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fontAlgn="auto" hangingPunct="1">
              <a:spcBef>
                <a:spcPts val="0"/>
              </a:spcBef>
              <a:spcAft>
                <a:spcPts val="0"/>
              </a:spcAft>
              <a:defRPr/>
            </a:pPr>
            <a:endParaRPr lang="en-US">
              <a:latin typeface="Arial" charset="0"/>
              <a:ea typeface="宋体" charset="0"/>
            </a:endParaRPr>
          </a:p>
        </p:txBody>
      </p:sp>
      <p:sp>
        <p:nvSpPr>
          <p:cNvPr id="15" name="Line 72"/>
          <p:cNvSpPr>
            <a:spLocks noChangeShapeType="1"/>
          </p:cNvSpPr>
          <p:nvPr/>
        </p:nvSpPr>
        <p:spPr bwMode="auto">
          <a:xfrm flipV="1">
            <a:off x="3403600" y="1863725"/>
            <a:ext cx="1758950" cy="7096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fontAlgn="auto" hangingPunct="1">
              <a:spcBef>
                <a:spcPts val="0"/>
              </a:spcBef>
              <a:spcAft>
                <a:spcPts val="0"/>
              </a:spcAft>
              <a:defRPr/>
            </a:pPr>
            <a:endParaRPr lang="en-US">
              <a:latin typeface="Arial" charset="0"/>
              <a:ea typeface="宋体" charset="0"/>
            </a:endParaRPr>
          </a:p>
        </p:txBody>
      </p:sp>
      <p:sp>
        <p:nvSpPr>
          <p:cNvPr id="16" name="Line 73"/>
          <p:cNvSpPr>
            <a:spLocks noChangeShapeType="1"/>
          </p:cNvSpPr>
          <p:nvPr/>
        </p:nvSpPr>
        <p:spPr bwMode="auto">
          <a:xfrm flipV="1">
            <a:off x="4719638" y="2501900"/>
            <a:ext cx="650875" cy="6381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1" fontAlgn="auto" hangingPunct="1">
              <a:spcBef>
                <a:spcPts val="0"/>
              </a:spcBef>
              <a:spcAft>
                <a:spcPts val="0"/>
              </a:spcAft>
              <a:defRPr/>
            </a:pPr>
            <a:endParaRPr lang="en-US">
              <a:latin typeface="Arial" charset="0"/>
              <a:ea typeface="宋体" charset="0"/>
            </a:endParaRPr>
          </a:p>
        </p:txBody>
      </p:sp>
    </p:spTree>
    <p:extLst>
      <p:ext uri="{BB962C8B-B14F-4D97-AF65-F5344CB8AC3E}">
        <p14:creationId xmlns:p14="http://schemas.microsoft.com/office/powerpoint/2010/main" val="13608626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5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z="3400" dirty="0"/>
              <a:t>练习：连接</a:t>
            </a:r>
            <a:r>
              <a:rPr lang="zh-CN" altLang="en-US" sz="3400" dirty="0" smtClean="0"/>
              <a:t>关系</a:t>
            </a:r>
            <a:endParaRPr lang="en-US" altLang="zh-CN" dirty="0" smtClean="0"/>
          </a:p>
        </p:txBody>
      </p:sp>
      <p:sp>
        <p:nvSpPr>
          <p:cNvPr id="27651" name="Rectangle 3"/>
          <p:cNvSpPr>
            <a:spLocks noGrp="1" noChangeArrowheads="1"/>
          </p:cNvSpPr>
          <p:nvPr>
            <p:ph idx="1"/>
          </p:nvPr>
        </p:nvSpPr>
        <p:spPr/>
        <p:txBody>
          <a:bodyPr/>
          <a:lstStyle/>
          <a:p>
            <a:pPr eaLnBrk="1" hangingPunct="1"/>
            <a:r>
              <a:rPr lang="zh-CN" altLang="en-US" sz="2400" dirty="0" smtClean="0"/>
              <a:t>每个学生的姓名和班名</a:t>
            </a:r>
          </a:p>
        </p:txBody>
      </p:sp>
      <p:graphicFrame>
        <p:nvGraphicFramePr>
          <p:cNvPr id="767058" name="Group 82"/>
          <p:cNvGraphicFramePr>
            <a:graphicFrameLocks noGrp="1"/>
          </p:cNvGraphicFramePr>
          <p:nvPr>
            <p:extLst>
              <p:ext uri="{D42A27DB-BD31-4B8C-83A1-F6EECF244321}">
                <p14:modId xmlns:p14="http://schemas.microsoft.com/office/powerpoint/2010/main" val="3946929569"/>
              </p:ext>
            </p:extLst>
          </p:nvPr>
        </p:nvGraphicFramePr>
        <p:xfrm>
          <a:off x="628650" y="4660900"/>
          <a:ext cx="2667000" cy="1714500"/>
        </p:xfrm>
        <a:graphic>
          <a:graphicData uri="http://schemas.openxmlformats.org/drawingml/2006/table">
            <a:tbl>
              <a:tblPr/>
              <a:tblGrid>
                <a:gridCol w="889000">
                  <a:extLst>
                    <a:ext uri="{9D8B030D-6E8A-4147-A177-3AD203B41FA5}">
                      <a16:colId xmlns:a16="http://schemas.microsoft.com/office/drawing/2014/main" val="1031518191"/>
                    </a:ext>
                  </a:extLst>
                </a:gridCol>
                <a:gridCol w="885825">
                  <a:extLst>
                    <a:ext uri="{9D8B030D-6E8A-4147-A177-3AD203B41FA5}">
                      <a16:colId xmlns:a16="http://schemas.microsoft.com/office/drawing/2014/main" val="2059818534"/>
                    </a:ext>
                  </a:extLst>
                </a:gridCol>
                <a:gridCol w="892175">
                  <a:extLst>
                    <a:ext uri="{9D8B030D-6E8A-4147-A177-3AD203B41FA5}">
                      <a16:colId xmlns:a16="http://schemas.microsoft.com/office/drawing/2014/main" val="2322669415"/>
                    </a:ext>
                  </a:extLst>
                </a:gridCol>
              </a:tblGrid>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rPr>
                        <a:t>学号</a:t>
                      </a: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rPr>
                        <a:t>姓名</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rPr>
                        <a:t>班号</a:t>
                      </a: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4240447770"/>
                  </a:ext>
                </a:extLst>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a:t>
                      </a: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王红</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C01</a:t>
                      </a: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322519077"/>
                  </a:ext>
                </a:extLst>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02</a:t>
                      </a: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张军</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C02</a:t>
                      </a: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16152666"/>
                  </a:ext>
                </a:extLst>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03</a:t>
                      </a: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刘朝</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rPr>
                        <a:t>null</a:t>
                      </a: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875929908"/>
                  </a:ext>
                </a:extLst>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04</a:t>
                      </a: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陈平</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C01</a:t>
                      </a: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122535003"/>
                  </a:ext>
                </a:extLst>
              </a:tr>
            </a:tbl>
          </a:graphicData>
        </a:graphic>
      </p:graphicFrame>
      <p:sp>
        <p:nvSpPr>
          <p:cNvPr id="25630" name="Text Box 34"/>
          <p:cNvSpPr txBox="1">
            <a:spLocks noChangeArrowheads="1"/>
          </p:cNvSpPr>
          <p:nvPr/>
        </p:nvSpPr>
        <p:spPr bwMode="auto">
          <a:xfrm>
            <a:off x="1404938" y="4106863"/>
            <a:ext cx="11430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35000"/>
              </a:spcBef>
              <a:buClr>
                <a:schemeClr val="hlink"/>
              </a:buClr>
              <a:buSzPct val="75000"/>
              <a:buFont typeface="Wingdings" charset="2"/>
              <a:buChar char="l"/>
              <a:defRPr sz="2600" b="1">
                <a:solidFill>
                  <a:schemeClr val="tx1"/>
                </a:solidFill>
                <a:latin typeface="Arial" charset="0"/>
                <a:ea typeface="宋体" charset="0"/>
              </a:defRPr>
            </a:lvl1pPr>
            <a:lvl2pPr marL="742950" indent="-285750">
              <a:spcBef>
                <a:spcPct val="35000"/>
              </a:spcBef>
              <a:buClr>
                <a:schemeClr val="tx2"/>
              </a:buClr>
              <a:buSzPct val="75000"/>
              <a:buFont typeface="Wingdings" charset="2"/>
              <a:buChar char="l"/>
              <a:defRPr sz="2400" b="1">
                <a:solidFill>
                  <a:schemeClr val="tx1"/>
                </a:solidFill>
                <a:latin typeface="Arial" charset="0"/>
                <a:ea typeface="宋体" charset="0"/>
              </a:defRPr>
            </a:lvl2pPr>
            <a:lvl3pPr marL="1143000" indent="-228600">
              <a:spcBef>
                <a:spcPct val="35000"/>
              </a:spcBef>
              <a:buClr>
                <a:schemeClr val="accent2"/>
              </a:buClr>
              <a:buSzPct val="75000"/>
              <a:buFont typeface="Wingdings" charset="2"/>
              <a:buChar char="l"/>
              <a:defRPr sz="2400" b="1">
                <a:solidFill>
                  <a:schemeClr val="tx1"/>
                </a:solidFill>
                <a:latin typeface="Arial" charset="0"/>
                <a:ea typeface="宋体" charset="0"/>
              </a:defRPr>
            </a:lvl3pPr>
            <a:lvl4pPr marL="1600200" indent="-228600">
              <a:spcBef>
                <a:spcPct val="35000"/>
              </a:spcBef>
              <a:buClr>
                <a:schemeClr val="folHlink"/>
              </a:buClr>
              <a:buSzPct val="75000"/>
              <a:buFont typeface="Wingdings" charset="2"/>
              <a:buChar char="l"/>
              <a:defRPr sz="2200" b="1">
                <a:solidFill>
                  <a:schemeClr val="tx1"/>
                </a:solidFill>
                <a:latin typeface="Arial" charset="0"/>
                <a:ea typeface="宋体" charset="0"/>
              </a:defRPr>
            </a:lvl4pPr>
            <a:lvl5pPr marL="2057400" indent="-228600">
              <a:spcBef>
                <a:spcPct val="35000"/>
              </a:spcBef>
              <a:buClr>
                <a:schemeClr val="tx1"/>
              </a:buClr>
              <a:buSzPct val="75000"/>
              <a:buFont typeface="Wingdings" charset="2"/>
              <a:buChar char="l"/>
              <a:defRPr sz="2200" b="1">
                <a:solidFill>
                  <a:schemeClr val="tx1"/>
                </a:solidFill>
                <a:latin typeface="Arial" charset="0"/>
                <a:ea typeface="宋体" charset="0"/>
              </a:defRPr>
            </a:lvl5pPr>
            <a:lvl6pPr marL="25146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6pPr>
            <a:lvl7pPr marL="29718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7pPr>
            <a:lvl8pPr marL="34290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8pPr>
            <a:lvl9pPr marL="38862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9pPr>
          </a:lstStyle>
          <a:p>
            <a:pPr algn="ctr" eaLnBrk="1" fontAlgn="auto" hangingPunct="1">
              <a:spcBef>
                <a:spcPct val="50000"/>
              </a:spcBef>
              <a:spcAft>
                <a:spcPts val="0"/>
              </a:spcAft>
              <a:buClrTx/>
              <a:buSzTx/>
              <a:buFontTx/>
              <a:buNone/>
              <a:defRPr/>
            </a:pPr>
            <a:r>
              <a:rPr kumimoji="1" lang="en-US" altLang="zh-CN" sz="2800" b="0" dirty="0" smtClean="0">
                <a:latin typeface="Tahoma" charset="0"/>
              </a:rPr>
              <a:t>Stu</a:t>
            </a:r>
          </a:p>
        </p:txBody>
      </p:sp>
      <p:graphicFrame>
        <p:nvGraphicFramePr>
          <p:cNvPr id="767059" name="Group 83"/>
          <p:cNvGraphicFramePr>
            <a:graphicFrameLocks noGrp="1"/>
          </p:cNvGraphicFramePr>
          <p:nvPr>
            <p:extLst>
              <p:ext uri="{D42A27DB-BD31-4B8C-83A1-F6EECF244321}">
                <p14:modId xmlns:p14="http://schemas.microsoft.com/office/powerpoint/2010/main" val="1460250863"/>
              </p:ext>
            </p:extLst>
          </p:nvPr>
        </p:nvGraphicFramePr>
        <p:xfrm>
          <a:off x="4176713" y="4652963"/>
          <a:ext cx="2819400" cy="1371600"/>
        </p:xfrm>
        <a:graphic>
          <a:graphicData uri="http://schemas.openxmlformats.org/drawingml/2006/table">
            <a:tbl>
              <a:tblPr/>
              <a:tblGrid>
                <a:gridCol w="889000">
                  <a:extLst>
                    <a:ext uri="{9D8B030D-6E8A-4147-A177-3AD203B41FA5}">
                      <a16:colId xmlns:a16="http://schemas.microsoft.com/office/drawing/2014/main" val="3773976612"/>
                    </a:ext>
                  </a:extLst>
                </a:gridCol>
                <a:gridCol w="889000">
                  <a:extLst>
                    <a:ext uri="{9D8B030D-6E8A-4147-A177-3AD203B41FA5}">
                      <a16:colId xmlns:a16="http://schemas.microsoft.com/office/drawing/2014/main" val="2886029801"/>
                    </a:ext>
                  </a:extLst>
                </a:gridCol>
                <a:gridCol w="1041400">
                  <a:extLst>
                    <a:ext uri="{9D8B030D-6E8A-4147-A177-3AD203B41FA5}">
                      <a16:colId xmlns:a16="http://schemas.microsoft.com/office/drawing/2014/main" val="2367822865"/>
                    </a:ext>
                  </a:extLst>
                </a:gridCol>
              </a:tblGrid>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rPr>
                        <a:t>班号</a:t>
                      </a: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rPr>
                        <a:t>班名</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rPr>
                        <a:t>班主任</a:t>
                      </a:r>
                      <a:endParaRPr kumimoji="0" lang="en-US" altLang="zh-CN"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endParaRP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489478560"/>
                  </a:ext>
                </a:extLst>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C01</a:t>
                      </a: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财会</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老王</a:t>
                      </a: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266690884"/>
                  </a:ext>
                </a:extLst>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C02</a:t>
                      </a: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计算机</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老陈</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6338608"/>
                  </a:ext>
                </a:extLst>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C03</a:t>
                      </a: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电子</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老刘</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959446007"/>
                  </a:ext>
                </a:extLst>
              </a:tr>
            </a:tbl>
          </a:graphicData>
        </a:graphic>
      </p:graphicFrame>
      <p:sp>
        <p:nvSpPr>
          <p:cNvPr id="25653" name="Text Box 57"/>
          <p:cNvSpPr txBox="1">
            <a:spLocks noChangeArrowheads="1"/>
          </p:cNvSpPr>
          <p:nvPr/>
        </p:nvSpPr>
        <p:spPr bwMode="auto">
          <a:xfrm>
            <a:off x="4953000" y="4098925"/>
            <a:ext cx="11430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35000"/>
              </a:spcBef>
              <a:buClr>
                <a:schemeClr val="hlink"/>
              </a:buClr>
              <a:buSzPct val="75000"/>
              <a:buFont typeface="Wingdings" charset="2"/>
              <a:buChar char="l"/>
              <a:defRPr sz="2600" b="1">
                <a:solidFill>
                  <a:schemeClr val="tx1"/>
                </a:solidFill>
                <a:latin typeface="Arial" charset="0"/>
                <a:ea typeface="宋体" charset="0"/>
              </a:defRPr>
            </a:lvl1pPr>
            <a:lvl2pPr marL="742950" indent="-285750">
              <a:spcBef>
                <a:spcPct val="35000"/>
              </a:spcBef>
              <a:buClr>
                <a:schemeClr val="tx2"/>
              </a:buClr>
              <a:buSzPct val="75000"/>
              <a:buFont typeface="Wingdings" charset="2"/>
              <a:buChar char="l"/>
              <a:defRPr sz="2400" b="1">
                <a:solidFill>
                  <a:schemeClr val="tx1"/>
                </a:solidFill>
                <a:latin typeface="Arial" charset="0"/>
                <a:ea typeface="宋体" charset="0"/>
              </a:defRPr>
            </a:lvl2pPr>
            <a:lvl3pPr marL="1143000" indent="-228600">
              <a:spcBef>
                <a:spcPct val="35000"/>
              </a:spcBef>
              <a:buClr>
                <a:schemeClr val="accent2"/>
              </a:buClr>
              <a:buSzPct val="75000"/>
              <a:buFont typeface="Wingdings" charset="2"/>
              <a:buChar char="l"/>
              <a:defRPr sz="2400" b="1">
                <a:solidFill>
                  <a:schemeClr val="tx1"/>
                </a:solidFill>
                <a:latin typeface="Arial" charset="0"/>
                <a:ea typeface="宋体" charset="0"/>
              </a:defRPr>
            </a:lvl3pPr>
            <a:lvl4pPr marL="1600200" indent="-228600">
              <a:spcBef>
                <a:spcPct val="35000"/>
              </a:spcBef>
              <a:buClr>
                <a:schemeClr val="folHlink"/>
              </a:buClr>
              <a:buSzPct val="75000"/>
              <a:buFont typeface="Wingdings" charset="2"/>
              <a:buChar char="l"/>
              <a:defRPr sz="2200" b="1">
                <a:solidFill>
                  <a:schemeClr val="tx1"/>
                </a:solidFill>
                <a:latin typeface="Arial" charset="0"/>
                <a:ea typeface="宋体" charset="0"/>
              </a:defRPr>
            </a:lvl4pPr>
            <a:lvl5pPr marL="2057400" indent="-228600">
              <a:spcBef>
                <a:spcPct val="35000"/>
              </a:spcBef>
              <a:buClr>
                <a:schemeClr val="tx1"/>
              </a:buClr>
              <a:buSzPct val="75000"/>
              <a:buFont typeface="Wingdings" charset="2"/>
              <a:buChar char="l"/>
              <a:defRPr sz="2200" b="1">
                <a:solidFill>
                  <a:schemeClr val="tx1"/>
                </a:solidFill>
                <a:latin typeface="Arial" charset="0"/>
                <a:ea typeface="宋体" charset="0"/>
              </a:defRPr>
            </a:lvl5pPr>
            <a:lvl6pPr marL="25146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6pPr>
            <a:lvl7pPr marL="29718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7pPr>
            <a:lvl8pPr marL="34290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8pPr>
            <a:lvl9pPr marL="38862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9pPr>
          </a:lstStyle>
          <a:p>
            <a:pPr algn="ctr" eaLnBrk="1" fontAlgn="auto" hangingPunct="1">
              <a:spcBef>
                <a:spcPct val="50000"/>
              </a:spcBef>
              <a:spcAft>
                <a:spcPts val="0"/>
              </a:spcAft>
              <a:buClrTx/>
              <a:buSzTx/>
              <a:buFontTx/>
              <a:buNone/>
              <a:defRPr/>
            </a:pPr>
            <a:r>
              <a:rPr kumimoji="1" lang="en-US" altLang="zh-CN" sz="2800" b="0" dirty="0" smtClean="0">
                <a:latin typeface="Tahoma" charset="0"/>
              </a:rPr>
              <a:t>Class</a:t>
            </a:r>
          </a:p>
        </p:txBody>
      </p:sp>
      <p:sp>
        <p:nvSpPr>
          <p:cNvPr id="9" name="Rectangle 60"/>
          <p:cNvSpPr>
            <a:spLocks noChangeArrowheads="1"/>
          </p:cNvSpPr>
          <p:nvPr/>
        </p:nvSpPr>
        <p:spPr bwMode="auto">
          <a:xfrm>
            <a:off x="3432223" y="2575253"/>
            <a:ext cx="596638" cy="598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15000"/>
              </a:lnSpc>
              <a:spcBef>
                <a:spcPct val="30000"/>
              </a:spcBef>
              <a:buClr>
                <a:schemeClr val="folHlink"/>
              </a:buClr>
              <a:buSzPct val="60000"/>
              <a:buFont typeface="Wingdings" panose="05000000000000000000" pitchFamily="2" charset="2"/>
              <a:buNone/>
            </a:pPr>
            <a:r>
              <a:rPr kumimoji="1" lang="zh-CN" altLang="en-US" sz="3200" b="1" dirty="0" smtClean="0">
                <a:solidFill>
                  <a:srgbClr val="FF0000"/>
                </a:solidFill>
                <a:latin typeface="Tahoma" panose="020B0604030504040204" pitchFamily="34" charset="0"/>
                <a:ea typeface="宋体" panose="02010600030101010101" pitchFamily="2" charset="-122"/>
              </a:rPr>
              <a:t>？</a:t>
            </a:r>
            <a:endParaRPr kumimoji="1" lang="zh-CN" altLang="en-US" sz="3200" b="1" dirty="0">
              <a:solidFill>
                <a:srgbClr val="FF0000"/>
              </a:solidFill>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4647939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z="3400" dirty="0"/>
              <a:t>练习：连接关系</a:t>
            </a:r>
            <a:endParaRPr lang="en-US" altLang="zh-CN" dirty="0" smtClean="0"/>
          </a:p>
        </p:txBody>
      </p:sp>
      <p:sp>
        <p:nvSpPr>
          <p:cNvPr id="29699" name="Rectangle 3"/>
          <p:cNvSpPr>
            <a:spLocks noGrp="1" noChangeArrowheads="1"/>
          </p:cNvSpPr>
          <p:nvPr>
            <p:ph idx="1"/>
          </p:nvPr>
        </p:nvSpPr>
        <p:spPr/>
        <p:txBody>
          <a:bodyPr/>
          <a:lstStyle/>
          <a:p>
            <a:pPr eaLnBrk="1" hangingPunct="1"/>
            <a:r>
              <a:rPr lang="zh-CN" altLang="en-US" sz="2400" dirty="0" smtClean="0"/>
              <a:t>每个班级的学生人数</a:t>
            </a:r>
            <a:r>
              <a:rPr lang="en-US" altLang="zh-CN" sz="2400" dirty="0" smtClean="0"/>
              <a:t>?</a:t>
            </a:r>
          </a:p>
        </p:txBody>
      </p:sp>
      <p:graphicFrame>
        <p:nvGraphicFramePr>
          <p:cNvPr id="767058" name="Group 82"/>
          <p:cNvGraphicFramePr>
            <a:graphicFrameLocks noGrp="1"/>
          </p:cNvGraphicFramePr>
          <p:nvPr>
            <p:extLst>
              <p:ext uri="{D42A27DB-BD31-4B8C-83A1-F6EECF244321}">
                <p14:modId xmlns:p14="http://schemas.microsoft.com/office/powerpoint/2010/main" val="3060338276"/>
              </p:ext>
            </p:extLst>
          </p:nvPr>
        </p:nvGraphicFramePr>
        <p:xfrm>
          <a:off x="628650" y="4660900"/>
          <a:ext cx="2667000" cy="1714500"/>
        </p:xfrm>
        <a:graphic>
          <a:graphicData uri="http://schemas.openxmlformats.org/drawingml/2006/table">
            <a:tbl>
              <a:tblPr/>
              <a:tblGrid>
                <a:gridCol w="889000">
                  <a:extLst>
                    <a:ext uri="{9D8B030D-6E8A-4147-A177-3AD203B41FA5}">
                      <a16:colId xmlns:a16="http://schemas.microsoft.com/office/drawing/2014/main" val="1031518191"/>
                    </a:ext>
                  </a:extLst>
                </a:gridCol>
                <a:gridCol w="885825">
                  <a:extLst>
                    <a:ext uri="{9D8B030D-6E8A-4147-A177-3AD203B41FA5}">
                      <a16:colId xmlns:a16="http://schemas.microsoft.com/office/drawing/2014/main" val="2059818534"/>
                    </a:ext>
                  </a:extLst>
                </a:gridCol>
                <a:gridCol w="892175">
                  <a:extLst>
                    <a:ext uri="{9D8B030D-6E8A-4147-A177-3AD203B41FA5}">
                      <a16:colId xmlns:a16="http://schemas.microsoft.com/office/drawing/2014/main" val="2322669415"/>
                    </a:ext>
                  </a:extLst>
                </a:gridCol>
              </a:tblGrid>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rPr>
                        <a:t>学号</a:t>
                      </a: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rPr>
                        <a:t>姓名</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rPr>
                        <a:t>班号</a:t>
                      </a: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4240447770"/>
                  </a:ext>
                </a:extLst>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a:t>
                      </a: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王红</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C01</a:t>
                      </a: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322519077"/>
                  </a:ext>
                </a:extLst>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02</a:t>
                      </a: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张军</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C02</a:t>
                      </a: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16152666"/>
                  </a:ext>
                </a:extLst>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03</a:t>
                      </a: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刘朝</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rPr>
                        <a:t>null</a:t>
                      </a: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875929908"/>
                  </a:ext>
                </a:extLst>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04</a:t>
                      </a: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陈平</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C01</a:t>
                      </a: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122535003"/>
                  </a:ext>
                </a:extLst>
              </a:tr>
            </a:tbl>
          </a:graphicData>
        </a:graphic>
      </p:graphicFrame>
      <p:sp>
        <p:nvSpPr>
          <p:cNvPr id="25630" name="Text Box 34"/>
          <p:cNvSpPr txBox="1">
            <a:spLocks noChangeArrowheads="1"/>
          </p:cNvSpPr>
          <p:nvPr/>
        </p:nvSpPr>
        <p:spPr bwMode="auto">
          <a:xfrm>
            <a:off x="1404938" y="4106863"/>
            <a:ext cx="11430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35000"/>
              </a:spcBef>
              <a:buClr>
                <a:schemeClr val="hlink"/>
              </a:buClr>
              <a:buSzPct val="75000"/>
              <a:buFont typeface="Wingdings" charset="2"/>
              <a:buChar char="l"/>
              <a:defRPr sz="2600" b="1">
                <a:solidFill>
                  <a:schemeClr val="tx1"/>
                </a:solidFill>
                <a:latin typeface="Arial" charset="0"/>
                <a:ea typeface="宋体" charset="0"/>
              </a:defRPr>
            </a:lvl1pPr>
            <a:lvl2pPr marL="742950" indent="-285750">
              <a:spcBef>
                <a:spcPct val="35000"/>
              </a:spcBef>
              <a:buClr>
                <a:schemeClr val="tx2"/>
              </a:buClr>
              <a:buSzPct val="75000"/>
              <a:buFont typeface="Wingdings" charset="2"/>
              <a:buChar char="l"/>
              <a:defRPr sz="2400" b="1">
                <a:solidFill>
                  <a:schemeClr val="tx1"/>
                </a:solidFill>
                <a:latin typeface="Arial" charset="0"/>
                <a:ea typeface="宋体" charset="0"/>
              </a:defRPr>
            </a:lvl2pPr>
            <a:lvl3pPr marL="1143000" indent="-228600">
              <a:spcBef>
                <a:spcPct val="35000"/>
              </a:spcBef>
              <a:buClr>
                <a:schemeClr val="accent2"/>
              </a:buClr>
              <a:buSzPct val="75000"/>
              <a:buFont typeface="Wingdings" charset="2"/>
              <a:buChar char="l"/>
              <a:defRPr sz="2400" b="1">
                <a:solidFill>
                  <a:schemeClr val="tx1"/>
                </a:solidFill>
                <a:latin typeface="Arial" charset="0"/>
                <a:ea typeface="宋体" charset="0"/>
              </a:defRPr>
            </a:lvl3pPr>
            <a:lvl4pPr marL="1600200" indent="-228600">
              <a:spcBef>
                <a:spcPct val="35000"/>
              </a:spcBef>
              <a:buClr>
                <a:schemeClr val="folHlink"/>
              </a:buClr>
              <a:buSzPct val="75000"/>
              <a:buFont typeface="Wingdings" charset="2"/>
              <a:buChar char="l"/>
              <a:defRPr sz="2200" b="1">
                <a:solidFill>
                  <a:schemeClr val="tx1"/>
                </a:solidFill>
                <a:latin typeface="Arial" charset="0"/>
                <a:ea typeface="宋体" charset="0"/>
              </a:defRPr>
            </a:lvl4pPr>
            <a:lvl5pPr marL="2057400" indent="-228600">
              <a:spcBef>
                <a:spcPct val="35000"/>
              </a:spcBef>
              <a:buClr>
                <a:schemeClr val="tx1"/>
              </a:buClr>
              <a:buSzPct val="75000"/>
              <a:buFont typeface="Wingdings" charset="2"/>
              <a:buChar char="l"/>
              <a:defRPr sz="2200" b="1">
                <a:solidFill>
                  <a:schemeClr val="tx1"/>
                </a:solidFill>
                <a:latin typeface="Arial" charset="0"/>
                <a:ea typeface="宋体" charset="0"/>
              </a:defRPr>
            </a:lvl5pPr>
            <a:lvl6pPr marL="25146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6pPr>
            <a:lvl7pPr marL="29718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7pPr>
            <a:lvl8pPr marL="34290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8pPr>
            <a:lvl9pPr marL="38862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9pPr>
          </a:lstStyle>
          <a:p>
            <a:pPr algn="ctr" eaLnBrk="1" fontAlgn="auto" hangingPunct="1">
              <a:spcBef>
                <a:spcPct val="50000"/>
              </a:spcBef>
              <a:spcAft>
                <a:spcPts val="0"/>
              </a:spcAft>
              <a:buClrTx/>
              <a:buSzTx/>
              <a:buFontTx/>
              <a:buNone/>
              <a:defRPr/>
            </a:pPr>
            <a:r>
              <a:rPr kumimoji="1" lang="en-US" altLang="zh-CN" sz="2800" b="0" dirty="0" smtClean="0">
                <a:latin typeface="Tahoma" charset="0"/>
              </a:rPr>
              <a:t>Stu</a:t>
            </a:r>
          </a:p>
        </p:txBody>
      </p:sp>
      <p:graphicFrame>
        <p:nvGraphicFramePr>
          <p:cNvPr id="767059" name="Group 83"/>
          <p:cNvGraphicFramePr>
            <a:graphicFrameLocks noGrp="1"/>
          </p:cNvGraphicFramePr>
          <p:nvPr>
            <p:extLst>
              <p:ext uri="{D42A27DB-BD31-4B8C-83A1-F6EECF244321}">
                <p14:modId xmlns:p14="http://schemas.microsoft.com/office/powerpoint/2010/main" val="3622387021"/>
              </p:ext>
            </p:extLst>
          </p:nvPr>
        </p:nvGraphicFramePr>
        <p:xfrm>
          <a:off x="4176713" y="4652963"/>
          <a:ext cx="2819400" cy="1371600"/>
        </p:xfrm>
        <a:graphic>
          <a:graphicData uri="http://schemas.openxmlformats.org/drawingml/2006/table">
            <a:tbl>
              <a:tblPr/>
              <a:tblGrid>
                <a:gridCol w="889000">
                  <a:extLst>
                    <a:ext uri="{9D8B030D-6E8A-4147-A177-3AD203B41FA5}">
                      <a16:colId xmlns:a16="http://schemas.microsoft.com/office/drawing/2014/main" val="3773976612"/>
                    </a:ext>
                  </a:extLst>
                </a:gridCol>
                <a:gridCol w="889000">
                  <a:extLst>
                    <a:ext uri="{9D8B030D-6E8A-4147-A177-3AD203B41FA5}">
                      <a16:colId xmlns:a16="http://schemas.microsoft.com/office/drawing/2014/main" val="2886029801"/>
                    </a:ext>
                  </a:extLst>
                </a:gridCol>
                <a:gridCol w="1041400">
                  <a:extLst>
                    <a:ext uri="{9D8B030D-6E8A-4147-A177-3AD203B41FA5}">
                      <a16:colId xmlns:a16="http://schemas.microsoft.com/office/drawing/2014/main" val="2367822865"/>
                    </a:ext>
                  </a:extLst>
                </a:gridCol>
              </a:tblGrid>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rPr>
                        <a:t>班号</a:t>
                      </a: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rPr>
                        <a:t>班名</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rPr>
                        <a:t>班主任</a:t>
                      </a:r>
                      <a:endParaRPr kumimoji="0" lang="en-US" altLang="zh-CN"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endParaRP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489478560"/>
                  </a:ext>
                </a:extLst>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C01</a:t>
                      </a: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财会</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老王</a:t>
                      </a: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266690884"/>
                  </a:ext>
                </a:extLst>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C02</a:t>
                      </a: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计算机</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老陈</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6338608"/>
                  </a:ext>
                </a:extLst>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C03</a:t>
                      </a: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电子</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老刘</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959446007"/>
                  </a:ext>
                </a:extLst>
              </a:tr>
            </a:tbl>
          </a:graphicData>
        </a:graphic>
      </p:graphicFrame>
      <p:sp>
        <p:nvSpPr>
          <p:cNvPr id="25653" name="Text Box 57"/>
          <p:cNvSpPr txBox="1">
            <a:spLocks noChangeArrowheads="1"/>
          </p:cNvSpPr>
          <p:nvPr/>
        </p:nvSpPr>
        <p:spPr bwMode="auto">
          <a:xfrm>
            <a:off x="4953000" y="4098925"/>
            <a:ext cx="11430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35000"/>
              </a:spcBef>
              <a:buClr>
                <a:schemeClr val="hlink"/>
              </a:buClr>
              <a:buSzPct val="75000"/>
              <a:buFont typeface="Wingdings" charset="2"/>
              <a:buChar char="l"/>
              <a:defRPr sz="2600" b="1">
                <a:solidFill>
                  <a:schemeClr val="tx1"/>
                </a:solidFill>
                <a:latin typeface="Arial" charset="0"/>
                <a:ea typeface="宋体" charset="0"/>
              </a:defRPr>
            </a:lvl1pPr>
            <a:lvl2pPr marL="742950" indent="-285750">
              <a:spcBef>
                <a:spcPct val="35000"/>
              </a:spcBef>
              <a:buClr>
                <a:schemeClr val="tx2"/>
              </a:buClr>
              <a:buSzPct val="75000"/>
              <a:buFont typeface="Wingdings" charset="2"/>
              <a:buChar char="l"/>
              <a:defRPr sz="2400" b="1">
                <a:solidFill>
                  <a:schemeClr val="tx1"/>
                </a:solidFill>
                <a:latin typeface="Arial" charset="0"/>
                <a:ea typeface="宋体" charset="0"/>
              </a:defRPr>
            </a:lvl2pPr>
            <a:lvl3pPr marL="1143000" indent="-228600">
              <a:spcBef>
                <a:spcPct val="35000"/>
              </a:spcBef>
              <a:buClr>
                <a:schemeClr val="accent2"/>
              </a:buClr>
              <a:buSzPct val="75000"/>
              <a:buFont typeface="Wingdings" charset="2"/>
              <a:buChar char="l"/>
              <a:defRPr sz="2400" b="1">
                <a:solidFill>
                  <a:schemeClr val="tx1"/>
                </a:solidFill>
                <a:latin typeface="Arial" charset="0"/>
                <a:ea typeface="宋体" charset="0"/>
              </a:defRPr>
            </a:lvl3pPr>
            <a:lvl4pPr marL="1600200" indent="-228600">
              <a:spcBef>
                <a:spcPct val="35000"/>
              </a:spcBef>
              <a:buClr>
                <a:schemeClr val="folHlink"/>
              </a:buClr>
              <a:buSzPct val="75000"/>
              <a:buFont typeface="Wingdings" charset="2"/>
              <a:buChar char="l"/>
              <a:defRPr sz="2200" b="1">
                <a:solidFill>
                  <a:schemeClr val="tx1"/>
                </a:solidFill>
                <a:latin typeface="Arial" charset="0"/>
                <a:ea typeface="宋体" charset="0"/>
              </a:defRPr>
            </a:lvl4pPr>
            <a:lvl5pPr marL="2057400" indent="-228600">
              <a:spcBef>
                <a:spcPct val="35000"/>
              </a:spcBef>
              <a:buClr>
                <a:schemeClr val="tx1"/>
              </a:buClr>
              <a:buSzPct val="75000"/>
              <a:buFont typeface="Wingdings" charset="2"/>
              <a:buChar char="l"/>
              <a:defRPr sz="2200" b="1">
                <a:solidFill>
                  <a:schemeClr val="tx1"/>
                </a:solidFill>
                <a:latin typeface="Arial" charset="0"/>
                <a:ea typeface="宋体" charset="0"/>
              </a:defRPr>
            </a:lvl5pPr>
            <a:lvl6pPr marL="25146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6pPr>
            <a:lvl7pPr marL="29718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7pPr>
            <a:lvl8pPr marL="34290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8pPr>
            <a:lvl9pPr marL="38862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9pPr>
          </a:lstStyle>
          <a:p>
            <a:pPr algn="ctr" eaLnBrk="1" fontAlgn="auto" hangingPunct="1">
              <a:spcBef>
                <a:spcPct val="50000"/>
              </a:spcBef>
              <a:spcAft>
                <a:spcPts val="0"/>
              </a:spcAft>
              <a:buClrTx/>
              <a:buSzTx/>
              <a:buFontTx/>
              <a:buNone/>
              <a:defRPr/>
            </a:pPr>
            <a:r>
              <a:rPr kumimoji="1" lang="en-US" altLang="zh-CN" sz="2800" b="0" dirty="0" smtClean="0">
                <a:latin typeface="Tahoma" charset="0"/>
              </a:rPr>
              <a:t>Class</a:t>
            </a:r>
          </a:p>
        </p:txBody>
      </p:sp>
      <p:sp>
        <p:nvSpPr>
          <p:cNvPr id="9" name="Rectangle 60"/>
          <p:cNvSpPr>
            <a:spLocks noChangeArrowheads="1"/>
          </p:cNvSpPr>
          <p:nvPr/>
        </p:nvSpPr>
        <p:spPr bwMode="auto">
          <a:xfrm>
            <a:off x="3432223" y="2575253"/>
            <a:ext cx="596638" cy="598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15000"/>
              </a:lnSpc>
              <a:spcBef>
                <a:spcPct val="30000"/>
              </a:spcBef>
              <a:buClr>
                <a:schemeClr val="folHlink"/>
              </a:buClr>
              <a:buSzPct val="60000"/>
              <a:buFont typeface="Wingdings" panose="05000000000000000000" pitchFamily="2" charset="2"/>
              <a:buNone/>
            </a:pPr>
            <a:r>
              <a:rPr kumimoji="1" lang="zh-CN" altLang="en-US" sz="3200" b="1" dirty="0" smtClean="0">
                <a:solidFill>
                  <a:srgbClr val="FF0000"/>
                </a:solidFill>
                <a:latin typeface="Tahoma" panose="020B0604030504040204" pitchFamily="34" charset="0"/>
                <a:ea typeface="宋体" panose="02010600030101010101" pitchFamily="2" charset="-122"/>
              </a:rPr>
              <a:t>？</a:t>
            </a:r>
            <a:endParaRPr kumimoji="1" lang="zh-CN" altLang="en-US" sz="3200" b="1" dirty="0">
              <a:solidFill>
                <a:srgbClr val="FF0000"/>
              </a:solidFill>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323920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sz="3400" dirty="0"/>
              <a:t>练习：连接关系</a:t>
            </a:r>
            <a:endParaRPr lang="en-US" altLang="zh-CN" dirty="0" smtClean="0"/>
          </a:p>
        </p:txBody>
      </p:sp>
      <p:sp>
        <p:nvSpPr>
          <p:cNvPr id="31747" name="Rectangle 3"/>
          <p:cNvSpPr>
            <a:spLocks noGrp="1" noChangeArrowheads="1"/>
          </p:cNvSpPr>
          <p:nvPr>
            <p:ph idx="1"/>
          </p:nvPr>
        </p:nvSpPr>
        <p:spPr/>
        <p:txBody>
          <a:bodyPr/>
          <a:lstStyle/>
          <a:p>
            <a:pPr eaLnBrk="1" hangingPunct="1"/>
            <a:r>
              <a:rPr lang="zh-CN" altLang="en-US" sz="2400" dirty="0" smtClean="0"/>
              <a:t>列出学生和班主任之间的全部联系</a:t>
            </a:r>
            <a:r>
              <a:rPr lang="en-US" altLang="zh-CN" sz="2400" dirty="0" smtClean="0"/>
              <a:t>?</a:t>
            </a:r>
          </a:p>
        </p:txBody>
      </p:sp>
      <p:graphicFrame>
        <p:nvGraphicFramePr>
          <p:cNvPr id="767058" name="Group 82"/>
          <p:cNvGraphicFramePr>
            <a:graphicFrameLocks noGrp="1"/>
          </p:cNvGraphicFramePr>
          <p:nvPr>
            <p:extLst>
              <p:ext uri="{D42A27DB-BD31-4B8C-83A1-F6EECF244321}">
                <p14:modId xmlns:p14="http://schemas.microsoft.com/office/powerpoint/2010/main" val="2697061696"/>
              </p:ext>
            </p:extLst>
          </p:nvPr>
        </p:nvGraphicFramePr>
        <p:xfrm>
          <a:off x="628650" y="4660900"/>
          <a:ext cx="2667000" cy="1714500"/>
        </p:xfrm>
        <a:graphic>
          <a:graphicData uri="http://schemas.openxmlformats.org/drawingml/2006/table">
            <a:tbl>
              <a:tblPr/>
              <a:tblGrid>
                <a:gridCol w="889000">
                  <a:extLst>
                    <a:ext uri="{9D8B030D-6E8A-4147-A177-3AD203B41FA5}">
                      <a16:colId xmlns:a16="http://schemas.microsoft.com/office/drawing/2014/main" val="1031518191"/>
                    </a:ext>
                  </a:extLst>
                </a:gridCol>
                <a:gridCol w="885825">
                  <a:extLst>
                    <a:ext uri="{9D8B030D-6E8A-4147-A177-3AD203B41FA5}">
                      <a16:colId xmlns:a16="http://schemas.microsoft.com/office/drawing/2014/main" val="2059818534"/>
                    </a:ext>
                  </a:extLst>
                </a:gridCol>
                <a:gridCol w="892175">
                  <a:extLst>
                    <a:ext uri="{9D8B030D-6E8A-4147-A177-3AD203B41FA5}">
                      <a16:colId xmlns:a16="http://schemas.microsoft.com/office/drawing/2014/main" val="2322669415"/>
                    </a:ext>
                  </a:extLst>
                </a:gridCol>
              </a:tblGrid>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rPr>
                        <a:t>学号</a:t>
                      </a: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rPr>
                        <a:t>姓名</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rPr>
                        <a:t>班号</a:t>
                      </a: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4240447770"/>
                  </a:ext>
                </a:extLst>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a:t>
                      </a: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王红</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C01</a:t>
                      </a: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322519077"/>
                  </a:ext>
                </a:extLst>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02</a:t>
                      </a: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张军</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C02</a:t>
                      </a: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16152666"/>
                  </a:ext>
                </a:extLst>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03</a:t>
                      </a: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刘朝</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rPr>
                        <a:t>null</a:t>
                      </a: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875929908"/>
                  </a:ext>
                </a:extLst>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04</a:t>
                      </a: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陈平</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C01</a:t>
                      </a: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122535003"/>
                  </a:ext>
                </a:extLst>
              </a:tr>
            </a:tbl>
          </a:graphicData>
        </a:graphic>
      </p:graphicFrame>
      <p:sp>
        <p:nvSpPr>
          <p:cNvPr id="25630" name="Text Box 34"/>
          <p:cNvSpPr txBox="1">
            <a:spLocks noChangeArrowheads="1"/>
          </p:cNvSpPr>
          <p:nvPr/>
        </p:nvSpPr>
        <p:spPr bwMode="auto">
          <a:xfrm>
            <a:off x="1404938" y="4106863"/>
            <a:ext cx="11430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35000"/>
              </a:spcBef>
              <a:buClr>
                <a:schemeClr val="hlink"/>
              </a:buClr>
              <a:buSzPct val="75000"/>
              <a:buFont typeface="Wingdings" charset="2"/>
              <a:buChar char="l"/>
              <a:defRPr sz="2600" b="1">
                <a:solidFill>
                  <a:schemeClr val="tx1"/>
                </a:solidFill>
                <a:latin typeface="Arial" charset="0"/>
                <a:ea typeface="宋体" charset="0"/>
              </a:defRPr>
            </a:lvl1pPr>
            <a:lvl2pPr marL="742950" indent="-285750">
              <a:spcBef>
                <a:spcPct val="35000"/>
              </a:spcBef>
              <a:buClr>
                <a:schemeClr val="tx2"/>
              </a:buClr>
              <a:buSzPct val="75000"/>
              <a:buFont typeface="Wingdings" charset="2"/>
              <a:buChar char="l"/>
              <a:defRPr sz="2400" b="1">
                <a:solidFill>
                  <a:schemeClr val="tx1"/>
                </a:solidFill>
                <a:latin typeface="Arial" charset="0"/>
                <a:ea typeface="宋体" charset="0"/>
              </a:defRPr>
            </a:lvl2pPr>
            <a:lvl3pPr marL="1143000" indent="-228600">
              <a:spcBef>
                <a:spcPct val="35000"/>
              </a:spcBef>
              <a:buClr>
                <a:schemeClr val="accent2"/>
              </a:buClr>
              <a:buSzPct val="75000"/>
              <a:buFont typeface="Wingdings" charset="2"/>
              <a:buChar char="l"/>
              <a:defRPr sz="2400" b="1">
                <a:solidFill>
                  <a:schemeClr val="tx1"/>
                </a:solidFill>
                <a:latin typeface="Arial" charset="0"/>
                <a:ea typeface="宋体" charset="0"/>
              </a:defRPr>
            </a:lvl3pPr>
            <a:lvl4pPr marL="1600200" indent="-228600">
              <a:spcBef>
                <a:spcPct val="35000"/>
              </a:spcBef>
              <a:buClr>
                <a:schemeClr val="folHlink"/>
              </a:buClr>
              <a:buSzPct val="75000"/>
              <a:buFont typeface="Wingdings" charset="2"/>
              <a:buChar char="l"/>
              <a:defRPr sz="2200" b="1">
                <a:solidFill>
                  <a:schemeClr val="tx1"/>
                </a:solidFill>
                <a:latin typeface="Arial" charset="0"/>
                <a:ea typeface="宋体" charset="0"/>
              </a:defRPr>
            </a:lvl4pPr>
            <a:lvl5pPr marL="2057400" indent="-228600">
              <a:spcBef>
                <a:spcPct val="35000"/>
              </a:spcBef>
              <a:buClr>
                <a:schemeClr val="tx1"/>
              </a:buClr>
              <a:buSzPct val="75000"/>
              <a:buFont typeface="Wingdings" charset="2"/>
              <a:buChar char="l"/>
              <a:defRPr sz="2200" b="1">
                <a:solidFill>
                  <a:schemeClr val="tx1"/>
                </a:solidFill>
                <a:latin typeface="Arial" charset="0"/>
                <a:ea typeface="宋体" charset="0"/>
              </a:defRPr>
            </a:lvl5pPr>
            <a:lvl6pPr marL="25146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6pPr>
            <a:lvl7pPr marL="29718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7pPr>
            <a:lvl8pPr marL="34290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8pPr>
            <a:lvl9pPr marL="38862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9pPr>
          </a:lstStyle>
          <a:p>
            <a:pPr algn="ctr" eaLnBrk="1" fontAlgn="auto" hangingPunct="1">
              <a:spcBef>
                <a:spcPct val="50000"/>
              </a:spcBef>
              <a:spcAft>
                <a:spcPts val="0"/>
              </a:spcAft>
              <a:buClrTx/>
              <a:buSzTx/>
              <a:buFontTx/>
              <a:buNone/>
              <a:defRPr/>
            </a:pPr>
            <a:r>
              <a:rPr kumimoji="1" lang="en-US" altLang="zh-CN" sz="2800" b="0" dirty="0" smtClean="0">
                <a:latin typeface="Tahoma" charset="0"/>
              </a:rPr>
              <a:t>Stu</a:t>
            </a:r>
          </a:p>
        </p:txBody>
      </p:sp>
      <p:graphicFrame>
        <p:nvGraphicFramePr>
          <p:cNvPr id="767059" name="Group 83"/>
          <p:cNvGraphicFramePr>
            <a:graphicFrameLocks noGrp="1"/>
          </p:cNvGraphicFramePr>
          <p:nvPr>
            <p:extLst>
              <p:ext uri="{D42A27DB-BD31-4B8C-83A1-F6EECF244321}">
                <p14:modId xmlns:p14="http://schemas.microsoft.com/office/powerpoint/2010/main" val="682715316"/>
              </p:ext>
            </p:extLst>
          </p:nvPr>
        </p:nvGraphicFramePr>
        <p:xfrm>
          <a:off x="4176713" y="4652963"/>
          <a:ext cx="2819400" cy="1371600"/>
        </p:xfrm>
        <a:graphic>
          <a:graphicData uri="http://schemas.openxmlformats.org/drawingml/2006/table">
            <a:tbl>
              <a:tblPr/>
              <a:tblGrid>
                <a:gridCol w="889000">
                  <a:extLst>
                    <a:ext uri="{9D8B030D-6E8A-4147-A177-3AD203B41FA5}">
                      <a16:colId xmlns:a16="http://schemas.microsoft.com/office/drawing/2014/main" val="3773976612"/>
                    </a:ext>
                  </a:extLst>
                </a:gridCol>
                <a:gridCol w="889000">
                  <a:extLst>
                    <a:ext uri="{9D8B030D-6E8A-4147-A177-3AD203B41FA5}">
                      <a16:colId xmlns:a16="http://schemas.microsoft.com/office/drawing/2014/main" val="2886029801"/>
                    </a:ext>
                  </a:extLst>
                </a:gridCol>
                <a:gridCol w="1041400">
                  <a:extLst>
                    <a:ext uri="{9D8B030D-6E8A-4147-A177-3AD203B41FA5}">
                      <a16:colId xmlns:a16="http://schemas.microsoft.com/office/drawing/2014/main" val="2367822865"/>
                    </a:ext>
                  </a:extLst>
                </a:gridCol>
              </a:tblGrid>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rPr>
                        <a:t>班号</a:t>
                      </a: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rPr>
                        <a:t>班名</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rPr>
                        <a:t>班主任</a:t>
                      </a:r>
                      <a:endParaRPr kumimoji="0" lang="en-US" altLang="zh-CN" sz="2000" b="0" i="0" u="none" strike="noStrike" kern="1200" cap="none" normalizeH="0" baseline="0" dirty="0" smtClean="0">
                        <a:ln>
                          <a:noFill/>
                        </a:ln>
                        <a:solidFill>
                          <a:srgbClr val="0070C0"/>
                        </a:solidFill>
                        <a:effectLst/>
                        <a:latin typeface="Arial" panose="020B0604020202020204" pitchFamily="34" charset="0"/>
                        <a:ea typeface="宋体" panose="02010600030101010101" pitchFamily="2" charset="-122"/>
                        <a:cs typeface="+mn-cs"/>
                      </a:endParaRP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489478560"/>
                  </a:ext>
                </a:extLst>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C01</a:t>
                      </a: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财会</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老王</a:t>
                      </a: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266690884"/>
                  </a:ext>
                </a:extLst>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C02</a:t>
                      </a: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计算机</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老陈</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26338608"/>
                  </a:ext>
                </a:extLst>
              </a:tr>
              <a:tr h="34290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C03</a:t>
                      </a:r>
                    </a:p>
                  </a:txBody>
                  <a:tcPr marL="0" marR="0" marT="0" marB="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电子</a:t>
                      </a:r>
                    </a:p>
                  </a:txBody>
                  <a:tcPr marL="0" marR="0" marT="0" marB="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老刘</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959446007"/>
                  </a:ext>
                </a:extLst>
              </a:tr>
            </a:tbl>
          </a:graphicData>
        </a:graphic>
      </p:graphicFrame>
      <p:sp>
        <p:nvSpPr>
          <p:cNvPr id="25653" name="Text Box 57"/>
          <p:cNvSpPr txBox="1">
            <a:spLocks noChangeArrowheads="1"/>
          </p:cNvSpPr>
          <p:nvPr/>
        </p:nvSpPr>
        <p:spPr bwMode="auto">
          <a:xfrm>
            <a:off x="4953000" y="4098925"/>
            <a:ext cx="11430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35000"/>
              </a:spcBef>
              <a:buClr>
                <a:schemeClr val="hlink"/>
              </a:buClr>
              <a:buSzPct val="75000"/>
              <a:buFont typeface="Wingdings" charset="2"/>
              <a:buChar char="l"/>
              <a:defRPr sz="2600" b="1">
                <a:solidFill>
                  <a:schemeClr val="tx1"/>
                </a:solidFill>
                <a:latin typeface="Arial" charset="0"/>
                <a:ea typeface="宋体" charset="0"/>
              </a:defRPr>
            </a:lvl1pPr>
            <a:lvl2pPr marL="742950" indent="-285750">
              <a:spcBef>
                <a:spcPct val="35000"/>
              </a:spcBef>
              <a:buClr>
                <a:schemeClr val="tx2"/>
              </a:buClr>
              <a:buSzPct val="75000"/>
              <a:buFont typeface="Wingdings" charset="2"/>
              <a:buChar char="l"/>
              <a:defRPr sz="2400" b="1">
                <a:solidFill>
                  <a:schemeClr val="tx1"/>
                </a:solidFill>
                <a:latin typeface="Arial" charset="0"/>
                <a:ea typeface="宋体" charset="0"/>
              </a:defRPr>
            </a:lvl2pPr>
            <a:lvl3pPr marL="1143000" indent="-228600">
              <a:spcBef>
                <a:spcPct val="35000"/>
              </a:spcBef>
              <a:buClr>
                <a:schemeClr val="accent2"/>
              </a:buClr>
              <a:buSzPct val="75000"/>
              <a:buFont typeface="Wingdings" charset="2"/>
              <a:buChar char="l"/>
              <a:defRPr sz="2400" b="1">
                <a:solidFill>
                  <a:schemeClr val="tx1"/>
                </a:solidFill>
                <a:latin typeface="Arial" charset="0"/>
                <a:ea typeface="宋体" charset="0"/>
              </a:defRPr>
            </a:lvl3pPr>
            <a:lvl4pPr marL="1600200" indent="-228600">
              <a:spcBef>
                <a:spcPct val="35000"/>
              </a:spcBef>
              <a:buClr>
                <a:schemeClr val="folHlink"/>
              </a:buClr>
              <a:buSzPct val="75000"/>
              <a:buFont typeface="Wingdings" charset="2"/>
              <a:buChar char="l"/>
              <a:defRPr sz="2200" b="1">
                <a:solidFill>
                  <a:schemeClr val="tx1"/>
                </a:solidFill>
                <a:latin typeface="Arial" charset="0"/>
                <a:ea typeface="宋体" charset="0"/>
              </a:defRPr>
            </a:lvl4pPr>
            <a:lvl5pPr marL="2057400" indent="-228600">
              <a:spcBef>
                <a:spcPct val="35000"/>
              </a:spcBef>
              <a:buClr>
                <a:schemeClr val="tx1"/>
              </a:buClr>
              <a:buSzPct val="75000"/>
              <a:buFont typeface="Wingdings" charset="2"/>
              <a:buChar char="l"/>
              <a:defRPr sz="2200" b="1">
                <a:solidFill>
                  <a:schemeClr val="tx1"/>
                </a:solidFill>
                <a:latin typeface="Arial" charset="0"/>
                <a:ea typeface="宋体" charset="0"/>
              </a:defRPr>
            </a:lvl5pPr>
            <a:lvl6pPr marL="25146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6pPr>
            <a:lvl7pPr marL="29718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7pPr>
            <a:lvl8pPr marL="34290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8pPr>
            <a:lvl9pPr marL="3886200" indent="-228600" eaLnBrk="0" fontAlgn="base" hangingPunct="0">
              <a:spcBef>
                <a:spcPct val="35000"/>
              </a:spcBef>
              <a:spcAft>
                <a:spcPct val="0"/>
              </a:spcAft>
              <a:buClr>
                <a:schemeClr val="tx1"/>
              </a:buClr>
              <a:buSzPct val="75000"/>
              <a:buFont typeface="Wingdings" charset="2"/>
              <a:buChar char="l"/>
              <a:defRPr sz="2200" b="1">
                <a:solidFill>
                  <a:schemeClr val="tx1"/>
                </a:solidFill>
                <a:latin typeface="Arial" charset="0"/>
                <a:ea typeface="宋体" charset="0"/>
              </a:defRPr>
            </a:lvl9pPr>
          </a:lstStyle>
          <a:p>
            <a:pPr algn="ctr" eaLnBrk="1" fontAlgn="auto" hangingPunct="1">
              <a:spcBef>
                <a:spcPct val="50000"/>
              </a:spcBef>
              <a:spcAft>
                <a:spcPts val="0"/>
              </a:spcAft>
              <a:buClrTx/>
              <a:buSzTx/>
              <a:buFontTx/>
              <a:buNone/>
              <a:defRPr/>
            </a:pPr>
            <a:r>
              <a:rPr kumimoji="1" lang="en-US" altLang="zh-CN" sz="2800" b="0" dirty="0" smtClean="0">
                <a:latin typeface="Tahoma" charset="0"/>
              </a:rPr>
              <a:t>Class</a:t>
            </a:r>
          </a:p>
        </p:txBody>
      </p:sp>
      <p:sp>
        <p:nvSpPr>
          <p:cNvPr id="8" name="Rectangle 54"/>
          <p:cNvSpPr>
            <a:spLocks noChangeArrowheads="1"/>
          </p:cNvSpPr>
          <p:nvPr/>
        </p:nvSpPr>
        <p:spPr bwMode="auto">
          <a:xfrm>
            <a:off x="860425" y="2454275"/>
            <a:ext cx="8283575" cy="442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eaLnBrk="1" fontAlgn="auto" hangingPunct="1">
              <a:lnSpc>
                <a:spcPct val="115000"/>
              </a:lnSpc>
              <a:spcBef>
                <a:spcPct val="30000"/>
              </a:spcBef>
              <a:spcAft>
                <a:spcPts val="0"/>
              </a:spcAft>
              <a:buClr>
                <a:srgbClr val="FF3300"/>
              </a:buClr>
              <a:buSzPct val="60000"/>
              <a:buFont typeface="Wingdings" panose="05000000000000000000" pitchFamily="2" charset="2"/>
              <a:buNone/>
              <a:defRPr/>
            </a:pPr>
            <a:endParaRPr kumimoji="1" lang="zh-CN" altLang="en-US" sz="2200" dirty="0" smtClean="0">
              <a:latin typeface="Tahoma" panose="020B0604030504040204" pitchFamily="34" charset="0"/>
            </a:endParaRPr>
          </a:p>
        </p:txBody>
      </p:sp>
      <p:sp>
        <p:nvSpPr>
          <p:cNvPr id="9" name="Rectangle 60"/>
          <p:cNvSpPr>
            <a:spLocks noChangeArrowheads="1"/>
          </p:cNvSpPr>
          <p:nvPr/>
        </p:nvSpPr>
        <p:spPr bwMode="auto">
          <a:xfrm>
            <a:off x="3432223" y="2575253"/>
            <a:ext cx="596638" cy="598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15000"/>
              </a:lnSpc>
              <a:spcBef>
                <a:spcPct val="30000"/>
              </a:spcBef>
              <a:buClr>
                <a:schemeClr val="folHlink"/>
              </a:buClr>
              <a:buSzPct val="60000"/>
              <a:buFont typeface="Wingdings" panose="05000000000000000000" pitchFamily="2" charset="2"/>
              <a:buNone/>
            </a:pPr>
            <a:r>
              <a:rPr kumimoji="1" lang="zh-CN" altLang="en-US" sz="3200" b="1" dirty="0" smtClean="0">
                <a:solidFill>
                  <a:srgbClr val="FF0000"/>
                </a:solidFill>
                <a:latin typeface="Tahoma" panose="020B0604030504040204" pitchFamily="34" charset="0"/>
                <a:ea typeface="宋体" panose="02010600030101010101" pitchFamily="2" charset="-122"/>
              </a:rPr>
              <a:t>？</a:t>
            </a:r>
            <a:endParaRPr kumimoji="1" lang="zh-CN" altLang="en-US" sz="3200" b="1" dirty="0">
              <a:solidFill>
                <a:srgbClr val="FF0000"/>
              </a:solidFill>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1003649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ox(in)">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pPr>
              <a:defRPr/>
            </a:pPr>
            <a:r>
              <a:rPr lang="en-US" sz="2800" dirty="0">
                <a:ea typeface="+mj-ea"/>
              </a:rPr>
              <a:t>Views</a:t>
            </a:r>
          </a:p>
        </p:txBody>
      </p:sp>
      <p:sp>
        <p:nvSpPr>
          <p:cNvPr id="37891" name="Rectangle 3"/>
          <p:cNvSpPr>
            <a:spLocks noGrp="1" noChangeArrowheads="1"/>
          </p:cNvSpPr>
          <p:nvPr>
            <p:ph type="body" idx="1"/>
          </p:nvPr>
        </p:nvSpPr>
        <p:spPr>
          <a:xfrm>
            <a:off x="768351" y="1106488"/>
            <a:ext cx="7583170" cy="4937125"/>
          </a:xfrm>
        </p:spPr>
        <p:txBody>
          <a:bodyPr/>
          <a:lstStyle/>
          <a:p>
            <a:pPr>
              <a:tabLst>
                <a:tab pos="3205163" algn="ctr"/>
              </a:tabLst>
            </a:pPr>
            <a:r>
              <a:rPr lang="en-US" altLang="en-US" sz="2000" dirty="0"/>
              <a:t>In some cases, it is not desirable for all users to see the entire logical model (that is, all the actual relations stored in the database.)</a:t>
            </a:r>
          </a:p>
          <a:p>
            <a:pPr>
              <a:tabLst>
                <a:tab pos="3205163" algn="ctr"/>
              </a:tabLst>
            </a:pPr>
            <a:r>
              <a:rPr lang="en-US" altLang="en-US" sz="2000" dirty="0"/>
              <a:t>Consider a person who needs to know an instructors name and department, but not the salary.  This person should see a relation described, in SQL, by </a:t>
            </a:r>
            <a:br>
              <a:rPr lang="en-US" altLang="en-US" sz="2000" dirty="0"/>
            </a:br>
            <a:r>
              <a:rPr lang="en-US" altLang="en-US" sz="2000" dirty="0"/>
              <a:t>		</a:t>
            </a:r>
            <a:r>
              <a:rPr kumimoji="0" lang="en-US" altLang="en-US" sz="2000" b="1" dirty="0"/>
              <a:t/>
            </a:r>
            <a:br>
              <a:rPr kumimoji="0" lang="en-US" altLang="en-US" sz="2000" b="1" dirty="0"/>
            </a:br>
            <a:r>
              <a:rPr kumimoji="0" lang="en-US" altLang="en-US" sz="2000" b="1" dirty="0"/>
              <a:t>             select </a:t>
            </a:r>
            <a:r>
              <a:rPr kumimoji="0" lang="en-US" altLang="en-US" sz="2000" i="1" dirty="0"/>
              <a:t>ID</a:t>
            </a:r>
            <a:r>
              <a:rPr kumimoji="0" lang="en-US" altLang="en-US" sz="2000" dirty="0"/>
              <a:t>, </a:t>
            </a:r>
            <a:r>
              <a:rPr kumimoji="0" lang="en-US" altLang="en-US" sz="2000" i="1" dirty="0"/>
              <a:t>name</a:t>
            </a:r>
            <a:r>
              <a:rPr kumimoji="0" lang="en-US" altLang="en-US" sz="2000" dirty="0"/>
              <a:t>, </a:t>
            </a:r>
            <a:r>
              <a:rPr kumimoji="0" lang="en-US" altLang="en-US" sz="2000" i="1" dirty="0" err="1"/>
              <a:t>dept_name</a:t>
            </a:r>
            <a:r>
              <a:rPr kumimoji="0" lang="en-US" altLang="en-US" sz="2000" i="1" dirty="0"/>
              <a:t/>
            </a:r>
            <a:br>
              <a:rPr kumimoji="0" lang="en-US" altLang="en-US" sz="2000" i="1" dirty="0"/>
            </a:br>
            <a:r>
              <a:rPr kumimoji="0" lang="en-US" altLang="en-US" sz="2000" i="1" dirty="0"/>
              <a:t>             </a:t>
            </a:r>
            <a:r>
              <a:rPr kumimoji="0" lang="en-US" altLang="en-US" sz="2000" b="1" dirty="0"/>
              <a:t>from </a:t>
            </a:r>
            <a:r>
              <a:rPr kumimoji="0" lang="en-US" altLang="en-US" sz="2000" i="1" dirty="0" smtClean="0"/>
              <a:t>instructor</a:t>
            </a:r>
            <a:endParaRPr lang="en-US" altLang="en-US" sz="2000" dirty="0">
              <a:sym typeface="Symbol" panose="05050102010706020507" pitchFamily="18" charset="2"/>
            </a:endParaRPr>
          </a:p>
          <a:p>
            <a:pPr>
              <a:tabLst>
                <a:tab pos="3205163" algn="ctr"/>
              </a:tabLst>
            </a:pPr>
            <a:r>
              <a:rPr lang="en-US" altLang="en-US" sz="2000" dirty="0"/>
              <a:t>A </a:t>
            </a:r>
            <a:r>
              <a:rPr lang="en-US" altLang="en-US" sz="2000" b="1" dirty="0">
                <a:solidFill>
                  <a:srgbClr val="002060"/>
                </a:solidFill>
              </a:rPr>
              <a:t>view</a:t>
            </a:r>
            <a:r>
              <a:rPr lang="en-US" altLang="en-US" sz="2000" dirty="0"/>
              <a:t> provides a mechanism to hide certain data from the view of certain users. </a:t>
            </a:r>
          </a:p>
          <a:p>
            <a:pPr>
              <a:tabLst>
                <a:tab pos="3205163" algn="ctr"/>
              </a:tabLst>
            </a:pPr>
            <a:r>
              <a:rPr lang="en-US" altLang="en-US" sz="2000" dirty="0"/>
              <a:t>Any relation that is not of the conceptual model but is made visible to a user as a “virtual relation” is called a </a:t>
            </a:r>
            <a:r>
              <a:rPr lang="en-US" altLang="en-US" sz="2000" b="1" dirty="0">
                <a:solidFill>
                  <a:srgbClr val="002060"/>
                </a:solidFill>
              </a:rPr>
              <a:t>view</a:t>
            </a:r>
            <a:r>
              <a:rPr lang="en-US" altLang="en-US" sz="2000" dirty="0"/>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pPr>
              <a:defRPr/>
            </a:pPr>
            <a:r>
              <a:rPr lang="en-US" sz="2800" dirty="0">
                <a:ea typeface="+mj-ea"/>
              </a:rPr>
              <a:t>View Definition</a:t>
            </a:r>
          </a:p>
        </p:txBody>
      </p:sp>
      <p:sp>
        <p:nvSpPr>
          <p:cNvPr id="39939" name="Rectangle 3"/>
          <p:cNvSpPr>
            <a:spLocks noGrp="1" noChangeArrowheads="1"/>
          </p:cNvSpPr>
          <p:nvPr>
            <p:ph type="body" idx="1"/>
          </p:nvPr>
        </p:nvSpPr>
        <p:spPr>
          <a:xfrm>
            <a:off x="768350" y="1069405"/>
            <a:ext cx="7497827" cy="4307268"/>
          </a:xfrm>
        </p:spPr>
        <p:txBody>
          <a:bodyPr/>
          <a:lstStyle/>
          <a:p>
            <a:pPr>
              <a:tabLst>
                <a:tab pos="3432175" algn="ctr"/>
              </a:tabLst>
            </a:pPr>
            <a:r>
              <a:rPr lang="en-US" altLang="en-US" sz="2000" dirty="0"/>
              <a:t>A view is defined using the </a:t>
            </a:r>
            <a:r>
              <a:rPr lang="en-US" altLang="en-US" sz="2000" b="1" dirty="0"/>
              <a:t>create view </a:t>
            </a:r>
            <a:r>
              <a:rPr lang="en-US" altLang="en-US" sz="2000" dirty="0"/>
              <a:t>statement which has the form</a:t>
            </a:r>
          </a:p>
          <a:p>
            <a:pPr>
              <a:lnSpc>
                <a:spcPct val="40000"/>
              </a:lnSpc>
              <a:tabLst>
                <a:tab pos="3432175" algn="ctr"/>
              </a:tabLst>
            </a:pPr>
            <a:endParaRPr lang="en-US" altLang="en-US" sz="2000" dirty="0"/>
          </a:p>
          <a:p>
            <a:pPr>
              <a:lnSpc>
                <a:spcPct val="40000"/>
              </a:lnSpc>
              <a:buFont typeface="Monotype Sorts" charset="2"/>
              <a:buNone/>
              <a:tabLst>
                <a:tab pos="3432175" algn="ctr"/>
              </a:tabLst>
            </a:pPr>
            <a:r>
              <a:rPr lang="en-US" altLang="en-US" sz="2000" dirty="0"/>
              <a:t>		</a:t>
            </a:r>
            <a:r>
              <a:rPr lang="en-US" altLang="en-US" sz="2000" b="1" dirty="0"/>
              <a:t>create view </a:t>
            </a:r>
            <a:r>
              <a:rPr lang="en-US" altLang="en-US" sz="2000" i="1" dirty="0">
                <a:solidFill>
                  <a:srgbClr val="002060"/>
                </a:solidFill>
              </a:rPr>
              <a:t>v</a:t>
            </a:r>
            <a:r>
              <a:rPr lang="en-US" altLang="en-US" sz="2000" i="1" dirty="0">
                <a:solidFill>
                  <a:srgbClr val="000099"/>
                </a:solidFill>
              </a:rPr>
              <a:t> </a:t>
            </a:r>
            <a:r>
              <a:rPr lang="en-US" altLang="en-US" sz="2000" b="1" dirty="0"/>
              <a:t>as </a:t>
            </a:r>
            <a:r>
              <a:rPr lang="en-US" altLang="en-US" sz="2000" i="1" dirty="0"/>
              <a:t>&lt; </a:t>
            </a:r>
            <a:r>
              <a:rPr lang="en-US" altLang="en-US" sz="2000" dirty="0"/>
              <a:t>query expression &gt;</a:t>
            </a:r>
          </a:p>
          <a:p>
            <a:pPr>
              <a:lnSpc>
                <a:spcPct val="20000"/>
              </a:lnSpc>
              <a:buFont typeface="Monotype Sorts" charset="2"/>
              <a:buNone/>
              <a:tabLst>
                <a:tab pos="3432175" algn="ctr"/>
              </a:tabLst>
            </a:pPr>
            <a:endParaRPr lang="en-US" altLang="en-US" sz="2000" dirty="0"/>
          </a:p>
          <a:p>
            <a:pPr>
              <a:buFont typeface="Monotype Sorts" charset="2"/>
              <a:buNone/>
              <a:tabLst>
                <a:tab pos="3432175" algn="ctr"/>
              </a:tabLst>
            </a:pPr>
            <a:r>
              <a:rPr lang="en-US" altLang="en-US" sz="2000" dirty="0"/>
              <a:t>	where &lt;query expression&gt; is any legal SQL expression.  The view name is represented by </a:t>
            </a:r>
            <a:r>
              <a:rPr lang="en-US" altLang="en-US" sz="2000" i="1" dirty="0"/>
              <a:t>v.</a:t>
            </a:r>
            <a:endParaRPr lang="en-US" altLang="en-US" sz="2000" dirty="0"/>
          </a:p>
          <a:p>
            <a:pPr>
              <a:tabLst>
                <a:tab pos="3432175" algn="ctr"/>
              </a:tabLst>
            </a:pPr>
            <a:r>
              <a:rPr lang="en-US" altLang="en-US" sz="2000" dirty="0"/>
              <a:t>Once a view is defined, the view name can be used to refer to the virtual relation that the view generates.</a:t>
            </a:r>
          </a:p>
          <a:p>
            <a:pPr>
              <a:tabLst>
                <a:tab pos="3432175" algn="ctr"/>
              </a:tabLst>
            </a:pPr>
            <a:r>
              <a:rPr lang="en-US" altLang="en-US" sz="2000" dirty="0"/>
              <a:t>View definition is not the same as creating a new relation by evaluating the query expression  </a:t>
            </a:r>
          </a:p>
          <a:p>
            <a:pPr lvl="1">
              <a:tabLst>
                <a:tab pos="3432175" algn="ctr"/>
              </a:tabLst>
            </a:pPr>
            <a:r>
              <a:rPr lang="en-US" altLang="en-US" sz="2000" dirty="0"/>
              <a:t>Rather, a view definition causes the saving of an expression; the expression is substituted into queries using the view.</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pPr>
              <a:defRPr/>
            </a:pPr>
            <a:r>
              <a:rPr lang="en-US" sz="2800" dirty="0">
                <a:ea typeface="+mj-ea"/>
              </a:rPr>
              <a:t>Joined Relations</a:t>
            </a:r>
          </a:p>
        </p:txBody>
      </p:sp>
      <p:sp>
        <p:nvSpPr>
          <p:cNvPr id="6147" name="Rectangle 3"/>
          <p:cNvSpPr>
            <a:spLocks noGrp="1" noChangeArrowheads="1"/>
          </p:cNvSpPr>
          <p:nvPr>
            <p:ph type="body" idx="1"/>
          </p:nvPr>
        </p:nvSpPr>
        <p:spPr>
          <a:xfrm>
            <a:off x="768349" y="1194843"/>
            <a:ext cx="7585537" cy="4548187"/>
          </a:xfrm>
        </p:spPr>
        <p:txBody>
          <a:bodyPr/>
          <a:lstStyle/>
          <a:p>
            <a:r>
              <a:rPr lang="en-US" altLang="en-US" sz="2000" b="1" dirty="0">
                <a:solidFill>
                  <a:srgbClr val="002060"/>
                </a:solidFill>
                <a:ea typeface="ＭＳ Ｐゴシック" pitchFamily="34" charset="-128"/>
              </a:rPr>
              <a:t>Join operations</a:t>
            </a:r>
            <a:r>
              <a:rPr lang="en-US" altLang="en-US" sz="2000" dirty="0">
                <a:solidFill>
                  <a:srgbClr val="002060"/>
                </a:solidFill>
                <a:ea typeface="ＭＳ Ｐゴシック" pitchFamily="34" charset="-128"/>
              </a:rPr>
              <a:t> </a:t>
            </a:r>
            <a:r>
              <a:rPr lang="en-US" altLang="en-US" sz="2000" dirty="0">
                <a:ea typeface="ＭＳ Ｐゴシック" pitchFamily="34" charset="-128"/>
              </a:rPr>
              <a:t>take two relations and return as a result another relation.</a:t>
            </a:r>
          </a:p>
          <a:p>
            <a:r>
              <a:rPr lang="en-US" altLang="en-US" sz="2000" dirty="0">
                <a:ea typeface="ＭＳ Ｐゴシック" pitchFamily="34" charset="-128"/>
              </a:rPr>
              <a:t>A join operation is a Cartesian product which requires that tuples in the two relations match (under some condition).  It also specifies the attributes that are present in the result of the join </a:t>
            </a:r>
          </a:p>
          <a:p>
            <a:r>
              <a:rPr lang="en-US" altLang="en-US" sz="2000" dirty="0">
                <a:solidFill>
                  <a:srgbClr val="0070C0"/>
                </a:solidFill>
                <a:ea typeface="ＭＳ Ｐゴシック" pitchFamily="34" charset="-128"/>
              </a:rPr>
              <a:t>The join operations are typically used as subquery expressions in the </a:t>
            </a:r>
            <a:r>
              <a:rPr lang="en-US" altLang="en-US" sz="2000" b="1" dirty="0">
                <a:solidFill>
                  <a:srgbClr val="0070C0"/>
                </a:solidFill>
                <a:ea typeface="ＭＳ Ｐゴシック" pitchFamily="34" charset="-128"/>
              </a:rPr>
              <a:t>from </a:t>
            </a:r>
            <a:r>
              <a:rPr lang="en-US" altLang="en-US" sz="2000" dirty="0">
                <a:solidFill>
                  <a:srgbClr val="0070C0"/>
                </a:solidFill>
                <a:ea typeface="ＭＳ Ｐゴシック" pitchFamily="34" charset="-128"/>
              </a:rPr>
              <a:t>clause</a:t>
            </a:r>
          </a:p>
          <a:p>
            <a:r>
              <a:rPr lang="en-US" altLang="en-US" sz="2000" dirty="0">
                <a:ea typeface="ＭＳ Ｐゴシック" pitchFamily="34" charset="-128"/>
              </a:rPr>
              <a:t>Three types of joins:</a:t>
            </a:r>
          </a:p>
          <a:p>
            <a:pPr lvl="1"/>
            <a:r>
              <a:rPr lang="en-US" altLang="en-US" sz="2000" dirty="0">
                <a:ea typeface="ＭＳ Ｐゴシック" pitchFamily="34" charset="-128"/>
              </a:rPr>
              <a:t>Natural join</a:t>
            </a:r>
          </a:p>
          <a:p>
            <a:pPr lvl="1"/>
            <a:r>
              <a:rPr lang="en-US" altLang="en-US" sz="2000" dirty="0">
                <a:ea typeface="ＭＳ Ｐゴシック" pitchFamily="34" charset="-128"/>
              </a:rPr>
              <a:t>Inner join</a:t>
            </a:r>
          </a:p>
          <a:p>
            <a:pPr lvl="1"/>
            <a:r>
              <a:rPr lang="en-US" altLang="en-US" sz="2000" dirty="0">
                <a:ea typeface="ＭＳ Ｐゴシック" pitchFamily="34" charset="-128"/>
              </a:rPr>
              <a:t>Outer join</a:t>
            </a:r>
          </a:p>
          <a:p>
            <a:pPr lvl="1">
              <a:buFont typeface="Monotype Sorts" charset="2"/>
              <a:buNone/>
            </a:pPr>
            <a:endParaRPr lang="en-US" altLang="en-US" sz="2000" dirty="0">
              <a:ea typeface="ＭＳ Ｐゴシック" pitchFamily="34" charset="-128"/>
            </a:endParaRPr>
          </a:p>
          <a:p>
            <a:endParaRPr lang="en-US" altLang="en-US" dirty="0">
              <a:ea typeface="ＭＳ Ｐゴシック" pitchFamily="34" charset="-128"/>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pPr>
              <a:defRPr/>
            </a:pPr>
            <a:r>
              <a:rPr lang="en-US" sz="2800" dirty="0">
                <a:ea typeface="+mj-ea"/>
              </a:rPr>
              <a:t>View Definition and Use</a:t>
            </a:r>
          </a:p>
        </p:txBody>
      </p:sp>
      <p:sp>
        <p:nvSpPr>
          <p:cNvPr id="41987" name="Rectangle 3"/>
          <p:cNvSpPr>
            <a:spLocks noGrp="1" noChangeArrowheads="1"/>
          </p:cNvSpPr>
          <p:nvPr>
            <p:ph type="body" idx="1"/>
          </p:nvPr>
        </p:nvSpPr>
        <p:spPr>
          <a:xfrm>
            <a:off x="768351" y="1106489"/>
            <a:ext cx="7550150" cy="4806632"/>
          </a:xfrm>
        </p:spPr>
        <p:txBody>
          <a:bodyPr/>
          <a:lstStyle/>
          <a:p>
            <a:pPr>
              <a:tabLst>
                <a:tab pos="1370013" algn="l"/>
              </a:tabLst>
            </a:pPr>
            <a:r>
              <a:rPr lang="en-US" altLang="en-US" sz="2000" dirty="0"/>
              <a:t>A view of instructors without their </a:t>
            </a:r>
            <a:r>
              <a:rPr lang="en-US" altLang="en-US" sz="2000" dirty="0" smtClean="0"/>
              <a:t>salary</a:t>
            </a:r>
            <a:r>
              <a:rPr lang="en-US" altLang="en-US" sz="2000" dirty="0"/>
              <a:t/>
            </a:r>
            <a:br>
              <a:rPr lang="en-US" altLang="en-US" sz="2000" dirty="0"/>
            </a:br>
            <a:r>
              <a:rPr lang="en-US" altLang="en-US" sz="2000" dirty="0"/>
              <a:t>              </a:t>
            </a:r>
            <a:r>
              <a:rPr kumimoji="0" lang="en-US" altLang="en-US" sz="2000" b="1" dirty="0"/>
              <a:t>create view </a:t>
            </a:r>
            <a:r>
              <a:rPr lang="en-US" altLang="en-US" sz="2000" b="1" i="1" dirty="0">
                <a:solidFill>
                  <a:srgbClr val="002060"/>
                </a:solidFill>
              </a:rPr>
              <a:t>faculty</a:t>
            </a:r>
            <a:r>
              <a:rPr kumimoji="0" lang="en-US" altLang="en-US" sz="2000" i="1" dirty="0"/>
              <a:t> </a:t>
            </a:r>
            <a:r>
              <a:rPr kumimoji="0" lang="en-US" altLang="en-US" sz="2000" b="1" dirty="0"/>
              <a:t>as</a:t>
            </a:r>
            <a:r>
              <a:rPr lang="en-US" altLang="en-US" sz="2000" b="1" dirty="0"/>
              <a:t> </a:t>
            </a:r>
            <a:br>
              <a:rPr lang="en-US" altLang="en-US" sz="2000" b="1" dirty="0"/>
            </a:br>
            <a:r>
              <a:rPr lang="en-US" altLang="en-US" sz="2000" b="1" dirty="0"/>
              <a:t>                      </a:t>
            </a:r>
            <a:r>
              <a:rPr kumimoji="0" lang="en-US" altLang="en-US" sz="2000" b="1" dirty="0"/>
              <a:t>select </a:t>
            </a:r>
            <a:r>
              <a:rPr kumimoji="0" lang="en-US" altLang="en-US" sz="2000" i="1" dirty="0"/>
              <a:t>ID</a:t>
            </a:r>
            <a:r>
              <a:rPr kumimoji="0" lang="en-US" altLang="en-US" sz="2000" dirty="0"/>
              <a:t>, </a:t>
            </a:r>
            <a:r>
              <a:rPr kumimoji="0" lang="en-US" altLang="en-US" sz="2000" i="1" dirty="0"/>
              <a:t>name</a:t>
            </a:r>
            <a:r>
              <a:rPr kumimoji="0" lang="en-US" altLang="en-US" sz="2000" dirty="0"/>
              <a:t>, </a:t>
            </a:r>
            <a:r>
              <a:rPr kumimoji="0" lang="en-US" altLang="en-US" sz="2000" i="1" dirty="0"/>
              <a:t>dept_name</a:t>
            </a:r>
            <a:br>
              <a:rPr kumimoji="0" lang="en-US" altLang="en-US" sz="2000" i="1" dirty="0"/>
            </a:br>
            <a:r>
              <a:rPr kumimoji="0" lang="en-US" altLang="en-US" sz="2000" i="1" dirty="0"/>
              <a:t>                      </a:t>
            </a:r>
            <a:r>
              <a:rPr kumimoji="0" lang="en-US" altLang="en-US" sz="2000" b="1" dirty="0"/>
              <a:t>from </a:t>
            </a:r>
            <a:r>
              <a:rPr kumimoji="0" lang="en-US" altLang="en-US" sz="2000" i="1" dirty="0"/>
              <a:t>instructor</a:t>
            </a:r>
            <a:endParaRPr kumimoji="0" lang="en-US" altLang="en-US" sz="2000" dirty="0"/>
          </a:p>
          <a:p>
            <a:pPr>
              <a:tabLst>
                <a:tab pos="1370013" algn="l"/>
              </a:tabLst>
            </a:pPr>
            <a:r>
              <a:rPr lang="en-US" altLang="en-US" sz="2000" dirty="0"/>
              <a:t>Find all instructors in the Biology </a:t>
            </a:r>
            <a:r>
              <a:rPr lang="en-US" altLang="en-US" sz="2000" dirty="0" smtClean="0"/>
              <a:t>department</a:t>
            </a:r>
            <a:r>
              <a:rPr lang="en-US" altLang="en-US" sz="2000" dirty="0"/>
              <a:t/>
            </a:r>
            <a:br>
              <a:rPr lang="en-US" altLang="en-US" sz="2000" dirty="0"/>
            </a:br>
            <a:r>
              <a:rPr lang="en-US" altLang="en-US" sz="2000" dirty="0"/>
              <a:t>                </a:t>
            </a:r>
            <a:r>
              <a:rPr lang="en-US" altLang="en-US" sz="2000" b="1" dirty="0"/>
              <a:t>select </a:t>
            </a:r>
            <a:r>
              <a:rPr lang="en-US" altLang="en-US" sz="2000" i="1" dirty="0"/>
              <a:t>name</a:t>
            </a:r>
            <a:br>
              <a:rPr lang="en-US" altLang="en-US" sz="2000" i="1" dirty="0"/>
            </a:br>
            <a:r>
              <a:rPr lang="en-US" altLang="en-US" sz="2000" i="1" dirty="0"/>
              <a:t>                </a:t>
            </a:r>
            <a:r>
              <a:rPr lang="en-US" altLang="en-US" sz="2000" b="1" dirty="0"/>
              <a:t>from </a:t>
            </a:r>
            <a:r>
              <a:rPr lang="en-US" altLang="en-US" sz="2000" b="1" i="1" dirty="0">
                <a:solidFill>
                  <a:srgbClr val="002060"/>
                </a:solidFill>
              </a:rPr>
              <a:t>faculty</a:t>
            </a:r>
            <a:r>
              <a:rPr lang="en-US" altLang="en-US" sz="2000" i="1" dirty="0"/>
              <a:t/>
            </a:r>
            <a:br>
              <a:rPr lang="en-US" altLang="en-US" sz="2000" i="1" dirty="0"/>
            </a:br>
            <a:r>
              <a:rPr lang="en-US" altLang="en-US" sz="2000" i="1" dirty="0"/>
              <a:t>                </a:t>
            </a:r>
            <a:r>
              <a:rPr lang="en-US" altLang="en-US" sz="2000" b="1" dirty="0"/>
              <a:t>where </a:t>
            </a:r>
            <a:r>
              <a:rPr lang="en-US" altLang="en-US" sz="2000" i="1" dirty="0"/>
              <a:t>dept_name = </a:t>
            </a:r>
            <a:r>
              <a:rPr lang="en-US" altLang="en-US" sz="2000" dirty="0"/>
              <a:t>'Biology'</a:t>
            </a:r>
          </a:p>
          <a:p>
            <a:pPr>
              <a:tabLst>
                <a:tab pos="1370013" algn="l"/>
              </a:tabLst>
            </a:pPr>
            <a:r>
              <a:rPr lang="en-US" altLang="en-US" sz="2000" dirty="0"/>
              <a:t>Create a view of department salary </a:t>
            </a:r>
            <a:r>
              <a:rPr lang="en-US" altLang="en-US" sz="2000" dirty="0" smtClean="0"/>
              <a:t>totals</a:t>
            </a:r>
            <a:r>
              <a:rPr lang="en-US" altLang="en-US" sz="2000" dirty="0"/>
              <a:t/>
            </a:r>
            <a:br>
              <a:rPr lang="en-US" altLang="en-US" sz="2000" dirty="0"/>
            </a:br>
            <a:r>
              <a:rPr lang="en-US" altLang="en-US" sz="2000" dirty="0"/>
              <a:t>  </a:t>
            </a:r>
            <a:r>
              <a:rPr lang="en-US" altLang="en-US" sz="2000" b="1" dirty="0"/>
              <a:t>create view </a:t>
            </a:r>
            <a:r>
              <a:rPr lang="en-US" altLang="en-US" sz="2000" b="1" i="1" dirty="0" err="1">
                <a:solidFill>
                  <a:srgbClr val="002060"/>
                </a:solidFill>
              </a:rPr>
              <a:t>departments_total_salary</a:t>
            </a:r>
            <a:r>
              <a:rPr lang="en-US" altLang="en-US" sz="2000" b="1" i="1" dirty="0">
                <a:solidFill>
                  <a:srgbClr val="002060"/>
                </a:solidFill>
              </a:rPr>
              <a:t>(dept_name, </a:t>
            </a:r>
            <a:r>
              <a:rPr lang="en-US" altLang="en-US" sz="2000" b="1" i="1" dirty="0" err="1">
                <a:solidFill>
                  <a:srgbClr val="002060"/>
                </a:solidFill>
              </a:rPr>
              <a:t>total_salary</a:t>
            </a:r>
            <a:r>
              <a:rPr lang="en-US" altLang="en-US" sz="2000" b="1" i="1" dirty="0">
                <a:solidFill>
                  <a:srgbClr val="000099"/>
                </a:solidFill>
              </a:rPr>
              <a:t>)</a:t>
            </a:r>
            <a:r>
              <a:rPr lang="en-US" altLang="en-US" sz="2000" i="1" dirty="0">
                <a:solidFill>
                  <a:srgbClr val="000099"/>
                </a:solidFill>
              </a:rPr>
              <a:t> </a:t>
            </a:r>
            <a:r>
              <a:rPr lang="en-US" altLang="en-US" sz="2000" b="1" dirty="0"/>
              <a:t>as</a:t>
            </a:r>
            <a:br>
              <a:rPr lang="en-US" altLang="en-US" sz="2000" b="1" dirty="0"/>
            </a:br>
            <a:r>
              <a:rPr lang="en-US" altLang="en-US" sz="2000" b="1" dirty="0"/>
              <a:t>       select </a:t>
            </a:r>
            <a:r>
              <a:rPr lang="en-US" altLang="en-US" sz="2000" i="1" dirty="0"/>
              <a:t>dept_name</a:t>
            </a:r>
            <a:r>
              <a:rPr lang="en-US" altLang="en-US" sz="2000" dirty="0"/>
              <a:t>, </a:t>
            </a:r>
            <a:r>
              <a:rPr lang="en-US" altLang="en-US" sz="2000" b="1" dirty="0"/>
              <a:t>sum </a:t>
            </a:r>
            <a:r>
              <a:rPr lang="en-US" altLang="en-US" sz="2000" dirty="0"/>
              <a:t>(</a:t>
            </a:r>
            <a:r>
              <a:rPr lang="en-US" altLang="en-US" sz="2000" i="1" dirty="0"/>
              <a:t>salary</a:t>
            </a:r>
            <a:r>
              <a:rPr lang="en-US" altLang="en-US" sz="2000" dirty="0"/>
              <a:t>)</a:t>
            </a:r>
            <a:br>
              <a:rPr lang="en-US" altLang="en-US" sz="2000" dirty="0"/>
            </a:br>
            <a:r>
              <a:rPr lang="en-US" altLang="en-US" sz="2000" dirty="0"/>
              <a:t>       </a:t>
            </a:r>
            <a:r>
              <a:rPr lang="en-US" altLang="en-US" sz="2000" b="1" dirty="0"/>
              <a:t>from </a:t>
            </a:r>
            <a:r>
              <a:rPr lang="en-US" altLang="en-US" sz="2000" i="1" dirty="0"/>
              <a:t>instructor</a:t>
            </a:r>
            <a:br>
              <a:rPr lang="en-US" altLang="en-US" sz="2000" i="1" dirty="0"/>
            </a:br>
            <a:r>
              <a:rPr lang="en-US" altLang="en-US" sz="2000" i="1" dirty="0"/>
              <a:t>      </a:t>
            </a:r>
            <a:r>
              <a:rPr lang="en-US" altLang="en-US" sz="2000" b="1" dirty="0"/>
              <a:t>group by </a:t>
            </a:r>
            <a:r>
              <a:rPr lang="en-US" altLang="en-US" sz="2000" i="1" dirty="0"/>
              <a:t>dept_name</a:t>
            </a:r>
            <a:r>
              <a:rPr lang="en-US" altLang="en-US" sz="2000" dirty="0"/>
              <a:t>;</a:t>
            </a:r>
          </a:p>
          <a:p>
            <a:pPr>
              <a:tabLst>
                <a:tab pos="1370013" algn="l"/>
              </a:tabLst>
            </a:pPr>
            <a:endParaRPr lang="en-US" altLang="en-US" sz="2000" dirty="0"/>
          </a:p>
          <a:p>
            <a:pPr>
              <a:buNone/>
              <a:tabLst>
                <a:tab pos="1370013" algn="l"/>
              </a:tabLst>
            </a:pPr>
            <a:endParaRPr lang="en-US" altLang="en-US" sz="2400" dirty="0"/>
          </a:p>
          <a:p>
            <a:pPr>
              <a:tabLst>
                <a:tab pos="1370013" algn="l"/>
              </a:tabLst>
            </a:pPr>
            <a:endParaRPr lang="en-US" altLang="en-US" sz="2000" dirty="0"/>
          </a:p>
          <a:p>
            <a:pPr>
              <a:tabLst>
                <a:tab pos="1370013" algn="l"/>
              </a:tabLst>
            </a:pPr>
            <a:endParaRPr lang="en-US" altLang="en-US" sz="2000" dirty="0"/>
          </a:p>
        </p:txBody>
      </p:sp>
      <p:sp>
        <p:nvSpPr>
          <p:cNvPr id="335877" name="Text Box 5"/>
          <p:cNvSpPr txBox="1">
            <a:spLocks noChangeArrowheads="1"/>
          </p:cNvSpPr>
          <p:nvPr/>
        </p:nvSpPr>
        <p:spPr bwMode="auto">
          <a:xfrm>
            <a:off x="1060450" y="5232400"/>
            <a:ext cx="7550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buClr>
                <a:schemeClr val="tx2"/>
              </a:buClr>
              <a:buSzPct val="90000"/>
              <a:buFont typeface="Monotype Sorts" charset="2"/>
              <a:buNone/>
            </a:pPr>
            <a:r>
              <a:rPr kumimoji="1" lang="en-US" altLang="en-US" sz="2400" b="1"/>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58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7"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pPr>
              <a:defRPr/>
            </a:pPr>
            <a:r>
              <a:rPr lang="en-US" sz="2800" dirty="0">
                <a:ea typeface="+mj-ea"/>
              </a:rPr>
              <a:t>Views Defined Using Other Views</a:t>
            </a:r>
          </a:p>
        </p:txBody>
      </p:sp>
      <p:sp>
        <p:nvSpPr>
          <p:cNvPr id="46083" name="Rectangle 3"/>
          <p:cNvSpPr>
            <a:spLocks noGrp="1" noChangeArrowheads="1"/>
          </p:cNvSpPr>
          <p:nvPr>
            <p:ph type="body" idx="1"/>
          </p:nvPr>
        </p:nvSpPr>
        <p:spPr>
          <a:xfrm>
            <a:off x="768350" y="1106488"/>
            <a:ext cx="7683191" cy="3380168"/>
          </a:xfrm>
        </p:spPr>
        <p:txBody>
          <a:bodyPr/>
          <a:lstStyle/>
          <a:p>
            <a:r>
              <a:rPr lang="en-US" altLang="en-US" sz="2400" dirty="0"/>
              <a:t>One view may be used in the expression defining another view </a:t>
            </a:r>
          </a:p>
          <a:p>
            <a:r>
              <a:rPr lang="en-US" altLang="en-US" sz="2400" dirty="0"/>
              <a:t>A view relation </a:t>
            </a:r>
            <a:r>
              <a:rPr lang="en-US" altLang="en-US" sz="2400" i="1" dirty="0"/>
              <a:t>v</a:t>
            </a:r>
            <a:r>
              <a:rPr lang="en-US" altLang="en-US" sz="2400" baseline="-25000" dirty="0"/>
              <a:t>1</a:t>
            </a:r>
            <a:r>
              <a:rPr lang="en-US" altLang="en-US" sz="2400" dirty="0"/>
              <a:t> is said to </a:t>
            </a:r>
            <a:r>
              <a:rPr lang="en-US" altLang="en-US" sz="2400" b="1" i="1" dirty="0">
                <a:solidFill>
                  <a:srgbClr val="002060"/>
                </a:solidFill>
              </a:rPr>
              <a:t>depend directly </a:t>
            </a:r>
            <a:r>
              <a:rPr lang="en-US" altLang="en-US" sz="2400" dirty="0"/>
              <a:t>on a view relation </a:t>
            </a:r>
            <a:r>
              <a:rPr lang="en-US" altLang="en-US" sz="2400" i="1" dirty="0"/>
              <a:t>v</a:t>
            </a:r>
            <a:r>
              <a:rPr lang="en-US" altLang="en-US" sz="2400" i="1" baseline="-25000" dirty="0"/>
              <a:t>2</a:t>
            </a:r>
            <a:r>
              <a:rPr lang="en-US" altLang="en-US" sz="2400" i="1" dirty="0"/>
              <a:t> </a:t>
            </a:r>
            <a:r>
              <a:rPr lang="en-US" altLang="en-US" sz="2400" dirty="0"/>
              <a:t> if </a:t>
            </a:r>
            <a:r>
              <a:rPr lang="en-US" altLang="en-US" sz="2400" i="1" dirty="0"/>
              <a:t>v</a:t>
            </a:r>
            <a:r>
              <a:rPr lang="en-US" altLang="en-US" sz="2400" baseline="-25000" dirty="0"/>
              <a:t>2</a:t>
            </a:r>
            <a:r>
              <a:rPr lang="en-US" altLang="en-US" sz="2400" dirty="0"/>
              <a:t> is used in the expression defining </a:t>
            </a:r>
            <a:r>
              <a:rPr lang="en-US" altLang="en-US" sz="2400" i="1" dirty="0"/>
              <a:t>v</a:t>
            </a:r>
            <a:r>
              <a:rPr lang="en-US" altLang="en-US" sz="2400" baseline="-25000" dirty="0"/>
              <a:t>1</a:t>
            </a:r>
            <a:endParaRPr lang="en-US" altLang="en-US" sz="2400" dirty="0"/>
          </a:p>
          <a:p>
            <a:r>
              <a:rPr lang="en-US" altLang="en-US" sz="2400" dirty="0"/>
              <a:t>A view relation </a:t>
            </a:r>
            <a:r>
              <a:rPr lang="en-US" altLang="en-US" sz="2400" i="1" dirty="0"/>
              <a:t>v</a:t>
            </a:r>
            <a:r>
              <a:rPr lang="en-US" altLang="en-US" sz="2400" baseline="-25000" dirty="0"/>
              <a:t>1</a:t>
            </a:r>
            <a:r>
              <a:rPr lang="en-US" altLang="en-US" sz="2400" dirty="0"/>
              <a:t> is said to </a:t>
            </a:r>
            <a:r>
              <a:rPr lang="en-US" altLang="en-US" sz="2400" b="1" i="1" dirty="0">
                <a:solidFill>
                  <a:srgbClr val="002060"/>
                </a:solidFill>
              </a:rPr>
              <a:t>depend on</a:t>
            </a:r>
            <a:r>
              <a:rPr lang="en-US" altLang="en-US" sz="2400" b="1" dirty="0">
                <a:solidFill>
                  <a:srgbClr val="002060"/>
                </a:solidFill>
              </a:rPr>
              <a:t> </a:t>
            </a:r>
            <a:r>
              <a:rPr lang="en-US" altLang="en-US" sz="2400" dirty="0"/>
              <a:t>view relation </a:t>
            </a:r>
            <a:r>
              <a:rPr lang="en-US" altLang="en-US" sz="2400" i="1" dirty="0"/>
              <a:t>v</a:t>
            </a:r>
            <a:r>
              <a:rPr lang="en-US" altLang="en-US" sz="2400" i="1" baseline="-25000" dirty="0"/>
              <a:t>2</a:t>
            </a:r>
            <a:r>
              <a:rPr lang="en-US" altLang="en-US" sz="2400" i="1" dirty="0"/>
              <a:t> </a:t>
            </a:r>
            <a:r>
              <a:rPr lang="en-US" altLang="en-US" sz="2400" dirty="0"/>
              <a:t>if either </a:t>
            </a:r>
            <a:r>
              <a:rPr lang="en-US" altLang="en-US" sz="2400" i="1" dirty="0"/>
              <a:t>v</a:t>
            </a:r>
            <a:r>
              <a:rPr lang="en-US" altLang="en-US" sz="2400" baseline="-25000" dirty="0"/>
              <a:t>1 </a:t>
            </a:r>
            <a:r>
              <a:rPr lang="en-US" altLang="en-US" sz="2400" dirty="0"/>
              <a:t>depends directly to </a:t>
            </a:r>
            <a:r>
              <a:rPr lang="en-US" altLang="en-US" sz="2400" i="1" dirty="0"/>
              <a:t>v</a:t>
            </a:r>
            <a:r>
              <a:rPr lang="en-US" altLang="en-US" sz="2400" baseline="-25000" dirty="0"/>
              <a:t>2 </a:t>
            </a:r>
            <a:r>
              <a:rPr lang="en-US" altLang="en-US" sz="2400" dirty="0"/>
              <a:t> or there is a path of dependencies from </a:t>
            </a:r>
            <a:r>
              <a:rPr lang="en-US" altLang="en-US" sz="2400" i="1" dirty="0"/>
              <a:t>v</a:t>
            </a:r>
            <a:r>
              <a:rPr lang="en-US" altLang="en-US" sz="2400" baseline="-25000" dirty="0"/>
              <a:t>1</a:t>
            </a:r>
            <a:r>
              <a:rPr lang="en-US" altLang="en-US" sz="2400" dirty="0"/>
              <a:t> to </a:t>
            </a:r>
            <a:r>
              <a:rPr lang="en-US" altLang="en-US" sz="2400" i="1" dirty="0"/>
              <a:t>v</a:t>
            </a:r>
            <a:r>
              <a:rPr lang="en-US" altLang="en-US" sz="2400" baseline="-25000" dirty="0"/>
              <a:t>2</a:t>
            </a:r>
            <a:r>
              <a:rPr lang="en-US" altLang="en-US" sz="2400" dirty="0"/>
              <a:t> </a:t>
            </a:r>
          </a:p>
          <a:p>
            <a:r>
              <a:rPr lang="en-US" altLang="en-US" sz="2400" dirty="0"/>
              <a:t>A view relation </a:t>
            </a:r>
            <a:r>
              <a:rPr lang="en-US" altLang="en-US" sz="2400" i="1" dirty="0"/>
              <a:t>v</a:t>
            </a:r>
            <a:r>
              <a:rPr lang="en-US" altLang="en-US" sz="2400" dirty="0"/>
              <a:t> is said to be </a:t>
            </a:r>
            <a:r>
              <a:rPr lang="en-US" altLang="en-US" sz="2400" b="1" i="1" dirty="0">
                <a:solidFill>
                  <a:srgbClr val="002060"/>
                </a:solidFill>
              </a:rPr>
              <a:t>recursive</a:t>
            </a:r>
            <a:r>
              <a:rPr lang="en-US" altLang="en-US" sz="2400" i="1" dirty="0"/>
              <a:t> </a:t>
            </a:r>
            <a:r>
              <a:rPr lang="en-US" altLang="en-US" sz="2400" dirty="0"/>
              <a:t> if it depends on itself.</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a:defRPr/>
            </a:pPr>
            <a:r>
              <a:rPr lang="en-US" sz="2800" dirty="0">
                <a:ea typeface="+mj-ea"/>
              </a:rPr>
              <a:t>Views Defined Using Other Views</a:t>
            </a:r>
          </a:p>
        </p:txBody>
      </p:sp>
      <p:sp>
        <p:nvSpPr>
          <p:cNvPr id="44035" name="Rectangle 3"/>
          <p:cNvSpPr>
            <a:spLocks noGrp="1" noChangeArrowheads="1"/>
          </p:cNvSpPr>
          <p:nvPr>
            <p:ph type="body" idx="1"/>
          </p:nvPr>
        </p:nvSpPr>
        <p:spPr>
          <a:xfrm>
            <a:off x="768350" y="1118173"/>
            <a:ext cx="7570979" cy="4282884"/>
          </a:xfrm>
        </p:spPr>
        <p:txBody>
          <a:bodyPr/>
          <a:lstStyle/>
          <a:p>
            <a:r>
              <a:rPr lang="en-US" altLang="en-US" sz="2000" b="1" dirty="0"/>
              <a:t>create view </a:t>
            </a:r>
            <a:r>
              <a:rPr lang="en-US" altLang="en-US" sz="2000" b="1" i="1" dirty="0">
                <a:solidFill>
                  <a:srgbClr val="002060"/>
                </a:solidFill>
              </a:rPr>
              <a:t>physics_fall_2017</a:t>
            </a:r>
            <a:r>
              <a:rPr lang="en-US" altLang="en-US" sz="2000" b="1" i="1" dirty="0"/>
              <a:t> </a:t>
            </a:r>
            <a:r>
              <a:rPr lang="en-US" altLang="en-US" sz="2000" b="1" dirty="0"/>
              <a:t>as</a:t>
            </a:r>
            <a:br>
              <a:rPr lang="en-US" altLang="en-US" sz="2000" b="1" dirty="0"/>
            </a:br>
            <a:r>
              <a:rPr lang="en-US" altLang="en-US" sz="2000" b="1" dirty="0"/>
              <a:t>   select </a:t>
            </a:r>
            <a:r>
              <a:rPr lang="en-US" altLang="en-US" sz="2000" i="1" dirty="0" err="1"/>
              <a:t>course</a:t>
            </a:r>
            <a:r>
              <a:rPr lang="en-US" altLang="en-US" sz="2000" dirty="0" err="1"/>
              <a:t>.</a:t>
            </a:r>
            <a:r>
              <a:rPr lang="en-US" altLang="en-US" sz="2000" i="1" dirty="0" err="1"/>
              <a:t>course_id</a:t>
            </a:r>
            <a:r>
              <a:rPr lang="en-US" altLang="en-US" sz="2000" dirty="0"/>
              <a:t>, </a:t>
            </a:r>
            <a:r>
              <a:rPr lang="en-US" altLang="en-US" sz="2000" i="1" dirty="0" err="1"/>
              <a:t>sec_id</a:t>
            </a:r>
            <a:r>
              <a:rPr lang="en-US" altLang="en-US" sz="2000" dirty="0"/>
              <a:t>, </a:t>
            </a:r>
            <a:r>
              <a:rPr lang="en-US" altLang="en-US" sz="2000" i="1" dirty="0"/>
              <a:t>building</a:t>
            </a:r>
            <a:r>
              <a:rPr lang="en-US" altLang="en-US" sz="2000" dirty="0"/>
              <a:t>, </a:t>
            </a:r>
            <a:r>
              <a:rPr lang="en-US" altLang="en-US" sz="2000" i="1" dirty="0" err="1"/>
              <a:t>room_number</a:t>
            </a:r>
            <a:r>
              <a:rPr lang="en-US" altLang="en-US" sz="2000" i="1" dirty="0"/>
              <a:t/>
            </a:r>
            <a:br>
              <a:rPr lang="en-US" altLang="en-US" sz="2000" i="1" dirty="0"/>
            </a:br>
            <a:r>
              <a:rPr lang="en-US" altLang="en-US" sz="2000" i="1" dirty="0"/>
              <a:t>   </a:t>
            </a:r>
            <a:r>
              <a:rPr lang="en-US" altLang="en-US" sz="2000" b="1" dirty="0"/>
              <a:t>from </a:t>
            </a:r>
            <a:r>
              <a:rPr lang="en-US" altLang="en-US" sz="2000" i="1" dirty="0"/>
              <a:t>course</a:t>
            </a:r>
            <a:r>
              <a:rPr lang="en-US" altLang="en-US" sz="2000" dirty="0"/>
              <a:t>, </a:t>
            </a:r>
            <a:r>
              <a:rPr lang="en-US" altLang="en-US" sz="2000" i="1" dirty="0"/>
              <a:t>section</a:t>
            </a:r>
            <a:br>
              <a:rPr lang="en-US" altLang="en-US" sz="2000" i="1" dirty="0"/>
            </a:br>
            <a:r>
              <a:rPr lang="en-US" altLang="en-US" sz="2000" i="1" dirty="0"/>
              <a:t>   </a:t>
            </a:r>
            <a:r>
              <a:rPr lang="en-US" altLang="en-US" sz="2000" b="1" dirty="0"/>
              <a:t>where </a:t>
            </a:r>
            <a:r>
              <a:rPr lang="en-US" altLang="en-US" sz="2000" i="1" dirty="0" err="1"/>
              <a:t>course</a:t>
            </a:r>
            <a:r>
              <a:rPr lang="en-US" altLang="en-US" sz="2000" dirty="0" err="1"/>
              <a:t>.</a:t>
            </a:r>
            <a:r>
              <a:rPr lang="en-US" altLang="en-US" sz="2000" i="1" dirty="0" err="1"/>
              <a:t>course_id</a:t>
            </a:r>
            <a:r>
              <a:rPr lang="en-US" altLang="en-US" sz="2000" i="1" dirty="0"/>
              <a:t> </a:t>
            </a:r>
            <a:r>
              <a:rPr lang="en-US" altLang="en-US" sz="2000" dirty="0"/>
              <a:t>= </a:t>
            </a:r>
            <a:r>
              <a:rPr lang="en-US" altLang="en-US" sz="2000" i="1" dirty="0" err="1"/>
              <a:t>section</a:t>
            </a:r>
            <a:r>
              <a:rPr lang="en-US" altLang="en-US" sz="2000" dirty="0" err="1"/>
              <a:t>.</a:t>
            </a:r>
            <a:r>
              <a:rPr lang="en-US" altLang="en-US" sz="2000" i="1" dirty="0" err="1"/>
              <a:t>course_id</a:t>
            </a:r>
            <a:r>
              <a:rPr lang="en-US" altLang="en-US" sz="2000" i="1" dirty="0"/>
              <a:t/>
            </a:r>
            <a:br>
              <a:rPr lang="en-US" altLang="en-US" sz="2000" i="1" dirty="0"/>
            </a:br>
            <a:r>
              <a:rPr lang="en-US" altLang="en-US" sz="2000" i="1" dirty="0"/>
              <a:t>              </a:t>
            </a:r>
            <a:r>
              <a:rPr lang="en-US" altLang="en-US" sz="2000" b="1" dirty="0"/>
              <a:t>and </a:t>
            </a:r>
            <a:r>
              <a:rPr lang="en-US" altLang="en-US" sz="2000" i="1" dirty="0" err="1"/>
              <a:t>course</a:t>
            </a:r>
            <a:r>
              <a:rPr lang="en-US" altLang="en-US" sz="2000" dirty="0" err="1"/>
              <a:t>.</a:t>
            </a:r>
            <a:r>
              <a:rPr lang="en-US" altLang="en-US" sz="2000" i="1" dirty="0" err="1"/>
              <a:t>dept_name</a:t>
            </a:r>
            <a:r>
              <a:rPr lang="en-US" altLang="en-US" sz="2000" i="1" dirty="0"/>
              <a:t> </a:t>
            </a:r>
            <a:r>
              <a:rPr lang="en-US" altLang="en-US" sz="2000" dirty="0"/>
              <a:t>= 'Physics'</a:t>
            </a:r>
            <a:br>
              <a:rPr lang="en-US" altLang="en-US" sz="2000" dirty="0"/>
            </a:br>
            <a:r>
              <a:rPr lang="en-US" altLang="en-US" sz="2000" dirty="0"/>
              <a:t>              </a:t>
            </a:r>
            <a:r>
              <a:rPr lang="en-US" altLang="en-US" sz="2000" b="1" dirty="0"/>
              <a:t>and </a:t>
            </a:r>
            <a:r>
              <a:rPr lang="en-US" altLang="en-US" sz="2000" i="1" dirty="0" err="1"/>
              <a:t>section</a:t>
            </a:r>
            <a:r>
              <a:rPr lang="en-US" altLang="en-US" sz="2000" dirty="0" err="1"/>
              <a:t>.</a:t>
            </a:r>
            <a:r>
              <a:rPr lang="en-US" altLang="en-US" sz="2000" i="1" dirty="0" err="1"/>
              <a:t>semester</a:t>
            </a:r>
            <a:r>
              <a:rPr lang="en-US" altLang="en-US" sz="2000" i="1" dirty="0"/>
              <a:t> </a:t>
            </a:r>
            <a:r>
              <a:rPr lang="en-US" altLang="en-US" sz="2000" dirty="0"/>
              <a:t>= 'Fall'</a:t>
            </a:r>
            <a:br>
              <a:rPr lang="en-US" altLang="en-US" sz="2000" dirty="0"/>
            </a:br>
            <a:r>
              <a:rPr lang="en-US" altLang="en-US" sz="2000" dirty="0"/>
              <a:t>              </a:t>
            </a:r>
            <a:r>
              <a:rPr lang="en-US" altLang="en-US" sz="2000" b="1" dirty="0"/>
              <a:t>and </a:t>
            </a:r>
            <a:r>
              <a:rPr lang="en-US" altLang="en-US" sz="2000" i="1" dirty="0" err="1"/>
              <a:t>section</a:t>
            </a:r>
            <a:r>
              <a:rPr lang="en-US" altLang="en-US" sz="2000" dirty="0" err="1"/>
              <a:t>.</a:t>
            </a:r>
            <a:r>
              <a:rPr lang="en-US" altLang="en-US" sz="2000" i="1" dirty="0" err="1"/>
              <a:t>year</a:t>
            </a:r>
            <a:r>
              <a:rPr lang="en-US" altLang="en-US" sz="2000" i="1" dirty="0"/>
              <a:t> </a:t>
            </a:r>
            <a:r>
              <a:rPr lang="en-US" altLang="en-US" sz="2000" dirty="0"/>
              <a:t>= '2017’;</a:t>
            </a:r>
          </a:p>
          <a:p>
            <a:pPr>
              <a:buNone/>
            </a:pPr>
            <a:r>
              <a:rPr lang="en-US" altLang="en-US" sz="2000" dirty="0"/>
              <a:t> </a:t>
            </a:r>
          </a:p>
          <a:p>
            <a:r>
              <a:rPr lang="en-US" altLang="en-US" sz="2000" b="1" dirty="0"/>
              <a:t>create view </a:t>
            </a:r>
            <a:r>
              <a:rPr lang="en-US" altLang="en-US" sz="2000" b="1" i="1" dirty="0">
                <a:solidFill>
                  <a:srgbClr val="002060"/>
                </a:solidFill>
              </a:rPr>
              <a:t>physics_fall_2017</a:t>
            </a:r>
            <a:r>
              <a:rPr lang="en-US" altLang="en-US" sz="2000" b="1" i="1" dirty="0"/>
              <a:t>_</a:t>
            </a:r>
            <a:r>
              <a:rPr lang="en-US" altLang="en-US" sz="2000" i="1" dirty="0"/>
              <a:t>watson </a:t>
            </a:r>
            <a:r>
              <a:rPr lang="en-US" altLang="en-US" sz="2000" b="1" dirty="0"/>
              <a:t>as</a:t>
            </a:r>
            <a:br>
              <a:rPr lang="en-US" altLang="en-US" sz="2000" b="1" dirty="0"/>
            </a:br>
            <a:r>
              <a:rPr lang="en-US" altLang="en-US" sz="2000" b="1" dirty="0"/>
              <a:t>    select </a:t>
            </a:r>
            <a:r>
              <a:rPr lang="en-US" altLang="en-US" sz="2000" i="1" dirty="0" err="1"/>
              <a:t>course_id</a:t>
            </a:r>
            <a:r>
              <a:rPr lang="en-US" altLang="en-US" sz="2000" dirty="0"/>
              <a:t>, </a:t>
            </a:r>
            <a:r>
              <a:rPr lang="en-US" altLang="en-US" sz="2000" i="1" dirty="0" err="1"/>
              <a:t>room_number</a:t>
            </a:r>
            <a:r>
              <a:rPr lang="en-US" altLang="en-US" sz="2000" i="1" dirty="0"/>
              <a:t/>
            </a:r>
            <a:br>
              <a:rPr lang="en-US" altLang="en-US" sz="2000" i="1" dirty="0"/>
            </a:br>
            <a:r>
              <a:rPr lang="en-US" altLang="en-US" sz="2000" i="1" dirty="0"/>
              <a:t>    </a:t>
            </a:r>
            <a:r>
              <a:rPr lang="en-US" altLang="en-US" sz="2000" b="1" dirty="0"/>
              <a:t>from </a:t>
            </a:r>
            <a:r>
              <a:rPr lang="en-US" altLang="en-US" sz="2000" b="1" i="1" dirty="0">
                <a:solidFill>
                  <a:srgbClr val="002060"/>
                </a:solidFill>
              </a:rPr>
              <a:t>physics_fall_2017</a:t>
            </a:r>
            <a:r>
              <a:rPr lang="en-US" altLang="en-US" sz="2000" i="1" dirty="0"/>
              <a:t/>
            </a:r>
            <a:br>
              <a:rPr lang="en-US" altLang="en-US" sz="2000" i="1" dirty="0"/>
            </a:br>
            <a:r>
              <a:rPr lang="en-US" altLang="en-US" sz="2000" i="1" dirty="0"/>
              <a:t>    </a:t>
            </a:r>
            <a:r>
              <a:rPr lang="en-US" altLang="en-US" sz="2000" b="1" dirty="0"/>
              <a:t>where </a:t>
            </a:r>
            <a:r>
              <a:rPr lang="en-US" altLang="en-US" sz="2000" i="1" dirty="0"/>
              <a:t>building</a:t>
            </a:r>
            <a:r>
              <a:rPr lang="en-US" altLang="en-US" sz="2000" dirty="0"/>
              <a:t>= 'Watson';</a:t>
            </a:r>
          </a:p>
          <a:p>
            <a:endParaRPr lang="en-US"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a:defRPr/>
            </a:pPr>
            <a:r>
              <a:rPr lang="en-US" sz="2800" dirty="0">
                <a:ea typeface="+mj-ea"/>
              </a:rPr>
              <a:t>View Expansion</a:t>
            </a:r>
          </a:p>
        </p:txBody>
      </p:sp>
      <p:sp>
        <p:nvSpPr>
          <p:cNvPr id="45059" name="Rectangle 3"/>
          <p:cNvSpPr>
            <a:spLocks noGrp="1" noChangeArrowheads="1"/>
          </p:cNvSpPr>
          <p:nvPr>
            <p:ph type="body" idx="1"/>
          </p:nvPr>
        </p:nvSpPr>
        <p:spPr/>
        <p:txBody>
          <a:bodyPr/>
          <a:lstStyle/>
          <a:p>
            <a:r>
              <a:rPr lang="en-US" altLang="en-US" sz="2000" dirty="0"/>
              <a:t>Expand  the view :</a:t>
            </a:r>
          </a:p>
          <a:p>
            <a:pPr>
              <a:buNone/>
            </a:pPr>
            <a:r>
              <a:rPr lang="en-US" altLang="en-US" sz="2000" b="1" dirty="0"/>
              <a:t>          create view </a:t>
            </a:r>
            <a:r>
              <a:rPr lang="en-US" altLang="en-US" sz="2000" b="1" i="1" dirty="0">
                <a:solidFill>
                  <a:srgbClr val="002060"/>
                </a:solidFill>
              </a:rPr>
              <a:t>physics_fall_2017_watson</a:t>
            </a:r>
            <a:r>
              <a:rPr lang="en-US" altLang="en-US" sz="2000" b="1" i="1" dirty="0"/>
              <a:t>  </a:t>
            </a:r>
            <a:r>
              <a:rPr lang="en-US" altLang="en-US" sz="2000" b="1" dirty="0"/>
              <a:t>as</a:t>
            </a:r>
            <a:br>
              <a:rPr lang="en-US" altLang="en-US" sz="2000" b="1" dirty="0"/>
            </a:br>
            <a:r>
              <a:rPr lang="en-US" altLang="en-US" sz="2000" b="1" dirty="0"/>
              <a:t>        select </a:t>
            </a:r>
            <a:r>
              <a:rPr lang="en-US" altLang="en-US" sz="2000" i="1" dirty="0" err="1"/>
              <a:t>course_id</a:t>
            </a:r>
            <a:r>
              <a:rPr lang="en-US" altLang="en-US" sz="2000" dirty="0"/>
              <a:t>, </a:t>
            </a:r>
            <a:r>
              <a:rPr lang="en-US" altLang="en-US" sz="2000" i="1" dirty="0" err="1"/>
              <a:t>room_number</a:t>
            </a:r>
            <a:r>
              <a:rPr lang="en-US" altLang="en-US" sz="2000" i="1" dirty="0"/>
              <a:t/>
            </a:r>
            <a:br>
              <a:rPr lang="en-US" altLang="en-US" sz="2000" i="1" dirty="0"/>
            </a:br>
            <a:r>
              <a:rPr lang="en-US" altLang="en-US" sz="2000" i="1" dirty="0"/>
              <a:t>        </a:t>
            </a:r>
            <a:r>
              <a:rPr lang="en-US" altLang="en-US" sz="2000" b="1" dirty="0"/>
              <a:t>from </a:t>
            </a:r>
            <a:r>
              <a:rPr lang="en-US" altLang="en-US" sz="2000" b="1" i="1" dirty="0">
                <a:solidFill>
                  <a:srgbClr val="002060"/>
                </a:solidFill>
              </a:rPr>
              <a:t>physics_fall_2017</a:t>
            </a:r>
            <a:r>
              <a:rPr lang="en-US" altLang="en-US" sz="2000" i="1" dirty="0"/>
              <a:t/>
            </a:r>
            <a:br>
              <a:rPr lang="en-US" altLang="en-US" sz="2000" i="1" dirty="0"/>
            </a:br>
            <a:r>
              <a:rPr lang="en-US" altLang="en-US" sz="2000" i="1" dirty="0"/>
              <a:t>        </a:t>
            </a:r>
            <a:r>
              <a:rPr lang="en-US" altLang="en-US" sz="2000" b="1" dirty="0"/>
              <a:t>where </a:t>
            </a:r>
            <a:r>
              <a:rPr lang="en-US" altLang="en-US" sz="2000" i="1" dirty="0"/>
              <a:t>building</a:t>
            </a:r>
            <a:r>
              <a:rPr lang="en-US" altLang="en-US" sz="2000" dirty="0"/>
              <a:t>= 'Watson</a:t>
            </a:r>
            <a:r>
              <a:rPr lang="en-US" altLang="ja-JP" sz="2000" dirty="0"/>
              <a:t>'</a:t>
            </a:r>
            <a:endParaRPr lang="en-US" altLang="en-US" sz="2000" dirty="0"/>
          </a:p>
          <a:p>
            <a:r>
              <a:rPr lang="en-US" altLang="en-US" sz="2000" dirty="0"/>
              <a:t>To:</a:t>
            </a:r>
          </a:p>
          <a:p>
            <a:endParaRPr lang="en-US" altLang="en-US" sz="2000" dirty="0"/>
          </a:p>
          <a:p>
            <a:endParaRPr lang="en-US" altLang="en-US" sz="2000" dirty="0"/>
          </a:p>
          <a:p>
            <a:endParaRPr lang="en-US" altLang="en-US" sz="2000" dirty="0"/>
          </a:p>
          <a:p>
            <a:endParaRPr lang="en-US" altLang="en-US" sz="2000" dirty="0"/>
          </a:p>
          <a:p>
            <a:endParaRPr lang="en-US" altLang="en-US" sz="2000" dirty="0"/>
          </a:p>
          <a:p>
            <a:endParaRPr lang="en-US" altLang="en-US" sz="1700" dirty="0"/>
          </a:p>
          <a:p>
            <a:endParaRPr lang="en-US" altLang="en-US" sz="1700" dirty="0"/>
          </a:p>
          <a:p>
            <a:endParaRPr lang="en-US" altLang="en-US" sz="1700" dirty="0"/>
          </a:p>
          <a:p>
            <a:endParaRPr lang="en-US" altLang="en-US" sz="1700" dirty="0"/>
          </a:p>
        </p:txBody>
      </p:sp>
      <p:sp>
        <p:nvSpPr>
          <p:cNvPr id="45060" name="Text Box 4"/>
          <p:cNvSpPr txBox="1">
            <a:spLocks noChangeArrowheads="1"/>
          </p:cNvSpPr>
          <p:nvPr/>
        </p:nvSpPr>
        <p:spPr bwMode="auto">
          <a:xfrm>
            <a:off x="1489538" y="3242975"/>
            <a:ext cx="7192962"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b="1" dirty="0"/>
              <a:t>create view </a:t>
            </a:r>
            <a:r>
              <a:rPr kumimoji="1" lang="en-US" altLang="en-US" sz="2000" b="1" i="1" dirty="0">
                <a:solidFill>
                  <a:srgbClr val="002060"/>
                </a:solidFill>
                <a:latin typeface="+mn-lt"/>
              </a:rPr>
              <a:t>physics_fall_2017_watson</a:t>
            </a:r>
            <a:r>
              <a:rPr lang="en-US" altLang="en-US" sz="2000" b="1" i="1" dirty="0">
                <a:solidFill>
                  <a:srgbClr val="002060"/>
                </a:solidFill>
              </a:rPr>
              <a:t> </a:t>
            </a:r>
            <a:r>
              <a:rPr lang="en-US" altLang="en-US" sz="2000" b="1" dirty="0"/>
              <a:t>as</a:t>
            </a:r>
          </a:p>
          <a:p>
            <a:r>
              <a:rPr lang="en-US" altLang="en-US" sz="2000" dirty="0"/>
              <a:t>    </a:t>
            </a:r>
            <a:r>
              <a:rPr lang="en-US" altLang="en-US" sz="2000" b="1" dirty="0"/>
              <a:t>select </a:t>
            </a:r>
            <a:r>
              <a:rPr lang="en-US" altLang="en-US" sz="2000" i="1" dirty="0" err="1"/>
              <a:t>course_id</a:t>
            </a:r>
            <a:r>
              <a:rPr lang="en-US" altLang="en-US" sz="2000" dirty="0"/>
              <a:t>, </a:t>
            </a:r>
            <a:r>
              <a:rPr lang="en-US" altLang="en-US" sz="2000" i="1" dirty="0" err="1"/>
              <a:t>room_number</a:t>
            </a:r>
            <a:endParaRPr lang="en-US" altLang="en-US" sz="2000" i="1" dirty="0"/>
          </a:p>
          <a:p>
            <a:r>
              <a:rPr lang="en-US" altLang="en-US" sz="2000" b="1" dirty="0"/>
              <a:t>    from </a:t>
            </a:r>
            <a:r>
              <a:rPr lang="en-US" altLang="en-US" sz="2000" dirty="0"/>
              <a:t>(</a:t>
            </a:r>
            <a:r>
              <a:rPr lang="en-US" altLang="en-US" sz="2000" b="1" dirty="0"/>
              <a:t>select </a:t>
            </a:r>
            <a:r>
              <a:rPr lang="en-US" altLang="en-US" sz="2000" i="1" dirty="0" err="1"/>
              <a:t>course</a:t>
            </a:r>
            <a:r>
              <a:rPr lang="en-US" altLang="en-US" sz="2000" dirty="0" err="1"/>
              <a:t>.</a:t>
            </a:r>
            <a:r>
              <a:rPr lang="en-US" altLang="en-US" sz="2000" i="1" dirty="0" err="1"/>
              <a:t>course_id</a:t>
            </a:r>
            <a:r>
              <a:rPr lang="en-US" altLang="en-US" sz="2000" dirty="0"/>
              <a:t>, </a:t>
            </a:r>
            <a:r>
              <a:rPr lang="en-US" altLang="en-US" sz="2000" i="1" dirty="0"/>
              <a:t>building</a:t>
            </a:r>
            <a:r>
              <a:rPr lang="en-US" altLang="en-US" sz="2000" dirty="0"/>
              <a:t>, </a:t>
            </a:r>
            <a:r>
              <a:rPr lang="en-US" altLang="en-US" sz="2000" i="1" dirty="0" err="1"/>
              <a:t>room_number</a:t>
            </a:r>
            <a:endParaRPr lang="en-US" altLang="en-US" sz="2000" i="1" dirty="0"/>
          </a:p>
          <a:p>
            <a:r>
              <a:rPr lang="en-US" altLang="en-US" sz="2000" b="1" dirty="0"/>
              <a:t>          from </a:t>
            </a:r>
            <a:r>
              <a:rPr lang="en-US" altLang="en-US" sz="2000" i="1" dirty="0"/>
              <a:t>course</a:t>
            </a:r>
            <a:r>
              <a:rPr lang="en-US" altLang="en-US" sz="2000" dirty="0"/>
              <a:t>, </a:t>
            </a:r>
            <a:r>
              <a:rPr lang="en-US" altLang="en-US" sz="2000" i="1" dirty="0"/>
              <a:t>section</a:t>
            </a:r>
          </a:p>
          <a:p>
            <a:r>
              <a:rPr lang="en-US" altLang="en-US" sz="2000" b="1" dirty="0"/>
              <a:t>          where </a:t>
            </a:r>
            <a:r>
              <a:rPr lang="en-US" altLang="en-US" sz="2000" i="1" dirty="0" err="1"/>
              <a:t>course</a:t>
            </a:r>
            <a:r>
              <a:rPr lang="en-US" altLang="en-US" sz="2000" dirty="0" err="1"/>
              <a:t>.</a:t>
            </a:r>
            <a:r>
              <a:rPr lang="en-US" altLang="en-US" sz="2000" i="1" dirty="0" err="1"/>
              <a:t>course_id</a:t>
            </a:r>
            <a:r>
              <a:rPr lang="en-US" altLang="en-US" sz="2000" i="1" dirty="0"/>
              <a:t> </a:t>
            </a:r>
            <a:r>
              <a:rPr lang="en-US" altLang="en-US" sz="2000" dirty="0"/>
              <a:t>= </a:t>
            </a:r>
            <a:r>
              <a:rPr lang="en-US" altLang="en-US" sz="2000" i="1" dirty="0" err="1"/>
              <a:t>section</a:t>
            </a:r>
            <a:r>
              <a:rPr lang="en-US" altLang="en-US" sz="2000" dirty="0" err="1"/>
              <a:t>.</a:t>
            </a:r>
            <a:r>
              <a:rPr lang="en-US" altLang="en-US" sz="2000" i="1" dirty="0" err="1"/>
              <a:t>course_id</a:t>
            </a:r>
            <a:endParaRPr lang="en-US" altLang="en-US" sz="2000" i="1" dirty="0"/>
          </a:p>
          <a:p>
            <a:r>
              <a:rPr lang="en-US" altLang="en-US" sz="2000" b="1" dirty="0"/>
              <a:t>               and </a:t>
            </a:r>
            <a:r>
              <a:rPr lang="en-US" altLang="en-US" sz="2000" i="1" dirty="0" err="1"/>
              <a:t>course</a:t>
            </a:r>
            <a:r>
              <a:rPr lang="en-US" altLang="en-US" sz="2000" dirty="0" err="1"/>
              <a:t>.</a:t>
            </a:r>
            <a:r>
              <a:rPr lang="en-US" altLang="en-US" sz="2000" i="1" dirty="0" err="1"/>
              <a:t>dept_name</a:t>
            </a:r>
            <a:r>
              <a:rPr lang="en-US" altLang="en-US" sz="2000" i="1" dirty="0"/>
              <a:t> </a:t>
            </a:r>
            <a:r>
              <a:rPr lang="en-US" altLang="en-US" sz="2000" dirty="0"/>
              <a:t>= 'Physics'</a:t>
            </a:r>
          </a:p>
          <a:p>
            <a:r>
              <a:rPr lang="en-US" altLang="en-US" sz="2000" b="1" dirty="0"/>
              <a:t>               and </a:t>
            </a:r>
            <a:r>
              <a:rPr lang="en-US" altLang="en-US" sz="2000" i="1" dirty="0" err="1"/>
              <a:t>section</a:t>
            </a:r>
            <a:r>
              <a:rPr lang="en-US" altLang="en-US" sz="2000" dirty="0" err="1"/>
              <a:t>.</a:t>
            </a:r>
            <a:r>
              <a:rPr lang="en-US" altLang="en-US" sz="2000" i="1" dirty="0" err="1"/>
              <a:t>semester</a:t>
            </a:r>
            <a:r>
              <a:rPr lang="en-US" altLang="en-US" sz="2000" i="1" dirty="0"/>
              <a:t> </a:t>
            </a:r>
            <a:r>
              <a:rPr lang="en-US" altLang="en-US" sz="2000" dirty="0"/>
              <a:t>= 'Fall'</a:t>
            </a:r>
          </a:p>
          <a:p>
            <a:r>
              <a:rPr lang="en-US" altLang="en-US" sz="2000" b="1" dirty="0"/>
              <a:t>               and </a:t>
            </a:r>
            <a:r>
              <a:rPr lang="en-US" altLang="en-US" sz="2000" i="1" dirty="0" err="1"/>
              <a:t>section</a:t>
            </a:r>
            <a:r>
              <a:rPr lang="en-US" altLang="en-US" sz="2000" dirty="0" err="1"/>
              <a:t>.</a:t>
            </a:r>
            <a:r>
              <a:rPr lang="en-US" altLang="en-US" sz="2000" i="1" dirty="0" err="1"/>
              <a:t>year</a:t>
            </a:r>
            <a:r>
              <a:rPr lang="en-US" altLang="en-US" sz="2000" i="1" dirty="0"/>
              <a:t> </a:t>
            </a:r>
            <a:r>
              <a:rPr lang="en-US" altLang="en-US" sz="2000" dirty="0"/>
              <a:t>= '2017')</a:t>
            </a:r>
          </a:p>
          <a:p>
            <a:r>
              <a:rPr lang="en-US" altLang="en-US" sz="2000" b="1" dirty="0"/>
              <a:t>     where </a:t>
            </a:r>
            <a:r>
              <a:rPr lang="en-US" altLang="en-US" sz="2000" i="1" dirty="0"/>
              <a:t>building</a:t>
            </a:r>
            <a:r>
              <a:rPr lang="en-US" altLang="en-US" sz="2000" dirty="0"/>
              <a:t>= 'Watson';</a:t>
            </a:r>
          </a:p>
          <a:p>
            <a:endParaRPr lang="en-US" altLang="en-US" sz="2000" dirty="0"/>
          </a:p>
        </p:txBody>
      </p:sp>
    </p:spTree>
    <p:extLst>
      <p:ext uri="{BB962C8B-B14F-4D97-AF65-F5344CB8AC3E}">
        <p14:creationId xmlns:p14="http://schemas.microsoft.com/office/powerpoint/2010/main" val="6435878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pPr>
              <a:defRPr/>
            </a:pPr>
            <a:r>
              <a:rPr lang="en-US" sz="2800" dirty="0">
                <a:ea typeface="+mj-ea"/>
              </a:rPr>
              <a:t>View Expansion (Cont.)</a:t>
            </a:r>
          </a:p>
        </p:txBody>
      </p:sp>
      <p:sp>
        <p:nvSpPr>
          <p:cNvPr id="48131" name="Rectangle 3"/>
          <p:cNvSpPr>
            <a:spLocks noGrp="1" noChangeArrowheads="1"/>
          </p:cNvSpPr>
          <p:nvPr>
            <p:ph type="body" idx="1"/>
          </p:nvPr>
        </p:nvSpPr>
        <p:spPr>
          <a:xfrm>
            <a:off x="768350" y="1093789"/>
            <a:ext cx="7866364" cy="4051236"/>
          </a:xfrm>
        </p:spPr>
        <p:txBody>
          <a:bodyPr/>
          <a:lstStyle/>
          <a:p>
            <a:pPr>
              <a:tabLst>
                <a:tab pos="681038" algn="l"/>
              </a:tabLst>
            </a:pPr>
            <a:r>
              <a:rPr lang="en-US" altLang="en-US" sz="2400" dirty="0"/>
              <a:t>A way to define the meaning of views defined in terms of other views.</a:t>
            </a:r>
          </a:p>
          <a:p>
            <a:pPr>
              <a:tabLst>
                <a:tab pos="681038" algn="l"/>
              </a:tabLst>
            </a:pPr>
            <a:r>
              <a:rPr lang="en-US" altLang="en-US" sz="2400" dirty="0"/>
              <a:t>Let view </a:t>
            </a:r>
            <a:r>
              <a:rPr lang="en-US" altLang="en-US" sz="2400" i="1" dirty="0"/>
              <a:t>v</a:t>
            </a:r>
            <a:r>
              <a:rPr lang="en-US" altLang="en-US" sz="2400" baseline="-25000" dirty="0"/>
              <a:t>1</a:t>
            </a:r>
            <a:r>
              <a:rPr lang="en-US" altLang="en-US" sz="2400" dirty="0"/>
              <a:t> be defined by an expression </a:t>
            </a:r>
            <a:r>
              <a:rPr lang="en-US" altLang="en-US" sz="2400" i="1" dirty="0"/>
              <a:t>e</a:t>
            </a:r>
            <a:r>
              <a:rPr lang="en-US" altLang="en-US" sz="2400" baseline="-25000" dirty="0"/>
              <a:t>1</a:t>
            </a:r>
            <a:r>
              <a:rPr lang="en-US" altLang="en-US" sz="2400" dirty="0"/>
              <a:t> that may itself contain uses of view relations.</a:t>
            </a:r>
          </a:p>
          <a:p>
            <a:pPr>
              <a:tabLst>
                <a:tab pos="681038" algn="l"/>
              </a:tabLst>
            </a:pPr>
            <a:r>
              <a:rPr lang="en-US" altLang="en-US" sz="2400" dirty="0"/>
              <a:t>View expansion of an expression repeats the following replacement step</a:t>
            </a:r>
            <a:r>
              <a:rPr lang="en-US" altLang="en-US" sz="2400" dirty="0" smtClean="0"/>
              <a:t>: </a:t>
            </a:r>
            <a:r>
              <a:rPr lang="zh-CN" altLang="en-US" sz="2400" dirty="0" smtClean="0"/>
              <a:t>（展开视图）</a:t>
            </a:r>
            <a:endParaRPr lang="en-US" altLang="en-US" sz="2400" dirty="0"/>
          </a:p>
          <a:p>
            <a:pPr>
              <a:buNone/>
              <a:tabLst>
                <a:tab pos="681038" algn="l"/>
              </a:tabLst>
            </a:pPr>
            <a:r>
              <a:rPr lang="en-US" altLang="en-US" sz="2400" dirty="0"/>
              <a:t>		</a:t>
            </a:r>
            <a:r>
              <a:rPr lang="en-US" altLang="en-US" sz="2400" b="1" dirty="0"/>
              <a:t>repeat</a:t>
            </a:r>
            <a:br>
              <a:rPr lang="en-US" altLang="en-US" sz="2400" b="1" dirty="0"/>
            </a:br>
            <a:r>
              <a:rPr lang="en-US" altLang="en-US" sz="2400" b="1" dirty="0"/>
              <a:t>		</a:t>
            </a:r>
            <a:r>
              <a:rPr lang="en-US" altLang="en-US" sz="2400" dirty="0"/>
              <a:t>Find any view relation </a:t>
            </a:r>
            <a:r>
              <a:rPr lang="en-US" altLang="en-US" sz="2400" i="1" dirty="0"/>
              <a:t>v</a:t>
            </a:r>
            <a:r>
              <a:rPr lang="en-US" altLang="en-US" sz="2400" i="1" baseline="-25000" dirty="0"/>
              <a:t>i</a:t>
            </a:r>
            <a:r>
              <a:rPr lang="en-US" altLang="en-US" sz="2400" dirty="0"/>
              <a:t> in </a:t>
            </a:r>
            <a:r>
              <a:rPr lang="en-US" altLang="en-US" sz="2400" i="1" dirty="0"/>
              <a:t>e</a:t>
            </a:r>
            <a:r>
              <a:rPr lang="en-US" altLang="en-US" sz="2400" baseline="-25000" dirty="0"/>
              <a:t>1</a:t>
            </a:r>
            <a:r>
              <a:rPr lang="en-US" altLang="en-US" sz="2400" dirty="0"/>
              <a:t/>
            </a:r>
            <a:br>
              <a:rPr lang="en-US" altLang="en-US" sz="2400" dirty="0"/>
            </a:br>
            <a:r>
              <a:rPr lang="en-US" altLang="en-US" sz="2400" dirty="0"/>
              <a:t>		Replace the view relation </a:t>
            </a:r>
            <a:r>
              <a:rPr lang="en-US" altLang="en-US" sz="2400" i="1" dirty="0"/>
              <a:t>v</a:t>
            </a:r>
            <a:r>
              <a:rPr lang="en-US" altLang="en-US" sz="2400" i="1" baseline="-25000" dirty="0"/>
              <a:t>i</a:t>
            </a:r>
            <a:r>
              <a:rPr lang="en-US" altLang="en-US" sz="2400" dirty="0"/>
              <a:t> by the expression defining </a:t>
            </a:r>
            <a:r>
              <a:rPr lang="en-US" altLang="en-US" sz="2400" i="1" dirty="0"/>
              <a:t>v</a:t>
            </a:r>
            <a:r>
              <a:rPr lang="en-US" altLang="en-US" sz="2400" i="1" baseline="-25000" dirty="0"/>
              <a:t>i</a:t>
            </a:r>
            <a:r>
              <a:rPr lang="en-US" altLang="en-US" sz="2400" dirty="0"/>
              <a:t>             </a:t>
            </a:r>
            <a:br>
              <a:rPr lang="en-US" altLang="en-US" sz="2400" dirty="0"/>
            </a:br>
            <a:r>
              <a:rPr lang="en-US" altLang="en-US" sz="2400" dirty="0"/>
              <a:t>	</a:t>
            </a:r>
            <a:r>
              <a:rPr lang="en-US" altLang="en-US" sz="2400" b="1" dirty="0"/>
              <a:t>until</a:t>
            </a:r>
            <a:r>
              <a:rPr lang="en-US" altLang="en-US" sz="2400" dirty="0"/>
              <a:t> no more view relations are present in </a:t>
            </a:r>
            <a:r>
              <a:rPr lang="en-US" altLang="en-US" sz="2400" i="1" dirty="0"/>
              <a:t>e</a:t>
            </a:r>
            <a:r>
              <a:rPr lang="en-US" altLang="en-US" sz="2400" baseline="-25000" dirty="0"/>
              <a:t>1</a:t>
            </a:r>
            <a:endParaRPr lang="en-US" altLang="en-US" sz="2400" dirty="0"/>
          </a:p>
          <a:p>
            <a:pPr>
              <a:tabLst>
                <a:tab pos="681038" algn="l"/>
              </a:tabLst>
            </a:pPr>
            <a:r>
              <a:rPr lang="en-US" altLang="en-US" sz="2400" dirty="0"/>
              <a:t>As long as the view definitions are not recursive, this loop will terminate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Materialized Views</a:t>
            </a:r>
          </a:p>
        </p:txBody>
      </p:sp>
      <p:sp>
        <p:nvSpPr>
          <p:cNvPr id="109571" name="Rectangle 3"/>
          <p:cNvSpPr>
            <a:spLocks noGrp="1" noChangeArrowheads="1"/>
          </p:cNvSpPr>
          <p:nvPr>
            <p:ph type="body" idx="1"/>
          </p:nvPr>
        </p:nvSpPr>
        <p:spPr>
          <a:xfrm>
            <a:off x="768350" y="1203517"/>
            <a:ext cx="7665435" cy="3502596"/>
          </a:xfrm>
        </p:spPr>
        <p:txBody>
          <a:bodyPr/>
          <a:lstStyle/>
          <a:p>
            <a:r>
              <a:rPr lang="en-US" altLang="en-US" sz="2000" dirty="0"/>
              <a:t>Certain database systems allow view relations to be physically stored.</a:t>
            </a:r>
          </a:p>
          <a:p>
            <a:pPr lvl="1"/>
            <a:r>
              <a:rPr lang="en-US" altLang="en-US" sz="2000" dirty="0"/>
              <a:t> Physical copy created when the view is defined.</a:t>
            </a:r>
          </a:p>
          <a:p>
            <a:pPr lvl="1"/>
            <a:r>
              <a:rPr lang="en-US" altLang="en-US" sz="2000" dirty="0"/>
              <a:t>Such views are called </a:t>
            </a:r>
            <a:r>
              <a:rPr lang="en-US" altLang="en-US" sz="2000" b="1" dirty="0">
                <a:solidFill>
                  <a:srgbClr val="002060"/>
                </a:solidFill>
              </a:rPr>
              <a:t>Materialized view</a:t>
            </a:r>
            <a:r>
              <a:rPr lang="en-US" altLang="en-US" sz="2000" dirty="0"/>
              <a:t>:</a:t>
            </a:r>
          </a:p>
          <a:p>
            <a:r>
              <a:rPr lang="en-US" altLang="en-US" sz="2000" dirty="0"/>
              <a:t>If relations used in the query are updated, the materialized view result becomes out of date</a:t>
            </a:r>
          </a:p>
          <a:p>
            <a:pPr lvl="1"/>
            <a:r>
              <a:rPr lang="en-US" altLang="en-US" sz="2000" dirty="0"/>
              <a:t>Need to </a:t>
            </a:r>
            <a:r>
              <a:rPr lang="en-US" altLang="en-US" sz="2000" b="1" dirty="0">
                <a:solidFill>
                  <a:srgbClr val="002060"/>
                </a:solidFill>
              </a:rPr>
              <a:t>maintain</a:t>
            </a:r>
            <a:r>
              <a:rPr lang="en-US" altLang="en-US" sz="2000" dirty="0"/>
              <a:t> the view, by updating the view whenever the underlying relations are updated</a:t>
            </a:r>
            <a:r>
              <a:rPr lang="en-US" altLang="en-US" sz="2000" dirty="0" smtClean="0"/>
              <a:t>.</a:t>
            </a:r>
          </a:p>
          <a:p>
            <a:pPr lvl="1"/>
            <a:endParaRPr lang="en-US" altLang="en-US" sz="2000" dirty="0"/>
          </a:p>
          <a:p>
            <a:pPr lvl="1"/>
            <a:endParaRPr lang="en-US" altLang="en-US" sz="2000" dirty="0" smtClean="0"/>
          </a:p>
          <a:p>
            <a:pPr marL="457200" lvl="1" indent="0">
              <a:buNone/>
            </a:pPr>
            <a:r>
              <a:rPr lang="zh-CN" altLang="en-US" sz="1050" dirty="0"/>
              <a:t> </a:t>
            </a:r>
            <a:r>
              <a:rPr lang="en-US" altLang="zh-CN" sz="2800" b="1" dirty="0">
                <a:solidFill>
                  <a:srgbClr val="002060"/>
                </a:solidFill>
              </a:rPr>
              <a:t>create  materialized view </a:t>
            </a:r>
            <a:endParaRPr lang="en-US" altLang="en-US" sz="2800" b="1" dirty="0">
              <a:solidFill>
                <a:srgbClr val="00206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t>视图的优点</a:t>
            </a:r>
          </a:p>
        </p:txBody>
      </p:sp>
      <p:sp>
        <p:nvSpPr>
          <p:cNvPr id="28675" name="Rectangle 3"/>
          <p:cNvSpPr>
            <a:spLocks noGrp="1" noChangeArrowheads="1"/>
          </p:cNvSpPr>
          <p:nvPr>
            <p:ph idx="1"/>
          </p:nvPr>
        </p:nvSpPr>
        <p:spPr/>
        <p:txBody>
          <a:bodyPr/>
          <a:lstStyle/>
          <a:p>
            <a:pPr eaLnBrk="1" hangingPunct="1"/>
            <a:r>
              <a:rPr lang="zh-CN" altLang="en-US" sz="2400" dirty="0" smtClean="0"/>
              <a:t>简化用户的操作</a:t>
            </a:r>
          </a:p>
          <a:p>
            <a:pPr lvl="1" eaLnBrk="1" hangingPunct="1"/>
            <a:r>
              <a:rPr lang="zh-CN" altLang="en-US" sz="2400" dirty="0" smtClean="0"/>
              <a:t>例如，当经常进行某一复杂查询时，可将其固定的部分定义为一个视图，再用这个视图来重写查询，从而得到简化</a:t>
            </a:r>
            <a:endParaRPr lang="en-US" altLang="zh-CN" sz="2400" dirty="0" smtClean="0"/>
          </a:p>
          <a:p>
            <a:pPr marL="457200" lvl="1" indent="0" eaLnBrk="1" hangingPunct="1">
              <a:buNone/>
            </a:pPr>
            <a:endParaRPr lang="en-US" altLang="zh-CN" sz="2400" dirty="0" smtClean="0"/>
          </a:p>
          <a:p>
            <a:pPr eaLnBrk="1" hangingPunct="1"/>
            <a:r>
              <a:rPr lang="zh-CN" altLang="en-US" sz="2400" dirty="0"/>
              <a:t>对于同一数据，不同用户可以从不同角度观察</a:t>
            </a:r>
          </a:p>
          <a:p>
            <a:pPr lvl="1" eaLnBrk="1" hangingPunct="1"/>
            <a:r>
              <a:rPr lang="zh-CN" altLang="en-US" sz="2400" dirty="0"/>
              <a:t>一个关系中，不同的用户可能关注不同的部分</a:t>
            </a:r>
            <a:r>
              <a:rPr lang="en-US" altLang="zh-CN" sz="2400" dirty="0"/>
              <a:t>(</a:t>
            </a:r>
            <a:r>
              <a:rPr lang="zh-CN" altLang="en-US" sz="2400" dirty="0"/>
              <a:t>不同的行</a:t>
            </a:r>
            <a:r>
              <a:rPr lang="en-US" altLang="zh-CN" sz="2400" dirty="0"/>
              <a:t>/</a:t>
            </a:r>
            <a:r>
              <a:rPr lang="zh-CN" altLang="en-US" sz="2400" dirty="0"/>
              <a:t>列</a:t>
            </a:r>
            <a:r>
              <a:rPr lang="en-US" altLang="zh-CN" sz="2400" dirty="0"/>
              <a:t>)</a:t>
            </a:r>
            <a:r>
              <a:rPr lang="zh-CN" altLang="en-US" sz="2400" dirty="0"/>
              <a:t>，我们把这些部分定义成不同的视图，分配给他们</a:t>
            </a:r>
          </a:p>
          <a:p>
            <a:pPr lvl="1" eaLnBrk="1" hangingPunct="1"/>
            <a:r>
              <a:rPr lang="zh-CN" altLang="en-US" sz="2400" dirty="0"/>
              <a:t>表面上看，这些视图是内容不一样的</a:t>
            </a:r>
            <a:r>
              <a:rPr lang="zh-CN" altLang="en-US" sz="2400" dirty="0">
                <a:latin typeface="Helvetica" panose="020B0604020202020204" pitchFamily="34" charset="0"/>
              </a:rPr>
              <a:t>“</a:t>
            </a:r>
            <a:r>
              <a:rPr lang="zh-CN" altLang="en-US" sz="2400" dirty="0"/>
              <a:t>关系</a:t>
            </a:r>
            <a:r>
              <a:rPr lang="zh-CN" altLang="en-US" sz="2400" dirty="0">
                <a:latin typeface="Helvetica" panose="020B0604020202020204" pitchFamily="34" charset="0"/>
              </a:rPr>
              <a:t>”</a:t>
            </a:r>
            <a:r>
              <a:rPr lang="zh-CN" altLang="en-US" sz="2400" dirty="0"/>
              <a:t>。实际上，它们源自相同的基础关系，也不占用实际的存储空间。</a:t>
            </a:r>
          </a:p>
          <a:p>
            <a:pPr marL="457200" lvl="1" indent="0" eaLnBrk="1" hangingPunct="1">
              <a:buNone/>
            </a:pPr>
            <a:endParaRPr lang="en-US" altLang="zh-CN" sz="2000" dirty="0" smtClean="0"/>
          </a:p>
        </p:txBody>
      </p:sp>
    </p:spTree>
    <p:extLst>
      <p:ext uri="{BB962C8B-B14F-4D97-AF65-F5344CB8AC3E}">
        <p14:creationId xmlns:p14="http://schemas.microsoft.com/office/powerpoint/2010/main" val="29536157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CN" altLang="en-US" smtClean="0"/>
              <a:t>视图的优点</a:t>
            </a:r>
          </a:p>
        </p:txBody>
      </p:sp>
      <p:sp>
        <p:nvSpPr>
          <p:cNvPr id="926723" name="Rectangle 3"/>
          <p:cNvSpPr>
            <a:spLocks noGrp="1" noChangeArrowheads="1"/>
          </p:cNvSpPr>
          <p:nvPr>
            <p:ph idx="1"/>
          </p:nvPr>
        </p:nvSpPr>
        <p:spPr/>
        <p:txBody>
          <a:bodyPr/>
          <a:lstStyle/>
          <a:p>
            <a:pPr eaLnBrk="1" hangingPunct="1"/>
            <a:r>
              <a:rPr lang="zh-CN" altLang="en-US" sz="2400" smtClean="0"/>
              <a:t>例如，我们可以定义</a:t>
            </a:r>
            <a:r>
              <a:rPr lang="en-US" altLang="zh-CN" sz="2400" smtClean="0"/>
              <a:t>Class1</a:t>
            </a:r>
            <a:r>
              <a:rPr lang="zh-CN" altLang="en-US" sz="2400" smtClean="0"/>
              <a:t>和</a:t>
            </a:r>
            <a:r>
              <a:rPr lang="en-US" altLang="zh-CN" sz="2400" smtClean="0"/>
              <a:t>Class2</a:t>
            </a:r>
            <a:r>
              <a:rPr lang="zh-CN" altLang="en-US" sz="2400" smtClean="0"/>
              <a:t>两个视图，用户看起来它们具有不同的数据，但实际上来自同一个关系</a:t>
            </a:r>
            <a:r>
              <a:rPr lang="en-US" altLang="zh-CN" sz="2400" smtClean="0"/>
              <a:t>S</a:t>
            </a:r>
            <a:r>
              <a:rPr lang="zh-CN" altLang="en-US" sz="2400" smtClean="0"/>
              <a:t>。同时，在实际关系或者存储的数据的情况下，用户可以使用的</a:t>
            </a:r>
            <a:r>
              <a:rPr lang="zh-CN" altLang="en-US" sz="2400" smtClean="0">
                <a:latin typeface="Helvetica" panose="020B0604020202020204" pitchFamily="34" charset="0"/>
              </a:rPr>
              <a:t>“</a:t>
            </a:r>
            <a:r>
              <a:rPr lang="zh-CN" altLang="en-US" sz="2400" smtClean="0"/>
              <a:t>关系</a:t>
            </a:r>
            <a:r>
              <a:rPr lang="zh-CN" altLang="en-US" sz="2400" smtClean="0">
                <a:latin typeface="Helvetica" panose="020B0604020202020204" pitchFamily="34" charset="0"/>
              </a:rPr>
              <a:t>”</a:t>
            </a:r>
            <a:r>
              <a:rPr lang="zh-CN" altLang="en-US" sz="2400" smtClean="0"/>
              <a:t>增加了。</a:t>
            </a:r>
          </a:p>
        </p:txBody>
      </p:sp>
      <p:sp>
        <p:nvSpPr>
          <p:cNvPr id="32772" name="Text Box 4"/>
          <p:cNvSpPr txBox="1">
            <a:spLocks noChangeArrowheads="1"/>
          </p:cNvSpPr>
          <p:nvPr/>
        </p:nvSpPr>
        <p:spPr bwMode="auto">
          <a:xfrm>
            <a:off x="733425" y="4362450"/>
            <a:ext cx="2209800" cy="52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kumimoji="1" lang="en-US" altLang="zh-CN" b="1">
                <a:latin typeface="Tahoma" panose="020B0604030504040204" pitchFamily="34" charset="0"/>
                <a:ea typeface="宋体" panose="02010600030101010101" pitchFamily="2" charset="-122"/>
              </a:rPr>
              <a:t>S</a:t>
            </a:r>
          </a:p>
        </p:txBody>
      </p:sp>
      <p:graphicFrame>
        <p:nvGraphicFramePr>
          <p:cNvPr id="926799" name="Group 79"/>
          <p:cNvGraphicFramePr>
            <a:graphicFrameLocks noGrp="1"/>
          </p:cNvGraphicFramePr>
          <p:nvPr>
            <p:extLst/>
          </p:nvPr>
        </p:nvGraphicFramePr>
        <p:xfrm>
          <a:off x="628650" y="4940300"/>
          <a:ext cx="2419350" cy="1562100"/>
        </p:xfrm>
        <a:graphic>
          <a:graphicData uri="http://schemas.openxmlformats.org/drawingml/2006/table">
            <a:tbl>
              <a:tblPr/>
              <a:tblGrid>
                <a:gridCol w="628129">
                  <a:extLst>
                    <a:ext uri="{9D8B030D-6E8A-4147-A177-3AD203B41FA5}">
                      <a16:colId xmlns:a16="http://schemas.microsoft.com/office/drawing/2014/main" val="2825615632"/>
                    </a:ext>
                  </a:extLst>
                </a:gridCol>
                <a:gridCol w="589059">
                  <a:extLst>
                    <a:ext uri="{9D8B030D-6E8A-4147-A177-3AD203B41FA5}">
                      <a16:colId xmlns:a16="http://schemas.microsoft.com/office/drawing/2014/main" val="3393769329"/>
                    </a:ext>
                  </a:extLst>
                </a:gridCol>
                <a:gridCol w="601081">
                  <a:extLst>
                    <a:ext uri="{9D8B030D-6E8A-4147-A177-3AD203B41FA5}">
                      <a16:colId xmlns:a16="http://schemas.microsoft.com/office/drawing/2014/main" val="1941833549"/>
                    </a:ext>
                  </a:extLst>
                </a:gridCol>
                <a:gridCol w="601081">
                  <a:extLst>
                    <a:ext uri="{9D8B030D-6E8A-4147-A177-3AD203B41FA5}">
                      <a16:colId xmlns:a16="http://schemas.microsoft.com/office/drawing/2014/main" val="3380360460"/>
                    </a:ext>
                  </a:extLst>
                </a:gridCol>
              </a:tblGrid>
              <a:tr h="29146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学号</a:t>
                      </a:r>
                    </a:p>
                  </a:txBody>
                  <a:tcPr marL="19050" marR="19050" marT="3810" marB="381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姓名</a:t>
                      </a:r>
                    </a:p>
                  </a:txBody>
                  <a:tcPr marL="19050" marR="19050" marT="3810" marB="381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性别</a:t>
                      </a:r>
                    </a:p>
                  </a:txBody>
                  <a:tcPr marL="19050" marR="19050" marT="3810" marB="381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班级</a:t>
                      </a:r>
                    </a:p>
                  </a:txBody>
                  <a:tcPr marL="19050" marR="19050" marT="3810" marB="381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138876626"/>
                  </a:ext>
                </a:extLst>
              </a:tr>
              <a:tr h="29146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a:t>
                      </a:r>
                    </a:p>
                  </a:txBody>
                  <a:tcPr marL="19050" marR="19050" marT="3810" marB="381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小张</a:t>
                      </a:r>
                    </a:p>
                  </a:txBody>
                  <a:tcPr marL="19050" marR="19050" marT="3810" marB="381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男</a:t>
                      </a:r>
                    </a:p>
                  </a:txBody>
                  <a:tcPr marL="19050" marR="19050" marT="3810" marB="381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班</a:t>
                      </a:r>
                    </a:p>
                  </a:txBody>
                  <a:tcPr marL="19050" marR="19050" marT="3810" marB="381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011487831"/>
                  </a:ext>
                </a:extLst>
              </a:tr>
              <a:tr h="29146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02</a:t>
                      </a:r>
                    </a:p>
                  </a:txBody>
                  <a:tcPr marL="19050" marR="19050" marT="3810" marB="381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小李</a:t>
                      </a:r>
                    </a:p>
                  </a:txBody>
                  <a:tcPr marL="19050" marR="19050" marT="3810" marB="381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女</a:t>
                      </a:r>
                    </a:p>
                  </a:txBody>
                  <a:tcPr marL="19050" marR="19050" marT="3810" marB="381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班</a:t>
                      </a:r>
                    </a:p>
                  </a:txBody>
                  <a:tcPr marL="19050" marR="19050" marT="3810" marB="381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74216294"/>
                  </a:ext>
                </a:extLst>
              </a:tr>
              <a:tr h="29146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p>
                  </a:txBody>
                  <a:tcPr marL="19050" marR="19050" marT="3810" marB="381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小陈</a:t>
                      </a:r>
                    </a:p>
                  </a:txBody>
                  <a:tcPr marL="19050" marR="19050" marT="3810" marB="381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女</a:t>
                      </a:r>
                    </a:p>
                  </a:txBody>
                  <a:tcPr marL="19050" marR="19050" marT="3810" marB="381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班</a:t>
                      </a:r>
                    </a:p>
                  </a:txBody>
                  <a:tcPr marL="19050" marR="19050" marT="3810" marB="381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98607202"/>
                  </a:ext>
                </a:extLst>
              </a:tr>
              <a:tr h="29146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p>
                  </a:txBody>
                  <a:tcPr marL="19050" marR="19050" marT="3810" marB="381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小刘</a:t>
                      </a:r>
                    </a:p>
                  </a:txBody>
                  <a:tcPr marL="19050" marR="19050" marT="3810" marB="381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男</a:t>
                      </a:r>
                    </a:p>
                  </a:txBody>
                  <a:tcPr marL="19050" marR="19050" marT="3810" marB="3810"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a:t>
                      </a: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班</a:t>
                      </a:r>
                    </a:p>
                  </a:txBody>
                  <a:tcPr marL="19050" marR="19050" marT="3810" marB="381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47317997"/>
                  </a:ext>
                </a:extLst>
              </a:tr>
            </a:tbl>
          </a:graphicData>
        </a:graphic>
      </p:graphicFrame>
      <p:sp>
        <p:nvSpPr>
          <p:cNvPr id="926751" name="Text Box 31"/>
          <p:cNvSpPr txBox="1">
            <a:spLocks noChangeArrowheads="1"/>
          </p:cNvSpPr>
          <p:nvPr/>
        </p:nvSpPr>
        <p:spPr bwMode="auto">
          <a:xfrm>
            <a:off x="2663825" y="3232150"/>
            <a:ext cx="2990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None/>
            </a:pPr>
            <a:r>
              <a:rPr kumimoji="1" lang="en-US" altLang="zh-CN" sz="2200" b="1" dirty="0">
                <a:solidFill>
                  <a:srgbClr val="30E444"/>
                </a:solidFill>
                <a:latin typeface="Tahoma" panose="020B0604030504040204" pitchFamily="34" charset="0"/>
                <a:ea typeface="宋体" panose="02010600030101010101" pitchFamily="2" charset="-122"/>
              </a:rPr>
              <a:t>Class1 </a:t>
            </a:r>
            <a:r>
              <a:rPr kumimoji="1" lang="en-US" altLang="zh-CN" sz="2400" b="1" dirty="0" smtClean="0">
                <a:latin typeface="Tahoma" panose="020B0604030504040204" pitchFamily="34" charset="0"/>
                <a:ea typeface="宋体" panose="02010600030101010101" pitchFamily="2" charset="-122"/>
              </a:rPr>
              <a:t>= </a:t>
            </a:r>
            <a:r>
              <a:rPr kumimoji="1" lang="zh-CN" altLang="en-US" sz="2400" b="1" dirty="0" smtClean="0">
                <a:solidFill>
                  <a:srgbClr val="FF0000"/>
                </a:solidFill>
                <a:latin typeface="Tahoma" panose="020B0604030504040204" pitchFamily="34" charset="0"/>
                <a:ea typeface="宋体" panose="02010600030101010101" pitchFamily="2" charset="-122"/>
              </a:rPr>
              <a:t>？</a:t>
            </a:r>
            <a:endParaRPr kumimoji="1" lang="zh-CN" altLang="en-US" sz="2400" b="1" dirty="0">
              <a:solidFill>
                <a:srgbClr val="FF0000"/>
              </a:solidFill>
              <a:latin typeface="Tahoma" panose="020B0604030504040204" pitchFamily="34" charset="0"/>
              <a:ea typeface="宋体" panose="02010600030101010101" pitchFamily="2" charset="-122"/>
            </a:endParaRPr>
          </a:p>
        </p:txBody>
      </p:sp>
      <p:graphicFrame>
        <p:nvGraphicFramePr>
          <p:cNvPr id="926806" name="Group 86"/>
          <p:cNvGraphicFramePr>
            <a:graphicFrameLocks noGrp="1"/>
          </p:cNvGraphicFramePr>
          <p:nvPr>
            <p:extLst/>
          </p:nvPr>
        </p:nvGraphicFramePr>
        <p:xfrm>
          <a:off x="3403600" y="5106988"/>
          <a:ext cx="2555875" cy="937242"/>
        </p:xfrm>
        <a:graphic>
          <a:graphicData uri="http://schemas.openxmlformats.org/drawingml/2006/table">
            <a:tbl>
              <a:tblPr/>
              <a:tblGrid>
                <a:gridCol w="663575">
                  <a:extLst>
                    <a:ext uri="{9D8B030D-6E8A-4147-A177-3AD203B41FA5}">
                      <a16:colId xmlns:a16="http://schemas.microsoft.com/office/drawing/2014/main" val="3158176494"/>
                    </a:ext>
                  </a:extLst>
                </a:gridCol>
                <a:gridCol w="622300">
                  <a:extLst>
                    <a:ext uri="{9D8B030D-6E8A-4147-A177-3AD203B41FA5}">
                      <a16:colId xmlns:a16="http://schemas.microsoft.com/office/drawing/2014/main" val="2793253078"/>
                    </a:ext>
                  </a:extLst>
                </a:gridCol>
                <a:gridCol w="635000">
                  <a:extLst>
                    <a:ext uri="{9D8B030D-6E8A-4147-A177-3AD203B41FA5}">
                      <a16:colId xmlns:a16="http://schemas.microsoft.com/office/drawing/2014/main" val="2927359738"/>
                    </a:ext>
                  </a:extLst>
                </a:gridCol>
                <a:gridCol w="635000">
                  <a:extLst>
                    <a:ext uri="{9D8B030D-6E8A-4147-A177-3AD203B41FA5}">
                      <a16:colId xmlns:a16="http://schemas.microsoft.com/office/drawing/2014/main" val="2615038007"/>
                    </a:ext>
                  </a:extLst>
                </a:gridCol>
              </a:tblGrid>
              <a:tr h="312208">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学号</a:t>
                      </a:r>
                    </a:p>
                  </a:txBody>
                  <a:tcPr marL="19050" marR="19050" marT="3807" marB="3807" anchor="ctr" anchorCtr="1" horzOverflow="overflow">
                    <a:lnL w="28575"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姓名</a:t>
                      </a:r>
                    </a:p>
                  </a:txBody>
                  <a:tcPr marL="19050" marR="19050" marT="3807" marB="38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性别</a:t>
                      </a:r>
                    </a:p>
                  </a:txBody>
                  <a:tcPr marL="19050" marR="19050" marT="3807" marB="380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班级</a:t>
                      </a:r>
                    </a:p>
                  </a:txBody>
                  <a:tcPr marL="19050" marR="19050" marT="3807" marB="38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lgDash"/>
                      <a:round/>
                      <a:headEnd type="none" w="med" len="med"/>
                      <a:tailEnd type="none" w="med" len="med"/>
                    </a:lnR>
                    <a:lnT w="28575"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457953166"/>
                  </a:ext>
                </a:extLst>
              </a:tr>
              <a:tr h="312208">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a:t>
                      </a:r>
                    </a:p>
                  </a:txBody>
                  <a:tcPr marL="19050" marR="19050" marT="3807" marB="3807" anchor="ctr" anchorCtr="1" horzOverflow="overflow">
                    <a:lnL w="28575"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小张</a:t>
                      </a:r>
                    </a:p>
                  </a:txBody>
                  <a:tcPr marL="19050" marR="19050" marT="3807" marB="38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男</a:t>
                      </a:r>
                    </a:p>
                  </a:txBody>
                  <a:tcPr marL="19050" marR="19050" marT="3807" marB="380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班</a:t>
                      </a:r>
                    </a:p>
                  </a:txBody>
                  <a:tcPr marL="19050" marR="19050" marT="3807" marB="38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266643126"/>
                  </a:ext>
                </a:extLst>
              </a:tr>
              <a:tr h="312208">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02</a:t>
                      </a:r>
                    </a:p>
                  </a:txBody>
                  <a:tcPr marL="19050" marR="19050" marT="3807" marB="3807" anchor="ctr" anchorCtr="1" horzOverflow="overflow">
                    <a:lnL w="28575"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小李</a:t>
                      </a:r>
                    </a:p>
                  </a:txBody>
                  <a:tcPr marL="19050" marR="19050" marT="3807" marB="38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女</a:t>
                      </a:r>
                    </a:p>
                  </a:txBody>
                  <a:tcPr marL="19050" marR="19050" marT="3807" marB="380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班</a:t>
                      </a:r>
                    </a:p>
                  </a:txBody>
                  <a:tcPr marL="19050" marR="19050" marT="3807" marB="38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lgDash"/>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lgDash"/>
                      <a:round/>
                      <a:headEnd type="none" w="med" len="med"/>
                      <a:tailEnd type="none" w="med" len="med"/>
                    </a:lnB>
                    <a:lnTlToBr>
                      <a:noFill/>
                    </a:lnTlToBr>
                    <a:lnBlToTr>
                      <a:noFill/>
                    </a:lnBlToTr>
                    <a:noFill/>
                  </a:tcPr>
                </a:tc>
                <a:extLst>
                  <a:ext uri="{0D108BD9-81ED-4DB2-BD59-A6C34878D82A}">
                    <a16:rowId xmlns:a16="http://schemas.microsoft.com/office/drawing/2014/main" val="2861349819"/>
                  </a:ext>
                </a:extLst>
              </a:tr>
            </a:tbl>
          </a:graphicData>
        </a:graphic>
      </p:graphicFrame>
      <p:sp>
        <p:nvSpPr>
          <p:cNvPr id="926770" name="Text Box 50"/>
          <p:cNvSpPr txBox="1">
            <a:spLocks noChangeArrowheads="1"/>
          </p:cNvSpPr>
          <p:nvPr/>
        </p:nvSpPr>
        <p:spPr bwMode="auto">
          <a:xfrm>
            <a:off x="6134100" y="3232150"/>
            <a:ext cx="28606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None/>
            </a:pPr>
            <a:r>
              <a:rPr kumimoji="1" lang="en-US" altLang="zh-CN" sz="2200" b="1" dirty="0">
                <a:solidFill>
                  <a:srgbClr val="30E444"/>
                </a:solidFill>
                <a:latin typeface="Tahoma" panose="020B0604030504040204" pitchFamily="34" charset="0"/>
                <a:ea typeface="宋体" panose="02010600030101010101" pitchFamily="2" charset="-122"/>
              </a:rPr>
              <a:t>Class2 </a:t>
            </a:r>
            <a:r>
              <a:rPr kumimoji="1" lang="en-US" altLang="zh-CN" sz="2400" b="1" dirty="0" smtClean="0">
                <a:latin typeface="Tahoma" panose="020B0604030504040204" pitchFamily="34" charset="0"/>
                <a:ea typeface="宋体" panose="02010600030101010101" pitchFamily="2" charset="-122"/>
              </a:rPr>
              <a:t>= </a:t>
            </a:r>
            <a:r>
              <a:rPr kumimoji="1" lang="zh-CN" altLang="en-US" sz="2400" b="1" dirty="0" smtClean="0">
                <a:solidFill>
                  <a:srgbClr val="FF0000"/>
                </a:solidFill>
                <a:latin typeface="Tahoma" panose="020B0604030504040204" pitchFamily="34" charset="0"/>
                <a:ea typeface="宋体" panose="02010600030101010101" pitchFamily="2" charset="-122"/>
              </a:rPr>
              <a:t>？</a:t>
            </a:r>
            <a:endParaRPr kumimoji="1" lang="zh-CN" altLang="en-US" sz="2400" b="1" dirty="0">
              <a:solidFill>
                <a:srgbClr val="FF0000"/>
              </a:solidFill>
              <a:latin typeface="Tahoma" panose="020B0604030504040204" pitchFamily="34" charset="0"/>
              <a:ea typeface="宋体" panose="02010600030101010101" pitchFamily="2" charset="-122"/>
            </a:endParaRPr>
          </a:p>
        </p:txBody>
      </p:sp>
      <p:graphicFrame>
        <p:nvGraphicFramePr>
          <p:cNvPr id="926813" name="Group 93"/>
          <p:cNvGraphicFramePr>
            <a:graphicFrameLocks noGrp="1"/>
          </p:cNvGraphicFramePr>
          <p:nvPr>
            <p:extLst/>
          </p:nvPr>
        </p:nvGraphicFramePr>
        <p:xfrm>
          <a:off x="6315075" y="5106988"/>
          <a:ext cx="2555875" cy="937242"/>
        </p:xfrm>
        <a:graphic>
          <a:graphicData uri="http://schemas.openxmlformats.org/drawingml/2006/table">
            <a:tbl>
              <a:tblPr/>
              <a:tblGrid>
                <a:gridCol w="663575">
                  <a:extLst>
                    <a:ext uri="{9D8B030D-6E8A-4147-A177-3AD203B41FA5}">
                      <a16:colId xmlns:a16="http://schemas.microsoft.com/office/drawing/2014/main" val="2487210787"/>
                    </a:ext>
                  </a:extLst>
                </a:gridCol>
                <a:gridCol w="622300">
                  <a:extLst>
                    <a:ext uri="{9D8B030D-6E8A-4147-A177-3AD203B41FA5}">
                      <a16:colId xmlns:a16="http://schemas.microsoft.com/office/drawing/2014/main" val="1293424827"/>
                    </a:ext>
                  </a:extLst>
                </a:gridCol>
                <a:gridCol w="635000">
                  <a:extLst>
                    <a:ext uri="{9D8B030D-6E8A-4147-A177-3AD203B41FA5}">
                      <a16:colId xmlns:a16="http://schemas.microsoft.com/office/drawing/2014/main" val="2949787161"/>
                    </a:ext>
                  </a:extLst>
                </a:gridCol>
                <a:gridCol w="635000">
                  <a:extLst>
                    <a:ext uri="{9D8B030D-6E8A-4147-A177-3AD203B41FA5}">
                      <a16:colId xmlns:a16="http://schemas.microsoft.com/office/drawing/2014/main" val="2937334033"/>
                    </a:ext>
                  </a:extLst>
                </a:gridCol>
              </a:tblGrid>
              <a:tr h="312208">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学号</a:t>
                      </a:r>
                    </a:p>
                  </a:txBody>
                  <a:tcPr marL="19050" marR="19050" marT="3807" marB="3807" anchor="ctr" anchorCtr="1" horzOverflow="overflow">
                    <a:lnL w="28575"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姓名</a:t>
                      </a:r>
                    </a:p>
                  </a:txBody>
                  <a:tcPr marL="19050" marR="19050" marT="3807" marB="38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性别</a:t>
                      </a:r>
                    </a:p>
                  </a:txBody>
                  <a:tcPr marL="19050" marR="19050" marT="3807" marB="380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班级</a:t>
                      </a:r>
                    </a:p>
                  </a:txBody>
                  <a:tcPr marL="19050" marR="19050" marT="3807" marB="38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lgDash"/>
                      <a:round/>
                      <a:headEnd type="none" w="med" len="med"/>
                      <a:tailEnd type="none" w="med" len="med"/>
                    </a:lnR>
                    <a:lnT w="28575"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712073302"/>
                  </a:ext>
                </a:extLst>
              </a:tr>
              <a:tr h="312208">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p>
                  </a:txBody>
                  <a:tcPr marL="19050" marR="19050" marT="3807" marB="3807" anchor="ctr" anchorCtr="1" horzOverflow="overflow">
                    <a:lnL w="28575"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小陈</a:t>
                      </a:r>
                    </a:p>
                  </a:txBody>
                  <a:tcPr marL="19050" marR="19050" marT="3807" marB="38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女</a:t>
                      </a:r>
                    </a:p>
                  </a:txBody>
                  <a:tcPr marL="19050" marR="19050" marT="3807" marB="380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班</a:t>
                      </a:r>
                    </a:p>
                  </a:txBody>
                  <a:tcPr marL="19050" marR="19050" marT="3807" marB="38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724366511"/>
                  </a:ext>
                </a:extLst>
              </a:tr>
              <a:tr h="312208">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p>
                  </a:txBody>
                  <a:tcPr marL="19050" marR="19050" marT="3807" marB="3807" anchor="ctr" anchorCtr="1" horzOverflow="overflow">
                    <a:lnL w="28575"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小刘</a:t>
                      </a:r>
                    </a:p>
                  </a:txBody>
                  <a:tcPr marL="19050" marR="19050" marT="3807" marB="38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男</a:t>
                      </a:r>
                    </a:p>
                  </a:txBody>
                  <a:tcPr marL="19050" marR="19050" marT="3807" marB="3807"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a:t>
                      </a: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班</a:t>
                      </a:r>
                    </a:p>
                  </a:txBody>
                  <a:tcPr marL="19050" marR="19050" marT="3807" marB="38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lgDash"/>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lgDash"/>
                      <a:round/>
                      <a:headEnd type="none" w="med" len="med"/>
                      <a:tailEnd type="none" w="med" len="med"/>
                    </a:lnB>
                    <a:lnTlToBr>
                      <a:noFill/>
                    </a:lnTlToBr>
                    <a:lnBlToTr>
                      <a:noFill/>
                    </a:lnBlToTr>
                    <a:noFill/>
                  </a:tcPr>
                </a:tc>
                <a:extLst>
                  <a:ext uri="{0D108BD9-81ED-4DB2-BD59-A6C34878D82A}">
                    <a16:rowId xmlns:a16="http://schemas.microsoft.com/office/drawing/2014/main" val="98817686"/>
                  </a:ext>
                </a:extLst>
              </a:tr>
            </a:tbl>
          </a:graphicData>
        </a:graphic>
      </p:graphicFrame>
    </p:spTree>
    <p:extLst>
      <p:ext uri="{BB962C8B-B14F-4D97-AF65-F5344CB8AC3E}">
        <p14:creationId xmlns:p14="http://schemas.microsoft.com/office/powerpoint/2010/main" val="3565616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decel="50000" fill="hold" grpId="0" nodeType="clickEffect">
                                  <p:stCondLst>
                                    <p:cond delay="0"/>
                                  </p:stCondLst>
                                  <p:childTnLst>
                                    <p:set>
                                      <p:cBhvr>
                                        <p:cTn id="6" dur="1" fill="hold">
                                          <p:stCondLst>
                                            <p:cond delay="0"/>
                                          </p:stCondLst>
                                        </p:cTn>
                                        <p:tgtEl>
                                          <p:spTgt spid="926723">
                                            <p:txEl>
                                              <p:pRg st="0" end="0"/>
                                            </p:txEl>
                                          </p:spTgt>
                                        </p:tgtEl>
                                        <p:attrNameLst>
                                          <p:attrName>style.visibility</p:attrName>
                                        </p:attrNameLst>
                                      </p:cBhvr>
                                      <p:to>
                                        <p:strVal val="visible"/>
                                      </p:to>
                                    </p:set>
                                    <p:anim calcmode="lin" valueType="num">
                                      <p:cBhvr additive="base">
                                        <p:cTn id="7" dur="500" fill="hold"/>
                                        <p:tgtEl>
                                          <p:spTgt spid="92672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267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926751"/>
                                        </p:tgtEl>
                                        <p:attrNameLst>
                                          <p:attrName>style.visibility</p:attrName>
                                        </p:attrNameLst>
                                      </p:cBhvr>
                                      <p:to>
                                        <p:strVal val="visible"/>
                                      </p:to>
                                    </p:set>
                                    <p:animEffect transition="in" filter="box(in)">
                                      <p:cBhvr>
                                        <p:cTn id="13" dur="500"/>
                                        <p:tgtEl>
                                          <p:spTgt spid="926751"/>
                                        </p:tgtEl>
                                      </p:cBhvr>
                                    </p:animEffect>
                                  </p:childTnLst>
                                </p:cTn>
                              </p:par>
                              <p:par>
                                <p:cTn id="14" presetID="4" presetClass="entr" presetSubtype="16" fill="hold" nodeType="withEffect">
                                  <p:stCondLst>
                                    <p:cond delay="0"/>
                                  </p:stCondLst>
                                  <p:childTnLst>
                                    <p:set>
                                      <p:cBhvr>
                                        <p:cTn id="15" dur="1" fill="hold">
                                          <p:stCondLst>
                                            <p:cond delay="0"/>
                                          </p:stCondLst>
                                        </p:cTn>
                                        <p:tgtEl>
                                          <p:spTgt spid="926806"/>
                                        </p:tgtEl>
                                        <p:attrNameLst>
                                          <p:attrName>style.visibility</p:attrName>
                                        </p:attrNameLst>
                                      </p:cBhvr>
                                      <p:to>
                                        <p:strVal val="visible"/>
                                      </p:to>
                                    </p:set>
                                    <p:animEffect transition="in" filter="box(in)">
                                      <p:cBhvr>
                                        <p:cTn id="16" dur="500"/>
                                        <p:tgtEl>
                                          <p:spTgt spid="926806"/>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926770"/>
                                        </p:tgtEl>
                                        <p:attrNameLst>
                                          <p:attrName>style.visibility</p:attrName>
                                        </p:attrNameLst>
                                      </p:cBhvr>
                                      <p:to>
                                        <p:strVal val="visible"/>
                                      </p:to>
                                    </p:set>
                                    <p:animEffect transition="in" filter="box(in)">
                                      <p:cBhvr>
                                        <p:cTn id="19" dur="500"/>
                                        <p:tgtEl>
                                          <p:spTgt spid="926770"/>
                                        </p:tgtEl>
                                      </p:cBhvr>
                                    </p:animEffect>
                                  </p:childTnLst>
                                </p:cTn>
                              </p:par>
                              <p:par>
                                <p:cTn id="20" presetID="4" presetClass="entr" presetSubtype="16" fill="hold" nodeType="withEffect">
                                  <p:stCondLst>
                                    <p:cond delay="0"/>
                                  </p:stCondLst>
                                  <p:childTnLst>
                                    <p:set>
                                      <p:cBhvr>
                                        <p:cTn id="21" dur="1" fill="hold">
                                          <p:stCondLst>
                                            <p:cond delay="0"/>
                                          </p:stCondLst>
                                        </p:cTn>
                                        <p:tgtEl>
                                          <p:spTgt spid="926813"/>
                                        </p:tgtEl>
                                        <p:attrNameLst>
                                          <p:attrName>style.visibility</p:attrName>
                                        </p:attrNameLst>
                                      </p:cBhvr>
                                      <p:to>
                                        <p:strVal val="visible"/>
                                      </p:to>
                                    </p:set>
                                    <p:animEffect transition="in" filter="box(in)">
                                      <p:cBhvr>
                                        <p:cTn id="22" dur="500"/>
                                        <p:tgtEl>
                                          <p:spTgt spid="926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6723" grpId="0" build="p" bldLvl="3"/>
      <p:bldP spid="926751" grpId="0" autoUpdateAnimBg="0"/>
      <p:bldP spid="926770"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smtClean="0"/>
              <a:t>视图的优点</a:t>
            </a:r>
          </a:p>
        </p:txBody>
      </p:sp>
      <p:sp>
        <p:nvSpPr>
          <p:cNvPr id="33795" name="Rectangle 3"/>
          <p:cNvSpPr>
            <a:spLocks noGrp="1" noChangeArrowheads="1"/>
          </p:cNvSpPr>
          <p:nvPr>
            <p:ph idx="1"/>
          </p:nvPr>
        </p:nvSpPr>
        <p:spPr/>
        <p:txBody>
          <a:bodyPr/>
          <a:lstStyle/>
          <a:p>
            <a:pPr eaLnBrk="1" hangingPunct="1"/>
            <a:r>
              <a:rPr lang="zh-CN" altLang="en-US" sz="2400" dirty="0" smtClean="0"/>
              <a:t>增强安全性</a:t>
            </a:r>
          </a:p>
          <a:p>
            <a:pPr lvl="1" eaLnBrk="1" hangingPunct="1"/>
            <a:r>
              <a:rPr lang="zh-CN" altLang="en-US" sz="2400" dirty="0" smtClean="0"/>
              <a:t>“知必所需”</a:t>
            </a:r>
          </a:p>
          <a:p>
            <a:pPr lvl="1" eaLnBrk="1" hangingPunct="1"/>
            <a:r>
              <a:rPr lang="zh-CN" altLang="en-US" sz="2400" dirty="0" smtClean="0"/>
              <a:t>用视图来限制用户数据的访问范围。例如，在为用户定义视图时，通过选择和投影操作限制用户只能访问数据库关系中的某些行和某些列</a:t>
            </a:r>
            <a:endParaRPr lang="en-US" altLang="zh-CN" sz="2400" dirty="0" smtClean="0"/>
          </a:p>
        </p:txBody>
      </p:sp>
    </p:spTree>
    <p:extLst>
      <p:ext uri="{BB962C8B-B14F-4D97-AF65-F5344CB8AC3E}">
        <p14:creationId xmlns:p14="http://schemas.microsoft.com/office/powerpoint/2010/main" val="1582636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CN" altLang="en-US" smtClean="0"/>
              <a:t>视图的优点</a:t>
            </a:r>
          </a:p>
        </p:txBody>
      </p:sp>
      <p:sp>
        <p:nvSpPr>
          <p:cNvPr id="34819" name="Rectangle 3"/>
          <p:cNvSpPr>
            <a:spLocks noGrp="1" noChangeArrowheads="1"/>
          </p:cNvSpPr>
          <p:nvPr>
            <p:ph idx="1"/>
          </p:nvPr>
        </p:nvSpPr>
        <p:spPr/>
        <p:txBody>
          <a:bodyPr/>
          <a:lstStyle/>
          <a:p>
            <a:pPr eaLnBrk="1" hangingPunct="1"/>
            <a:r>
              <a:rPr lang="zh-CN" altLang="en-US" sz="2400" smtClean="0"/>
              <a:t>例如，规定对于教师关系</a:t>
            </a:r>
            <a:r>
              <a:rPr lang="en-US" altLang="zh-CN" sz="2400" smtClean="0"/>
              <a:t>T</a:t>
            </a:r>
            <a:r>
              <a:rPr lang="zh-CN" altLang="en-US" sz="2400" smtClean="0"/>
              <a:t>，学生用户只能访问编号和姓名属性，而不能访问电话号码。</a:t>
            </a:r>
          </a:p>
          <a:p>
            <a:pPr eaLnBrk="1" hangingPunct="1"/>
            <a:r>
              <a:rPr lang="zh-CN" altLang="en-US" sz="2400" smtClean="0"/>
              <a:t>那么我们可以定义如下的视图</a:t>
            </a:r>
            <a:r>
              <a:rPr lang="en-US" altLang="zh-CN" sz="2400" smtClean="0"/>
              <a:t>view_forstudent</a:t>
            </a:r>
            <a:r>
              <a:rPr lang="zh-CN" altLang="en-US" sz="2400" smtClean="0"/>
              <a:t>，然后把它分配给学生用户，而不是把整个关系</a:t>
            </a:r>
            <a:r>
              <a:rPr lang="en-US" altLang="zh-CN" sz="2400" smtClean="0"/>
              <a:t>T</a:t>
            </a:r>
            <a:r>
              <a:rPr lang="zh-CN" altLang="en-US" sz="2400" smtClean="0"/>
              <a:t>分配给他们。</a:t>
            </a:r>
          </a:p>
        </p:txBody>
      </p:sp>
      <p:sp>
        <p:nvSpPr>
          <p:cNvPr id="34821" name="Text Box 5"/>
          <p:cNvSpPr txBox="1">
            <a:spLocks noChangeArrowheads="1"/>
          </p:cNvSpPr>
          <p:nvPr/>
        </p:nvSpPr>
        <p:spPr bwMode="auto">
          <a:xfrm>
            <a:off x="1622425" y="4156075"/>
            <a:ext cx="14224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kumimoji="1" lang="en-US" altLang="zh-CN" b="1">
                <a:latin typeface="Tahoma" panose="020B0604030504040204" pitchFamily="34" charset="0"/>
                <a:ea typeface="宋体" panose="02010600030101010101" pitchFamily="2" charset="-122"/>
              </a:rPr>
              <a:t>T</a:t>
            </a:r>
          </a:p>
        </p:txBody>
      </p:sp>
      <p:graphicFrame>
        <p:nvGraphicFramePr>
          <p:cNvPr id="927750" name="Group 6"/>
          <p:cNvGraphicFramePr>
            <a:graphicFrameLocks noGrp="1"/>
          </p:cNvGraphicFramePr>
          <p:nvPr>
            <p:extLst/>
          </p:nvPr>
        </p:nvGraphicFramePr>
        <p:xfrm>
          <a:off x="628650" y="4679950"/>
          <a:ext cx="3411537" cy="1584608"/>
        </p:xfrm>
        <a:graphic>
          <a:graphicData uri="http://schemas.openxmlformats.org/drawingml/2006/table">
            <a:tbl>
              <a:tblPr/>
              <a:tblGrid>
                <a:gridCol w="853626">
                  <a:extLst>
                    <a:ext uri="{9D8B030D-6E8A-4147-A177-3AD203B41FA5}">
                      <a16:colId xmlns:a16="http://schemas.microsoft.com/office/drawing/2014/main" val="4057824063"/>
                    </a:ext>
                  </a:extLst>
                </a:gridCol>
                <a:gridCol w="1241099">
                  <a:extLst>
                    <a:ext uri="{9D8B030D-6E8A-4147-A177-3AD203B41FA5}">
                      <a16:colId xmlns:a16="http://schemas.microsoft.com/office/drawing/2014/main" val="2619241487"/>
                    </a:ext>
                  </a:extLst>
                </a:gridCol>
                <a:gridCol w="1316812">
                  <a:extLst>
                    <a:ext uri="{9D8B030D-6E8A-4147-A177-3AD203B41FA5}">
                      <a16:colId xmlns:a16="http://schemas.microsoft.com/office/drawing/2014/main" val="2001386221"/>
                    </a:ext>
                  </a:extLst>
                </a:gridCol>
              </a:tblGrid>
              <a:tr h="396081">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编号</a:t>
                      </a:r>
                    </a:p>
                  </a:txBody>
                  <a:tcPr marL="38100" marR="38100" marT="45676" marB="4567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教师姓名</a:t>
                      </a:r>
                    </a:p>
                  </a:txBody>
                  <a:tcPr marL="38100" marR="38100" marT="45676" marB="4567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电话</a:t>
                      </a:r>
                    </a:p>
                  </a:txBody>
                  <a:tcPr marL="38100" marR="38100" marT="45676" marB="45676"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894358132"/>
                  </a:ext>
                </a:extLst>
              </a:tr>
              <a:tr h="396081">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T01</a:t>
                      </a:r>
                    </a:p>
                  </a:txBody>
                  <a:tcPr marL="38100" marR="38100" marT="45676" marB="4567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老王</a:t>
                      </a:r>
                    </a:p>
                  </a:txBody>
                  <a:tcPr marL="38100" marR="38100" marT="45676" marB="4567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85213347</a:t>
                      </a:r>
                    </a:p>
                  </a:txBody>
                  <a:tcPr marL="38100" marR="38100" marT="45676" marB="45676"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26181136"/>
                  </a:ext>
                </a:extLst>
              </a:tr>
              <a:tr h="396081">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T02</a:t>
                      </a:r>
                    </a:p>
                  </a:txBody>
                  <a:tcPr marL="38100" marR="38100" marT="45676" marB="4567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老孙</a:t>
                      </a:r>
                    </a:p>
                  </a:txBody>
                  <a:tcPr marL="38100" marR="38100" marT="45676" marB="4567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85213109</a:t>
                      </a:r>
                    </a:p>
                  </a:txBody>
                  <a:tcPr marL="38100" marR="38100" marT="45676" marB="45676"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78125447"/>
                  </a:ext>
                </a:extLst>
              </a:tr>
              <a:tr h="396081">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T12</a:t>
                      </a:r>
                    </a:p>
                  </a:txBody>
                  <a:tcPr marL="38100" marR="38100" marT="45676" marB="4567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老何</a:t>
                      </a:r>
                    </a:p>
                  </a:txBody>
                  <a:tcPr marL="38100" marR="38100" marT="45676" marB="4567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85211109</a:t>
                      </a:r>
                    </a:p>
                  </a:txBody>
                  <a:tcPr marL="38100" marR="38100" marT="45676" marB="45676"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48323895"/>
                  </a:ext>
                </a:extLst>
              </a:tr>
            </a:tbl>
          </a:graphicData>
        </a:graphic>
      </p:graphicFrame>
      <p:graphicFrame>
        <p:nvGraphicFramePr>
          <p:cNvPr id="927772" name="Group 28"/>
          <p:cNvGraphicFramePr>
            <a:graphicFrameLocks noGrp="1"/>
          </p:cNvGraphicFramePr>
          <p:nvPr>
            <p:extLst/>
          </p:nvPr>
        </p:nvGraphicFramePr>
        <p:xfrm>
          <a:off x="5091113" y="4679950"/>
          <a:ext cx="2262187" cy="1584608"/>
        </p:xfrm>
        <a:graphic>
          <a:graphicData uri="http://schemas.openxmlformats.org/drawingml/2006/table">
            <a:tbl>
              <a:tblPr/>
              <a:tblGrid>
                <a:gridCol w="920864">
                  <a:extLst>
                    <a:ext uri="{9D8B030D-6E8A-4147-A177-3AD203B41FA5}">
                      <a16:colId xmlns:a16="http://schemas.microsoft.com/office/drawing/2014/main" val="994728273"/>
                    </a:ext>
                  </a:extLst>
                </a:gridCol>
                <a:gridCol w="1341323">
                  <a:extLst>
                    <a:ext uri="{9D8B030D-6E8A-4147-A177-3AD203B41FA5}">
                      <a16:colId xmlns:a16="http://schemas.microsoft.com/office/drawing/2014/main" val="623160805"/>
                    </a:ext>
                  </a:extLst>
                </a:gridCol>
              </a:tblGrid>
              <a:tr h="396081">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编号</a:t>
                      </a:r>
                    </a:p>
                  </a:txBody>
                  <a:tcPr marL="38107" marR="38107" marT="45676" marB="45676" anchor="ctr" anchorCtr="1" horzOverflow="overflow">
                    <a:lnL w="1905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教师姓名</a:t>
                      </a:r>
                    </a:p>
                  </a:txBody>
                  <a:tcPr marL="38107" marR="38107" marT="45676" marB="45676"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563955985"/>
                  </a:ext>
                </a:extLst>
              </a:tr>
              <a:tr h="396081">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C01</a:t>
                      </a:r>
                    </a:p>
                  </a:txBody>
                  <a:tcPr marL="38107" marR="38107" marT="45676" marB="45676" anchor="ctr" anchorCtr="1" horzOverflow="overflow">
                    <a:lnL w="1905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老王</a:t>
                      </a:r>
                    </a:p>
                  </a:txBody>
                  <a:tcPr marL="38107" marR="38107" marT="45676" marB="45676"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99998464"/>
                  </a:ext>
                </a:extLst>
              </a:tr>
              <a:tr h="396081">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C02</a:t>
                      </a:r>
                    </a:p>
                  </a:txBody>
                  <a:tcPr marL="38107" marR="38107" marT="45676" marB="45676" anchor="ctr" anchorCtr="1" horzOverflow="overflow">
                    <a:lnL w="1905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老孙</a:t>
                      </a:r>
                    </a:p>
                  </a:txBody>
                  <a:tcPr marL="38107" marR="38107" marT="45676" marB="45676"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04559890"/>
                  </a:ext>
                </a:extLst>
              </a:tr>
              <a:tr h="396081">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C12</a:t>
                      </a:r>
                    </a:p>
                  </a:txBody>
                  <a:tcPr marL="38107" marR="38107" marT="45676" marB="45676" anchor="ctr" anchorCtr="1" horzOverflow="overflow">
                    <a:lnL w="1905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老何</a:t>
                      </a:r>
                    </a:p>
                  </a:txBody>
                  <a:tcPr marL="38107" marR="38107" marT="45676" marB="45676" anchor="ctr" anchorCtr="1" horzOverflow="overflow">
                    <a:lnL w="12700" cap="flat" cmpd="sng" algn="ctr">
                      <a:solidFill>
                        <a:schemeClr val="tx1"/>
                      </a:solidFill>
                      <a:prstDash val="solid"/>
                      <a:round/>
                      <a:headEnd type="none" w="med" len="med"/>
                      <a:tailEnd type="none" w="med" len="med"/>
                    </a:lnL>
                    <a:lnR w="1905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noFill/>
                  </a:tcPr>
                </a:tc>
                <a:extLst>
                  <a:ext uri="{0D108BD9-81ED-4DB2-BD59-A6C34878D82A}">
                    <a16:rowId xmlns:a16="http://schemas.microsoft.com/office/drawing/2014/main" val="2643994209"/>
                  </a:ext>
                </a:extLst>
              </a:tr>
            </a:tbl>
          </a:graphicData>
        </a:graphic>
      </p:graphicFrame>
      <p:sp>
        <p:nvSpPr>
          <p:cNvPr id="8" name="Rectangle 60"/>
          <p:cNvSpPr>
            <a:spLocks noChangeArrowheads="1"/>
          </p:cNvSpPr>
          <p:nvPr/>
        </p:nvSpPr>
        <p:spPr bwMode="auto">
          <a:xfrm>
            <a:off x="4127962" y="3439958"/>
            <a:ext cx="596638" cy="598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15000"/>
              </a:lnSpc>
              <a:spcBef>
                <a:spcPct val="30000"/>
              </a:spcBef>
              <a:buClr>
                <a:schemeClr val="folHlink"/>
              </a:buClr>
              <a:buSzPct val="60000"/>
              <a:buFont typeface="Wingdings" panose="05000000000000000000" pitchFamily="2" charset="2"/>
              <a:buNone/>
            </a:pPr>
            <a:r>
              <a:rPr kumimoji="1" lang="zh-CN" altLang="en-US" sz="3200" b="1" dirty="0" smtClean="0">
                <a:solidFill>
                  <a:srgbClr val="FF0000"/>
                </a:solidFill>
                <a:latin typeface="Tahoma" panose="020B0604030504040204" pitchFamily="34" charset="0"/>
                <a:ea typeface="宋体" panose="02010600030101010101" pitchFamily="2" charset="-122"/>
              </a:rPr>
              <a:t>？</a:t>
            </a:r>
            <a:endParaRPr kumimoji="1" lang="zh-CN" altLang="en-US" sz="3200" b="1" dirty="0">
              <a:solidFill>
                <a:srgbClr val="FF0000"/>
              </a:solidFill>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889894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927772"/>
                                        </p:tgtEl>
                                        <p:attrNameLst>
                                          <p:attrName>style.visibility</p:attrName>
                                        </p:attrNameLst>
                                      </p:cBhvr>
                                      <p:to>
                                        <p:strVal val="visible"/>
                                      </p:to>
                                    </p:set>
                                    <p:animEffect transition="in" filter="box(in)">
                                      <p:cBhvr>
                                        <p:cTn id="7" dur="500"/>
                                        <p:tgtEl>
                                          <p:spTgt spid="92777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ox(in)">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defRPr/>
            </a:pPr>
            <a:r>
              <a:rPr lang="en-US" sz="2800" dirty="0"/>
              <a:t>Natural Join in SQL</a:t>
            </a:r>
          </a:p>
        </p:txBody>
      </p:sp>
      <p:sp>
        <p:nvSpPr>
          <p:cNvPr id="7171" name="Rectangle 3"/>
          <p:cNvSpPr>
            <a:spLocks noGrp="1" noChangeArrowheads="1"/>
          </p:cNvSpPr>
          <p:nvPr>
            <p:ph type="body" idx="1"/>
          </p:nvPr>
        </p:nvSpPr>
        <p:spPr>
          <a:xfrm>
            <a:off x="768350" y="1078992"/>
            <a:ext cx="7647681" cy="4983163"/>
          </a:xfrm>
        </p:spPr>
        <p:txBody>
          <a:bodyPr/>
          <a:lstStyle/>
          <a:p>
            <a:r>
              <a:rPr lang="en-US" altLang="en-US" sz="2000" dirty="0">
                <a:ea typeface="ＭＳ Ｐゴシック" pitchFamily="34" charset="-128"/>
              </a:rPr>
              <a:t>Natural join matches tuples with the same values for all common attributes, and retains only one copy of each common column.</a:t>
            </a:r>
          </a:p>
          <a:p>
            <a:r>
              <a:rPr lang="en-US" altLang="en-US" sz="2000" dirty="0">
                <a:ea typeface="ＭＳ Ｐゴシック" pitchFamily="34" charset="-128"/>
              </a:rPr>
              <a:t>List the names of instructors along with the course ID of the courses that they taught</a:t>
            </a:r>
          </a:p>
          <a:p>
            <a:pPr lvl="1"/>
            <a:r>
              <a:rPr lang="en-US" altLang="en-US" sz="2000" b="1" dirty="0">
                <a:ea typeface="ＭＳ Ｐゴシック" pitchFamily="34" charset="-128"/>
              </a:rPr>
              <a:t>select </a:t>
            </a:r>
            <a:r>
              <a:rPr lang="en-US" altLang="en-US" sz="2000" i="1" dirty="0">
                <a:ea typeface="ＭＳ Ｐゴシック" pitchFamily="34" charset="-128"/>
              </a:rPr>
              <a:t>name</a:t>
            </a:r>
            <a:r>
              <a:rPr lang="en-US" altLang="en-US" sz="2000" dirty="0">
                <a:ea typeface="ＭＳ Ｐゴシック" pitchFamily="34" charset="-128"/>
              </a:rPr>
              <a:t>, </a:t>
            </a:r>
            <a:r>
              <a:rPr lang="en-US" altLang="en-US" sz="2000" i="1" dirty="0" err="1">
                <a:ea typeface="ＭＳ Ｐゴシック" pitchFamily="34" charset="-128"/>
              </a:rPr>
              <a:t>course_id</a:t>
            </a:r>
            <a:r>
              <a:rPr lang="en-US" altLang="en-US" sz="2000" i="1" dirty="0">
                <a:ea typeface="ＭＳ Ｐゴシック" pitchFamily="34" charset="-128"/>
              </a:rPr>
              <a:t/>
            </a:r>
            <a:br>
              <a:rPr lang="en-US" altLang="en-US" sz="2000" i="1" dirty="0">
                <a:ea typeface="ＭＳ Ｐゴシック" pitchFamily="34" charset="-128"/>
              </a:rPr>
            </a:br>
            <a:r>
              <a:rPr lang="en-US" altLang="en-US" sz="2000" b="1" dirty="0">
                <a:ea typeface="ＭＳ Ｐゴシック" pitchFamily="34" charset="-128"/>
              </a:rPr>
              <a:t>from </a:t>
            </a:r>
            <a:r>
              <a:rPr lang="en-US" altLang="en-US" sz="2000" i="1" dirty="0">
                <a:ea typeface="ＭＳ Ｐゴシック" pitchFamily="34" charset="-128"/>
              </a:rPr>
              <a:t> students, takes</a:t>
            </a:r>
            <a:br>
              <a:rPr lang="en-US" altLang="en-US" sz="2000" i="1" dirty="0">
                <a:ea typeface="ＭＳ Ｐゴシック" pitchFamily="34" charset="-128"/>
              </a:rPr>
            </a:br>
            <a:r>
              <a:rPr lang="en-US" altLang="en-US" sz="2000" b="1" dirty="0">
                <a:ea typeface="ＭＳ Ｐゴシック" pitchFamily="34" charset="-128"/>
              </a:rPr>
              <a:t>where </a:t>
            </a:r>
            <a:r>
              <a:rPr lang="en-US" altLang="en-US" sz="2000" i="1" dirty="0">
                <a:ea typeface="ＭＳ Ｐゴシック" pitchFamily="34" charset="-128"/>
              </a:rPr>
              <a:t>student.ID </a:t>
            </a:r>
            <a:r>
              <a:rPr lang="en-US" altLang="en-US" sz="2000" dirty="0">
                <a:ea typeface="ＭＳ Ｐゴシック" pitchFamily="34" charset="-128"/>
              </a:rPr>
              <a:t>= </a:t>
            </a:r>
            <a:r>
              <a:rPr lang="en-US" altLang="en-US" sz="2000" i="1" dirty="0">
                <a:ea typeface="ＭＳ Ｐゴシック" pitchFamily="34" charset="-128"/>
              </a:rPr>
              <a:t>takes.ID</a:t>
            </a:r>
            <a:r>
              <a:rPr lang="en-US" altLang="en-US" sz="2000" dirty="0">
                <a:ea typeface="ＭＳ Ｐゴシック" pitchFamily="34" charset="-128"/>
              </a:rPr>
              <a:t>;</a:t>
            </a:r>
          </a:p>
          <a:p>
            <a:r>
              <a:rPr lang="en-US" altLang="en-US" sz="2000" dirty="0">
                <a:ea typeface="ＭＳ Ｐゴシック" pitchFamily="34" charset="-128"/>
              </a:rPr>
              <a:t>Same query in SQL with “natural join” construct</a:t>
            </a:r>
          </a:p>
          <a:p>
            <a:pPr lvl="1"/>
            <a:r>
              <a:rPr lang="en-US" altLang="en-US" sz="2000" b="1" dirty="0">
                <a:ea typeface="ＭＳ Ｐゴシック" pitchFamily="34" charset="-128"/>
              </a:rPr>
              <a:t>select </a:t>
            </a:r>
            <a:r>
              <a:rPr lang="en-US" altLang="en-US" sz="2000" i="1" dirty="0">
                <a:ea typeface="ＭＳ Ｐゴシック" pitchFamily="34" charset="-128"/>
              </a:rPr>
              <a:t>name</a:t>
            </a:r>
            <a:r>
              <a:rPr lang="en-US" altLang="en-US" sz="2000" dirty="0">
                <a:ea typeface="ＭＳ Ｐゴシック" pitchFamily="34" charset="-128"/>
              </a:rPr>
              <a:t>,</a:t>
            </a:r>
            <a:r>
              <a:rPr lang="en-US" altLang="en-US" sz="2000" i="1" dirty="0">
                <a:ea typeface="ＭＳ Ｐゴシック" pitchFamily="34" charset="-128"/>
              </a:rPr>
              <a:t> </a:t>
            </a:r>
            <a:r>
              <a:rPr lang="en-US" altLang="en-US" sz="2000" i="1" dirty="0" err="1">
                <a:ea typeface="ＭＳ Ｐゴシック" pitchFamily="34" charset="-128"/>
              </a:rPr>
              <a:t>course_id</a:t>
            </a:r>
            <a:r>
              <a:rPr lang="en-US" altLang="en-US" sz="2000" i="1" dirty="0">
                <a:ea typeface="ＭＳ Ｐゴシック" pitchFamily="34" charset="-128"/>
              </a:rPr>
              <a:t/>
            </a:r>
            <a:br>
              <a:rPr lang="en-US" altLang="en-US" sz="2000" i="1" dirty="0">
                <a:ea typeface="ＭＳ Ｐゴシック" pitchFamily="34" charset="-128"/>
              </a:rPr>
            </a:br>
            <a:r>
              <a:rPr lang="en-US" altLang="en-US" sz="2000" b="1" dirty="0">
                <a:ea typeface="ＭＳ Ｐゴシック" pitchFamily="34" charset="-128"/>
              </a:rPr>
              <a:t>from </a:t>
            </a:r>
            <a:r>
              <a:rPr lang="en-US" altLang="en-US" sz="2000" i="1" dirty="0">
                <a:ea typeface="ＭＳ Ｐゴシック" pitchFamily="34" charset="-128"/>
              </a:rPr>
              <a:t>student </a:t>
            </a:r>
            <a:r>
              <a:rPr lang="en-US" altLang="en-US" sz="2000" b="1" dirty="0">
                <a:ea typeface="ＭＳ Ｐゴシック" pitchFamily="34" charset="-128"/>
              </a:rPr>
              <a:t>natural join </a:t>
            </a:r>
            <a:r>
              <a:rPr lang="en-US" altLang="en-US" sz="2000" i="1" dirty="0">
                <a:ea typeface="ＭＳ Ｐゴシック" pitchFamily="34" charset="-128"/>
              </a:rPr>
              <a:t>takes</a:t>
            </a:r>
            <a:r>
              <a:rPr lang="en-US" altLang="en-US" sz="2000" dirty="0">
                <a:ea typeface="ＭＳ Ｐゴシック" pitchFamily="34" charset="-128"/>
              </a:rPr>
              <a:t>;</a:t>
            </a:r>
          </a:p>
          <a:p>
            <a:pPr>
              <a:buFont typeface="Monotype Sorts" charset="2"/>
              <a:buNone/>
            </a:pPr>
            <a:endParaRPr lang="en-US" altLang="en-US" dirty="0">
              <a:ea typeface="ＭＳ Ｐゴシック" pitchFamily="34" charset="-128"/>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t>视图的优点</a:t>
            </a:r>
          </a:p>
        </p:txBody>
      </p:sp>
      <p:sp>
        <p:nvSpPr>
          <p:cNvPr id="35843" name="Rectangle 3"/>
          <p:cNvSpPr>
            <a:spLocks noGrp="1" noChangeArrowheads="1"/>
          </p:cNvSpPr>
          <p:nvPr>
            <p:ph idx="1"/>
          </p:nvPr>
        </p:nvSpPr>
        <p:spPr/>
        <p:txBody>
          <a:bodyPr/>
          <a:lstStyle/>
          <a:p>
            <a:pPr eaLnBrk="1" hangingPunct="1"/>
            <a:r>
              <a:rPr lang="zh-CN" altLang="en-US" sz="2400" dirty="0" smtClean="0"/>
              <a:t>思考：对教师用户</a:t>
            </a:r>
            <a:r>
              <a:rPr lang="zh-CN" altLang="en-US" sz="2400" dirty="0" smtClean="0">
                <a:latin typeface="Helvetica" panose="020B0604020202020204" pitchFamily="34" charset="0"/>
              </a:rPr>
              <a:t>“</a:t>
            </a:r>
            <a:r>
              <a:rPr lang="zh-CN" altLang="en-US" sz="2400" dirty="0" smtClean="0"/>
              <a:t>老王</a:t>
            </a:r>
            <a:r>
              <a:rPr lang="zh-CN" altLang="en-US" sz="2400" dirty="0" smtClean="0">
                <a:latin typeface="Helvetica" panose="020B0604020202020204" pitchFamily="34" charset="0"/>
              </a:rPr>
              <a:t>”</a:t>
            </a:r>
            <a:r>
              <a:rPr lang="zh-CN" altLang="en-US" sz="2400" dirty="0" smtClean="0"/>
              <a:t>，如果想限制他只能观察自己的记录，应该怎么办</a:t>
            </a:r>
            <a:r>
              <a:rPr lang="en-US" altLang="zh-CN" sz="2400" dirty="0" smtClean="0"/>
              <a:t>?</a:t>
            </a:r>
          </a:p>
          <a:p>
            <a:pPr lvl="2" eaLnBrk="1" hangingPunct="1"/>
            <a:endParaRPr lang="zh-CN" altLang="en-US" sz="900" dirty="0" smtClean="0"/>
          </a:p>
        </p:txBody>
      </p:sp>
      <p:graphicFrame>
        <p:nvGraphicFramePr>
          <p:cNvPr id="928773" name="Group 5"/>
          <p:cNvGraphicFramePr>
            <a:graphicFrameLocks noGrp="1"/>
          </p:cNvGraphicFramePr>
          <p:nvPr>
            <p:extLst/>
          </p:nvPr>
        </p:nvGraphicFramePr>
        <p:xfrm>
          <a:off x="4660900" y="4667250"/>
          <a:ext cx="3232150" cy="857250"/>
        </p:xfrm>
        <a:graphic>
          <a:graphicData uri="http://schemas.openxmlformats.org/drawingml/2006/table">
            <a:tbl>
              <a:tblPr/>
              <a:tblGrid>
                <a:gridCol w="714375">
                  <a:extLst>
                    <a:ext uri="{9D8B030D-6E8A-4147-A177-3AD203B41FA5}">
                      <a16:colId xmlns:a16="http://schemas.microsoft.com/office/drawing/2014/main" val="860850994"/>
                    </a:ext>
                  </a:extLst>
                </a:gridCol>
                <a:gridCol w="1228725">
                  <a:extLst>
                    <a:ext uri="{9D8B030D-6E8A-4147-A177-3AD203B41FA5}">
                      <a16:colId xmlns:a16="http://schemas.microsoft.com/office/drawing/2014/main" val="1274037393"/>
                    </a:ext>
                  </a:extLst>
                </a:gridCol>
                <a:gridCol w="1289050">
                  <a:extLst>
                    <a:ext uri="{9D8B030D-6E8A-4147-A177-3AD203B41FA5}">
                      <a16:colId xmlns:a16="http://schemas.microsoft.com/office/drawing/2014/main" val="78010482"/>
                    </a:ext>
                  </a:extLst>
                </a:gridCol>
              </a:tblGrid>
              <a:tr h="42862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编号</a:t>
                      </a:r>
                    </a:p>
                  </a:txBody>
                  <a:tcPr marL="0" marR="0" marT="46691" marB="46691" anchor="ctr" anchorCtr="1" horzOverflow="overflow">
                    <a:lnL w="1905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教师姓名</a:t>
                      </a:r>
                    </a:p>
                  </a:txBody>
                  <a:tcPr marL="0" marR="0" marT="46691" marB="4669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905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电话</a:t>
                      </a:r>
                    </a:p>
                  </a:txBody>
                  <a:tcPr marL="0" marR="0" marT="46691" marB="46691" anchor="ctr" anchorCtr="1" horzOverflow="overflow">
                    <a:lnL w="12700" cap="flat" cmpd="sng" algn="ctr">
                      <a:solidFill>
                        <a:schemeClr val="tx1"/>
                      </a:solidFill>
                      <a:prstDash val="solid"/>
                      <a:miter lim="800000"/>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230996723"/>
                  </a:ext>
                </a:extLst>
              </a:tr>
              <a:tr h="42862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T01</a:t>
                      </a:r>
                    </a:p>
                  </a:txBody>
                  <a:tcPr marL="0" marR="0" marT="46691" marB="46691" anchor="ctr" anchorCtr="1" horzOverflow="overflow">
                    <a:lnL w="1905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老王</a:t>
                      </a:r>
                    </a:p>
                  </a:txBody>
                  <a:tcPr marL="0" marR="0" marT="46691" marB="4669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85213347</a:t>
                      </a:r>
                    </a:p>
                  </a:txBody>
                  <a:tcPr marL="0" marR="0" marT="46691" marB="46691" anchor="ctr" anchorCtr="1" horzOverflow="overflow">
                    <a:lnL w="12700" cap="flat" cmpd="sng" algn="ctr">
                      <a:solidFill>
                        <a:schemeClr val="tx1"/>
                      </a:solidFill>
                      <a:prstDash val="solid"/>
                      <a:miter lim="800000"/>
                      <a:headEnd type="none" w="med" len="med"/>
                      <a:tailEnd type="none" w="med" len="med"/>
                    </a:lnL>
                    <a:lnR w="1905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noFill/>
                  </a:tcPr>
                </a:tc>
                <a:extLst>
                  <a:ext uri="{0D108BD9-81ED-4DB2-BD59-A6C34878D82A}">
                    <a16:rowId xmlns:a16="http://schemas.microsoft.com/office/drawing/2014/main" val="2542228958"/>
                  </a:ext>
                </a:extLst>
              </a:tr>
            </a:tbl>
          </a:graphicData>
        </a:graphic>
      </p:graphicFrame>
      <p:sp>
        <p:nvSpPr>
          <p:cNvPr id="928828" name="Rectangle 60"/>
          <p:cNvSpPr>
            <a:spLocks noChangeArrowheads="1"/>
          </p:cNvSpPr>
          <p:nvPr/>
        </p:nvSpPr>
        <p:spPr bwMode="auto">
          <a:xfrm>
            <a:off x="4572000" y="2344738"/>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kumimoji="1" lang="en-US" altLang="zh-CN" sz="2400" b="1" dirty="0">
              <a:latin typeface="Tahoma" panose="020B0604030504040204" pitchFamily="34" charset="0"/>
              <a:ea typeface="宋体" panose="02010600030101010101" pitchFamily="2" charset="-122"/>
            </a:endParaRPr>
          </a:p>
        </p:txBody>
      </p:sp>
      <p:sp>
        <p:nvSpPr>
          <p:cNvPr id="35859" name="Text Box 5"/>
          <p:cNvSpPr txBox="1">
            <a:spLocks noChangeArrowheads="1"/>
          </p:cNvSpPr>
          <p:nvPr/>
        </p:nvSpPr>
        <p:spPr bwMode="auto">
          <a:xfrm>
            <a:off x="1622425" y="4156075"/>
            <a:ext cx="14224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kumimoji="1" lang="en-US" altLang="zh-CN" b="1">
                <a:latin typeface="Tahoma" panose="020B0604030504040204" pitchFamily="34" charset="0"/>
                <a:ea typeface="宋体" panose="02010600030101010101" pitchFamily="2" charset="-122"/>
              </a:rPr>
              <a:t>T</a:t>
            </a:r>
          </a:p>
        </p:txBody>
      </p:sp>
      <p:graphicFrame>
        <p:nvGraphicFramePr>
          <p:cNvPr id="9" name="Group 6"/>
          <p:cNvGraphicFramePr>
            <a:graphicFrameLocks noGrp="1"/>
          </p:cNvGraphicFramePr>
          <p:nvPr>
            <p:extLst/>
          </p:nvPr>
        </p:nvGraphicFramePr>
        <p:xfrm>
          <a:off x="628650" y="4679950"/>
          <a:ext cx="3411537" cy="1584608"/>
        </p:xfrm>
        <a:graphic>
          <a:graphicData uri="http://schemas.openxmlformats.org/drawingml/2006/table">
            <a:tbl>
              <a:tblPr/>
              <a:tblGrid>
                <a:gridCol w="853626">
                  <a:extLst>
                    <a:ext uri="{9D8B030D-6E8A-4147-A177-3AD203B41FA5}">
                      <a16:colId xmlns:a16="http://schemas.microsoft.com/office/drawing/2014/main" val="4057824063"/>
                    </a:ext>
                  </a:extLst>
                </a:gridCol>
                <a:gridCol w="1241099">
                  <a:extLst>
                    <a:ext uri="{9D8B030D-6E8A-4147-A177-3AD203B41FA5}">
                      <a16:colId xmlns:a16="http://schemas.microsoft.com/office/drawing/2014/main" val="2619241487"/>
                    </a:ext>
                  </a:extLst>
                </a:gridCol>
                <a:gridCol w="1316812">
                  <a:extLst>
                    <a:ext uri="{9D8B030D-6E8A-4147-A177-3AD203B41FA5}">
                      <a16:colId xmlns:a16="http://schemas.microsoft.com/office/drawing/2014/main" val="2001386221"/>
                    </a:ext>
                  </a:extLst>
                </a:gridCol>
              </a:tblGrid>
              <a:tr h="396081">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编号</a:t>
                      </a:r>
                    </a:p>
                  </a:txBody>
                  <a:tcPr marL="38100" marR="38100" marT="45676" marB="4567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教师姓名</a:t>
                      </a:r>
                    </a:p>
                  </a:txBody>
                  <a:tcPr marL="38100" marR="38100" marT="45676" marB="4567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电话</a:t>
                      </a:r>
                    </a:p>
                  </a:txBody>
                  <a:tcPr marL="38100" marR="38100" marT="45676" marB="45676"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894358132"/>
                  </a:ext>
                </a:extLst>
              </a:tr>
              <a:tr h="396081">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T01</a:t>
                      </a:r>
                    </a:p>
                  </a:txBody>
                  <a:tcPr marL="38100" marR="38100" marT="45676" marB="4567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老王</a:t>
                      </a:r>
                    </a:p>
                  </a:txBody>
                  <a:tcPr marL="38100" marR="38100" marT="45676" marB="4567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85213347</a:t>
                      </a:r>
                    </a:p>
                  </a:txBody>
                  <a:tcPr marL="38100" marR="38100" marT="45676" marB="45676"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26181136"/>
                  </a:ext>
                </a:extLst>
              </a:tr>
              <a:tr h="396081">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T02</a:t>
                      </a:r>
                    </a:p>
                  </a:txBody>
                  <a:tcPr marL="38100" marR="38100" marT="45676" marB="4567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老孙</a:t>
                      </a:r>
                    </a:p>
                  </a:txBody>
                  <a:tcPr marL="38100" marR="38100" marT="45676" marB="4567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85213109</a:t>
                      </a:r>
                    </a:p>
                  </a:txBody>
                  <a:tcPr marL="38100" marR="38100" marT="45676" marB="45676"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78125447"/>
                  </a:ext>
                </a:extLst>
              </a:tr>
              <a:tr h="396081">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T12</a:t>
                      </a:r>
                    </a:p>
                  </a:txBody>
                  <a:tcPr marL="38100" marR="38100" marT="45676" marB="4567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老何</a:t>
                      </a:r>
                    </a:p>
                  </a:txBody>
                  <a:tcPr marL="38100" marR="38100" marT="45676" marB="4567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85211109</a:t>
                      </a:r>
                    </a:p>
                  </a:txBody>
                  <a:tcPr marL="38100" marR="38100" marT="45676" marB="45676"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48323895"/>
                  </a:ext>
                </a:extLst>
              </a:tr>
            </a:tbl>
          </a:graphicData>
        </a:graphic>
      </p:graphicFrame>
      <p:sp>
        <p:nvSpPr>
          <p:cNvPr id="8" name="Rectangle 60"/>
          <p:cNvSpPr>
            <a:spLocks noChangeArrowheads="1"/>
          </p:cNvSpPr>
          <p:nvPr/>
        </p:nvSpPr>
        <p:spPr bwMode="auto">
          <a:xfrm>
            <a:off x="4025368" y="3030869"/>
            <a:ext cx="596638" cy="598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15000"/>
              </a:lnSpc>
              <a:spcBef>
                <a:spcPct val="30000"/>
              </a:spcBef>
              <a:buClr>
                <a:schemeClr val="folHlink"/>
              </a:buClr>
              <a:buSzPct val="60000"/>
              <a:buFont typeface="Wingdings" panose="05000000000000000000" pitchFamily="2" charset="2"/>
              <a:buNone/>
            </a:pPr>
            <a:r>
              <a:rPr kumimoji="1" lang="zh-CN" altLang="en-US" sz="3200" b="1" dirty="0" smtClean="0">
                <a:solidFill>
                  <a:srgbClr val="FF0000"/>
                </a:solidFill>
                <a:latin typeface="Tahoma" panose="020B0604030504040204" pitchFamily="34" charset="0"/>
                <a:ea typeface="宋体" panose="02010600030101010101" pitchFamily="2" charset="-122"/>
              </a:rPr>
              <a:t>？</a:t>
            </a:r>
            <a:endParaRPr kumimoji="1" lang="zh-CN" altLang="en-US" sz="3200" b="1" dirty="0">
              <a:solidFill>
                <a:srgbClr val="FF0000"/>
              </a:solidFill>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1086094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nodePh="1">
                                  <p:stCondLst>
                                    <p:cond delay="0"/>
                                  </p:stCondLst>
                                  <p:endCondLst>
                                    <p:cond evt="begin" delay="0">
                                      <p:tn val="5"/>
                                    </p:cond>
                                  </p:endCondLst>
                                  <p:childTnLst>
                                    <p:set>
                                      <p:cBhvr>
                                        <p:cTn id="6" dur="1" fill="hold">
                                          <p:stCondLst>
                                            <p:cond delay="0"/>
                                          </p:stCondLst>
                                        </p:cTn>
                                        <p:tgtEl>
                                          <p:spTgt spid="928828"/>
                                        </p:tgtEl>
                                        <p:attrNameLst>
                                          <p:attrName>style.visibility</p:attrName>
                                        </p:attrNameLst>
                                      </p:cBhvr>
                                      <p:to>
                                        <p:strVal val="visible"/>
                                      </p:to>
                                    </p:set>
                                    <p:animEffect transition="in" filter="box(in)">
                                      <p:cBhvr>
                                        <p:cTn id="7" dur="500"/>
                                        <p:tgtEl>
                                          <p:spTgt spid="928828"/>
                                        </p:tgtEl>
                                      </p:cBhvr>
                                    </p:animEffect>
                                  </p:childTnLst>
                                </p:cTn>
                              </p:par>
                              <p:par>
                                <p:cTn id="8" presetID="4" presetClass="entr" presetSubtype="16" fill="hold" nodeType="withEffect">
                                  <p:stCondLst>
                                    <p:cond delay="0"/>
                                  </p:stCondLst>
                                  <p:childTnLst>
                                    <p:set>
                                      <p:cBhvr>
                                        <p:cTn id="9" dur="1" fill="hold">
                                          <p:stCondLst>
                                            <p:cond delay="0"/>
                                          </p:stCondLst>
                                        </p:cTn>
                                        <p:tgtEl>
                                          <p:spTgt spid="928773"/>
                                        </p:tgtEl>
                                        <p:attrNameLst>
                                          <p:attrName>style.visibility</p:attrName>
                                        </p:attrNameLst>
                                      </p:cBhvr>
                                      <p:to>
                                        <p:strVal val="visible"/>
                                      </p:to>
                                    </p:set>
                                    <p:animEffect transition="in" filter="box(in)">
                                      <p:cBhvr>
                                        <p:cTn id="10" dur="500"/>
                                        <p:tgtEl>
                                          <p:spTgt spid="928773"/>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ox(in)">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828" grpId="0" autoUpdateAnimBg="0"/>
      <p:bldP spid="8"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pPr>
              <a:defRPr/>
            </a:pPr>
            <a:r>
              <a:rPr lang="en-US" sz="2800" dirty="0">
                <a:ea typeface="+mj-ea"/>
              </a:rPr>
              <a:t>Update of a View</a:t>
            </a:r>
          </a:p>
        </p:txBody>
      </p:sp>
      <p:sp>
        <p:nvSpPr>
          <p:cNvPr id="50179" name="Rectangle 3"/>
          <p:cNvSpPr>
            <a:spLocks noGrp="1" noChangeArrowheads="1"/>
          </p:cNvSpPr>
          <p:nvPr>
            <p:ph type="body" idx="1"/>
          </p:nvPr>
        </p:nvSpPr>
        <p:spPr>
          <a:xfrm>
            <a:off x="768351" y="1106488"/>
            <a:ext cx="7595362" cy="4952936"/>
          </a:xfrm>
        </p:spPr>
        <p:txBody>
          <a:bodyPr/>
          <a:lstStyle/>
          <a:p>
            <a:pPr>
              <a:tabLst>
                <a:tab pos="1085850" algn="l"/>
              </a:tabLst>
            </a:pPr>
            <a:r>
              <a:rPr lang="en-US" altLang="en-US" sz="2000" dirty="0"/>
              <a:t>Add a new tuple to </a:t>
            </a:r>
            <a:r>
              <a:rPr lang="en-US" altLang="en-US" sz="2000" i="1" dirty="0"/>
              <a:t>faculty </a:t>
            </a:r>
            <a:r>
              <a:rPr lang="en-US" altLang="en-US" sz="2000" dirty="0"/>
              <a:t>view which we defined earlier</a:t>
            </a:r>
            <a:endParaRPr lang="en-US" altLang="en-US" sz="2000" b="1" dirty="0"/>
          </a:p>
          <a:p>
            <a:pPr>
              <a:buFont typeface="Monotype Sorts" charset="2"/>
              <a:buNone/>
              <a:tabLst>
                <a:tab pos="1085850" algn="l"/>
              </a:tabLst>
            </a:pPr>
            <a:r>
              <a:rPr lang="en-US" altLang="en-US" sz="2000" dirty="0"/>
              <a:t>		</a:t>
            </a:r>
            <a:r>
              <a:rPr lang="en-US" altLang="en-US" sz="2000" b="1" dirty="0"/>
              <a:t>insert into </a:t>
            </a:r>
            <a:r>
              <a:rPr lang="en-US" altLang="en-US" sz="2000" i="1" dirty="0"/>
              <a:t>faculty </a:t>
            </a:r>
          </a:p>
          <a:p>
            <a:pPr>
              <a:buFont typeface="Monotype Sorts" charset="2"/>
              <a:buNone/>
              <a:tabLst>
                <a:tab pos="1085850" algn="l"/>
              </a:tabLst>
            </a:pPr>
            <a:r>
              <a:rPr lang="en-US" altLang="en-US" sz="2000" b="1" i="1" dirty="0"/>
              <a:t>                       </a:t>
            </a:r>
            <a:r>
              <a:rPr lang="en-US" altLang="en-US" sz="2000" b="1" dirty="0"/>
              <a:t>values </a:t>
            </a:r>
            <a:r>
              <a:rPr lang="en-US" altLang="en-US" sz="2000" dirty="0"/>
              <a:t>('30765', 'Green', 'Music');</a:t>
            </a:r>
          </a:p>
          <a:p>
            <a:pPr>
              <a:tabLst>
                <a:tab pos="1085850" algn="l"/>
              </a:tabLst>
            </a:pPr>
            <a:r>
              <a:rPr lang="en-US" altLang="en-US" sz="2000" dirty="0"/>
              <a:t>This insertion must be represented by the insertion into  the </a:t>
            </a:r>
            <a:r>
              <a:rPr lang="en-US" altLang="en-US" sz="2000" i="1" dirty="0"/>
              <a:t>instructor</a:t>
            </a:r>
            <a:r>
              <a:rPr lang="en-US" altLang="en-US" sz="2000" dirty="0"/>
              <a:t> relation</a:t>
            </a:r>
          </a:p>
          <a:p>
            <a:pPr lvl="1">
              <a:tabLst>
                <a:tab pos="1085850" algn="l"/>
              </a:tabLst>
            </a:pPr>
            <a:r>
              <a:rPr lang="en-US" altLang="en-US" sz="2000" dirty="0">
                <a:cs typeface="+mn-cs"/>
              </a:rPr>
              <a:t>Must have a  value for salary.</a:t>
            </a:r>
          </a:p>
          <a:p>
            <a:pPr>
              <a:tabLst>
                <a:tab pos="1085850" algn="l"/>
              </a:tabLst>
            </a:pPr>
            <a:r>
              <a:rPr lang="en-US" altLang="en-US" sz="2000" dirty="0">
                <a:cs typeface="+mn-cs"/>
              </a:rPr>
              <a:t>Two approaches</a:t>
            </a:r>
          </a:p>
          <a:p>
            <a:pPr lvl="1">
              <a:tabLst>
                <a:tab pos="1085850" algn="l"/>
              </a:tabLst>
            </a:pPr>
            <a:r>
              <a:rPr lang="en-US" altLang="en-US" sz="2000" dirty="0">
                <a:cs typeface="+mn-cs"/>
              </a:rPr>
              <a:t>Reject the insert</a:t>
            </a:r>
          </a:p>
          <a:p>
            <a:pPr lvl="1">
              <a:tabLst>
                <a:tab pos="1085850" algn="l"/>
              </a:tabLst>
            </a:pPr>
            <a:r>
              <a:rPr lang="en-US" altLang="en-US" sz="2000" dirty="0">
                <a:cs typeface="+mn-cs"/>
              </a:rPr>
              <a:t>Inset the tuple</a:t>
            </a:r>
          </a:p>
          <a:p>
            <a:pPr>
              <a:buFont typeface="Monotype Sorts" charset="2"/>
              <a:buNone/>
              <a:tabLst>
                <a:tab pos="1085850" algn="l"/>
              </a:tabLst>
            </a:pPr>
            <a:r>
              <a:rPr lang="en-US" altLang="en-US" sz="2000" dirty="0"/>
              <a:t>			('30765', 'Green', 'Music', null)</a:t>
            </a:r>
          </a:p>
          <a:p>
            <a:pPr>
              <a:buFont typeface="Monotype Sorts" charset="2"/>
              <a:buNone/>
              <a:tabLst>
                <a:tab pos="1085850" algn="l"/>
              </a:tabLst>
            </a:pPr>
            <a:r>
              <a:rPr lang="en-US" altLang="en-US" sz="2000" dirty="0"/>
              <a:t>	      into the </a:t>
            </a:r>
            <a:r>
              <a:rPr lang="en-US" altLang="en-US" sz="2000" i="1" dirty="0"/>
              <a:t>instructor</a:t>
            </a:r>
            <a:r>
              <a:rPr lang="en-US" altLang="en-US" sz="2000" dirty="0"/>
              <a:t> relation</a:t>
            </a:r>
          </a:p>
          <a:p>
            <a:pPr>
              <a:buFont typeface="Monotype Sorts" charset="2"/>
              <a:buNone/>
              <a:tabLst>
                <a:tab pos="1085850" algn="l"/>
              </a:tabLst>
            </a:pPr>
            <a:endParaRPr lang="en-US" altLang="en-US" sz="20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a:xfrm>
            <a:off x="890270" y="117475"/>
            <a:ext cx="8077200" cy="609600"/>
          </a:xfrm>
        </p:spPr>
        <p:txBody>
          <a:bodyPr/>
          <a:lstStyle/>
          <a:p>
            <a:pPr>
              <a:defRPr/>
            </a:pPr>
            <a:r>
              <a:rPr lang="en-US" sz="2800" dirty="0">
                <a:ea typeface="+mj-ea"/>
              </a:rPr>
              <a:t>Some Updates Cannot be Translated Uniquely</a:t>
            </a:r>
          </a:p>
        </p:txBody>
      </p:sp>
      <p:sp>
        <p:nvSpPr>
          <p:cNvPr id="52227" name="Rectangle 3"/>
          <p:cNvSpPr>
            <a:spLocks noGrp="1" noChangeArrowheads="1"/>
          </p:cNvSpPr>
          <p:nvPr>
            <p:ph type="body" idx="1"/>
          </p:nvPr>
        </p:nvSpPr>
        <p:spPr>
          <a:xfrm>
            <a:off x="798990" y="1201917"/>
            <a:ext cx="7369651" cy="4162563"/>
          </a:xfrm>
        </p:spPr>
        <p:txBody>
          <a:bodyPr/>
          <a:lstStyle/>
          <a:p>
            <a:r>
              <a:rPr lang="en-US" altLang="en-US" sz="2400" b="1" dirty="0"/>
              <a:t>create view </a:t>
            </a:r>
            <a:r>
              <a:rPr lang="en-US" altLang="en-US" sz="2400" i="1" dirty="0" err="1"/>
              <a:t>instructor_info</a:t>
            </a:r>
            <a:r>
              <a:rPr lang="en-US" altLang="en-US" sz="2400" i="1" dirty="0"/>
              <a:t> </a:t>
            </a:r>
            <a:r>
              <a:rPr lang="en-US" altLang="en-US" sz="2400" b="1" dirty="0"/>
              <a:t>as</a:t>
            </a:r>
            <a:br>
              <a:rPr lang="en-US" altLang="en-US" sz="2400" b="1" dirty="0"/>
            </a:br>
            <a:r>
              <a:rPr lang="en-US" altLang="en-US" sz="2400" b="1" dirty="0"/>
              <a:t>      select </a:t>
            </a:r>
            <a:r>
              <a:rPr lang="en-US" altLang="en-US" sz="2400" i="1" dirty="0"/>
              <a:t>ID</a:t>
            </a:r>
            <a:r>
              <a:rPr lang="en-US" altLang="en-US" sz="2400" dirty="0"/>
              <a:t>, </a:t>
            </a:r>
            <a:r>
              <a:rPr lang="en-US" altLang="en-US" sz="2400" i="1" dirty="0"/>
              <a:t>name</a:t>
            </a:r>
            <a:r>
              <a:rPr lang="en-US" altLang="en-US" sz="2400" dirty="0"/>
              <a:t>, </a:t>
            </a:r>
            <a:r>
              <a:rPr lang="en-US" altLang="en-US" sz="2400" i="1" dirty="0"/>
              <a:t>building</a:t>
            </a:r>
            <a:br>
              <a:rPr lang="en-US" altLang="en-US" sz="2400" i="1" dirty="0"/>
            </a:br>
            <a:r>
              <a:rPr lang="en-US" altLang="en-US" sz="2400" i="1" dirty="0"/>
              <a:t>       </a:t>
            </a:r>
            <a:r>
              <a:rPr lang="en-US" altLang="en-US" sz="2400" b="1" dirty="0"/>
              <a:t>from </a:t>
            </a:r>
            <a:r>
              <a:rPr lang="en-US" altLang="en-US" sz="2400" i="1" dirty="0"/>
              <a:t>instructor</a:t>
            </a:r>
            <a:r>
              <a:rPr lang="en-US" altLang="en-US" sz="2400" dirty="0"/>
              <a:t>, </a:t>
            </a:r>
            <a:r>
              <a:rPr lang="en-US" altLang="en-US" sz="2400" i="1" dirty="0"/>
              <a:t>department</a:t>
            </a:r>
            <a:br>
              <a:rPr lang="en-US" altLang="en-US" sz="2400" i="1" dirty="0"/>
            </a:br>
            <a:r>
              <a:rPr lang="en-US" altLang="en-US" sz="2400" i="1" dirty="0"/>
              <a:t>       </a:t>
            </a:r>
            <a:r>
              <a:rPr lang="en-US" altLang="en-US" sz="2400" b="1" dirty="0"/>
              <a:t>where </a:t>
            </a:r>
            <a:r>
              <a:rPr lang="en-US" altLang="en-US" sz="2400" i="1" dirty="0" err="1"/>
              <a:t>instructor</a:t>
            </a:r>
            <a:r>
              <a:rPr lang="en-US" altLang="en-US" sz="2400" dirty="0" err="1"/>
              <a:t>.</a:t>
            </a:r>
            <a:r>
              <a:rPr lang="en-US" altLang="en-US" sz="2400" i="1" dirty="0" err="1"/>
              <a:t>dept_name</a:t>
            </a:r>
            <a:r>
              <a:rPr lang="en-US" altLang="en-US" sz="2400" dirty="0"/>
              <a:t>= </a:t>
            </a:r>
            <a:r>
              <a:rPr lang="en-US" altLang="en-US" sz="2400" i="1" dirty="0" err="1"/>
              <a:t>department</a:t>
            </a:r>
            <a:r>
              <a:rPr lang="en-US" altLang="en-US" sz="2400" dirty="0" err="1"/>
              <a:t>.</a:t>
            </a:r>
            <a:r>
              <a:rPr lang="en-US" altLang="en-US" sz="2400" i="1" dirty="0" err="1"/>
              <a:t>dept_name</a:t>
            </a:r>
            <a:r>
              <a:rPr lang="en-US" altLang="en-US" sz="2400" dirty="0"/>
              <a:t>;</a:t>
            </a:r>
          </a:p>
          <a:p>
            <a:r>
              <a:rPr lang="en-US" altLang="en-US" sz="2400" b="1" dirty="0">
                <a:sym typeface="Symbol" panose="05050102010706020507" pitchFamily="18" charset="2"/>
              </a:rPr>
              <a:t>insert into </a:t>
            </a:r>
            <a:r>
              <a:rPr lang="en-US" altLang="en-US" sz="2400" i="1" dirty="0" err="1">
                <a:sym typeface="Symbol" panose="05050102010706020507" pitchFamily="18" charset="2"/>
              </a:rPr>
              <a:t>instructor_info</a:t>
            </a:r>
            <a:r>
              <a:rPr lang="en-US" altLang="en-US" sz="2400" i="1" dirty="0">
                <a:sym typeface="Symbol" panose="05050102010706020507" pitchFamily="18" charset="2"/>
              </a:rPr>
              <a:t> </a:t>
            </a:r>
          </a:p>
          <a:p>
            <a:pPr>
              <a:buNone/>
            </a:pPr>
            <a:r>
              <a:rPr lang="en-US" altLang="en-US" sz="2400" b="1" i="1" dirty="0">
                <a:sym typeface="Symbol" panose="05050102010706020507" pitchFamily="18" charset="2"/>
              </a:rPr>
              <a:t>             </a:t>
            </a:r>
            <a:r>
              <a:rPr lang="en-US" altLang="en-US" sz="2400" b="1" dirty="0">
                <a:sym typeface="Symbol" panose="05050102010706020507" pitchFamily="18" charset="2"/>
              </a:rPr>
              <a:t>values </a:t>
            </a:r>
            <a:r>
              <a:rPr lang="en-US" altLang="en-US" sz="2400" dirty="0">
                <a:sym typeface="Symbol" panose="05050102010706020507" pitchFamily="18" charset="2"/>
              </a:rPr>
              <a:t>('69987', 'White', 'Taylor');</a:t>
            </a:r>
          </a:p>
          <a:p>
            <a:r>
              <a:rPr lang="en-US" altLang="en-US" sz="2400" dirty="0">
                <a:sym typeface="Symbol" panose="05050102010706020507" pitchFamily="18" charset="2"/>
              </a:rPr>
              <a:t>Issues</a:t>
            </a:r>
          </a:p>
          <a:p>
            <a:pPr lvl="1"/>
            <a:r>
              <a:rPr lang="en-US" altLang="en-US" sz="2400" dirty="0"/>
              <a:t>Which department, if multiple departments in Taylor?</a:t>
            </a:r>
          </a:p>
          <a:p>
            <a:pPr lvl="1"/>
            <a:r>
              <a:rPr lang="en-US" altLang="en-US" sz="2400" dirty="0"/>
              <a:t>What if no department is in Taylor?</a:t>
            </a:r>
            <a:endParaRPr lang="en-US" altLang="en-US" sz="2400" b="1"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pPr>
              <a:defRPr/>
            </a:pPr>
            <a:r>
              <a:rPr lang="en-US" sz="2800" dirty="0">
                <a:ea typeface="+mj-ea"/>
              </a:rPr>
              <a:t>And Some Not at All</a:t>
            </a:r>
          </a:p>
        </p:txBody>
      </p:sp>
      <p:sp>
        <p:nvSpPr>
          <p:cNvPr id="54275" name="Rectangle 3"/>
          <p:cNvSpPr>
            <a:spLocks noGrp="1" noChangeArrowheads="1"/>
          </p:cNvSpPr>
          <p:nvPr>
            <p:ph type="body" idx="1"/>
          </p:nvPr>
        </p:nvSpPr>
        <p:spPr>
          <a:xfrm>
            <a:off x="768350" y="1093789"/>
            <a:ext cx="6400547" cy="3417252"/>
          </a:xfrm>
        </p:spPr>
        <p:txBody>
          <a:bodyPr/>
          <a:lstStyle/>
          <a:p>
            <a:r>
              <a:rPr lang="en-US" altLang="en-US" sz="2400" b="1" dirty="0"/>
              <a:t>create view </a:t>
            </a:r>
            <a:r>
              <a:rPr lang="en-US" altLang="en-US" sz="2400" i="1" dirty="0" err="1"/>
              <a:t>history_instructors</a:t>
            </a:r>
            <a:r>
              <a:rPr lang="en-US" altLang="en-US" sz="2400" i="1" dirty="0"/>
              <a:t> </a:t>
            </a:r>
            <a:r>
              <a:rPr lang="en-US" altLang="en-US" sz="2400" b="1" dirty="0"/>
              <a:t>as</a:t>
            </a:r>
            <a:br>
              <a:rPr lang="en-US" altLang="en-US" sz="2400" b="1" dirty="0"/>
            </a:br>
            <a:r>
              <a:rPr lang="en-US" altLang="en-US" sz="2400" b="1" dirty="0"/>
              <a:t>   select </a:t>
            </a:r>
            <a:r>
              <a:rPr lang="en-US" altLang="en-US" sz="2400" dirty="0"/>
              <a:t>*</a:t>
            </a:r>
            <a:br>
              <a:rPr lang="en-US" altLang="en-US" sz="2400" dirty="0"/>
            </a:br>
            <a:r>
              <a:rPr lang="en-US" altLang="en-US" sz="2400" dirty="0"/>
              <a:t>   </a:t>
            </a:r>
            <a:r>
              <a:rPr lang="en-US" altLang="en-US" sz="2400" b="1" dirty="0"/>
              <a:t>from </a:t>
            </a:r>
            <a:r>
              <a:rPr lang="en-US" altLang="en-US" sz="2400" i="1" dirty="0"/>
              <a:t>instructor</a:t>
            </a:r>
            <a:br>
              <a:rPr lang="en-US" altLang="en-US" sz="2400" i="1" dirty="0"/>
            </a:br>
            <a:r>
              <a:rPr lang="en-US" altLang="en-US" sz="2400" i="1" dirty="0"/>
              <a:t>   </a:t>
            </a:r>
            <a:r>
              <a:rPr lang="en-US" altLang="en-US" sz="2400" b="1" dirty="0"/>
              <a:t>where </a:t>
            </a:r>
            <a:r>
              <a:rPr lang="en-US" altLang="en-US" sz="2400" i="1" dirty="0"/>
              <a:t>dept_name</a:t>
            </a:r>
            <a:r>
              <a:rPr lang="en-US" altLang="en-US" sz="2400" dirty="0"/>
              <a:t>= 'History';</a:t>
            </a:r>
          </a:p>
          <a:p>
            <a:r>
              <a:rPr lang="en-US" altLang="en-US" sz="2400" dirty="0"/>
              <a:t>What happens if we insert </a:t>
            </a:r>
          </a:p>
          <a:p>
            <a:pPr>
              <a:buNone/>
            </a:pPr>
            <a:r>
              <a:rPr lang="en-US" altLang="en-US" sz="2400" dirty="0"/>
              <a:t>           ('25566', 'Brown', 'Biology', 100000)</a:t>
            </a:r>
          </a:p>
          <a:p>
            <a:pPr>
              <a:buNone/>
            </a:pPr>
            <a:r>
              <a:rPr lang="en-US" altLang="en-US" sz="2400" dirty="0"/>
              <a:t>       into </a:t>
            </a:r>
            <a:r>
              <a:rPr lang="en-US" altLang="en-US" sz="2400" i="1" dirty="0" err="1"/>
              <a:t>history_instructors</a:t>
            </a:r>
            <a:r>
              <a:rPr lang="en-US" altLang="en-US" sz="2400" i="1" dirty="0"/>
              <a:t>?</a:t>
            </a:r>
            <a:endParaRPr lang="en-US" altLang="en-US" sz="24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en-US" sz="2800" dirty="0">
                <a:ea typeface="+mj-ea"/>
              </a:rPr>
              <a:t>View Updates in SQL </a:t>
            </a:r>
          </a:p>
        </p:txBody>
      </p:sp>
      <p:sp>
        <p:nvSpPr>
          <p:cNvPr id="52227" name="Rectangle 3"/>
          <p:cNvSpPr>
            <a:spLocks noGrp="1" noChangeArrowheads="1"/>
          </p:cNvSpPr>
          <p:nvPr>
            <p:ph type="body" idx="1"/>
          </p:nvPr>
        </p:nvSpPr>
        <p:spPr>
          <a:xfrm>
            <a:off x="768350" y="1229275"/>
            <a:ext cx="7400291" cy="3184229"/>
          </a:xfrm>
        </p:spPr>
        <p:txBody>
          <a:bodyPr/>
          <a:lstStyle/>
          <a:p>
            <a:r>
              <a:rPr lang="en-US" altLang="en-US" sz="2400" dirty="0"/>
              <a:t>Most SQL implementations allow updates only on simple views </a:t>
            </a:r>
          </a:p>
          <a:p>
            <a:pPr lvl="1"/>
            <a:r>
              <a:rPr lang="en-US" altLang="en-US" sz="2400" dirty="0"/>
              <a:t>The </a:t>
            </a:r>
            <a:r>
              <a:rPr lang="en-US" altLang="en-US" sz="2400" b="1" dirty="0"/>
              <a:t>from </a:t>
            </a:r>
            <a:r>
              <a:rPr lang="en-US" altLang="en-US" sz="2400" dirty="0"/>
              <a:t>clause has only one database relation.</a:t>
            </a:r>
          </a:p>
          <a:p>
            <a:pPr lvl="1"/>
            <a:r>
              <a:rPr lang="en-US" altLang="en-US" sz="2400" dirty="0"/>
              <a:t>The </a:t>
            </a:r>
            <a:r>
              <a:rPr lang="en-US" altLang="en-US" sz="2400" b="1" dirty="0"/>
              <a:t>select </a:t>
            </a:r>
            <a:r>
              <a:rPr lang="en-US" altLang="en-US" sz="2400" dirty="0"/>
              <a:t>clause contains only attribute names of the relation, and does not have any expressions, aggregates, or </a:t>
            </a:r>
            <a:r>
              <a:rPr lang="en-US" altLang="en-US" sz="2400" b="1" dirty="0"/>
              <a:t>distinct </a:t>
            </a:r>
            <a:r>
              <a:rPr lang="en-US" altLang="en-US" sz="2400" dirty="0"/>
              <a:t>specification.</a:t>
            </a:r>
          </a:p>
          <a:p>
            <a:pPr lvl="1"/>
            <a:r>
              <a:rPr lang="en-US" altLang="en-US" sz="2400" dirty="0"/>
              <a:t>Any attribute not listed in the </a:t>
            </a:r>
            <a:r>
              <a:rPr lang="en-US" altLang="en-US" sz="2400" b="1" dirty="0"/>
              <a:t>select </a:t>
            </a:r>
            <a:r>
              <a:rPr lang="en-US" altLang="en-US" sz="2400" dirty="0"/>
              <a:t>clause can be set to null</a:t>
            </a:r>
          </a:p>
          <a:p>
            <a:pPr lvl="1"/>
            <a:r>
              <a:rPr lang="en-US" altLang="en-US" sz="2400" dirty="0"/>
              <a:t>The query does not have a </a:t>
            </a:r>
            <a:r>
              <a:rPr lang="en-US" altLang="en-US" sz="2400" b="1" dirty="0"/>
              <a:t>group </a:t>
            </a:r>
            <a:r>
              <a:rPr lang="en-US" altLang="en-US" sz="2400" dirty="0"/>
              <a:t>by or </a:t>
            </a:r>
            <a:r>
              <a:rPr lang="en-US" altLang="en-US" sz="2400" b="1" dirty="0"/>
              <a:t>having </a:t>
            </a:r>
            <a:r>
              <a:rPr lang="en-US" altLang="en-US" sz="2400" dirty="0"/>
              <a:t>clause.</a:t>
            </a:r>
          </a:p>
          <a:p>
            <a:pPr lvl="1"/>
            <a:endParaRPr lang="en-US"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t>修改视图</a:t>
            </a:r>
          </a:p>
        </p:txBody>
      </p:sp>
      <p:sp>
        <p:nvSpPr>
          <p:cNvPr id="16387" name="Rectangle 3"/>
          <p:cNvSpPr>
            <a:spLocks noGrp="1" noChangeArrowheads="1"/>
          </p:cNvSpPr>
          <p:nvPr>
            <p:ph idx="1"/>
          </p:nvPr>
        </p:nvSpPr>
        <p:spPr/>
        <p:txBody>
          <a:bodyPr/>
          <a:lstStyle/>
          <a:p>
            <a:pPr eaLnBrk="1" hangingPunct="1"/>
            <a:r>
              <a:rPr lang="zh-CN" altLang="en-US" sz="2400" dirty="0" smtClean="0"/>
              <a:t>如何修改</a:t>
            </a:r>
            <a:r>
              <a:rPr lang="en-US" altLang="zh-CN" sz="2400" dirty="0" smtClean="0"/>
              <a:t>? </a:t>
            </a:r>
          </a:p>
          <a:p>
            <a:pPr lvl="1" eaLnBrk="1" hangingPunct="1"/>
            <a:r>
              <a:rPr lang="zh-CN" altLang="en-US" sz="2400" dirty="0" smtClean="0"/>
              <a:t>对视图的插入、删除、修改操作和基础关系相同。即在</a:t>
            </a:r>
            <a:r>
              <a:rPr lang="en-US" altLang="zh-CN" sz="2400" dirty="0" smtClean="0"/>
              <a:t>Insert</a:t>
            </a:r>
            <a:r>
              <a:rPr lang="zh-CN" altLang="en-US" sz="2400" dirty="0" smtClean="0"/>
              <a:t>、</a:t>
            </a:r>
            <a:r>
              <a:rPr lang="en-US" altLang="zh-CN" sz="2400" dirty="0" smtClean="0"/>
              <a:t>Delete</a:t>
            </a:r>
            <a:r>
              <a:rPr lang="zh-CN" altLang="en-US" sz="2400" dirty="0" smtClean="0"/>
              <a:t>、</a:t>
            </a:r>
            <a:r>
              <a:rPr lang="en-US" altLang="zh-CN" sz="2400" dirty="0" smtClean="0"/>
              <a:t>Update</a:t>
            </a:r>
            <a:r>
              <a:rPr lang="zh-CN" altLang="en-US" sz="2400" dirty="0" smtClean="0"/>
              <a:t>语句中，直接使用视图（代替关系）即可</a:t>
            </a:r>
          </a:p>
          <a:p>
            <a:pPr eaLnBrk="1" hangingPunct="1"/>
            <a:r>
              <a:rPr lang="zh-CN" altLang="en-US" sz="2400" dirty="0" smtClean="0"/>
              <a:t>受限制的修改</a:t>
            </a:r>
          </a:p>
          <a:p>
            <a:pPr lvl="1" eaLnBrk="1" hangingPunct="1"/>
            <a:r>
              <a:rPr lang="zh-CN" altLang="en-US" sz="2400" dirty="0" smtClean="0"/>
              <a:t>视图是一个不存在的</a:t>
            </a:r>
            <a:r>
              <a:rPr lang="zh-CN" altLang="en-US" sz="2400" dirty="0" smtClean="0">
                <a:latin typeface="Helvetica" panose="020B0604020202020204" pitchFamily="34" charset="0"/>
              </a:rPr>
              <a:t>“</a:t>
            </a:r>
            <a:r>
              <a:rPr lang="zh-CN" altLang="en-US" sz="2400" dirty="0" smtClean="0"/>
              <a:t>虚拟</a:t>
            </a:r>
            <a:r>
              <a:rPr lang="zh-CN" altLang="en-US" sz="2400" dirty="0" smtClean="0">
                <a:latin typeface="Helvetica" panose="020B0604020202020204" pitchFamily="34" charset="0"/>
              </a:rPr>
              <a:t>”</a:t>
            </a:r>
            <a:r>
              <a:rPr lang="zh-CN" altLang="en-US" sz="2400" dirty="0" smtClean="0"/>
              <a:t>关系，所以对视图的修改也要转化为对基础关系的修改。</a:t>
            </a:r>
            <a:endParaRPr lang="en-US" altLang="zh-CN" sz="2400" dirty="0" smtClean="0"/>
          </a:p>
          <a:p>
            <a:pPr lvl="1" eaLnBrk="1" hangingPunct="1"/>
            <a:r>
              <a:rPr lang="zh-CN" altLang="en-US" sz="2400" dirty="0" smtClean="0"/>
              <a:t>这种转化不一定成功 </a:t>
            </a:r>
            <a:r>
              <a:rPr lang="en-US" altLang="zh-CN" sz="2400" dirty="0" smtClean="0">
                <a:latin typeface="Helvetica" panose="020B0604020202020204" pitchFamily="34" charset="0"/>
              </a:rPr>
              <a:t>——</a:t>
            </a:r>
            <a:r>
              <a:rPr lang="en-US" altLang="zh-CN" sz="2400" dirty="0" smtClean="0"/>
              <a:t> </a:t>
            </a:r>
            <a:r>
              <a:rPr lang="zh-CN" altLang="en-US" sz="2400" dirty="0" smtClean="0"/>
              <a:t>导致对视图的修改是受限的，并非所有视图都能被修改。</a:t>
            </a:r>
          </a:p>
        </p:txBody>
      </p:sp>
    </p:spTree>
    <p:extLst>
      <p:ext uri="{BB962C8B-B14F-4D97-AF65-F5344CB8AC3E}">
        <p14:creationId xmlns:p14="http://schemas.microsoft.com/office/powerpoint/2010/main" val="339453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mtClean="0"/>
              <a:t>修改视图</a:t>
            </a:r>
          </a:p>
        </p:txBody>
      </p:sp>
      <p:sp>
        <p:nvSpPr>
          <p:cNvPr id="906243" name="Rectangle 3"/>
          <p:cNvSpPr>
            <a:spLocks noGrp="1" noChangeArrowheads="1"/>
          </p:cNvSpPr>
          <p:nvPr>
            <p:ph idx="1"/>
          </p:nvPr>
        </p:nvSpPr>
        <p:spPr/>
        <p:txBody>
          <a:bodyPr/>
          <a:lstStyle/>
          <a:p>
            <a:pPr lvl="1" eaLnBrk="1" hangingPunct="1"/>
            <a:r>
              <a:rPr lang="zh-CN" altLang="en-US" sz="2400" dirty="0" smtClean="0"/>
              <a:t>情况一：信息缺失。如果视图定义不包括基础关系的主码，则在对视图的修改转化为对基础关系的修改时，往往会因为缺乏主码值而无法完成。例如视图</a:t>
            </a:r>
            <a:r>
              <a:rPr lang="en-US" altLang="zh-CN" sz="2400" dirty="0" smtClean="0">
                <a:solidFill>
                  <a:srgbClr val="30E444"/>
                </a:solidFill>
              </a:rPr>
              <a:t>class2</a:t>
            </a:r>
          </a:p>
          <a:p>
            <a:pPr lvl="1" eaLnBrk="1" hangingPunct="1">
              <a:buFont typeface="Wingdings" panose="05000000000000000000" pitchFamily="2" charset="2"/>
              <a:buNone/>
            </a:pPr>
            <a:r>
              <a:rPr lang="en-US" altLang="zh-CN" sz="2400" dirty="0" smtClean="0">
                <a:solidFill>
                  <a:srgbClr val="30E444"/>
                </a:solidFill>
              </a:rPr>
              <a:t>		Create  View</a:t>
            </a:r>
            <a:r>
              <a:rPr lang="en-US" altLang="zh-CN" sz="2400" dirty="0" smtClean="0"/>
              <a:t>   </a:t>
            </a:r>
            <a:r>
              <a:rPr lang="en-US" altLang="zh-CN" sz="2400" i="1" dirty="0" smtClean="0"/>
              <a:t>Class2</a:t>
            </a:r>
            <a:r>
              <a:rPr lang="en-US" altLang="zh-CN" sz="2400" dirty="0" smtClean="0"/>
              <a:t>    </a:t>
            </a:r>
            <a:r>
              <a:rPr lang="en-US" altLang="zh-CN" sz="2400" dirty="0" smtClean="0">
                <a:solidFill>
                  <a:srgbClr val="30E444"/>
                </a:solidFill>
              </a:rPr>
              <a:t>as</a:t>
            </a:r>
            <a:r>
              <a:rPr lang="en-US" altLang="zh-CN" sz="2400" dirty="0" smtClean="0"/>
              <a:t>  </a:t>
            </a:r>
            <a:br>
              <a:rPr lang="en-US" altLang="zh-CN" sz="2400" dirty="0" smtClean="0"/>
            </a:br>
            <a:r>
              <a:rPr lang="en-US" altLang="zh-CN" sz="2400" dirty="0" smtClean="0"/>
              <a:t> Select   </a:t>
            </a:r>
            <a:r>
              <a:rPr lang="zh-CN" altLang="en-US" sz="2400" dirty="0" smtClean="0"/>
              <a:t>姓名</a:t>
            </a:r>
            <a:r>
              <a:rPr lang="en-US" altLang="zh-CN" sz="2400" dirty="0" smtClean="0"/>
              <a:t>, </a:t>
            </a:r>
            <a:r>
              <a:rPr lang="zh-CN" altLang="en-US" sz="2400" dirty="0" smtClean="0"/>
              <a:t>性别   </a:t>
            </a:r>
            <a:r>
              <a:rPr lang="en-US" altLang="zh-CN" sz="2400" dirty="0" smtClean="0"/>
              <a:t>From   S   Where  </a:t>
            </a:r>
            <a:r>
              <a:rPr lang="zh-CN" altLang="en-US" sz="2400" dirty="0" smtClean="0"/>
              <a:t>班级</a:t>
            </a:r>
            <a:r>
              <a:rPr lang="en-US" altLang="zh-CN" sz="2400" dirty="0" smtClean="0"/>
              <a:t>= </a:t>
            </a:r>
            <a:r>
              <a:rPr lang="en-US" altLang="zh-CN" sz="2400" dirty="0" smtClean="0">
                <a:latin typeface="Helvetica" panose="020B0604020202020204" pitchFamily="34" charset="0"/>
              </a:rPr>
              <a:t>‘</a:t>
            </a:r>
            <a:r>
              <a:rPr lang="en-US" altLang="zh-CN" sz="2400" dirty="0" smtClean="0"/>
              <a:t>2</a:t>
            </a:r>
            <a:r>
              <a:rPr lang="zh-CN" altLang="en-US" sz="2400" dirty="0" smtClean="0"/>
              <a:t>班</a:t>
            </a:r>
            <a:r>
              <a:rPr lang="en-US" altLang="zh-CN" sz="2400" dirty="0" smtClean="0">
                <a:latin typeface="Helvetica" panose="020B0604020202020204" pitchFamily="34" charset="0"/>
              </a:rPr>
              <a:t>’</a:t>
            </a:r>
            <a:endParaRPr lang="en-US" altLang="zh-CN" sz="2400" dirty="0" smtClean="0"/>
          </a:p>
          <a:p>
            <a:pPr lvl="1" eaLnBrk="1" hangingPunct="1"/>
            <a:endParaRPr lang="en-US" altLang="zh-CN" sz="2400" dirty="0" smtClean="0">
              <a:solidFill>
                <a:srgbClr val="30E444"/>
              </a:solidFill>
            </a:endParaRPr>
          </a:p>
        </p:txBody>
      </p:sp>
      <p:graphicFrame>
        <p:nvGraphicFramePr>
          <p:cNvPr id="906343" name="Group 103"/>
          <p:cNvGraphicFramePr>
            <a:graphicFrameLocks noGrp="1"/>
          </p:cNvGraphicFramePr>
          <p:nvPr>
            <p:extLst/>
          </p:nvPr>
        </p:nvGraphicFramePr>
        <p:xfrm>
          <a:off x="5910263" y="4403034"/>
          <a:ext cx="1597025" cy="1194258"/>
        </p:xfrm>
        <a:graphic>
          <a:graphicData uri="http://schemas.openxmlformats.org/drawingml/2006/table">
            <a:tbl>
              <a:tblPr/>
              <a:tblGrid>
                <a:gridCol w="822577">
                  <a:extLst>
                    <a:ext uri="{9D8B030D-6E8A-4147-A177-3AD203B41FA5}">
                      <a16:colId xmlns:a16="http://schemas.microsoft.com/office/drawing/2014/main" val="3403081740"/>
                    </a:ext>
                  </a:extLst>
                </a:gridCol>
                <a:gridCol w="774448">
                  <a:extLst>
                    <a:ext uri="{9D8B030D-6E8A-4147-A177-3AD203B41FA5}">
                      <a16:colId xmlns:a16="http://schemas.microsoft.com/office/drawing/2014/main" val="3787026726"/>
                    </a:ext>
                  </a:extLst>
                </a:gridCol>
              </a:tblGrid>
              <a:tr h="319401">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姓名</a:t>
                      </a:r>
                    </a:p>
                  </a:txBody>
                  <a:tcPr marL="0" marR="0" marT="46643" marB="46643" horzOverflow="overflow">
                    <a:lnL w="28575" cap="flat" cmpd="sng" algn="ctr">
                      <a:solidFill>
                        <a:schemeClr val="tx1"/>
                      </a:solidFill>
                      <a:prstDash val="lgDash"/>
                      <a:round/>
                      <a:headEnd type="none" w="med" len="med"/>
                      <a:tailEnd type="none" w="med" len="med"/>
                    </a:lnL>
                    <a:lnR w="12700" cap="flat" cmpd="sng" algn="ctr">
                      <a:solidFill>
                        <a:schemeClr val="tx1"/>
                      </a:solidFill>
                      <a:prstDash val="lgDash"/>
                      <a:miter lim="800000"/>
                      <a:headEnd type="none" w="med" len="med"/>
                      <a:tailEnd type="none" w="med" len="med"/>
                    </a:lnR>
                    <a:lnT w="28575" cap="flat" cmpd="sng" algn="ctr">
                      <a:solidFill>
                        <a:schemeClr val="tx1"/>
                      </a:solidFill>
                      <a:prstDash val="lgDash"/>
                      <a:round/>
                      <a:headEnd type="none" w="med" len="med"/>
                      <a:tailEnd type="none" w="med" len="med"/>
                    </a:lnT>
                    <a:lnB w="12700" cap="flat" cmpd="sng" algn="ctr">
                      <a:solidFill>
                        <a:schemeClr val="tx1"/>
                      </a:solidFill>
                      <a:prstDash val="lgDash"/>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性别</a:t>
                      </a:r>
                    </a:p>
                  </a:txBody>
                  <a:tcPr marL="0" marR="0" marT="46643" marB="46643" horzOverflow="overflow">
                    <a:lnL w="12700" cap="flat" cmpd="sng" algn="ctr">
                      <a:solidFill>
                        <a:schemeClr val="tx1"/>
                      </a:solidFill>
                      <a:prstDash val="lgDash"/>
                      <a:miter lim="800000"/>
                      <a:headEnd type="none" w="med" len="med"/>
                      <a:tailEnd type="none" w="med" len="med"/>
                    </a:lnL>
                    <a:lnR w="28575" cap="flat" cmpd="sng" algn="ctr">
                      <a:solidFill>
                        <a:schemeClr val="tx1"/>
                      </a:solidFill>
                      <a:prstDash val="lgDash"/>
                      <a:round/>
                      <a:headEnd type="none" w="med" len="med"/>
                      <a:tailEnd type="none" w="med" len="med"/>
                    </a:lnR>
                    <a:lnT w="28575" cap="flat" cmpd="sng" algn="ctr">
                      <a:solidFill>
                        <a:schemeClr val="tx1"/>
                      </a:solidFill>
                      <a:prstDash val="lgDash"/>
                      <a:round/>
                      <a:headEnd type="none" w="med" len="med"/>
                      <a:tailEnd type="none" w="med" len="med"/>
                    </a:lnT>
                    <a:lnB w="12700" cap="flat" cmpd="sng" algn="ctr">
                      <a:solidFill>
                        <a:schemeClr val="tx1"/>
                      </a:solidFill>
                      <a:prstDash val="lgDash"/>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250662068"/>
                  </a:ext>
                </a:extLst>
              </a:tr>
              <a:tr h="397933">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小陈</a:t>
                      </a:r>
                    </a:p>
                  </a:txBody>
                  <a:tcPr marL="0" marR="0" marT="46643" marB="46643" horzOverflow="overflow">
                    <a:lnL w="28575" cap="flat" cmpd="sng" algn="ctr">
                      <a:solidFill>
                        <a:schemeClr val="tx1"/>
                      </a:solidFill>
                      <a:prstDash val="lgDash"/>
                      <a:round/>
                      <a:headEnd type="none" w="med" len="med"/>
                      <a:tailEnd type="none" w="med" len="med"/>
                    </a:lnL>
                    <a:lnR w="12700" cap="flat" cmpd="sng" algn="ctr">
                      <a:solidFill>
                        <a:schemeClr val="tx1"/>
                      </a:solidFill>
                      <a:prstDash val="lgDash"/>
                      <a:miter lim="800000"/>
                      <a:headEnd type="none" w="med" len="med"/>
                      <a:tailEnd type="none" w="med" len="med"/>
                    </a:lnR>
                    <a:lnT w="12700" cap="flat" cmpd="sng" algn="ctr">
                      <a:solidFill>
                        <a:schemeClr val="tx1"/>
                      </a:solidFill>
                      <a:prstDash val="lgDash"/>
                      <a:miter lim="800000"/>
                      <a:headEnd type="none" w="med" len="med"/>
                      <a:tailEnd type="none" w="med" len="med"/>
                    </a:lnT>
                    <a:lnB w="12700" cap="flat" cmpd="sng" algn="ctr">
                      <a:solidFill>
                        <a:schemeClr val="tx1"/>
                      </a:solidFill>
                      <a:prstDash val="lgDash"/>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女</a:t>
                      </a:r>
                    </a:p>
                  </a:txBody>
                  <a:tcPr marL="0" marR="0" marT="46643" marB="46643" horzOverflow="overflow">
                    <a:lnL w="12700" cap="flat" cmpd="sng" algn="ctr">
                      <a:solidFill>
                        <a:schemeClr val="tx1"/>
                      </a:solidFill>
                      <a:prstDash val="lgDash"/>
                      <a:miter lim="800000"/>
                      <a:headEnd type="none" w="med" len="med"/>
                      <a:tailEnd type="none" w="med" len="med"/>
                    </a:lnL>
                    <a:lnR w="28575" cap="flat" cmpd="sng" algn="ctr">
                      <a:solidFill>
                        <a:schemeClr val="tx1"/>
                      </a:solidFill>
                      <a:prstDash val="lgDash"/>
                      <a:round/>
                      <a:headEnd type="none" w="med" len="med"/>
                      <a:tailEnd type="none" w="med" len="med"/>
                    </a:lnR>
                    <a:lnT w="12700" cap="flat" cmpd="sng" algn="ctr">
                      <a:solidFill>
                        <a:schemeClr val="tx1"/>
                      </a:solidFill>
                      <a:prstDash val="lgDash"/>
                      <a:miter lim="800000"/>
                      <a:headEnd type="none" w="med" len="med"/>
                      <a:tailEnd type="none" w="med" len="med"/>
                    </a:lnT>
                    <a:lnB w="12700" cap="flat" cmpd="sng" algn="ctr">
                      <a:solidFill>
                        <a:schemeClr val="tx1"/>
                      </a:solidFill>
                      <a:prstDash val="lgDash"/>
                      <a:miter lim="800000"/>
                      <a:headEnd type="none" w="med" len="med"/>
                      <a:tailEnd type="none" w="med" len="med"/>
                    </a:lnB>
                    <a:lnTlToBr>
                      <a:noFill/>
                    </a:lnTlToBr>
                    <a:lnBlToTr>
                      <a:noFill/>
                    </a:lnBlToTr>
                    <a:noFill/>
                  </a:tcPr>
                </a:tc>
                <a:extLst>
                  <a:ext uri="{0D108BD9-81ED-4DB2-BD59-A6C34878D82A}">
                    <a16:rowId xmlns:a16="http://schemas.microsoft.com/office/drawing/2014/main" val="2462947415"/>
                  </a:ext>
                </a:extLst>
              </a:tr>
              <a:tr h="397933">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小刘</a:t>
                      </a:r>
                    </a:p>
                  </a:txBody>
                  <a:tcPr marL="0" marR="0" marT="46643" marB="46643" horzOverflow="overflow">
                    <a:lnL w="28575" cap="flat" cmpd="sng" algn="ctr">
                      <a:solidFill>
                        <a:schemeClr val="tx1"/>
                      </a:solidFill>
                      <a:prstDash val="lgDash"/>
                      <a:round/>
                      <a:headEnd type="none" w="med" len="med"/>
                      <a:tailEnd type="none" w="med" len="med"/>
                    </a:lnL>
                    <a:lnR w="12700" cap="flat" cmpd="sng" algn="ctr">
                      <a:solidFill>
                        <a:schemeClr val="tx1"/>
                      </a:solidFill>
                      <a:prstDash val="lgDash"/>
                      <a:miter lim="800000"/>
                      <a:headEnd type="none" w="med" len="med"/>
                      <a:tailEnd type="none" w="med" len="med"/>
                    </a:lnR>
                    <a:lnT w="12700" cap="flat" cmpd="sng" algn="ctr">
                      <a:solidFill>
                        <a:schemeClr val="tx1"/>
                      </a:solidFill>
                      <a:prstDash val="lgDash"/>
                      <a:miter lim="800000"/>
                      <a:headEnd type="none" w="med" len="med"/>
                      <a:tailEnd type="none" w="med" len="med"/>
                    </a:lnT>
                    <a:lnB w="28575"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男</a:t>
                      </a:r>
                    </a:p>
                  </a:txBody>
                  <a:tcPr marL="0" marR="0" marT="46643" marB="46643" horzOverflow="overflow">
                    <a:lnL w="12700" cap="flat" cmpd="sng" algn="ctr">
                      <a:solidFill>
                        <a:schemeClr val="tx1"/>
                      </a:solidFill>
                      <a:prstDash val="lgDash"/>
                      <a:miter lim="800000"/>
                      <a:headEnd type="none" w="med" len="med"/>
                      <a:tailEnd type="none" w="med" len="med"/>
                    </a:lnL>
                    <a:lnR w="28575" cap="flat" cmpd="sng" algn="ctr">
                      <a:solidFill>
                        <a:schemeClr val="tx1"/>
                      </a:solidFill>
                      <a:prstDash val="lgDash"/>
                      <a:round/>
                      <a:headEnd type="none" w="med" len="med"/>
                      <a:tailEnd type="none" w="med" len="med"/>
                    </a:lnR>
                    <a:lnT w="12700" cap="flat" cmpd="sng" algn="ctr">
                      <a:solidFill>
                        <a:schemeClr val="tx1"/>
                      </a:solidFill>
                      <a:prstDash val="lgDash"/>
                      <a:miter lim="800000"/>
                      <a:headEnd type="none" w="med" len="med"/>
                      <a:tailEnd type="none" w="med" len="med"/>
                    </a:lnT>
                    <a:lnB w="28575" cap="flat" cmpd="sng" algn="ctr">
                      <a:solidFill>
                        <a:schemeClr val="tx1"/>
                      </a:solidFill>
                      <a:prstDash val="lgDash"/>
                      <a:round/>
                      <a:headEnd type="none" w="med" len="med"/>
                      <a:tailEnd type="none" w="med" len="med"/>
                    </a:lnB>
                    <a:lnTlToBr>
                      <a:noFill/>
                    </a:lnTlToBr>
                    <a:lnBlToTr>
                      <a:noFill/>
                    </a:lnBlToTr>
                    <a:noFill/>
                  </a:tcPr>
                </a:tc>
                <a:extLst>
                  <a:ext uri="{0D108BD9-81ED-4DB2-BD59-A6C34878D82A}">
                    <a16:rowId xmlns:a16="http://schemas.microsoft.com/office/drawing/2014/main" val="1771254914"/>
                  </a:ext>
                </a:extLst>
              </a:tr>
            </a:tbl>
          </a:graphicData>
        </a:graphic>
      </p:graphicFrame>
      <p:sp>
        <p:nvSpPr>
          <p:cNvPr id="906341" name="Text Box 101"/>
          <p:cNvSpPr txBox="1">
            <a:spLocks noChangeArrowheads="1"/>
          </p:cNvSpPr>
          <p:nvPr/>
        </p:nvSpPr>
        <p:spPr bwMode="auto">
          <a:xfrm>
            <a:off x="5476875" y="3800475"/>
            <a:ext cx="246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kumimoji="1" lang="en-US" altLang="zh-CN" b="1">
                <a:latin typeface="Tahoma" panose="020B0604030504040204" pitchFamily="34" charset="0"/>
                <a:ea typeface="宋体" panose="02010600030101010101" pitchFamily="2" charset="-122"/>
              </a:rPr>
              <a:t>Class2</a:t>
            </a:r>
          </a:p>
        </p:txBody>
      </p:sp>
      <p:graphicFrame>
        <p:nvGraphicFramePr>
          <p:cNvPr id="8" name="Group 68"/>
          <p:cNvGraphicFramePr>
            <a:graphicFrameLocks noGrp="1"/>
          </p:cNvGraphicFramePr>
          <p:nvPr>
            <p:extLst/>
          </p:nvPr>
        </p:nvGraphicFramePr>
        <p:xfrm>
          <a:off x="652463" y="4305300"/>
          <a:ext cx="3259137" cy="2006600"/>
        </p:xfrm>
        <a:graphic>
          <a:graphicData uri="http://schemas.openxmlformats.org/drawingml/2006/table">
            <a:tbl>
              <a:tblPr/>
              <a:tblGrid>
                <a:gridCol w="768365">
                  <a:extLst>
                    <a:ext uri="{9D8B030D-6E8A-4147-A177-3AD203B41FA5}">
                      <a16:colId xmlns:a16="http://schemas.microsoft.com/office/drawing/2014/main" val="1855650477"/>
                    </a:ext>
                  </a:extLst>
                </a:gridCol>
                <a:gridCol w="804594">
                  <a:extLst>
                    <a:ext uri="{9D8B030D-6E8A-4147-A177-3AD203B41FA5}">
                      <a16:colId xmlns:a16="http://schemas.microsoft.com/office/drawing/2014/main" val="2145211807"/>
                    </a:ext>
                  </a:extLst>
                </a:gridCol>
                <a:gridCol w="771385">
                  <a:extLst>
                    <a:ext uri="{9D8B030D-6E8A-4147-A177-3AD203B41FA5}">
                      <a16:colId xmlns:a16="http://schemas.microsoft.com/office/drawing/2014/main" val="3184897327"/>
                    </a:ext>
                  </a:extLst>
                </a:gridCol>
                <a:gridCol w="914793">
                  <a:extLst>
                    <a:ext uri="{9D8B030D-6E8A-4147-A177-3AD203B41FA5}">
                      <a16:colId xmlns:a16="http://schemas.microsoft.com/office/drawing/2014/main" val="2915466773"/>
                    </a:ext>
                  </a:extLst>
                </a:gridCol>
              </a:tblGrid>
              <a:tr h="40132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学号</a:t>
                      </a:r>
                    </a:p>
                  </a:txBody>
                  <a:tcPr marL="0" marR="0" marT="46816" marB="468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姓名</a:t>
                      </a:r>
                    </a:p>
                  </a:txBody>
                  <a:tcPr marL="0" marR="0" marT="46816" marB="468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性别</a:t>
                      </a:r>
                    </a:p>
                  </a:txBody>
                  <a:tcPr marL="0" marR="0" marT="46816" marB="4681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班级</a:t>
                      </a:r>
                    </a:p>
                  </a:txBody>
                  <a:tcPr marL="0" marR="0" marT="46816" marB="468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155528173"/>
                  </a:ext>
                </a:extLst>
              </a:tr>
              <a:tr h="40132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a:t>
                      </a:r>
                    </a:p>
                  </a:txBody>
                  <a:tcPr marL="0" marR="0" marT="46816" marB="468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小张</a:t>
                      </a:r>
                    </a:p>
                  </a:txBody>
                  <a:tcPr marL="0" marR="0" marT="46816" marB="468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男</a:t>
                      </a:r>
                    </a:p>
                  </a:txBody>
                  <a:tcPr marL="0" marR="0" marT="46816" marB="4681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班</a:t>
                      </a:r>
                    </a:p>
                  </a:txBody>
                  <a:tcPr marL="0" marR="0" marT="46816" marB="468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760607945"/>
                  </a:ext>
                </a:extLst>
              </a:tr>
              <a:tr h="40132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02</a:t>
                      </a:r>
                    </a:p>
                  </a:txBody>
                  <a:tcPr marL="0" marR="0" marT="46816" marB="468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小李</a:t>
                      </a:r>
                    </a:p>
                  </a:txBody>
                  <a:tcPr marL="0" marR="0" marT="46816" marB="468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女</a:t>
                      </a:r>
                    </a:p>
                  </a:txBody>
                  <a:tcPr marL="0" marR="0" marT="46816" marB="4681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班</a:t>
                      </a:r>
                    </a:p>
                  </a:txBody>
                  <a:tcPr marL="0" marR="0" marT="46816" marB="468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003028539"/>
                  </a:ext>
                </a:extLst>
              </a:tr>
              <a:tr h="40132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p>
                  </a:txBody>
                  <a:tcPr marL="0" marR="0" marT="46816" marB="468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小陈</a:t>
                      </a:r>
                    </a:p>
                  </a:txBody>
                  <a:tcPr marL="0" marR="0" marT="46816" marB="468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女</a:t>
                      </a:r>
                    </a:p>
                  </a:txBody>
                  <a:tcPr marL="0" marR="0" marT="46816" marB="4681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班</a:t>
                      </a:r>
                    </a:p>
                  </a:txBody>
                  <a:tcPr marL="0" marR="0" marT="46816" marB="468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00320880"/>
                  </a:ext>
                </a:extLst>
              </a:tr>
              <a:tr h="401320">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p>
                  </a:txBody>
                  <a:tcPr marL="0" marR="0" marT="46816" marB="4681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小刘</a:t>
                      </a:r>
                    </a:p>
                  </a:txBody>
                  <a:tcPr marL="0" marR="0" marT="46816" marB="468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男</a:t>
                      </a:r>
                    </a:p>
                  </a:txBody>
                  <a:tcPr marL="0" marR="0" marT="46816" marB="4681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a:t>
                      </a: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班</a:t>
                      </a:r>
                    </a:p>
                  </a:txBody>
                  <a:tcPr marL="0" marR="0" marT="46816" marB="4681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99244274"/>
                  </a:ext>
                </a:extLst>
              </a:tr>
            </a:tbl>
          </a:graphicData>
        </a:graphic>
      </p:graphicFrame>
      <p:sp>
        <p:nvSpPr>
          <p:cNvPr id="17459" name="Text Box 36"/>
          <p:cNvSpPr txBox="1">
            <a:spLocks noChangeArrowheads="1"/>
          </p:cNvSpPr>
          <p:nvPr/>
        </p:nvSpPr>
        <p:spPr bwMode="auto">
          <a:xfrm>
            <a:off x="1531938" y="3805238"/>
            <a:ext cx="1295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kumimoji="1" lang="en-US" altLang="zh-CN" b="1">
                <a:latin typeface="Tahoma" panose="020B0604030504040204" pitchFamily="34" charset="0"/>
                <a:ea typeface="宋体" panose="02010600030101010101" pitchFamily="2" charset="-122"/>
              </a:rPr>
              <a:t>S</a:t>
            </a:r>
          </a:p>
        </p:txBody>
      </p:sp>
    </p:spTree>
    <p:extLst>
      <p:ext uri="{BB962C8B-B14F-4D97-AF65-F5344CB8AC3E}">
        <p14:creationId xmlns:p14="http://schemas.microsoft.com/office/powerpoint/2010/main" val="2119446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06243">
                                            <p:txEl>
                                              <p:pRg st="0" end="0"/>
                                            </p:txEl>
                                          </p:spTgt>
                                        </p:tgtEl>
                                        <p:attrNameLst>
                                          <p:attrName>style.visibility</p:attrName>
                                        </p:attrNameLst>
                                      </p:cBhvr>
                                      <p:to>
                                        <p:strVal val="visible"/>
                                      </p:to>
                                    </p:set>
                                    <p:anim calcmode="lin" valueType="num">
                                      <p:cBhvr additive="base">
                                        <p:cTn id="7" dur="500" fill="hold"/>
                                        <p:tgtEl>
                                          <p:spTgt spid="9062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06243">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906243">
                                            <p:txEl>
                                              <p:pRg st="1" end="1"/>
                                            </p:txEl>
                                          </p:spTgt>
                                        </p:tgtEl>
                                        <p:attrNameLst>
                                          <p:attrName>style.visibility</p:attrName>
                                        </p:attrNameLst>
                                      </p:cBhvr>
                                      <p:to>
                                        <p:strVal val="visible"/>
                                      </p:to>
                                    </p:set>
                                    <p:anim calcmode="lin" valueType="num">
                                      <p:cBhvr additive="base">
                                        <p:cTn id="12" dur="500" fill="hold"/>
                                        <p:tgtEl>
                                          <p:spTgt spid="906243">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906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906343"/>
                                        </p:tgtEl>
                                        <p:attrNameLst>
                                          <p:attrName>style.visibility</p:attrName>
                                        </p:attrNameLst>
                                      </p:cBhvr>
                                      <p:to>
                                        <p:strVal val="visible"/>
                                      </p:to>
                                    </p:set>
                                    <p:animEffect transition="in" filter="box(in)">
                                      <p:cBhvr>
                                        <p:cTn id="18" dur="500"/>
                                        <p:tgtEl>
                                          <p:spTgt spid="906343"/>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906341"/>
                                        </p:tgtEl>
                                        <p:attrNameLst>
                                          <p:attrName>style.visibility</p:attrName>
                                        </p:attrNameLst>
                                      </p:cBhvr>
                                      <p:to>
                                        <p:strVal val="visible"/>
                                      </p:to>
                                    </p:set>
                                    <p:animEffect transition="in" filter="box(in)">
                                      <p:cBhvr>
                                        <p:cTn id="21" dur="500"/>
                                        <p:tgtEl>
                                          <p:spTgt spid="906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243" grpId="0" uiExpand="1" build="p" bldLvl="2" autoUpdateAnimBg="0" advAuto="0"/>
      <p:bldP spid="906341"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mtClean="0"/>
              <a:t>修改视图</a:t>
            </a:r>
          </a:p>
        </p:txBody>
      </p:sp>
      <p:sp>
        <p:nvSpPr>
          <p:cNvPr id="20483" name="Rectangle 3"/>
          <p:cNvSpPr>
            <a:spLocks noGrp="1" noChangeArrowheads="1"/>
          </p:cNvSpPr>
          <p:nvPr>
            <p:ph idx="1"/>
          </p:nvPr>
        </p:nvSpPr>
        <p:spPr/>
        <p:txBody>
          <a:bodyPr/>
          <a:lstStyle/>
          <a:p>
            <a:pPr lvl="1" eaLnBrk="1" hangingPunct="1"/>
            <a:r>
              <a:rPr lang="zh-CN" altLang="en-US" sz="2400" dirty="0" smtClean="0"/>
              <a:t>情况二：信息歧义。⑴ 当一个视图是来自对多个基础关系的查询时，无法决定将对视图的修改转化为对哪个基础关系的修改。例如视图</a:t>
            </a:r>
            <a:r>
              <a:rPr lang="en-US" altLang="zh-CN" sz="2400" dirty="0" err="1" smtClean="0">
                <a:solidFill>
                  <a:srgbClr val="30E444"/>
                </a:solidFill>
              </a:rPr>
              <a:t>View_SC</a:t>
            </a:r>
            <a:endParaRPr lang="en-US" altLang="zh-CN" sz="2400" dirty="0" smtClean="0">
              <a:solidFill>
                <a:srgbClr val="30E444"/>
              </a:solidFill>
            </a:endParaRPr>
          </a:p>
          <a:p>
            <a:pPr lvl="1" eaLnBrk="1" hangingPunct="1">
              <a:buFont typeface="Wingdings" panose="05000000000000000000" pitchFamily="2" charset="2"/>
              <a:buNone/>
            </a:pPr>
            <a:r>
              <a:rPr lang="en-US" altLang="zh-CN" sz="2400" dirty="0" smtClean="0">
                <a:solidFill>
                  <a:srgbClr val="30E444"/>
                </a:solidFill>
              </a:rPr>
              <a:t>		Create  View</a:t>
            </a:r>
            <a:r>
              <a:rPr lang="en-US" altLang="zh-CN" sz="2400" dirty="0" smtClean="0"/>
              <a:t>   </a:t>
            </a:r>
            <a:r>
              <a:rPr lang="en-US" altLang="zh-CN" sz="2400" i="1" dirty="0" err="1" smtClean="0"/>
              <a:t>View_SC</a:t>
            </a:r>
            <a:r>
              <a:rPr lang="en-US" altLang="zh-CN" sz="2400" dirty="0" smtClean="0"/>
              <a:t>    </a:t>
            </a:r>
            <a:r>
              <a:rPr lang="en-US" altLang="zh-CN" sz="2400" dirty="0" smtClean="0">
                <a:solidFill>
                  <a:srgbClr val="30E444"/>
                </a:solidFill>
              </a:rPr>
              <a:t>as</a:t>
            </a:r>
            <a:r>
              <a:rPr lang="en-US" altLang="zh-CN" sz="2400" dirty="0" smtClean="0"/>
              <a:t>  </a:t>
            </a:r>
            <a:br>
              <a:rPr lang="en-US" altLang="zh-CN" sz="2400" dirty="0" smtClean="0"/>
            </a:br>
            <a:r>
              <a:rPr lang="en-US" altLang="zh-CN" sz="2400" dirty="0" smtClean="0"/>
              <a:t>   Select   </a:t>
            </a:r>
            <a:r>
              <a:rPr lang="zh-CN" altLang="en-US" sz="2400" dirty="0" smtClean="0"/>
              <a:t>学号</a:t>
            </a:r>
            <a:r>
              <a:rPr lang="en-US" altLang="zh-CN" sz="2400" dirty="0" smtClean="0"/>
              <a:t>, </a:t>
            </a:r>
            <a:r>
              <a:rPr lang="zh-CN" altLang="en-US" sz="2400" dirty="0" smtClean="0"/>
              <a:t>姓名</a:t>
            </a:r>
            <a:r>
              <a:rPr lang="en-US" altLang="zh-CN" sz="2400" dirty="0" smtClean="0"/>
              <a:t>, S.</a:t>
            </a:r>
            <a:r>
              <a:rPr lang="zh-CN" altLang="en-US" sz="2400" dirty="0" smtClean="0"/>
              <a:t>班级</a:t>
            </a:r>
            <a:r>
              <a:rPr lang="en-US" altLang="zh-CN" sz="2400" dirty="0" smtClean="0"/>
              <a:t>, </a:t>
            </a:r>
            <a:r>
              <a:rPr lang="zh-CN" altLang="en-US" sz="2400" dirty="0" smtClean="0"/>
              <a:t>班主任   </a:t>
            </a:r>
            <a:r>
              <a:rPr lang="en-US" altLang="zh-CN" sz="2400" dirty="0" smtClean="0"/>
              <a:t>From   S, C   </a:t>
            </a:r>
            <a:br>
              <a:rPr lang="en-US" altLang="zh-CN" sz="2400" dirty="0" smtClean="0"/>
            </a:br>
            <a:r>
              <a:rPr lang="en-US" altLang="zh-CN" sz="2400" dirty="0" smtClean="0"/>
              <a:t>   Where  </a:t>
            </a:r>
            <a:r>
              <a:rPr kumimoji="1" lang="en-US" altLang="zh-CN" sz="2400" dirty="0" smtClean="0"/>
              <a:t>S.</a:t>
            </a:r>
            <a:r>
              <a:rPr kumimoji="1" lang="zh-CN" altLang="en-US" sz="2400" dirty="0" smtClean="0"/>
              <a:t>班级</a:t>
            </a:r>
            <a:r>
              <a:rPr kumimoji="1" lang="en-US" altLang="zh-CN" sz="2400" dirty="0" smtClean="0"/>
              <a:t>=C.</a:t>
            </a:r>
            <a:r>
              <a:rPr kumimoji="1" lang="zh-CN" altLang="en-US" sz="2400" dirty="0" smtClean="0"/>
              <a:t>班级</a:t>
            </a:r>
            <a:endParaRPr lang="en-US" altLang="zh-CN" sz="2400" dirty="0" smtClean="0"/>
          </a:p>
          <a:p>
            <a:pPr lvl="1" eaLnBrk="1" hangingPunct="1"/>
            <a:endParaRPr lang="en-US" altLang="zh-CN" dirty="0" smtClean="0">
              <a:solidFill>
                <a:srgbClr val="30E444"/>
              </a:solidFill>
            </a:endParaRPr>
          </a:p>
          <a:p>
            <a:pPr lvl="1" eaLnBrk="1" hangingPunct="1"/>
            <a:endParaRPr lang="en-US" altLang="zh-CN" dirty="0" smtClean="0">
              <a:solidFill>
                <a:srgbClr val="30E444"/>
              </a:solidFill>
            </a:endParaRPr>
          </a:p>
        </p:txBody>
      </p:sp>
      <p:sp>
        <p:nvSpPr>
          <p:cNvPr id="20484" name="Text Box 59"/>
          <p:cNvSpPr txBox="1">
            <a:spLocks noChangeArrowheads="1"/>
          </p:cNvSpPr>
          <p:nvPr/>
        </p:nvSpPr>
        <p:spPr bwMode="auto">
          <a:xfrm>
            <a:off x="6465888" y="3789363"/>
            <a:ext cx="1692275" cy="87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80000"/>
              </a:lnSpc>
              <a:spcBef>
                <a:spcPct val="0"/>
              </a:spcBef>
              <a:buFontTx/>
              <a:buNone/>
            </a:pPr>
            <a:endParaRPr kumimoji="1" lang="zh-CN" altLang="en-US" sz="2400" b="1">
              <a:latin typeface="Tahoma" panose="020B0604030504040204" pitchFamily="34" charset="0"/>
              <a:ea typeface="宋体" panose="02010600030101010101" pitchFamily="2" charset="-122"/>
            </a:endParaRPr>
          </a:p>
          <a:p>
            <a:pPr eaLnBrk="1" hangingPunct="1">
              <a:lnSpc>
                <a:spcPct val="100000"/>
              </a:lnSpc>
              <a:spcBef>
                <a:spcPct val="35000"/>
              </a:spcBef>
              <a:buClr>
                <a:schemeClr val="tx2"/>
              </a:buClr>
              <a:buSzPct val="90000"/>
              <a:buFont typeface="Monotype Sorts" pitchFamily="2" charset="2"/>
              <a:buNone/>
            </a:pPr>
            <a:r>
              <a:rPr kumimoji="1" lang="en-US" altLang="zh-CN" sz="2400" b="1">
                <a:latin typeface="Helvetica" panose="020B0604020202020204" pitchFamily="34" charset="0"/>
                <a:ea typeface="宋体" panose="02010600030101010101" pitchFamily="2" charset="-122"/>
              </a:rPr>
              <a:t>View_SC</a:t>
            </a:r>
            <a:endParaRPr kumimoji="1" lang="zh-CN" altLang="en-US" sz="2400" b="1">
              <a:latin typeface="Tahoma" panose="020B0604030504040204" pitchFamily="34" charset="0"/>
              <a:ea typeface="宋体" panose="02010600030101010101" pitchFamily="2" charset="-122"/>
            </a:endParaRPr>
          </a:p>
        </p:txBody>
      </p:sp>
      <p:graphicFrame>
        <p:nvGraphicFramePr>
          <p:cNvPr id="909450" name="Group 138"/>
          <p:cNvGraphicFramePr>
            <a:graphicFrameLocks noGrp="1"/>
          </p:cNvGraphicFramePr>
          <p:nvPr>
            <p:extLst/>
          </p:nvPr>
        </p:nvGraphicFramePr>
        <p:xfrm>
          <a:off x="5746750" y="4684713"/>
          <a:ext cx="2759075" cy="1776413"/>
        </p:xfrm>
        <a:graphic>
          <a:graphicData uri="http://schemas.openxmlformats.org/drawingml/2006/table">
            <a:tbl>
              <a:tblPr/>
              <a:tblGrid>
                <a:gridCol w="609600">
                  <a:extLst>
                    <a:ext uri="{9D8B030D-6E8A-4147-A177-3AD203B41FA5}">
                      <a16:colId xmlns:a16="http://schemas.microsoft.com/office/drawing/2014/main" val="3780169524"/>
                    </a:ext>
                  </a:extLst>
                </a:gridCol>
                <a:gridCol w="609600">
                  <a:extLst>
                    <a:ext uri="{9D8B030D-6E8A-4147-A177-3AD203B41FA5}">
                      <a16:colId xmlns:a16="http://schemas.microsoft.com/office/drawing/2014/main" val="4060210298"/>
                    </a:ext>
                  </a:extLst>
                </a:gridCol>
                <a:gridCol w="609600">
                  <a:extLst>
                    <a:ext uri="{9D8B030D-6E8A-4147-A177-3AD203B41FA5}">
                      <a16:colId xmlns:a16="http://schemas.microsoft.com/office/drawing/2014/main" val="2675244692"/>
                    </a:ext>
                  </a:extLst>
                </a:gridCol>
                <a:gridCol w="930275">
                  <a:extLst>
                    <a:ext uri="{9D8B030D-6E8A-4147-A177-3AD203B41FA5}">
                      <a16:colId xmlns:a16="http://schemas.microsoft.com/office/drawing/2014/main" val="1884722158"/>
                    </a:ext>
                  </a:extLst>
                </a:gridCol>
              </a:tblGrid>
              <a:tr h="315913">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学号</a:t>
                      </a:r>
                    </a:p>
                  </a:txBody>
                  <a:tcPr marL="0" marR="0" marT="0" marB="0" anchor="ctr" anchorCtr="1" horzOverflow="overflow">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姓名</a:t>
                      </a:r>
                    </a:p>
                  </a:txBody>
                  <a:tcPr marL="0" marR="0" marT="0" marB="0" anchor="ctr" anchorCtr="1" horzOverflow="overflow">
                    <a:lnL w="19050" cap="flat" cmpd="sng" algn="ctr">
                      <a:solidFill>
                        <a:schemeClr val="tx1"/>
                      </a:solidFill>
                      <a:prstDash val="lgDash"/>
                      <a:round/>
                      <a:headEnd type="none" w="med" len="med"/>
                      <a:tailEnd type="none" w="med" len="med"/>
                    </a:lnL>
                    <a:lnR w="19050" cap="flat" cmpd="sng" algn="ctr">
                      <a:solidFill>
                        <a:schemeClr val="tx1"/>
                      </a:solidFill>
                      <a:prstDash val="lgDash"/>
                      <a:miter lim="800000"/>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班级</a:t>
                      </a:r>
                    </a:p>
                  </a:txBody>
                  <a:tcPr marL="0" marR="0" marT="0" marB="0" anchor="ctr" anchorCtr="1" horzOverflow="overflow">
                    <a:lnL w="19050" cap="flat" cmpd="sng" algn="ctr">
                      <a:solidFill>
                        <a:schemeClr val="tx1"/>
                      </a:solidFill>
                      <a:prstDash val="lgDash"/>
                      <a:miter lim="800000"/>
                      <a:headEnd type="none" w="med" len="med"/>
                      <a:tailEnd type="none" w="med" len="med"/>
                    </a:lnL>
                    <a:lnR w="19050" cap="flat" cmpd="sng" algn="ctr">
                      <a:solidFill>
                        <a:schemeClr val="tx1"/>
                      </a:solidFill>
                      <a:prstDash val="lgDash"/>
                      <a:miter lim="800000"/>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班主任</a:t>
                      </a:r>
                    </a:p>
                  </a:txBody>
                  <a:tcPr marL="0" marR="0" marT="0" marB="0" anchor="ctr" anchorCtr="1" horzOverflow="overflow">
                    <a:lnL w="19050" cap="flat" cmpd="sng" algn="ctr">
                      <a:solidFill>
                        <a:schemeClr val="tx1"/>
                      </a:solidFill>
                      <a:prstDash val="lgDash"/>
                      <a:miter lim="800000"/>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868370194"/>
                  </a:ext>
                </a:extLst>
              </a:tr>
              <a:tr h="36512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a:t>
                      </a:r>
                    </a:p>
                  </a:txBody>
                  <a:tcPr marL="0" marR="0" marT="0" marB="0" anchor="ctr" anchorCtr="1" horzOverflow="overflow">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小张</a:t>
                      </a:r>
                    </a:p>
                  </a:txBody>
                  <a:tcPr marL="0" marR="0" marT="0" marB="0" anchor="ctr" anchorCtr="1" horzOverflow="overflow">
                    <a:lnL w="19050" cap="flat" cmpd="sng" algn="ctr">
                      <a:solidFill>
                        <a:schemeClr val="tx1"/>
                      </a:solidFill>
                      <a:prstDash val="lgDash"/>
                      <a:round/>
                      <a:headEnd type="none" w="med" len="med"/>
                      <a:tailEnd type="none" w="med" len="med"/>
                    </a:lnL>
                    <a:lnR w="19050" cap="flat" cmpd="sng" algn="ctr">
                      <a:solidFill>
                        <a:schemeClr val="tx1"/>
                      </a:solidFill>
                      <a:prstDash val="lgDash"/>
                      <a:miter lim="800000"/>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班</a:t>
                      </a:r>
                    </a:p>
                  </a:txBody>
                  <a:tcPr marL="0" marR="0" marT="0" marB="0" anchor="ctr" anchorCtr="1" horzOverflow="overflow">
                    <a:lnL w="19050" cap="flat" cmpd="sng" algn="ctr">
                      <a:solidFill>
                        <a:schemeClr val="tx1"/>
                      </a:solidFill>
                      <a:prstDash val="lgDash"/>
                      <a:miter lim="800000"/>
                      <a:headEnd type="none" w="med" len="med"/>
                      <a:tailEnd type="none" w="med" len="med"/>
                    </a:lnL>
                    <a:lnR w="19050" cap="flat" cmpd="sng" algn="ctr">
                      <a:solidFill>
                        <a:schemeClr val="tx1"/>
                      </a:solidFill>
                      <a:prstDash val="lgDash"/>
                      <a:miter lim="800000"/>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老王</a:t>
                      </a:r>
                    </a:p>
                  </a:txBody>
                  <a:tcPr marL="0" marR="0" marT="0" marB="0" anchor="ctr" anchorCtr="1" horzOverflow="overflow">
                    <a:lnL w="19050" cap="flat" cmpd="sng" algn="ctr">
                      <a:solidFill>
                        <a:schemeClr val="tx1"/>
                      </a:solidFill>
                      <a:prstDash val="lgDash"/>
                      <a:miter lim="800000"/>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noFill/>
                  </a:tcPr>
                </a:tc>
                <a:extLst>
                  <a:ext uri="{0D108BD9-81ED-4DB2-BD59-A6C34878D82A}">
                    <a16:rowId xmlns:a16="http://schemas.microsoft.com/office/drawing/2014/main" val="21360948"/>
                  </a:ext>
                </a:extLst>
              </a:tr>
              <a:tr h="36512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02</a:t>
                      </a:r>
                    </a:p>
                  </a:txBody>
                  <a:tcPr marL="0" marR="0" marT="0" marB="0" anchor="ctr" anchorCtr="1" horzOverflow="overflow">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小李</a:t>
                      </a:r>
                    </a:p>
                  </a:txBody>
                  <a:tcPr marL="0" marR="0" marT="0" marB="0" anchor="ctr" anchorCtr="1" horzOverflow="overflow">
                    <a:lnL w="19050" cap="flat" cmpd="sng" algn="ctr">
                      <a:solidFill>
                        <a:schemeClr val="tx1"/>
                      </a:solidFill>
                      <a:prstDash val="lgDash"/>
                      <a:round/>
                      <a:headEnd type="none" w="med" len="med"/>
                      <a:tailEnd type="none" w="med" len="med"/>
                    </a:lnL>
                    <a:lnR w="19050" cap="flat" cmpd="sng" algn="ctr">
                      <a:solidFill>
                        <a:schemeClr val="tx1"/>
                      </a:solidFill>
                      <a:prstDash val="lgDash"/>
                      <a:miter lim="800000"/>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班</a:t>
                      </a:r>
                    </a:p>
                  </a:txBody>
                  <a:tcPr marL="0" marR="0" marT="0" marB="0" anchor="ctr" anchorCtr="1" horzOverflow="overflow">
                    <a:lnL w="19050" cap="flat" cmpd="sng" algn="ctr">
                      <a:solidFill>
                        <a:schemeClr val="tx1"/>
                      </a:solidFill>
                      <a:prstDash val="lgDash"/>
                      <a:miter lim="800000"/>
                      <a:headEnd type="none" w="med" len="med"/>
                      <a:tailEnd type="none" w="med" len="med"/>
                    </a:lnL>
                    <a:lnR w="19050" cap="flat" cmpd="sng" algn="ctr">
                      <a:solidFill>
                        <a:schemeClr val="tx1"/>
                      </a:solidFill>
                      <a:prstDash val="lgDash"/>
                      <a:miter lim="800000"/>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老王</a:t>
                      </a:r>
                    </a:p>
                  </a:txBody>
                  <a:tcPr marL="0" marR="0" marT="0" marB="0" anchor="ctr" anchorCtr="1" horzOverflow="overflow">
                    <a:lnL w="19050" cap="flat" cmpd="sng" algn="ctr">
                      <a:solidFill>
                        <a:schemeClr val="tx1"/>
                      </a:solidFill>
                      <a:prstDash val="lgDash"/>
                      <a:miter lim="800000"/>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noFill/>
                  </a:tcPr>
                </a:tc>
                <a:extLst>
                  <a:ext uri="{0D108BD9-81ED-4DB2-BD59-A6C34878D82A}">
                    <a16:rowId xmlns:a16="http://schemas.microsoft.com/office/drawing/2014/main" val="1636605491"/>
                  </a:ext>
                </a:extLst>
              </a:tr>
              <a:tr h="36512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p>
                  </a:txBody>
                  <a:tcPr marL="0" marR="0" marT="0" marB="0" anchor="ctr" anchorCtr="1" horzOverflow="overflow">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小陈</a:t>
                      </a:r>
                    </a:p>
                  </a:txBody>
                  <a:tcPr marL="0" marR="0" marT="0" marB="0" anchor="ctr" anchorCtr="1" horzOverflow="overflow">
                    <a:lnL w="19050" cap="flat" cmpd="sng" algn="ctr">
                      <a:solidFill>
                        <a:schemeClr val="tx1"/>
                      </a:solidFill>
                      <a:prstDash val="lgDash"/>
                      <a:round/>
                      <a:headEnd type="none" w="med" len="med"/>
                      <a:tailEnd type="none" w="med" len="med"/>
                    </a:lnL>
                    <a:lnR w="19050" cap="flat" cmpd="sng" algn="ctr">
                      <a:solidFill>
                        <a:schemeClr val="tx1"/>
                      </a:solidFill>
                      <a:prstDash val="lgDash"/>
                      <a:miter lim="800000"/>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班</a:t>
                      </a:r>
                    </a:p>
                  </a:txBody>
                  <a:tcPr marL="0" marR="0" marT="0" marB="0" anchor="ctr" anchorCtr="1" horzOverflow="overflow">
                    <a:lnL w="19050" cap="flat" cmpd="sng" algn="ctr">
                      <a:solidFill>
                        <a:schemeClr val="tx1"/>
                      </a:solidFill>
                      <a:prstDash val="lgDash"/>
                      <a:miter lim="800000"/>
                      <a:headEnd type="none" w="med" len="med"/>
                      <a:tailEnd type="none" w="med" len="med"/>
                    </a:lnL>
                    <a:lnR w="19050" cap="flat" cmpd="sng" algn="ctr">
                      <a:solidFill>
                        <a:schemeClr val="tx1"/>
                      </a:solidFill>
                      <a:prstDash val="lgDash"/>
                      <a:miter lim="800000"/>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老何</a:t>
                      </a:r>
                    </a:p>
                  </a:txBody>
                  <a:tcPr marL="0" marR="0" marT="0" marB="0" anchor="ctr" anchorCtr="1" horzOverflow="overflow">
                    <a:lnL w="19050" cap="flat" cmpd="sng" algn="ctr">
                      <a:solidFill>
                        <a:schemeClr val="tx1"/>
                      </a:solidFill>
                      <a:prstDash val="lgDash"/>
                      <a:miter lim="800000"/>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noFill/>
                  </a:tcPr>
                </a:tc>
                <a:extLst>
                  <a:ext uri="{0D108BD9-81ED-4DB2-BD59-A6C34878D82A}">
                    <a16:rowId xmlns:a16="http://schemas.microsoft.com/office/drawing/2014/main" val="3146573686"/>
                  </a:ext>
                </a:extLst>
              </a:tr>
              <a:tr h="36512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rPr>
                        <a:t>20</a:t>
                      </a:r>
                    </a:p>
                  </a:txBody>
                  <a:tcPr marL="0" marR="0" marT="0" marB="0" anchor="ctr" anchorCtr="1" horzOverflow="overflow">
                    <a:lnL w="19050" cap="flat" cmpd="sng" algn="ctr">
                      <a:solidFill>
                        <a:schemeClr val="tx1"/>
                      </a:solidFill>
                      <a:prstDash val="lgDash"/>
                      <a:round/>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rPr>
                        <a:t>小武</a:t>
                      </a:r>
                    </a:p>
                  </a:txBody>
                  <a:tcPr marL="0" marR="0" marT="0" marB="0" anchor="ctr" anchorCtr="1" horzOverflow="overflow">
                    <a:lnL w="19050" cap="flat" cmpd="sng" algn="ctr">
                      <a:solidFill>
                        <a:schemeClr val="tx1"/>
                      </a:solidFill>
                      <a:prstDash val="lgDash"/>
                      <a:round/>
                      <a:headEnd type="none" w="med" len="med"/>
                      <a:tailEnd type="none" w="med" len="med"/>
                    </a:lnL>
                    <a:lnR w="19050" cap="flat" cmpd="sng" algn="ctr">
                      <a:solidFill>
                        <a:schemeClr val="tx1"/>
                      </a:solidFill>
                      <a:prstDash val="lgDash"/>
                      <a:miter lim="800000"/>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rPr>
                        <a:t>3</a:t>
                      </a:r>
                      <a:r>
                        <a:rPr kumimoji="0" lang="zh-CN" altLang="en-US"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rPr>
                        <a:t>班</a:t>
                      </a:r>
                    </a:p>
                  </a:txBody>
                  <a:tcPr marL="0" marR="0" marT="0" marB="0" anchor="ctr" anchorCtr="1" horzOverflow="overflow">
                    <a:lnL w="19050" cap="flat" cmpd="sng" algn="ctr">
                      <a:solidFill>
                        <a:schemeClr val="tx1"/>
                      </a:solidFill>
                      <a:prstDash val="lgDash"/>
                      <a:miter lim="800000"/>
                      <a:headEnd type="none" w="med" len="med"/>
                      <a:tailEnd type="none" w="med" len="med"/>
                    </a:lnL>
                    <a:lnR w="19050" cap="flat" cmpd="sng" algn="ctr">
                      <a:solidFill>
                        <a:schemeClr val="tx1"/>
                      </a:solidFill>
                      <a:prstDash val="lgDash"/>
                      <a:miter lim="800000"/>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rPr>
                        <a:t>老章</a:t>
                      </a:r>
                    </a:p>
                  </a:txBody>
                  <a:tcPr marL="0" marR="0" marT="0" marB="0" anchor="ctr" anchorCtr="1" horzOverflow="overflow">
                    <a:lnL w="19050" cap="flat" cmpd="sng" algn="ctr">
                      <a:solidFill>
                        <a:schemeClr val="tx1"/>
                      </a:solidFill>
                      <a:prstDash val="lgDash"/>
                      <a:miter lim="800000"/>
                      <a:headEnd type="none" w="med" len="med"/>
                      <a:tailEnd type="none" w="med" len="med"/>
                    </a:lnL>
                    <a:lnR w="19050" cap="flat" cmpd="sng" algn="ctr">
                      <a:solidFill>
                        <a:schemeClr val="tx1"/>
                      </a:solidFill>
                      <a:prstDash val="lgDash"/>
                      <a:round/>
                      <a:headEnd type="none" w="med" len="med"/>
                      <a:tailEnd type="none" w="med" len="med"/>
                    </a:lnR>
                    <a:lnT w="19050" cap="flat" cmpd="sng" algn="ctr">
                      <a:solidFill>
                        <a:schemeClr val="tx1"/>
                      </a:solidFill>
                      <a:prstDash val="lgDash"/>
                      <a:round/>
                      <a:headEnd type="none" w="med" len="med"/>
                      <a:tailEnd type="none" w="med" len="med"/>
                    </a:lnT>
                    <a:lnB w="19050" cap="flat" cmpd="sng" algn="ctr">
                      <a:solidFill>
                        <a:schemeClr val="tx1"/>
                      </a:solidFill>
                      <a:prstDash val="lgDash"/>
                      <a:round/>
                      <a:headEnd type="none" w="med" len="med"/>
                      <a:tailEnd type="none" w="med" len="med"/>
                    </a:lnB>
                    <a:lnTlToBr>
                      <a:noFill/>
                    </a:lnTlToBr>
                    <a:lnBlToTr>
                      <a:noFill/>
                    </a:lnBlToTr>
                    <a:noFill/>
                  </a:tcPr>
                </a:tc>
                <a:extLst>
                  <a:ext uri="{0D108BD9-81ED-4DB2-BD59-A6C34878D82A}">
                    <a16:rowId xmlns:a16="http://schemas.microsoft.com/office/drawing/2014/main" val="3773349147"/>
                  </a:ext>
                </a:extLst>
              </a:tr>
            </a:tbl>
          </a:graphicData>
        </a:graphic>
      </p:graphicFrame>
      <p:sp>
        <p:nvSpPr>
          <p:cNvPr id="20517" name="AutoShape 139"/>
          <p:cNvSpPr>
            <a:spLocks noChangeArrowheads="1"/>
          </p:cNvSpPr>
          <p:nvPr/>
        </p:nvSpPr>
        <p:spPr bwMode="auto">
          <a:xfrm>
            <a:off x="4462463" y="6149975"/>
            <a:ext cx="1208087" cy="304800"/>
          </a:xfrm>
          <a:prstGeom prst="leftArrow">
            <a:avLst>
              <a:gd name="adj1" fmla="val 50000"/>
              <a:gd name="adj2" fmla="val 99089"/>
            </a:avLst>
          </a:prstGeom>
          <a:solidFill>
            <a:srgbClr val="30E44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0518" name="Text Box 140"/>
          <p:cNvSpPr txBox="1">
            <a:spLocks noChangeArrowheads="1"/>
          </p:cNvSpPr>
          <p:nvPr/>
        </p:nvSpPr>
        <p:spPr bwMode="auto">
          <a:xfrm>
            <a:off x="4918075" y="5616575"/>
            <a:ext cx="685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kumimoji="1" lang="zh-CN" altLang="en-US" sz="6000" b="1" dirty="0">
                <a:solidFill>
                  <a:srgbClr val="FF0000"/>
                </a:solidFill>
                <a:latin typeface="宋体" panose="02010600030101010101" pitchFamily="2" charset="-122"/>
                <a:ea typeface="宋体" panose="02010600030101010101" pitchFamily="2" charset="-122"/>
              </a:rPr>
              <a:t>？</a:t>
            </a:r>
            <a:endParaRPr kumimoji="1" lang="zh-CN" altLang="en-US" sz="6000" b="1" dirty="0">
              <a:solidFill>
                <a:srgbClr val="FF0000"/>
              </a:solidFill>
              <a:latin typeface="Tahoma" panose="020B0604030504040204" pitchFamily="34" charset="0"/>
              <a:ea typeface="宋体" panose="02010600030101010101" pitchFamily="2" charset="-122"/>
            </a:endParaRPr>
          </a:p>
        </p:txBody>
      </p:sp>
      <p:graphicFrame>
        <p:nvGraphicFramePr>
          <p:cNvPr id="12" name="Group 93"/>
          <p:cNvGraphicFramePr>
            <a:graphicFrameLocks noGrp="1"/>
          </p:cNvGraphicFramePr>
          <p:nvPr>
            <p:extLst/>
          </p:nvPr>
        </p:nvGraphicFramePr>
        <p:xfrm>
          <a:off x="3624263" y="4706938"/>
          <a:ext cx="1458912" cy="1122362"/>
        </p:xfrm>
        <a:graphic>
          <a:graphicData uri="http://schemas.openxmlformats.org/drawingml/2006/table">
            <a:tbl>
              <a:tblPr/>
              <a:tblGrid>
                <a:gridCol w="583565">
                  <a:extLst>
                    <a:ext uri="{9D8B030D-6E8A-4147-A177-3AD203B41FA5}">
                      <a16:colId xmlns:a16="http://schemas.microsoft.com/office/drawing/2014/main" val="102825888"/>
                    </a:ext>
                  </a:extLst>
                </a:gridCol>
                <a:gridCol w="875347">
                  <a:extLst>
                    <a:ext uri="{9D8B030D-6E8A-4147-A177-3AD203B41FA5}">
                      <a16:colId xmlns:a16="http://schemas.microsoft.com/office/drawing/2014/main" val="205597557"/>
                    </a:ext>
                  </a:extLst>
                </a:gridCol>
              </a:tblGrid>
              <a:tr h="350108">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班级</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班主任</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4132370202"/>
                  </a:ext>
                </a:extLst>
              </a:tr>
              <a:tr h="386127">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班</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老王</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55409443"/>
                  </a:ext>
                </a:extLst>
              </a:tr>
              <a:tr h="386127">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班</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老何</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11235621"/>
                  </a:ext>
                </a:extLst>
              </a:tr>
            </a:tbl>
          </a:graphicData>
        </a:graphic>
      </p:graphicFrame>
      <p:sp>
        <p:nvSpPr>
          <p:cNvPr id="20533" name="Text Box 51"/>
          <p:cNvSpPr txBox="1">
            <a:spLocks noChangeArrowheads="1"/>
          </p:cNvSpPr>
          <p:nvPr/>
        </p:nvSpPr>
        <p:spPr bwMode="auto">
          <a:xfrm>
            <a:off x="3940175" y="4227513"/>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kumimoji="1" lang="en-US" altLang="zh-CN" sz="2400" b="1">
                <a:latin typeface="Tahoma" panose="020B0604030504040204" pitchFamily="34" charset="0"/>
                <a:ea typeface="宋体" panose="02010600030101010101" pitchFamily="2" charset="-122"/>
              </a:rPr>
              <a:t>C</a:t>
            </a:r>
          </a:p>
        </p:txBody>
      </p:sp>
      <p:graphicFrame>
        <p:nvGraphicFramePr>
          <p:cNvPr id="14" name="Group 95"/>
          <p:cNvGraphicFramePr>
            <a:graphicFrameLocks noGrp="1"/>
          </p:cNvGraphicFramePr>
          <p:nvPr>
            <p:extLst/>
          </p:nvPr>
        </p:nvGraphicFramePr>
        <p:xfrm>
          <a:off x="628650" y="4694238"/>
          <a:ext cx="2654300" cy="1617664"/>
        </p:xfrm>
        <a:graphic>
          <a:graphicData uri="http://schemas.openxmlformats.org/drawingml/2006/table">
            <a:tbl>
              <a:tblPr/>
              <a:tblGrid>
                <a:gridCol w="654778">
                  <a:extLst>
                    <a:ext uri="{9D8B030D-6E8A-4147-A177-3AD203B41FA5}">
                      <a16:colId xmlns:a16="http://schemas.microsoft.com/office/drawing/2014/main" val="130336801"/>
                    </a:ext>
                  </a:extLst>
                </a:gridCol>
                <a:gridCol w="656309">
                  <a:extLst>
                    <a:ext uri="{9D8B030D-6E8A-4147-A177-3AD203B41FA5}">
                      <a16:colId xmlns:a16="http://schemas.microsoft.com/office/drawing/2014/main" val="2774913498"/>
                    </a:ext>
                  </a:extLst>
                </a:gridCol>
                <a:gridCol w="722092">
                  <a:extLst>
                    <a:ext uri="{9D8B030D-6E8A-4147-A177-3AD203B41FA5}">
                      <a16:colId xmlns:a16="http://schemas.microsoft.com/office/drawing/2014/main" val="2503617064"/>
                    </a:ext>
                  </a:extLst>
                </a:gridCol>
                <a:gridCol w="621121">
                  <a:extLst>
                    <a:ext uri="{9D8B030D-6E8A-4147-A177-3AD203B41FA5}">
                      <a16:colId xmlns:a16="http://schemas.microsoft.com/office/drawing/2014/main" val="2714058122"/>
                    </a:ext>
                  </a:extLst>
                </a:gridCol>
              </a:tblGrid>
              <a:tr h="404416">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学号</a:t>
                      </a:r>
                    </a:p>
                  </a:txBody>
                  <a:tcPr marL="0" marR="0" marT="46815" marB="468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姓名</a:t>
                      </a:r>
                    </a:p>
                  </a:txBody>
                  <a:tcPr marL="0" marR="0" marT="46815" marB="468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性别</a:t>
                      </a:r>
                    </a:p>
                  </a:txBody>
                  <a:tcPr marL="0" marR="0" marT="46815" marB="468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班级</a:t>
                      </a:r>
                    </a:p>
                  </a:txBody>
                  <a:tcPr marL="0" marR="0" marT="46815" marB="468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396739431"/>
                  </a:ext>
                </a:extLst>
              </a:tr>
              <a:tr h="404416">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a:t>
                      </a:r>
                    </a:p>
                  </a:txBody>
                  <a:tcPr marL="0" marR="0" marT="46815" marB="468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小张</a:t>
                      </a:r>
                    </a:p>
                  </a:txBody>
                  <a:tcPr marL="0" marR="0" marT="46815" marB="468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男</a:t>
                      </a:r>
                    </a:p>
                  </a:txBody>
                  <a:tcPr marL="0" marR="0" marT="46815" marB="468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班</a:t>
                      </a:r>
                    </a:p>
                  </a:txBody>
                  <a:tcPr marL="0" marR="0" marT="46815" marB="468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28254233"/>
                  </a:ext>
                </a:extLst>
              </a:tr>
              <a:tr h="404416">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02</a:t>
                      </a:r>
                    </a:p>
                  </a:txBody>
                  <a:tcPr marL="0" marR="0" marT="46815" marB="468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小李</a:t>
                      </a:r>
                    </a:p>
                  </a:txBody>
                  <a:tcPr marL="0" marR="0" marT="46815" marB="468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女</a:t>
                      </a:r>
                    </a:p>
                  </a:txBody>
                  <a:tcPr marL="0" marR="0" marT="46815" marB="468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班</a:t>
                      </a:r>
                    </a:p>
                  </a:txBody>
                  <a:tcPr marL="0" marR="0" marT="46815" marB="468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340181115"/>
                  </a:ext>
                </a:extLst>
              </a:tr>
              <a:tr h="404416">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p>
                  </a:txBody>
                  <a:tcPr marL="0" marR="0" marT="46815" marB="468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小陈</a:t>
                      </a:r>
                    </a:p>
                  </a:txBody>
                  <a:tcPr marL="0" marR="0" marT="46815" marB="468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女</a:t>
                      </a:r>
                    </a:p>
                  </a:txBody>
                  <a:tcPr marL="0" marR="0" marT="46815" marB="468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a:t>
                      </a: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班</a:t>
                      </a:r>
                    </a:p>
                  </a:txBody>
                  <a:tcPr marL="0" marR="0" marT="46815" marB="468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02452029"/>
                  </a:ext>
                </a:extLst>
              </a:tr>
            </a:tbl>
          </a:graphicData>
        </a:graphic>
      </p:graphicFrame>
      <p:sp>
        <p:nvSpPr>
          <p:cNvPr id="20561" name="Text Box 84"/>
          <p:cNvSpPr txBox="1">
            <a:spLocks noChangeArrowheads="1"/>
          </p:cNvSpPr>
          <p:nvPr/>
        </p:nvSpPr>
        <p:spPr bwMode="auto">
          <a:xfrm>
            <a:off x="1308100" y="4173538"/>
            <a:ext cx="1295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kumimoji="1" lang="en-US" altLang="zh-CN" b="1">
                <a:latin typeface="Tahoma" panose="020B0604030504040204" pitchFamily="34" charset="0"/>
                <a:ea typeface="宋体" panose="02010600030101010101" pitchFamily="2" charset="-122"/>
              </a:rPr>
              <a:t>S</a:t>
            </a:r>
          </a:p>
        </p:txBody>
      </p:sp>
    </p:spTree>
    <p:extLst>
      <p:ext uri="{BB962C8B-B14F-4D97-AF65-F5344CB8AC3E}">
        <p14:creationId xmlns:p14="http://schemas.microsoft.com/office/powerpoint/2010/main" val="2608286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mtClean="0"/>
              <a:t>修改视图</a:t>
            </a:r>
          </a:p>
        </p:txBody>
      </p:sp>
      <p:sp>
        <p:nvSpPr>
          <p:cNvPr id="23555" name="Rectangle 3"/>
          <p:cNvSpPr>
            <a:spLocks noGrp="1" noChangeArrowheads="1"/>
          </p:cNvSpPr>
          <p:nvPr>
            <p:ph idx="1"/>
          </p:nvPr>
        </p:nvSpPr>
        <p:spPr/>
        <p:txBody>
          <a:bodyPr/>
          <a:lstStyle/>
          <a:p>
            <a:pPr lvl="1" eaLnBrk="1" hangingPunct="1"/>
            <a:r>
              <a:rPr lang="zh-CN" altLang="en-US" sz="2400" dirty="0" smtClean="0"/>
              <a:t>情况二：信息歧义。⑵ 当视图的一个元组是</a:t>
            </a:r>
            <a:r>
              <a:rPr lang="zh-CN" altLang="en-US" sz="2400" dirty="0" smtClean="0">
                <a:latin typeface="Helvetica" panose="020B0604020202020204" pitchFamily="34" charset="0"/>
              </a:rPr>
              <a:t>“</a:t>
            </a:r>
            <a:r>
              <a:rPr lang="zh-CN" altLang="en-US" sz="2400" dirty="0" smtClean="0"/>
              <a:t>来自</a:t>
            </a:r>
            <a:r>
              <a:rPr lang="zh-CN" altLang="en-US" sz="2400" dirty="0" smtClean="0">
                <a:latin typeface="Helvetica" panose="020B0604020202020204" pitchFamily="34" charset="0"/>
              </a:rPr>
              <a:t>”</a:t>
            </a:r>
            <a:r>
              <a:rPr lang="zh-CN" altLang="en-US" sz="2400" dirty="0" smtClean="0"/>
              <a:t>关系里面的多个元组时，同样修改无法转化。例如视图</a:t>
            </a:r>
            <a:r>
              <a:rPr lang="en-US" altLang="zh-CN" sz="2400" dirty="0" err="1" smtClean="0">
                <a:solidFill>
                  <a:srgbClr val="30E444"/>
                </a:solidFill>
              </a:rPr>
              <a:t>Count_Class</a:t>
            </a:r>
            <a:endParaRPr lang="en-US" altLang="zh-CN" sz="2400" dirty="0" smtClean="0">
              <a:solidFill>
                <a:srgbClr val="30E444"/>
              </a:solidFill>
            </a:endParaRPr>
          </a:p>
          <a:p>
            <a:pPr lvl="1" eaLnBrk="1" hangingPunct="1">
              <a:buFont typeface="Wingdings" panose="05000000000000000000" pitchFamily="2" charset="2"/>
              <a:buNone/>
            </a:pPr>
            <a:r>
              <a:rPr lang="en-US" altLang="zh-CN" sz="2400" dirty="0" smtClean="0">
                <a:solidFill>
                  <a:srgbClr val="30E444"/>
                </a:solidFill>
              </a:rPr>
              <a:t>			Create  View</a:t>
            </a:r>
            <a:r>
              <a:rPr lang="en-US" altLang="zh-CN" sz="2400" dirty="0" smtClean="0"/>
              <a:t>   </a:t>
            </a:r>
            <a:r>
              <a:rPr lang="en-US" altLang="zh-CN" sz="2400" i="1" dirty="0" err="1" smtClean="0"/>
              <a:t>Count_Class</a:t>
            </a:r>
            <a:r>
              <a:rPr lang="en-US" altLang="zh-CN" sz="2400" dirty="0" smtClean="0"/>
              <a:t>    </a:t>
            </a:r>
            <a:r>
              <a:rPr lang="en-US" altLang="zh-CN" sz="2400" dirty="0" smtClean="0">
                <a:solidFill>
                  <a:srgbClr val="30E444"/>
                </a:solidFill>
              </a:rPr>
              <a:t>as</a:t>
            </a:r>
          </a:p>
          <a:p>
            <a:pPr lvl="1" eaLnBrk="1" hangingPunct="1">
              <a:buFont typeface="Wingdings" panose="05000000000000000000" pitchFamily="2" charset="2"/>
              <a:buNone/>
            </a:pPr>
            <a:r>
              <a:rPr lang="en-US" altLang="zh-CN" sz="2400" dirty="0" smtClean="0"/>
              <a:t>         		Select        </a:t>
            </a:r>
            <a:r>
              <a:rPr lang="zh-CN" altLang="en-US" sz="2400" dirty="0" smtClean="0"/>
              <a:t>班级</a:t>
            </a:r>
            <a:r>
              <a:rPr lang="en-US" altLang="zh-CN" sz="2400" dirty="0" smtClean="0"/>
              <a:t>, count(*) as </a:t>
            </a:r>
            <a:r>
              <a:rPr lang="zh-CN" altLang="en-US" sz="2400" dirty="0" smtClean="0"/>
              <a:t>人数 </a:t>
            </a:r>
            <a:br>
              <a:rPr lang="zh-CN" altLang="en-US" sz="2400" dirty="0" smtClean="0"/>
            </a:br>
            <a:r>
              <a:rPr lang="zh-CN" altLang="en-US" sz="2400" dirty="0" smtClean="0"/>
              <a:t>   </a:t>
            </a:r>
            <a:r>
              <a:rPr lang="en-US" altLang="zh-CN" sz="2400" dirty="0" smtClean="0"/>
              <a:t>		From          S</a:t>
            </a:r>
            <a:br>
              <a:rPr lang="en-US" altLang="zh-CN" sz="2400" dirty="0" smtClean="0"/>
            </a:br>
            <a:r>
              <a:rPr lang="en-US" altLang="zh-CN" sz="2400" dirty="0" smtClean="0"/>
              <a:t>   		Group by   </a:t>
            </a:r>
            <a:r>
              <a:rPr lang="zh-CN" altLang="en-US" sz="2400" dirty="0" smtClean="0"/>
              <a:t>班级</a:t>
            </a:r>
          </a:p>
        </p:txBody>
      </p:sp>
      <p:graphicFrame>
        <p:nvGraphicFramePr>
          <p:cNvPr id="912544" name="Group 160"/>
          <p:cNvGraphicFramePr>
            <a:graphicFrameLocks noGrp="1"/>
          </p:cNvGraphicFramePr>
          <p:nvPr>
            <p:extLst/>
          </p:nvPr>
        </p:nvGraphicFramePr>
        <p:xfrm>
          <a:off x="5775325" y="4692650"/>
          <a:ext cx="1285875" cy="1249672"/>
        </p:xfrm>
        <a:graphic>
          <a:graphicData uri="http://schemas.openxmlformats.org/drawingml/2006/table">
            <a:tbl>
              <a:tblPr/>
              <a:tblGrid>
                <a:gridCol w="663575">
                  <a:extLst>
                    <a:ext uri="{9D8B030D-6E8A-4147-A177-3AD203B41FA5}">
                      <a16:colId xmlns:a16="http://schemas.microsoft.com/office/drawing/2014/main" val="1687993611"/>
                    </a:ext>
                  </a:extLst>
                </a:gridCol>
                <a:gridCol w="622300">
                  <a:extLst>
                    <a:ext uri="{9D8B030D-6E8A-4147-A177-3AD203B41FA5}">
                      <a16:colId xmlns:a16="http://schemas.microsoft.com/office/drawing/2014/main" val="2066158558"/>
                    </a:ext>
                  </a:extLst>
                </a:gridCol>
              </a:tblGrid>
              <a:tr h="312341">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班级</a:t>
                      </a:r>
                    </a:p>
                  </a:txBody>
                  <a:tcPr marL="19050" marR="19050" marT="3809" marB="3809" anchor="ctr" anchorCtr="1" horzOverflow="overflow">
                    <a:lnL w="28575"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人数</a:t>
                      </a:r>
                    </a:p>
                  </a:txBody>
                  <a:tcPr marL="19050" marR="19050" marT="3809" marB="3809"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lgDash"/>
                      <a:round/>
                      <a:headEnd type="none" w="med" len="med"/>
                      <a:tailEnd type="none" w="med" len="med"/>
                    </a:lnR>
                    <a:lnT w="28575"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838728845"/>
                  </a:ext>
                </a:extLst>
              </a:tr>
              <a:tr h="312341">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班</a:t>
                      </a:r>
                    </a:p>
                  </a:txBody>
                  <a:tcPr marL="19050" marR="19050" marT="3809" marB="3809" anchor="ctr" anchorCtr="1" horzOverflow="overflow">
                    <a:lnL w="28575"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marL="19050" marR="19050" marT="3809" marB="3809"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249705765"/>
                  </a:ext>
                </a:extLst>
              </a:tr>
              <a:tr h="312341">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班</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19050" marR="19050" marT="3809" marB="3809" anchor="ctr" anchorCtr="1" horzOverflow="overflow">
                    <a:lnL w="28575"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marL="19050" marR="19050" marT="3809" marB="3809"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lgDash"/>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15523676"/>
                  </a:ext>
                </a:extLst>
              </a:tr>
              <a:tr h="312341">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rgbClr val="30E444"/>
                          </a:solidFill>
                          <a:effectLst/>
                          <a:latin typeface="Arial" panose="020B0604020202020204" pitchFamily="34" charset="0"/>
                          <a:ea typeface="宋体" panose="02010600030101010101" pitchFamily="2" charset="-122"/>
                        </a:rPr>
                        <a:t>3</a:t>
                      </a:r>
                      <a:r>
                        <a:rPr kumimoji="0" lang="zh-CN" altLang="en-US" sz="2000" b="0" i="0" u="none" strike="noStrike" cap="none" normalizeH="0" baseline="0" smtClean="0">
                          <a:ln>
                            <a:noFill/>
                          </a:ln>
                          <a:solidFill>
                            <a:srgbClr val="30E444"/>
                          </a:solidFill>
                          <a:effectLst/>
                          <a:latin typeface="Arial" panose="020B0604020202020204" pitchFamily="34" charset="0"/>
                          <a:ea typeface="宋体" panose="02010600030101010101" pitchFamily="2" charset="-122"/>
                        </a:rPr>
                        <a:t>班</a:t>
                      </a:r>
                      <a:endParaRPr kumimoji="0" lang="en-US" altLang="zh-CN" sz="2000" b="0" i="0" u="none" strike="noStrike" cap="none" normalizeH="0" baseline="0" smtClean="0">
                        <a:ln>
                          <a:noFill/>
                        </a:ln>
                        <a:solidFill>
                          <a:srgbClr val="30E444"/>
                        </a:solidFill>
                        <a:effectLst/>
                        <a:latin typeface="Arial" panose="020B0604020202020204" pitchFamily="34" charset="0"/>
                        <a:ea typeface="宋体" panose="02010600030101010101" pitchFamily="2" charset="-122"/>
                      </a:endParaRPr>
                    </a:p>
                  </a:txBody>
                  <a:tcPr marL="19050" marR="19050" marT="3809" marB="3809" anchor="ctr" anchorCtr="1" horzOverflow="overflow">
                    <a:lnL w="28575"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rPr>
                        <a:t>3</a:t>
                      </a:r>
                    </a:p>
                  </a:txBody>
                  <a:tcPr marL="19050" marR="19050" marT="3809" marB="3809"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lgDash"/>
                      <a:round/>
                      <a:headEnd type="none" w="med" len="med"/>
                      <a:tailEnd type="none" w="med" len="med"/>
                    </a:lnB>
                    <a:lnTlToBr>
                      <a:noFill/>
                    </a:lnTlToBr>
                    <a:lnBlToTr>
                      <a:noFill/>
                    </a:lnBlToTr>
                    <a:noFill/>
                  </a:tcPr>
                </a:tc>
                <a:extLst>
                  <a:ext uri="{0D108BD9-81ED-4DB2-BD59-A6C34878D82A}">
                    <a16:rowId xmlns:a16="http://schemas.microsoft.com/office/drawing/2014/main" val="2537521273"/>
                  </a:ext>
                </a:extLst>
              </a:tr>
            </a:tbl>
          </a:graphicData>
        </a:graphic>
      </p:graphicFrame>
      <p:sp>
        <p:nvSpPr>
          <p:cNvPr id="23573" name="Text Box 110"/>
          <p:cNvSpPr txBox="1">
            <a:spLocks noChangeArrowheads="1"/>
          </p:cNvSpPr>
          <p:nvPr/>
        </p:nvSpPr>
        <p:spPr bwMode="auto">
          <a:xfrm>
            <a:off x="5346700" y="3683000"/>
            <a:ext cx="2911475"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80000"/>
              </a:lnSpc>
              <a:spcBef>
                <a:spcPct val="0"/>
              </a:spcBef>
              <a:buFontTx/>
              <a:buNone/>
            </a:pPr>
            <a:endParaRPr kumimoji="1" lang="zh-CN" altLang="en-US" b="1">
              <a:latin typeface="Tahoma" panose="020B0604030504040204" pitchFamily="34" charset="0"/>
              <a:ea typeface="宋体" panose="02010600030101010101" pitchFamily="2" charset="-122"/>
            </a:endParaRPr>
          </a:p>
          <a:p>
            <a:pPr eaLnBrk="1" hangingPunct="1">
              <a:lnSpc>
                <a:spcPct val="100000"/>
              </a:lnSpc>
              <a:spcBef>
                <a:spcPct val="35000"/>
              </a:spcBef>
              <a:buClr>
                <a:schemeClr val="tx2"/>
              </a:buClr>
              <a:buSzPct val="90000"/>
              <a:buFont typeface="Monotype Sorts" pitchFamily="2" charset="2"/>
              <a:buNone/>
            </a:pPr>
            <a:r>
              <a:rPr lang="en-US" altLang="zh-CN" b="1">
                <a:latin typeface="Arial" panose="020B0604020202020204" pitchFamily="34" charset="0"/>
                <a:ea typeface="宋体" panose="02010600030101010101" pitchFamily="2" charset="-122"/>
              </a:rPr>
              <a:t>Count_Class</a:t>
            </a:r>
            <a:endParaRPr lang="zh-CN" altLang="en-US" b="1">
              <a:latin typeface="Arial" panose="020B0604020202020204" pitchFamily="34" charset="0"/>
              <a:ea typeface="宋体" panose="02010600030101010101" pitchFamily="2" charset="-122"/>
            </a:endParaRPr>
          </a:p>
        </p:txBody>
      </p:sp>
      <p:sp>
        <p:nvSpPr>
          <p:cNvPr id="23574" name="AutoShape 139"/>
          <p:cNvSpPr>
            <a:spLocks noChangeArrowheads="1"/>
          </p:cNvSpPr>
          <p:nvPr/>
        </p:nvSpPr>
        <p:spPr bwMode="auto">
          <a:xfrm>
            <a:off x="3925888" y="5289550"/>
            <a:ext cx="1208087" cy="304800"/>
          </a:xfrm>
          <a:prstGeom prst="leftArrow">
            <a:avLst>
              <a:gd name="adj1" fmla="val 50000"/>
              <a:gd name="adj2" fmla="val 99089"/>
            </a:avLst>
          </a:prstGeom>
          <a:solidFill>
            <a:srgbClr val="30E44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3575" name="Text Box 140"/>
          <p:cNvSpPr txBox="1">
            <a:spLocks noChangeArrowheads="1"/>
          </p:cNvSpPr>
          <p:nvPr/>
        </p:nvSpPr>
        <p:spPr bwMode="auto">
          <a:xfrm>
            <a:off x="4381500" y="4756150"/>
            <a:ext cx="685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kumimoji="1" lang="zh-CN" altLang="en-US" sz="6000" b="1">
                <a:solidFill>
                  <a:srgbClr val="FF0000"/>
                </a:solidFill>
                <a:latin typeface="宋体" panose="02010600030101010101" pitchFamily="2" charset="-122"/>
                <a:ea typeface="宋体" panose="02010600030101010101" pitchFamily="2" charset="-122"/>
              </a:rPr>
              <a:t>？</a:t>
            </a:r>
            <a:endParaRPr kumimoji="1" lang="zh-CN" altLang="en-US" sz="6000" b="1">
              <a:solidFill>
                <a:srgbClr val="FF0000"/>
              </a:solidFill>
              <a:latin typeface="Tahoma" panose="020B0604030504040204" pitchFamily="34" charset="0"/>
              <a:ea typeface="宋体" panose="02010600030101010101" pitchFamily="2" charset="-122"/>
            </a:endParaRPr>
          </a:p>
        </p:txBody>
      </p:sp>
      <p:graphicFrame>
        <p:nvGraphicFramePr>
          <p:cNvPr id="10" name="Group 95"/>
          <p:cNvGraphicFramePr>
            <a:graphicFrameLocks noGrp="1"/>
          </p:cNvGraphicFramePr>
          <p:nvPr>
            <p:extLst/>
          </p:nvPr>
        </p:nvGraphicFramePr>
        <p:xfrm>
          <a:off x="628650" y="4694238"/>
          <a:ext cx="2654300" cy="1617664"/>
        </p:xfrm>
        <a:graphic>
          <a:graphicData uri="http://schemas.openxmlformats.org/drawingml/2006/table">
            <a:tbl>
              <a:tblPr/>
              <a:tblGrid>
                <a:gridCol w="654778">
                  <a:extLst>
                    <a:ext uri="{9D8B030D-6E8A-4147-A177-3AD203B41FA5}">
                      <a16:colId xmlns:a16="http://schemas.microsoft.com/office/drawing/2014/main" val="130336801"/>
                    </a:ext>
                  </a:extLst>
                </a:gridCol>
                <a:gridCol w="656309">
                  <a:extLst>
                    <a:ext uri="{9D8B030D-6E8A-4147-A177-3AD203B41FA5}">
                      <a16:colId xmlns:a16="http://schemas.microsoft.com/office/drawing/2014/main" val="2774913498"/>
                    </a:ext>
                  </a:extLst>
                </a:gridCol>
                <a:gridCol w="722092">
                  <a:extLst>
                    <a:ext uri="{9D8B030D-6E8A-4147-A177-3AD203B41FA5}">
                      <a16:colId xmlns:a16="http://schemas.microsoft.com/office/drawing/2014/main" val="2503617064"/>
                    </a:ext>
                  </a:extLst>
                </a:gridCol>
                <a:gridCol w="621121">
                  <a:extLst>
                    <a:ext uri="{9D8B030D-6E8A-4147-A177-3AD203B41FA5}">
                      <a16:colId xmlns:a16="http://schemas.microsoft.com/office/drawing/2014/main" val="2714058122"/>
                    </a:ext>
                  </a:extLst>
                </a:gridCol>
              </a:tblGrid>
              <a:tr h="404416">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学号</a:t>
                      </a:r>
                    </a:p>
                  </a:txBody>
                  <a:tcPr marL="0" marR="0" marT="46815" marB="468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姓名</a:t>
                      </a:r>
                    </a:p>
                  </a:txBody>
                  <a:tcPr marL="0" marR="0" marT="46815" marB="468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性别</a:t>
                      </a:r>
                    </a:p>
                  </a:txBody>
                  <a:tcPr marL="0" marR="0" marT="46815" marB="468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班级</a:t>
                      </a:r>
                    </a:p>
                  </a:txBody>
                  <a:tcPr marL="0" marR="0" marT="46815" marB="468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396739431"/>
                  </a:ext>
                </a:extLst>
              </a:tr>
              <a:tr h="404416">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a:t>
                      </a:r>
                    </a:p>
                  </a:txBody>
                  <a:tcPr marL="0" marR="0" marT="46815" marB="468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小张</a:t>
                      </a:r>
                    </a:p>
                  </a:txBody>
                  <a:tcPr marL="0" marR="0" marT="46815" marB="468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男</a:t>
                      </a:r>
                    </a:p>
                  </a:txBody>
                  <a:tcPr marL="0" marR="0" marT="46815" marB="468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班</a:t>
                      </a:r>
                    </a:p>
                  </a:txBody>
                  <a:tcPr marL="0" marR="0" marT="46815" marB="468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28254233"/>
                  </a:ext>
                </a:extLst>
              </a:tr>
              <a:tr h="404416">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02</a:t>
                      </a:r>
                    </a:p>
                  </a:txBody>
                  <a:tcPr marL="0" marR="0" marT="46815" marB="468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小李</a:t>
                      </a:r>
                    </a:p>
                  </a:txBody>
                  <a:tcPr marL="0" marR="0" marT="46815" marB="468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女</a:t>
                      </a:r>
                    </a:p>
                  </a:txBody>
                  <a:tcPr marL="0" marR="0" marT="46815" marB="468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班</a:t>
                      </a:r>
                    </a:p>
                  </a:txBody>
                  <a:tcPr marL="0" marR="0" marT="46815" marB="468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340181115"/>
                  </a:ext>
                </a:extLst>
              </a:tr>
              <a:tr h="404416">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p>
                  </a:txBody>
                  <a:tcPr marL="0" marR="0" marT="46815" marB="468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小陈</a:t>
                      </a:r>
                    </a:p>
                  </a:txBody>
                  <a:tcPr marL="0" marR="0" marT="46815" marB="468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女</a:t>
                      </a:r>
                    </a:p>
                  </a:txBody>
                  <a:tcPr marL="0" marR="0" marT="46815" marB="4681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a:t>
                      </a: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班</a:t>
                      </a:r>
                    </a:p>
                  </a:txBody>
                  <a:tcPr marL="0" marR="0" marT="46815" marB="4681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02452029"/>
                  </a:ext>
                </a:extLst>
              </a:tr>
            </a:tbl>
          </a:graphicData>
        </a:graphic>
      </p:graphicFrame>
      <p:sp>
        <p:nvSpPr>
          <p:cNvPr id="23603" name="Text Box 84"/>
          <p:cNvSpPr txBox="1">
            <a:spLocks noChangeArrowheads="1"/>
          </p:cNvSpPr>
          <p:nvPr/>
        </p:nvSpPr>
        <p:spPr bwMode="auto">
          <a:xfrm>
            <a:off x="1308100" y="4173538"/>
            <a:ext cx="1295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kumimoji="1" lang="en-US" altLang="zh-CN" b="1">
                <a:latin typeface="Tahoma" panose="020B0604030504040204" pitchFamily="34" charset="0"/>
                <a:ea typeface="宋体" panose="02010600030101010101" pitchFamily="2" charset="-122"/>
              </a:rPr>
              <a:t>S</a:t>
            </a:r>
          </a:p>
        </p:txBody>
      </p:sp>
    </p:spTree>
    <p:extLst>
      <p:ext uri="{BB962C8B-B14F-4D97-AF65-F5344CB8AC3E}">
        <p14:creationId xmlns:p14="http://schemas.microsoft.com/office/powerpoint/2010/main" val="1820531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smtClean="0"/>
              <a:t>修改视图</a:t>
            </a:r>
          </a:p>
        </p:txBody>
      </p:sp>
      <p:sp>
        <p:nvSpPr>
          <p:cNvPr id="24579" name="Rectangle 3"/>
          <p:cNvSpPr>
            <a:spLocks noGrp="1" noChangeArrowheads="1"/>
          </p:cNvSpPr>
          <p:nvPr>
            <p:ph idx="1"/>
          </p:nvPr>
        </p:nvSpPr>
        <p:spPr/>
        <p:txBody>
          <a:bodyPr/>
          <a:lstStyle/>
          <a:p>
            <a:pPr eaLnBrk="1" hangingPunct="1">
              <a:spcBef>
                <a:spcPct val="30000"/>
              </a:spcBef>
            </a:pPr>
            <a:r>
              <a:rPr lang="zh-CN" altLang="en-US" sz="2400" dirty="0" smtClean="0"/>
              <a:t>出现以下情况之一，则视图是</a:t>
            </a:r>
            <a:r>
              <a:rPr lang="zh-CN" altLang="en-US" sz="2400" dirty="0" smtClean="0">
                <a:solidFill>
                  <a:srgbClr val="FF0000"/>
                </a:solidFill>
              </a:rPr>
              <a:t>无法修改</a:t>
            </a:r>
            <a:r>
              <a:rPr lang="zh-CN" altLang="en-US" sz="2400" dirty="0" smtClean="0"/>
              <a:t>的</a:t>
            </a:r>
          </a:p>
          <a:p>
            <a:pPr lvl="1" eaLnBrk="1" hangingPunct="1">
              <a:spcBef>
                <a:spcPct val="30000"/>
              </a:spcBef>
            </a:pPr>
            <a:r>
              <a:rPr lang="zh-CN" altLang="en-US" sz="2400" dirty="0" smtClean="0"/>
              <a:t>（查询的）</a:t>
            </a:r>
            <a:r>
              <a:rPr lang="en-US" altLang="zh-CN" sz="2400" dirty="0" smtClean="0"/>
              <a:t>Select </a:t>
            </a:r>
            <a:r>
              <a:rPr lang="zh-CN" altLang="en-US" sz="2400" dirty="0" smtClean="0"/>
              <a:t>子句不包括主码</a:t>
            </a:r>
          </a:p>
          <a:p>
            <a:pPr lvl="1" eaLnBrk="1" hangingPunct="1">
              <a:spcBef>
                <a:spcPct val="30000"/>
              </a:spcBef>
            </a:pPr>
            <a:r>
              <a:rPr lang="en-US" altLang="zh-CN" sz="2400" dirty="0" smtClean="0"/>
              <a:t>Select </a:t>
            </a:r>
            <a:r>
              <a:rPr lang="zh-CN" altLang="en-US" sz="2400" dirty="0" smtClean="0"/>
              <a:t>子句中用聚集函数或算术表达式构造的新属性</a:t>
            </a:r>
          </a:p>
          <a:p>
            <a:pPr lvl="1" eaLnBrk="1" hangingPunct="1">
              <a:spcBef>
                <a:spcPct val="30000"/>
              </a:spcBef>
            </a:pPr>
            <a:r>
              <a:rPr lang="en-US" altLang="zh-CN" sz="2400" dirty="0" smtClean="0"/>
              <a:t>Select </a:t>
            </a:r>
            <a:r>
              <a:rPr lang="zh-CN" altLang="en-US" sz="2400" dirty="0" smtClean="0"/>
              <a:t>子句存在</a:t>
            </a:r>
            <a:r>
              <a:rPr lang="en-US" altLang="zh-CN" sz="2400" dirty="0" smtClean="0"/>
              <a:t>distinct</a:t>
            </a:r>
            <a:r>
              <a:rPr lang="zh-CN" altLang="en-US" sz="2400" dirty="0" smtClean="0"/>
              <a:t>关键字</a:t>
            </a:r>
          </a:p>
          <a:p>
            <a:pPr lvl="1" eaLnBrk="1" hangingPunct="1">
              <a:spcBef>
                <a:spcPct val="30000"/>
              </a:spcBef>
            </a:pPr>
            <a:r>
              <a:rPr lang="en-US" altLang="zh-CN" sz="2400" dirty="0" smtClean="0"/>
              <a:t>From </a:t>
            </a:r>
            <a:r>
              <a:rPr lang="zh-CN" altLang="en-US" sz="2400" dirty="0" smtClean="0"/>
              <a:t>子句中有多个关系</a:t>
            </a:r>
          </a:p>
          <a:p>
            <a:pPr lvl="1" eaLnBrk="1" hangingPunct="1">
              <a:spcBef>
                <a:spcPct val="30000"/>
              </a:spcBef>
            </a:pPr>
            <a:r>
              <a:rPr lang="zh-CN" altLang="en-US" sz="2400" dirty="0" smtClean="0"/>
              <a:t>有</a:t>
            </a:r>
            <a:r>
              <a:rPr lang="en-US" altLang="zh-CN" sz="2400" dirty="0" smtClean="0"/>
              <a:t>Group By</a:t>
            </a:r>
            <a:r>
              <a:rPr lang="zh-CN" altLang="en-US" sz="2400" dirty="0" smtClean="0"/>
              <a:t>子句</a:t>
            </a:r>
          </a:p>
        </p:txBody>
      </p:sp>
    </p:spTree>
    <p:extLst>
      <p:ext uri="{BB962C8B-B14F-4D97-AF65-F5344CB8AC3E}">
        <p14:creationId xmlns:p14="http://schemas.microsoft.com/office/powerpoint/2010/main" val="11561548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defRPr/>
            </a:pPr>
            <a:r>
              <a:rPr lang="en-US" sz="2800" dirty="0"/>
              <a:t>Natural Join in SQL (Cont.)</a:t>
            </a:r>
          </a:p>
        </p:txBody>
      </p:sp>
      <p:sp>
        <p:nvSpPr>
          <p:cNvPr id="7171" name="Rectangle 3"/>
          <p:cNvSpPr>
            <a:spLocks noGrp="1" noChangeArrowheads="1"/>
          </p:cNvSpPr>
          <p:nvPr>
            <p:ph type="body" idx="1"/>
          </p:nvPr>
        </p:nvSpPr>
        <p:spPr>
          <a:xfrm>
            <a:off x="768351" y="1225297"/>
            <a:ext cx="7638802" cy="3541776"/>
          </a:xfrm>
        </p:spPr>
        <p:txBody>
          <a:bodyPr/>
          <a:lstStyle/>
          <a:p>
            <a:r>
              <a:rPr lang="en-US" altLang="en-US" sz="2400" dirty="0">
                <a:ea typeface="ＭＳ Ｐゴシック" pitchFamily="34" charset="-128"/>
              </a:rPr>
              <a:t>The </a:t>
            </a:r>
            <a:r>
              <a:rPr lang="en-US" altLang="en-US" sz="2400" b="1" dirty="0">
                <a:ea typeface="ＭＳ Ｐゴシック" pitchFamily="34" charset="-128"/>
              </a:rPr>
              <a:t>from</a:t>
            </a:r>
            <a:r>
              <a:rPr lang="en-US" altLang="en-US" sz="2400" dirty="0">
                <a:ea typeface="ＭＳ Ｐゴシック" pitchFamily="34" charset="-128"/>
              </a:rPr>
              <a:t> clause </a:t>
            </a:r>
            <a:r>
              <a:rPr lang="en-US" altLang="en-US" sz="2400" dirty="0" smtClean="0">
                <a:ea typeface="ＭＳ Ｐゴシック" pitchFamily="34" charset="-128"/>
              </a:rPr>
              <a:t>can </a:t>
            </a:r>
            <a:r>
              <a:rPr lang="en-US" altLang="en-US" sz="2400" dirty="0">
                <a:ea typeface="ＭＳ Ｐゴシック" pitchFamily="34" charset="-128"/>
              </a:rPr>
              <a:t>have multiple relations combined using natural join:</a:t>
            </a:r>
          </a:p>
          <a:p>
            <a:pPr lvl="1">
              <a:buNone/>
            </a:pPr>
            <a:r>
              <a:rPr lang="en-US" altLang="en-US" sz="2400" b="1" dirty="0">
                <a:ea typeface="ＭＳ Ｐゴシック" pitchFamily="34" charset="-128"/>
              </a:rPr>
              <a:t>     select </a:t>
            </a:r>
            <a:r>
              <a:rPr lang="en-US" altLang="en-US" sz="2400" i="1" dirty="0">
                <a:ea typeface="ＭＳ Ｐゴシック" pitchFamily="34" charset="-128"/>
              </a:rPr>
              <a:t> A</a:t>
            </a:r>
            <a:r>
              <a:rPr lang="en-US" altLang="en-US" sz="2400" i="1" baseline="-25000" dirty="0">
                <a:ea typeface="ＭＳ Ｐゴシック" pitchFamily="34" charset="-128"/>
              </a:rPr>
              <a:t>1</a:t>
            </a:r>
            <a:r>
              <a:rPr lang="en-US" altLang="en-US" sz="2400" i="1" dirty="0">
                <a:ea typeface="ＭＳ Ｐゴシック" pitchFamily="34" charset="-128"/>
              </a:rPr>
              <a:t>, A</a:t>
            </a:r>
            <a:r>
              <a:rPr lang="en-US" altLang="en-US" sz="2400" i="1" baseline="-25000" dirty="0">
                <a:ea typeface="ＭＳ Ｐゴシック" pitchFamily="34" charset="-128"/>
              </a:rPr>
              <a:t>2</a:t>
            </a:r>
            <a:r>
              <a:rPr lang="en-US" altLang="en-US" sz="2400" i="1" dirty="0">
                <a:ea typeface="ＭＳ Ｐゴシック" pitchFamily="34" charset="-128"/>
              </a:rPr>
              <a:t>, … A</a:t>
            </a:r>
            <a:r>
              <a:rPr lang="en-US" altLang="en-US" sz="2400" i="1" baseline="-25000" dirty="0">
                <a:ea typeface="ＭＳ Ｐゴシック" pitchFamily="34" charset="-128"/>
              </a:rPr>
              <a:t>n</a:t>
            </a:r>
            <a:r>
              <a:rPr lang="en-US" altLang="en-US" sz="2400" i="1" dirty="0">
                <a:ea typeface="ＭＳ Ｐゴシック" pitchFamily="34" charset="-128"/>
              </a:rPr>
              <a:t/>
            </a:r>
            <a:br>
              <a:rPr lang="en-US" altLang="en-US" sz="2400" i="1" dirty="0">
                <a:ea typeface="ＭＳ Ｐゴシック" pitchFamily="34" charset="-128"/>
              </a:rPr>
            </a:br>
            <a:r>
              <a:rPr lang="en-US" altLang="en-US" sz="2400" b="1" dirty="0">
                <a:ea typeface="ＭＳ Ｐゴシック" pitchFamily="34" charset="-128"/>
              </a:rPr>
              <a:t>from </a:t>
            </a:r>
            <a:r>
              <a:rPr lang="en-US" altLang="en-US" sz="2400" i="1" dirty="0">
                <a:ea typeface="ＭＳ Ｐゴシック" pitchFamily="34" charset="-128"/>
              </a:rPr>
              <a:t> r</a:t>
            </a:r>
            <a:r>
              <a:rPr lang="en-US" altLang="en-US" sz="2400" i="1" baseline="-25000" dirty="0">
                <a:ea typeface="ＭＳ Ｐゴシック" pitchFamily="34" charset="-128"/>
              </a:rPr>
              <a:t>1</a:t>
            </a:r>
            <a:r>
              <a:rPr lang="en-US" altLang="en-US" sz="2400" i="1" dirty="0">
                <a:ea typeface="ＭＳ Ｐゴシック" pitchFamily="34" charset="-128"/>
              </a:rPr>
              <a:t>  </a:t>
            </a:r>
            <a:r>
              <a:rPr lang="en-US" altLang="en-US" sz="2400" b="1" dirty="0">
                <a:ea typeface="ＭＳ Ｐゴシック" pitchFamily="34" charset="-128"/>
              </a:rPr>
              <a:t>natural join </a:t>
            </a:r>
            <a:r>
              <a:rPr lang="en-US" altLang="en-US" sz="2400" i="1" dirty="0">
                <a:ea typeface="ＭＳ Ｐゴシック" pitchFamily="34" charset="-128"/>
              </a:rPr>
              <a:t>r</a:t>
            </a:r>
            <a:r>
              <a:rPr lang="en-US" altLang="en-US" sz="2400" i="1" baseline="-25000" dirty="0">
                <a:ea typeface="ＭＳ Ｐゴシック" pitchFamily="34" charset="-128"/>
              </a:rPr>
              <a:t>2</a:t>
            </a:r>
            <a:r>
              <a:rPr lang="en-US" altLang="en-US" sz="2400" i="1" dirty="0">
                <a:ea typeface="ＭＳ Ｐゴシック" pitchFamily="34" charset="-128"/>
              </a:rPr>
              <a:t> </a:t>
            </a:r>
            <a:r>
              <a:rPr lang="en-US" altLang="en-US" sz="2400" b="1" dirty="0">
                <a:ea typeface="ＭＳ Ｐゴシック" pitchFamily="34" charset="-128"/>
              </a:rPr>
              <a:t>natural join </a:t>
            </a:r>
            <a:r>
              <a:rPr lang="en-US" altLang="en-US" sz="2400" b="1" i="1" dirty="0">
                <a:ea typeface="ＭＳ Ｐゴシック" pitchFamily="34" charset="-128"/>
              </a:rPr>
              <a:t>.. </a:t>
            </a:r>
            <a:r>
              <a:rPr lang="en-US" altLang="en-US" sz="2400" b="1" dirty="0">
                <a:ea typeface="ＭＳ Ｐゴシック" pitchFamily="34" charset="-128"/>
              </a:rPr>
              <a:t>natural join </a:t>
            </a:r>
            <a:r>
              <a:rPr lang="en-US" altLang="en-US" sz="2400" dirty="0" err="1">
                <a:ea typeface="ＭＳ Ｐゴシック" pitchFamily="34" charset="-128"/>
              </a:rPr>
              <a:t>r</a:t>
            </a:r>
            <a:r>
              <a:rPr lang="en-US" altLang="en-US" sz="2400" baseline="-25000" dirty="0" err="1">
                <a:ea typeface="ＭＳ Ｐゴシック" pitchFamily="34" charset="-128"/>
              </a:rPr>
              <a:t>n</a:t>
            </a:r>
            <a:r>
              <a:rPr lang="en-US" altLang="en-US" sz="2400" i="1" dirty="0">
                <a:ea typeface="ＭＳ Ｐゴシック" pitchFamily="34" charset="-128"/>
              </a:rPr>
              <a:t/>
            </a:r>
            <a:br>
              <a:rPr lang="en-US" altLang="en-US" sz="2400" i="1" dirty="0">
                <a:ea typeface="ＭＳ Ｐゴシック" pitchFamily="34" charset="-128"/>
              </a:rPr>
            </a:br>
            <a:r>
              <a:rPr lang="en-US" altLang="en-US" sz="2400" b="1" dirty="0">
                <a:ea typeface="ＭＳ Ｐゴシック" pitchFamily="34" charset="-128"/>
              </a:rPr>
              <a:t>where  </a:t>
            </a:r>
            <a:r>
              <a:rPr lang="en-US" altLang="en-US" sz="2400" i="1" dirty="0">
                <a:ea typeface="ＭＳ Ｐゴシック" pitchFamily="34" charset="-128"/>
              </a:rPr>
              <a:t>P </a:t>
            </a:r>
            <a:r>
              <a:rPr lang="en-US" altLang="en-US" sz="2400" dirty="0">
                <a:ea typeface="ＭＳ Ｐゴシック" pitchFamily="34" charset="-128"/>
              </a:rPr>
              <a:t>;</a:t>
            </a:r>
          </a:p>
          <a:p>
            <a:pPr>
              <a:buNone/>
            </a:pPr>
            <a:endParaRPr lang="en-US" altLang="en-US" sz="1700" dirty="0">
              <a:ea typeface="ＭＳ Ｐゴシック" pitchFamily="34" charset="-128"/>
            </a:endParaRPr>
          </a:p>
          <a:p>
            <a:pPr>
              <a:buFont typeface="Monotype Sorts" charset="2"/>
              <a:buNone/>
            </a:pPr>
            <a:endParaRPr lang="en-US" altLang="en-US" sz="1700" dirty="0">
              <a:ea typeface="ＭＳ Ｐゴシック" pitchFamily="34" charset="-128"/>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修改视图</a:t>
            </a:r>
          </a:p>
        </p:txBody>
      </p:sp>
      <p:sp>
        <p:nvSpPr>
          <p:cNvPr id="25603" name="Rectangle 3"/>
          <p:cNvSpPr>
            <a:spLocks noGrp="1" noChangeArrowheads="1"/>
          </p:cNvSpPr>
          <p:nvPr>
            <p:ph idx="1"/>
          </p:nvPr>
        </p:nvSpPr>
        <p:spPr/>
        <p:txBody>
          <a:bodyPr/>
          <a:lstStyle/>
          <a:p>
            <a:pPr eaLnBrk="1" hangingPunct="1">
              <a:spcBef>
                <a:spcPct val="30000"/>
              </a:spcBef>
            </a:pPr>
            <a:r>
              <a:rPr lang="zh-CN" altLang="en-US" sz="2400" dirty="0" smtClean="0"/>
              <a:t>同时满足以下条件，视图才是</a:t>
            </a:r>
            <a:r>
              <a:rPr lang="zh-CN" altLang="en-US" sz="2400" dirty="0" smtClean="0">
                <a:solidFill>
                  <a:srgbClr val="FF0000"/>
                </a:solidFill>
              </a:rPr>
              <a:t>可修改</a:t>
            </a:r>
            <a:r>
              <a:rPr lang="zh-CN" altLang="en-US" sz="2400" dirty="0" smtClean="0"/>
              <a:t>的</a:t>
            </a:r>
          </a:p>
          <a:p>
            <a:pPr lvl="1" eaLnBrk="1" hangingPunct="1">
              <a:spcBef>
                <a:spcPct val="30000"/>
              </a:spcBef>
            </a:pPr>
            <a:r>
              <a:rPr lang="en-US" altLang="zh-CN" sz="2400" dirty="0" smtClean="0"/>
              <a:t>Select </a:t>
            </a:r>
            <a:r>
              <a:rPr lang="zh-CN" altLang="en-US" sz="2400" dirty="0" smtClean="0"/>
              <a:t>子句中包含主码</a:t>
            </a:r>
          </a:p>
          <a:p>
            <a:pPr lvl="1" eaLnBrk="1" hangingPunct="1">
              <a:spcBef>
                <a:spcPct val="30000"/>
              </a:spcBef>
            </a:pPr>
            <a:r>
              <a:rPr lang="en-US" altLang="zh-CN" sz="2400" dirty="0" smtClean="0"/>
              <a:t>Select </a:t>
            </a:r>
            <a:r>
              <a:rPr lang="zh-CN" altLang="en-US" sz="2400" dirty="0" smtClean="0"/>
              <a:t>子句中只出现原有属性，而没有用聚集函数或算术表达式构造的新属性</a:t>
            </a:r>
          </a:p>
          <a:p>
            <a:pPr lvl="1" eaLnBrk="1" hangingPunct="1">
              <a:spcBef>
                <a:spcPct val="30000"/>
              </a:spcBef>
            </a:pPr>
            <a:r>
              <a:rPr lang="en-US" altLang="zh-CN" sz="2400" dirty="0" smtClean="0"/>
              <a:t>Select </a:t>
            </a:r>
            <a:r>
              <a:rPr lang="zh-CN" altLang="en-US" sz="2400" dirty="0" smtClean="0"/>
              <a:t>子句中无</a:t>
            </a:r>
            <a:r>
              <a:rPr lang="en-US" altLang="zh-CN" sz="2400" dirty="0" smtClean="0"/>
              <a:t>distinct</a:t>
            </a:r>
            <a:r>
              <a:rPr lang="zh-CN" altLang="en-US" sz="2400" dirty="0" smtClean="0"/>
              <a:t>关键字</a:t>
            </a:r>
          </a:p>
          <a:p>
            <a:pPr lvl="1" eaLnBrk="1" hangingPunct="1">
              <a:spcBef>
                <a:spcPct val="30000"/>
              </a:spcBef>
            </a:pPr>
            <a:r>
              <a:rPr lang="en-US" altLang="zh-CN" sz="2400" dirty="0" smtClean="0"/>
              <a:t>From </a:t>
            </a:r>
            <a:r>
              <a:rPr lang="zh-CN" altLang="en-US" sz="2400" dirty="0" smtClean="0"/>
              <a:t>子句中只有一个关系</a:t>
            </a:r>
          </a:p>
          <a:p>
            <a:pPr lvl="1" eaLnBrk="1" hangingPunct="1">
              <a:spcBef>
                <a:spcPct val="30000"/>
              </a:spcBef>
            </a:pPr>
            <a:r>
              <a:rPr lang="zh-CN" altLang="en-US" sz="2400" dirty="0" smtClean="0"/>
              <a:t>无</a:t>
            </a:r>
            <a:r>
              <a:rPr lang="en-US" altLang="zh-CN" sz="2400" dirty="0" smtClean="0"/>
              <a:t>Group By</a:t>
            </a:r>
            <a:r>
              <a:rPr lang="zh-CN" altLang="en-US" sz="2400" dirty="0" smtClean="0"/>
              <a:t>子句</a:t>
            </a:r>
            <a:endParaRPr lang="en-US" altLang="zh-CN" sz="2400" dirty="0" smtClean="0"/>
          </a:p>
          <a:p>
            <a:pPr eaLnBrk="1" hangingPunct="1">
              <a:spcBef>
                <a:spcPct val="30000"/>
              </a:spcBef>
            </a:pPr>
            <a:r>
              <a:rPr lang="zh-CN" altLang="en-US" sz="2400" dirty="0"/>
              <a:t>删除</a:t>
            </a:r>
            <a:r>
              <a:rPr lang="zh-CN" altLang="en-US" sz="2400" dirty="0" smtClean="0"/>
              <a:t>视图</a:t>
            </a:r>
          </a:p>
          <a:p>
            <a:pPr lvl="1" algn="ctr" eaLnBrk="1" hangingPunct="1">
              <a:buFont typeface="Wingdings" panose="05000000000000000000" pitchFamily="2" charset="2"/>
              <a:buNone/>
            </a:pPr>
            <a:r>
              <a:rPr lang="en-US" altLang="zh-CN" sz="2400" dirty="0" smtClean="0">
                <a:solidFill>
                  <a:srgbClr val="0070C0"/>
                </a:solidFill>
              </a:rPr>
              <a:t>drop   </a:t>
            </a:r>
            <a:r>
              <a:rPr lang="en-US" altLang="zh-CN" sz="2400" dirty="0">
                <a:solidFill>
                  <a:srgbClr val="0070C0"/>
                </a:solidFill>
              </a:rPr>
              <a:t>view   </a:t>
            </a:r>
            <a:r>
              <a:rPr lang="zh-CN" altLang="en-US" sz="2400" dirty="0"/>
              <a:t>视图名</a:t>
            </a:r>
          </a:p>
          <a:p>
            <a:pPr lvl="1" eaLnBrk="1" hangingPunct="1">
              <a:spcBef>
                <a:spcPct val="30000"/>
              </a:spcBef>
            </a:pPr>
            <a:endParaRPr lang="zh-CN" altLang="en-US" sz="2400" dirty="0" smtClean="0"/>
          </a:p>
        </p:txBody>
      </p:sp>
    </p:spTree>
    <p:extLst>
      <p:ext uri="{BB962C8B-B14F-4D97-AF65-F5344CB8AC3E}">
        <p14:creationId xmlns:p14="http://schemas.microsoft.com/office/powerpoint/2010/main" val="1296779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修改视图</a:t>
            </a:r>
          </a:p>
        </p:txBody>
      </p:sp>
      <p:sp>
        <p:nvSpPr>
          <p:cNvPr id="914435" name="Rectangle 3"/>
          <p:cNvSpPr>
            <a:spLocks noGrp="1" noChangeArrowheads="1"/>
          </p:cNvSpPr>
          <p:nvPr>
            <p:ph idx="1"/>
          </p:nvPr>
        </p:nvSpPr>
        <p:spPr/>
        <p:txBody>
          <a:bodyPr/>
          <a:lstStyle/>
          <a:p>
            <a:pPr eaLnBrk="1" hangingPunct="1"/>
            <a:r>
              <a:rPr lang="zh-CN" altLang="en-US" sz="2400" dirty="0" smtClean="0"/>
              <a:t>例如，下面的视图</a:t>
            </a:r>
            <a:r>
              <a:rPr lang="en-US" altLang="zh-CN" sz="2400" dirty="0" smtClean="0"/>
              <a:t>Class1</a:t>
            </a:r>
            <a:r>
              <a:rPr lang="zh-CN" altLang="en-US" sz="2400" dirty="0" smtClean="0"/>
              <a:t>是可以修改的</a:t>
            </a:r>
            <a:endParaRPr lang="en-US" altLang="zh-CN" sz="2400" dirty="0" smtClean="0">
              <a:solidFill>
                <a:srgbClr val="30E444"/>
              </a:solidFill>
            </a:endParaRPr>
          </a:p>
          <a:p>
            <a:pPr eaLnBrk="1" hangingPunct="1">
              <a:buFont typeface="Wingdings" panose="05000000000000000000" pitchFamily="2" charset="2"/>
              <a:buNone/>
            </a:pPr>
            <a:r>
              <a:rPr lang="en-US" altLang="zh-CN" sz="2000" i="1" dirty="0" smtClean="0">
                <a:solidFill>
                  <a:srgbClr val="30E444"/>
                </a:solidFill>
              </a:rPr>
              <a:t> 		</a:t>
            </a:r>
            <a:r>
              <a:rPr lang="en-US" altLang="zh-CN" sz="2000" dirty="0" smtClean="0">
                <a:solidFill>
                  <a:srgbClr val="30E444"/>
                </a:solidFill>
              </a:rPr>
              <a:t>Create  View</a:t>
            </a:r>
            <a:r>
              <a:rPr lang="en-US" altLang="zh-CN" sz="2000" dirty="0" smtClean="0"/>
              <a:t>   </a:t>
            </a:r>
            <a:r>
              <a:rPr lang="en-US" altLang="zh-CN" sz="2000" i="1" dirty="0" smtClean="0"/>
              <a:t>Class1</a:t>
            </a:r>
            <a:r>
              <a:rPr lang="en-US" altLang="zh-CN" sz="2000" dirty="0" smtClean="0"/>
              <a:t>    </a:t>
            </a:r>
            <a:r>
              <a:rPr lang="en-US" altLang="zh-CN" sz="2000" dirty="0" smtClean="0">
                <a:solidFill>
                  <a:srgbClr val="30E444"/>
                </a:solidFill>
              </a:rPr>
              <a:t>as</a:t>
            </a:r>
          </a:p>
          <a:p>
            <a:pPr lvl="1" eaLnBrk="1" hangingPunct="1">
              <a:buFont typeface="Wingdings" panose="05000000000000000000" pitchFamily="2" charset="2"/>
              <a:buNone/>
            </a:pPr>
            <a:r>
              <a:rPr lang="en-US" altLang="zh-CN" sz="2000" dirty="0" smtClean="0"/>
              <a:t>  </a:t>
            </a:r>
            <a:r>
              <a:rPr lang="en-US" altLang="zh-CN" sz="2000" dirty="0"/>
              <a:t> </a:t>
            </a:r>
            <a:r>
              <a:rPr lang="en-US" altLang="zh-CN" sz="2000" dirty="0" smtClean="0"/>
              <a:t>  	</a:t>
            </a:r>
            <a:r>
              <a:rPr lang="en-US" altLang="zh-CN" sz="2000" dirty="0" smtClean="0">
                <a:solidFill>
                  <a:srgbClr val="30E444"/>
                </a:solidFill>
              </a:rPr>
              <a:t>Select</a:t>
            </a:r>
            <a:r>
              <a:rPr lang="en-US" altLang="zh-CN" sz="2000" dirty="0" smtClean="0"/>
              <a:t>        </a:t>
            </a:r>
            <a:r>
              <a:rPr lang="zh-CN" altLang="en-US" sz="2000" dirty="0" smtClean="0"/>
              <a:t>学号，姓名，班级</a:t>
            </a:r>
            <a:br>
              <a:rPr lang="zh-CN" altLang="en-US" sz="2000" dirty="0" smtClean="0"/>
            </a:br>
            <a:r>
              <a:rPr lang="zh-CN" altLang="en-US" sz="2000" dirty="0" smtClean="0"/>
              <a:t>   </a:t>
            </a:r>
            <a:r>
              <a:rPr lang="en-US" altLang="zh-CN" sz="2000" dirty="0" smtClean="0">
                <a:solidFill>
                  <a:srgbClr val="30E444"/>
                </a:solidFill>
              </a:rPr>
              <a:t>From</a:t>
            </a:r>
            <a:r>
              <a:rPr lang="en-US" altLang="zh-CN" sz="2000" dirty="0" smtClean="0"/>
              <a:t>          S</a:t>
            </a:r>
            <a:br>
              <a:rPr lang="en-US" altLang="zh-CN" sz="2000" dirty="0" smtClean="0"/>
            </a:br>
            <a:r>
              <a:rPr lang="en-US" altLang="zh-CN" sz="2000" dirty="0" smtClean="0"/>
              <a:t>   </a:t>
            </a:r>
            <a:r>
              <a:rPr lang="en-US" altLang="zh-CN" sz="2000" dirty="0" smtClean="0">
                <a:solidFill>
                  <a:srgbClr val="30E444"/>
                </a:solidFill>
              </a:rPr>
              <a:t>Where</a:t>
            </a:r>
            <a:r>
              <a:rPr lang="en-US" altLang="zh-CN" sz="2000" dirty="0" smtClean="0"/>
              <a:t>        </a:t>
            </a:r>
            <a:r>
              <a:rPr lang="zh-CN" altLang="en-US" sz="2000" dirty="0" smtClean="0"/>
              <a:t>班级</a:t>
            </a:r>
            <a:r>
              <a:rPr lang="en-US" altLang="zh-CN" sz="2000" dirty="0" smtClean="0"/>
              <a:t>=</a:t>
            </a:r>
            <a:r>
              <a:rPr lang="en-US" altLang="zh-CN" sz="2000" dirty="0" smtClean="0">
                <a:latin typeface="Helvetica" panose="020B0604020202020204" pitchFamily="34" charset="0"/>
              </a:rPr>
              <a:t>‘</a:t>
            </a:r>
            <a:r>
              <a:rPr lang="en-US" altLang="zh-CN" sz="2000" dirty="0" smtClean="0"/>
              <a:t>1</a:t>
            </a:r>
            <a:r>
              <a:rPr lang="zh-CN" altLang="en-US" sz="2000" dirty="0" smtClean="0"/>
              <a:t>班</a:t>
            </a:r>
            <a:r>
              <a:rPr lang="zh-CN" altLang="en-US" sz="2000" dirty="0" smtClean="0">
                <a:latin typeface="Helvetica" panose="020B0604020202020204" pitchFamily="34" charset="0"/>
              </a:rPr>
              <a:t>’</a:t>
            </a:r>
            <a:endParaRPr lang="zh-CN" altLang="en-US" sz="2000" dirty="0" smtClean="0"/>
          </a:p>
        </p:txBody>
      </p:sp>
      <p:sp>
        <p:nvSpPr>
          <p:cNvPr id="27652" name="Text Box 4"/>
          <p:cNvSpPr txBox="1">
            <a:spLocks noChangeArrowheads="1"/>
          </p:cNvSpPr>
          <p:nvPr/>
        </p:nvSpPr>
        <p:spPr bwMode="auto">
          <a:xfrm>
            <a:off x="801688" y="3777486"/>
            <a:ext cx="220980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kumimoji="1" lang="en-US" altLang="zh-CN" b="1">
                <a:latin typeface="Tahoma" panose="020B0604030504040204" pitchFamily="34" charset="0"/>
                <a:ea typeface="宋体" panose="02010600030101010101" pitchFamily="2" charset="-122"/>
              </a:rPr>
              <a:t>S</a:t>
            </a:r>
          </a:p>
        </p:txBody>
      </p:sp>
      <p:graphicFrame>
        <p:nvGraphicFramePr>
          <p:cNvPr id="914488" name="Group 56"/>
          <p:cNvGraphicFramePr>
            <a:graphicFrameLocks noGrp="1"/>
          </p:cNvGraphicFramePr>
          <p:nvPr>
            <p:extLst>
              <p:ext uri="{D42A27DB-BD31-4B8C-83A1-F6EECF244321}">
                <p14:modId xmlns:p14="http://schemas.microsoft.com/office/powerpoint/2010/main" val="4011231731"/>
              </p:ext>
            </p:extLst>
          </p:nvPr>
        </p:nvGraphicFramePr>
        <p:xfrm>
          <a:off x="628650" y="4301361"/>
          <a:ext cx="2555875" cy="1874838"/>
        </p:xfrm>
        <a:graphic>
          <a:graphicData uri="http://schemas.openxmlformats.org/drawingml/2006/table">
            <a:tbl>
              <a:tblPr/>
              <a:tblGrid>
                <a:gridCol w="663575">
                  <a:extLst>
                    <a:ext uri="{9D8B030D-6E8A-4147-A177-3AD203B41FA5}">
                      <a16:colId xmlns:a16="http://schemas.microsoft.com/office/drawing/2014/main" val="3115516264"/>
                    </a:ext>
                  </a:extLst>
                </a:gridCol>
                <a:gridCol w="622300">
                  <a:extLst>
                    <a:ext uri="{9D8B030D-6E8A-4147-A177-3AD203B41FA5}">
                      <a16:colId xmlns:a16="http://schemas.microsoft.com/office/drawing/2014/main" val="2256406263"/>
                    </a:ext>
                  </a:extLst>
                </a:gridCol>
                <a:gridCol w="635000">
                  <a:extLst>
                    <a:ext uri="{9D8B030D-6E8A-4147-A177-3AD203B41FA5}">
                      <a16:colId xmlns:a16="http://schemas.microsoft.com/office/drawing/2014/main" val="1844008741"/>
                    </a:ext>
                  </a:extLst>
                </a:gridCol>
                <a:gridCol w="635000">
                  <a:extLst>
                    <a:ext uri="{9D8B030D-6E8A-4147-A177-3AD203B41FA5}">
                      <a16:colId xmlns:a16="http://schemas.microsoft.com/office/drawing/2014/main" val="968102627"/>
                    </a:ext>
                  </a:extLst>
                </a:gridCol>
              </a:tblGrid>
              <a:tr h="312473">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学号</a:t>
                      </a:r>
                    </a:p>
                  </a:txBody>
                  <a:tcPr marL="19050" marR="19050" marT="3811" marB="38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姓名</a:t>
                      </a:r>
                    </a:p>
                  </a:txBody>
                  <a:tcPr marL="19050" marR="19050" marT="3811" marB="38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性别</a:t>
                      </a:r>
                    </a:p>
                  </a:txBody>
                  <a:tcPr marL="19050" marR="19050" marT="3811" marB="3811"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班级</a:t>
                      </a:r>
                    </a:p>
                  </a:txBody>
                  <a:tcPr marL="19050" marR="19050" marT="3811" marB="38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837373543"/>
                  </a:ext>
                </a:extLst>
              </a:tr>
              <a:tr h="312473">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a:t>
                      </a:r>
                    </a:p>
                  </a:txBody>
                  <a:tcPr marL="19050" marR="19050" marT="3811" marB="38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小张</a:t>
                      </a:r>
                    </a:p>
                  </a:txBody>
                  <a:tcPr marL="19050" marR="19050" marT="3811" marB="38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男</a:t>
                      </a:r>
                    </a:p>
                  </a:txBody>
                  <a:tcPr marL="19050" marR="19050" marT="3811" marB="3811"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班</a:t>
                      </a:r>
                    </a:p>
                  </a:txBody>
                  <a:tcPr marL="19050" marR="19050" marT="3811" marB="38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592153333"/>
                  </a:ext>
                </a:extLst>
              </a:tr>
              <a:tr h="312473">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02</a:t>
                      </a:r>
                    </a:p>
                  </a:txBody>
                  <a:tcPr marL="19050" marR="19050" marT="3811" marB="38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小李</a:t>
                      </a:r>
                    </a:p>
                  </a:txBody>
                  <a:tcPr marL="19050" marR="19050" marT="3811" marB="38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女</a:t>
                      </a:r>
                    </a:p>
                  </a:txBody>
                  <a:tcPr marL="19050" marR="19050" marT="3811" marB="3811"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班</a:t>
                      </a:r>
                    </a:p>
                  </a:txBody>
                  <a:tcPr marL="19050" marR="19050" marT="3811" marB="38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137568038"/>
                  </a:ext>
                </a:extLst>
              </a:tr>
              <a:tr h="312473">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11</a:t>
                      </a:r>
                    </a:p>
                  </a:txBody>
                  <a:tcPr marL="19050" marR="19050" marT="3811" marB="38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小陈</a:t>
                      </a:r>
                    </a:p>
                  </a:txBody>
                  <a:tcPr marL="19050" marR="19050" marT="3811" marB="38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女</a:t>
                      </a:r>
                    </a:p>
                  </a:txBody>
                  <a:tcPr marL="19050" marR="19050" marT="3811" marB="3811"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班</a:t>
                      </a:r>
                    </a:p>
                  </a:txBody>
                  <a:tcPr marL="19050" marR="19050" marT="3811" marB="38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55064021"/>
                  </a:ext>
                </a:extLst>
              </a:tr>
              <a:tr h="312473">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p>
                  </a:txBody>
                  <a:tcPr marL="19050" marR="19050" marT="3811" marB="38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小刘</a:t>
                      </a:r>
                    </a:p>
                  </a:txBody>
                  <a:tcPr marL="19050" marR="19050" marT="3811" marB="38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男</a:t>
                      </a:r>
                    </a:p>
                  </a:txBody>
                  <a:tcPr marL="19050" marR="19050" marT="3811" marB="3811"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a:t>
                      </a: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班</a:t>
                      </a:r>
                    </a:p>
                  </a:txBody>
                  <a:tcPr marL="19050" marR="19050" marT="3811" marB="38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31181459"/>
                  </a:ext>
                </a:extLst>
              </a:tr>
              <a:tr h="312473">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rPr>
                        <a:t>14</a:t>
                      </a:r>
                    </a:p>
                  </a:txBody>
                  <a:tcPr marL="19050" marR="19050" marT="3811" marB="38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rPr>
                        <a:t>小何</a:t>
                      </a:r>
                    </a:p>
                  </a:txBody>
                  <a:tcPr marL="19050" marR="19050" marT="3811" marB="3811"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rPr>
                        <a:t>null</a:t>
                      </a:r>
                    </a:p>
                  </a:txBody>
                  <a:tcPr marL="19050" marR="19050" marT="3811" marB="3811"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rPr>
                        <a:t>2</a:t>
                      </a:r>
                      <a:r>
                        <a:rPr kumimoji="0" lang="zh-CN" altLang="en-US"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rPr>
                        <a:t>班</a:t>
                      </a:r>
                    </a:p>
                  </a:txBody>
                  <a:tcPr marL="19050" marR="19050" marT="3811" marB="38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35042150"/>
                  </a:ext>
                </a:extLst>
              </a:tr>
            </a:tbl>
          </a:graphicData>
        </a:graphic>
      </p:graphicFrame>
      <p:graphicFrame>
        <p:nvGraphicFramePr>
          <p:cNvPr id="914509" name="Group 77"/>
          <p:cNvGraphicFramePr>
            <a:graphicFrameLocks noGrp="1"/>
          </p:cNvGraphicFramePr>
          <p:nvPr>
            <p:extLst>
              <p:ext uri="{D42A27DB-BD31-4B8C-83A1-F6EECF244321}">
                <p14:modId xmlns:p14="http://schemas.microsoft.com/office/powerpoint/2010/main" val="4275398718"/>
              </p:ext>
            </p:extLst>
          </p:nvPr>
        </p:nvGraphicFramePr>
        <p:xfrm>
          <a:off x="4572000" y="4301361"/>
          <a:ext cx="1990725" cy="1249672"/>
        </p:xfrm>
        <a:graphic>
          <a:graphicData uri="http://schemas.openxmlformats.org/drawingml/2006/table">
            <a:tbl>
              <a:tblPr/>
              <a:tblGrid>
                <a:gridCol w="663575">
                  <a:extLst>
                    <a:ext uri="{9D8B030D-6E8A-4147-A177-3AD203B41FA5}">
                      <a16:colId xmlns:a16="http://schemas.microsoft.com/office/drawing/2014/main" val="2816682208"/>
                    </a:ext>
                  </a:extLst>
                </a:gridCol>
                <a:gridCol w="663575">
                  <a:extLst>
                    <a:ext uri="{9D8B030D-6E8A-4147-A177-3AD203B41FA5}">
                      <a16:colId xmlns:a16="http://schemas.microsoft.com/office/drawing/2014/main" val="3366656188"/>
                    </a:ext>
                  </a:extLst>
                </a:gridCol>
                <a:gridCol w="663575">
                  <a:extLst>
                    <a:ext uri="{9D8B030D-6E8A-4147-A177-3AD203B41FA5}">
                      <a16:colId xmlns:a16="http://schemas.microsoft.com/office/drawing/2014/main" val="693737669"/>
                    </a:ext>
                  </a:extLst>
                </a:gridCol>
              </a:tblGrid>
              <a:tr h="312341">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学号</a:t>
                      </a:r>
                    </a:p>
                  </a:txBody>
                  <a:tcPr marL="19050" marR="19050" marT="3809" marB="3809" anchor="ctr" anchorCtr="1" horzOverflow="overflow">
                    <a:lnL w="28575"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姓名</a:t>
                      </a:r>
                    </a:p>
                  </a:txBody>
                  <a:tcPr marL="19050" marR="19050" marT="3809" marB="380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班级</a:t>
                      </a:r>
                    </a:p>
                  </a:txBody>
                  <a:tcPr marL="19050" marR="19050" marT="3809" marB="3809"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lgDash"/>
                      <a:round/>
                      <a:headEnd type="none" w="med" len="med"/>
                      <a:tailEnd type="none" w="med" len="med"/>
                    </a:lnR>
                    <a:lnT w="28575" cap="flat" cmpd="sng" algn="ctr">
                      <a:solidFill>
                        <a:schemeClr val="tx1"/>
                      </a:solidFill>
                      <a:prstDash val="lgDash"/>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568484589"/>
                  </a:ext>
                </a:extLst>
              </a:tr>
              <a:tr h="312341">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a:t>
                      </a:r>
                    </a:p>
                  </a:txBody>
                  <a:tcPr marL="19050" marR="19050" marT="3809" marB="3809" anchor="ctr" anchorCtr="1" horzOverflow="overflow">
                    <a:lnL w="28575"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小张</a:t>
                      </a:r>
                    </a:p>
                  </a:txBody>
                  <a:tcPr marL="19050" marR="19050" marT="3809" marB="380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班</a:t>
                      </a:r>
                    </a:p>
                  </a:txBody>
                  <a:tcPr marL="19050" marR="19050" marT="3809" marB="3809"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378770519"/>
                  </a:ext>
                </a:extLst>
              </a:tr>
              <a:tr h="312341">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02</a:t>
                      </a:r>
                    </a:p>
                  </a:txBody>
                  <a:tcPr marL="19050" marR="19050" marT="3809" marB="3809" anchor="ctr" anchorCtr="1" horzOverflow="overflow">
                    <a:lnL w="28575"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小李</a:t>
                      </a:r>
                    </a:p>
                  </a:txBody>
                  <a:tcPr marL="19050" marR="19050" marT="3809" marB="380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班</a:t>
                      </a:r>
                    </a:p>
                  </a:txBody>
                  <a:tcPr marL="19050" marR="19050" marT="3809" marB="3809"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lgDash"/>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761132590"/>
                  </a:ext>
                </a:extLst>
              </a:tr>
              <a:tr h="312341">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rPr>
                        <a:t>14</a:t>
                      </a:r>
                    </a:p>
                  </a:txBody>
                  <a:tcPr marL="19050" marR="19050" marT="3809" marB="3809" anchor="ctr" anchorCtr="1" horzOverflow="overflow">
                    <a:lnL w="28575"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rPr>
                        <a:t>小何</a:t>
                      </a:r>
                    </a:p>
                  </a:txBody>
                  <a:tcPr marL="19050" marR="19050" marT="3809" marB="3809"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lgDash"/>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fontAlgn="base">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rPr>
                        <a:t>2</a:t>
                      </a:r>
                      <a:r>
                        <a:rPr kumimoji="0" lang="zh-CN" altLang="en-US" sz="2000" b="0" i="0" u="none" strike="noStrike" cap="none" normalizeH="0" baseline="0" dirty="0" smtClean="0">
                          <a:ln>
                            <a:noFill/>
                          </a:ln>
                          <a:solidFill>
                            <a:srgbClr val="30E444"/>
                          </a:solidFill>
                          <a:effectLst/>
                          <a:latin typeface="Arial" panose="020B0604020202020204" pitchFamily="34" charset="0"/>
                          <a:ea typeface="宋体" panose="02010600030101010101" pitchFamily="2" charset="-122"/>
                        </a:rPr>
                        <a:t>班</a:t>
                      </a:r>
                    </a:p>
                  </a:txBody>
                  <a:tcPr marL="19050" marR="19050" marT="3809" marB="3809"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lgDash"/>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lgDash"/>
                      <a:round/>
                      <a:headEnd type="none" w="med" len="med"/>
                      <a:tailEnd type="none" w="med" len="med"/>
                    </a:lnB>
                    <a:lnTlToBr>
                      <a:noFill/>
                    </a:lnTlToBr>
                    <a:lnBlToTr>
                      <a:noFill/>
                    </a:lnBlToTr>
                    <a:noFill/>
                  </a:tcPr>
                </a:tc>
                <a:extLst>
                  <a:ext uri="{0D108BD9-81ED-4DB2-BD59-A6C34878D82A}">
                    <a16:rowId xmlns:a16="http://schemas.microsoft.com/office/drawing/2014/main" val="393913180"/>
                  </a:ext>
                </a:extLst>
              </a:tr>
            </a:tbl>
          </a:graphicData>
        </a:graphic>
      </p:graphicFrame>
      <p:sp>
        <p:nvSpPr>
          <p:cNvPr id="914477" name="Text Box 45"/>
          <p:cNvSpPr txBox="1">
            <a:spLocks noChangeArrowheads="1"/>
          </p:cNvSpPr>
          <p:nvPr/>
        </p:nvSpPr>
        <p:spPr bwMode="auto">
          <a:xfrm>
            <a:off x="4849813" y="3777486"/>
            <a:ext cx="23177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kumimoji="1" lang="en-US" altLang="zh-CN" b="1">
                <a:latin typeface="Tahoma" panose="020B0604030504040204" pitchFamily="34" charset="0"/>
                <a:ea typeface="宋体" panose="02010600030101010101" pitchFamily="2" charset="-122"/>
              </a:rPr>
              <a:t>Class1</a:t>
            </a:r>
          </a:p>
        </p:txBody>
      </p:sp>
      <p:sp>
        <p:nvSpPr>
          <p:cNvPr id="8" name="AutoShape 65"/>
          <p:cNvSpPr>
            <a:spLocks noChangeArrowheads="1"/>
          </p:cNvSpPr>
          <p:nvPr/>
        </p:nvSpPr>
        <p:spPr bwMode="auto">
          <a:xfrm>
            <a:off x="3971925" y="5893821"/>
            <a:ext cx="2590800" cy="654050"/>
          </a:xfrm>
          <a:prstGeom prst="wedgeRoundRectCallout">
            <a:avLst>
              <a:gd name="adj1" fmla="val 25880"/>
              <a:gd name="adj2" fmla="val -101345"/>
              <a:gd name="adj3"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18000" rIns="18000" anchor="ct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ctr" eaLnBrk="1" fontAlgn="auto" hangingPunct="1">
              <a:spcBef>
                <a:spcPct val="0"/>
              </a:spcBef>
              <a:spcAft>
                <a:spcPts val="0"/>
              </a:spcAft>
              <a:buClrTx/>
              <a:buSzTx/>
              <a:buFontTx/>
              <a:buNone/>
              <a:defRPr/>
            </a:pPr>
            <a:r>
              <a:rPr lang="en-US" altLang="zh-CN" sz="2000" dirty="0">
                <a:solidFill>
                  <a:srgbClr val="0070C0"/>
                </a:solidFill>
                <a:latin typeface="Times New Roman" panose="02020603050405020304" pitchFamily="18" charset="0"/>
              </a:rPr>
              <a:t>with check option</a:t>
            </a:r>
            <a:r>
              <a:rPr lang="zh-CN" altLang="en-US" sz="2000" dirty="0">
                <a:solidFill>
                  <a:srgbClr val="0070C0"/>
                </a:solidFill>
                <a:latin typeface="Times New Roman" panose="02020603050405020304" pitchFamily="18" charset="0"/>
              </a:rPr>
              <a:t>导致无法插入这条记录</a:t>
            </a:r>
          </a:p>
        </p:txBody>
      </p:sp>
    </p:spTree>
    <p:extLst>
      <p:ext uri="{BB962C8B-B14F-4D97-AF65-F5344CB8AC3E}">
        <p14:creationId xmlns:p14="http://schemas.microsoft.com/office/powerpoint/2010/main" val="443860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14435">
                                            <p:txEl>
                                              <p:pRg st="0" end="0"/>
                                            </p:txEl>
                                          </p:spTgt>
                                        </p:tgtEl>
                                        <p:attrNameLst>
                                          <p:attrName>style.visibility</p:attrName>
                                        </p:attrNameLst>
                                      </p:cBhvr>
                                      <p:to>
                                        <p:strVal val="visible"/>
                                      </p:to>
                                    </p:set>
                                    <p:anim calcmode="lin" valueType="num">
                                      <p:cBhvr additive="base">
                                        <p:cTn id="7" dur="500" fill="hold"/>
                                        <p:tgtEl>
                                          <p:spTgt spid="91443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14435">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914435">
                                            <p:txEl>
                                              <p:pRg st="1" end="1"/>
                                            </p:txEl>
                                          </p:spTgt>
                                        </p:tgtEl>
                                        <p:attrNameLst>
                                          <p:attrName>style.visibility</p:attrName>
                                        </p:attrNameLst>
                                      </p:cBhvr>
                                      <p:to>
                                        <p:strVal val="visible"/>
                                      </p:to>
                                    </p:set>
                                    <p:anim calcmode="lin" valueType="num">
                                      <p:cBhvr additive="base">
                                        <p:cTn id="12" dur="500" fill="hold"/>
                                        <p:tgtEl>
                                          <p:spTgt spid="914435">
                                            <p:txEl>
                                              <p:pRg st="1" end="1"/>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914435">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914435">
                                            <p:txEl>
                                              <p:pRg st="2" end="2"/>
                                            </p:txEl>
                                          </p:spTgt>
                                        </p:tgtEl>
                                        <p:attrNameLst>
                                          <p:attrName>style.visibility</p:attrName>
                                        </p:attrNameLst>
                                      </p:cBhvr>
                                      <p:to>
                                        <p:strVal val="visible"/>
                                      </p:to>
                                    </p:set>
                                    <p:anim calcmode="lin" valueType="num">
                                      <p:cBhvr additive="base">
                                        <p:cTn id="17" dur="500" fill="hold"/>
                                        <p:tgtEl>
                                          <p:spTgt spid="914435">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9144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914509"/>
                                        </p:tgtEl>
                                        <p:attrNameLst>
                                          <p:attrName>style.visibility</p:attrName>
                                        </p:attrNameLst>
                                      </p:cBhvr>
                                      <p:to>
                                        <p:strVal val="visible"/>
                                      </p:to>
                                    </p:set>
                                    <p:animEffect transition="in" filter="box(in)">
                                      <p:cBhvr>
                                        <p:cTn id="23" dur="500"/>
                                        <p:tgtEl>
                                          <p:spTgt spid="914509"/>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914477"/>
                                        </p:tgtEl>
                                        <p:attrNameLst>
                                          <p:attrName>style.visibility</p:attrName>
                                        </p:attrNameLst>
                                      </p:cBhvr>
                                      <p:to>
                                        <p:strVal val="visible"/>
                                      </p:to>
                                    </p:set>
                                    <p:animEffect transition="in" filter="box(in)">
                                      <p:cBhvr>
                                        <p:cTn id="26" dur="500"/>
                                        <p:tgtEl>
                                          <p:spTgt spid="91447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435" grpId="0" uiExpand="1" build="p" bldLvl="2" autoUpdateAnimBg="0" advAuto="0"/>
      <p:bldP spid="914477" grpId="0" autoUpdateAnimBg="0"/>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b="1" dirty="0" smtClean="0"/>
              <a:t>总结：</a:t>
            </a:r>
            <a:r>
              <a:rPr lang="en-US" altLang="zh-CN" b="1" dirty="0" smtClean="0"/>
              <a:t> </a:t>
            </a:r>
            <a:r>
              <a:rPr lang="zh-CN" altLang="en-US" b="1" dirty="0" smtClean="0"/>
              <a:t>视图</a:t>
            </a:r>
          </a:p>
        </p:txBody>
      </p:sp>
      <p:sp>
        <p:nvSpPr>
          <p:cNvPr id="4099" name="内容占位符 1"/>
          <p:cNvSpPr>
            <a:spLocks noGrp="1"/>
          </p:cNvSpPr>
          <p:nvPr>
            <p:ph idx="1"/>
          </p:nvPr>
        </p:nvSpPr>
        <p:spPr/>
        <p:txBody>
          <a:bodyPr/>
          <a:lstStyle/>
          <a:p>
            <a:pPr eaLnBrk="1" hangingPunct="1"/>
            <a:r>
              <a:rPr lang="zh-CN" altLang="en-US" sz="2000" dirty="0" smtClean="0"/>
              <a:t>视图的本质：有名字的查询</a:t>
            </a:r>
          </a:p>
          <a:p>
            <a:pPr lvl="1" eaLnBrk="1" hangingPunct="1"/>
            <a:r>
              <a:rPr lang="zh-CN" altLang="en-US" sz="2000" dirty="0" smtClean="0"/>
              <a:t>一个视图总是对应一个</a:t>
            </a:r>
            <a:r>
              <a:rPr lang="en-US" altLang="zh-CN" sz="2000" dirty="0" smtClean="0"/>
              <a:t>select</a:t>
            </a:r>
            <a:r>
              <a:rPr lang="zh-CN" altLang="en-US" sz="2000" dirty="0" smtClean="0"/>
              <a:t>查询，且有唯一的名字（视图名）</a:t>
            </a:r>
          </a:p>
          <a:p>
            <a:pPr lvl="1" eaLnBrk="1" hangingPunct="1"/>
            <a:r>
              <a:rPr lang="zh-CN" altLang="en-US" sz="2000" dirty="0" smtClean="0"/>
              <a:t>查询中使用到的关系，称为</a:t>
            </a:r>
            <a:r>
              <a:rPr lang="zh-CN" altLang="en-US" sz="2000" dirty="0" smtClean="0">
                <a:solidFill>
                  <a:srgbClr val="30E444"/>
                </a:solidFill>
              </a:rPr>
              <a:t>基础关系</a:t>
            </a:r>
            <a:r>
              <a:rPr lang="zh-CN" altLang="en-US" sz="2000" dirty="0" smtClean="0"/>
              <a:t>。视图就是定义在基础关系上的</a:t>
            </a:r>
            <a:endParaRPr lang="en-US" altLang="zh-CN" sz="2000" dirty="0"/>
          </a:p>
          <a:p>
            <a:pPr eaLnBrk="1" hangingPunct="1"/>
            <a:r>
              <a:rPr lang="zh-CN" altLang="en-US" sz="2000" dirty="0"/>
              <a:t>视图的表象：</a:t>
            </a:r>
            <a:r>
              <a:rPr lang="zh-CN" altLang="en-US" sz="2000" dirty="0">
                <a:solidFill>
                  <a:srgbClr val="30E444"/>
                </a:solidFill>
                <a:latin typeface="Helvetica" panose="020B0604020202020204" pitchFamily="34" charset="0"/>
              </a:rPr>
              <a:t>“</a:t>
            </a:r>
            <a:r>
              <a:rPr lang="zh-CN" altLang="en-US" sz="2000" dirty="0">
                <a:solidFill>
                  <a:srgbClr val="30E444"/>
                </a:solidFill>
              </a:rPr>
              <a:t>虚拟</a:t>
            </a:r>
            <a:r>
              <a:rPr lang="zh-CN" altLang="en-US" sz="2000" dirty="0">
                <a:solidFill>
                  <a:srgbClr val="30E444"/>
                </a:solidFill>
                <a:latin typeface="Helvetica" panose="020B0604020202020204" pitchFamily="34" charset="0"/>
              </a:rPr>
              <a:t>”</a:t>
            </a:r>
            <a:r>
              <a:rPr lang="zh-CN" altLang="en-US" sz="2000" dirty="0">
                <a:solidFill>
                  <a:srgbClr val="30E444"/>
                </a:solidFill>
              </a:rPr>
              <a:t>关系</a:t>
            </a:r>
            <a:endParaRPr lang="zh-CN" altLang="en-US" sz="2000" dirty="0"/>
          </a:p>
          <a:p>
            <a:pPr lvl="1" eaLnBrk="1" hangingPunct="1"/>
            <a:r>
              <a:rPr lang="zh-CN" altLang="en-US" sz="2000" dirty="0"/>
              <a:t>用户访问视图时，看到的是一个 基础关系</a:t>
            </a:r>
            <a:r>
              <a:rPr lang="en-US" altLang="zh-CN" sz="2000" dirty="0"/>
              <a:t>+</a:t>
            </a:r>
            <a:r>
              <a:rPr lang="zh-CN" altLang="en-US" sz="2000" dirty="0"/>
              <a:t>查询 所派生（计算）出来的</a:t>
            </a:r>
            <a:r>
              <a:rPr lang="zh-CN" altLang="en-US" sz="2000" dirty="0">
                <a:latin typeface="Helvetica" panose="020B0604020202020204" pitchFamily="34" charset="0"/>
              </a:rPr>
              <a:t>“</a:t>
            </a:r>
            <a:r>
              <a:rPr lang="zh-CN" altLang="en-US" sz="2000" dirty="0"/>
              <a:t>虚拟</a:t>
            </a:r>
            <a:r>
              <a:rPr lang="zh-CN" altLang="en-US" sz="2000" dirty="0">
                <a:latin typeface="Helvetica" panose="020B0604020202020204" pitchFamily="34" charset="0"/>
              </a:rPr>
              <a:t>”</a:t>
            </a:r>
            <a:r>
              <a:rPr lang="zh-CN" altLang="en-US" sz="2000" dirty="0"/>
              <a:t>关系，和真正的关系有相同的地方，也有不同的地方：</a:t>
            </a:r>
          </a:p>
          <a:p>
            <a:pPr lvl="2" eaLnBrk="1" hangingPunct="1"/>
            <a:r>
              <a:rPr lang="zh-CN" altLang="en-US" sz="2000" dirty="0"/>
              <a:t>关系（的元组）是实际存在的，即是存储在数据库中的；而视图（的元组）并不实际存在，而是通过查询</a:t>
            </a:r>
            <a:r>
              <a:rPr lang="zh-CN" altLang="en-US" sz="2000" dirty="0">
                <a:latin typeface="Helvetica" panose="020B0604020202020204" pitchFamily="34" charset="0"/>
              </a:rPr>
              <a:t>“</a:t>
            </a:r>
            <a:r>
              <a:rPr lang="zh-CN" altLang="en-US" sz="2000" dirty="0"/>
              <a:t>算</a:t>
            </a:r>
            <a:r>
              <a:rPr lang="zh-CN" altLang="en-US" sz="2000" dirty="0">
                <a:latin typeface="Helvetica" panose="020B0604020202020204" pitchFamily="34" charset="0"/>
              </a:rPr>
              <a:t>”</a:t>
            </a:r>
            <a:r>
              <a:rPr lang="zh-CN" altLang="en-US" sz="2000" dirty="0"/>
              <a:t>出来。每一次访问视图，不管在什么时候，都要通过查询</a:t>
            </a:r>
            <a:r>
              <a:rPr lang="zh-CN" altLang="en-US" sz="2000" dirty="0">
                <a:latin typeface="Helvetica" panose="020B0604020202020204" pitchFamily="34" charset="0"/>
              </a:rPr>
              <a:t>“</a:t>
            </a:r>
            <a:r>
              <a:rPr lang="zh-CN" altLang="en-US" sz="2000" dirty="0"/>
              <a:t>算</a:t>
            </a:r>
            <a:r>
              <a:rPr lang="zh-CN" altLang="en-US" sz="2000" dirty="0">
                <a:latin typeface="Helvetica" panose="020B0604020202020204" pitchFamily="34" charset="0"/>
              </a:rPr>
              <a:t>”</a:t>
            </a:r>
            <a:r>
              <a:rPr lang="zh-CN" altLang="en-US" sz="2000" dirty="0"/>
              <a:t>一次，以获得最新的内容。</a:t>
            </a:r>
          </a:p>
          <a:p>
            <a:pPr lvl="2" eaLnBrk="1" hangingPunct="1"/>
            <a:r>
              <a:rPr lang="zh-CN" altLang="en-US" sz="2000" dirty="0"/>
              <a:t>但在使用上，两者非常类似。在查询、添加、删除、更新操作中都可以使用视图，就像使用一个真正的关系一样。</a:t>
            </a:r>
            <a:endParaRPr lang="en-US" altLang="zh-CN" sz="2000" dirty="0"/>
          </a:p>
          <a:p>
            <a:pPr lvl="1" eaLnBrk="1" hangingPunct="1"/>
            <a:endParaRPr lang="zh-CN" altLang="en-US" sz="2000" dirty="0" smtClean="0"/>
          </a:p>
          <a:p>
            <a:pPr eaLnBrk="1" hangingPunct="1"/>
            <a:endParaRPr lang="zh-CN" altLang="en-US" dirty="0" smtClean="0"/>
          </a:p>
        </p:txBody>
      </p:sp>
    </p:spTree>
    <p:extLst>
      <p:ext uri="{BB962C8B-B14F-4D97-AF65-F5344CB8AC3E}">
        <p14:creationId xmlns:p14="http://schemas.microsoft.com/office/powerpoint/2010/main" val="300063996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视图</a:t>
            </a:r>
          </a:p>
        </p:txBody>
      </p:sp>
      <p:sp>
        <p:nvSpPr>
          <p:cNvPr id="6147" name="Rectangle 3"/>
          <p:cNvSpPr>
            <a:spLocks noGrp="1" noChangeArrowheads="1"/>
          </p:cNvSpPr>
          <p:nvPr>
            <p:ph idx="1"/>
          </p:nvPr>
        </p:nvSpPr>
        <p:spPr/>
        <p:txBody>
          <a:bodyPr/>
          <a:lstStyle/>
          <a:p>
            <a:pPr eaLnBrk="1" hangingPunct="1"/>
            <a:r>
              <a:rPr lang="zh-CN" altLang="en-US" sz="2400" dirty="0" smtClean="0"/>
              <a:t>因此要注意以下几点</a:t>
            </a:r>
          </a:p>
          <a:p>
            <a:pPr marL="457200" lvl="1" indent="0" eaLnBrk="1" hangingPunct="1">
              <a:buNone/>
            </a:pPr>
            <a:r>
              <a:rPr lang="en-US" altLang="zh-CN" sz="2400" dirty="0" smtClean="0"/>
              <a:t>1</a:t>
            </a:r>
            <a:r>
              <a:rPr lang="zh-CN" altLang="en-US" sz="2400" dirty="0" smtClean="0"/>
              <a:t>、当基础关系发生变化后，我们再去访问视图，看到的虚拟关系也会发生相应的变化。</a:t>
            </a:r>
          </a:p>
          <a:p>
            <a:pPr marL="457200" lvl="1" indent="0" eaLnBrk="1" hangingPunct="1">
              <a:buNone/>
            </a:pPr>
            <a:r>
              <a:rPr lang="en-US" altLang="zh-CN" sz="2400" dirty="0" smtClean="0"/>
              <a:t>2</a:t>
            </a:r>
            <a:r>
              <a:rPr lang="zh-CN" altLang="en-US" sz="2400" dirty="0" smtClean="0"/>
              <a:t>、用户对视图的查询，系统在执行时必须转化为对基础关系的查询。</a:t>
            </a:r>
            <a:endParaRPr lang="en-US" altLang="zh-CN" sz="2400" dirty="0" smtClean="0"/>
          </a:p>
          <a:p>
            <a:pPr marL="457200" lvl="1" indent="0" eaLnBrk="1" hangingPunct="1">
              <a:buNone/>
            </a:pPr>
            <a:r>
              <a:rPr lang="en-US" altLang="zh-CN" sz="2400" dirty="0" smtClean="0"/>
              <a:t>3</a:t>
            </a:r>
            <a:r>
              <a:rPr lang="zh-CN" altLang="en-US" sz="2400" dirty="0" smtClean="0"/>
              <a:t>、用户对视图的修改，系统在执行时必须转化为对基础关系的修改。</a:t>
            </a:r>
            <a:endParaRPr lang="en-US" altLang="zh-CN" sz="2400" dirty="0" smtClean="0"/>
          </a:p>
        </p:txBody>
      </p:sp>
    </p:spTree>
    <p:extLst>
      <p:ext uri="{BB962C8B-B14F-4D97-AF65-F5344CB8AC3E}">
        <p14:creationId xmlns:p14="http://schemas.microsoft.com/office/powerpoint/2010/main" val="244260044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pPr>
              <a:defRPr/>
            </a:pPr>
            <a:r>
              <a:rPr lang="en-US" sz="2800" dirty="0">
                <a:ea typeface="+mj-ea"/>
              </a:rPr>
              <a:t>Integrity Constraints</a:t>
            </a:r>
          </a:p>
        </p:txBody>
      </p:sp>
      <p:sp>
        <p:nvSpPr>
          <p:cNvPr id="56323" name="Rectangle 3"/>
          <p:cNvSpPr>
            <a:spLocks noGrp="1" noChangeArrowheads="1"/>
          </p:cNvSpPr>
          <p:nvPr>
            <p:ph type="body" idx="1"/>
          </p:nvPr>
        </p:nvSpPr>
        <p:spPr>
          <a:xfrm>
            <a:off x="768350" y="1135063"/>
            <a:ext cx="7505638" cy="4302569"/>
          </a:xfrm>
        </p:spPr>
        <p:txBody>
          <a:bodyPr/>
          <a:lstStyle/>
          <a:p>
            <a:r>
              <a:rPr lang="en-US" altLang="en-US" sz="2400" dirty="0"/>
              <a:t>Integrity constraints guard against accidental damage to the database, by ensuring that authorized changes to the database do not result in a loss of data consistency. </a:t>
            </a:r>
          </a:p>
          <a:p>
            <a:pPr lvl="1"/>
            <a:r>
              <a:rPr lang="en-US" altLang="en-US" sz="2400" dirty="0"/>
              <a:t>A checking account must have a balance greater than $10,000.00</a:t>
            </a:r>
          </a:p>
          <a:p>
            <a:pPr lvl="1"/>
            <a:r>
              <a:rPr lang="en-US" altLang="en-US" sz="2400" dirty="0"/>
              <a:t>A salary of a bank employee must be at least $4.00 an hour</a:t>
            </a:r>
          </a:p>
          <a:p>
            <a:pPr lvl="1"/>
            <a:r>
              <a:rPr lang="en-US" altLang="en-US" sz="2400" dirty="0"/>
              <a:t>A customer must have a (non-null) phone number</a:t>
            </a:r>
          </a:p>
          <a:p>
            <a:pPr lvl="1"/>
            <a:endParaRPr lang="en-US" altLang="en-US" sz="1700" dirty="0"/>
          </a:p>
          <a:p>
            <a:endParaRPr lang="en-US" altLang="en-US" sz="1700"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ChangeArrowheads="1"/>
          </p:cNvSpPr>
          <p:nvPr>
            <p:ph type="title"/>
          </p:nvPr>
        </p:nvSpPr>
        <p:spPr/>
        <p:txBody>
          <a:bodyPr/>
          <a:lstStyle/>
          <a:p>
            <a:pPr eaLnBrk="1" hangingPunct="1">
              <a:defRPr/>
            </a:pPr>
            <a:r>
              <a:rPr lang="zh-CN" altLang="en-US" dirty="0" smtClean="0"/>
              <a:t>完整性的概念</a:t>
            </a:r>
          </a:p>
        </p:txBody>
      </p:sp>
      <p:sp>
        <p:nvSpPr>
          <p:cNvPr id="486403" name="Rectangle 3"/>
          <p:cNvSpPr>
            <a:spLocks noGrp="1" noChangeArrowheads="1"/>
          </p:cNvSpPr>
          <p:nvPr>
            <p:ph idx="1"/>
          </p:nvPr>
        </p:nvSpPr>
        <p:spPr>
          <a:xfrm>
            <a:off x="628649" y="1825625"/>
            <a:ext cx="8142817" cy="4351338"/>
          </a:xfrm>
        </p:spPr>
        <p:txBody>
          <a:bodyPr/>
          <a:lstStyle/>
          <a:p>
            <a:pPr eaLnBrk="1" hangingPunct="1">
              <a:defRPr/>
            </a:pPr>
            <a:r>
              <a:rPr lang="zh-CN" altLang="en-US" sz="2400" b="1" dirty="0" smtClean="0">
                <a:solidFill>
                  <a:srgbClr val="00E444"/>
                </a:solidFill>
              </a:rPr>
              <a:t>完整性</a:t>
            </a:r>
            <a:r>
              <a:rPr lang="zh-CN" altLang="en-US" sz="2400" dirty="0" smtClean="0"/>
              <a:t>的原义</a:t>
            </a:r>
          </a:p>
          <a:p>
            <a:pPr lvl="1" eaLnBrk="1" hangingPunct="1">
              <a:defRPr/>
            </a:pPr>
            <a:r>
              <a:rPr lang="zh-CN" altLang="en-US" sz="2400" dirty="0" smtClean="0"/>
              <a:t>数据的完整性，指数据的</a:t>
            </a:r>
            <a:r>
              <a:rPr lang="zh-CN" altLang="en-US" sz="2400" b="1" dirty="0" smtClean="0"/>
              <a:t>正确性、有效性和相容性</a:t>
            </a:r>
          </a:p>
          <a:p>
            <a:pPr eaLnBrk="1" hangingPunct="1">
              <a:defRPr/>
            </a:pPr>
            <a:r>
              <a:rPr lang="zh-CN" altLang="en-US" sz="2400" dirty="0" smtClean="0"/>
              <a:t>大多数情况下，我们所提到的完整性，实际是指</a:t>
            </a:r>
            <a:r>
              <a:rPr lang="zh-CN" altLang="en-US" sz="2400" b="1" dirty="0" smtClean="0">
                <a:solidFill>
                  <a:srgbClr val="00E444"/>
                </a:solidFill>
              </a:rPr>
              <a:t>完整性规则</a:t>
            </a:r>
          </a:p>
          <a:p>
            <a:pPr lvl="1" eaLnBrk="1" hangingPunct="1">
              <a:defRPr/>
            </a:pPr>
            <a:r>
              <a:rPr lang="zh-CN" altLang="en-US" sz="2400" dirty="0" smtClean="0"/>
              <a:t>为保证完整性，数据应该满足的</a:t>
            </a:r>
            <a:r>
              <a:rPr lang="zh-CN" altLang="en-US" sz="2400" b="1" dirty="0" smtClean="0"/>
              <a:t>约束条件</a:t>
            </a:r>
          </a:p>
          <a:p>
            <a:pPr lvl="1" eaLnBrk="1" hangingPunct="1">
              <a:defRPr/>
            </a:pPr>
            <a:r>
              <a:rPr lang="zh-CN" altLang="en-US" sz="2400" dirty="0" smtClean="0"/>
              <a:t>又称为</a:t>
            </a:r>
            <a:r>
              <a:rPr lang="zh-CN" altLang="en-US" sz="2400" b="1" dirty="0" smtClean="0">
                <a:solidFill>
                  <a:srgbClr val="00E444"/>
                </a:solidFill>
              </a:rPr>
              <a:t>完整性约束</a:t>
            </a:r>
          </a:p>
        </p:txBody>
      </p:sp>
    </p:spTree>
    <p:extLst>
      <p:ext uri="{BB962C8B-B14F-4D97-AF65-F5344CB8AC3E}">
        <p14:creationId xmlns:p14="http://schemas.microsoft.com/office/powerpoint/2010/main" val="158367280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22" name="Rectangle 2"/>
          <p:cNvSpPr>
            <a:spLocks noGrp="1" noChangeArrowheads="1"/>
          </p:cNvSpPr>
          <p:nvPr>
            <p:ph type="title"/>
          </p:nvPr>
        </p:nvSpPr>
        <p:spPr/>
        <p:txBody>
          <a:bodyPr/>
          <a:lstStyle/>
          <a:p>
            <a:pPr eaLnBrk="1" hangingPunct="1">
              <a:defRPr/>
            </a:pPr>
            <a:r>
              <a:rPr lang="zh-CN" altLang="en-US" smtClean="0"/>
              <a:t>关系模型中的完整性</a:t>
            </a:r>
          </a:p>
        </p:txBody>
      </p:sp>
      <p:sp>
        <p:nvSpPr>
          <p:cNvPr id="952323" name="Rectangle 3"/>
          <p:cNvSpPr>
            <a:spLocks noGrp="1" noChangeArrowheads="1"/>
          </p:cNvSpPr>
          <p:nvPr>
            <p:ph idx="1"/>
          </p:nvPr>
        </p:nvSpPr>
        <p:spPr>
          <a:xfrm>
            <a:off x="370390" y="1093789"/>
            <a:ext cx="8105273" cy="4867174"/>
          </a:xfrm>
        </p:spPr>
        <p:txBody>
          <a:bodyPr>
            <a:noAutofit/>
          </a:bodyPr>
          <a:lstStyle/>
          <a:p>
            <a:pPr eaLnBrk="1" hangingPunct="1">
              <a:defRPr/>
            </a:pPr>
            <a:r>
              <a:rPr lang="zh-CN" altLang="en-US" sz="2000" dirty="0" smtClean="0"/>
              <a:t>在关系模型中</a:t>
            </a:r>
          </a:p>
          <a:p>
            <a:pPr lvl="1" eaLnBrk="1" hangingPunct="1">
              <a:defRPr/>
            </a:pPr>
            <a:r>
              <a:rPr lang="zh-CN" altLang="en-US" sz="2000" dirty="0" smtClean="0"/>
              <a:t>完整性又称为关系完整性，是</a:t>
            </a:r>
            <a:r>
              <a:rPr lang="zh-CN" altLang="en-US" sz="2000" b="1" dirty="0" smtClean="0">
                <a:solidFill>
                  <a:srgbClr val="00E444"/>
                </a:solidFill>
              </a:rPr>
              <a:t>三要素</a:t>
            </a:r>
            <a:r>
              <a:rPr lang="zh-CN" altLang="en-US" sz="2000" b="1" dirty="0" smtClean="0"/>
              <a:t>（关系</a:t>
            </a:r>
            <a:r>
              <a:rPr lang="en-US" altLang="zh-CN" sz="2000" b="1" dirty="0" smtClean="0"/>
              <a:t>, </a:t>
            </a:r>
            <a:r>
              <a:rPr lang="zh-CN" altLang="en-US" sz="2000" b="1" dirty="0" smtClean="0"/>
              <a:t>关系完整性</a:t>
            </a:r>
            <a:r>
              <a:rPr lang="en-US" altLang="zh-CN" sz="2000" b="1" dirty="0" smtClean="0"/>
              <a:t>, </a:t>
            </a:r>
            <a:r>
              <a:rPr lang="zh-CN" altLang="en-US" sz="2000" b="1" dirty="0" smtClean="0"/>
              <a:t>关系操作）</a:t>
            </a:r>
            <a:r>
              <a:rPr lang="zh-CN" altLang="en-US" sz="2000" dirty="0" smtClean="0"/>
              <a:t>之一</a:t>
            </a:r>
          </a:p>
          <a:p>
            <a:pPr lvl="1" eaLnBrk="1" hangingPunct="1">
              <a:defRPr/>
            </a:pPr>
            <a:r>
              <a:rPr lang="zh-CN" altLang="en-US" sz="2000" dirty="0" smtClean="0"/>
              <a:t>具体地，包括三种完整性规则</a:t>
            </a:r>
          </a:p>
          <a:p>
            <a:pPr lvl="2" eaLnBrk="1" hangingPunct="1">
              <a:defRPr/>
            </a:pPr>
            <a:r>
              <a:rPr lang="zh-CN" altLang="en-US" sz="2000" b="1" dirty="0" smtClean="0">
                <a:solidFill>
                  <a:srgbClr val="00E444"/>
                </a:solidFill>
              </a:rPr>
              <a:t>实体完整性；</a:t>
            </a:r>
          </a:p>
          <a:p>
            <a:pPr lvl="2" eaLnBrk="1" hangingPunct="1">
              <a:defRPr/>
            </a:pPr>
            <a:r>
              <a:rPr lang="zh-CN" altLang="en-US" sz="2000" b="1" dirty="0" smtClean="0">
                <a:solidFill>
                  <a:srgbClr val="00E444"/>
                </a:solidFill>
              </a:rPr>
              <a:t>参照完整性；</a:t>
            </a:r>
          </a:p>
          <a:p>
            <a:pPr lvl="2" eaLnBrk="1" hangingPunct="1">
              <a:defRPr/>
            </a:pPr>
            <a:r>
              <a:rPr lang="zh-CN" altLang="en-US" sz="2000" b="1" dirty="0" smtClean="0">
                <a:solidFill>
                  <a:srgbClr val="00E444"/>
                </a:solidFill>
              </a:rPr>
              <a:t>用户定义完整性；</a:t>
            </a:r>
          </a:p>
          <a:p>
            <a:pPr lvl="1" eaLnBrk="1" hangingPunct="1">
              <a:defRPr/>
            </a:pPr>
            <a:r>
              <a:rPr lang="zh-CN" altLang="en-US" sz="2000" dirty="0" smtClean="0"/>
              <a:t>用于解决现实世界映射到关系数据库后，产生的三类问题</a:t>
            </a:r>
          </a:p>
          <a:p>
            <a:pPr lvl="2" eaLnBrk="1" hangingPunct="1">
              <a:defRPr/>
            </a:pPr>
            <a:r>
              <a:rPr lang="zh-CN" altLang="en-US" sz="2000" dirty="0" smtClean="0"/>
              <a:t>如何保证映射以后，一个实体是可识别（区分）的</a:t>
            </a:r>
          </a:p>
          <a:p>
            <a:pPr lvl="2" eaLnBrk="1" hangingPunct="1">
              <a:defRPr/>
            </a:pPr>
            <a:r>
              <a:rPr lang="zh-CN" altLang="en-US" sz="2000" dirty="0" smtClean="0"/>
              <a:t>如何保证映射以后，能够从一个实体找到另一个相关联的实体，而不会出现找不到的情况</a:t>
            </a:r>
          </a:p>
          <a:p>
            <a:pPr lvl="2" eaLnBrk="1" hangingPunct="1">
              <a:defRPr/>
            </a:pPr>
            <a:r>
              <a:rPr lang="zh-CN" altLang="en-US" sz="2000" dirty="0" smtClean="0"/>
              <a:t>如何保证映射以后，实体属性的取值是合理的</a:t>
            </a:r>
          </a:p>
        </p:txBody>
      </p:sp>
    </p:spTree>
    <p:extLst>
      <p:ext uri="{BB962C8B-B14F-4D97-AF65-F5344CB8AC3E}">
        <p14:creationId xmlns:p14="http://schemas.microsoft.com/office/powerpoint/2010/main" val="2884286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682" name="Rectangle 2"/>
          <p:cNvSpPr>
            <a:spLocks noGrp="1" noChangeArrowheads="1"/>
          </p:cNvSpPr>
          <p:nvPr>
            <p:ph type="title"/>
          </p:nvPr>
        </p:nvSpPr>
        <p:spPr/>
        <p:txBody>
          <a:bodyPr/>
          <a:lstStyle/>
          <a:p>
            <a:pPr eaLnBrk="1" hangingPunct="1">
              <a:defRPr/>
            </a:pPr>
            <a:r>
              <a:rPr lang="zh-CN" altLang="en-US" smtClean="0"/>
              <a:t>三类关系完整性规则</a:t>
            </a:r>
          </a:p>
        </p:txBody>
      </p:sp>
      <p:sp>
        <p:nvSpPr>
          <p:cNvPr id="839683" name="Rectangle 3"/>
          <p:cNvSpPr>
            <a:spLocks noGrp="1" noChangeArrowheads="1"/>
          </p:cNvSpPr>
          <p:nvPr>
            <p:ph idx="1"/>
          </p:nvPr>
        </p:nvSpPr>
        <p:spPr/>
        <p:txBody>
          <a:bodyPr/>
          <a:lstStyle/>
          <a:p>
            <a:pPr eaLnBrk="1" hangingPunct="1">
              <a:defRPr/>
            </a:pPr>
            <a:r>
              <a:rPr lang="zh-CN" altLang="en-US" sz="2400" b="1" dirty="0" smtClean="0"/>
              <a:t>实体完整性</a:t>
            </a:r>
            <a:endParaRPr lang="en-US" altLang="zh-CN" sz="2400" b="1" dirty="0" smtClean="0"/>
          </a:p>
          <a:p>
            <a:pPr lvl="1" eaLnBrk="1" hangingPunct="1">
              <a:defRPr/>
            </a:pPr>
            <a:r>
              <a:rPr lang="zh-CN" altLang="en-US" sz="2400" b="1" dirty="0" smtClean="0"/>
              <a:t>规则：</a:t>
            </a:r>
            <a:r>
              <a:rPr lang="zh-CN" altLang="en-US" sz="2400" dirty="0" smtClean="0"/>
              <a:t>元组在主码的每个属性上取唯一值，且不能为空。</a:t>
            </a:r>
          </a:p>
          <a:p>
            <a:pPr lvl="1" eaLnBrk="1" hangingPunct="1">
              <a:defRPr/>
            </a:pPr>
            <a:r>
              <a:rPr lang="zh-CN" altLang="en-US" sz="2400" b="1" dirty="0" smtClean="0"/>
              <a:t>意义：</a:t>
            </a:r>
            <a:r>
              <a:rPr lang="zh-CN" altLang="en-US" sz="2400" dirty="0" smtClean="0"/>
              <a:t>在实体映射为元组后，不同元组靠主码来相互区分。保证每一元组</a:t>
            </a:r>
            <a:r>
              <a:rPr lang="en-US" altLang="zh-CN" sz="2400" dirty="0" smtClean="0"/>
              <a:t>/</a:t>
            </a:r>
            <a:r>
              <a:rPr lang="zh-CN" altLang="en-US" sz="2400" dirty="0" smtClean="0"/>
              <a:t>实体，可与其它元组</a:t>
            </a:r>
            <a:r>
              <a:rPr lang="en-US" altLang="zh-CN" sz="2400" dirty="0" smtClean="0"/>
              <a:t>/</a:t>
            </a:r>
            <a:r>
              <a:rPr lang="zh-CN" altLang="en-US" sz="2400" dirty="0" smtClean="0"/>
              <a:t>实体是可区分的。</a:t>
            </a:r>
          </a:p>
        </p:txBody>
      </p:sp>
      <p:graphicFrame>
        <p:nvGraphicFramePr>
          <p:cNvPr id="839876" name="Group 196"/>
          <p:cNvGraphicFramePr>
            <a:graphicFrameLocks noGrp="1"/>
          </p:cNvGraphicFramePr>
          <p:nvPr>
            <p:extLst>
              <p:ext uri="{D42A27DB-BD31-4B8C-83A1-F6EECF244321}">
                <p14:modId xmlns:p14="http://schemas.microsoft.com/office/powerpoint/2010/main" val="3929728004"/>
              </p:ext>
            </p:extLst>
          </p:nvPr>
        </p:nvGraphicFramePr>
        <p:xfrm>
          <a:off x="2336800" y="4578350"/>
          <a:ext cx="1371600" cy="1341440"/>
        </p:xfrm>
        <a:graphic>
          <a:graphicData uri="http://schemas.openxmlformats.org/drawingml/2006/table">
            <a:tbl>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335360">
                <a:tc>
                  <a:txBody>
                    <a:bodyPr/>
                    <a:lstStyle>
                      <a:lvl1pPr>
                        <a:spcBef>
                          <a:spcPct val="35000"/>
                        </a:spcBef>
                        <a:buClr>
                          <a:schemeClr val="hlink"/>
                        </a:buClr>
                        <a:buSzPct val="75000"/>
                        <a:buFont typeface="Wingdings" charset="2"/>
                        <a:defRPr sz="2200" b="1">
                          <a:solidFill>
                            <a:schemeClr val="tx1"/>
                          </a:solidFill>
                          <a:latin typeface="Arial" charset="0"/>
                          <a:ea typeface="宋体" charset="0"/>
                        </a:defRPr>
                      </a:lvl1pPr>
                      <a:lvl2pPr>
                        <a:spcBef>
                          <a:spcPct val="35000"/>
                        </a:spcBef>
                        <a:buClr>
                          <a:schemeClr val="tx2"/>
                        </a:buClr>
                        <a:buSzPct val="75000"/>
                        <a:buFont typeface="Wingdings" charset="2"/>
                        <a:defRPr sz="2000" b="1">
                          <a:solidFill>
                            <a:schemeClr val="tx1"/>
                          </a:solidFill>
                          <a:latin typeface="Arial" charset="0"/>
                          <a:ea typeface="宋体" charset="0"/>
                        </a:defRPr>
                      </a:lvl2pPr>
                      <a:lvl3pPr>
                        <a:spcBef>
                          <a:spcPct val="35000"/>
                        </a:spcBef>
                        <a:buClr>
                          <a:schemeClr val="accent2"/>
                        </a:buClr>
                        <a:buSzPct val="75000"/>
                        <a:buFont typeface="Wingdings" charset="2"/>
                        <a:defRPr sz="2000" b="1">
                          <a:solidFill>
                            <a:schemeClr val="tx1"/>
                          </a:solidFill>
                          <a:latin typeface="Arial" charset="0"/>
                          <a:ea typeface="宋体" charset="0"/>
                        </a:defRPr>
                      </a:lvl3pPr>
                      <a:lvl4pPr>
                        <a:spcBef>
                          <a:spcPct val="35000"/>
                        </a:spcBef>
                        <a:buClr>
                          <a:schemeClr val="folHlink"/>
                        </a:buClr>
                        <a:buSzPct val="75000"/>
                        <a:buFont typeface="Wingdings" charset="2"/>
                        <a:defRPr sz="2000" b="1">
                          <a:solidFill>
                            <a:schemeClr val="tx1"/>
                          </a:solidFill>
                          <a:latin typeface="Arial" charset="0"/>
                          <a:ea typeface="宋体" charset="0"/>
                        </a:defRPr>
                      </a:lvl4pPr>
                      <a:lvl5pPr>
                        <a:spcBef>
                          <a:spcPct val="35000"/>
                        </a:spcBef>
                        <a:buClr>
                          <a:schemeClr val="tx1"/>
                        </a:buClr>
                        <a:buSzPct val="75000"/>
                        <a:buFont typeface="Wingdings" charset="2"/>
                        <a:defRPr sz="2000" b="1">
                          <a:solidFill>
                            <a:schemeClr val="tx1"/>
                          </a:solidFill>
                          <a:latin typeface="Arial" charset="0"/>
                          <a:ea typeface="宋体" charset="0"/>
                        </a:defRPr>
                      </a:lvl5pPr>
                      <a:lvl6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6pPr>
                      <a:lvl7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7pPr>
                      <a:lvl8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8pPr>
                      <a:lvl9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charset="2"/>
                        <a:buNone/>
                        <a:tabLst/>
                      </a:pPr>
                      <a:r>
                        <a:rPr kumimoji="0" lang="zh-CN" altLang="en-US" sz="2000" b="0" i="0" u="sng" strike="noStrike" cap="none" normalizeH="0" baseline="0" dirty="0">
                          <a:ln>
                            <a:noFill/>
                          </a:ln>
                          <a:solidFill>
                            <a:srgbClr val="0070C0"/>
                          </a:solidFill>
                          <a:effectLst/>
                          <a:latin typeface="Arial" charset="0"/>
                          <a:ea typeface="宋体" charset="0"/>
                        </a:rPr>
                        <a:t>班号</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charset="2"/>
                        <a:defRPr sz="2200" b="1">
                          <a:solidFill>
                            <a:schemeClr val="tx1"/>
                          </a:solidFill>
                          <a:latin typeface="Arial" charset="0"/>
                          <a:ea typeface="宋体" charset="0"/>
                        </a:defRPr>
                      </a:lvl1pPr>
                      <a:lvl2pPr>
                        <a:spcBef>
                          <a:spcPct val="35000"/>
                        </a:spcBef>
                        <a:buClr>
                          <a:schemeClr val="tx2"/>
                        </a:buClr>
                        <a:buSzPct val="75000"/>
                        <a:buFont typeface="Wingdings" charset="2"/>
                        <a:defRPr sz="2000" b="1">
                          <a:solidFill>
                            <a:schemeClr val="tx1"/>
                          </a:solidFill>
                          <a:latin typeface="Arial" charset="0"/>
                          <a:ea typeface="宋体" charset="0"/>
                        </a:defRPr>
                      </a:lvl2pPr>
                      <a:lvl3pPr>
                        <a:spcBef>
                          <a:spcPct val="35000"/>
                        </a:spcBef>
                        <a:buClr>
                          <a:schemeClr val="accent2"/>
                        </a:buClr>
                        <a:buSzPct val="75000"/>
                        <a:buFont typeface="Wingdings" charset="2"/>
                        <a:defRPr sz="2000" b="1">
                          <a:solidFill>
                            <a:schemeClr val="tx1"/>
                          </a:solidFill>
                          <a:latin typeface="Arial" charset="0"/>
                          <a:ea typeface="宋体" charset="0"/>
                        </a:defRPr>
                      </a:lvl3pPr>
                      <a:lvl4pPr>
                        <a:spcBef>
                          <a:spcPct val="35000"/>
                        </a:spcBef>
                        <a:buClr>
                          <a:schemeClr val="folHlink"/>
                        </a:buClr>
                        <a:buSzPct val="75000"/>
                        <a:buFont typeface="Wingdings" charset="2"/>
                        <a:defRPr sz="2000" b="1">
                          <a:solidFill>
                            <a:schemeClr val="tx1"/>
                          </a:solidFill>
                          <a:latin typeface="Arial" charset="0"/>
                          <a:ea typeface="宋体" charset="0"/>
                        </a:defRPr>
                      </a:lvl4pPr>
                      <a:lvl5pPr>
                        <a:spcBef>
                          <a:spcPct val="35000"/>
                        </a:spcBef>
                        <a:buClr>
                          <a:schemeClr val="tx1"/>
                        </a:buClr>
                        <a:buSzPct val="75000"/>
                        <a:buFont typeface="Wingdings" charset="2"/>
                        <a:defRPr sz="2000" b="1">
                          <a:solidFill>
                            <a:schemeClr val="tx1"/>
                          </a:solidFill>
                          <a:latin typeface="Arial" charset="0"/>
                          <a:ea typeface="宋体" charset="0"/>
                        </a:defRPr>
                      </a:lvl5pPr>
                      <a:lvl6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6pPr>
                      <a:lvl7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7pPr>
                      <a:lvl8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8pPr>
                      <a:lvl9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charset="2"/>
                        <a:buNone/>
                        <a:tabLst/>
                      </a:pPr>
                      <a:r>
                        <a:rPr kumimoji="0" lang="zh-CN" altLang="en-US" sz="2000" b="0" i="0" u="none" strike="noStrike" cap="none" normalizeH="0" baseline="0" dirty="0">
                          <a:ln>
                            <a:noFill/>
                          </a:ln>
                          <a:solidFill>
                            <a:srgbClr val="0070C0"/>
                          </a:solidFill>
                          <a:effectLst/>
                          <a:latin typeface="Arial" charset="0"/>
                          <a:ea typeface="宋体" charset="0"/>
                        </a:rPr>
                        <a:t>班名</a:t>
                      </a: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35360">
                <a:tc>
                  <a:txBody>
                    <a:bodyPr/>
                    <a:lstStyle>
                      <a:lvl1pPr>
                        <a:spcBef>
                          <a:spcPct val="35000"/>
                        </a:spcBef>
                        <a:buClr>
                          <a:schemeClr val="hlink"/>
                        </a:buClr>
                        <a:buSzPct val="75000"/>
                        <a:buFont typeface="Wingdings" charset="2"/>
                        <a:defRPr sz="2200" b="1">
                          <a:solidFill>
                            <a:schemeClr val="tx1"/>
                          </a:solidFill>
                          <a:latin typeface="Arial" charset="0"/>
                          <a:ea typeface="宋体" charset="0"/>
                        </a:defRPr>
                      </a:lvl1pPr>
                      <a:lvl2pPr>
                        <a:spcBef>
                          <a:spcPct val="35000"/>
                        </a:spcBef>
                        <a:buClr>
                          <a:schemeClr val="tx2"/>
                        </a:buClr>
                        <a:buSzPct val="75000"/>
                        <a:buFont typeface="Wingdings" charset="2"/>
                        <a:defRPr sz="2000" b="1">
                          <a:solidFill>
                            <a:schemeClr val="tx1"/>
                          </a:solidFill>
                          <a:latin typeface="Arial" charset="0"/>
                          <a:ea typeface="宋体" charset="0"/>
                        </a:defRPr>
                      </a:lvl2pPr>
                      <a:lvl3pPr>
                        <a:spcBef>
                          <a:spcPct val="35000"/>
                        </a:spcBef>
                        <a:buClr>
                          <a:schemeClr val="accent2"/>
                        </a:buClr>
                        <a:buSzPct val="75000"/>
                        <a:buFont typeface="Wingdings" charset="2"/>
                        <a:defRPr sz="2000" b="1">
                          <a:solidFill>
                            <a:schemeClr val="tx1"/>
                          </a:solidFill>
                          <a:latin typeface="Arial" charset="0"/>
                          <a:ea typeface="宋体" charset="0"/>
                        </a:defRPr>
                      </a:lvl3pPr>
                      <a:lvl4pPr>
                        <a:spcBef>
                          <a:spcPct val="35000"/>
                        </a:spcBef>
                        <a:buClr>
                          <a:schemeClr val="folHlink"/>
                        </a:buClr>
                        <a:buSzPct val="75000"/>
                        <a:buFont typeface="Wingdings" charset="2"/>
                        <a:defRPr sz="2000" b="1">
                          <a:solidFill>
                            <a:schemeClr val="tx1"/>
                          </a:solidFill>
                          <a:latin typeface="Arial" charset="0"/>
                          <a:ea typeface="宋体" charset="0"/>
                        </a:defRPr>
                      </a:lvl4pPr>
                      <a:lvl5pPr>
                        <a:spcBef>
                          <a:spcPct val="35000"/>
                        </a:spcBef>
                        <a:buClr>
                          <a:schemeClr val="tx1"/>
                        </a:buClr>
                        <a:buSzPct val="75000"/>
                        <a:buFont typeface="Wingdings" charset="2"/>
                        <a:defRPr sz="2000" b="1">
                          <a:solidFill>
                            <a:schemeClr val="tx1"/>
                          </a:solidFill>
                          <a:latin typeface="Arial" charset="0"/>
                          <a:ea typeface="宋体" charset="0"/>
                        </a:defRPr>
                      </a:lvl5pPr>
                      <a:lvl6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6pPr>
                      <a:lvl7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7pPr>
                      <a:lvl8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8pPr>
                      <a:lvl9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charset="2"/>
                        <a:buNone/>
                        <a:tabLst/>
                      </a:pPr>
                      <a:r>
                        <a:rPr kumimoji="0" lang="en-US" altLang="zh-CN" sz="2000" b="0" i="0" u="none" strike="noStrike" cap="none" normalizeH="0" baseline="0">
                          <a:ln>
                            <a:noFill/>
                          </a:ln>
                          <a:solidFill>
                            <a:schemeClr val="tx1"/>
                          </a:solidFill>
                          <a:effectLst/>
                          <a:latin typeface="Arial" charset="0"/>
                          <a:ea typeface="宋体" charset="0"/>
                        </a:rPr>
                        <a:t>C1</a:t>
                      </a:r>
                      <a:endParaRPr kumimoji="0" lang="en-US" altLang="zh-CN" sz="2000" b="0" i="0" u="none" strike="noStrike" cap="none" normalizeH="0" baseline="-20000">
                        <a:ln>
                          <a:noFill/>
                        </a:ln>
                        <a:solidFill>
                          <a:schemeClr val="tx1"/>
                        </a:solidFill>
                        <a:effectLst/>
                        <a:latin typeface="Arial" charset="0"/>
                        <a:ea typeface="宋体"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charset="2"/>
                        <a:defRPr sz="2200" b="1">
                          <a:solidFill>
                            <a:schemeClr val="tx1"/>
                          </a:solidFill>
                          <a:latin typeface="Arial" charset="0"/>
                          <a:ea typeface="宋体" charset="0"/>
                        </a:defRPr>
                      </a:lvl1pPr>
                      <a:lvl2pPr>
                        <a:spcBef>
                          <a:spcPct val="35000"/>
                        </a:spcBef>
                        <a:buClr>
                          <a:schemeClr val="tx2"/>
                        </a:buClr>
                        <a:buSzPct val="75000"/>
                        <a:buFont typeface="Wingdings" charset="2"/>
                        <a:defRPr sz="2000" b="1">
                          <a:solidFill>
                            <a:schemeClr val="tx1"/>
                          </a:solidFill>
                          <a:latin typeface="Arial" charset="0"/>
                          <a:ea typeface="宋体" charset="0"/>
                        </a:defRPr>
                      </a:lvl2pPr>
                      <a:lvl3pPr>
                        <a:spcBef>
                          <a:spcPct val="35000"/>
                        </a:spcBef>
                        <a:buClr>
                          <a:schemeClr val="accent2"/>
                        </a:buClr>
                        <a:buSzPct val="75000"/>
                        <a:buFont typeface="Wingdings" charset="2"/>
                        <a:defRPr sz="2000" b="1">
                          <a:solidFill>
                            <a:schemeClr val="tx1"/>
                          </a:solidFill>
                          <a:latin typeface="Arial" charset="0"/>
                          <a:ea typeface="宋体" charset="0"/>
                        </a:defRPr>
                      </a:lvl3pPr>
                      <a:lvl4pPr>
                        <a:spcBef>
                          <a:spcPct val="35000"/>
                        </a:spcBef>
                        <a:buClr>
                          <a:schemeClr val="folHlink"/>
                        </a:buClr>
                        <a:buSzPct val="75000"/>
                        <a:buFont typeface="Wingdings" charset="2"/>
                        <a:defRPr sz="2000" b="1">
                          <a:solidFill>
                            <a:schemeClr val="tx1"/>
                          </a:solidFill>
                          <a:latin typeface="Arial" charset="0"/>
                          <a:ea typeface="宋体" charset="0"/>
                        </a:defRPr>
                      </a:lvl4pPr>
                      <a:lvl5pPr>
                        <a:spcBef>
                          <a:spcPct val="35000"/>
                        </a:spcBef>
                        <a:buClr>
                          <a:schemeClr val="tx1"/>
                        </a:buClr>
                        <a:buSzPct val="75000"/>
                        <a:buFont typeface="Wingdings" charset="2"/>
                        <a:defRPr sz="2000" b="1">
                          <a:solidFill>
                            <a:schemeClr val="tx1"/>
                          </a:solidFill>
                          <a:latin typeface="Arial" charset="0"/>
                          <a:ea typeface="宋体" charset="0"/>
                        </a:defRPr>
                      </a:lvl5pPr>
                      <a:lvl6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6pPr>
                      <a:lvl7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7pPr>
                      <a:lvl8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8pPr>
                      <a:lvl9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charset="2"/>
                        <a:buNone/>
                        <a:tabLst/>
                      </a:pPr>
                      <a:r>
                        <a:rPr kumimoji="0" lang="en-US" altLang="zh-CN" sz="2000" b="0" i="0" u="none" strike="noStrike" cap="none" normalizeH="0" baseline="0">
                          <a:ln>
                            <a:noFill/>
                          </a:ln>
                          <a:solidFill>
                            <a:schemeClr val="tx1"/>
                          </a:solidFill>
                          <a:effectLst/>
                          <a:latin typeface="Arial" charset="0"/>
                          <a:ea typeface="宋体" charset="0"/>
                        </a:rPr>
                        <a:t>1</a:t>
                      </a:r>
                      <a:r>
                        <a:rPr kumimoji="0" lang="zh-CN" altLang="en-US" sz="2000" b="0" i="0" u="none" strike="noStrike" cap="none" normalizeH="0" baseline="0">
                          <a:ln>
                            <a:noFill/>
                          </a:ln>
                          <a:solidFill>
                            <a:schemeClr val="tx1"/>
                          </a:solidFill>
                          <a:effectLst/>
                          <a:latin typeface="Arial" charset="0"/>
                          <a:ea typeface="宋体" charset="0"/>
                        </a:rPr>
                        <a:t>班</a:t>
                      </a:r>
                      <a:endParaRPr kumimoji="0" lang="zh-CN" altLang="en-US" sz="2000" b="0" i="0" u="none" strike="noStrike" cap="none" normalizeH="0" baseline="-20000">
                        <a:ln>
                          <a:noFill/>
                        </a:ln>
                        <a:solidFill>
                          <a:schemeClr val="tx1"/>
                        </a:solidFill>
                        <a:effectLst/>
                        <a:latin typeface="Arial" charset="0"/>
                        <a:ea typeface="宋体" charset="0"/>
                      </a:endParaRP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60">
                <a:tc>
                  <a:txBody>
                    <a:bodyPr/>
                    <a:lstStyle>
                      <a:lvl1pPr>
                        <a:spcBef>
                          <a:spcPct val="35000"/>
                        </a:spcBef>
                        <a:buClr>
                          <a:schemeClr val="hlink"/>
                        </a:buClr>
                        <a:buSzPct val="75000"/>
                        <a:buFont typeface="Wingdings" charset="2"/>
                        <a:defRPr sz="2200" b="1">
                          <a:solidFill>
                            <a:schemeClr val="tx1"/>
                          </a:solidFill>
                          <a:latin typeface="Arial" charset="0"/>
                          <a:ea typeface="宋体" charset="0"/>
                        </a:defRPr>
                      </a:lvl1pPr>
                      <a:lvl2pPr>
                        <a:spcBef>
                          <a:spcPct val="35000"/>
                        </a:spcBef>
                        <a:buClr>
                          <a:schemeClr val="tx2"/>
                        </a:buClr>
                        <a:buSzPct val="75000"/>
                        <a:buFont typeface="Wingdings" charset="2"/>
                        <a:defRPr sz="2000" b="1">
                          <a:solidFill>
                            <a:schemeClr val="tx1"/>
                          </a:solidFill>
                          <a:latin typeface="Arial" charset="0"/>
                          <a:ea typeface="宋体" charset="0"/>
                        </a:defRPr>
                      </a:lvl2pPr>
                      <a:lvl3pPr>
                        <a:spcBef>
                          <a:spcPct val="35000"/>
                        </a:spcBef>
                        <a:buClr>
                          <a:schemeClr val="accent2"/>
                        </a:buClr>
                        <a:buSzPct val="75000"/>
                        <a:buFont typeface="Wingdings" charset="2"/>
                        <a:defRPr sz="2000" b="1">
                          <a:solidFill>
                            <a:schemeClr val="tx1"/>
                          </a:solidFill>
                          <a:latin typeface="Arial" charset="0"/>
                          <a:ea typeface="宋体" charset="0"/>
                        </a:defRPr>
                      </a:lvl3pPr>
                      <a:lvl4pPr>
                        <a:spcBef>
                          <a:spcPct val="35000"/>
                        </a:spcBef>
                        <a:buClr>
                          <a:schemeClr val="folHlink"/>
                        </a:buClr>
                        <a:buSzPct val="75000"/>
                        <a:buFont typeface="Wingdings" charset="2"/>
                        <a:defRPr sz="2000" b="1">
                          <a:solidFill>
                            <a:schemeClr val="tx1"/>
                          </a:solidFill>
                          <a:latin typeface="Arial" charset="0"/>
                          <a:ea typeface="宋体" charset="0"/>
                        </a:defRPr>
                      </a:lvl4pPr>
                      <a:lvl5pPr>
                        <a:spcBef>
                          <a:spcPct val="35000"/>
                        </a:spcBef>
                        <a:buClr>
                          <a:schemeClr val="tx1"/>
                        </a:buClr>
                        <a:buSzPct val="75000"/>
                        <a:buFont typeface="Wingdings" charset="2"/>
                        <a:defRPr sz="2000" b="1">
                          <a:solidFill>
                            <a:schemeClr val="tx1"/>
                          </a:solidFill>
                          <a:latin typeface="Arial" charset="0"/>
                          <a:ea typeface="宋体" charset="0"/>
                        </a:defRPr>
                      </a:lvl5pPr>
                      <a:lvl6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6pPr>
                      <a:lvl7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7pPr>
                      <a:lvl8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8pPr>
                      <a:lvl9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charset="2"/>
                        <a:buNone/>
                        <a:tabLst/>
                      </a:pPr>
                      <a:r>
                        <a:rPr kumimoji="0" lang="en-US" altLang="zh-CN" sz="2000" b="0" i="0" u="none" strike="noStrike" cap="none" normalizeH="0" baseline="0">
                          <a:ln>
                            <a:noFill/>
                          </a:ln>
                          <a:solidFill>
                            <a:schemeClr val="tx1"/>
                          </a:solidFill>
                          <a:effectLst/>
                          <a:latin typeface="Arial" charset="0"/>
                          <a:ea typeface="宋体" charset="0"/>
                        </a:rPr>
                        <a:t>C2</a:t>
                      </a:r>
                      <a:endParaRPr kumimoji="0" lang="en-US" altLang="zh-CN" sz="2000" b="0" i="0" u="none" strike="noStrike" cap="none" normalizeH="0" baseline="-20000">
                        <a:ln>
                          <a:noFill/>
                        </a:ln>
                        <a:solidFill>
                          <a:schemeClr val="tx1"/>
                        </a:solidFill>
                        <a:effectLst/>
                        <a:latin typeface="Arial" charset="0"/>
                        <a:ea typeface="宋体"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charset="2"/>
                        <a:defRPr sz="2200" b="1">
                          <a:solidFill>
                            <a:schemeClr val="tx1"/>
                          </a:solidFill>
                          <a:latin typeface="Arial" charset="0"/>
                          <a:ea typeface="宋体" charset="0"/>
                        </a:defRPr>
                      </a:lvl1pPr>
                      <a:lvl2pPr>
                        <a:spcBef>
                          <a:spcPct val="35000"/>
                        </a:spcBef>
                        <a:buClr>
                          <a:schemeClr val="tx2"/>
                        </a:buClr>
                        <a:buSzPct val="75000"/>
                        <a:buFont typeface="Wingdings" charset="2"/>
                        <a:defRPr sz="2000" b="1">
                          <a:solidFill>
                            <a:schemeClr val="tx1"/>
                          </a:solidFill>
                          <a:latin typeface="Arial" charset="0"/>
                          <a:ea typeface="宋体" charset="0"/>
                        </a:defRPr>
                      </a:lvl2pPr>
                      <a:lvl3pPr>
                        <a:spcBef>
                          <a:spcPct val="35000"/>
                        </a:spcBef>
                        <a:buClr>
                          <a:schemeClr val="accent2"/>
                        </a:buClr>
                        <a:buSzPct val="75000"/>
                        <a:buFont typeface="Wingdings" charset="2"/>
                        <a:defRPr sz="2000" b="1">
                          <a:solidFill>
                            <a:schemeClr val="tx1"/>
                          </a:solidFill>
                          <a:latin typeface="Arial" charset="0"/>
                          <a:ea typeface="宋体" charset="0"/>
                        </a:defRPr>
                      </a:lvl3pPr>
                      <a:lvl4pPr>
                        <a:spcBef>
                          <a:spcPct val="35000"/>
                        </a:spcBef>
                        <a:buClr>
                          <a:schemeClr val="folHlink"/>
                        </a:buClr>
                        <a:buSzPct val="75000"/>
                        <a:buFont typeface="Wingdings" charset="2"/>
                        <a:defRPr sz="2000" b="1">
                          <a:solidFill>
                            <a:schemeClr val="tx1"/>
                          </a:solidFill>
                          <a:latin typeface="Arial" charset="0"/>
                          <a:ea typeface="宋体" charset="0"/>
                        </a:defRPr>
                      </a:lvl4pPr>
                      <a:lvl5pPr>
                        <a:spcBef>
                          <a:spcPct val="35000"/>
                        </a:spcBef>
                        <a:buClr>
                          <a:schemeClr val="tx1"/>
                        </a:buClr>
                        <a:buSzPct val="75000"/>
                        <a:buFont typeface="Wingdings" charset="2"/>
                        <a:defRPr sz="2000" b="1">
                          <a:solidFill>
                            <a:schemeClr val="tx1"/>
                          </a:solidFill>
                          <a:latin typeface="Arial" charset="0"/>
                          <a:ea typeface="宋体" charset="0"/>
                        </a:defRPr>
                      </a:lvl5pPr>
                      <a:lvl6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6pPr>
                      <a:lvl7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7pPr>
                      <a:lvl8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8pPr>
                      <a:lvl9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charset="2"/>
                        <a:buNone/>
                        <a:tabLst/>
                      </a:pPr>
                      <a:r>
                        <a:rPr kumimoji="0" lang="en-US" altLang="zh-CN" sz="2000" b="0" i="0" u="none" strike="noStrike" cap="none" normalizeH="0" baseline="0">
                          <a:ln>
                            <a:noFill/>
                          </a:ln>
                          <a:solidFill>
                            <a:schemeClr val="tx1"/>
                          </a:solidFill>
                          <a:effectLst/>
                          <a:latin typeface="Arial" charset="0"/>
                          <a:ea typeface="宋体" charset="0"/>
                        </a:rPr>
                        <a:t>2</a:t>
                      </a:r>
                      <a:r>
                        <a:rPr kumimoji="0" lang="zh-CN" altLang="en-US" sz="2000" b="0" i="0" u="none" strike="noStrike" cap="none" normalizeH="0" baseline="0">
                          <a:ln>
                            <a:noFill/>
                          </a:ln>
                          <a:solidFill>
                            <a:schemeClr val="tx1"/>
                          </a:solidFill>
                          <a:effectLst/>
                          <a:latin typeface="Arial" charset="0"/>
                          <a:ea typeface="宋体" charset="0"/>
                        </a:rPr>
                        <a:t>班</a:t>
                      </a: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60">
                <a:tc>
                  <a:txBody>
                    <a:bodyPr/>
                    <a:lstStyle>
                      <a:lvl1pPr>
                        <a:spcBef>
                          <a:spcPct val="35000"/>
                        </a:spcBef>
                        <a:buClr>
                          <a:schemeClr val="hlink"/>
                        </a:buClr>
                        <a:buSzPct val="75000"/>
                        <a:buFont typeface="Wingdings" charset="2"/>
                        <a:defRPr sz="2200" b="1">
                          <a:solidFill>
                            <a:schemeClr val="tx1"/>
                          </a:solidFill>
                          <a:latin typeface="Arial" charset="0"/>
                          <a:ea typeface="宋体" charset="0"/>
                        </a:defRPr>
                      </a:lvl1pPr>
                      <a:lvl2pPr>
                        <a:spcBef>
                          <a:spcPct val="35000"/>
                        </a:spcBef>
                        <a:buClr>
                          <a:schemeClr val="tx2"/>
                        </a:buClr>
                        <a:buSzPct val="75000"/>
                        <a:buFont typeface="Wingdings" charset="2"/>
                        <a:defRPr sz="2000" b="1">
                          <a:solidFill>
                            <a:schemeClr val="tx1"/>
                          </a:solidFill>
                          <a:latin typeface="Arial" charset="0"/>
                          <a:ea typeface="宋体" charset="0"/>
                        </a:defRPr>
                      </a:lvl2pPr>
                      <a:lvl3pPr>
                        <a:spcBef>
                          <a:spcPct val="35000"/>
                        </a:spcBef>
                        <a:buClr>
                          <a:schemeClr val="accent2"/>
                        </a:buClr>
                        <a:buSzPct val="75000"/>
                        <a:buFont typeface="Wingdings" charset="2"/>
                        <a:defRPr sz="2000" b="1">
                          <a:solidFill>
                            <a:schemeClr val="tx1"/>
                          </a:solidFill>
                          <a:latin typeface="Arial" charset="0"/>
                          <a:ea typeface="宋体" charset="0"/>
                        </a:defRPr>
                      </a:lvl3pPr>
                      <a:lvl4pPr>
                        <a:spcBef>
                          <a:spcPct val="35000"/>
                        </a:spcBef>
                        <a:buClr>
                          <a:schemeClr val="folHlink"/>
                        </a:buClr>
                        <a:buSzPct val="75000"/>
                        <a:buFont typeface="Wingdings" charset="2"/>
                        <a:defRPr sz="2000" b="1">
                          <a:solidFill>
                            <a:schemeClr val="tx1"/>
                          </a:solidFill>
                          <a:latin typeface="Arial" charset="0"/>
                          <a:ea typeface="宋体" charset="0"/>
                        </a:defRPr>
                      </a:lvl4pPr>
                      <a:lvl5pPr>
                        <a:spcBef>
                          <a:spcPct val="35000"/>
                        </a:spcBef>
                        <a:buClr>
                          <a:schemeClr val="tx1"/>
                        </a:buClr>
                        <a:buSzPct val="75000"/>
                        <a:buFont typeface="Wingdings" charset="2"/>
                        <a:defRPr sz="2000" b="1">
                          <a:solidFill>
                            <a:schemeClr val="tx1"/>
                          </a:solidFill>
                          <a:latin typeface="Arial" charset="0"/>
                          <a:ea typeface="宋体" charset="0"/>
                        </a:defRPr>
                      </a:lvl5pPr>
                      <a:lvl6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6pPr>
                      <a:lvl7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7pPr>
                      <a:lvl8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8pPr>
                      <a:lvl9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charset="2"/>
                        <a:buNone/>
                        <a:tabLst/>
                      </a:pPr>
                      <a:r>
                        <a:rPr kumimoji="0" lang="en-US" altLang="zh-CN" sz="2000" b="0" i="0" u="none" strike="noStrike" cap="none" normalizeH="0" baseline="0">
                          <a:ln>
                            <a:noFill/>
                          </a:ln>
                          <a:solidFill>
                            <a:schemeClr val="tx1"/>
                          </a:solidFill>
                          <a:effectLst/>
                          <a:latin typeface="Arial" charset="0"/>
                          <a:ea typeface="宋体" charset="0"/>
                        </a:rPr>
                        <a:t>C3</a:t>
                      </a:r>
                      <a:endParaRPr kumimoji="0" lang="en-US" altLang="zh-CN" sz="2000" b="0" i="0" u="none" strike="noStrike" cap="none" normalizeH="0" baseline="-20000">
                        <a:ln>
                          <a:noFill/>
                        </a:ln>
                        <a:solidFill>
                          <a:schemeClr val="tx1"/>
                        </a:solidFill>
                        <a:effectLst/>
                        <a:latin typeface="Arial" charset="0"/>
                        <a:ea typeface="宋体"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charset="2"/>
                        <a:defRPr sz="2200" b="1">
                          <a:solidFill>
                            <a:schemeClr val="tx1"/>
                          </a:solidFill>
                          <a:latin typeface="Arial" charset="0"/>
                          <a:ea typeface="宋体" charset="0"/>
                        </a:defRPr>
                      </a:lvl1pPr>
                      <a:lvl2pPr>
                        <a:spcBef>
                          <a:spcPct val="35000"/>
                        </a:spcBef>
                        <a:buClr>
                          <a:schemeClr val="tx2"/>
                        </a:buClr>
                        <a:buSzPct val="75000"/>
                        <a:buFont typeface="Wingdings" charset="2"/>
                        <a:defRPr sz="2000" b="1">
                          <a:solidFill>
                            <a:schemeClr val="tx1"/>
                          </a:solidFill>
                          <a:latin typeface="Arial" charset="0"/>
                          <a:ea typeface="宋体" charset="0"/>
                        </a:defRPr>
                      </a:lvl2pPr>
                      <a:lvl3pPr>
                        <a:spcBef>
                          <a:spcPct val="35000"/>
                        </a:spcBef>
                        <a:buClr>
                          <a:schemeClr val="accent2"/>
                        </a:buClr>
                        <a:buSzPct val="75000"/>
                        <a:buFont typeface="Wingdings" charset="2"/>
                        <a:defRPr sz="2000" b="1">
                          <a:solidFill>
                            <a:schemeClr val="tx1"/>
                          </a:solidFill>
                          <a:latin typeface="Arial" charset="0"/>
                          <a:ea typeface="宋体" charset="0"/>
                        </a:defRPr>
                      </a:lvl3pPr>
                      <a:lvl4pPr>
                        <a:spcBef>
                          <a:spcPct val="35000"/>
                        </a:spcBef>
                        <a:buClr>
                          <a:schemeClr val="folHlink"/>
                        </a:buClr>
                        <a:buSzPct val="75000"/>
                        <a:buFont typeface="Wingdings" charset="2"/>
                        <a:defRPr sz="2000" b="1">
                          <a:solidFill>
                            <a:schemeClr val="tx1"/>
                          </a:solidFill>
                          <a:latin typeface="Arial" charset="0"/>
                          <a:ea typeface="宋体" charset="0"/>
                        </a:defRPr>
                      </a:lvl4pPr>
                      <a:lvl5pPr>
                        <a:spcBef>
                          <a:spcPct val="35000"/>
                        </a:spcBef>
                        <a:buClr>
                          <a:schemeClr val="tx1"/>
                        </a:buClr>
                        <a:buSzPct val="75000"/>
                        <a:buFont typeface="Wingdings" charset="2"/>
                        <a:defRPr sz="2000" b="1">
                          <a:solidFill>
                            <a:schemeClr val="tx1"/>
                          </a:solidFill>
                          <a:latin typeface="Arial" charset="0"/>
                          <a:ea typeface="宋体" charset="0"/>
                        </a:defRPr>
                      </a:lvl5pPr>
                      <a:lvl6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6pPr>
                      <a:lvl7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7pPr>
                      <a:lvl8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8pPr>
                      <a:lvl9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charset="2"/>
                        <a:buNone/>
                        <a:tabLst/>
                      </a:pPr>
                      <a:r>
                        <a:rPr kumimoji="0" lang="en-US" altLang="zh-CN" sz="2000" b="0" i="0" u="none" strike="noStrike" cap="none" normalizeH="0" baseline="0" dirty="0">
                          <a:ln>
                            <a:noFill/>
                          </a:ln>
                          <a:solidFill>
                            <a:schemeClr val="tx1"/>
                          </a:solidFill>
                          <a:effectLst/>
                          <a:latin typeface="Arial" charset="0"/>
                          <a:ea typeface="宋体" charset="0"/>
                        </a:rPr>
                        <a:t>3</a:t>
                      </a:r>
                      <a:r>
                        <a:rPr kumimoji="0" lang="zh-CN" altLang="en-US" sz="2000" b="0" i="0" u="none" strike="noStrike" cap="none" normalizeH="0" baseline="0" dirty="0">
                          <a:ln>
                            <a:noFill/>
                          </a:ln>
                          <a:solidFill>
                            <a:schemeClr val="tx1"/>
                          </a:solidFill>
                          <a:effectLst/>
                          <a:latin typeface="Arial" charset="0"/>
                          <a:ea typeface="宋体" charset="0"/>
                        </a:rPr>
                        <a:t>班</a:t>
                      </a: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39829" name="Text Box 149"/>
          <p:cNvSpPr txBox="1">
            <a:spLocks noChangeArrowheads="1"/>
          </p:cNvSpPr>
          <p:nvPr/>
        </p:nvSpPr>
        <p:spPr bwMode="auto">
          <a:xfrm>
            <a:off x="2597150" y="4119563"/>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defRPr/>
            </a:pPr>
            <a:r>
              <a:rPr kumimoji="1" lang="zh-CN" altLang="en-US" sz="2400" dirty="0" smtClean="0">
                <a:latin typeface="Tahoma" panose="020B0604030504040204" pitchFamily="34" charset="0"/>
              </a:rPr>
              <a:t>班级</a:t>
            </a:r>
          </a:p>
        </p:txBody>
      </p:sp>
      <p:graphicFrame>
        <p:nvGraphicFramePr>
          <p:cNvPr id="839878" name="Group 198"/>
          <p:cNvGraphicFramePr>
            <a:graphicFrameLocks noGrp="1"/>
          </p:cNvGraphicFramePr>
          <p:nvPr>
            <p:extLst>
              <p:ext uri="{D42A27DB-BD31-4B8C-83A1-F6EECF244321}">
                <p14:modId xmlns:p14="http://schemas.microsoft.com/office/powerpoint/2010/main" val="2793459990"/>
              </p:ext>
            </p:extLst>
          </p:nvPr>
        </p:nvGraphicFramePr>
        <p:xfrm>
          <a:off x="5827183" y="4348163"/>
          <a:ext cx="1371600" cy="1571627"/>
        </p:xfrm>
        <a:graphic>
          <a:graphicData uri="http://schemas.openxmlformats.org/drawingml/2006/table">
            <a:tbl>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312738">
                <a:tc>
                  <a:txBody>
                    <a:bodyPr/>
                    <a:lstStyle>
                      <a:lvl1pPr>
                        <a:spcBef>
                          <a:spcPct val="35000"/>
                        </a:spcBef>
                        <a:buClr>
                          <a:schemeClr val="hlink"/>
                        </a:buClr>
                        <a:buSzPct val="75000"/>
                        <a:buFont typeface="Wingdings" charset="2"/>
                        <a:defRPr sz="2200" b="1">
                          <a:solidFill>
                            <a:schemeClr val="tx1"/>
                          </a:solidFill>
                          <a:latin typeface="Arial" charset="0"/>
                          <a:ea typeface="宋体" charset="0"/>
                        </a:defRPr>
                      </a:lvl1pPr>
                      <a:lvl2pPr>
                        <a:spcBef>
                          <a:spcPct val="35000"/>
                        </a:spcBef>
                        <a:buClr>
                          <a:schemeClr val="tx2"/>
                        </a:buClr>
                        <a:buSzPct val="75000"/>
                        <a:buFont typeface="Wingdings" charset="2"/>
                        <a:defRPr sz="2000" b="1">
                          <a:solidFill>
                            <a:schemeClr val="tx1"/>
                          </a:solidFill>
                          <a:latin typeface="Arial" charset="0"/>
                          <a:ea typeface="宋体" charset="0"/>
                        </a:defRPr>
                      </a:lvl2pPr>
                      <a:lvl3pPr>
                        <a:spcBef>
                          <a:spcPct val="35000"/>
                        </a:spcBef>
                        <a:buClr>
                          <a:schemeClr val="accent2"/>
                        </a:buClr>
                        <a:buSzPct val="75000"/>
                        <a:buFont typeface="Wingdings" charset="2"/>
                        <a:defRPr sz="2000" b="1">
                          <a:solidFill>
                            <a:schemeClr val="tx1"/>
                          </a:solidFill>
                          <a:latin typeface="Arial" charset="0"/>
                          <a:ea typeface="宋体" charset="0"/>
                        </a:defRPr>
                      </a:lvl3pPr>
                      <a:lvl4pPr>
                        <a:spcBef>
                          <a:spcPct val="35000"/>
                        </a:spcBef>
                        <a:buClr>
                          <a:schemeClr val="folHlink"/>
                        </a:buClr>
                        <a:buSzPct val="75000"/>
                        <a:buFont typeface="Wingdings" charset="2"/>
                        <a:defRPr sz="2000" b="1">
                          <a:solidFill>
                            <a:schemeClr val="tx1"/>
                          </a:solidFill>
                          <a:latin typeface="Arial" charset="0"/>
                          <a:ea typeface="宋体" charset="0"/>
                        </a:defRPr>
                      </a:lvl4pPr>
                      <a:lvl5pPr>
                        <a:spcBef>
                          <a:spcPct val="35000"/>
                        </a:spcBef>
                        <a:buClr>
                          <a:schemeClr val="tx1"/>
                        </a:buClr>
                        <a:buSzPct val="75000"/>
                        <a:buFont typeface="Wingdings" charset="2"/>
                        <a:defRPr sz="2000" b="1">
                          <a:solidFill>
                            <a:schemeClr val="tx1"/>
                          </a:solidFill>
                          <a:latin typeface="Arial" charset="0"/>
                          <a:ea typeface="宋体" charset="0"/>
                        </a:defRPr>
                      </a:lvl5pPr>
                      <a:lvl6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6pPr>
                      <a:lvl7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7pPr>
                      <a:lvl8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8pPr>
                      <a:lvl9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charset="2"/>
                        <a:buNone/>
                        <a:tabLst/>
                      </a:pPr>
                      <a:r>
                        <a:rPr kumimoji="0" lang="zh-CN" altLang="en-US" sz="2000" b="0" i="0" u="sng" strike="noStrike" cap="none" normalizeH="0" baseline="0" dirty="0">
                          <a:ln>
                            <a:noFill/>
                          </a:ln>
                          <a:solidFill>
                            <a:srgbClr val="0070C0"/>
                          </a:solidFill>
                          <a:effectLst/>
                          <a:latin typeface="Arial" charset="0"/>
                          <a:ea typeface="宋体" charset="0"/>
                        </a:rPr>
                        <a:t>班号</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charset="2"/>
                        <a:defRPr sz="2200" b="1">
                          <a:solidFill>
                            <a:schemeClr val="tx1"/>
                          </a:solidFill>
                          <a:latin typeface="Arial" charset="0"/>
                          <a:ea typeface="宋体" charset="0"/>
                        </a:defRPr>
                      </a:lvl1pPr>
                      <a:lvl2pPr>
                        <a:spcBef>
                          <a:spcPct val="35000"/>
                        </a:spcBef>
                        <a:buClr>
                          <a:schemeClr val="tx2"/>
                        </a:buClr>
                        <a:buSzPct val="75000"/>
                        <a:buFont typeface="Wingdings" charset="2"/>
                        <a:defRPr sz="2000" b="1">
                          <a:solidFill>
                            <a:schemeClr val="tx1"/>
                          </a:solidFill>
                          <a:latin typeface="Arial" charset="0"/>
                          <a:ea typeface="宋体" charset="0"/>
                        </a:defRPr>
                      </a:lvl2pPr>
                      <a:lvl3pPr>
                        <a:spcBef>
                          <a:spcPct val="35000"/>
                        </a:spcBef>
                        <a:buClr>
                          <a:schemeClr val="accent2"/>
                        </a:buClr>
                        <a:buSzPct val="75000"/>
                        <a:buFont typeface="Wingdings" charset="2"/>
                        <a:defRPr sz="2000" b="1">
                          <a:solidFill>
                            <a:schemeClr val="tx1"/>
                          </a:solidFill>
                          <a:latin typeface="Arial" charset="0"/>
                          <a:ea typeface="宋体" charset="0"/>
                        </a:defRPr>
                      </a:lvl3pPr>
                      <a:lvl4pPr>
                        <a:spcBef>
                          <a:spcPct val="35000"/>
                        </a:spcBef>
                        <a:buClr>
                          <a:schemeClr val="folHlink"/>
                        </a:buClr>
                        <a:buSzPct val="75000"/>
                        <a:buFont typeface="Wingdings" charset="2"/>
                        <a:defRPr sz="2000" b="1">
                          <a:solidFill>
                            <a:schemeClr val="tx1"/>
                          </a:solidFill>
                          <a:latin typeface="Arial" charset="0"/>
                          <a:ea typeface="宋体" charset="0"/>
                        </a:defRPr>
                      </a:lvl4pPr>
                      <a:lvl5pPr>
                        <a:spcBef>
                          <a:spcPct val="35000"/>
                        </a:spcBef>
                        <a:buClr>
                          <a:schemeClr val="tx1"/>
                        </a:buClr>
                        <a:buSzPct val="75000"/>
                        <a:buFont typeface="Wingdings" charset="2"/>
                        <a:defRPr sz="2000" b="1">
                          <a:solidFill>
                            <a:schemeClr val="tx1"/>
                          </a:solidFill>
                          <a:latin typeface="Arial" charset="0"/>
                          <a:ea typeface="宋体" charset="0"/>
                        </a:defRPr>
                      </a:lvl5pPr>
                      <a:lvl6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6pPr>
                      <a:lvl7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7pPr>
                      <a:lvl8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8pPr>
                      <a:lvl9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charset="2"/>
                        <a:buNone/>
                        <a:tabLst/>
                      </a:pPr>
                      <a:r>
                        <a:rPr kumimoji="0" lang="zh-CN" altLang="en-US" sz="2000" b="0" i="0" u="none" strike="noStrike" cap="none" normalizeH="0" baseline="0" dirty="0">
                          <a:ln>
                            <a:noFill/>
                          </a:ln>
                          <a:solidFill>
                            <a:srgbClr val="0070C0"/>
                          </a:solidFill>
                          <a:effectLst/>
                          <a:latin typeface="Arial" charset="0"/>
                          <a:ea typeface="宋体" charset="0"/>
                        </a:rPr>
                        <a:t>班名</a:t>
                      </a: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20675">
                <a:tc>
                  <a:txBody>
                    <a:bodyPr/>
                    <a:lstStyle>
                      <a:lvl1pPr>
                        <a:spcBef>
                          <a:spcPct val="35000"/>
                        </a:spcBef>
                        <a:buClr>
                          <a:schemeClr val="hlink"/>
                        </a:buClr>
                        <a:buSzPct val="75000"/>
                        <a:buFont typeface="Wingdings" charset="2"/>
                        <a:defRPr sz="2200" b="1">
                          <a:solidFill>
                            <a:schemeClr val="tx1"/>
                          </a:solidFill>
                          <a:latin typeface="Arial" charset="0"/>
                          <a:ea typeface="宋体" charset="0"/>
                        </a:defRPr>
                      </a:lvl1pPr>
                      <a:lvl2pPr>
                        <a:spcBef>
                          <a:spcPct val="35000"/>
                        </a:spcBef>
                        <a:buClr>
                          <a:schemeClr val="tx2"/>
                        </a:buClr>
                        <a:buSzPct val="75000"/>
                        <a:buFont typeface="Wingdings" charset="2"/>
                        <a:defRPr sz="2000" b="1">
                          <a:solidFill>
                            <a:schemeClr val="tx1"/>
                          </a:solidFill>
                          <a:latin typeface="Arial" charset="0"/>
                          <a:ea typeface="宋体" charset="0"/>
                        </a:defRPr>
                      </a:lvl2pPr>
                      <a:lvl3pPr>
                        <a:spcBef>
                          <a:spcPct val="35000"/>
                        </a:spcBef>
                        <a:buClr>
                          <a:schemeClr val="accent2"/>
                        </a:buClr>
                        <a:buSzPct val="75000"/>
                        <a:buFont typeface="Wingdings" charset="2"/>
                        <a:defRPr sz="2000" b="1">
                          <a:solidFill>
                            <a:schemeClr val="tx1"/>
                          </a:solidFill>
                          <a:latin typeface="Arial" charset="0"/>
                          <a:ea typeface="宋体" charset="0"/>
                        </a:defRPr>
                      </a:lvl3pPr>
                      <a:lvl4pPr>
                        <a:spcBef>
                          <a:spcPct val="35000"/>
                        </a:spcBef>
                        <a:buClr>
                          <a:schemeClr val="folHlink"/>
                        </a:buClr>
                        <a:buSzPct val="75000"/>
                        <a:buFont typeface="Wingdings" charset="2"/>
                        <a:defRPr sz="2000" b="1">
                          <a:solidFill>
                            <a:schemeClr val="tx1"/>
                          </a:solidFill>
                          <a:latin typeface="Arial" charset="0"/>
                          <a:ea typeface="宋体" charset="0"/>
                        </a:defRPr>
                      </a:lvl4pPr>
                      <a:lvl5pPr>
                        <a:spcBef>
                          <a:spcPct val="35000"/>
                        </a:spcBef>
                        <a:buClr>
                          <a:schemeClr val="tx1"/>
                        </a:buClr>
                        <a:buSzPct val="75000"/>
                        <a:buFont typeface="Wingdings" charset="2"/>
                        <a:defRPr sz="2000" b="1">
                          <a:solidFill>
                            <a:schemeClr val="tx1"/>
                          </a:solidFill>
                          <a:latin typeface="Arial" charset="0"/>
                          <a:ea typeface="宋体" charset="0"/>
                        </a:defRPr>
                      </a:lvl5pPr>
                      <a:lvl6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6pPr>
                      <a:lvl7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7pPr>
                      <a:lvl8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8pPr>
                      <a:lvl9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charset="2"/>
                        <a:buNone/>
                        <a:tabLst/>
                      </a:pPr>
                      <a:r>
                        <a:rPr kumimoji="0" lang="en-US" altLang="zh-CN" sz="2000" b="0" i="0" u="none" strike="noStrike" cap="none" normalizeH="0" baseline="0">
                          <a:ln>
                            <a:noFill/>
                          </a:ln>
                          <a:solidFill>
                            <a:schemeClr val="tx1"/>
                          </a:solidFill>
                          <a:effectLst/>
                          <a:latin typeface="Arial" charset="0"/>
                          <a:ea typeface="宋体" charset="0"/>
                        </a:rPr>
                        <a:t>C1</a:t>
                      </a:r>
                      <a:endParaRPr kumimoji="0" lang="en-US" altLang="zh-CN" sz="2000" b="0" i="0" u="none" strike="noStrike" cap="none" normalizeH="0" baseline="-20000">
                        <a:ln>
                          <a:noFill/>
                        </a:ln>
                        <a:solidFill>
                          <a:schemeClr val="tx1"/>
                        </a:solidFill>
                        <a:effectLst/>
                        <a:latin typeface="Arial" charset="0"/>
                        <a:ea typeface="宋体"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charset="2"/>
                        <a:defRPr sz="2200" b="1">
                          <a:solidFill>
                            <a:schemeClr val="tx1"/>
                          </a:solidFill>
                          <a:latin typeface="Arial" charset="0"/>
                          <a:ea typeface="宋体" charset="0"/>
                        </a:defRPr>
                      </a:lvl1pPr>
                      <a:lvl2pPr>
                        <a:spcBef>
                          <a:spcPct val="35000"/>
                        </a:spcBef>
                        <a:buClr>
                          <a:schemeClr val="tx2"/>
                        </a:buClr>
                        <a:buSzPct val="75000"/>
                        <a:buFont typeface="Wingdings" charset="2"/>
                        <a:defRPr sz="2000" b="1">
                          <a:solidFill>
                            <a:schemeClr val="tx1"/>
                          </a:solidFill>
                          <a:latin typeface="Arial" charset="0"/>
                          <a:ea typeface="宋体" charset="0"/>
                        </a:defRPr>
                      </a:lvl2pPr>
                      <a:lvl3pPr>
                        <a:spcBef>
                          <a:spcPct val="35000"/>
                        </a:spcBef>
                        <a:buClr>
                          <a:schemeClr val="accent2"/>
                        </a:buClr>
                        <a:buSzPct val="75000"/>
                        <a:buFont typeface="Wingdings" charset="2"/>
                        <a:defRPr sz="2000" b="1">
                          <a:solidFill>
                            <a:schemeClr val="tx1"/>
                          </a:solidFill>
                          <a:latin typeface="Arial" charset="0"/>
                          <a:ea typeface="宋体" charset="0"/>
                        </a:defRPr>
                      </a:lvl3pPr>
                      <a:lvl4pPr>
                        <a:spcBef>
                          <a:spcPct val="35000"/>
                        </a:spcBef>
                        <a:buClr>
                          <a:schemeClr val="folHlink"/>
                        </a:buClr>
                        <a:buSzPct val="75000"/>
                        <a:buFont typeface="Wingdings" charset="2"/>
                        <a:defRPr sz="2000" b="1">
                          <a:solidFill>
                            <a:schemeClr val="tx1"/>
                          </a:solidFill>
                          <a:latin typeface="Arial" charset="0"/>
                          <a:ea typeface="宋体" charset="0"/>
                        </a:defRPr>
                      </a:lvl4pPr>
                      <a:lvl5pPr>
                        <a:spcBef>
                          <a:spcPct val="35000"/>
                        </a:spcBef>
                        <a:buClr>
                          <a:schemeClr val="tx1"/>
                        </a:buClr>
                        <a:buSzPct val="75000"/>
                        <a:buFont typeface="Wingdings" charset="2"/>
                        <a:defRPr sz="2000" b="1">
                          <a:solidFill>
                            <a:schemeClr val="tx1"/>
                          </a:solidFill>
                          <a:latin typeface="Arial" charset="0"/>
                          <a:ea typeface="宋体" charset="0"/>
                        </a:defRPr>
                      </a:lvl5pPr>
                      <a:lvl6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6pPr>
                      <a:lvl7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7pPr>
                      <a:lvl8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8pPr>
                      <a:lvl9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charset="2"/>
                        <a:buNone/>
                        <a:tabLst/>
                      </a:pPr>
                      <a:r>
                        <a:rPr kumimoji="0" lang="en-US" altLang="zh-CN" sz="2000" b="0" i="0" u="none" strike="noStrike" cap="none" normalizeH="0" baseline="0">
                          <a:ln>
                            <a:noFill/>
                          </a:ln>
                          <a:solidFill>
                            <a:schemeClr val="tx1"/>
                          </a:solidFill>
                          <a:effectLst/>
                          <a:latin typeface="Arial" charset="0"/>
                          <a:ea typeface="宋体" charset="0"/>
                        </a:rPr>
                        <a:t>1</a:t>
                      </a:r>
                      <a:r>
                        <a:rPr kumimoji="0" lang="zh-CN" altLang="en-US" sz="2000" b="0" i="0" u="none" strike="noStrike" cap="none" normalizeH="0" baseline="0">
                          <a:ln>
                            <a:noFill/>
                          </a:ln>
                          <a:solidFill>
                            <a:schemeClr val="tx1"/>
                          </a:solidFill>
                          <a:effectLst/>
                          <a:latin typeface="Arial" charset="0"/>
                          <a:ea typeface="宋体" charset="0"/>
                        </a:rPr>
                        <a:t>班</a:t>
                      </a:r>
                      <a:endParaRPr kumimoji="0" lang="zh-CN" altLang="en-US" sz="2000" b="0" i="0" u="none" strike="noStrike" cap="none" normalizeH="0" baseline="-20000">
                        <a:ln>
                          <a:noFill/>
                        </a:ln>
                        <a:solidFill>
                          <a:schemeClr val="tx1"/>
                        </a:solidFill>
                        <a:effectLst/>
                        <a:latin typeface="Arial" charset="0"/>
                        <a:ea typeface="宋体" charset="0"/>
                      </a:endParaRP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lvl1pPr>
                        <a:spcBef>
                          <a:spcPct val="35000"/>
                        </a:spcBef>
                        <a:buClr>
                          <a:schemeClr val="hlink"/>
                        </a:buClr>
                        <a:buSzPct val="75000"/>
                        <a:buFont typeface="Wingdings" charset="2"/>
                        <a:defRPr sz="2200" b="1">
                          <a:solidFill>
                            <a:schemeClr val="tx1"/>
                          </a:solidFill>
                          <a:latin typeface="Arial" charset="0"/>
                          <a:ea typeface="宋体" charset="0"/>
                        </a:defRPr>
                      </a:lvl1pPr>
                      <a:lvl2pPr>
                        <a:spcBef>
                          <a:spcPct val="35000"/>
                        </a:spcBef>
                        <a:buClr>
                          <a:schemeClr val="tx2"/>
                        </a:buClr>
                        <a:buSzPct val="75000"/>
                        <a:buFont typeface="Wingdings" charset="2"/>
                        <a:defRPr sz="2000" b="1">
                          <a:solidFill>
                            <a:schemeClr val="tx1"/>
                          </a:solidFill>
                          <a:latin typeface="Arial" charset="0"/>
                          <a:ea typeface="宋体" charset="0"/>
                        </a:defRPr>
                      </a:lvl2pPr>
                      <a:lvl3pPr>
                        <a:spcBef>
                          <a:spcPct val="35000"/>
                        </a:spcBef>
                        <a:buClr>
                          <a:schemeClr val="accent2"/>
                        </a:buClr>
                        <a:buSzPct val="75000"/>
                        <a:buFont typeface="Wingdings" charset="2"/>
                        <a:defRPr sz="2000" b="1">
                          <a:solidFill>
                            <a:schemeClr val="tx1"/>
                          </a:solidFill>
                          <a:latin typeface="Arial" charset="0"/>
                          <a:ea typeface="宋体" charset="0"/>
                        </a:defRPr>
                      </a:lvl3pPr>
                      <a:lvl4pPr>
                        <a:spcBef>
                          <a:spcPct val="35000"/>
                        </a:spcBef>
                        <a:buClr>
                          <a:schemeClr val="folHlink"/>
                        </a:buClr>
                        <a:buSzPct val="75000"/>
                        <a:buFont typeface="Wingdings" charset="2"/>
                        <a:defRPr sz="2000" b="1">
                          <a:solidFill>
                            <a:schemeClr val="tx1"/>
                          </a:solidFill>
                          <a:latin typeface="Arial" charset="0"/>
                          <a:ea typeface="宋体" charset="0"/>
                        </a:defRPr>
                      </a:lvl4pPr>
                      <a:lvl5pPr>
                        <a:spcBef>
                          <a:spcPct val="35000"/>
                        </a:spcBef>
                        <a:buClr>
                          <a:schemeClr val="tx1"/>
                        </a:buClr>
                        <a:buSzPct val="75000"/>
                        <a:buFont typeface="Wingdings" charset="2"/>
                        <a:defRPr sz="2000" b="1">
                          <a:solidFill>
                            <a:schemeClr val="tx1"/>
                          </a:solidFill>
                          <a:latin typeface="Arial" charset="0"/>
                          <a:ea typeface="宋体" charset="0"/>
                        </a:defRPr>
                      </a:lvl5pPr>
                      <a:lvl6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6pPr>
                      <a:lvl7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7pPr>
                      <a:lvl8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8pPr>
                      <a:lvl9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charset="2"/>
                        <a:buNone/>
                        <a:tabLst/>
                      </a:pPr>
                      <a:r>
                        <a:rPr kumimoji="0" lang="en-US" altLang="zh-CN" sz="2000" b="0" i="0" u="none" strike="noStrike" cap="none" normalizeH="0" baseline="0" dirty="0">
                          <a:ln>
                            <a:noFill/>
                          </a:ln>
                          <a:solidFill>
                            <a:schemeClr val="tx1"/>
                          </a:solidFill>
                          <a:effectLst/>
                          <a:latin typeface="Arial" charset="0"/>
                          <a:ea typeface="宋体" charset="0"/>
                        </a:rPr>
                        <a:t>C2</a:t>
                      </a:r>
                      <a:endParaRPr kumimoji="0" lang="en-US" altLang="zh-CN" sz="2000" b="0" i="0" u="none" strike="noStrike" cap="none" normalizeH="0" baseline="-20000" dirty="0">
                        <a:ln>
                          <a:noFill/>
                        </a:ln>
                        <a:solidFill>
                          <a:schemeClr val="tx1"/>
                        </a:solidFill>
                        <a:effectLst/>
                        <a:latin typeface="Arial" charset="0"/>
                        <a:ea typeface="宋体"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charset="2"/>
                        <a:defRPr sz="2200" b="1">
                          <a:solidFill>
                            <a:schemeClr val="tx1"/>
                          </a:solidFill>
                          <a:latin typeface="Arial" charset="0"/>
                          <a:ea typeface="宋体" charset="0"/>
                        </a:defRPr>
                      </a:lvl1pPr>
                      <a:lvl2pPr>
                        <a:spcBef>
                          <a:spcPct val="35000"/>
                        </a:spcBef>
                        <a:buClr>
                          <a:schemeClr val="tx2"/>
                        </a:buClr>
                        <a:buSzPct val="75000"/>
                        <a:buFont typeface="Wingdings" charset="2"/>
                        <a:defRPr sz="2000" b="1">
                          <a:solidFill>
                            <a:schemeClr val="tx1"/>
                          </a:solidFill>
                          <a:latin typeface="Arial" charset="0"/>
                          <a:ea typeface="宋体" charset="0"/>
                        </a:defRPr>
                      </a:lvl2pPr>
                      <a:lvl3pPr>
                        <a:spcBef>
                          <a:spcPct val="35000"/>
                        </a:spcBef>
                        <a:buClr>
                          <a:schemeClr val="accent2"/>
                        </a:buClr>
                        <a:buSzPct val="75000"/>
                        <a:buFont typeface="Wingdings" charset="2"/>
                        <a:defRPr sz="2000" b="1">
                          <a:solidFill>
                            <a:schemeClr val="tx1"/>
                          </a:solidFill>
                          <a:latin typeface="Arial" charset="0"/>
                          <a:ea typeface="宋体" charset="0"/>
                        </a:defRPr>
                      </a:lvl3pPr>
                      <a:lvl4pPr>
                        <a:spcBef>
                          <a:spcPct val="35000"/>
                        </a:spcBef>
                        <a:buClr>
                          <a:schemeClr val="folHlink"/>
                        </a:buClr>
                        <a:buSzPct val="75000"/>
                        <a:buFont typeface="Wingdings" charset="2"/>
                        <a:defRPr sz="2000" b="1">
                          <a:solidFill>
                            <a:schemeClr val="tx1"/>
                          </a:solidFill>
                          <a:latin typeface="Arial" charset="0"/>
                          <a:ea typeface="宋体" charset="0"/>
                        </a:defRPr>
                      </a:lvl4pPr>
                      <a:lvl5pPr>
                        <a:spcBef>
                          <a:spcPct val="35000"/>
                        </a:spcBef>
                        <a:buClr>
                          <a:schemeClr val="tx1"/>
                        </a:buClr>
                        <a:buSzPct val="75000"/>
                        <a:buFont typeface="Wingdings" charset="2"/>
                        <a:defRPr sz="2000" b="1">
                          <a:solidFill>
                            <a:schemeClr val="tx1"/>
                          </a:solidFill>
                          <a:latin typeface="Arial" charset="0"/>
                          <a:ea typeface="宋体" charset="0"/>
                        </a:defRPr>
                      </a:lvl5pPr>
                      <a:lvl6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6pPr>
                      <a:lvl7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7pPr>
                      <a:lvl8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8pPr>
                      <a:lvl9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charset="2"/>
                        <a:buNone/>
                        <a:tabLst/>
                      </a:pPr>
                      <a:r>
                        <a:rPr kumimoji="0" lang="en-US" altLang="zh-CN" sz="2000" b="0" i="0" u="none" strike="noStrike" cap="none" normalizeH="0" baseline="0">
                          <a:ln>
                            <a:noFill/>
                          </a:ln>
                          <a:solidFill>
                            <a:schemeClr val="tx1"/>
                          </a:solidFill>
                          <a:effectLst/>
                          <a:latin typeface="Arial" charset="0"/>
                          <a:ea typeface="宋体" charset="0"/>
                        </a:rPr>
                        <a:t>2</a:t>
                      </a:r>
                      <a:r>
                        <a:rPr kumimoji="0" lang="zh-CN" altLang="en-US" sz="2000" b="0" i="0" u="none" strike="noStrike" cap="none" normalizeH="0" baseline="0">
                          <a:ln>
                            <a:noFill/>
                          </a:ln>
                          <a:solidFill>
                            <a:schemeClr val="tx1"/>
                          </a:solidFill>
                          <a:effectLst/>
                          <a:latin typeface="Arial" charset="0"/>
                          <a:ea typeface="宋体" charset="0"/>
                        </a:rPr>
                        <a:t>班</a:t>
                      </a: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lvl1pPr>
                        <a:spcBef>
                          <a:spcPct val="35000"/>
                        </a:spcBef>
                        <a:buClr>
                          <a:schemeClr val="hlink"/>
                        </a:buClr>
                        <a:buSzPct val="75000"/>
                        <a:buFont typeface="Wingdings" charset="2"/>
                        <a:defRPr sz="2200" b="1">
                          <a:solidFill>
                            <a:schemeClr val="tx1"/>
                          </a:solidFill>
                          <a:latin typeface="Arial" charset="0"/>
                          <a:ea typeface="宋体" charset="0"/>
                        </a:defRPr>
                      </a:lvl1pPr>
                      <a:lvl2pPr>
                        <a:spcBef>
                          <a:spcPct val="35000"/>
                        </a:spcBef>
                        <a:buClr>
                          <a:schemeClr val="tx2"/>
                        </a:buClr>
                        <a:buSzPct val="75000"/>
                        <a:buFont typeface="Wingdings" charset="2"/>
                        <a:defRPr sz="2000" b="1">
                          <a:solidFill>
                            <a:schemeClr val="tx1"/>
                          </a:solidFill>
                          <a:latin typeface="Arial" charset="0"/>
                          <a:ea typeface="宋体" charset="0"/>
                        </a:defRPr>
                      </a:lvl2pPr>
                      <a:lvl3pPr>
                        <a:spcBef>
                          <a:spcPct val="35000"/>
                        </a:spcBef>
                        <a:buClr>
                          <a:schemeClr val="accent2"/>
                        </a:buClr>
                        <a:buSzPct val="75000"/>
                        <a:buFont typeface="Wingdings" charset="2"/>
                        <a:defRPr sz="2000" b="1">
                          <a:solidFill>
                            <a:schemeClr val="tx1"/>
                          </a:solidFill>
                          <a:latin typeface="Arial" charset="0"/>
                          <a:ea typeface="宋体" charset="0"/>
                        </a:defRPr>
                      </a:lvl3pPr>
                      <a:lvl4pPr>
                        <a:spcBef>
                          <a:spcPct val="35000"/>
                        </a:spcBef>
                        <a:buClr>
                          <a:schemeClr val="folHlink"/>
                        </a:buClr>
                        <a:buSzPct val="75000"/>
                        <a:buFont typeface="Wingdings" charset="2"/>
                        <a:defRPr sz="2000" b="1">
                          <a:solidFill>
                            <a:schemeClr val="tx1"/>
                          </a:solidFill>
                          <a:latin typeface="Arial" charset="0"/>
                          <a:ea typeface="宋体" charset="0"/>
                        </a:defRPr>
                      </a:lvl4pPr>
                      <a:lvl5pPr>
                        <a:spcBef>
                          <a:spcPct val="35000"/>
                        </a:spcBef>
                        <a:buClr>
                          <a:schemeClr val="tx1"/>
                        </a:buClr>
                        <a:buSzPct val="75000"/>
                        <a:buFont typeface="Wingdings" charset="2"/>
                        <a:defRPr sz="2000" b="1">
                          <a:solidFill>
                            <a:schemeClr val="tx1"/>
                          </a:solidFill>
                          <a:latin typeface="Arial" charset="0"/>
                          <a:ea typeface="宋体" charset="0"/>
                        </a:defRPr>
                      </a:lvl5pPr>
                      <a:lvl6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6pPr>
                      <a:lvl7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7pPr>
                      <a:lvl8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8pPr>
                      <a:lvl9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charset="2"/>
                        <a:buNone/>
                        <a:tabLst/>
                      </a:pPr>
                      <a:r>
                        <a:rPr kumimoji="0" lang="en-US" altLang="zh-CN" sz="2000" b="0" i="0" u="none" strike="noStrike" cap="none" normalizeH="0" baseline="0">
                          <a:ln>
                            <a:noFill/>
                          </a:ln>
                          <a:solidFill>
                            <a:schemeClr val="tx1"/>
                          </a:solidFill>
                          <a:effectLst/>
                          <a:latin typeface="Arial" charset="0"/>
                          <a:ea typeface="宋体" charset="0"/>
                        </a:rPr>
                        <a:t>C3</a:t>
                      </a:r>
                      <a:endParaRPr kumimoji="0" lang="en-US" altLang="zh-CN" sz="2000" b="0" i="0" u="none" strike="noStrike" cap="none" normalizeH="0" baseline="-20000">
                        <a:ln>
                          <a:noFill/>
                        </a:ln>
                        <a:solidFill>
                          <a:schemeClr val="tx1"/>
                        </a:solidFill>
                        <a:effectLst/>
                        <a:latin typeface="Arial" charset="0"/>
                        <a:ea typeface="宋体"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charset="2"/>
                        <a:defRPr sz="2200" b="1">
                          <a:solidFill>
                            <a:schemeClr val="tx1"/>
                          </a:solidFill>
                          <a:latin typeface="Arial" charset="0"/>
                          <a:ea typeface="宋体" charset="0"/>
                        </a:defRPr>
                      </a:lvl1pPr>
                      <a:lvl2pPr>
                        <a:spcBef>
                          <a:spcPct val="35000"/>
                        </a:spcBef>
                        <a:buClr>
                          <a:schemeClr val="tx2"/>
                        </a:buClr>
                        <a:buSzPct val="75000"/>
                        <a:buFont typeface="Wingdings" charset="2"/>
                        <a:defRPr sz="2000" b="1">
                          <a:solidFill>
                            <a:schemeClr val="tx1"/>
                          </a:solidFill>
                          <a:latin typeface="Arial" charset="0"/>
                          <a:ea typeface="宋体" charset="0"/>
                        </a:defRPr>
                      </a:lvl2pPr>
                      <a:lvl3pPr>
                        <a:spcBef>
                          <a:spcPct val="35000"/>
                        </a:spcBef>
                        <a:buClr>
                          <a:schemeClr val="accent2"/>
                        </a:buClr>
                        <a:buSzPct val="75000"/>
                        <a:buFont typeface="Wingdings" charset="2"/>
                        <a:defRPr sz="2000" b="1">
                          <a:solidFill>
                            <a:schemeClr val="tx1"/>
                          </a:solidFill>
                          <a:latin typeface="Arial" charset="0"/>
                          <a:ea typeface="宋体" charset="0"/>
                        </a:defRPr>
                      </a:lvl3pPr>
                      <a:lvl4pPr>
                        <a:spcBef>
                          <a:spcPct val="35000"/>
                        </a:spcBef>
                        <a:buClr>
                          <a:schemeClr val="folHlink"/>
                        </a:buClr>
                        <a:buSzPct val="75000"/>
                        <a:buFont typeface="Wingdings" charset="2"/>
                        <a:defRPr sz="2000" b="1">
                          <a:solidFill>
                            <a:schemeClr val="tx1"/>
                          </a:solidFill>
                          <a:latin typeface="Arial" charset="0"/>
                          <a:ea typeface="宋体" charset="0"/>
                        </a:defRPr>
                      </a:lvl4pPr>
                      <a:lvl5pPr>
                        <a:spcBef>
                          <a:spcPct val="35000"/>
                        </a:spcBef>
                        <a:buClr>
                          <a:schemeClr val="tx1"/>
                        </a:buClr>
                        <a:buSzPct val="75000"/>
                        <a:buFont typeface="Wingdings" charset="2"/>
                        <a:defRPr sz="2000" b="1">
                          <a:solidFill>
                            <a:schemeClr val="tx1"/>
                          </a:solidFill>
                          <a:latin typeface="Arial" charset="0"/>
                          <a:ea typeface="宋体" charset="0"/>
                        </a:defRPr>
                      </a:lvl5pPr>
                      <a:lvl6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6pPr>
                      <a:lvl7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7pPr>
                      <a:lvl8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8pPr>
                      <a:lvl9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charset="2"/>
                        <a:buNone/>
                        <a:tabLst/>
                      </a:pPr>
                      <a:r>
                        <a:rPr kumimoji="0" lang="en-US" altLang="zh-CN" sz="2000" b="0" i="0" u="none" strike="noStrike" cap="none" normalizeH="0" baseline="0">
                          <a:ln>
                            <a:noFill/>
                          </a:ln>
                          <a:solidFill>
                            <a:schemeClr val="tx1"/>
                          </a:solidFill>
                          <a:effectLst/>
                          <a:latin typeface="Arial" charset="0"/>
                          <a:ea typeface="宋体" charset="0"/>
                        </a:rPr>
                        <a:t>3</a:t>
                      </a:r>
                      <a:r>
                        <a:rPr kumimoji="0" lang="zh-CN" altLang="en-US" sz="2000" b="0" i="0" u="none" strike="noStrike" cap="none" normalizeH="0" baseline="0">
                          <a:ln>
                            <a:noFill/>
                          </a:ln>
                          <a:solidFill>
                            <a:schemeClr val="tx1"/>
                          </a:solidFill>
                          <a:effectLst/>
                          <a:latin typeface="Arial" charset="0"/>
                          <a:ea typeface="宋体" charset="0"/>
                        </a:rPr>
                        <a:t>班</a:t>
                      </a: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lvl1pPr>
                        <a:spcBef>
                          <a:spcPct val="35000"/>
                        </a:spcBef>
                        <a:buClr>
                          <a:schemeClr val="hlink"/>
                        </a:buClr>
                        <a:buSzPct val="75000"/>
                        <a:buFont typeface="Wingdings" charset="2"/>
                        <a:defRPr sz="2200" b="1">
                          <a:solidFill>
                            <a:schemeClr val="tx1"/>
                          </a:solidFill>
                          <a:latin typeface="Arial" charset="0"/>
                          <a:ea typeface="宋体" charset="0"/>
                        </a:defRPr>
                      </a:lvl1pPr>
                      <a:lvl2pPr>
                        <a:spcBef>
                          <a:spcPct val="35000"/>
                        </a:spcBef>
                        <a:buClr>
                          <a:schemeClr val="tx2"/>
                        </a:buClr>
                        <a:buSzPct val="75000"/>
                        <a:buFont typeface="Wingdings" charset="2"/>
                        <a:defRPr sz="2000" b="1">
                          <a:solidFill>
                            <a:schemeClr val="tx1"/>
                          </a:solidFill>
                          <a:latin typeface="Arial" charset="0"/>
                          <a:ea typeface="宋体" charset="0"/>
                        </a:defRPr>
                      </a:lvl2pPr>
                      <a:lvl3pPr>
                        <a:spcBef>
                          <a:spcPct val="35000"/>
                        </a:spcBef>
                        <a:buClr>
                          <a:schemeClr val="accent2"/>
                        </a:buClr>
                        <a:buSzPct val="75000"/>
                        <a:buFont typeface="Wingdings" charset="2"/>
                        <a:defRPr sz="2000" b="1">
                          <a:solidFill>
                            <a:schemeClr val="tx1"/>
                          </a:solidFill>
                          <a:latin typeface="Arial" charset="0"/>
                          <a:ea typeface="宋体" charset="0"/>
                        </a:defRPr>
                      </a:lvl3pPr>
                      <a:lvl4pPr>
                        <a:spcBef>
                          <a:spcPct val="35000"/>
                        </a:spcBef>
                        <a:buClr>
                          <a:schemeClr val="folHlink"/>
                        </a:buClr>
                        <a:buSzPct val="75000"/>
                        <a:buFont typeface="Wingdings" charset="2"/>
                        <a:defRPr sz="2000" b="1">
                          <a:solidFill>
                            <a:schemeClr val="tx1"/>
                          </a:solidFill>
                          <a:latin typeface="Arial" charset="0"/>
                          <a:ea typeface="宋体" charset="0"/>
                        </a:defRPr>
                      </a:lvl4pPr>
                      <a:lvl5pPr>
                        <a:spcBef>
                          <a:spcPct val="35000"/>
                        </a:spcBef>
                        <a:buClr>
                          <a:schemeClr val="tx1"/>
                        </a:buClr>
                        <a:buSzPct val="75000"/>
                        <a:buFont typeface="Wingdings" charset="2"/>
                        <a:defRPr sz="2000" b="1">
                          <a:solidFill>
                            <a:schemeClr val="tx1"/>
                          </a:solidFill>
                          <a:latin typeface="Arial" charset="0"/>
                          <a:ea typeface="宋体" charset="0"/>
                        </a:defRPr>
                      </a:lvl5pPr>
                      <a:lvl6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6pPr>
                      <a:lvl7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7pPr>
                      <a:lvl8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8pPr>
                      <a:lvl9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charset="2"/>
                        <a:buNone/>
                        <a:tabLst/>
                      </a:pPr>
                      <a:r>
                        <a:rPr kumimoji="0" lang="en-US" altLang="zh-CN" sz="2000" b="0" i="0" u="none" strike="noStrike" cap="none" normalizeH="0" baseline="0">
                          <a:ln>
                            <a:noFill/>
                          </a:ln>
                          <a:solidFill>
                            <a:srgbClr val="00E444"/>
                          </a:solidFill>
                          <a:effectLst/>
                          <a:latin typeface="Arial" charset="0"/>
                          <a:ea typeface="宋体" charset="0"/>
                        </a:rPr>
                        <a:t>Null</a:t>
                      </a:r>
                      <a:endParaRPr kumimoji="0" lang="en-US" altLang="zh-CN" sz="2000" b="0" i="0" u="none" strike="noStrike" cap="none" normalizeH="0" baseline="-20000">
                        <a:ln>
                          <a:noFill/>
                        </a:ln>
                        <a:solidFill>
                          <a:srgbClr val="00E444"/>
                        </a:solidFill>
                        <a:effectLst/>
                        <a:latin typeface="Arial" charset="0"/>
                        <a:ea typeface="宋体"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charset="2"/>
                        <a:defRPr sz="2200" b="1">
                          <a:solidFill>
                            <a:schemeClr val="tx1"/>
                          </a:solidFill>
                          <a:latin typeface="Arial" charset="0"/>
                          <a:ea typeface="宋体" charset="0"/>
                        </a:defRPr>
                      </a:lvl1pPr>
                      <a:lvl2pPr>
                        <a:spcBef>
                          <a:spcPct val="35000"/>
                        </a:spcBef>
                        <a:buClr>
                          <a:schemeClr val="tx2"/>
                        </a:buClr>
                        <a:buSzPct val="75000"/>
                        <a:buFont typeface="Wingdings" charset="2"/>
                        <a:defRPr sz="2000" b="1">
                          <a:solidFill>
                            <a:schemeClr val="tx1"/>
                          </a:solidFill>
                          <a:latin typeface="Arial" charset="0"/>
                          <a:ea typeface="宋体" charset="0"/>
                        </a:defRPr>
                      </a:lvl2pPr>
                      <a:lvl3pPr>
                        <a:spcBef>
                          <a:spcPct val="35000"/>
                        </a:spcBef>
                        <a:buClr>
                          <a:schemeClr val="accent2"/>
                        </a:buClr>
                        <a:buSzPct val="75000"/>
                        <a:buFont typeface="Wingdings" charset="2"/>
                        <a:defRPr sz="2000" b="1">
                          <a:solidFill>
                            <a:schemeClr val="tx1"/>
                          </a:solidFill>
                          <a:latin typeface="Arial" charset="0"/>
                          <a:ea typeface="宋体" charset="0"/>
                        </a:defRPr>
                      </a:lvl3pPr>
                      <a:lvl4pPr>
                        <a:spcBef>
                          <a:spcPct val="35000"/>
                        </a:spcBef>
                        <a:buClr>
                          <a:schemeClr val="folHlink"/>
                        </a:buClr>
                        <a:buSzPct val="75000"/>
                        <a:buFont typeface="Wingdings" charset="2"/>
                        <a:defRPr sz="2000" b="1">
                          <a:solidFill>
                            <a:schemeClr val="tx1"/>
                          </a:solidFill>
                          <a:latin typeface="Arial" charset="0"/>
                          <a:ea typeface="宋体" charset="0"/>
                        </a:defRPr>
                      </a:lvl4pPr>
                      <a:lvl5pPr>
                        <a:spcBef>
                          <a:spcPct val="35000"/>
                        </a:spcBef>
                        <a:buClr>
                          <a:schemeClr val="tx1"/>
                        </a:buClr>
                        <a:buSzPct val="75000"/>
                        <a:buFont typeface="Wingdings" charset="2"/>
                        <a:defRPr sz="2000" b="1">
                          <a:solidFill>
                            <a:schemeClr val="tx1"/>
                          </a:solidFill>
                          <a:latin typeface="Arial" charset="0"/>
                          <a:ea typeface="宋体" charset="0"/>
                        </a:defRPr>
                      </a:lvl5pPr>
                      <a:lvl6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6pPr>
                      <a:lvl7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7pPr>
                      <a:lvl8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8pPr>
                      <a:lvl9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charset="2"/>
                        <a:buNone/>
                        <a:tabLst/>
                      </a:pPr>
                      <a:r>
                        <a:rPr kumimoji="0" lang="en-US" altLang="zh-CN" sz="2000" b="0" i="0" u="none" strike="noStrike" cap="none" normalizeH="0" baseline="0" dirty="0">
                          <a:ln>
                            <a:noFill/>
                          </a:ln>
                          <a:solidFill>
                            <a:srgbClr val="00E444"/>
                          </a:solidFill>
                          <a:effectLst/>
                          <a:latin typeface="Arial" charset="0"/>
                          <a:ea typeface="宋体" charset="0"/>
                        </a:rPr>
                        <a:t>4</a:t>
                      </a:r>
                      <a:r>
                        <a:rPr kumimoji="0" lang="zh-CN" altLang="en-US" sz="2000" b="0" i="0" u="none" strike="noStrike" cap="none" normalizeH="0" baseline="0" dirty="0">
                          <a:ln>
                            <a:noFill/>
                          </a:ln>
                          <a:solidFill>
                            <a:srgbClr val="00E444"/>
                          </a:solidFill>
                          <a:effectLst/>
                          <a:latin typeface="Arial" charset="0"/>
                          <a:ea typeface="宋体" charset="0"/>
                        </a:rPr>
                        <a:t>班</a:t>
                      </a:r>
                      <a:endParaRPr kumimoji="0" lang="zh-CN" altLang="en-US" sz="2000" b="0" i="0" u="none" strike="noStrike" cap="none" normalizeH="0" baseline="-20000" dirty="0">
                        <a:ln>
                          <a:noFill/>
                        </a:ln>
                        <a:solidFill>
                          <a:srgbClr val="00E444"/>
                        </a:solidFill>
                        <a:effectLst/>
                        <a:latin typeface="Arial" charset="0"/>
                        <a:ea typeface="宋体" charset="0"/>
                      </a:endParaRPr>
                    </a:p>
                  </a:txBody>
                  <a:tcPr marL="0" marR="0" marT="0" marB="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839847" name="Text Box 167"/>
          <p:cNvSpPr txBox="1">
            <a:spLocks noChangeArrowheads="1"/>
          </p:cNvSpPr>
          <p:nvPr/>
        </p:nvSpPr>
        <p:spPr bwMode="auto">
          <a:xfrm>
            <a:off x="6093883" y="3890963"/>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defRPr/>
            </a:pPr>
            <a:r>
              <a:rPr kumimoji="1" lang="zh-CN" altLang="en-US" sz="2400" dirty="0" smtClean="0">
                <a:latin typeface="Tahoma" panose="020B0604030504040204" pitchFamily="34" charset="0"/>
              </a:rPr>
              <a:t>班级</a:t>
            </a:r>
          </a:p>
        </p:txBody>
      </p:sp>
      <p:sp>
        <p:nvSpPr>
          <p:cNvPr id="839868" name="Text Box 188"/>
          <p:cNvSpPr txBox="1">
            <a:spLocks noChangeArrowheads="1"/>
          </p:cNvSpPr>
          <p:nvPr/>
        </p:nvSpPr>
        <p:spPr bwMode="auto">
          <a:xfrm>
            <a:off x="7298266" y="5040315"/>
            <a:ext cx="1117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rIns="0">
            <a:spAutoFit/>
          </a:bodyPr>
          <a:lstStyle/>
          <a:p>
            <a:pPr eaLnBrk="1" hangingPunct="1">
              <a:spcBef>
                <a:spcPct val="50000"/>
              </a:spcBef>
              <a:defRPr/>
            </a:pPr>
            <a:r>
              <a:rPr kumimoji="1" lang="en-US" altLang="zh-CN" sz="6000" b="1" dirty="0">
                <a:solidFill>
                  <a:srgbClr val="FF0000"/>
                </a:solidFill>
                <a:latin typeface="宋体" charset="0"/>
                <a:ea typeface="宋体" charset="0"/>
                <a:cs typeface="Times New Roman" charset="0"/>
              </a:rPr>
              <a:t>×</a:t>
            </a:r>
          </a:p>
        </p:txBody>
      </p:sp>
    </p:spTree>
    <p:extLst>
      <p:ext uri="{BB962C8B-B14F-4D97-AF65-F5344CB8AC3E}">
        <p14:creationId xmlns:p14="http://schemas.microsoft.com/office/powerpoint/2010/main" val="26159875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39683">
                                            <p:txEl>
                                              <p:pRg st="0" end="0"/>
                                            </p:txEl>
                                          </p:spTgt>
                                        </p:tgtEl>
                                        <p:attrNameLst>
                                          <p:attrName>style.visibility</p:attrName>
                                        </p:attrNameLst>
                                      </p:cBhvr>
                                      <p:to>
                                        <p:strVal val="visible"/>
                                      </p:to>
                                    </p:set>
                                    <p:anim calcmode="lin" valueType="num">
                                      <p:cBhvr additive="base">
                                        <p:cTn id="7" dur="500" fill="hold"/>
                                        <p:tgtEl>
                                          <p:spTgt spid="8396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396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39683">
                                            <p:txEl>
                                              <p:pRg st="1" end="1"/>
                                            </p:txEl>
                                          </p:spTgt>
                                        </p:tgtEl>
                                        <p:attrNameLst>
                                          <p:attrName>style.visibility</p:attrName>
                                        </p:attrNameLst>
                                      </p:cBhvr>
                                      <p:to>
                                        <p:strVal val="visible"/>
                                      </p:to>
                                    </p:set>
                                    <p:anim calcmode="lin" valueType="num">
                                      <p:cBhvr additive="base">
                                        <p:cTn id="13" dur="500" fill="hold"/>
                                        <p:tgtEl>
                                          <p:spTgt spid="83968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396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39683">
                                            <p:txEl>
                                              <p:pRg st="2" end="2"/>
                                            </p:txEl>
                                          </p:spTgt>
                                        </p:tgtEl>
                                        <p:attrNameLst>
                                          <p:attrName>style.visibility</p:attrName>
                                        </p:attrNameLst>
                                      </p:cBhvr>
                                      <p:to>
                                        <p:strVal val="visible"/>
                                      </p:to>
                                    </p:set>
                                    <p:anim calcmode="lin" valueType="num">
                                      <p:cBhvr additive="base">
                                        <p:cTn id="19" dur="500" fill="hold"/>
                                        <p:tgtEl>
                                          <p:spTgt spid="839683">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3968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839876"/>
                                        </p:tgtEl>
                                        <p:attrNameLst>
                                          <p:attrName>style.visibility</p:attrName>
                                        </p:attrNameLst>
                                      </p:cBhvr>
                                      <p:to>
                                        <p:strVal val="visible"/>
                                      </p:to>
                                    </p:set>
                                    <p:animEffect transition="in" filter="box(in)">
                                      <p:cBhvr>
                                        <p:cTn id="25" dur="500"/>
                                        <p:tgtEl>
                                          <p:spTgt spid="839876"/>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839829"/>
                                        </p:tgtEl>
                                        <p:attrNameLst>
                                          <p:attrName>style.visibility</p:attrName>
                                        </p:attrNameLst>
                                      </p:cBhvr>
                                      <p:to>
                                        <p:strVal val="visible"/>
                                      </p:to>
                                    </p:set>
                                    <p:animEffect transition="in" filter="box(in)">
                                      <p:cBhvr>
                                        <p:cTn id="28" dur="500"/>
                                        <p:tgtEl>
                                          <p:spTgt spid="83982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839878"/>
                                        </p:tgtEl>
                                        <p:attrNameLst>
                                          <p:attrName>style.visibility</p:attrName>
                                        </p:attrNameLst>
                                      </p:cBhvr>
                                      <p:to>
                                        <p:strVal val="visible"/>
                                      </p:to>
                                    </p:set>
                                    <p:animEffect transition="in" filter="box(in)">
                                      <p:cBhvr>
                                        <p:cTn id="33" dur="500"/>
                                        <p:tgtEl>
                                          <p:spTgt spid="839878"/>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839847"/>
                                        </p:tgtEl>
                                        <p:attrNameLst>
                                          <p:attrName>style.visibility</p:attrName>
                                        </p:attrNameLst>
                                      </p:cBhvr>
                                      <p:to>
                                        <p:strVal val="visible"/>
                                      </p:to>
                                    </p:set>
                                    <p:animEffect transition="in" filter="box(in)">
                                      <p:cBhvr>
                                        <p:cTn id="36" dur="500"/>
                                        <p:tgtEl>
                                          <p:spTgt spid="839847"/>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839868"/>
                                        </p:tgtEl>
                                        <p:attrNameLst>
                                          <p:attrName>style.visibility</p:attrName>
                                        </p:attrNameLst>
                                      </p:cBhvr>
                                      <p:to>
                                        <p:strVal val="visible"/>
                                      </p:to>
                                    </p:set>
                                    <p:animEffect transition="in" filter="box(in)">
                                      <p:cBhvr>
                                        <p:cTn id="39" dur="500"/>
                                        <p:tgtEl>
                                          <p:spTgt spid="839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683" grpId="0" build="p" bldLvl="2" autoUpdateAnimBg="0"/>
      <p:bldP spid="839829" grpId="0" autoUpdateAnimBg="0"/>
      <p:bldP spid="839847" grpId="0" autoUpdateAnimBg="0"/>
      <p:bldP spid="839868"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p:txBody>
          <a:bodyPr/>
          <a:lstStyle/>
          <a:p>
            <a:pPr eaLnBrk="1" hangingPunct="1">
              <a:defRPr/>
            </a:pPr>
            <a:r>
              <a:rPr lang="zh-CN" altLang="en-US" smtClean="0"/>
              <a:t>三类关系完整性规则</a:t>
            </a:r>
          </a:p>
        </p:txBody>
      </p:sp>
      <p:sp>
        <p:nvSpPr>
          <p:cNvPr id="904195" name="Rectangle 3"/>
          <p:cNvSpPr>
            <a:spLocks noGrp="1" noChangeArrowheads="1"/>
          </p:cNvSpPr>
          <p:nvPr>
            <p:ph idx="1"/>
          </p:nvPr>
        </p:nvSpPr>
        <p:spPr/>
        <p:txBody>
          <a:bodyPr/>
          <a:lstStyle/>
          <a:p>
            <a:pPr>
              <a:defRPr/>
            </a:pPr>
            <a:r>
              <a:rPr lang="zh-CN" altLang="en-US" sz="2400" dirty="0" smtClean="0"/>
              <a:t>要点：</a:t>
            </a:r>
          </a:p>
          <a:p>
            <a:pPr lvl="1">
              <a:defRPr/>
            </a:pPr>
            <a:r>
              <a:rPr lang="zh-CN" altLang="en-US" sz="2400" dirty="0" smtClean="0"/>
              <a:t>如果一个关系的主码由多个属性构成，那么每个属性都不能取空值</a:t>
            </a:r>
            <a:endParaRPr lang="en-US" altLang="zh-CN" sz="2400" dirty="0" smtClean="0"/>
          </a:p>
        </p:txBody>
      </p:sp>
      <p:graphicFrame>
        <p:nvGraphicFramePr>
          <p:cNvPr id="904283" name="Group 91"/>
          <p:cNvGraphicFramePr>
            <a:graphicFrameLocks noGrp="1"/>
          </p:cNvGraphicFramePr>
          <p:nvPr>
            <p:extLst>
              <p:ext uri="{D42A27DB-BD31-4B8C-83A1-F6EECF244321}">
                <p14:modId xmlns:p14="http://schemas.microsoft.com/office/powerpoint/2010/main" val="4253675855"/>
              </p:ext>
            </p:extLst>
          </p:nvPr>
        </p:nvGraphicFramePr>
        <p:xfrm>
          <a:off x="1676400" y="4102100"/>
          <a:ext cx="2336800" cy="2228850"/>
        </p:xfrm>
        <a:graphic>
          <a:graphicData uri="http://schemas.openxmlformats.org/drawingml/2006/table">
            <a:tbl>
              <a:tblPr/>
              <a:tblGrid>
                <a:gridCol w="838200">
                  <a:extLst>
                    <a:ext uri="{9D8B030D-6E8A-4147-A177-3AD203B41FA5}">
                      <a16:colId xmlns:a16="http://schemas.microsoft.com/office/drawing/2014/main" val="20000"/>
                    </a:ext>
                  </a:extLst>
                </a:gridCol>
                <a:gridCol w="863600">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学号</a:t>
                      </a:r>
                    </a:p>
                  </a:txBody>
                  <a:tcPr marL="0" marR="0" marT="17997" marB="179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课程号</a:t>
                      </a: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成绩</a:t>
                      </a:r>
                    </a:p>
                  </a:txBody>
                  <a:tcPr marL="0" marR="0" marT="17997" marB="1799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rgbClr val="00E444"/>
                          </a:solidFill>
                          <a:effectLst/>
                          <a:latin typeface="Arial" panose="020B0604020202020204" pitchFamily="34" charset="0"/>
                          <a:ea typeface="宋体" panose="02010600030101010101" pitchFamily="2" charset="-122"/>
                        </a:rPr>
                        <a:t>NULL</a:t>
                      </a:r>
                      <a:endParaRPr kumimoji="0" lang="en-US" altLang="zh-CN" sz="2000" b="0" i="0" u="none" strike="noStrike" cap="none" normalizeH="0" baseline="-20000" smtClean="0">
                        <a:ln>
                          <a:noFill/>
                        </a:ln>
                        <a:solidFill>
                          <a:srgbClr val="00E444"/>
                        </a:solidFill>
                        <a:effectLst/>
                        <a:latin typeface="Arial" panose="020B0604020202020204" pitchFamily="34" charset="0"/>
                        <a:ea typeface="宋体" panose="02010600030101010101" pitchFamily="2" charset="-122"/>
                      </a:endParaRPr>
                    </a:p>
                  </a:txBody>
                  <a:tcPr marL="0" marR="0" marT="17997" marB="179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rgbClr val="00E444"/>
                          </a:solidFill>
                          <a:effectLst/>
                          <a:latin typeface="Arial" panose="020B0604020202020204" pitchFamily="34" charset="0"/>
                          <a:ea typeface="宋体" panose="02010600030101010101" pitchFamily="2" charset="-122"/>
                        </a:rPr>
                        <a:t>NULL</a:t>
                      </a:r>
                      <a:endParaRPr kumimoji="0" lang="en-US" altLang="zh-CN" sz="2000" b="0" i="0" u="none" strike="noStrike" cap="none" normalizeH="0" baseline="-20000" smtClean="0">
                        <a:ln>
                          <a:noFill/>
                        </a:ln>
                        <a:solidFill>
                          <a:srgbClr val="00E444"/>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rgbClr val="00E444"/>
                          </a:solidFill>
                          <a:effectLst/>
                          <a:latin typeface="Arial" panose="020B0604020202020204" pitchFamily="34" charset="0"/>
                          <a:ea typeface="宋体" panose="02010600030101010101" pitchFamily="2" charset="-122"/>
                        </a:rPr>
                        <a:t>65</a:t>
                      </a:r>
                      <a:endParaRPr kumimoji="0" lang="en-US" altLang="zh-CN" sz="2000" b="0" i="0" u="none" strike="noStrike" cap="none" normalizeH="0" baseline="-20000" smtClean="0">
                        <a:ln>
                          <a:noFill/>
                        </a:ln>
                        <a:solidFill>
                          <a:srgbClr val="00E444"/>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S1</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C1</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65</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S2</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C3</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78</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S2</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C2</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90</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S3</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C1</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92</a:t>
                      </a:r>
                      <a:endParaRPr kumimoji="0" lang="en-US" altLang="zh-CN" sz="2000" b="0" i="0" u="none" strike="noStrike" cap="none" normalizeH="0" baseline="-20000" dirty="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904222" name="Text Box 30"/>
          <p:cNvSpPr txBox="1">
            <a:spLocks noChangeArrowheads="1"/>
          </p:cNvSpPr>
          <p:nvPr/>
        </p:nvSpPr>
        <p:spPr bwMode="auto">
          <a:xfrm>
            <a:off x="2571750" y="35560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defRPr/>
            </a:pPr>
            <a:r>
              <a:rPr kumimoji="1" lang="zh-CN" altLang="en-US" sz="2400" smtClean="0">
                <a:latin typeface="Tahoma" panose="020B0604030504040204" pitchFamily="34" charset="0"/>
              </a:rPr>
              <a:t>选修</a:t>
            </a:r>
          </a:p>
        </p:txBody>
      </p:sp>
      <p:graphicFrame>
        <p:nvGraphicFramePr>
          <p:cNvPr id="904284" name="Group 92"/>
          <p:cNvGraphicFramePr>
            <a:graphicFrameLocks noGrp="1"/>
          </p:cNvGraphicFramePr>
          <p:nvPr>
            <p:extLst>
              <p:ext uri="{D42A27DB-BD31-4B8C-83A1-F6EECF244321}">
                <p14:modId xmlns:p14="http://schemas.microsoft.com/office/powerpoint/2010/main" val="1451075046"/>
              </p:ext>
            </p:extLst>
          </p:nvPr>
        </p:nvGraphicFramePr>
        <p:xfrm>
          <a:off x="5473700" y="4114800"/>
          <a:ext cx="2374900" cy="2228850"/>
        </p:xfrm>
        <a:graphic>
          <a:graphicData uri="http://schemas.openxmlformats.org/drawingml/2006/table">
            <a:tbl>
              <a:tblPr/>
              <a:tblGrid>
                <a:gridCol w="819150">
                  <a:extLst>
                    <a:ext uri="{9D8B030D-6E8A-4147-A177-3AD203B41FA5}">
                      <a16:colId xmlns:a16="http://schemas.microsoft.com/office/drawing/2014/main" val="20000"/>
                    </a:ext>
                  </a:extLst>
                </a:gridCol>
                <a:gridCol w="86995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学号</a:t>
                      </a:r>
                    </a:p>
                  </a:txBody>
                  <a:tcPr marL="0" marR="0" marT="17997" marB="179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课程号</a:t>
                      </a: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成绩</a:t>
                      </a:r>
                    </a:p>
                  </a:txBody>
                  <a:tcPr marL="0" marR="0" marT="17997" marB="1799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rgbClr val="00E444"/>
                          </a:solidFill>
                          <a:effectLst/>
                          <a:latin typeface="Arial" panose="020B0604020202020204" pitchFamily="34" charset="0"/>
                          <a:ea typeface="宋体" panose="02010600030101010101" pitchFamily="2" charset="-122"/>
                        </a:rPr>
                        <a:t>NULL</a:t>
                      </a:r>
                      <a:endParaRPr kumimoji="0" lang="en-US" altLang="zh-CN" sz="2000" b="0" i="0" u="none" strike="noStrike" cap="none" normalizeH="0" baseline="-20000" smtClean="0">
                        <a:ln>
                          <a:noFill/>
                        </a:ln>
                        <a:solidFill>
                          <a:srgbClr val="00E444"/>
                        </a:solidFill>
                        <a:effectLst/>
                        <a:latin typeface="Arial" panose="020B0604020202020204" pitchFamily="34" charset="0"/>
                        <a:ea typeface="宋体" panose="02010600030101010101" pitchFamily="2" charset="-122"/>
                      </a:endParaRPr>
                    </a:p>
                  </a:txBody>
                  <a:tcPr marL="0" marR="0" marT="17997" marB="179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rgbClr val="00E444"/>
                          </a:solidFill>
                          <a:effectLst/>
                          <a:latin typeface="Arial" panose="020B0604020202020204" pitchFamily="34" charset="0"/>
                          <a:ea typeface="宋体" panose="02010600030101010101" pitchFamily="2" charset="-122"/>
                        </a:rPr>
                        <a:t>C1</a:t>
                      </a:r>
                      <a:endParaRPr kumimoji="0" lang="en-US" altLang="zh-CN" sz="2000" b="0" i="0" u="none" strike="noStrike" cap="none" normalizeH="0" baseline="-20000" smtClean="0">
                        <a:ln>
                          <a:noFill/>
                        </a:ln>
                        <a:solidFill>
                          <a:srgbClr val="00E444"/>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rgbClr val="00E444"/>
                          </a:solidFill>
                          <a:effectLst/>
                          <a:latin typeface="Arial" panose="020B0604020202020204" pitchFamily="34" charset="0"/>
                          <a:ea typeface="宋体" panose="02010600030101010101" pitchFamily="2" charset="-122"/>
                        </a:rPr>
                        <a:t>65</a:t>
                      </a:r>
                      <a:endParaRPr kumimoji="0" lang="en-US" altLang="zh-CN" sz="2000" b="0" i="0" u="none" strike="noStrike" cap="none" normalizeH="0" baseline="-20000" smtClean="0">
                        <a:ln>
                          <a:noFill/>
                        </a:ln>
                        <a:solidFill>
                          <a:srgbClr val="00E444"/>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S1</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C1</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65</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S2</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C3</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78</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S2</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C2</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90</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S3</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C1</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92</a:t>
                      </a:r>
                      <a:endParaRPr kumimoji="0" lang="en-US" altLang="zh-CN" sz="2000" b="0" i="0" u="none" strike="noStrike" cap="none" normalizeH="0" baseline="-20000" dirty="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904249" name="Text Box 57"/>
          <p:cNvSpPr txBox="1">
            <a:spLocks noChangeArrowheads="1"/>
          </p:cNvSpPr>
          <p:nvPr/>
        </p:nvSpPr>
        <p:spPr bwMode="auto">
          <a:xfrm>
            <a:off x="6407150" y="35687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defRPr/>
            </a:pPr>
            <a:r>
              <a:rPr kumimoji="1" lang="zh-CN" altLang="en-US" sz="2400" smtClean="0">
                <a:latin typeface="Tahoma" panose="020B0604030504040204" pitchFamily="34" charset="0"/>
              </a:rPr>
              <a:t>选修</a:t>
            </a:r>
          </a:p>
        </p:txBody>
      </p:sp>
      <p:sp>
        <p:nvSpPr>
          <p:cNvPr id="904257" name="Text Box 65"/>
          <p:cNvSpPr txBox="1">
            <a:spLocks noChangeArrowheads="1"/>
          </p:cNvSpPr>
          <p:nvPr/>
        </p:nvSpPr>
        <p:spPr bwMode="auto">
          <a:xfrm>
            <a:off x="7797800" y="4086225"/>
            <a:ext cx="1117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rIns="0">
            <a:spAutoFit/>
          </a:bodyPr>
          <a:lstStyle/>
          <a:p>
            <a:pPr eaLnBrk="1" hangingPunct="1">
              <a:spcBef>
                <a:spcPct val="50000"/>
              </a:spcBef>
              <a:defRPr/>
            </a:pPr>
            <a:r>
              <a:rPr kumimoji="1" lang="en-US" altLang="zh-CN" sz="6000" b="1">
                <a:solidFill>
                  <a:srgbClr val="FF0000"/>
                </a:solidFill>
                <a:latin typeface="宋体" charset="0"/>
                <a:ea typeface="宋体" charset="0"/>
                <a:cs typeface="Times New Roman" charset="0"/>
              </a:rPr>
              <a:t>×</a:t>
            </a:r>
          </a:p>
        </p:txBody>
      </p:sp>
      <p:sp>
        <p:nvSpPr>
          <p:cNvPr id="904270" name="Text Box 78"/>
          <p:cNvSpPr txBox="1">
            <a:spLocks noChangeArrowheads="1"/>
          </p:cNvSpPr>
          <p:nvPr/>
        </p:nvSpPr>
        <p:spPr bwMode="auto">
          <a:xfrm>
            <a:off x="4000500" y="4086225"/>
            <a:ext cx="1117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rIns="0">
            <a:spAutoFit/>
          </a:bodyPr>
          <a:lstStyle/>
          <a:p>
            <a:pPr eaLnBrk="1" hangingPunct="1">
              <a:spcBef>
                <a:spcPct val="50000"/>
              </a:spcBef>
              <a:defRPr/>
            </a:pPr>
            <a:r>
              <a:rPr kumimoji="1" lang="en-US" altLang="zh-CN" sz="6000" b="1">
                <a:solidFill>
                  <a:srgbClr val="FF0000"/>
                </a:solidFill>
                <a:latin typeface="宋体" charset="0"/>
                <a:ea typeface="宋体" charset="0"/>
                <a:cs typeface="Times New Roman" charset="0"/>
              </a:rPr>
              <a:t>×</a:t>
            </a:r>
          </a:p>
        </p:txBody>
      </p:sp>
    </p:spTree>
    <p:extLst>
      <p:ext uri="{BB962C8B-B14F-4D97-AF65-F5344CB8AC3E}">
        <p14:creationId xmlns:p14="http://schemas.microsoft.com/office/powerpoint/2010/main" val="2599260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04195">
                                            <p:txEl>
                                              <p:pRg st="0" end="0"/>
                                            </p:txEl>
                                          </p:spTgt>
                                        </p:tgtEl>
                                        <p:attrNameLst>
                                          <p:attrName>style.visibility</p:attrName>
                                        </p:attrNameLst>
                                      </p:cBhvr>
                                      <p:to>
                                        <p:strVal val="visible"/>
                                      </p:to>
                                    </p:set>
                                    <p:anim calcmode="lin" valueType="num">
                                      <p:cBhvr additive="base">
                                        <p:cTn id="7" dur="500" fill="hold"/>
                                        <p:tgtEl>
                                          <p:spTgt spid="90419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041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04195">
                                            <p:txEl>
                                              <p:pRg st="1" end="1"/>
                                            </p:txEl>
                                          </p:spTgt>
                                        </p:tgtEl>
                                        <p:attrNameLst>
                                          <p:attrName>style.visibility</p:attrName>
                                        </p:attrNameLst>
                                      </p:cBhvr>
                                      <p:to>
                                        <p:strVal val="visible"/>
                                      </p:to>
                                    </p:set>
                                    <p:anim calcmode="lin" valueType="num">
                                      <p:cBhvr additive="base">
                                        <p:cTn id="13" dur="500" fill="hold"/>
                                        <p:tgtEl>
                                          <p:spTgt spid="90419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041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904283"/>
                                        </p:tgtEl>
                                        <p:attrNameLst>
                                          <p:attrName>style.visibility</p:attrName>
                                        </p:attrNameLst>
                                      </p:cBhvr>
                                      <p:to>
                                        <p:strVal val="visible"/>
                                      </p:to>
                                    </p:set>
                                    <p:animEffect transition="in" filter="box(in)">
                                      <p:cBhvr>
                                        <p:cTn id="19" dur="500"/>
                                        <p:tgtEl>
                                          <p:spTgt spid="904283"/>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904222"/>
                                        </p:tgtEl>
                                        <p:attrNameLst>
                                          <p:attrName>style.visibility</p:attrName>
                                        </p:attrNameLst>
                                      </p:cBhvr>
                                      <p:to>
                                        <p:strVal val="visible"/>
                                      </p:to>
                                    </p:set>
                                    <p:animEffect transition="in" filter="box(in)">
                                      <p:cBhvr>
                                        <p:cTn id="22" dur="500"/>
                                        <p:tgtEl>
                                          <p:spTgt spid="9042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904270"/>
                                        </p:tgtEl>
                                        <p:attrNameLst>
                                          <p:attrName>style.visibility</p:attrName>
                                        </p:attrNameLst>
                                      </p:cBhvr>
                                      <p:to>
                                        <p:strVal val="visible"/>
                                      </p:to>
                                    </p:set>
                                    <p:animEffect transition="in" filter="box(in)">
                                      <p:cBhvr>
                                        <p:cTn id="27" dur="500"/>
                                        <p:tgtEl>
                                          <p:spTgt spid="90427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904284"/>
                                        </p:tgtEl>
                                        <p:attrNameLst>
                                          <p:attrName>style.visibility</p:attrName>
                                        </p:attrNameLst>
                                      </p:cBhvr>
                                      <p:to>
                                        <p:strVal val="visible"/>
                                      </p:to>
                                    </p:set>
                                    <p:animEffect transition="in" filter="box(in)">
                                      <p:cBhvr>
                                        <p:cTn id="32" dur="500"/>
                                        <p:tgtEl>
                                          <p:spTgt spid="904284"/>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904249"/>
                                        </p:tgtEl>
                                        <p:attrNameLst>
                                          <p:attrName>style.visibility</p:attrName>
                                        </p:attrNameLst>
                                      </p:cBhvr>
                                      <p:to>
                                        <p:strVal val="visible"/>
                                      </p:to>
                                    </p:set>
                                    <p:animEffect transition="in" filter="box(in)">
                                      <p:cBhvr>
                                        <p:cTn id="35" dur="500"/>
                                        <p:tgtEl>
                                          <p:spTgt spid="90424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904257"/>
                                        </p:tgtEl>
                                        <p:attrNameLst>
                                          <p:attrName>style.visibility</p:attrName>
                                        </p:attrNameLst>
                                      </p:cBhvr>
                                      <p:to>
                                        <p:strVal val="visible"/>
                                      </p:to>
                                    </p:set>
                                    <p:animEffect transition="in" filter="box(in)">
                                      <p:cBhvr>
                                        <p:cTn id="40" dur="500"/>
                                        <p:tgtEl>
                                          <p:spTgt spid="904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4195" grpId="0" build="p" bldLvl="2" autoUpdateAnimBg="0"/>
      <p:bldP spid="904222" grpId="0" autoUpdateAnimBg="0"/>
      <p:bldP spid="904249" grpId="0" autoUpdateAnimBg="0"/>
      <p:bldP spid="904257" grpId="0" autoUpdateAnimBg="0"/>
      <p:bldP spid="904270"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738188" y="109538"/>
            <a:ext cx="8077200" cy="609600"/>
          </a:xfrm>
        </p:spPr>
        <p:txBody>
          <a:bodyPr/>
          <a:lstStyle/>
          <a:p>
            <a:r>
              <a:rPr lang="en-US" altLang="en-US" sz="2800" dirty="0">
                <a:effectLst>
                  <a:outerShdw blurRad="38100" dist="38100" dir="2700000" algn="tl">
                    <a:srgbClr val="C0C0C0"/>
                  </a:outerShdw>
                </a:effectLst>
              </a:rPr>
              <a:t> Constraints on a Single Relation</a:t>
            </a:r>
            <a:r>
              <a:rPr lang="en-US" altLang="en-US" dirty="0">
                <a:effectLst>
                  <a:outerShdw blurRad="38100" dist="38100" dir="2700000" algn="tl">
                    <a:srgbClr val="C0C0C0"/>
                  </a:outerShdw>
                </a:effectLst>
              </a:rPr>
              <a:t> </a:t>
            </a:r>
          </a:p>
        </p:txBody>
      </p:sp>
      <p:sp>
        <p:nvSpPr>
          <p:cNvPr id="58371" name="Rectangle 3"/>
          <p:cNvSpPr>
            <a:spLocks noGrp="1" noChangeArrowheads="1"/>
          </p:cNvSpPr>
          <p:nvPr>
            <p:ph type="body" idx="1"/>
          </p:nvPr>
        </p:nvSpPr>
        <p:spPr>
          <a:xfrm>
            <a:off x="804863" y="1177925"/>
            <a:ext cx="7136765" cy="2640013"/>
          </a:xfrm>
        </p:spPr>
        <p:txBody>
          <a:bodyPr/>
          <a:lstStyle/>
          <a:p>
            <a:r>
              <a:rPr lang="en-US" altLang="en-US" sz="2400" b="1" dirty="0"/>
              <a:t>not null</a:t>
            </a:r>
          </a:p>
          <a:p>
            <a:r>
              <a:rPr lang="en-US" altLang="en-US" sz="2400" b="1" dirty="0"/>
              <a:t>primary key</a:t>
            </a:r>
          </a:p>
          <a:p>
            <a:r>
              <a:rPr lang="en-US" altLang="en-US" sz="2400" b="1" dirty="0"/>
              <a:t>unique</a:t>
            </a:r>
            <a:endParaRPr lang="en-US" altLang="en-US" sz="2400" dirty="0"/>
          </a:p>
          <a:p>
            <a:r>
              <a:rPr lang="en-US" altLang="en-US" sz="2400" b="1" dirty="0"/>
              <a:t>check </a:t>
            </a:r>
            <a:r>
              <a:rPr lang="en-US" altLang="en-US" sz="2400" dirty="0"/>
              <a:t>(P), where P is a predicate</a:t>
            </a:r>
          </a:p>
        </p:txBody>
      </p:sp>
      <p:sp>
        <p:nvSpPr>
          <p:cNvPr id="58372" name="Rectangle 4"/>
          <p:cNvSpPr>
            <a:spLocks noChangeArrowheads="1"/>
          </p:cNvSpPr>
          <p:nvPr/>
        </p:nvSpPr>
        <p:spPr bwMode="auto">
          <a:xfrm>
            <a:off x="804863" y="5229225"/>
            <a:ext cx="6800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Font typeface="Monotype Sorts" charset="2"/>
              <a:buNone/>
            </a:pPr>
            <a:endParaRPr kumimoji="1" lang="en-US" altLang="en-US" sz="2000" b="1"/>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ea typeface="+mj-ea"/>
              </a:rPr>
              <a:t>Student Relation</a:t>
            </a:r>
          </a:p>
        </p:txBody>
      </p:sp>
      <p:pic>
        <p:nvPicPr>
          <p:cNvPr id="1029" name="Picture 5" descr="W:\db-book\db7\slide-dir\Tables-Figures\EPS-PDF-JPG-dir\tables\student.jpg"/>
          <p:cNvPicPr>
            <a:picLocks noChangeAspect="1" noChangeArrowheads="1"/>
          </p:cNvPicPr>
          <p:nvPr/>
        </p:nvPicPr>
        <p:blipFill>
          <a:blip r:embed="rId3"/>
          <a:srcRect/>
          <a:stretch>
            <a:fillRect/>
          </a:stretch>
        </p:blipFill>
        <p:spPr bwMode="auto">
          <a:xfrm>
            <a:off x="2291020" y="1592317"/>
            <a:ext cx="4623768" cy="4114801"/>
          </a:xfrm>
          <a:prstGeom prst="rect">
            <a:avLst/>
          </a:prstGeom>
          <a:noFill/>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786316" y="153909"/>
            <a:ext cx="8077200" cy="609600"/>
          </a:xfrm>
        </p:spPr>
        <p:txBody>
          <a:bodyPr/>
          <a:lstStyle/>
          <a:p>
            <a:pPr>
              <a:defRPr/>
            </a:pPr>
            <a:r>
              <a:rPr lang="en-US" sz="2800" dirty="0">
                <a:ea typeface="+mj-ea"/>
              </a:rPr>
              <a:t>Not Null Constraints </a:t>
            </a:r>
          </a:p>
        </p:txBody>
      </p:sp>
      <p:sp>
        <p:nvSpPr>
          <p:cNvPr id="60419" name="Rectangle 3"/>
          <p:cNvSpPr>
            <a:spLocks noGrp="1" noChangeArrowheads="1"/>
          </p:cNvSpPr>
          <p:nvPr>
            <p:ph type="body" idx="1"/>
          </p:nvPr>
        </p:nvSpPr>
        <p:spPr>
          <a:xfrm>
            <a:off x="804863" y="1135063"/>
            <a:ext cx="7144321" cy="2656649"/>
          </a:xfrm>
        </p:spPr>
        <p:txBody>
          <a:bodyPr/>
          <a:lstStyle/>
          <a:p>
            <a:r>
              <a:rPr kumimoji="0" lang="en-US" altLang="en-US" sz="2400" b="1" dirty="0"/>
              <a:t>not null</a:t>
            </a:r>
          </a:p>
          <a:p>
            <a:pPr lvl="1"/>
            <a:r>
              <a:rPr kumimoji="0" lang="en-US" altLang="en-US" sz="2400" dirty="0"/>
              <a:t>Declare </a:t>
            </a:r>
            <a:r>
              <a:rPr kumimoji="0" lang="en-US" altLang="en-US" sz="2400" i="1" dirty="0"/>
              <a:t>name</a:t>
            </a:r>
            <a:r>
              <a:rPr kumimoji="0" lang="en-US" altLang="en-US" sz="2400" dirty="0"/>
              <a:t> and </a:t>
            </a:r>
            <a:r>
              <a:rPr kumimoji="0" lang="en-US" altLang="en-US" sz="2400" i="1" dirty="0"/>
              <a:t>budget</a:t>
            </a:r>
            <a:r>
              <a:rPr kumimoji="0" lang="en-US" altLang="en-US" sz="2400" dirty="0"/>
              <a:t> to be </a:t>
            </a:r>
            <a:r>
              <a:rPr lang="en-US" altLang="en-US" sz="2400" b="1" dirty="0"/>
              <a:t>not null</a:t>
            </a:r>
          </a:p>
          <a:p>
            <a:pPr>
              <a:buFont typeface="Monotype Sorts" charset="2"/>
              <a:buNone/>
            </a:pPr>
            <a:r>
              <a:rPr kumimoji="0" lang="en-US" altLang="en-US" sz="2400" i="1" dirty="0"/>
              <a:t>	          name </a:t>
            </a:r>
            <a:r>
              <a:rPr kumimoji="0" lang="en-US" altLang="en-US" sz="2400" b="1" dirty="0" err="1"/>
              <a:t>varchar</a:t>
            </a:r>
            <a:r>
              <a:rPr kumimoji="0" lang="en-US" altLang="en-US" sz="2400" dirty="0"/>
              <a:t>(20) </a:t>
            </a:r>
            <a:r>
              <a:rPr kumimoji="0" lang="en-US" altLang="en-US" sz="2400" b="1" dirty="0"/>
              <a:t>not null</a:t>
            </a:r>
            <a:br>
              <a:rPr kumimoji="0" lang="en-US" altLang="en-US" sz="2400" b="1" dirty="0"/>
            </a:br>
            <a:r>
              <a:rPr kumimoji="0" lang="en-US" altLang="en-US" sz="2400" b="1" dirty="0"/>
              <a:t>          </a:t>
            </a:r>
            <a:r>
              <a:rPr kumimoji="0" lang="en-US" altLang="en-US" sz="2400" i="1" dirty="0"/>
              <a:t>budget </a:t>
            </a:r>
            <a:r>
              <a:rPr kumimoji="0" lang="en-US" altLang="en-US" sz="2400" b="1" dirty="0"/>
              <a:t>numeric</a:t>
            </a:r>
            <a:r>
              <a:rPr kumimoji="0" lang="en-US" altLang="en-US" sz="2400" dirty="0"/>
              <a:t>(12,2) </a:t>
            </a:r>
            <a:r>
              <a:rPr kumimoji="0" lang="en-US" altLang="en-US" sz="2400" b="1" dirty="0"/>
              <a:t>not null</a:t>
            </a:r>
          </a:p>
          <a:p>
            <a:endParaRPr kumimoji="0" lang="en-US" altLang="en-US" sz="1700" dirty="0"/>
          </a:p>
          <a:p>
            <a:endParaRPr lang="en-US" altLang="en-US" b="1" dirty="0"/>
          </a:p>
          <a:p>
            <a:pPr>
              <a:buFont typeface="Monotype Sorts" charset="2"/>
              <a:buNone/>
            </a:pPr>
            <a:endParaRPr lang="en-US" altLang="en-US" dirty="0"/>
          </a:p>
        </p:txBody>
      </p:sp>
      <p:sp>
        <p:nvSpPr>
          <p:cNvPr id="60420" name="Rectangle 4"/>
          <p:cNvSpPr>
            <a:spLocks noChangeArrowheads="1"/>
          </p:cNvSpPr>
          <p:nvPr/>
        </p:nvSpPr>
        <p:spPr bwMode="auto">
          <a:xfrm>
            <a:off x="804863" y="5229225"/>
            <a:ext cx="6800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Font typeface="Monotype Sorts" charset="2"/>
              <a:buNone/>
            </a:pPr>
            <a:endParaRPr kumimoji="1" lang="en-US" altLang="en-US" sz="2000" b="1"/>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738188" y="129845"/>
            <a:ext cx="8077200" cy="609600"/>
          </a:xfrm>
        </p:spPr>
        <p:txBody>
          <a:bodyPr/>
          <a:lstStyle/>
          <a:p>
            <a:pPr>
              <a:defRPr/>
            </a:pPr>
            <a:r>
              <a:rPr lang="en-US" sz="2800" dirty="0">
                <a:ea typeface="+mj-ea"/>
              </a:rPr>
              <a:t>Unique Constraints </a:t>
            </a:r>
          </a:p>
        </p:txBody>
      </p:sp>
      <p:sp>
        <p:nvSpPr>
          <p:cNvPr id="60419" name="Rectangle 3"/>
          <p:cNvSpPr>
            <a:spLocks noGrp="1" noChangeArrowheads="1"/>
          </p:cNvSpPr>
          <p:nvPr>
            <p:ph type="body" idx="1"/>
          </p:nvPr>
        </p:nvSpPr>
        <p:spPr>
          <a:xfrm>
            <a:off x="804864" y="1098487"/>
            <a:ext cx="7044690" cy="2583497"/>
          </a:xfrm>
        </p:spPr>
        <p:txBody>
          <a:bodyPr/>
          <a:lstStyle/>
          <a:p>
            <a:r>
              <a:rPr lang="en-US" altLang="en-US" sz="2400" b="1" dirty="0"/>
              <a:t>unique</a:t>
            </a:r>
            <a:r>
              <a:rPr kumimoji="0" lang="en-US" altLang="en-US" sz="2400" dirty="0"/>
              <a:t> ( </a:t>
            </a:r>
            <a:r>
              <a:rPr kumimoji="0" lang="en-US" altLang="en-US" sz="2400" i="1" dirty="0"/>
              <a:t>A</a:t>
            </a:r>
            <a:r>
              <a:rPr kumimoji="0" lang="en-US" altLang="en-US" sz="2400" baseline="-25000" dirty="0"/>
              <a:t>1</a:t>
            </a:r>
            <a:r>
              <a:rPr kumimoji="0" lang="en-US" altLang="en-US" sz="2400" dirty="0"/>
              <a:t>, </a:t>
            </a:r>
            <a:r>
              <a:rPr kumimoji="0" lang="en-US" altLang="en-US" sz="2400" i="1" dirty="0"/>
              <a:t>A</a:t>
            </a:r>
            <a:r>
              <a:rPr kumimoji="0" lang="en-US" altLang="en-US" sz="2400" baseline="-25000" dirty="0"/>
              <a:t>2</a:t>
            </a:r>
            <a:r>
              <a:rPr kumimoji="0" lang="en-US" altLang="en-US" sz="2400" dirty="0"/>
              <a:t>, …, </a:t>
            </a:r>
            <a:r>
              <a:rPr kumimoji="0" lang="en-US" altLang="en-US" sz="2400" i="1" dirty="0"/>
              <a:t>A</a:t>
            </a:r>
            <a:r>
              <a:rPr kumimoji="0" lang="en-US" altLang="en-US" sz="2400" baseline="-25000" dirty="0"/>
              <a:t>m</a:t>
            </a:r>
            <a:r>
              <a:rPr kumimoji="0" lang="en-US" altLang="en-US" sz="2400" dirty="0"/>
              <a:t>)</a:t>
            </a:r>
          </a:p>
          <a:p>
            <a:pPr lvl="1"/>
            <a:r>
              <a:rPr kumimoji="0" lang="en-US" altLang="en-US" sz="2400" dirty="0"/>
              <a:t>The unique specification states that the attributes </a:t>
            </a:r>
            <a:r>
              <a:rPr kumimoji="0" lang="en-US" altLang="en-US" sz="2400" i="1" dirty="0"/>
              <a:t>A</a:t>
            </a:r>
            <a:r>
              <a:rPr kumimoji="0" lang="en-US" altLang="en-US" sz="2400" baseline="-25000" dirty="0"/>
              <a:t>1</a:t>
            </a:r>
            <a:r>
              <a:rPr kumimoji="0" lang="en-US" altLang="en-US" sz="2400" dirty="0"/>
              <a:t>, </a:t>
            </a:r>
            <a:r>
              <a:rPr kumimoji="0" lang="en-US" altLang="en-US" sz="2400" i="1" dirty="0"/>
              <a:t>A</a:t>
            </a:r>
            <a:r>
              <a:rPr kumimoji="0" lang="en-US" altLang="en-US" sz="2400" baseline="-25000" dirty="0"/>
              <a:t>2</a:t>
            </a:r>
            <a:r>
              <a:rPr kumimoji="0" lang="en-US" altLang="en-US" sz="2400" dirty="0"/>
              <a:t>, …, </a:t>
            </a:r>
            <a:r>
              <a:rPr kumimoji="0" lang="en-US" altLang="en-US" sz="2400" i="1" dirty="0"/>
              <a:t>A</a:t>
            </a:r>
            <a:r>
              <a:rPr kumimoji="0" lang="en-US" altLang="en-US" sz="2400" baseline="-25000" dirty="0"/>
              <a:t>m </a:t>
            </a:r>
            <a:r>
              <a:rPr kumimoji="0" lang="en-US" altLang="en-US" sz="2400" dirty="0"/>
              <a:t> form a candidate key.</a:t>
            </a:r>
          </a:p>
          <a:p>
            <a:pPr lvl="1"/>
            <a:r>
              <a:rPr kumimoji="0" lang="en-US" altLang="en-US" sz="2400" dirty="0"/>
              <a:t>Candidate keys are permitted to be null (in contrast to primary keys).</a:t>
            </a:r>
          </a:p>
          <a:p>
            <a:endParaRPr kumimoji="0" lang="en-US" altLang="en-US" sz="1700" dirty="0"/>
          </a:p>
          <a:p>
            <a:endParaRPr lang="en-US" altLang="en-US" b="1" dirty="0"/>
          </a:p>
          <a:p>
            <a:pPr>
              <a:buFont typeface="Monotype Sorts" charset="2"/>
              <a:buNone/>
            </a:pPr>
            <a:endParaRPr lang="en-US" altLang="en-US" dirty="0"/>
          </a:p>
        </p:txBody>
      </p:sp>
      <p:sp>
        <p:nvSpPr>
          <p:cNvPr id="60420" name="Rectangle 4"/>
          <p:cNvSpPr>
            <a:spLocks noChangeArrowheads="1"/>
          </p:cNvSpPr>
          <p:nvPr/>
        </p:nvSpPr>
        <p:spPr bwMode="auto">
          <a:xfrm>
            <a:off x="804863" y="5229225"/>
            <a:ext cx="6800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Font typeface="Monotype Sorts" charset="2"/>
              <a:buNone/>
            </a:pPr>
            <a:endParaRPr kumimoji="1" lang="en-US" altLang="en-US" sz="2000" b="1"/>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pPr>
              <a:defRPr/>
            </a:pPr>
            <a:r>
              <a:rPr lang="en-US" sz="2800" dirty="0">
                <a:ea typeface="+mj-ea"/>
              </a:rPr>
              <a:t>Referential Integrity</a:t>
            </a:r>
          </a:p>
        </p:txBody>
      </p:sp>
      <p:sp>
        <p:nvSpPr>
          <p:cNvPr id="64515" name="Rectangle 3"/>
          <p:cNvSpPr>
            <a:spLocks noGrp="1" noChangeArrowheads="1"/>
          </p:cNvSpPr>
          <p:nvPr>
            <p:ph type="body" idx="1"/>
          </p:nvPr>
        </p:nvSpPr>
        <p:spPr>
          <a:xfrm>
            <a:off x="768350" y="1135063"/>
            <a:ext cx="7523394" cy="4943475"/>
          </a:xfrm>
        </p:spPr>
        <p:txBody>
          <a:bodyPr/>
          <a:lstStyle/>
          <a:p>
            <a:r>
              <a:rPr lang="en-US" altLang="en-US" sz="2400" dirty="0"/>
              <a:t>Ensures that a value that appears in one relation for a given set of attributes also appears for a certain set of attributes in another relation.</a:t>
            </a:r>
          </a:p>
          <a:p>
            <a:pPr lvl="1"/>
            <a:r>
              <a:rPr lang="en-US" altLang="en-US" sz="2400" dirty="0"/>
              <a:t>Example:  If “Biology” is a department name appearing in one of the tuples in the </a:t>
            </a:r>
            <a:r>
              <a:rPr lang="en-US" altLang="en-US" sz="2400" i="1" dirty="0"/>
              <a:t>instructor</a:t>
            </a:r>
            <a:r>
              <a:rPr lang="en-US" altLang="en-US" sz="2400" dirty="0"/>
              <a:t> relation, then there exists a tuple in the </a:t>
            </a:r>
            <a:r>
              <a:rPr lang="en-US" altLang="en-US" sz="2400" i="1" dirty="0"/>
              <a:t>department</a:t>
            </a:r>
            <a:r>
              <a:rPr lang="en-US" altLang="en-US" sz="2400" dirty="0"/>
              <a:t> relation for “Biology”.</a:t>
            </a:r>
          </a:p>
          <a:p>
            <a:r>
              <a:rPr lang="en-US" altLang="en-US" sz="2400" dirty="0"/>
              <a:t>Let A be a set of attributes.  Let R and S be two relations that contain attributes A and where A is the primary key of S. A is said to be a  </a:t>
            </a:r>
            <a:r>
              <a:rPr lang="en-US" altLang="en-US" sz="2400" b="1" dirty="0">
                <a:solidFill>
                  <a:srgbClr val="002060"/>
                </a:solidFill>
              </a:rPr>
              <a:t>foreign key</a:t>
            </a:r>
            <a:r>
              <a:rPr lang="en-US" altLang="en-US" sz="2400" dirty="0">
                <a:solidFill>
                  <a:srgbClr val="002060"/>
                </a:solidFill>
              </a:rPr>
              <a:t> </a:t>
            </a:r>
            <a:r>
              <a:rPr lang="en-US" altLang="en-US" sz="2400" dirty="0"/>
              <a:t>of R if for any values of A appearing in R these values also appear in S.</a:t>
            </a:r>
          </a:p>
        </p:txBody>
      </p:sp>
    </p:spTree>
    <p:extLst>
      <p:ext uri="{BB962C8B-B14F-4D97-AF65-F5344CB8AC3E}">
        <p14:creationId xmlns:p14="http://schemas.microsoft.com/office/powerpoint/2010/main" val="220643060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Grp="1" noChangeArrowheads="1"/>
          </p:cNvSpPr>
          <p:nvPr>
            <p:ph type="title"/>
          </p:nvPr>
        </p:nvSpPr>
        <p:spPr/>
        <p:txBody>
          <a:bodyPr/>
          <a:lstStyle/>
          <a:p>
            <a:pPr eaLnBrk="1" hangingPunct="1">
              <a:defRPr/>
            </a:pPr>
            <a:r>
              <a:rPr lang="en-US" altLang="zh-CN" dirty="0" smtClean="0"/>
              <a:t>Example</a:t>
            </a:r>
            <a:endParaRPr lang="zh-CN" altLang="en-US" dirty="0" smtClean="0"/>
          </a:p>
        </p:txBody>
      </p:sp>
      <p:sp>
        <p:nvSpPr>
          <p:cNvPr id="2" name="内容占位符 1"/>
          <p:cNvSpPr>
            <a:spLocks noGrp="1"/>
          </p:cNvSpPr>
          <p:nvPr>
            <p:ph idx="1"/>
          </p:nvPr>
        </p:nvSpPr>
        <p:spPr/>
        <p:txBody>
          <a:bodyPr/>
          <a:lstStyle/>
          <a:p>
            <a:endParaRPr lang="zh-CN" altLang="en-US" dirty="0"/>
          </a:p>
        </p:txBody>
      </p:sp>
      <p:graphicFrame>
        <p:nvGraphicFramePr>
          <p:cNvPr id="926806" name="Group 86"/>
          <p:cNvGraphicFramePr>
            <a:graphicFrameLocks noGrp="1"/>
          </p:cNvGraphicFramePr>
          <p:nvPr>
            <p:extLst/>
          </p:nvPr>
        </p:nvGraphicFramePr>
        <p:xfrm>
          <a:off x="5035550" y="2617004"/>
          <a:ext cx="2774950" cy="2228850"/>
        </p:xfrm>
        <a:graphic>
          <a:graphicData uri="http://schemas.openxmlformats.org/drawingml/2006/table">
            <a:tbl>
              <a:tblPr/>
              <a:tblGrid>
                <a:gridCol w="679450">
                  <a:extLst>
                    <a:ext uri="{9D8B030D-6E8A-4147-A177-3AD203B41FA5}">
                      <a16:colId xmlns:a16="http://schemas.microsoft.com/office/drawing/2014/main" val="20000"/>
                    </a:ext>
                  </a:extLst>
                </a:gridCol>
                <a:gridCol w="673100">
                  <a:extLst>
                    <a:ext uri="{9D8B030D-6E8A-4147-A177-3AD203B41FA5}">
                      <a16:colId xmlns:a16="http://schemas.microsoft.com/office/drawing/2014/main" val="20001"/>
                    </a:ext>
                  </a:extLst>
                </a:gridCol>
                <a:gridCol w="7366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tblGrid>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班号</a:t>
                      </a:r>
                    </a:p>
                  </a:txBody>
                  <a:tcPr marL="0" marR="0" marT="17997" marB="179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学号</a:t>
                      </a: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姓名</a:t>
                      </a: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年龄</a:t>
                      </a:r>
                    </a:p>
                  </a:txBody>
                  <a:tcPr marL="0" marR="0" marT="17997" marB="1799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C1</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S1</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小王</a:t>
                      </a:r>
                      <a:endParaRPr kumimoji="0" lang="zh-CN" altLang="en-US"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22</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C2</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S2</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小张</a:t>
                      </a:r>
                      <a:endParaRPr kumimoji="0" lang="zh-CN" altLang="en-US"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20</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C2</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S3</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小李</a:t>
                      </a:r>
                      <a:endParaRPr kumimoji="0" lang="zh-CN" altLang="en-US"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24</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rgbClr val="00E444"/>
                          </a:solidFill>
                          <a:effectLst/>
                          <a:latin typeface="Arial" panose="020B0604020202020204" pitchFamily="34" charset="0"/>
                          <a:ea typeface="宋体" panose="02010600030101010101" pitchFamily="2" charset="-122"/>
                        </a:rPr>
                        <a:t>Null</a:t>
                      </a:r>
                      <a:endParaRPr kumimoji="0" lang="en-US" altLang="zh-CN" sz="2000" b="0" i="0" u="none" strike="noStrike" cap="none" normalizeH="0" baseline="-20000" smtClean="0">
                        <a:ln>
                          <a:noFill/>
                        </a:ln>
                        <a:solidFill>
                          <a:srgbClr val="00E444"/>
                        </a:solidFill>
                        <a:effectLst/>
                        <a:latin typeface="Arial" panose="020B0604020202020204" pitchFamily="34" charset="0"/>
                        <a:ea typeface="宋体" panose="02010600030101010101" pitchFamily="2" charset="-122"/>
                      </a:endParaRPr>
                    </a:p>
                  </a:txBody>
                  <a:tcPr marL="0" marR="0" marT="17997" marB="179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S4</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小孙</a:t>
                      </a:r>
                      <a:endParaRPr kumimoji="0" lang="zh-CN" altLang="en-US"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23</a:t>
                      </a:r>
                      <a:endParaRPr kumimoji="0" lang="en-US" altLang="zh-CN" sz="2000" b="0" i="0" u="none" strike="noStrike" cap="none" normalizeH="0" baseline="-20000" smtClean="0">
                        <a:ln>
                          <a:noFill/>
                        </a:ln>
                        <a:solidFill>
                          <a:schemeClr val="tx1"/>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rgbClr val="00E444"/>
                          </a:solidFill>
                          <a:effectLst/>
                          <a:latin typeface="Arial" panose="020B0604020202020204" pitchFamily="34" charset="0"/>
                          <a:ea typeface="宋体" panose="02010600030101010101" pitchFamily="2" charset="-122"/>
                        </a:rPr>
                        <a:t>C4</a:t>
                      </a:r>
                      <a:endParaRPr kumimoji="0" lang="en-US" altLang="zh-CN" sz="2000" b="0" i="0" u="none" strike="noStrike" cap="none" normalizeH="0" baseline="-20000" smtClean="0">
                        <a:ln>
                          <a:noFill/>
                        </a:ln>
                        <a:solidFill>
                          <a:srgbClr val="00E444"/>
                        </a:solidFill>
                        <a:effectLst/>
                        <a:latin typeface="Arial" panose="020B0604020202020204" pitchFamily="34" charset="0"/>
                        <a:ea typeface="宋体" panose="02010600030101010101" pitchFamily="2" charset="-122"/>
                      </a:endParaRPr>
                    </a:p>
                  </a:txBody>
                  <a:tcPr marL="0" marR="0" marT="17997" marB="179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rgbClr val="00E444"/>
                          </a:solidFill>
                          <a:effectLst/>
                          <a:latin typeface="Arial" panose="020B0604020202020204" pitchFamily="34" charset="0"/>
                          <a:ea typeface="宋体" panose="02010600030101010101" pitchFamily="2" charset="-122"/>
                        </a:rPr>
                        <a:t>S5</a:t>
                      </a:r>
                      <a:endParaRPr kumimoji="0" lang="en-US" altLang="zh-CN" sz="2000" b="0" i="0" u="none" strike="noStrike" cap="none" normalizeH="0" baseline="-20000" smtClean="0">
                        <a:ln>
                          <a:noFill/>
                        </a:ln>
                        <a:solidFill>
                          <a:srgbClr val="00E444"/>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rgbClr val="00E444"/>
                          </a:solidFill>
                          <a:effectLst/>
                          <a:latin typeface="Arial" panose="020B0604020202020204" pitchFamily="34" charset="0"/>
                          <a:ea typeface="宋体" panose="02010600030101010101" pitchFamily="2" charset="-122"/>
                        </a:rPr>
                        <a:t>小何</a:t>
                      </a:r>
                      <a:endParaRPr kumimoji="0" lang="zh-CN" altLang="en-US" sz="2000" b="0" i="0" u="none" strike="noStrike" cap="none" normalizeH="0" baseline="-20000" smtClean="0">
                        <a:ln>
                          <a:noFill/>
                        </a:ln>
                        <a:solidFill>
                          <a:srgbClr val="00E444"/>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rgbClr val="00E444"/>
                          </a:solidFill>
                          <a:effectLst/>
                          <a:latin typeface="Arial" panose="020B0604020202020204" pitchFamily="34" charset="0"/>
                          <a:ea typeface="宋体" panose="02010600030101010101" pitchFamily="2" charset="-122"/>
                        </a:rPr>
                        <a:t>22</a:t>
                      </a:r>
                      <a:endParaRPr kumimoji="0" lang="en-US" altLang="zh-CN" sz="2000" b="0" i="0" u="none" strike="noStrike" cap="none" normalizeH="0" baseline="-20000" dirty="0" smtClean="0">
                        <a:ln>
                          <a:noFill/>
                        </a:ln>
                        <a:solidFill>
                          <a:srgbClr val="00E444"/>
                        </a:solidFill>
                        <a:effectLst/>
                        <a:latin typeface="Arial" panose="020B0604020202020204" pitchFamily="34" charset="0"/>
                        <a:ea typeface="宋体" panose="02010600030101010101" pitchFamily="2" charset="-122"/>
                      </a:endParaRPr>
                    </a:p>
                  </a:txBody>
                  <a:tcPr marL="0" marR="0" marT="17997" marB="1799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926761" name="Text Box 41"/>
          <p:cNvSpPr txBox="1">
            <a:spLocks noChangeArrowheads="1"/>
          </p:cNvSpPr>
          <p:nvPr/>
        </p:nvSpPr>
        <p:spPr bwMode="auto">
          <a:xfrm>
            <a:off x="5759450" y="2070904"/>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spcBef>
                <a:spcPct val="50000"/>
              </a:spcBef>
              <a:defRPr/>
            </a:pPr>
            <a:r>
              <a:rPr kumimoji="1" lang="zh-CN" altLang="en-US" sz="2400" b="1">
                <a:latin typeface="Tahoma" charset="0"/>
                <a:ea typeface="宋体" charset="0"/>
              </a:rPr>
              <a:t>学生</a:t>
            </a:r>
          </a:p>
        </p:txBody>
      </p:sp>
      <p:graphicFrame>
        <p:nvGraphicFramePr>
          <p:cNvPr id="926805" name="Group 85"/>
          <p:cNvGraphicFramePr>
            <a:graphicFrameLocks noGrp="1"/>
          </p:cNvGraphicFramePr>
          <p:nvPr>
            <p:extLst/>
          </p:nvPr>
        </p:nvGraphicFramePr>
        <p:xfrm>
          <a:off x="1485900" y="2578904"/>
          <a:ext cx="1371600" cy="1485900"/>
        </p:xfrm>
        <a:graphic>
          <a:graphicData uri="http://schemas.openxmlformats.org/drawingml/2006/table">
            <a:tbl>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tblGrid>
              <a:tr h="371475">
                <a:tc>
                  <a:txBody>
                    <a:bodyPr/>
                    <a:lstStyle>
                      <a:lvl1pPr>
                        <a:spcBef>
                          <a:spcPct val="35000"/>
                        </a:spcBef>
                        <a:buClr>
                          <a:schemeClr val="hlink"/>
                        </a:buClr>
                        <a:buSzPct val="75000"/>
                        <a:buFont typeface="Wingdings" charset="2"/>
                        <a:defRPr sz="2200" b="1">
                          <a:solidFill>
                            <a:schemeClr val="tx1"/>
                          </a:solidFill>
                          <a:latin typeface="Arial" charset="0"/>
                          <a:ea typeface="宋体" charset="0"/>
                        </a:defRPr>
                      </a:lvl1pPr>
                      <a:lvl2pPr>
                        <a:spcBef>
                          <a:spcPct val="35000"/>
                        </a:spcBef>
                        <a:buClr>
                          <a:schemeClr val="tx2"/>
                        </a:buClr>
                        <a:buSzPct val="75000"/>
                        <a:buFont typeface="Wingdings" charset="2"/>
                        <a:defRPr sz="2000" b="1">
                          <a:solidFill>
                            <a:schemeClr val="tx1"/>
                          </a:solidFill>
                          <a:latin typeface="Arial" charset="0"/>
                          <a:ea typeface="宋体" charset="0"/>
                        </a:defRPr>
                      </a:lvl2pPr>
                      <a:lvl3pPr>
                        <a:spcBef>
                          <a:spcPct val="35000"/>
                        </a:spcBef>
                        <a:buClr>
                          <a:schemeClr val="accent2"/>
                        </a:buClr>
                        <a:buSzPct val="75000"/>
                        <a:buFont typeface="Wingdings" charset="2"/>
                        <a:defRPr sz="2000" b="1">
                          <a:solidFill>
                            <a:schemeClr val="tx1"/>
                          </a:solidFill>
                          <a:latin typeface="Arial" charset="0"/>
                          <a:ea typeface="宋体" charset="0"/>
                        </a:defRPr>
                      </a:lvl3pPr>
                      <a:lvl4pPr>
                        <a:spcBef>
                          <a:spcPct val="35000"/>
                        </a:spcBef>
                        <a:buClr>
                          <a:schemeClr val="folHlink"/>
                        </a:buClr>
                        <a:buSzPct val="75000"/>
                        <a:buFont typeface="Wingdings" charset="2"/>
                        <a:defRPr sz="2000" b="1">
                          <a:solidFill>
                            <a:schemeClr val="tx1"/>
                          </a:solidFill>
                          <a:latin typeface="Arial" charset="0"/>
                          <a:ea typeface="宋体" charset="0"/>
                        </a:defRPr>
                      </a:lvl4pPr>
                      <a:lvl5pPr>
                        <a:spcBef>
                          <a:spcPct val="35000"/>
                        </a:spcBef>
                        <a:buClr>
                          <a:schemeClr val="tx1"/>
                        </a:buClr>
                        <a:buSzPct val="75000"/>
                        <a:buFont typeface="Wingdings" charset="2"/>
                        <a:defRPr sz="2000" b="1">
                          <a:solidFill>
                            <a:schemeClr val="tx1"/>
                          </a:solidFill>
                          <a:latin typeface="Arial" charset="0"/>
                          <a:ea typeface="宋体" charset="0"/>
                        </a:defRPr>
                      </a:lvl5pPr>
                      <a:lvl6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6pPr>
                      <a:lvl7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7pPr>
                      <a:lvl8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8pPr>
                      <a:lvl9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charset="2"/>
                        <a:buNone/>
                        <a:tabLst/>
                      </a:pPr>
                      <a:r>
                        <a:rPr kumimoji="0" lang="zh-CN" altLang="en-US" sz="2000" b="0" i="0" u="sng" strike="noStrike" cap="none" normalizeH="0" baseline="0" dirty="0">
                          <a:ln>
                            <a:noFill/>
                          </a:ln>
                          <a:solidFill>
                            <a:srgbClr val="0070C0"/>
                          </a:solidFill>
                          <a:effectLst/>
                          <a:latin typeface="Arial" charset="0"/>
                          <a:ea typeface="宋体" charset="0"/>
                        </a:rPr>
                        <a:t>班号</a:t>
                      </a:r>
                    </a:p>
                  </a:txBody>
                  <a:tcPr marL="0" marR="0" marT="18009" marB="180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charset="2"/>
                        <a:defRPr sz="2200" b="1">
                          <a:solidFill>
                            <a:schemeClr val="tx1"/>
                          </a:solidFill>
                          <a:latin typeface="Arial" charset="0"/>
                          <a:ea typeface="宋体" charset="0"/>
                        </a:defRPr>
                      </a:lvl1pPr>
                      <a:lvl2pPr>
                        <a:spcBef>
                          <a:spcPct val="35000"/>
                        </a:spcBef>
                        <a:buClr>
                          <a:schemeClr val="tx2"/>
                        </a:buClr>
                        <a:buSzPct val="75000"/>
                        <a:buFont typeface="Wingdings" charset="2"/>
                        <a:defRPr sz="2000" b="1">
                          <a:solidFill>
                            <a:schemeClr val="tx1"/>
                          </a:solidFill>
                          <a:latin typeface="Arial" charset="0"/>
                          <a:ea typeface="宋体" charset="0"/>
                        </a:defRPr>
                      </a:lvl2pPr>
                      <a:lvl3pPr>
                        <a:spcBef>
                          <a:spcPct val="35000"/>
                        </a:spcBef>
                        <a:buClr>
                          <a:schemeClr val="accent2"/>
                        </a:buClr>
                        <a:buSzPct val="75000"/>
                        <a:buFont typeface="Wingdings" charset="2"/>
                        <a:defRPr sz="2000" b="1">
                          <a:solidFill>
                            <a:schemeClr val="tx1"/>
                          </a:solidFill>
                          <a:latin typeface="Arial" charset="0"/>
                          <a:ea typeface="宋体" charset="0"/>
                        </a:defRPr>
                      </a:lvl3pPr>
                      <a:lvl4pPr>
                        <a:spcBef>
                          <a:spcPct val="35000"/>
                        </a:spcBef>
                        <a:buClr>
                          <a:schemeClr val="folHlink"/>
                        </a:buClr>
                        <a:buSzPct val="75000"/>
                        <a:buFont typeface="Wingdings" charset="2"/>
                        <a:defRPr sz="2000" b="1">
                          <a:solidFill>
                            <a:schemeClr val="tx1"/>
                          </a:solidFill>
                          <a:latin typeface="Arial" charset="0"/>
                          <a:ea typeface="宋体" charset="0"/>
                        </a:defRPr>
                      </a:lvl4pPr>
                      <a:lvl5pPr>
                        <a:spcBef>
                          <a:spcPct val="35000"/>
                        </a:spcBef>
                        <a:buClr>
                          <a:schemeClr val="tx1"/>
                        </a:buClr>
                        <a:buSzPct val="75000"/>
                        <a:buFont typeface="Wingdings" charset="2"/>
                        <a:defRPr sz="2000" b="1">
                          <a:solidFill>
                            <a:schemeClr val="tx1"/>
                          </a:solidFill>
                          <a:latin typeface="Arial" charset="0"/>
                          <a:ea typeface="宋体" charset="0"/>
                        </a:defRPr>
                      </a:lvl5pPr>
                      <a:lvl6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6pPr>
                      <a:lvl7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7pPr>
                      <a:lvl8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8pPr>
                      <a:lvl9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charset="2"/>
                        <a:buNone/>
                        <a:tabLst/>
                      </a:pPr>
                      <a:r>
                        <a:rPr kumimoji="0" lang="zh-CN" altLang="en-US" sz="2000" b="0" i="0" u="none" strike="noStrike" cap="none" normalizeH="0" baseline="0" dirty="0">
                          <a:ln>
                            <a:noFill/>
                          </a:ln>
                          <a:solidFill>
                            <a:srgbClr val="0070C0"/>
                          </a:solidFill>
                          <a:effectLst/>
                          <a:latin typeface="Arial" charset="0"/>
                          <a:ea typeface="宋体" charset="0"/>
                        </a:rPr>
                        <a:t>班名</a:t>
                      </a:r>
                    </a:p>
                  </a:txBody>
                  <a:tcPr marL="0" marR="0" marT="18009" marB="1800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lvl1pPr>
                        <a:spcBef>
                          <a:spcPct val="35000"/>
                        </a:spcBef>
                        <a:buClr>
                          <a:schemeClr val="hlink"/>
                        </a:buClr>
                        <a:buSzPct val="75000"/>
                        <a:buFont typeface="Wingdings" charset="2"/>
                        <a:defRPr sz="2200" b="1">
                          <a:solidFill>
                            <a:schemeClr val="tx1"/>
                          </a:solidFill>
                          <a:latin typeface="Arial" charset="0"/>
                          <a:ea typeface="宋体" charset="0"/>
                        </a:defRPr>
                      </a:lvl1pPr>
                      <a:lvl2pPr>
                        <a:spcBef>
                          <a:spcPct val="35000"/>
                        </a:spcBef>
                        <a:buClr>
                          <a:schemeClr val="tx2"/>
                        </a:buClr>
                        <a:buSzPct val="75000"/>
                        <a:buFont typeface="Wingdings" charset="2"/>
                        <a:defRPr sz="2000" b="1">
                          <a:solidFill>
                            <a:schemeClr val="tx1"/>
                          </a:solidFill>
                          <a:latin typeface="Arial" charset="0"/>
                          <a:ea typeface="宋体" charset="0"/>
                        </a:defRPr>
                      </a:lvl2pPr>
                      <a:lvl3pPr>
                        <a:spcBef>
                          <a:spcPct val="35000"/>
                        </a:spcBef>
                        <a:buClr>
                          <a:schemeClr val="accent2"/>
                        </a:buClr>
                        <a:buSzPct val="75000"/>
                        <a:buFont typeface="Wingdings" charset="2"/>
                        <a:defRPr sz="2000" b="1">
                          <a:solidFill>
                            <a:schemeClr val="tx1"/>
                          </a:solidFill>
                          <a:latin typeface="Arial" charset="0"/>
                          <a:ea typeface="宋体" charset="0"/>
                        </a:defRPr>
                      </a:lvl3pPr>
                      <a:lvl4pPr>
                        <a:spcBef>
                          <a:spcPct val="35000"/>
                        </a:spcBef>
                        <a:buClr>
                          <a:schemeClr val="folHlink"/>
                        </a:buClr>
                        <a:buSzPct val="75000"/>
                        <a:buFont typeface="Wingdings" charset="2"/>
                        <a:defRPr sz="2000" b="1">
                          <a:solidFill>
                            <a:schemeClr val="tx1"/>
                          </a:solidFill>
                          <a:latin typeface="Arial" charset="0"/>
                          <a:ea typeface="宋体" charset="0"/>
                        </a:defRPr>
                      </a:lvl4pPr>
                      <a:lvl5pPr>
                        <a:spcBef>
                          <a:spcPct val="35000"/>
                        </a:spcBef>
                        <a:buClr>
                          <a:schemeClr val="tx1"/>
                        </a:buClr>
                        <a:buSzPct val="75000"/>
                        <a:buFont typeface="Wingdings" charset="2"/>
                        <a:defRPr sz="2000" b="1">
                          <a:solidFill>
                            <a:schemeClr val="tx1"/>
                          </a:solidFill>
                          <a:latin typeface="Arial" charset="0"/>
                          <a:ea typeface="宋体" charset="0"/>
                        </a:defRPr>
                      </a:lvl5pPr>
                      <a:lvl6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6pPr>
                      <a:lvl7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7pPr>
                      <a:lvl8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8pPr>
                      <a:lvl9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charset="2"/>
                        <a:buNone/>
                        <a:tabLst/>
                      </a:pPr>
                      <a:r>
                        <a:rPr kumimoji="0" lang="en-US" altLang="zh-CN" sz="2000" b="0" i="0" u="none" strike="noStrike" cap="none" normalizeH="0" baseline="0">
                          <a:ln>
                            <a:noFill/>
                          </a:ln>
                          <a:solidFill>
                            <a:schemeClr val="tx1"/>
                          </a:solidFill>
                          <a:effectLst/>
                          <a:latin typeface="Arial" charset="0"/>
                          <a:ea typeface="宋体" charset="0"/>
                        </a:rPr>
                        <a:t>C1</a:t>
                      </a:r>
                      <a:endParaRPr kumimoji="0" lang="en-US" altLang="zh-CN" sz="2000" b="0" i="0" u="none" strike="noStrike" cap="none" normalizeH="0" baseline="-20000">
                        <a:ln>
                          <a:noFill/>
                        </a:ln>
                        <a:solidFill>
                          <a:schemeClr val="tx1"/>
                        </a:solidFill>
                        <a:effectLst/>
                        <a:latin typeface="Arial" charset="0"/>
                        <a:ea typeface="宋体" charset="0"/>
                      </a:endParaRPr>
                    </a:p>
                  </a:txBody>
                  <a:tcPr marL="0" marR="0" marT="18009" marB="180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charset="2"/>
                        <a:defRPr sz="2200" b="1">
                          <a:solidFill>
                            <a:schemeClr val="tx1"/>
                          </a:solidFill>
                          <a:latin typeface="Arial" charset="0"/>
                          <a:ea typeface="宋体" charset="0"/>
                        </a:defRPr>
                      </a:lvl1pPr>
                      <a:lvl2pPr>
                        <a:spcBef>
                          <a:spcPct val="35000"/>
                        </a:spcBef>
                        <a:buClr>
                          <a:schemeClr val="tx2"/>
                        </a:buClr>
                        <a:buSzPct val="75000"/>
                        <a:buFont typeface="Wingdings" charset="2"/>
                        <a:defRPr sz="2000" b="1">
                          <a:solidFill>
                            <a:schemeClr val="tx1"/>
                          </a:solidFill>
                          <a:latin typeface="Arial" charset="0"/>
                          <a:ea typeface="宋体" charset="0"/>
                        </a:defRPr>
                      </a:lvl2pPr>
                      <a:lvl3pPr>
                        <a:spcBef>
                          <a:spcPct val="35000"/>
                        </a:spcBef>
                        <a:buClr>
                          <a:schemeClr val="accent2"/>
                        </a:buClr>
                        <a:buSzPct val="75000"/>
                        <a:buFont typeface="Wingdings" charset="2"/>
                        <a:defRPr sz="2000" b="1">
                          <a:solidFill>
                            <a:schemeClr val="tx1"/>
                          </a:solidFill>
                          <a:latin typeface="Arial" charset="0"/>
                          <a:ea typeface="宋体" charset="0"/>
                        </a:defRPr>
                      </a:lvl3pPr>
                      <a:lvl4pPr>
                        <a:spcBef>
                          <a:spcPct val="35000"/>
                        </a:spcBef>
                        <a:buClr>
                          <a:schemeClr val="folHlink"/>
                        </a:buClr>
                        <a:buSzPct val="75000"/>
                        <a:buFont typeface="Wingdings" charset="2"/>
                        <a:defRPr sz="2000" b="1">
                          <a:solidFill>
                            <a:schemeClr val="tx1"/>
                          </a:solidFill>
                          <a:latin typeface="Arial" charset="0"/>
                          <a:ea typeface="宋体" charset="0"/>
                        </a:defRPr>
                      </a:lvl4pPr>
                      <a:lvl5pPr>
                        <a:spcBef>
                          <a:spcPct val="35000"/>
                        </a:spcBef>
                        <a:buClr>
                          <a:schemeClr val="tx1"/>
                        </a:buClr>
                        <a:buSzPct val="75000"/>
                        <a:buFont typeface="Wingdings" charset="2"/>
                        <a:defRPr sz="2000" b="1">
                          <a:solidFill>
                            <a:schemeClr val="tx1"/>
                          </a:solidFill>
                          <a:latin typeface="Arial" charset="0"/>
                          <a:ea typeface="宋体" charset="0"/>
                        </a:defRPr>
                      </a:lvl5pPr>
                      <a:lvl6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6pPr>
                      <a:lvl7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7pPr>
                      <a:lvl8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8pPr>
                      <a:lvl9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charset="2"/>
                        <a:buNone/>
                        <a:tabLst/>
                      </a:pPr>
                      <a:r>
                        <a:rPr kumimoji="0" lang="en-US" altLang="zh-CN" sz="2000" b="0" i="0" u="none" strike="noStrike" cap="none" normalizeH="0" baseline="0">
                          <a:ln>
                            <a:noFill/>
                          </a:ln>
                          <a:solidFill>
                            <a:schemeClr val="tx1"/>
                          </a:solidFill>
                          <a:effectLst/>
                          <a:latin typeface="Arial" charset="0"/>
                          <a:ea typeface="宋体" charset="0"/>
                        </a:rPr>
                        <a:t>1</a:t>
                      </a:r>
                      <a:r>
                        <a:rPr kumimoji="0" lang="zh-CN" altLang="en-US" sz="2000" b="0" i="0" u="none" strike="noStrike" cap="none" normalizeH="0" baseline="0">
                          <a:ln>
                            <a:noFill/>
                          </a:ln>
                          <a:solidFill>
                            <a:schemeClr val="tx1"/>
                          </a:solidFill>
                          <a:effectLst/>
                          <a:latin typeface="Arial" charset="0"/>
                          <a:ea typeface="宋体" charset="0"/>
                        </a:rPr>
                        <a:t>班</a:t>
                      </a:r>
                      <a:endParaRPr kumimoji="0" lang="zh-CN" altLang="en-US" sz="2000" b="0" i="0" u="none" strike="noStrike" cap="none" normalizeH="0" baseline="-20000">
                        <a:ln>
                          <a:noFill/>
                        </a:ln>
                        <a:solidFill>
                          <a:schemeClr val="tx1"/>
                        </a:solidFill>
                        <a:effectLst/>
                        <a:latin typeface="Arial" charset="0"/>
                        <a:ea typeface="宋体" charset="0"/>
                      </a:endParaRPr>
                    </a:p>
                  </a:txBody>
                  <a:tcPr marL="0" marR="0" marT="18009" marB="1800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a:spcBef>
                          <a:spcPct val="35000"/>
                        </a:spcBef>
                        <a:buClr>
                          <a:schemeClr val="hlink"/>
                        </a:buClr>
                        <a:buSzPct val="75000"/>
                        <a:buFont typeface="Wingdings" charset="2"/>
                        <a:defRPr sz="2200" b="1">
                          <a:solidFill>
                            <a:schemeClr val="tx1"/>
                          </a:solidFill>
                          <a:latin typeface="Arial" charset="0"/>
                          <a:ea typeface="宋体" charset="0"/>
                        </a:defRPr>
                      </a:lvl1pPr>
                      <a:lvl2pPr>
                        <a:spcBef>
                          <a:spcPct val="35000"/>
                        </a:spcBef>
                        <a:buClr>
                          <a:schemeClr val="tx2"/>
                        </a:buClr>
                        <a:buSzPct val="75000"/>
                        <a:buFont typeface="Wingdings" charset="2"/>
                        <a:defRPr sz="2000" b="1">
                          <a:solidFill>
                            <a:schemeClr val="tx1"/>
                          </a:solidFill>
                          <a:latin typeface="Arial" charset="0"/>
                          <a:ea typeface="宋体" charset="0"/>
                        </a:defRPr>
                      </a:lvl2pPr>
                      <a:lvl3pPr>
                        <a:spcBef>
                          <a:spcPct val="35000"/>
                        </a:spcBef>
                        <a:buClr>
                          <a:schemeClr val="accent2"/>
                        </a:buClr>
                        <a:buSzPct val="75000"/>
                        <a:buFont typeface="Wingdings" charset="2"/>
                        <a:defRPr sz="2000" b="1">
                          <a:solidFill>
                            <a:schemeClr val="tx1"/>
                          </a:solidFill>
                          <a:latin typeface="Arial" charset="0"/>
                          <a:ea typeface="宋体" charset="0"/>
                        </a:defRPr>
                      </a:lvl3pPr>
                      <a:lvl4pPr>
                        <a:spcBef>
                          <a:spcPct val="35000"/>
                        </a:spcBef>
                        <a:buClr>
                          <a:schemeClr val="folHlink"/>
                        </a:buClr>
                        <a:buSzPct val="75000"/>
                        <a:buFont typeface="Wingdings" charset="2"/>
                        <a:defRPr sz="2000" b="1">
                          <a:solidFill>
                            <a:schemeClr val="tx1"/>
                          </a:solidFill>
                          <a:latin typeface="Arial" charset="0"/>
                          <a:ea typeface="宋体" charset="0"/>
                        </a:defRPr>
                      </a:lvl4pPr>
                      <a:lvl5pPr>
                        <a:spcBef>
                          <a:spcPct val="35000"/>
                        </a:spcBef>
                        <a:buClr>
                          <a:schemeClr val="tx1"/>
                        </a:buClr>
                        <a:buSzPct val="75000"/>
                        <a:buFont typeface="Wingdings" charset="2"/>
                        <a:defRPr sz="2000" b="1">
                          <a:solidFill>
                            <a:schemeClr val="tx1"/>
                          </a:solidFill>
                          <a:latin typeface="Arial" charset="0"/>
                          <a:ea typeface="宋体" charset="0"/>
                        </a:defRPr>
                      </a:lvl5pPr>
                      <a:lvl6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6pPr>
                      <a:lvl7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7pPr>
                      <a:lvl8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8pPr>
                      <a:lvl9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charset="2"/>
                        <a:buNone/>
                        <a:tabLst/>
                      </a:pPr>
                      <a:r>
                        <a:rPr kumimoji="0" lang="en-US" altLang="zh-CN" sz="2000" b="0" i="0" u="none" strike="noStrike" cap="none" normalizeH="0" baseline="0">
                          <a:ln>
                            <a:noFill/>
                          </a:ln>
                          <a:solidFill>
                            <a:schemeClr val="tx1"/>
                          </a:solidFill>
                          <a:effectLst/>
                          <a:latin typeface="Arial" charset="0"/>
                          <a:ea typeface="宋体" charset="0"/>
                        </a:rPr>
                        <a:t>C2</a:t>
                      </a:r>
                      <a:endParaRPr kumimoji="0" lang="en-US" altLang="zh-CN" sz="2000" b="0" i="0" u="none" strike="noStrike" cap="none" normalizeH="0" baseline="-20000">
                        <a:ln>
                          <a:noFill/>
                        </a:ln>
                        <a:solidFill>
                          <a:schemeClr val="tx1"/>
                        </a:solidFill>
                        <a:effectLst/>
                        <a:latin typeface="Arial" charset="0"/>
                        <a:ea typeface="宋体" charset="0"/>
                      </a:endParaRPr>
                    </a:p>
                  </a:txBody>
                  <a:tcPr marL="0" marR="0" marT="18009" marB="180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charset="2"/>
                        <a:defRPr sz="2200" b="1">
                          <a:solidFill>
                            <a:schemeClr val="tx1"/>
                          </a:solidFill>
                          <a:latin typeface="Arial" charset="0"/>
                          <a:ea typeface="宋体" charset="0"/>
                        </a:defRPr>
                      </a:lvl1pPr>
                      <a:lvl2pPr>
                        <a:spcBef>
                          <a:spcPct val="35000"/>
                        </a:spcBef>
                        <a:buClr>
                          <a:schemeClr val="tx2"/>
                        </a:buClr>
                        <a:buSzPct val="75000"/>
                        <a:buFont typeface="Wingdings" charset="2"/>
                        <a:defRPr sz="2000" b="1">
                          <a:solidFill>
                            <a:schemeClr val="tx1"/>
                          </a:solidFill>
                          <a:latin typeface="Arial" charset="0"/>
                          <a:ea typeface="宋体" charset="0"/>
                        </a:defRPr>
                      </a:lvl2pPr>
                      <a:lvl3pPr>
                        <a:spcBef>
                          <a:spcPct val="35000"/>
                        </a:spcBef>
                        <a:buClr>
                          <a:schemeClr val="accent2"/>
                        </a:buClr>
                        <a:buSzPct val="75000"/>
                        <a:buFont typeface="Wingdings" charset="2"/>
                        <a:defRPr sz="2000" b="1">
                          <a:solidFill>
                            <a:schemeClr val="tx1"/>
                          </a:solidFill>
                          <a:latin typeface="Arial" charset="0"/>
                          <a:ea typeface="宋体" charset="0"/>
                        </a:defRPr>
                      </a:lvl3pPr>
                      <a:lvl4pPr>
                        <a:spcBef>
                          <a:spcPct val="35000"/>
                        </a:spcBef>
                        <a:buClr>
                          <a:schemeClr val="folHlink"/>
                        </a:buClr>
                        <a:buSzPct val="75000"/>
                        <a:buFont typeface="Wingdings" charset="2"/>
                        <a:defRPr sz="2000" b="1">
                          <a:solidFill>
                            <a:schemeClr val="tx1"/>
                          </a:solidFill>
                          <a:latin typeface="Arial" charset="0"/>
                          <a:ea typeface="宋体" charset="0"/>
                        </a:defRPr>
                      </a:lvl4pPr>
                      <a:lvl5pPr>
                        <a:spcBef>
                          <a:spcPct val="35000"/>
                        </a:spcBef>
                        <a:buClr>
                          <a:schemeClr val="tx1"/>
                        </a:buClr>
                        <a:buSzPct val="75000"/>
                        <a:buFont typeface="Wingdings" charset="2"/>
                        <a:defRPr sz="2000" b="1">
                          <a:solidFill>
                            <a:schemeClr val="tx1"/>
                          </a:solidFill>
                          <a:latin typeface="Arial" charset="0"/>
                          <a:ea typeface="宋体" charset="0"/>
                        </a:defRPr>
                      </a:lvl5pPr>
                      <a:lvl6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6pPr>
                      <a:lvl7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7pPr>
                      <a:lvl8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8pPr>
                      <a:lvl9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charset="2"/>
                        <a:buNone/>
                        <a:tabLst/>
                      </a:pPr>
                      <a:r>
                        <a:rPr kumimoji="0" lang="en-US" altLang="zh-CN" sz="2000" b="0" i="0" u="none" strike="noStrike" cap="none" normalizeH="0" baseline="0">
                          <a:ln>
                            <a:noFill/>
                          </a:ln>
                          <a:solidFill>
                            <a:schemeClr val="tx1"/>
                          </a:solidFill>
                          <a:effectLst/>
                          <a:latin typeface="Arial" charset="0"/>
                          <a:ea typeface="宋体" charset="0"/>
                        </a:rPr>
                        <a:t>2</a:t>
                      </a:r>
                      <a:r>
                        <a:rPr kumimoji="0" lang="zh-CN" altLang="en-US" sz="2000" b="0" i="0" u="none" strike="noStrike" cap="none" normalizeH="0" baseline="0">
                          <a:ln>
                            <a:noFill/>
                          </a:ln>
                          <a:solidFill>
                            <a:schemeClr val="tx1"/>
                          </a:solidFill>
                          <a:effectLst/>
                          <a:latin typeface="Arial" charset="0"/>
                          <a:ea typeface="宋体" charset="0"/>
                        </a:rPr>
                        <a:t>班</a:t>
                      </a:r>
                    </a:p>
                  </a:txBody>
                  <a:tcPr marL="0" marR="0" marT="18009" marB="1800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1475">
                <a:tc>
                  <a:txBody>
                    <a:bodyPr/>
                    <a:lstStyle>
                      <a:lvl1pPr>
                        <a:spcBef>
                          <a:spcPct val="35000"/>
                        </a:spcBef>
                        <a:buClr>
                          <a:schemeClr val="hlink"/>
                        </a:buClr>
                        <a:buSzPct val="75000"/>
                        <a:buFont typeface="Wingdings" charset="2"/>
                        <a:defRPr sz="2200" b="1">
                          <a:solidFill>
                            <a:schemeClr val="tx1"/>
                          </a:solidFill>
                          <a:latin typeface="Arial" charset="0"/>
                          <a:ea typeface="宋体" charset="0"/>
                        </a:defRPr>
                      </a:lvl1pPr>
                      <a:lvl2pPr>
                        <a:spcBef>
                          <a:spcPct val="35000"/>
                        </a:spcBef>
                        <a:buClr>
                          <a:schemeClr val="tx2"/>
                        </a:buClr>
                        <a:buSzPct val="75000"/>
                        <a:buFont typeface="Wingdings" charset="2"/>
                        <a:defRPr sz="2000" b="1">
                          <a:solidFill>
                            <a:schemeClr val="tx1"/>
                          </a:solidFill>
                          <a:latin typeface="Arial" charset="0"/>
                          <a:ea typeface="宋体" charset="0"/>
                        </a:defRPr>
                      </a:lvl2pPr>
                      <a:lvl3pPr>
                        <a:spcBef>
                          <a:spcPct val="35000"/>
                        </a:spcBef>
                        <a:buClr>
                          <a:schemeClr val="accent2"/>
                        </a:buClr>
                        <a:buSzPct val="75000"/>
                        <a:buFont typeface="Wingdings" charset="2"/>
                        <a:defRPr sz="2000" b="1">
                          <a:solidFill>
                            <a:schemeClr val="tx1"/>
                          </a:solidFill>
                          <a:latin typeface="Arial" charset="0"/>
                          <a:ea typeface="宋体" charset="0"/>
                        </a:defRPr>
                      </a:lvl3pPr>
                      <a:lvl4pPr>
                        <a:spcBef>
                          <a:spcPct val="35000"/>
                        </a:spcBef>
                        <a:buClr>
                          <a:schemeClr val="folHlink"/>
                        </a:buClr>
                        <a:buSzPct val="75000"/>
                        <a:buFont typeface="Wingdings" charset="2"/>
                        <a:defRPr sz="2000" b="1">
                          <a:solidFill>
                            <a:schemeClr val="tx1"/>
                          </a:solidFill>
                          <a:latin typeface="Arial" charset="0"/>
                          <a:ea typeface="宋体" charset="0"/>
                        </a:defRPr>
                      </a:lvl4pPr>
                      <a:lvl5pPr>
                        <a:spcBef>
                          <a:spcPct val="35000"/>
                        </a:spcBef>
                        <a:buClr>
                          <a:schemeClr val="tx1"/>
                        </a:buClr>
                        <a:buSzPct val="75000"/>
                        <a:buFont typeface="Wingdings" charset="2"/>
                        <a:defRPr sz="2000" b="1">
                          <a:solidFill>
                            <a:schemeClr val="tx1"/>
                          </a:solidFill>
                          <a:latin typeface="Arial" charset="0"/>
                          <a:ea typeface="宋体" charset="0"/>
                        </a:defRPr>
                      </a:lvl5pPr>
                      <a:lvl6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6pPr>
                      <a:lvl7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7pPr>
                      <a:lvl8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8pPr>
                      <a:lvl9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charset="2"/>
                        <a:buNone/>
                        <a:tabLst/>
                      </a:pPr>
                      <a:r>
                        <a:rPr kumimoji="0" lang="en-US" altLang="zh-CN" sz="2000" b="0" i="0" u="none" strike="noStrike" cap="none" normalizeH="0" baseline="0">
                          <a:ln>
                            <a:noFill/>
                          </a:ln>
                          <a:solidFill>
                            <a:schemeClr val="tx1"/>
                          </a:solidFill>
                          <a:effectLst/>
                          <a:latin typeface="Arial" charset="0"/>
                          <a:ea typeface="宋体" charset="0"/>
                        </a:rPr>
                        <a:t>C3</a:t>
                      </a:r>
                      <a:endParaRPr kumimoji="0" lang="en-US" altLang="zh-CN" sz="2000" b="0" i="0" u="none" strike="noStrike" cap="none" normalizeH="0" baseline="-20000">
                        <a:ln>
                          <a:noFill/>
                        </a:ln>
                        <a:solidFill>
                          <a:schemeClr val="tx1"/>
                        </a:solidFill>
                        <a:effectLst/>
                        <a:latin typeface="Arial" charset="0"/>
                        <a:ea typeface="宋体" charset="0"/>
                      </a:endParaRPr>
                    </a:p>
                  </a:txBody>
                  <a:tcPr marL="0" marR="0" marT="18009" marB="1800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charset="2"/>
                        <a:defRPr sz="2200" b="1">
                          <a:solidFill>
                            <a:schemeClr val="tx1"/>
                          </a:solidFill>
                          <a:latin typeface="Arial" charset="0"/>
                          <a:ea typeface="宋体" charset="0"/>
                        </a:defRPr>
                      </a:lvl1pPr>
                      <a:lvl2pPr>
                        <a:spcBef>
                          <a:spcPct val="35000"/>
                        </a:spcBef>
                        <a:buClr>
                          <a:schemeClr val="tx2"/>
                        </a:buClr>
                        <a:buSzPct val="75000"/>
                        <a:buFont typeface="Wingdings" charset="2"/>
                        <a:defRPr sz="2000" b="1">
                          <a:solidFill>
                            <a:schemeClr val="tx1"/>
                          </a:solidFill>
                          <a:latin typeface="Arial" charset="0"/>
                          <a:ea typeface="宋体" charset="0"/>
                        </a:defRPr>
                      </a:lvl2pPr>
                      <a:lvl3pPr>
                        <a:spcBef>
                          <a:spcPct val="35000"/>
                        </a:spcBef>
                        <a:buClr>
                          <a:schemeClr val="accent2"/>
                        </a:buClr>
                        <a:buSzPct val="75000"/>
                        <a:buFont typeface="Wingdings" charset="2"/>
                        <a:defRPr sz="2000" b="1">
                          <a:solidFill>
                            <a:schemeClr val="tx1"/>
                          </a:solidFill>
                          <a:latin typeface="Arial" charset="0"/>
                          <a:ea typeface="宋体" charset="0"/>
                        </a:defRPr>
                      </a:lvl3pPr>
                      <a:lvl4pPr>
                        <a:spcBef>
                          <a:spcPct val="35000"/>
                        </a:spcBef>
                        <a:buClr>
                          <a:schemeClr val="folHlink"/>
                        </a:buClr>
                        <a:buSzPct val="75000"/>
                        <a:buFont typeface="Wingdings" charset="2"/>
                        <a:defRPr sz="2000" b="1">
                          <a:solidFill>
                            <a:schemeClr val="tx1"/>
                          </a:solidFill>
                          <a:latin typeface="Arial" charset="0"/>
                          <a:ea typeface="宋体" charset="0"/>
                        </a:defRPr>
                      </a:lvl4pPr>
                      <a:lvl5pPr>
                        <a:spcBef>
                          <a:spcPct val="35000"/>
                        </a:spcBef>
                        <a:buClr>
                          <a:schemeClr val="tx1"/>
                        </a:buClr>
                        <a:buSzPct val="75000"/>
                        <a:buFont typeface="Wingdings" charset="2"/>
                        <a:defRPr sz="2000" b="1">
                          <a:solidFill>
                            <a:schemeClr val="tx1"/>
                          </a:solidFill>
                          <a:latin typeface="Arial" charset="0"/>
                          <a:ea typeface="宋体" charset="0"/>
                        </a:defRPr>
                      </a:lvl5pPr>
                      <a:lvl6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6pPr>
                      <a:lvl7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7pPr>
                      <a:lvl8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8pPr>
                      <a:lvl9pPr fontAlgn="base">
                        <a:spcBef>
                          <a:spcPct val="35000"/>
                        </a:spcBef>
                        <a:spcAft>
                          <a:spcPct val="0"/>
                        </a:spcAft>
                        <a:buClr>
                          <a:schemeClr val="tx1"/>
                        </a:buClr>
                        <a:buSzPct val="75000"/>
                        <a:buFont typeface="Wingdings" charset="2"/>
                        <a:defRPr sz="2000" b="1">
                          <a:solidFill>
                            <a:schemeClr val="tx1"/>
                          </a:solidFill>
                          <a:latin typeface="Arial" charset="0"/>
                          <a:ea typeface="宋体" charset="0"/>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charset="2"/>
                        <a:buNone/>
                        <a:tabLst/>
                      </a:pPr>
                      <a:r>
                        <a:rPr kumimoji="0" lang="en-US" altLang="zh-CN" sz="2000" b="0" i="0" u="none" strike="noStrike" cap="none" normalizeH="0" baseline="0" dirty="0">
                          <a:ln>
                            <a:noFill/>
                          </a:ln>
                          <a:solidFill>
                            <a:schemeClr val="tx1"/>
                          </a:solidFill>
                          <a:effectLst/>
                          <a:latin typeface="Arial" charset="0"/>
                          <a:ea typeface="宋体" charset="0"/>
                        </a:rPr>
                        <a:t>3</a:t>
                      </a:r>
                      <a:r>
                        <a:rPr kumimoji="0" lang="zh-CN" altLang="en-US" sz="2000" b="0" i="0" u="none" strike="noStrike" cap="none" normalizeH="0" baseline="0" dirty="0">
                          <a:ln>
                            <a:noFill/>
                          </a:ln>
                          <a:solidFill>
                            <a:schemeClr val="tx1"/>
                          </a:solidFill>
                          <a:effectLst/>
                          <a:latin typeface="Arial" charset="0"/>
                          <a:ea typeface="宋体" charset="0"/>
                        </a:rPr>
                        <a:t>班</a:t>
                      </a:r>
                    </a:p>
                  </a:txBody>
                  <a:tcPr marL="0" marR="0" marT="18009" marB="1800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26779" name="Text Box 59"/>
          <p:cNvSpPr txBox="1">
            <a:spLocks noChangeArrowheads="1"/>
          </p:cNvSpPr>
          <p:nvPr/>
        </p:nvSpPr>
        <p:spPr bwMode="auto">
          <a:xfrm>
            <a:off x="1746250" y="2045504"/>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defRPr/>
            </a:pPr>
            <a:r>
              <a:rPr kumimoji="1" lang="zh-CN" altLang="en-US" sz="2400" smtClean="0">
                <a:latin typeface="Tahoma" panose="020B0604030504040204" pitchFamily="34" charset="0"/>
              </a:rPr>
              <a:t>班级</a:t>
            </a:r>
          </a:p>
        </p:txBody>
      </p:sp>
      <p:sp>
        <p:nvSpPr>
          <p:cNvPr id="926780" name="Text Box 60"/>
          <p:cNvSpPr txBox="1">
            <a:spLocks noChangeArrowheads="1"/>
          </p:cNvSpPr>
          <p:nvPr/>
        </p:nvSpPr>
        <p:spPr bwMode="auto">
          <a:xfrm>
            <a:off x="7590249" y="4705361"/>
            <a:ext cx="712788" cy="101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rIns="0">
            <a:spAutoFit/>
          </a:bodyPr>
          <a:lstStyle/>
          <a:p>
            <a:pPr eaLnBrk="1" hangingPunct="1">
              <a:spcBef>
                <a:spcPct val="50000"/>
              </a:spcBef>
              <a:defRPr/>
            </a:pPr>
            <a:r>
              <a:rPr kumimoji="1" lang="en-US" altLang="zh-CN" sz="6000" b="1" dirty="0">
                <a:solidFill>
                  <a:srgbClr val="FF0000"/>
                </a:solidFill>
                <a:latin typeface="宋体" charset="0"/>
                <a:ea typeface="宋体" charset="0"/>
                <a:cs typeface="Times New Roman" charset="0"/>
              </a:rPr>
              <a:t>×</a:t>
            </a:r>
          </a:p>
        </p:txBody>
      </p:sp>
    </p:spTree>
    <p:extLst>
      <p:ext uri="{BB962C8B-B14F-4D97-AF65-F5344CB8AC3E}">
        <p14:creationId xmlns:p14="http://schemas.microsoft.com/office/powerpoint/2010/main" val="17055275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26780"/>
                                        </p:tgtEl>
                                        <p:attrNameLst>
                                          <p:attrName>style.visibility</p:attrName>
                                        </p:attrNameLst>
                                      </p:cBhvr>
                                      <p:to>
                                        <p:strVal val="visible"/>
                                      </p:to>
                                    </p:set>
                                    <p:animEffect transition="in" filter="box(in)">
                                      <p:cBhvr>
                                        <p:cTn id="7" dur="500"/>
                                        <p:tgtEl>
                                          <p:spTgt spid="926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6780"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pPr>
              <a:defRPr/>
            </a:pPr>
            <a:r>
              <a:rPr lang="en-US" sz="2800" dirty="0">
                <a:ea typeface="+mj-ea"/>
              </a:rPr>
              <a:t>Referential Integrity (Cont.)</a:t>
            </a:r>
          </a:p>
        </p:txBody>
      </p:sp>
      <p:sp>
        <p:nvSpPr>
          <p:cNvPr id="64515" name="Rectangle 3"/>
          <p:cNvSpPr>
            <a:spLocks noGrp="1" noChangeArrowheads="1"/>
          </p:cNvSpPr>
          <p:nvPr>
            <p:ph type="body" idx="1"/>
          </p:nvPr>
        </p:nvSpPr>
        <p:spPr>
          <a:xfrm>
            <a:off x="768351" y="1135063"/>
            <a:ext cx="7461250" cy="3644201"/>
          </a:xfrm>
        </p:spPr>
        <p:txBody>
          <a:bodyPr/>
          <a:lstStyle/>
          <a:p>
            <a:r>
              <a:rPr lang="en-US" altLang="en-US" sz="2400" dirty="0"/>
              <a:t>Foreign </a:t>
            </a:r>
            <a:r>
              <a:rPr lang="en-US" altLang="en-US" sz="2400" i="1" dirty="0"/>
              <a:t>keys can be </a:t>
            </a:r>
            <a:r>
              <a:rPr lang="en-US" altLang="en-US" sz="2400" dirty="0"/>
              <a:t>specified as part of the SQL </a:t>
            </a:r>
            <a:r>
              <a:rPr lang="en-US" altLang="en-US" sz="2400" b="1" dirty="0"/>
              <a:t>create</a:t>
            </a:r>
            <a:r>
              <a:rPr lang="en-US" altLang="en-US" sz="2400" dirty="0"/>
              <a:t> </a:t>
            </a:r>
            <a:r>
              <a:rPr lang="en-US" altLang="en-US" sz="2400" b="1" dirty="0"/>
              <a:t>table </a:t>
            </a:r>
            <a:r>
              <a:rPr lang="en-US" altLang="en-US" sz="2400" dirty="0"/>
              <a:t> statement </a:t>
            </a:r>
          </a:p>
          <a:p>
            <a:pPr>
              <a:buNone/>
            </a:pPr>
            <a:r>
              <a:rPr lang="en-US" altLang="en-US" sz="2400" b="1" dirty="0"/>
              <a:t>         foreign key </a:t>
            </a:r>
            <a:r>
              <a:rPr lang="en-US" altLang="en-US" sz="2400" dirty="0"/>
              <a:t>(</a:t>
            </a:r>
            <a:r>
              <a:rPr lang="en-US" altLang="en-US" sz="2400" i="1" dirty="0"/>
              <a:t>dept_name</a:t>
            </a:r>
            <a:r>
              <a:rPr lang="en-US" altLang="en-US" sz="2400" dirty="0"/>
              <a:t>) </a:t>
            </a:r>
            <a:r>
              <a:rPr lang="en-US" altLang="en-US" sz="2400" b="1" dirty="0"/>
              <a:t>references </a:t>
            </a:r>
            <a:r>
              <a:rPr lang="en-US" altLang="en-US" sz="2400" i="1" dirty="0"/>
              <a:t>department</a:t>
            </a:r>
          </a:p>
          <a:p>
            <a:r>
              <a:rPr lang="en-US" altLang="en-US" sz="2400" dirty="0"/>
              <a:t>By default, a foreign key references the primary-key attributes of the referenced table.</a:t>
            </a:r>
          </a:p>
          <a:p>
            <a:r>
              <a:rPr lang="en-US" altLang="en-US" sz="2400" dirty="0"/>
              <a:t>SQL allows  a list of attributes of the referenced relation to be specified explicitly.</a:t>
            </a:r>
          </a:p>
          <a:p>
            <a:pPr>
              <a:buNone/>
            </a:pPr>
            <a:r>
              <a:rPr lang="en-US" altLang="en-US" sz="2400" b="1" dirty="0"/>
              <a:t>       foreign key </a:t>
            </a:r>
            <a:r>
              <a:rPr lang="en-US" altLang="en-US" sz="2400" dirty="0"/>
              <a:t>(</a:t>
            </a:r>
            <a:r>
              <a:rPr lang="en-US" altLang="en-US" sz="2400" i="1" dirty="0"/>
              <a:t>dept_name</a:t>
            </a:r>
            <a:r>
              <a:rPr lang="en-US" altLang="en-US" sz="2400" dirty="0"/>
              <a:t>) </a:t>
            </a:r>
            <a:r>
              <a:rPr lang="en-US" altLang="en-US" sz="2400" b="1" dirty="0"/>
              <a:t>references </a:t>
            </a:r>
            <a:r>
              <a:rPr lang="en-US" altLang="en-US" sz="2400" i="1" dirty="0"/>
              <a:t>department </a:t>
            </a:r>
            <a:r>
              <a:rPr lang="en-US" altLang="en-US" sz="2400" dirty="0"/>
              <a:t>(</a:t>
            </a:r>
            <a:r>
              <a:rPr lang="en-US" altLang="en-US" sz="2400" i="1" dirty="0"/>
              <a:t>dept_name</a:t>
            </a:r>
            <a:r>
              <a:rPr lang="en-US" altLang="en-US" sz="2400" dirty="0"/>
              <a:t>)</a:t>
            </a:r>
          </a:p>
        </p:txBody>
      </p:sp>
    </p:spTree>
    <p:extLst>
      <p:ext uri="{BB962C8B-B14F-4D97-AF65-F5344CB8AC3E}">
        <p14:creationId xmlns:p14="http://schemas.microsoft.com/office/powerpoint/2010/main" val="191690027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a:xfrm>
            <a:off x="800100" y="228600"/>
            <a:ext cx="8539163" cy="427038"/>
          </a:xfrm>
        </p:spPr>
        <p:txBody>
          <a:bodyPr/>
          <a:lstStyle/>
          <a:p>
            <a:pPr>
              <a:defRPr/>
            </a:pPr>
            <a:r>
              <a:rPr lang="en-US" sz="2800" dirty="0">
                <a:ea typeface="+mj-ea"/>
              </a:rPr>
              <a:t>Cascading Actions in Referential Integrity</a:t>
            </a:r>
          </a:p>
        </p:txBody>
      </p:sp>
      <p:sp>
        <p:nvSpPr>
          <p:cNvPr id="66563" name="Rectangle 3"/>
          <p:cNvSpPr>
            <a:spLocks noGrp="1" noChangeArrowheads="1"/>
          </p:cNvSpPr>
          <p:nvPr>
            <p:ph type="body" idx="1"/>
          </p:nvPr>
        </p:nvSpPr>
        <p:spPr>
          <a:xfrm>
            <a:off x="772359" y="1123279"/>
            <a:ext cx="7806431" cy="4447401"/>
          </a:xfrm>
        </p:spPr>
        <p:txBody>
          <a:bodyPr/>
          <a:lstStyle/>
          <a:p>
            <a:pPr>
              <a:tabLst>
                <a:tab pos="2173288" algn="l"/>
              </a:tabLst>
            </a:pPr>
            <a:r>
              <a:rPr lang="en-US" altLang="en-US" sz="2000" dirty="0"/>
              <a:t>When a referential-integrity constraint is violated, the normal procedure is to reject the action that caused the violation.</a:t>
            </a:r>
          </a:p>
          <a:p>
            <a:pPr>
              <a:tabLst>
                <a:tab pos="2173288" algn="l"/>
              </a:tabLst>
            </a:pPr>
            <a:r>
              <a:rPr lang="en-US" altLang="en-US" sz="2000" dirty="0"/>
              <a:t>An alternative, in case of delete or update is to cascade</a:t>
            </a:r>
          </a:p>
          <a:p>
            <a:pPr>
              <a:buNone/>
              <a:tabLst>
                <a:tab pos="2173288" algn="l"/>
              </a:tabLst>
            </a:pPr>
            <a:r>
              <a:rPr lang="en-US" altLang="en-US" sz="1700" b="1" dirty="0"/>
              <a:t>            create table </a:t>
            </a:r>
            <a:r>
              <a:rPr lang="en-US" altLang="en-US" sz="1700" i="1" dirty="0"/>
              <a:t>course </a:t>
            </a:r>
            <a:r>
              <a:rPr lang="en-US" altLang="en-US" sz="1700" dirty="0"/>
              <a:t>(</a:t>
            </a:r>
            <a:br>
              <a:rPr lang="en-US" altLang="en-US" sz="1700" dirty="0"/>
            </a:br>
            <a:r>
              <a:rPr lang="en-US" altLang="en-US" sz="1700" dirty="0"/>
              <a:t>             (…</a:t>
            </a:r>
            <a:br>
              <a:rPr lang="en-US" altLang="en-US" sz="1700" dirty="0"/>
            </a:br>
            <a:r>
              <a:rPr lang="en-US" altLang="en-US" sz="1700" dirty="0"/>
              <a:t>              </a:t>
            </a:r>
            <a:r>
              <a:rPr lang="en-US" altLang="en-US" sz="1700" i="1" dirty="0"/>
              <a:t>dept_name </a:t>
            </a:r>
            <a:r>
              <a:rPr lang="en-US" altLang="en-US" sz="1700" b="1" dirty="0" err="1"/>
              <a:t>varchar</a:t>
            </a:r>
            <a:r>
              <a:rPr lang="en-US" altLang="en-US" sz="1700" dirty="0"/>
              <a:t>(20),</a:t>
            </a:r>
            <a:br>
              <a:rPr lang="en-US" altLang="en-US" sz="1700" dirty="0"/>
            </a:br>
            <a:r>
              <a:rPr lang="en-US" altLang="en-US" sz="1700" dirty="0"/>
              <a:t>              </a:t>
            </a:r>
            <a:r>
              <a:rPr lang="en-US" altLang="en-US" sz="1700" b="1" dirty="0"/>
              <a:t>foreign key </a:t>
            </a:r>
            <a:r>
              <a:rPr lang="en-US" altLang="en-US" sz="1700" dirty="0"/>
              <a:t>(</a:t>
            </a:r>
            <a:r>
              <a:rPr lang="en-US" altLang="en-US" sz="1700" i="1" dirty="0"/>
              <a:t>dept_name</a:t>
            </a:r>
            <a:r>
              <a:rPr lang="en-US" altLang="en-US" sz="1700" dirty="0"/>
              <a:t>) </a:t>
            </a:r>
            <a:r>
              <a:rPr lang="en-US" altLang="en-US" sz="1700" b="1" dirty="0"/>
              <a:t>references </a:t>
            </a:r>
            <a:r>
              <a:rPr lang="en-US" altLang="en-US" sz="1700" i="1" dirty="0"/>
              <a:t>department</a:t>
            </a:r>
            <a:br>
              <a:rPr lang="en-US" altLang="en-US" sz="1700" i="1" dirty="0"/>
            </a:br>
            <a:r>
              <a:rPr lang="en-US" altLang="en-US" sz="1700" i="1" dirty="0"/>
              <a:t>                   </a:t>
            </a:r>
            <a:r>
              <a:rPr lang="en-US" altLang="en-US" sz="1700" b="1" dirty="0"/>
              <a:t>on delete cascade</a:t>
            </a:r>
            <a:br>
              <a:rPr lang="en-US" altLang="en-US" sz="1700" b="1" dirty="0"/>
            </a:br>
            <a:r>
              <a:rPr lang="en-US" altLang="en-US" sz="1700" b="1" dirty="0"/>
              <a:t>                   on update cascade</a:t>
            </a:r>
            <a:r>
              <a:rPr lang="en-US" altLang="en-US" sz="1700" dirty="0"/>
              <a:t>,</a:t>
            </a:r>
            <a:br>
              <a:rPr lang="en-US" altLang="en-US" sz="1700" dirty="0"/>
            </a:br>
            <a:r>
              <a:rPr lang="en-US" altLang="en-US" sz="1700" dirty="0"/>
              <a:t>                . . .) </a:t>
            </a:r>
          </a:p>
          <a:p>
            <a:pPr>
              <a:tabLst>
                <a:tab pos="2173288" algn="l"/>
              </a:tabLst>
            </a:pPr>
            <a:r>
              <a:rPr lang="en-US" altLang="en-US" sz="2000" dirty="0"/>
              <a:t>Instead of cascade we can use :  </a:t>
            </a:r>
          </a:p>
          <a:p>
            <a:pPr lvl="1">
              <a:tabLst>
                <a:tab pos="2173288" algn="l"/>
              </a:tabLst>
            </a:pPr>
            <a:r>
              <a:rPr lang="en-US" altLang="en-US" sz="1700" b="1" dirty="0"/>
              <a:t>set null</a:t>
            </a:r>
            <a:r>
              <a:rPr lang="en-US" altLang="en-US" sz="1700" dirty="0"/>
              <a:t>,</a:t>
            </a:r>
          </a:p>
          <a:p>
            <a:pPr lvl="1">
              <a:tabLst>
                <a:tab pos="2173288" algn="l"/>
              </a:tabLst>
            </a:pPr>
            <a:r>
              <a:rPr lang="en-US" altLang="en-US" sz="1700" b="1" dirty="0"/>
              <a:t>set default</a:t>
            </a:r>
            <a:endParaRPr lang="en-US" altLang="en-US" sz="1700" dirty="0"/>
          </a:p>
          <a:p>
            <a:pPr>
              <a:buFont typeface="Monotype Sorts" charset="2"/>
              <a:buNone/>
              <a:tabLst>
                <a:tab pos="2173288" algn="l"/>
              </a:tabLst>
            </a:pPr>
            <a:endParaRPr lang="en-US" altLang="en-US" i="1" dirty="0"/>
          </a:p>
        </p:txBody>
      </p:sp>
    </p:spTree>
    <p:extLst>
      <p:ext uri="{BB962C8B-B14F-4D97-AF65-F5344CB8AC3E}">
        <p14:creationId xmlns:p14="http://schemas.microsoft.com/office/powerpoint/2010/main" val="69311496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2210" name="Rectangle 2"/>
          <p:cNvSpPr>
            <a:spLocks noGrp="1" noChangeArrowheads="1"/>
          </p:cNvSpPr>
          <p:nvPr>
            <p:ph type="title"/>
          </p:nvPr>
        </p:nvSpPr>
        <p:spPr/>
        <p:txBody>
          <a:bodyPr/>
          <a:lstStyle/>
          <a:p>
            <a:pPr eaLnBrk="1" hangingPunct="1">
              <a:defRPr/>
            </a:pPr>
            <a:r>
              <a:rPr lang="zh-CN" altLang="en-US" smtClean="0"/>
              <a:t>外部码约束</a:t>
            </a:r>
            <a:endParaRPr lang="zh-CN" altLang="en-US" b="1" smtClean="0">
              <a:solidFill>
                <a:schemeClr val="tx1"/>
              </a:solidFill>
              <a:effectLst/>
            </a:endParaRPr>
          </a:p>
        </p:txBody>
      </p:sp>
      <p:sp>
        <p:nvSpPr>
          <p:cNvPr id="862211" name="Rectangle 3"/>
          <p:cNvSpPr>
            <a:spLocks noGrp="1" noChangeArrowheads="1"/>
          </p:cNvSpPr>
          <p:nvPr>
            <p:ph idx="1"/>
          </p:nvPr>
        </p:nvSpPr>
        <p:spPr/>
        <p:txBody>
          <a:bodyPr/>
          <a:lstStyle/>
          <a:p>
            <a:pPr lvl="1" eaLnBrk="1" hangingPunct="1">
              <a:defRPr/>
            </a:pPr>
            <a:r>
              <a:rPr lang="zh-CN" altLang="en-US" sz="2400" dirty="0" smtClean="0"/>
              <a:t>参照动作</a:t>
            </a:r>
          </a:p>
          <a:p>
            <a:pPr lvl="2" eaLnBrk="1" hangingPunct="1">
              <a:defRPr/>
            </a:pPr>
            <a:r>
              <a:rPr lang="zh-CN" altLang="en-US" sz="2400" dirty="0" smtClean="0"/>
              <a:t>说明当某个主码值被删除</a:t>
            </a:r>
            <a:r>
              <a:rPr lang="en-US" altLang="zh-CN" sz="2400" dirty="0" smtClean="0"/>
              <a:t>/</a:t>
            </a:r>
            <a:r>
              <a:rPr lang="zh-CN" altLang="en-US" sz="2400" dirty="0" smtClean="0"/>
              <a:t>更新时（这个主码值在被参照关系中），如何处理对应的外部码值（这些外部码值在参照关系中）</a:t>
            </a:r>
          </a:p>
          <a:p>
            <a:pPr lvl="2" eaLnBrk="1" hangingPunct="1">
              <a:defRPr/>
            </a:pPr>
            <a:r>
              <a:rPr lang="en-US" altLang="zh-CN" sz="2400" b="1" dirty="0" smtClean="0">
                <a:solidFill>
                  <a:srgbClr val="00E444"/>
                </a:solidFill>
              </a:rPr>
              <a:t>RESTRICT </a:t>
            </a:r>
            <a:r>
              <a:rPr lang="zh-CN" altLang="en-US" sz="2400" b="1" dirty="0" smtClean="0"/>
              <a:t>方式</a:t>
            </a:r>
            <a:r>
              <a:rPr lang="zh-CN" altLang="en-US" sz="2400" dirty="0" smtClean="0"/>
              <a:t>：仅当没有任何对应的外码值时，才可以删除</a:t>
            </a:r>
            <a:r>
              <a:rPr lang="en-US" altLang="zh-CN" sz="2400" dirty="0" smtClean="0"/>
              <a:t>/</a:t>
            </a:r>
            <a:r>
              <a:rPr lang="zh-CN" altLang="en-US" sz="2400" dirty="0" smtClean="0"/>
              <a:t>更新这个主码值，否则系统拒绝执行此操作</a:t>
            </a:r>
          </a:p>
          <a:p>
            <a:pPr lvl="2" eaLnBrk="1" hangingPunct="1">
              <a:defRPr/>
            </a:pPr>
            <a:r>
              <a:rPr lang="en-US" altLang="zh-CN" sz="2400" b="1" dirty="0" smtClean="0">
                <a:solidFill>
                  <a:srgbClr val="00E444"/>
                </a:solidFill>
              </a:rPr>
              <a:t>CASCADE </a:t>
            </a:r>
            <a:r>
              <a:rPr lang="zh-CN" altLang="en-US" sz="2400" b="1" dirty="0" smtClean="0"/>
              <a:t>方式</a:t>
            </a:r>
            <a:r>
              <a:rPr lang="zh-CN" altLang="en-US" sz="2400" dirty="0" smtClean="0"/>
              <a:t>：连带将所有对应的外码值一块删除</a:t>
            </a:r>
            <a:r>
              <a:rPr lang="en-US" altLang="zh-CN" sz="2400" dirty="0" smtClean="0"/>
              <a:t>/</a:t>
            </a:r>
            <a:r>
              <a:rPr lang="zh-CN" altLang="en-US" sz="2400" dirty="0" smtClean="0"/>
              <a:t>更新（删除外码值，实际上就是将所在的元组删除掉）</a:t>
            </a:r>
          </a:p>
          <a:p>
            <a:pPr lvl="2" eaLnBrk="1" hangingPunct="1">
              <a:defRPr/>
            </a:pPr>
            <a:r>
              <a:rPr lang="en-US" altLang="zh-CN" sz="2400" b="1" dirty="0" smtClean="0">
                <a:solidFill>
                  <a:srgbClr val="00E444"/>
                </a:solidFill>
              </a:rPr>
              <a:t>SET NULL</a:t>
            </a:r>
            <a:r>
              <a:rPr lang="en-US" altLang="zh-CN" sz="2400" b="1" dirty="0" smtClean="0">
                <a:solidFill>
                  <a:schemeClr val="hlink"/>
                </a:solidFill>
              </a:rPr>
              <a:t> </a:t>
            </a:r>
            <a:r>
              <a:rPr lang="zh-CN" altLang="en-US" sz="2400" b="1" dirty="0" smtClean="0"/>
              <a:t>方式</a:t>
            </a:r>
            <a:r>
              <a:rPr lang="zh-CN" altLang="en-US" sz="2400" dirty="0" smtClean="0"/>
              <a:t>：将所有对应的外码值设为空值</a:t>
            </a:r>
          </a:p>
        </p:txBody>
      </p:sp>
    </p:spTree>
    <p:extLst>
      <p:ext uri="{BB962C8B-B14F-4D97-AF65-F5344CB8AC3E}">
        <p14:creationId xmlns:p14="http://schemas.microsoft.com/office/powerpoint/2010/main" val="22831190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62211">
                                            <p:txEl>
                                              <p:pRg st="0" end="0"/>
                                            </p:txEl>
                                          </p:spTgt>
                                        </p:tgtEl>
                                        <p:attrNameLst>
                                          <p:attrName>style.visibility</p:attrName>
                                        </p:attrNameLst>
                                      </p:cBhvr>
                                      <p:to>
                                        <p:strVal val="visible"/>
                                      </p:to>
                                    </p:set>
                                    <p:anim calcmode="lin" valueType="num">
                                      <p:cBhvr additive="base">
                                        <p:cTn id="7" dur="500" fill="hold"/>
                                        <p:tgtEl>
                                          <p:spTgt spid="8622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622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62211">
                                            <p:txEl>
                                              <p:pRg st="1" end="1"/>
                                            </p:txEl>
                                          </p:spTgt>
                                        </p:tgtEl>
                                        <p:attrNameLst>
                                          <p:attrName>style.visibility</p:attrName>
                                        </p:attrNameLst>
                                      </p:cBhvr>
                                      <p:to>
                                        <p:strVal val="visible"/>
                                      </p:to>
                                    </p:set>
                                    <p:anim calcmode="lin" valueType="num">
                                      <p:cBhvr additive="base">
                                        <p:cTn id="13" dur="500" fill="hold"/>
                                        <p:tgtEl>
                                          <p:spTgt spid="86221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622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62211">
                                            <p:txEl>
                                              <p:pRg st="2" end="2"/>
                                            </p:txEl>
                                          </p:spTgt>
                                        </p:tgtEl>
                                        <p:attrNameLst>
                                          <p:attrName>style.visibility</p:attrName>
                                        </p:attrNameLst>
                                      </p:cBhvr>
                                      <p:to>
                                        <p:strVal val="visible"/>
                                      </p:to>
                                    </p:set>
                                    <p:anim calcmode="lin" valueType="num">
                                      <p:cBhvr additive="base">
                                        <p:cTn id="19" dur="500" fill="hold"/>
                                        <p:tgtEl>
                                          <p:spTgt spid="86221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622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62211">
                                            <p:txEl>
                                              <p:pRg st="3" end="3"/>
                                            </p:txEl>
                                          </p:spTgt>
                                        </p:tgtEl>
                                        <p:attrNameLst>
                                          <p:attrName>style.visibility</p:attrName>
                                        </p:attrNameLst>
                                      </p:cBhvr>
                                      <p:to>
                                        <p:strVal val="visible"/>
                                      </p:to>
                                    </p:set>
                                    <p:anim calcmode="lin" valueType="num">
                                      <p:cBhvr additive="base">
                                        <p:cTn id="25" dur="500" fill="hold"/>
                                        <p:tgtEl>
                                          <p:spTgt spid="86221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622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862211">
                                            <p:txEl>
                                              <p:pRg st="4" end="4"/>
                                            </p:txEl>
                                          </p:spTgt>
                                        </p:tgtEl>
                                        <p:attrNameLst>
                                          <p:attrName>style.visibility</p:attrName>
                                        </p:attrNameLst>
                                      </p:cBhvr>
                                      <p:to>
                                        <p:strVal val="visible"/>
                                      </p:to>
                                    </p:set>
                                    <p:anim calcmode="lin" valueType="num">
                                      <p:cBhvr additive="base">
                                        <p:cTn id="31" dur="500" fill="hold"/>
                                        <p:tgtEl>
                                          <p:spTgt spid="86221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6221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2211" grpId="0" build="p" bldLvl="3"/>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4802" name="Rectangle 2"/>
          <p:cNvSpPr>
            <a:spLocks noGrp="1" noChangeArrowheads="1"/>
          </p:cNvSpPr>
          <p:nvPr>
            <p:ph type="title"/>
          </p:nvPr>
        </p:nvSpPr>
        <p:spPr/>
        <p:txBody>
          <a:bodyPr/>
          <a:lstStyle/>
          <a:p>
            <a:pPr eaLnBrk="1" hangingPunct="1">
              <a:defRPr/>
            </a:pPr>
            <a:r>
              <a:rPr lang="zh-CN" altLang="en-US" smtClean="0"/>
              <a:t>三类关系完整性规则</a:t>
            </a:r>
          </a:p>
        </p:txBody>
      </p:sp>
      <p:sp>
        <p:nvSpPr>
          <p:cNvPr id="844803" name="Rectangle 3"/>
          <p:cNvSpPr>
            <a:spLocks noGrp="1" noChangeArrowheads="1"/>
          </p:cNvSpPr>
          <p:nvPr>
            <p:ph idx="1"/>
          </p:nvPr>
        </p:nvSpPr>
        <p:spPr/>
        <p:txBody>
          <a:bodyPr/>
          <a:lstStyle/>
          <a:p>
            <a:pPr eaLnBrk="1" hangingPunct="1">
              <a:spcBef>
                <a:spcPct val="25000"/>
              </a:spcBef>
              <a:defRPr/>
            </a:pPr>
            <a:r>
              <a:rPr lang="zh-CN" altLang="en-US" sz="2400" dirty="0" smtClean="0"/>
              <a:t>参照完整性</a:t>
            </a:r>
            <a:endParaRPr lang="en-US" altLang="zh-CN" sz="2400" dirty="0" smtClean="0"/>
          </a:p>
          <a:p>
            <a:pPr lvl="1" eaLnBrk="1" hangingPunct="1">
              <a:spcBef>
                <a:spcPct val="25000"/>
              </a:spcBef>
              <a:defRPr/>
            </a:pPr>
            <a:r>
              <a:rPr lang="zh-CN" altLang="en-US" sz="2400" b="1" dirty="0" smtClean="0"/>
              <a:t>规则：</a:t>
            </a:r>
            <a:r>
              <a:rPr lang="zh-CN" altLang="en-US" sz="2400" dirty="0" smtClean="0"/>
              <a:t>如果关系</a:t>
            </a:r>
            <a:r>
              <a:rPr lang="en-US" altLang="zh-CN" sz="2400" dirty="0" smtClean="0"/>
              <a:t>R</a:t>
            </a:r>
            <a:r>
              <a:rPr lang="zh-CN" altLang="en-US" sz="2400" dirty="0" smtClean="0"/>
              <a:t>的外部码对应关系</a:t>
            </a:r>
            <a:r>
              <a:rPr lang="en-US" altLang="zh-CN" sz="2400" dirty="0" smtClean="0"/>
              <a:t>S</a:t>
            </a:r>
            <a:r>
              <a:rPr lang="zh-CN" altLang="en-US" sz="2400" dirty="0" smtClean="0"/>
              <a:t>的主码，则</a:t>
            </a:r>
            <a:r>
              <a:rPr lang="en-US" altLang="zh-CN" sz="2400" dirty="0" smtClean="0"/>
              <a:t>R</a:t>
            </a:r>
            <a:r>
              <a:rPr lang="zh-CN" altLang="en-US" sz="2400" dirty="0" smtClean="0"/>
              <a:t>每个元组在外部码上的取值必须满足：</a:t>
            </a:r>
          </a:p>
          <a:p>
            <a:pPr lvl="2" eaLnBrk="1" hangingPunct="1">
              <a:spcBef>
                <a:spcPct val="25000"/>
              </a:spcBef>
              <a:defRPr/>
            </a:pPr>
            <a:r>
              <a:rPr lang="zh-CN" altLang="en-US" sz="2400" b="1" dirty="0" smtClean="0"/>
              <a:t>要么等于空值</a:t>
            </a:r>
          </a:p>
          <a:p>
            <a:pPr lvl="2" eaLnBrk="1" hangingPunct="1">
              <a:spcBef>
                <a:spcPct val="25000"/>
              </a:spcBef>
              <a:defRPr/>
            </a:pPr>
            <a:r>
              <a:rPr lang="zh-CN" altLang="en-US" sz="2400" b="1" dirty="0" smtClean="0"/>
              <a:t>要么等于某个对应的主码值（</a:t>
            </a:r>
            <a:r>
              <a:rPr lang="en-US" altLang="zh-CN" sz="2400" b="1" dirty="0" smtClean="0"/>
              <a:t>S</a:t>
            </a:r>
            <a:r>
              <a:rPr lang="zh-CN" altLang="en-US" sz="2400" b="1" dirty="0" smtClean="0"/>
              <a:t>某个元组的主码值）</a:t>
            </a:r>
          </a:p>
          <a:p>
            <a:pPr lvl="1" eaLnBrk="1" hangingPunct="1">
              <a:spcBef>
                <a:spcPct val="25000"/>
              </a:spcBef>
              <a:defRPr/>
            </a:pPr>
            <a:r>
              <a:rPr lang="zh-CN" altLang="en-US" sz="2400" b="1" dirty="0" smtClean="0"/>
              <a:t>意义：</a:t>
            </a:r>
            <a:r>
              <a:rPr lang="zh-CN" altLang="en-US" sz="2400" dirty="0" smtClean="0"/>
              <a:t>元组</a:t>
            </a:r>
            <a:r>
              <a:rPr lang="en-US" altLang="zh-CN" sz="2400" dirty="0" smtClean="0"/>
              <a:t>/</a:t>
            </a:r>
            <a:r>
              <a:rPr lang="zh-CN" altLang="en-US" sz="2400" dirty="0" smtClean="0"/>
              <a:t>实体的外部码，说明跟另外一个元组</a:t>
            </a:r>
            <a:r>
              <a:rPr lang="en-US" altLang="zh-CN" sz="2400" dirty="0" smtClean="0"/>
              <a:t>/</a:t>
            </a:r>
            <a:r>
              <a:rPr lang="zh-CN" altLang="en-US" sz="2400" dirty="0" smtClean="0"/>
              <a:t>实体（的主码）相联系的。保证这一联系有意义，不会联系不存在的元组</a:t>
            </a:r>
            <a:r>
              <a:rPr lang="en-US" altLang="zh-CN" sz="2400" dirty="0" smtClean="0"/>
              <a:t>/</a:t>
            </a:r>
            <a:r>
              <a:rPr lang="zh-CN" altLang="en-US" sz="2400" dirty="0" smtClean="0"/>
              <a:t>实体。</a:t>
            </a:r>
            <a:endParaRPr lang="en-US" altLang="zh-CN" sz="2400" dirty="0" smtClean="0"/>
          </a:p>
        </p:txBody>
      </p:sp>
    </p:spTree>
    <p:extLst>
      <p:ext uri="{BB962C8B-B14F-4D97-AF65-F5344CB8AC3E}">
        <p14:creationId xmlns:p14="http://schemas.microsoft.com/office/powerpoint/2010/main" val="58839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decel="50000" fill="hold" grpId="0" nodeType="clickEffect">
                                  <p:stCondLst>
                                    <p:cond delay="0"/>
                                  </p:stCondLst>
                                  <p:childTnLst>
                                    <p:set>
                                      <p:cBhvr>
                                        <p:cTn id="6" dur="1" fill="hold">
                                          <p:stCondLst>
                                            <p:cond delay="0"/>
                                          </p:stCondLst>
                                        </p:cTn>
                                        <p:tgtEl>
                                          <p:spTgt spid="844803">
                                            <p:txEl>
                                              <p:pRg st="0" end="0"/>
                                            </p:txEl>
                                          </p:spTgt>
                                        </p:tgtEl>
                                        <p:attrNameLst>
                                          <p:attrName>style.visibility</p:attrName>
                                        </p:attrNameLst>
                                      </p:cBhvr>
                                      <p:to>
                                        <p:strVal val="visible"/>
                                      </p:to>
                                    </p:set>
                                    <p:anim calcmode="lin" valueType="num">
                                      <p:cBhvr additive="base">
                                        <p:cTn id="7" dur="500" fill="hold"/>
                                        <p:tgtEl>
                                          <p:spTgt spid="84480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448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decel="50000" fill="hold" grpId="0" nodeType="clickEffect">
                                  <p:stCondLst>
                                    <p:cond delay="0"/>
                                  </p:stCondLst>
                                  <p:childTnLst>
                                    <p:set>
                                      <p:cBhvr>
                                        <p:cTn id="12" dur="1" fill="hold">
                                          <p:stCondLst>
                                            <p:cond delay="0"/>
                                          </p:stCondLst>
                                        </p:cTn>
                                        <p:tgtEl>
                                          <p:spTgt spid="844803">
                                            <p:txEl>
                                              <p:pRg st="1" end="1"/>
                                            </p:txEl>
                                          </p:spTgt>
                                        </p:tgtEl>
                                        <p:attrNameLst>
                                          <p:attrName>style.visibility</p:attrName>
                                        </p:attrNameLst>
                                      </p:cBhvr>
                                      <p:to>
                                        <p:strVal val="visible"/>
                                      </p:to>
                                    </p:set>
                                    <p:anim calcmode="lin" valueType="num">
                                      <p:cBhvr additive="base">
                                        <p:cTn id="13" dur="500" fill="hold"/>
                                        <p:tgtEl>
                                          <p:spTgt spid="84480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44803">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decel="50000" fill="hold" grpId="0" nodeType="withEffect">
                                  <p:stCondLst>
                                    <p:cond delay="0"/>
                                  </p:stCondLst>
                                  <p:childTnLst>
                                    <p:set>
                                      <p:cBhvr>
                                        <p:cTn id="16" dur="1" fill="hold">
                                          <p:stCondLst>
                                            <p:cond delay="0"/>
                                          </p:stCondLst>
                                        </p:cTn>
                                        <p:tgtEl>
                                          <p:spTgt spid="844803">
                                            <p:txEl>
                                              <p:pRg st="2" end="2"/>
                                            </p:txEl>
                                          </p:spTgt>
                                        </p:tgtEl>
                                        <p:attrNameLst>
                                          <p:attrName>style.visibility</p:attrName>
                                        </p:attrNameLst>
                                      </p:cBhvr>
                                      <p:to>
                                        <p:strVal val="visible"/>
                                      </p:to>
                                    </p:set>
                                    <p:anim calcmode="lin" valueType="num">
                                      <p:cBhvr additive="base">
                                        <p:cTn id="17" dur="500" fill="hold"/>
                                        <p:tgtEl>
                                          <p:spTgt spid="84480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4480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decel="50000" fill="hold" grpId="0" nodeType="withEffect">
                                  <p:stCondLst>
                                    <p:cond delay="0"/>
                                  </p:stCondLst>
                                  <p:childTnLst>
                                    <p:set>
                                      <p:cBhvr>
                                        <p:cTn id="20" dur="1" fill="hold">
                                          <p:stCondLst>
                                            <p:cond delay="0"/>
                                          </p:stCondLst>
                                        </p:cTn>
                                        <p:tgtEl>
                                          <p:spTgt spid="844803">
                                            <p:txEl>
                                              <p:pRg st="3" end="3"/>
                                            </p:txEl>
                                          </p:spTgt>
                                        </p:tgtEl>
                                        <p:attrNameLst>
                                          <p:attrName>style.visibility</p:attrName>
                                        </p:attrNameLst>
                                      </p:cBhvr>
                                      <p:to>
                                        <p:strVal val="visible"/>
                                      </p:to>
                                    </p:set>
                                    <p:anim calcmode="lin" valueType="num">
                                      <p:cBhvr additive="base">
                                        <p:cTn id="21" dur="500" fill="hold"/>
                                        <p:tgtEl>
                                          <p:spTgt spid="844803">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8448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decel="50000" fill="hold" grpId="0" nodeType="clickEffect">
                                  <p:stCondLst>
                                    <p:cond delay="0"/>
                                  </p:stCondLst>
                                  <p:childTnLst>
                                    <p:set>
                                      <p:cBhvr>
                                        <p:cTn id="26" dur="1" fill="hold">
                                          <p:stCondLst>
                                            <p:cond delay="0"/>
                                          </p:stCondLst>
                                        </p:cTn>
                                        <p:tgtEl>
                                          <p:spTgt spid="844803">
                                            <p:txEl>
                                              <p:pRg st="4" end="4"/>
                                            </p:txEl>
                                          </p:spTgt>
                                        </p:tgtEl>
                                        <p:attrNameLst>
                                          <p:attrName>style.visibility</p:attrName>
                                        </p:attrNameLst>
                                      </p:cBhvr>
                                      <p:to>
                                        <p:strVal val="visible"/>
                                      </p:to>
                                    </p:set>
                                    <p:anim calcmode="lin" valueType="num">
                                      <p:cBhvr additive="base">
                                        <p:cTn id="27" dur="500" fill="hold"/>
                                        <p:tgtEl>
                                          <p:spTgt spid="84480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84480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803" grpId="0" build="p" bldLvl="2"/>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a:xfrm>
            <a:off x="918666" y="148585"/>
            <a:ext cx="8077200" cy="609600"/>
          </a:xfrm>
        </p:spPr>
        <p:txBody>
          <a:bodyPr/>
          <a:lstStyle/>
          <a:p>
            <a:pPr>
              <a:defRPr/>
            </a:pPr>
            <a:r>
              <a:rPr lang="en-US" sz="2600" dirty="0">
                <a:ea typeface="+mj-ea"/>
              </a:rPr>
              <a:t>Integrity Constraint Violation During Transactions</a:t>
            </a:r>
          </a:p>
        </p:txBody>
      </p:sp>
      <p:sp>
        <p:nvSpPr>
          <p:cNvPr id="68611" name="Rectangle 3"/>
          <p:cNvSpPr>
            <a:spLocks noGrp="1" noChangeArrowheads="1"/>
          </p:cNvSpPr>
          <p:nvPr>
            <p:ph type="body" idx="1"/>
          </p:nvPr>
        </p:nvSpPr>
        <p:spPr>
          <a:xfrm>
            <a:off x="772358" y="1130365"/>
            <a:ext cx="7706647" cy="4843716"/>
          </a:xfrm>
        </p:spPr>
        <p:txBody>
          <a:bodyPr/>
          <a:lstStyle/>
          <a:p>
            <a:r>
              <a:rPr lang="en-US" altLang="en-US" sz="2000" dirty="0"/>
              <a:t>Consider:</a:t>
            </a:r>
          </a:p>
          <a:p>
            <a:pPr lvl="1">
              <a:buFont typeface="Monotype Sorts" charset="2"/>
              <a:buNone/>
            </a:pPr>
            <a:r>
              <a:rPr lang="en-US" altLang="en-US" sz="1700" b="1" dirty="0"/>
              <a:t>      create table </a:t>
            </a:r>
            <a:r>
              <a:rPr lang="en-US" altLang="en-US" sz="1700" i="1" dirty="0"/>
              <a:t>person </a:t>
            </a:r>
            <a:r>
              <a:rPr lang="en-US" altLang="en-US" sz="1700" dirty="0"/>
              <a:t>(</a:t>
            </a:r>
            <a:br>
              <a:rPr lang="en-US" altLang="en-US" sz="1700" dirty="0"/>
            </a:br>
            <a:r>
              <a:rPr lang="en-US" altLang="en-US" sz="1700" dirty="0"/>
              <a:t>	     </a:t>
            </a:r>
            <a:r>
              <a:rPr lang="en-US" altLang="en-US" sz="1700" i="1" dirty="0"/>
              <a:t>ID</a:t>
            </a:r>
            <a:r>
              <a:rPr lang="en-US" altLang="en-US" sz="1700" dirty="0"/>
              <a:t>  </a:t>
            </a:r>
            <a:r>
              <a:rPr lang="en-US" altLang="en-US" sz="1700" b="1" dirty="0"/>
              <a:t>char</a:t>
            </a:r>
            <a:r>
              <a:rPr lang="en-US" altLang="en-US" sz="1700" dirty="0"/>
              <a:t>(10),</a:t>
            </a:r>
            <a:br>
              <a:rPr lang="en-US" altLang="en-US" sz="1700" dirty="0"/>
            </a:br>
            <a:r>
              <a:rPr lang="en-US" altLang="en-US" sz="1700" dirty="0"/>
              <a:t>        </a:t>
            </a:r>
            <a:r>
              <a:rPr lang="en-US" altLang="en-US" sz="1700" i="1" dirty="0"/>
              <a:t>name </a:t>
            </a:r>
            <a:r>
              <a:rPr lang="en-US" altLang="en-US" sz="1700" b="1" dirty="0"/>
              <a:t>char</a:t>
            </a:r>
            <a:r>
              <a:rPr lang="en-US" altLang="en-US" sz="1700" dirty="0"/>
              <a:t>(40),</a:t>
            </a:r>
            <a:br>
              <a:rPr lang="en-US" altLang="en-US" sz="1700" dirty="0"/>
            </a:br>
            <a:r>
              <a:rPr lang="en-US" altLang="en-US" sz="1700" dirty="0"/>
              <a:t>        </a:t>
            </a:r>
            <a:r>
              <a:rPr lang="en-US" altLang="en-US" sz="1700" i="1" dirty="0"/>
              <a:t>mother</a:t>
            </a:r>
            <a:r>
              <a:rPr lang="en-US" altLang="en-US" sz="1700" dirty="0"/>
              <a:t> </a:t>
            </a:r>
            <a:r>
              <a:rPr lang="en-US" altLang="en-US" sz="1700" b="1" dirty="0"/>
              <a:t>char</a:t>
            </a:r>
            <a:r>
              <a:rPr lang="en-US" altLang="en-US" sz="1700" dirty="0"/>
              <a:t>(10),</a:t>
            </a:r>
            <a:br>
              <a:rPr lang="en-US" altLang="en-US" sz="1700" dirty="0"/>
            </a:br>
            <a:r>
              <a:rPr lang="en-US" altLang="en-US" sz="1700" dirty="0"/>
              <a:t>        </a:t>
            </a:r>
            <a:r>
              <a:rPr lang="en-US" altLang="en-US" sz="1700" i="1" dirty="0"/>
              <a:t>father </a:t>
            </a:r>
            <a:r>
              <a:rPr lang="en-US" altLang="en-US" sz="1700" b="1" dirty="0"/>
              <a:t> char</a:t>
            </a:r>
            <a:r>
              <a:rPr lang="en-US" altLang="en-US" sz="1700" dirty="0"/>
              <a:t>(10),</a:t>
            </a:r>
            <a:br>
              <a:rPr lang="en-US" altLang="en-US" sz="1700" dirty="0"/>
            </a:br>
            <a:r>
              <a:rPr lang="en-US" altLang="en-US" sz="1700" dirty="0"/>
              <a:t>        </a:t>
            </a:r>
            <a:r>
              <a:rPr lang="en-US" altLang="en-US" sz="1700" b="1" dirty="0"/>
              <a:t>primary key</a:t>
            </a:r>
            <a:r>
              <a:rPr lang="en-US" altLang="en-US" sz="1700" i="1" dirty="0"/>
              <a:t> ID,</a:t>
            </a:r>
            <a:br>
              <a:rPr lang="en-US" altLang="en-US" sz="1700" i="1" dirty="0"/>
            </a:br>
            <a:r>
              <a:rPr lang="en-US" altLang="en-US" sz="1700" i="1" dirty="0"/>
              <a:t>        </a:t>
            </a:r>
            <a:r>
              <a:rPr lang="en-US" altLang="en-US" sz="1700" b="1" dirty="0"/>
              <a:t>foreign key </a:t>
            </a:r>
            <a:r>
              <a:rPr lang="en-US" altLang="en-US" sz="1700" i="1" dirty="0"/>
              <a:t>father</a:t>
            </a:r>
            <a:r>
              <a:rPr lang="en-US" altLang="en-US" sz="1700" b="1" dirty="0"/>
              <a:t> references </a:t>
            </a:r>
            <a:r>
              <a:rPr lang="en-US" altLang="en-US" sz="1700" i="1" dirty="0"/>
              <a:t>person,</a:t>
            </a:r>
            <a:r>
              <a:rPr lang="en-US" altLang="en-US" sz="1700" dirty="0"/>
              <a:t/>
            </a:r>
            <a:br>
              <a:rPr lang="en-US" altLang="en-US" sz="1700" dirty="0"/>
            </a:br>
            <a:r>
              <a:rPr lang="en-US" altLang="en-US" sz="1700" dirty="0"/>
              <a:t>        </a:t>
            </a:r>
            <a:r>
              <a:rPr lang="en-US" altLang="en-US" sz="1700" b="1" dirty="0"/>
              <a:t>foreign key </a:t>
            </a:r>
            <a:r>
              <a:rPr lang="en-US" altLang="en-US" sz="1700" i="1" dirty="0"/>
              <a:t>mother</a:t>
            </a:r>
            <a:r>
              <a:rPr lang="en-US" altLang="en-US" sz="1700" dirty="0"/>
              <a:t> </a:t>
            </a:r>
            <a:r>
              <a:rPr lang="en-US" altLang="en-US" sz="1700" b="1" dirty="0"/>
              <a:t>references </a:t>
            </a:r>
            <a:r>
              <a:rPr lang="en-US" altLang="en-US" sz="1700" i="1" dirty="0"/>
              <a:t> person</a:t>
            </a:r>
            <a:r>
              <a:rPr lang="en-US" altLang="en-US" sz="1700" dirty="0"/>
              <a:t>)</a:t>
            </a:r>
          </a:p>
          <a:p>
            <a:r>
              <a:rPr lang="en-US" altLang="en-US" sz="2000" dirty="0"/>
              <a:t>How to insert a tuple without causing constraint violation?</a:t>
            </a:r>
          </a:p>
          <a:p>
            <a:pPr lvl="1"/>
            <a:r>
              <a:rPr lang="en-US" altLang="en-US" sz="2000" dirty="0"/>
              <a:t>Insert father and mother of a person before inserting person</a:t>
            </a:r>
          </a:p>
          <a:p>
            <a:pPr lvl="1"/>
            <a:r>
              <a:rPr lang="en-US" altLang="en-US" sz="2000" dirty="0"/>
              <a:t>OR, set father and mother to null initially, update after inserting all persons (not possible if father and mother attributes declared to be </a:t>
            </a:r>
            <a:r>
              <a:rPr lang="en-US" altLang="en-US" sz="2000" b="1" dirty="0"/>
              <a:t>not null</a:t>
            </a:r>
            <a:r>
              <a:rPr lang="en-US" altLang="en-US" sz="2000" dirty="0"/>
              <a:t>) </a:t>
            </a:r>
          </a:p>
          <a:p>
            <a:pPr lvl="1"/>
            <a:r>
              <a:rPr lang="en-US" altLang="en-US" sz="2000" dirty="0"/>
              <a:t>OR defer constraint</a:t>
            </a:r>
            <a:r>
              <a:rPr lang="en-US" altLang="en-US" sz="2000" b="1" dirty="0"/>
              <a:t> </a:t>
            </a:r>
            <a:r>
              <a:rPr lang="en-US" altLang="en-US" sz="2000" dirty="0"/>
              <a:t>checking</a:t>
            </a:r>
          </a:p>
          <a:p>
            <a:pPr lvl="1"/>
            <a:endParaRPr lang="en-US" altLang="en-US" dirty="0"/>
          </a:p>
        </p:txBody>
      </p:sp>
    </p:spTree>
    <p:extLst>
      <p:ext uri="{BB962C8B-B14F-4D97-AF65-F5344CB8AC3E}">
        <p14:creationId xmlns:p14="http://schemas.microsoft.com/office/powerpoint/2010/main" val="206111889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6" name="Rectangle 2"/>
          <p:cNvSpPr>
            <a:spLocks noGrp="1" noChangeArrowheads="1"/>
          </p:cNvSpPr>
          <p:nvPr>
            <p:ph type="title"/>
          </p:nvPr>
        </p:nvSpPr>
        <p:spPr/>
        <p:txBody>
          <a:bodyPr/>
          <a:lstStyle/>
          <a:p>
            <a:pPr eaLnBrk="1" hangingPunct="1">
              <a:defRPr/>
            </a:pPr>
            <a:r>
              <a:rPr lang="zh-CN" altLang="en-US" smtClean="0"/>
              <a:t>课堂练习</a:t>
            </a:r>
          </a:p>
        </p:txBody>
      </p:sp>
      <p:sp>
        <p:nvSpPr>
          <p:cNvPr id="850947" name="Rectangle 3"/>
          <p:cNvSpPr>
            <a:spLocks noGrp="1" noChangeArrowheads="1"/>
          </p:cNvSpPr>
          <p:nvPr>
            <p:ph idx="1"/>
          </p:nvPr>
        </p:nvSpPr>
        <p:spPr/>
        <p:txBody>
          <a:bodyPr>
            <a:normAutofit/>
          </a:bodyPr>
          <a:lstStyle/>
          <a:p>
            <a:pPr eaLnBrk="1" hangingPunct="1">
              <a:defRPr/>
            </a:pPr>
            <a:r>
              <a:rPr lang="zh-CN" altLang="en-US" sz="2400" b="1" u="sng" dirty="0" smtClean="0"/>
              <a:t>依次</a:t>
            </a:r>
            <a:r>
              <a:rPr lang="zh-CN" altLang="en-US" sz="2400" dirty="0" smtClean="0"/>
              <a:t>执行如下操作，哪些能够成功？</a:t>
            </a:r>
          </a:p>
          <a:p>
            <a:pPr marL="457200" lvl="1" indent="0" eaLnBrk="1" hangingPunct="1">
              <a:buNone/>
              <a:defRPr/>
            </a:pPr>
            <a:r>
              <a:rPr lang="en-US" altLang="zh-CN" sz="2000" dirty="0" smtClean="0"/>
              <a:t>1</a:t>
            </a:r>
            <a:r>
              <a:rPr lang="zh-CN" altLang="en-US" sz="2000" dirty="0" smtClean="0"/>
              <a:t>．零件关系：　 </a:t>
            </a:r>
            <a:r>
              <a:rPr lang="zh-CN" altLang="en-US" sz="2000" b="1" dirty="0" smtClean="0"/>
              <a:t>添加</a:t>
            </a:r>
            <a:r>
              <a:rPr lang="zh-CN" altLang="en-US" sz="2000" dirty="0" smtClean="0"/>
              <a:t> </a:t>
            </a:r>
            <a:r>
              <a:rPr lang="en-US" altLang="zh-CN" sz="2000" dirty="0" smtClean="0"/>
              <a:t>(3, </a:t>
            </a:r>
            <a:r>
              <a:rPr lang="zh-CN" altLang="en-US" sz="2000" dirty="0" smtClean="0"/>
              <a:t>绿</a:t>
            </a:r>
            <a:r>
              <a:rPr lang="en-US" altLang="zh-CN" sz="2000" dirty="0" smtClean="0"/>
              <a:t>, null)</a:t>
            </a:r>
          </a:p>
          <a:p>
            <a:pPr marL="457200" lvl="1" indent="0" eaLnBrk="1" hangingPunct="1">
              <a:buNone/>
              <a:defRPr/>
            </a:pPr>
            <a:r>
              <a:rPr lang="en-US" altLang="zh-CN" sz="2000" dirty="0" smtClean="0"/>
              <a:t>2</a:t>
            </a:r>
            <a:r>
              <a:rPr lang="zh-CN" altLang="en-US" sz="2000" dirty="0" smtClean="0"/>
              <a:t>．供应商关系： </a:t>
            </a:r>
            <a:r>
              <a:rPr lang="zh-CN" altLang="en-US" sz="2000" b="1" dirty="0" smtClean="0"/>
              <a:t>添加</a:t>
            </a:r>
            <a:r>
              <a:rPr lang="zh-CN" altLang="en-US" sz="2000" dirty="0" smtClean="0"/>
              <a:t> </a:t>
            </a:r>
            <a:r>
              <a:rPr lang="en-US" altLang="zh-CN" sz="2000" dirty="0" smtClean="0"/>
              <a:t>(null, </a:t>
            </a:r>
            <a:r>
              <a:rPr lang="zh-CN" altLang="en-US" sz="2000" dirty="0" smtClean="0"/>
              <a:t>四化</a:t>
            </a:r>
            <a:r>
              <a:rPr lang="en-US" altLang="zh-CN" sz="2000" dirty="0" smtClean="0"/>
              <a:t>, </a:t>
            </a:r>
            <a:r>
              <a:rPr lang="zh-CN" altLang="en-US" sz="2000" dirty="0" smtClean="0"/>
              <a:t>广州</a:t>
            </a:r>
            <a:r>
              <a:rPr lang="en-US" altLang="zh-CN" sz="2000" dirty="0" smtClean="0"/>
              <a:t>)</a:t>
            </a:r>
          </a:p>
          <a:p>
            <a:pPr marL="457200" lvl="1" indent="0" eaLnBrk="1" hangingPunct="1">
              <a:buNone/>
              <a:defRPr/>
            </a:pPr>
            <a:r>
              <a:rPr lang="en-US" altLang="zh-CN" sz="2000" dirty="0" smtClean="0"/>
              <a:t>3</a:t>
            </a:r>
            <a:r>
              <a:rPr lang="zh-CN" altLang="en-US" sz="2000" dirty="0" smtClean="0"/>
              <a:t>．供应商关系： </a:t>
            </a:r>
            <a:r>
              <a:rPr lang="zh-CN" altLang="en-US" sz="2000" b="1" dirty="0" smtClean="0"/>
              <a:t>添加</a:t>
            </a:r>
            <a:r>
              <a:rPr lang="zh-CN" altLang="en-US" sz="2000" dirty="0" smtClean="0"/>
              <a:t> </a:t>
            </a:r>
            <a:r>
              <a:rPr lang="en-US" altLang="zh-CN" sz="2000" dirty="0" smtClean="0"/>
              <a:t>(E, </a:t>
            </a:r>
            <a:r>
              <a:rPr lang="zh-CN" altLang="en-US" sz="2000" dirty="0" smtClean="0"/>
              <a:t>北电</a:t>
            </a:r>
            <a:r>
              <a:rPr lang="en-US" altLang="zh-CN" sz="2000" dirty="0" smtClean="0"/>
              <a:t>, </a:t>
            </a:r>
            <a:r>
              <a:rPr lang="zh-CN" altLang="en-US" sz="2000" dirty="0" smtClean="0"/>
              <a:t>广州</a:t>
            </a:r>
            <a:r>
              <a:rPr lang="en-US" altLang="zh-CN" sz="2000" dirty="0" smtClean="0"/>
              <a:t>)</a:t>
            </a:r>
          </a:p>
          <a:p>
            <a:pPr marL="457200" lvl="1" indent="0" eaLnBrk="1" hangingPunct="1">
              <a:buNone/>
              <a:defRPr/>
            </a:pPr>
            <a:r>
              <a:rPr lang="en-US" altLang="zh-CN" sz="2000" dirty="0" smtClean="0"/>
              <a:t>4</a:t>
            </a:r>
            <a:r>
              <a:rPr lang="zh-CN" altLang="en-US" sz="2000" dirty="0" smtClean="0"/>
              <a:t>．零件关系：　 </a:t>
            </a:r>
            <a:r>
              <a:rPr lang="zh-CN" altLang="en-US" sz="2000" b="1" dirty="0" smtClean="0"/>
              <a:t>修改</a:t>
            </a:r>
            <a:r>
              <a:rPr lang="zh-CN" altLang="en-US" sz="2000" dirty="0" smtClean="0"/>
              <a:t> </a:t>
            </a:r>
            <a:r>
              <a:rPr lang="en-US" altLang="zh-CN" sz="2000" dirty="0" smtClean="0"/>
              <a:t>(2, </a:t>
            </a:r>
            <a:r>
              <a:rPr lang="zh-CN" altLang="en-US" sz="2000" dirty="0" smtClean="0"/>
              <a:t>白</a:t>
            </a:r>
            <a:r>
              <a:rPr lang="en-US" altLang="zh-CN" sz="2000" dirty="0" smtClean="0"/>
              <a:t>, A) </a:t>
            </a:r>
            <a:r>
              <a:rPr lang="zh-CN" altLang="en-US" sz="2000" dirty="0" smtClean="0"/>
              <a:t>为 </a:t>
            </a:r>
            <a:r>
              <a:rPr lang="en-US" altLang="zh-CN" sz="2000" dirty="0" smtClean="0"/>
              <a:t>(2,  </a:t>
            </a:r>
            <a:r>
              <a:rPr lang="zh-CN" altLang="en-US" sz="2000" dirty="0" smtClean="0"/>
              <a:t>黑</a:t>
            </a:r>
            <a:r>
              <a:rPr lang="en-US" altLang="zh-CN" sz="2000" dirty="0" smtClean="0"/>
              <a:t>, F)</a:t>
            </a:r>
          </a:p>
          <a:p>
            <a:pPr marL="457200" lvl="1" indent="0" eaLnBrk="1" hangingPunct="1">
              <a:buNone/>
              <a:defRPr/>
            </a:pPr>
            <a:r>
              <a:rPr lang="en-US" altLang="zh-CN" sz="2000" dirty="0" smtClean="0"/>
              <a:t>5</a:t>
            </a:r>
            <a:r>
              <a:rPr lang="zh-CN" altLang="en-US" sz="2000" dirty="0" smtClean="0"/>
              <a:t>．供应商关系： </a:t>
            </a:r>
            <a:r>
              <a:rPr lang="zh-CN" altLang="en-US" sz="2000" b="1" dirty="0" smtClean="0"/>
              <a:t>删除</a:t>
            </a:r>
            <a:r>
              <a:rPr lang="zh-CN" altLang="en-US" sz="2000" dirty="0" smtClean="0"/>
              <a:t> </a:t>
            </a:r>
            <a:r>
              <a:rPr lang="en-US" altLang="zh-CN" sz="2000" dirty="0" smtClean="0"/>
              <a:t>(A, </a:t>
            </a:r>
            <a:r>
              <a:rPr lang="zh-CN" altLang="en-US" sz="2000" dirty="0" smtClean="0"/>
              <a:t>红星</a:t>
            </a:r>
            <a:r>
              <a:rPr lang="en-US" altLang="zh-CN" sz="2000" dirty="0" smtClean="0"/>
              <a:t>, </a:t>
            </a:r>
            <a:r>
              <a:rPr lang="zh-CN" altLang="en-US" sz="2000" dirty="0" smtClean="0"/>
              <a:t>北京</a:t>
            </a:r>
            <a:r>
              <a:rPr lang="en-US" altLang="zh-CN" sz="2000" dirty="0" smtClean="0"/>
              <a:t>)</a:t>
            </a:r>
          </a:p>
          <a:p>
            <a:pPr marL="457200" lvl="1" indent="0" eaLnBrk="1" hangingPunct="1">
              <a:buNone/>
              <a:defRPr/>
            </a:pPr>
            <a:r>
              <a:rPr lang="en-US" altLang="zh-CN" sz="2000" dirty="0" smtClean="0"/>
              <a:t>6</a:t>
            </a:r>
            <a:r>
              <a:rPr lang="zh-CN" altLang="en-US" sz="2000" dirty="0" smtClean="0"/>
              <a:t>．零件关系：　 </a:t>
            </a:r>
            <a:r>
              <a:rPr lang="zh-CN" altLang="en-US" sz="2000" b="1" dirty="0" smtClean="0"/>
              <a:t>修改</a:t>
            </a:r>
            <a:r>
              <a:rPr lang="zh-CN" altLang="en-US" sz="2000" dirty="0" smtClean="0"/>
              <a:t> </a:t>
            </a:r>
            <a:r>
              <a:rPr lang="en-US" altLang="zh-CN" sz="2000" dirty="0" smtClean="0"/>
              <a:t>(3, </a:t>
            </a:r>
            <a:r>
              <a:rPr lang="zh-CN" altLang="en-US" sz="2000" dirty="0" smtClean="0"/>
              <a:t>蓝</a:t>
            </a:r>
            <a:r>
              <a:rPr lang="en-US" altLang="zh-CN" sz="2000" dirty="0" smtClean="0"/>
              <a:t>, B) </a:t>
            </a:r>
            <a:r>
              <a:rPr lang="zh-CN" altLang="en-US" sz="2000" dirty="0" smtClean="0"/>
              <a:t>为 </a:t>
            </a:r>
            <a:r>
              <a:rPr lang="en-US" altLang="zh-CN" sz="2000" dirty="0" smtClean="0"/>
              <a:t>(3, </a:t>
            </a:r>
            <a:r>
              <a:rPr lang="zh-CN" altLang="en-US" sz="2000" dirty="0" smtClean="0"/>
              <a:t>蓝</a:t>
            </a:r>
            <a:r>
              <a:rPr lang="en-US" altLang="zh-CN" sz="2000" dirty="0" smtClean="0"/>
              <a:t>, E)</a:t>
            </a:r>
          </a:p>
        </p:txBody>
      </p:sp>
      <p:graphicFrame>
        <p:nvGraphicFramePr>
          <p:cNvPr id="851006" name="Group 62"/>
          <p:cNvGraphicFramePr>
            <a:graphicFrameLocks noGrp="1"/>
          </p:cNvGraphicFramePr>
          <p:nvPr>
            <p:extLst/>
          </p:nvPr>
        </p:nvGraphicFramePr>
        <p:xfrm>
          <a:off x="4762500" y="4741863"/>
          <a:ext cx="3362325" cy="1992160"/>
        </p:xfrm>
        <a:graphic>
          <a:graphicData uri="http://schemas.openxmlformats.org/drawingml/2006/table">
            <a:tbl>
              <a:tblPr/>
              <a:tblGrid>
                <a:gridCol w="1120775">
                  <a:extLst>
                    <a:ext uri="{9D8B030D-6E8A-4147-A177-3AD203B41FA5}">
                      <a16:colId xmlns:a16="http://schemas.microsoft.com/office/drawing/2014/main" val="20000"/>
                    </a:ext>
                  </a:extLst>
                </a:gridCol>
                <a:gridCol w="1120775">
                  <a:extLst>
                    <a:ext uri="{9D8B030D-6E8A-4147-A177-3AD203B41FA5}">
                      <a16:colId xmlns:a16="http://schemas.microsoft.com/office/drawing/2014/main" val="20001"/>
                    </a:ext>
                  </a:extLst>
                </a:gridCol>
                <a:gridCol w="1120775">
                  <a:extLst>
                    <a:ext uri="{9D8B030D-6E8A-4147-A177-3AD203B41FA5}">
                      <a16:colId xmlns:a16="http://schemas.microsoft.com/office/drawing/2014/main" val="20002"/>
                    </a:ext>
                  </a:extLst>
                </a:gridCol>
              </a:tblGrid>
              <a:tr h="379412">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sng" strike="noStrike" cap="none" normalizeH="0" baseline="0" dirty="0" smtClean="0">
                          <a:ln>
                            <a:noFill/>
                          </a:ln>
                          <a:solidFill>
                            <a:srgbClr val="0070C0"/>
                          </a:solidFill>
                          <a:effectLst/>
                          <a:latin typeface="Times New Roman" panose="02020603050405020304" pitchFamily="18" charset="0"/>
                          <a:ea typeface="宋体" panose="02010600030101010101" pitchFamily="2" charset="-122"/>
                        </a:rPr>
                        <a:t>供应商号</a:t>
                      </a:r>
                      <a:endPar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46816" marB="4681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Times New Roman" panose="02020603050405020304" pitchFamily="18" charset="0"/>
                          <a:ea typeface="宋体" panose="02010600030101010101" pitchFamily="2" charset="-122"/>
                        </a:rPr>
                        <a:t>供应商名</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46816" marB="4681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Times New Roman" panose="02020603050405020304" pitchFamily="18" charset="0"/>
                          <a:ea typeface="宋体" panose="02010600030101010101" pitchFamily="2" charset="-122"/>
                        </a:rPr>
                        <a:t>所在城市</a:t>
                      </a:r>
                      <a:endPar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46816" marB="4681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9412">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p>
                  </a:txBody>
                  <a:tcPr marL="0" marR="0" marT="46816" marB="4681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红星</a:t>
                      </a:r>
                    </a:p>
                  </a:txBody>
                  <a:tcPr marL="0" marR="0" marT="46816" marB="4681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北京</a:t>
                      </a:r>
                    </a:p>
                  </a:txBody>
                  <a:tcPr marL="0" marR="0" marT="46816" marB="4681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9412">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
                      </a:r>
                    </a:p>
                  </a:txBody>
                  <a:tcPr marL="0" marR="0" marT="46816" marB="4681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宇宙</a:t>
                      </a:r>
                    </a:p>
                  </a:txBody>
                  <a:tcPr marL="0" marR="0" marT="46816" marB="4681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上海</a:t>
                      </a:r>
                    </a:p>
                  </a:txBody>
                  <a:tcPr marL="0" marR="0" marT="46816" marB="4681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9412">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a:t>
                      </a:r>
                    </a:p>
                  </a:txBody>
                  <a:tcPr marL="0" marR="0" marT="46816" marB="4681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黎明</a:t>
                      </a:r>
                    </a:p>
                  </a:txBody>
                  <a:tcPr marL="0" marR="0" marT="46816" marB="4681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广州</a:t>
                      </a:r>
                    </a:p>
                  </a:txBody>
                  <a:tcPr marL="0" marR="0" marT="46816" marB="4681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9412">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a:t>
                      </a:r>
                    </a:p>
                  </a:txBody>
                  <a:tcPr marL="0" marR="0" marT="46816" marB="4681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立新</a:t>
                      </a:r>
                    </a:p>
                  </a:txBody>
                  <a:tcPr marL="0" marR="0" marT="46816" marB="4681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深圳</a:t>
                      </a:r>
                    </a:p>
                  </a:txBody>
                  <a:tcPr marL="0" marR="0" marT="46816" marB="46816"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851005" name="Group 61"/>
          <p:cNvGraphicFramePr>
            <a:graphicFrameLocks noGrp="1"/>
          </p:cNvGraphicFramePr>
          <p:nvPr>
            <p:extLst/>
          </p:nvPr>
        </p:nvGraphicFramePr>
        <p:xfrm>
          <a:off x="809624" y="4970463"/>
          <a:ext cx="3114675" cy="1593896"/>
        </p:xfrm>
        <a:graphic>
          <a:graphicData uri="http://schemas.openxmlformats.org/drawingml/2006/table">
            <a:tbl>
              <a:tblPr/>
              <a:tblGrid>
                <a:gridCol w="899795">
                  <a:extLst>
                    <a:ext uri="{9D8B030D-6E8A-4147-A177-3AD203B41FA5}">
                      <a16:colId xmlns:a16="http://schemas.microsoft.com/office/drawing/2014/main" val="20000"/>
                    </a:ext>
                  </a:extLst>
                </a:gridCol>
                <a:gridCol w="1107440">
                  <a:extLst>
                    <a:ext uri="{9D8B030D-6E8A-4147-A177-3AD203B41FA5}">
                      <a16:colId xmlns:a16="http://schemas.microsoft.com/office/drawing/2014/main" val="20001"/>
                    </a:ext>
                  </a:extLst>
                </a:gridCol>
                <a:gridCol w="1107440">
                  <a:extLst>
                    <a:ext uri="{9D8B030D-6E8A-4147-A177-3AD203B41FA5}">
                      <a16:colId xmlns:a16="http://schemas.microsoft.com/office/drawing/2014/main" val="20002"/>
                    </a:ext>
                  </a:extLst>
                </a:gridCol>
              </a:tblGrid>
              <a:tr h="373459">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1" i="0" u="sng" strike="noStrike" cap="none" normalizeH="0" baseline="0" dirty="0" smtClean="0">
                          <a:ln>
                            <a:noFill/>
                          </a:ln>
                          <a:solidFill>
                            <a:srgbClr val="0070C0"/>
                          </a:solidFill>
                          <a:effectLst/>
                          <a:latin typeface="Times New Roman" panose="02020603050405020304" pitchFamily="18" charset="0"/>
                          <a:ea typeface="宋体" panose="02010600030101010101" pitchFamily="2" charset="-122"/>
                        </a:rPr>
                        <a:t>零件号</a:t>
                      </a:r>
                      <a:endParaRPr kumimoji="0" lang="zh-CN" altLang="en-US" sz="2000" b="1"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46837" marB="468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1" i="0" u="none" strike="noStrike" cap="none" normalizeH="0" baseline="0" dirty="0" smtClean="0">
                          <a:ln>
                            <a:noFill/>
                          </a:ln>
                          <a:solidFill>
                            <a:srgbClr val="0070C0"/>
                          </a:solidFill>
                          <a:effectLst/>
                          <a:latin typeface="Times New Roman" panose="02020603050405020304" pitchFamily="18" charset="0"/>
                          <a:ea typeface="宋体" panose="02010600030101010101" pitchFamily="2" charset="-122"/>
                        </a:rPr>
                        <a:t>颜色</a:t>
                      </a:r>
                      <a:endParaRPr kumimoji="0" lang="zh-CN" altLang="en-US" sz="2000" b="1"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endParaRPr>
                    </a:p>
                  </a:txBody>
                  <a:tcPr marL="0" marR="0" marT="46837" marB="46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1" i="0" u="none" strike="noStrike" cap="none" normalizeH="0" baseline="0" dirty="0" smtClean="0">
                          <a:ln>
                            <a:noFill/>
                          </a:ln>
                          <a:solidFill>
                            <a:srgbClr val="0070C0"/>
                          </a:solidFill>
                          <a:effectLst/>
                          <a:latin typeface="Times New Roman" panose="02020603050405020304" pitchFamily="18" charset="0"/>
                          <a:ea typeface="宋体" panose="02010600030101010101" pitchFamily="2" charset="-122"/>
                        </a:rPr>
                        <a:t>供应商号</a:t>
                      </a:r>
                    </a:p>
                  </a:txBody>
                  <a:tcPr marL="0" marR="0" marT="46837" marB="468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3459">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p>
                  </a:txBody>
                  <a:tcPr marL="0" marR="0" marT="46837" marB="468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红</a:t>
                      </a:r>
                      <a:endPar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0" marR="0" marT="46837" marB="46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
                      </a:r>
                    </a:p>
                  </a:txBody>
                  <a:tcPr marL="0" marR="0" marT="46837" marB="468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3459">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p>
                  </a:txBody>
                  <a:tcPr marL="0" marR="0" marT="46837" marB="468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白</a:t>
                      </a:r>
                    </a:p>
                  </a:txBody>
                  <a:tcPr marL="0" marR="0" marT="46837" marB="46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A </a:t>
                      </a:r>
                    </a:p>
                  </a:txBody>
                  <a:tcPr marL="0" marR="0" marT="46837" marB="468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3459">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p>
                  </a:txBody>
                  <a:tcPr marL="0" marR="0" marT="46837" marB="468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蓝</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46837" marB="4683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B</a:t>
                      </a:r>
                    </a:p>
                  </a:txBody>
                  <a:tcPr marL="0" marR="0" marT="46837" marB="468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50996" name="Text Box 52"/>
          <p:cNvSpPr txBox="1">
            <a:spLocks noChangeArrowheads="1"/>
          </p:cNvSpPr>
          <p:nvPr/>
        </p:nvSpPr>
        <p:spPr bwMode="auto">
          <a:xfrm>
            <a:off x="5981700" y="42037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defRPr/>
            </a:pPr>
            <a:r>
              <a:rPr kumimoji="1" lang="zh-CN" altLang="en-US" sz="2400" smtClean="0">
                <a:latin typeface="Tahoma" panose="020B0604030504040204" pitchFamily="34" charset="0"/>
              </a:rPr>
              <a:t>供应商</a:t>
            </a:r>
          </a:p>
        </p:txBody>
      </p:sp>
      <p:sp>
        <p:nvSpPr>
          <p:cNvPr id="850997" name="Text Box 53"/>
          <p:cNvSpPr txBox="1">
            <a:spLocks noChangeArrowheads="1"/>
          </p:cNvSpPr>
          <p:nvPr/>
        </p:nvSpPr>
        <p:spPr bwMode="auto">
          <a:xfrm>
            <a:off x="1685925" y="44323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spcBef>
                <a:spcPct val="50000"/>
              </a:spcBef>
              <a:defRPr/>
            </a:pPr>
            <a:r>
              <a:rPr kumimoji="1" lang="zh-CN" altLang="en-US" sz="2400" b="1" dirty="0">
                <a:latin typeface="Tahoma" charset="0"/>
                <a:ea typeface="宋体" charset="0"/>
              </a:rPr>
              <a:t>零件</a:t>
            </a:r>
          </a:p>
        </p:txBody>
      </p:sp>
      <p:sp>
        <p:nvSpPr>
          <p:cNvPr id="851000" name="Line 56"/>
          <p:cNvSpPr>
            <a:spLocks noChangeShapeType="1"/>
          </p:cNvSpPr>
          <p:nvPr/>
        </p:nvSpPr>
        <p:spPr bwMode="auto">
          <a:xfrm flipV="1">
            <a:off x="3924300" y="4927600"/>
            <a:ext cx="800100" cy="292100"/>
          </a:xfrm>
          <a:prstGeom prst="line">
            <a:avLst/>
          </a:prstGeom>
          <a:noFill/>
          <a:ln w="28575">
            <a:solidFill>
              <a:srgbClr val="00E444"/>
            </a:solidFill>
            <a:round/>
            <a:headEnd type="triangl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46800" rIns="0" bIns="46800">
            <a:spAutoFit/>
          </a:bodyPr>
          <a:lstStyle/>
          <a:p>
            <a:pPr>
              <a:defRPr/>
            </a:pPr>
            <a:endParaRPr lang="en-US">
              <a:latin typeface="Arial" charset="0"/>
              <a:ea typeface="宋体" charset="0"/>
            </a:endParaRPr>
          </a:p>
        </p:txBody>
      </p:sp>
    </p:spTree>
    <p:extLst>
      <p:ext uri="{BB962C8B-B14F-4D97-AF65-F5344CB8AC3E}">
        <p14:creationId xmlns:p14="http://schemas.microsoft.com/office/powerpoint/2010/main" val="10458840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ea typeface="+mj-ea"/>
              </a:rPr>
              <a:t>Takes Relation</a:t>
            </a:r>
          </a:p>
        </p:txBody>
      </p:sp>
      <p:pic>
        <p:nvPicPr>
          <p:cNvPr id="1026" name="Picture 2" descr="C:\Users\as668\Desktop\Judi-Done\4_02.jpg"/>
          <p:cNvPicPr>
            <a:picLocks noChangeAspect="1" noChangeArrowheads="1"/>
          </p:cNvPicPr>
          <p:nvPr/>
        </p:nvPicPr>
        <p:blipFill>
          <a:blip r:embed="rId3"/>
          <a:srcRect/>
          <a:stretch>
            <a:fillRect/>
          </a:stretch>
        </p:blipFill>
        <p:spPr bwMode="auto">
          <a:xfrm>
            <a:off x="2062303" y="1182414"/>
            <a:ext cx="4259678" cy="5125200"/>
          </a:xfrm>
          <a:prstGeom prst="rect">
            <a:avLst/>
          </a:prstGeom>
          <a:noFill/>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Rectangle 2"/>
          <p:cNvSpPr>
            <a:spLocks noGrp="1" noChangeArrowheads="1"/>
          </p:cNvSpPr>
          <p:nvPr>
            <p:ph type="title"/>
          </p:nvPr>
        </p:nvSpPr>
        <p:spPr/>
        <p:txBody>
          <a:bodyPr/>
          <a:lstStyle/>
          <a:p>
            <a:pPr eaLnBrk="1" hangingPunct="1">
              <a:defRPr/>
            </a:pPr>
            <a:r>
              <a:rPr lang="zh-CN" altLang="en-US" smtClean="0"/>
              <a:t>三类关系完整性规则</a:t>
            </a:r>
          </a:p>
        </p:txBody>
      </p:sp>
      <p:sp>
        <p:nvSpPr>
          <p:cNvPr id="847875" name="Rectangle 3"/>
          <p:cNvSpPr>
            <a:spLocks noGrp="1" noChangeArrowheads="1"/>
          </p:cNvSpPr>
          <p:nvPr>
            <p:ph idx="1"/>
          </p:nvPr>
        </p:nvSpPr>
        <p:spPr/>
        <p:txBody>
          <a:bodyPr/>
          <a:lstStyle/>
          <a:p>
            <a:pPr eaLnBrk="1" hangingPunct="1">
              <a:defRPr/>
            </a:pPr>
            <a:r>
              <a:rPr lang="zh-CN" altLang="en-US" sz="2400" dirty="0" smtClean="0"/>
              <a:t>用户定义完整性</a:t>
            </a:r>
            <a:endParaRPr lang="en-US" altLang="zh-CN" sz="2400" dirty="0" smtClean="0"/>
          </a:p>
          <a:p>
            <a:pPr lvl="1" eaLnBrk="1" hangingPunct="1">
              <a:defRPr/>
            </a:pPr>
            <a:r>
              <a:rPr lang="zh-CN" altLang="en-US" sz="2400" b="1" dirty="0" smtClean="0"/>
              <a:t>规则：</a:t>
            </a:r>
            <a:r>
              <a:rPr lang="zh-CN" altLang="en-US" sz="2400" dirty="0" smtClean="0"/>
              <a:t>用户根据具体的应用环境定义</a:t>
            </a:r>
          </a:p>
          <a:p>
            <a:pPr lvl="2" eaLnBrk="1" hangingPunct="1">
              <a:defRPr/>
            </a:pPr>
            <a:r>
              <a:rPr lang="zh-CN" altLang="en-US" sz="2400" dirty="0" smtClean="0"/>
              <a:t>例如</a:t>
            </a:r>
          </a:p>
          <a:p>
            <a:pPr lvl="3" eaLnBrk="1" hangingPunct="1">
              <a:defRPr/>
            </a:pPr>
            <a:r>
              <a:rPr lang="zh-CN" altLang="en-US" sz="2400" dirty="0" smtClean="0"/>
              <a:t>年龄的取值范围为</a:t>
            </a:r>
            <a:r>
              <a:rPr lang="en-US" altLang="zh-CN" sz="2400" dirty="0" smtClean="0"/>
              <a:t>0</a:t>
            </a:r>
            <a:r>
              <a:rPr lang="zh-CN" altLang="en-US" sz="2400" dirty="0" smtClean="0"/>
              <a:t>到</a:t>
            </a:r>
            <a:r>
              <a:rPr lang="en-US" altLang="zh-CN" sz="2400" dirty="0"/>
              <a:t>1</a:t>
            </a:r>
            <a:r>
              <a:rPr lang="en-US" altLang="zh-CN" sz="2400" dirty="0" smtClean="0"/>
              <a:t>00</a:t>
            </a:r>
            <a:r>
              <a:rPr lang="zh-CN" altLang="en-US" sz="2400" dirty="0" smtClean="0"/>
              <a:t>，性别只能是</a:t>
            </a:r>
            <a:r>
              <a:rPr lang="zh-CN" altLang="en-US" sz="2400" dirty="0" smtClean="0">
                <a:latin typeface="Helvetica" panose="020B0604020202020204" pitchFamily="34" charset="0"/>
              </a:rPr>
              <a:t>“</a:t>
            </a:r>
            <a:r>
              <a:rPr lang="zh-CN" altLang="en-US" sz="2400" dirty="0" smtClean="0"/>
              <a:t>男</a:t>
            </a:r>
            <a:r>
              <a:rPr lang="zh-CN" altLang="en-US" sz="2400" dirty="0" smtClean="0">
                <a:latin typeface="Helvetica" panose="020B0604020202020204" pitchFamily="34" charset="0"/>
              </a:rPr>
              <a:t>”</a:t>
            </a:r>
            <a:r>
              <a:rPr lang="zh-CN" altLang="en-US" sz="2400" dirty="0" smtClean="0"/>
              <a:t>或</a:t>
            </a:r>
            <a:r>
              <a:rPr lang="zh-CN" altLang="en-US" sz="2400" dirty="0" smtClean="0">
                <a:latin typeface="Helvetica" panose="020B0604020202020204" pitchFamily="34" charset="0"/>
              </a:rPr>
              <a:t>“</a:t>
            </a:r>
            <a:r>
              <a:rPr lang="zh-CN" altLang="en-US" sz="2400" dirty="0" smtClean="0"/>
              <a:t>女</a:t>
            </a:r>
            <a:r>
              <a:rPr lang="zh-CN" altLang="en-US" sz="2400" dirty="0" smtClean="0">
                <a:latin typeface="Helvetica" panose="020B0604020202020204" pitchFamily="34" charset="0"/>
              </a:rPr>
              <a:t>”</a:t>
            </a:r>
            <a:endParaRPr lang="zh-CN" altLang="en-US" sz="2400" dirty="0" smtClean="0"/>
          </a:p>
          <a:p>
            <a:pPr lvl="3" eaLnBrk="1" hangingPunct="1">
              <a:defRPr/>
            </a:pPr>
            <a:r>
              <a:rPr lang="zh-CN" altLang="en-US" sz="2400" dirty="0" smtClean="0"/>
              <a:t>职工编号是</a:t>
            </a:r>
            <a:r>
              <a:rPr lang="en-US" altLang="zh-CN" sz="2400" dirty="0" smtClean="0"/>
              <a:t>4</a:t>
            </a:r>
            <a:r>
              <a:rPr lang="zh-CN" altLang="en-US" sz="2400" dirty="0" smtClean="0"/>
              <a:t>位整数</a:t>
            </a:r>
          </a:p>
          <a:p>
            <a:pPr lvl="1" eaLnBrk="1" hangingPunct="1">
              <a:defRPr/>
            </a:pPr>
            <a:r>
              <a:rPr lang="zh-CN" altLang="en-US" sz="2400" b="1" dirty="0" smtClean="0"/>
              <a:t>意义：</a:t>
            </a:r>
          </a:p>
          <a:p>
            <a:pPr lvl="2" eaLnBrk="1" hangingPunct="1">
              <a:defRPr/>
            </a:pPr>
            <a:r>
              <a:rPr lang="zh-CN" altLang="en-US" sz="2400" dirty="0" smtClean="0"/>
              <a:t>保证元组</a:t>
            </a:r>
            <a:r>
              <a:rPr lang="en-US" altLang="zh-CN" sz="2400" dirty="0" smtClean="0"/>
              <a:t>/</a:t>
            </a:r>
            <a:r>
              <a:rPr lang="zh-CN" altLang="en-US" sz="2400" dirty="0" smtClean="0"/>
              <a:t>实体的属性取值合理，反映现实世界的真实情况</a:t>
            </a:r>
          </a:p>
          <a:p>
            <a:pPr lvl="2" eaLnBrk="1" hangingPunct="1">
              <a:defRPr/>
            </a:pPr>
            <a:r>
              <a:rPr lang="zh-CN" altLang="en-US" sz="2400" dirty="0" smtClean="0"/>
              <a:t>反映了程序编制的要求</a:t>
            </a:r>
          </a:p>
        </p:txBody>
      </p:sp>
    </p:spTree>
    <p:extLst>
      <p:ext uri="{BB962C8B-B14F-4D97-AF65-F5344CB8AC3E}">
        <p14:creationId xmlns:p14="http://schemas.microsoft.com/office/powerpoint/2010/main" val="295210835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a:xfrm>
            <a:off x="738188" y="141877"/>
            <a:ext cx="8077200" cy="609600"/>
          </a:xfrm>
        </p:spPr>
        <p:txBody>
          <a:bodyPr/>
          <a:lstStyle/>
          <a:p>
            <a:pPr>
              <a:defRPr/>
            </a:pPr>
            <a:r>
              <a:rPr lang="en-US" sz="2800" dirty="0">
                <a:ea typeface="+mj-ea"/>
              </a:rPr>
              <a:t>The check clause</a:t>
            </a:r>
          </a:p>
        </p:txBody>
      </p:sp>
      <p:sp>
        <p:nvSpPr>
          <p:cNvPr id="62467" name="Rectangle 3"/>
          <p:cNvSpPr>
            <a:spLocks noGrp="1" noChangeArrowheads="1"/>
          </p:cNvSpPr>
          <p:nvPr>
            <p:ph type="body" idx="1"/>
          </p:nvPr>
        </p:nvSpPr>
        <p:spPr>
          <a:xfrm>
            <a:off x="738188" y="1086358"/>
            <a:ext cx="8077200" cy="4692650"/>
          </a:xfrm>
        </p:spPr>
        <p:txBody>
          <a:bodyPr/>
          <a:lstStyle/>
          <a:p>
            <a:r>
              <a:rPr lang="en-US" altLang="en-US" sz="2400" dirty="0"/>
              <a:t>The  </a:t>
            </a:r>
            <a:r>
              <a:rPr lang="en-US" altLang="en-US" sz="2400" b="1" dirty="0"/>
              <a:t>check </a:t>
            </a:r>
            <a:r>
              <a:rPr lang="en-US" altLang="en-US" sz="2400" dirty="0"/>
              <a:t>(P) clause specifies a predicate P that must be satisfied by every tuple in a relation.</a:t>
            </a:r>
          </a:p>
          <a:p>
            <a:r>
              <a:rPr lang="en-US" altLang="en-US" sz="2400" dirty="0"/>
              <a:t>Example:  ensure that semester is one of fall, winter, spring or summer</a:t>
            </a:r>
          </a:p>
          <a:p>
            <a:pPr>
              <a:spcBef>
                <a:spcPts val="0"/>
              </a:spcBef>
              <a:buNone/>
            </a:pPr>
            <a:r>
              <a:rPr lang="en-US" altLang="en-US" sz="2000" b="1" dirty="0"/>
              <a:t>     </a:t>
            </a:r>
          </a:p>
          <a:p>
            <a:pPr>
              <a:spcBef>
                <a:spcPts val="0"/>
              </a:spcBef>
              <a:buNone/>
            </a:pPr>
            <a:r>
              <a:rPr lang="en-US" altLang="en-US" sz="2000" b="1" dirty="0"/>
              <a:t>              create table </a:t>
            </a:r>
            <a:r>
              <a:rPr lang="en-US" altLang="en-US" sz="2000" i="1" dirty="0"/>
              <a:t>section </a:t>
            </a:r>
          </a:p>
          <a:p>
            <a:pPr>
              <a:spcBef>
                <a:spcPts val="0"/>
              </a:spcBef>
              <a:buNone/>
            </a:pPr>
            <a:r>
              <a:rPr lang="en-US" altLang="en-US" sz="2000" i="1" dirty="0"/>
              <a:t>                   </a:t>
            </a:r>
            <a:r>
              <a:rPr lang="en-US" altLang="en-US" sz="2000" dirty="0"/>
              <a:t>(</a:t>
            </a:r>
            <a:r>
              <a:rPr lang="en-US" altLang="en-US" sz="2000" i="1" dirty="0" err="1"/>
              <a:t>course_id</a:t>
            </a:r>
            <a:r>
              <a:rPr lang="en-US" altLang="en-US" sz="2000" i="1" dirty="0"/>
              <a:t> </a:t>
            </a:r>
            <a:r>
              <a:rPr lang="en-US" altLang="en-US" sz="2000" b="1" dirty="0"/>
              <a:t>varchar </a:t>
            </a:r>
            <a:r>
              <a:rPr lang="en-US" altLang="en-US" sz="2000" dirty="0"/>
              <a:t>(8),</a:t>
            </a:r>
          </a:p>
          <a:p>
            <a:pPr>
              <a:spcBef>
                <a:spcPts val="0"/>
              </a:spcBef>
              <a:buNone/>
            </a:pPr>
            <a:r>
              <a:rPr lang="en-US" altLang="en-US" sz="2000" i="1" dirty="0"/>
              <a:t>                    </a:t>
            </a:r>
            <a:r>
              <a:rPr lang="en-US" altLang="en-US" sz="2000" i="1" dirty="0" err="1"/>
              <a:t>sec_id</a:t>
            </a:r>
            <a:r>
              <a:rPr lang="en-US" altLang="en-US" sz="2000" i="1" dirty="0"/>
              <a:t> </a:t>
            </a:r>
            <a:r>
              <a:rPr lang="en-US" altLang="en-US" sz="2000" b="1" dirty="0"/>
              <a:t>varchar </a:t>
            </a:r>
            <a:r>
              <a:rPr lang="en-US" altLang="en-US" sz="2000" dirty="0"/>
              <a:t>(8),</a:t>
            </a:r>
          </a:p>
          <a:p>
            <a:pPr>
              <a:spcBef>
                <a:spcPts val="0"/>
              </a:spcBef>
              <a:buNone/>
            </a:pPr>
            <a:r>
              <a:rPr lang="en-US" altLang="en-US" sz="2000" i="1" dirty="0"/>
              <a:t>                    semester </a:t>
            </a:r>
            <a:r>
              <a:rPr lang="en-US" altLang="en-US" sz="2000" b="1" dirty="0"/>
              <a:t>varchar </a:t>
            </a:r>
            <a:r>
              <a:rPr lang="en-US" altLang="en-US" sz="2000" dirty="0"/>
              <a:t>(6),</a:t>
            </a:r>
          </a:p>
          <a:p>
            <a:pPr>
              <a:spcBef>
                <a:spcPts val="0"/>
              </a:spcBef>
              <a:buNone/>
            </a:pPr>
            <a:r>
              <a:rPr lang="en-US" altLang="en-US" sz="2000" i="1" dirty="0"/>
              <a:t>                    year </a:t>
            </a:r>
            <a:r>
              <a:rPr lang="en-US" altLang="en-US" sz="2000" b="1" dirty="0"/>
              <a:t>numeric </a:t>
            </a:r>
            <a:r>
              <a:rPr lang="en-US" altLang="en-US" sz="2000" dirty="0"/>
              <a:t>(4,0),</a:t>
            </a:r>
          </a:p>
          <a:p>
            <a:pPr>
              <a:spcBef>
                <a:spcPts val="0"/>
              </a:spcBef>
              <a:buNone/>
            </a:pPr>
            <a:r>
              <a:rPr lang="en-US" altLang="en-US" sz="2000" i="1" dirty="0"/>
              <a:t>                    building </a:t>
            </a:r>
            <a:r>
              <a:rPr lang="en-US" altLang="en-US" sz="2000" b="1" dirty="0"/>
              <a:t>varchar </a:t>
            </a:r>
            <a:r>
              <a:rPr lang="en-US" altLang="en-US" sz="2000" dirty="0"/>
              <a:t>(15),</a:t>
            </a:r>
          </a:p>
          <a:p>
            <a:pPr>
              <a:spcBef>
                <a:spcPts val="0"/>
              </a:spcBef>
              <a:buNone/>
            </a:pPr>
            <a:r>
              <a:rPr lang="en-US" altLang="en-US" sz="2000" i="1" dirty="0"/>
              <a:t>                    </a:t>
            </a:r>
            <a:r>
              <a:rPr lang="en-US" altLang="en-US" sz="2000" i="1" dirty="0" err="1"/>
              <a:t>room_number</a:t>
            </a:r>
            <a:r>
              <a:rPr lang="en-US" altLang="en-US" sz="2000" i="1" dirty="0"/>
              <a:t> </a:t>
            </a:r>
            <a:r>
              <a:rPr lang="en-US" altLang="en-US" sz="2000" b="1" dirty="0"/>
              <a:t>varchar </a:t>
            </a:r>
            <a:r>
              <a:rPr lang="en-US" altLang="en-US" sz="2000" dirty="0"/>
              <a:t>(7),</a:t>
            </a:r>
          </a:p>
          <a:p>
            <a:pPr>
              <a:spcBef>
                <a:spcPts val="0"/>
              </a:spcBef>
              <a:buNone/>
            </a:pPr>
            <a:r>
              <a:rPr lang="en-US" altLang="en-US" sz="2000" i="1" dirty="0"/>
              <a:t>                    time slot id </a:t>
            </a:r>
            <a:r>
              <a:rPr lang="en-US" altLang="en-US" sz="2000" b="1" dirty="0"/>
              <a:t>varchar </a:t>
            </a:r>
            <a:r>
              <a:rPr lang="en-US" altLang="en-US" sz="2000" dirty="0"/>
              <a:t>(4), </a:t>
            </a:r>
          </a:p>
          <a:p>
            <a:pPr>
              <a:spcBef>
                <a:spcPts val="0"/>
              </a:spcBef>
              <a:buNone/>
            </a:pPr>
            <a:r>
              <a:rPr lang="en-US" altLang="en-US" sz="2000" b="1" dirty="0"/>
              <a:t>                    primary key </a:t>
            </a:r>
            <a:r>
              <a:rPr lang="en-US" altLang="en-US" sz="2000" dirty="0"/>
              <a:t>(</a:t>
            </a:r>
            <a:r>
              <a:rPr lang="en-US" altLang="en-US" sz="2000" i="1" dirty="0" err="1"/>
              <a:t>course_id</a:t>
            </a:r>
            <a:r>
              <a:rPr lang="en-US" altLang="en-US" sz="2000" dirty="0"/>
              <a:t>, </a:t>
            </a:r>
            <a:r>
              <a:rPr lang="en-US" altLang="en-US" sz="2000" i="1" dirty="0" err="1"/>
              <a:t>sec_id</a:t>
            </a:r>
            <a:r>
              <a:rPr lang="en-US" altLang="en-US" sz="2000" dirty="0"/>
              <a:t>, </a:t>
            </a:r>
            <a:r>
              <a:rPr lang="en-US" altLang="en-US" sz="2000" i="1" dirty="0"/>
              <a:t>semester</a:t>
            </a:r>
            <a:r>
              <a:rPr lang="en-US" altLang="en-US" sz="2000" dirty="0"/>
              <a:t>, </a:t>
            </a:r>
            <a:r>
              <a:rPr lang="en-US" altLang="en-US" sz="2000" i="1" dirty="0"/>
              <a:t>year</a:t>
            </a:r>
            <a:r>
              <a:rPr lang="en-US" altLang="en-US" sz="2000" dirty="0"/>
              <a:t>),</a:t>
            </a:r>
          </a:p>
          <a:p>
            <a:pPr>
              <a:spcBef>
                <a:spcPts val="0"/>
              </a:spcBef>
              <a:buNone/>
            </a:pPr>
            <a:r>
              <a:rPr lang="en-US" altLang="en-US" sz="2000" b="1" dirty="0"/>
              <a:t>                    </a:t>
            </a:r>
            <a:r>
              <a:rPr lang="en-US" altLang="en-US" sz="2000" b="1" dirty="0">
                <a:solidFill>
                  <a:srgbClr val="002060"/>
                </a:solidFill>
              </a:rPr>
              <a:t>check</a:t>
            </a:r>
            <a:r>
              <a:rPr lang="en-US" altLang="en-US" sz="2000" b="1" dirty="0"/>
              <a:t> </a:t>
            </a:r>
            <a:r>
              <a:rPr lang="en-US" altLang="en-US" sz="2000" dirty="0"/>
              <a:t>(</a:t>
            </a:r>
            <a:r>
              <a:rPr lang="en-US" altLang="en-US" sz="2000" i="1" dirty="0"/>
              <a:t>semester </a:t>
            </a:r>
            <a:r>
              <a:rPr lang="en-US" altLang="en-US" sz="2000" b="1" dirty="0"/>
              <a:t>in </a:t>
            </a:r>
            <a:r>
              <a:rPr lang="en-US" altLang="en-US" sz="2000" dirty="0"/>
              <a:t>('Fall', 'Winter', 'Spring', 'Summer')))</a:t>
            </a:r>
          </a:p>
        </p:txBody>
      </p:sp>
      <p:sp>
        <p:nvSpPr>
          <p:cNvPr id="62469" name="Rectangle 5"/>
          <p:cNvSpPr>
            <a:spLocks noChangeArrowheads="1"/>
          </p:cNvSpPr>
          <p:nvPr/>
        </p:nvSpPr>
        <p:spPr bwMode="auto">
          <a:xfrm>
            <a:off x="804863" y="5229225"/>
            <a:ext cx="68008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Font typeface="Monotype Sorts" charset="2"/>
              <a:buNone/>
            </a:pPr>
            <a:endParaRPr kumimoji="1" lang="en-US" altLang="en-US" sz="2000" b="1"/>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练习</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sz="2400" dirty="0" smtClean="0"/>
              <a:t>学生的</a:t>
            </a:r>
            <a:r>
              <a:rPr lang="en-US" altLang="zh-CN" sz="2400" dirty="0" err="1" smtClean="0"/>
              <a:t>Ssex</a:t>
            </a:r>
            <a:r>
              <a:rPr lang="zh-CN" altLang="en-US" sz="2400" dirty="0" smtClean="0"/>
              <a:t>只能是“男” 或 “女”</a:t>
            </a:r>
            <a:endParaRPr lang="en-US" altLang="zh-CN" sz="2400" dirty="0" smtClean="0"/>
          </a:p>
          <a:p>
            <a:r>
              <a:rPr lang="zh-CN" altLang="en-US" sz="2400" dirty="0" smtClean="0"/>
              <a:t>学生的年纪</a:t>
            </a:r>
            <a:r>
              <a:rPr lang="en-US" altLang="zh-CN" sz="2400" dirty="0" smtClean="0"/>
              <a:t>Sage </a:t>
            </a:r>
            <a:r>
              <a:rPr lang="zh-CN" altLang="en-US" sz="2400" dirty="0" smtClean="0"/>
              <a:t>在 </a:t>
            </a:r>
            <a:r>
              <a:rPr lang="en-US" altLang="zh-CN" sz="2400" dirty="0" smtClean="0"/>
              <a:t>0</a:t>
            </a:r>
            <a:r>
              <a:rPr lang="zh-CN" altLang="en-US" sz="2400" dirty="0" smtClean="0"/>
              <a:t>到</a:t>
            </a:r>
            <a:r>
              <a:rPr lang="en-US" altLang="zh-CN" sz="2400" dirty="0" smtClean="0"/>
              <a:t>100</a:t>
            </a:r>
            <a:r>
              <a:rPr lang="zh-CN" altLang="en-US" sz="2400" dirty="0" smtClean="0"/>
              <a:t>之间</a:t>
            </a:r>
            <a:endParaRPr lang="en-US" altLang="zh-CN" sz="2400" dirty="0"/>
          </a:p>
          <a:p>
            <a:r>
              <a:rPr lang="en-US" altLang="zh-CN" sz="2400" dirty="0" smtClean="0"/>
              <a:t>Create TABLE student (</a:t>
            </a:r>
          </a:p>
          <a:p>
            <a:pPr lvl="1"/>
            <a:r>
              <a:rPr lang="en-US" altLang="zh-CN" sz="2400" dirty="0" err="1" smtClean="0"/>
              <a:t>Sno</a:t>
            </a:r>
            <a:r>
              <a:rPr lang="en-US" altLang="zh-CN" sz="2400" dirty="0" smtClean="0"/>
              <a:t> CHAR(10) </a:t>
            </a:r>
            <a:r>
              <a:rPr lang="en-US" altLang="zh-CN" sz="2400" dirty="0" err="1" smtClean="0"/>
              <a:t>primiary</a:t>
            </a:r>
            <a:r>
              <a:rPr lang="en-US" altLang="zh-CN" sz="2400" dirty="0" smtClean="0"/>
              <a:t> key,</a:t>
            </a:r>
          </a:p>
          <a:p>
            <a:pPr lvl="1"/>
            <a:r>
              <a:rPr lang="en-US" altLang="zh-CN" sz="2400" dirty="0" err="1" smtClean="0"/>
              <a:t>Ssex</a:t>
            </a:r>
            <a:r>
              <a:rPr lang="en-US" altLang="zh-CN" sz="2400" dirty="0" smtClean="0"/>
              <a:t> CHAR (2) </a:t>
            </a:r>
          </a:p>
          <a:p>
            <a:pPr lvl="1"/>
            <a:r>
              <a:rPr lang="en-US" altLang="zh-CN" sz="2400" dirty="0" smtClean="0"/>
              <a:t>……  </a:t>
            </a:r>
          </a:p>
          <a:p>
            <a:pPr lvl="1"/>
            <a:r>
              <a:rPr lang="en-US" altLang="zh-CN" sz="2400" dirty="0" smtClean="0"/>
              <a:t>Sage SMALLINT </a:t>
            </a:r>
          </a:p>
          <a:p>
            <a:pPr lvl="1"/>
            <a:r>
              <a:rPr lang="en-US" altLang="zh-CN" sz="2400" dirty="0"/>
              <a:t>)</a:t>
            </a:r>
            <a:endParaRPr lang="zh-CN" altLang="en-US" sz="2400" dirty="0"/>
          </a:p>
        </p:txBody>
      </p:sp>
      <p:sp>
        <p:nvSpPr>
          <p:cNvPr id="4" name="矩形 3"/>
          <p:cNvSpPr/>
          <p:nvPr/>
        </p:nvSpPr>
        <p:spPr>
          <a:xfrm>
            <a:off x="3974072" y="3337337"/>
            <a:ext cx="647934" cy="662104"/>
          </a:xfrm>
          <a:prstGeom prst="rect">
            <a:avLst/>
          </a:prstGeom>
        </p:spPr>
        <p:txBody>
          <a:bodyPr wrap="none">
            <a:spAutoFit/>
          </a:bodyPr>
          <a:lstStyle/>
          <a:p>
            <a:pPr algn="ctr" eaLnBrk="1" hangingPunct="1">
              <a:lnSpc>
                <a:spcPct val="115000"/>
              </a:lnSpc>
              <a:spcBef>
                <a:spcPct val="30000"/>
              </a:spcBef>
              <a:buClr>
                <a:schemeClr val="folHlink"/>
              </a:buClr>
              <a:buSzPct val="60000"/>
              <a:buFont typeface="Wingdings" panose="05000000000000000000" pitchFamily="2" charset="2"/>
              <a:buNone/>
            </a:pPr>
            <a:r>
              <a:rPr kumimoji="1" lang="zh-CN" altLang="en-US" sz="3600" b="1" dirty="0">
                <a:solidFill>
                  <a:srgbClr val="FF0000"/>
                </a:solidFill>
                <a:latin typeface="Tahoma" panose="020B0604030504040204" pitchFamily="34" charset="0"/>
                <a:ea typeface="宋体" panose="02010600030101010101" pitchFamily="2" charset="-122"/>
              </a:rPr>
              <a:t>？</a:t>
            </a:r>
          </a:p>
        </p:txBody>
      </p:sp>
      <p:sp>
        <p:nvSpPr>
          <p:cNvPr id="5" name="矩形 4"/>
          <p:cNvSpPr/>
          <p:nvPr/>
        </p:nvSpPr>
        <p:spPr>
          <a:xfrm>
            <a:off x="3989354" y="4336404"/>
            <a:ext cx="647934" cy="662104"/>
          </a:xfrm>
          <a:prstGeom prst="rect">
            <a:avLst/>
          </a:prstGeom>
        </p:spPr>
        <p:txBody>
          <a:bodyPr wrap="none">
            <a:spAutoFit/>
          </a:bodyPr>
          <a:lstStyle/>
          <a:p>
            <a:pPr algn="ctr" eaLnBrk="1" hangingPunct="1">
              <a:lnSpc>
                <a:spcPct val="115000"/>
              </a:lnSpc>
              <a:spcBef>
                <a:spcPct val="30000"/>
              </a:spcBef>
              <a:buClr>
                <a:schemeClr val="folHlink"/>
              </a:buClr>
              <a:buSzPct val="60000"/>
              <a:buFont typeface="Wingdings" panose="05000000000000000000" pitchFamily="2" charset="2"/>
              <a:buNone/>
            </a:pPr>
            <a:r>
              <a:rPr kumimoji="1" lang="zh-CN" altLang="en-US" sz="3600" b="1" dirty="0">
                <a:solidFill>
                  <a:srgbClr val="FF0000"/>
                </a:solidFill>
                <a:latin typeface="Tahoma" panose="020B0604030504040204" pitchFamily="34" charset="0"/>
                <a:ea typeface="宋体" panose="02010600030101010101" pitchFamily="2" charset="-122"/>
              </a:rPr>
              <a:t>？</a:t>
            </a:r>
          </a:p>
        </p:txBody>
      </p:sp>
    </p:spTree>
    <p:extLst>
      <p:ext uri="{BB962C8B-B14F-4D97-AF65-F5344CB8AC3E}">
        <p14:creationId xmlns:p14="http://schemas.microsoft.com/office/powerpoint/2010/main" val="28767807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8594" name="Rectangle 2"/>
          <p:cNvSpPr>
            <a:spLocks noGrp="1" noChangeArrowheads="1"/>
          </p:cNvSpPr>
          <p:nvPr>
            <p:ph type="title"/>
          </p:nvPr>
        </p:nvSpPr>
        <p:spPr/>
        <p:txBody>
          <a:bodyPr/>
          <a:lstStyle/>
          <a:p>
            <a:pPr eaLnBrk="1" hangingPunct="1">
              <a:defRPr/>
            </a:pPr>
            <a:r>
              <a:rPr lang="zh-CN" altLang="en-US" dirty="0"/>
              <a:t>练习</a:t>
            </a:r>
            <a:endParaRPr lang="zh-CN" altLang="en-US" b="1" dirty="0" smtClean="0">
              <a:solidFill>
                <a:schemeClr val="tx1"/>
              </a:solidFill>
              <a:effectLst/>
            </a:endParaRPr>
          </a:p>
        </p:txBody>
      </p:sp>
      <p:sp>
        <p:nvSpPr>
          <p:cNvPr id="878595" name="Rectangle 3"/>
          <p:cNvSpPr>
            <a:spLocks noGrp="1" noChangeArrowheads="1"/>
          </p:cNvSpPr>
          <p:nvPr>
            <p:ph idx="1"/>
          </p:nvPr>
        </p:nvSpPr>
        <p:spPr/>
        <p:txBody>
          <a:bodyPr>
            <a:normAutofit lnSpcReduction="10000"/>
          </a:bodyPr>
          <a:lstStyle/>
          <a:p>
            <a:pPr>
              <a:lnSpc>
                <a:spcPct val="120000"/>
              </a:lnSpc>
              <a:defRPr/>
            </a:pPr>
            <a:r>
              <a:rPr lang="zh-CN" altLang="en-US" sz="2400" dirty="0" smtClean="0"/>
              <a:t>例：</a:t>
            </a:r>
            <a:r>
              <a:rPr lang="en-US" altLang="zh-CN" sz="2400" dirty="0" smtClean="0"/>
              <a:t>CET4</a:t>
            </a:r>
            <a:r>
              <a:rPr lang="zh-CN" altLang="en-US" sz="2400" dirty="0" smtClean="0"/>
              <a:t>是一个记录四级成绩的表，有两个属性</a:t>
            </a:r>
            <a:r>
              <a:rPr lang="en-US" altLang="zh-CN" sz="2400" dirty="0" smtClean="0"/>
              <a:t>: </a:t>
            </a:r>
            <a:r>
              <a:rPr lang="en-US" altLang="zh-CN" sz="2400" dirty="0" smtClean="0">
                <a:latin typeface="Helvetica" panose="020B0604020202020204" pitchFamily="34" charset="0"/>
              </a:rPr>
              <a:t>“</a:t>
            </a:r>
            <a:r>
              <a:rPr lang="en-US" altLang="zh-CN" sz="2400" dirty="0" smtClean="0"/>
              <a:t>result</a:t>
            </a:r>
            <a:r>
              <a:rPr lang="en-US" altLang="zh-CN" sz="2400" dirty="0" smtClean="0">
                <a:latin typeface="Helvetica" panose="020B0604020202020204" pitchFamily="34" charset="0"/>
              </a:rPr>
              <a:t>”</a:t>
            </a:r>
            <a:r>
              <a:rPr lang="zh-CN" altLang="en-US" sz="2400" dirty="0" smtClean="0"/>
              <a:t>和</a:t>
            </a:r>
            <a:r>
              <a:rPr lang="zh-CN" altLang="en-US" sz="2400" dirty="0" smtClean="0">
                <a:latin typeface="Helvetica" panose="020B0604020202020204" pitchFamily="34" charset="0"/>
              </a:rPr>
              <a:t>“</a:t>
            </a:r>
            <a:r>
              <a:rPr lang="en-US" altLang="zh-CN" sz="2400" dirty="0" smtClean="0"/>
              <a:t>grade</a:t>
            </a:r>
            <a:r>
              <a:rPr lang="en-US" altLang="zh-CN" sz="2400" dirty="0" smtClean="0">
                <a:latin typeface="Helvetica" panose="020B0604020202020204" pitchFamily="34" charset="0"/>
              </a:rPr>
              <a:t>”</a:t>
            </a:r>
            <a:r>
              <a:rPr lang="zh-CN" altLang="en-US" sz="2400" dirty="0" smtClean="0"/>
              <a:t>。如何保证</a:t>
            </a:r>
            <a:r>
              <a:rPr lang="zh-CN" altLang="en-US" sz="2400" dirty="0" smtClean="0">
                <a:latin typeface="Helvetica" panose="020B0604020202020204" pitchFamily="34" charset="0"/>
              </a:rPr>
              <a:t>“</a:t>
            </a:r>
            <a:r>
              <a:rPr lang="en-US" altLang="zh-CN" sz="2400" dirty="0"/>
              <a:t>grade</a:t>
            </a:r>
            <a:r>
              <a:rPr lang="en-US" altLang="zh-CN" sz="2400" dirty="0" smtClean="0">
                <a:latin typeface="Helvetica" panose="020B0604020202020204" pitchFamily="34" charset="0"/>
              </a:rPr>
              <a:t>”</a:t>
            </a:r>
            <a:r>
              <a:rPr lang="zh-CN" altLang="en-US" sz="2400" dirty="0" smtClean="0"/>
              <a:t>的值（及格、不</a:t>
            </a:r>
            <a:r>
              <a:rPr lang="zh-CN" altLang="en-US" sz="2400" dirty="0"/>
              <a:t>及格两档）和</a:t>
            </a:r>
            <a:r>
              <a:rPr lang="en-US" altLang="zh-CN" sz="2400" dirty="0"/>
              <a:t>“result”</a:t>
            </a:r>
            <a:r>
              <a:rPr lang="zh-CN" altLang="en-US" sz="2400" dirty="0"/>
              <a:t>的值能够正确对应？</a:t>
            </a:r>
            <a:endParaRPr lang="en-US" altLang="zh-CN" sz="2400" dirty="0"/>
          </a:p>
          <a:p>
            <a:pPr lvl="1">
              <a:defRPr/>
            </a:pPr>
            <a:r>
              <a:rPr lang="en-US" altLang="zh-CN" sz="2400" dirty="0">
                <a:solidFill>
                  <a:srgbClr val="0070C0"/>
                </a:solidFill>
                <a:cs typeface="ＭＳ Ｐゴシック" charset="0"/>
              </a:rPr>
              <a:t>420 </a:t>
            </a:r>
            <a:r>
              <a:rPr lang="zh-CN" altLang="en-US" sz="2400" dirty="0">
                <a:solidFill>
                  <a:srgbClr val="0070C0"/>
                </a:solidFill>
                <a:cs typeface="ＭＳ Ｐゴシック" charset="0"/>
              </a:rPr>
              <a:t>到</a:t>
            </a:r>
            <a:r>
              <a:rPr lang="en-US" altLang="zh-CN" sz="2400" dirty="0">
                <a:solidFill>
                  <a:srgbClr val="0070C0"/>
                </a:solidFill>
                <a:cs typeface="ＭＳ Ｐゴシック" charset="0"/>
              </a:rPr>
              <a:t> 710</a:t>
            </a:r>
            <a:r>
              <a:rPr lang="zh-CN" altLang="en-US" sz="2400" dirty="0">
                <a:solidFill>
                  <a:srgbClr val="0070C0"/>
                </a:solidFill>
                <a:cs typeface="ＭＳ Ｐゴシック" charset="0"/>
              </a:rPr>
              <a:t>为及格，</a:t>
            </a:r>
            <a:r>
              <a:rPr lang="en-US" altLang="zh-CN" sz="2400" dirty="0">
                <a:solidFill>
                  <a:srgbClr val="0070C0"/>
                </a:solidFill>
                <a:cs typeface="ＭＳ Ｐゴシック" charset="0"/>
              </a:rPr>
              <a:t>0-419</a:t>
            </a:r>
            <a:r>
              <a:rPr lang="zh-CN" altLang="en-US" sz="2400" dirty="0">
                <a:solidFill>
                  <a:srgbClr val="0070C0"/>
                </a:solidFill>
                <a:cs typeface="ＭＳ Ｐゴシック" charset="0"/>
              </a:rPr>
              <a:t>为不</a:t>
            </a:r>
            <a:r>
              <a:rPr lang="zh-CN" altLang="en-US" sz="2400" dirty="0" smtClean="0">
                <a:solidFill>
                  <a:srgbClr val="0070C0"/>
                </a:solidFill>
                <a:cs typeface="ＭＳ Ｐゴシック" charset="0"/>
              </a:rPr>
              <a:t>及格</a:t>
            </a:r>
            <a:endParaRPr lang="zh-CN" altLang="en-US" sz="2400" dirty="0">
              <a:solidFill>
                <a:srgbClr val="0070C0"/>
              </a:solidFill>
              <a:cs typeface="ＭＳ Ｐゴシック" charset="0"/>
            </a:endParaRPr>
          </a:p>
          <a:p>
            <a:pPr eaLnBrk="1" hangingPunct="1">
              <a:lnSpc>
                <a:spcPct val="90000"/>
              </a:lnSpc>
              <a:buFont typeface="Wingdings" panose="05000000000000000000" pitchFamily="2" charset="2"/>
              <a:buNone/>
              <a:defRPr/>
            </a:pPr>
            <a:r>
              <a:rPr lang="en-US" altLang="zh-CN" sz="2000" i="1" dirty="0" smtClean="0">
                <a:solidFill>
                  <a:srgbClr val="00E444"/>
                </a:solidFill>
              </a:rPr>
              <a:t>create  table</a:t>
            </a:r>
            <a:r>
              <a:rPr lang="en-US" altLang="zh-CN" sz="2000" i="1" dirty="0" smtClean="0">
                <a:solidFill>
                  <a:srgbClr val="FF3300"/>
                </a:solidFill>
              </a:rPr>
              <a:t>  </a:t>
            </a:r>
            <a:r>
              <a:rPr lang="en-US" altLang="zh-CN" sz="2000" dirty="0" smtClean="0"/>
              <a:t>CET4</a:t>
            </a:r>
            <a:br>
              <a:rPr lang="en-US" altLang="zh-CN" sz="2000" dirty="0" smtClean="0"/>
            </a:br>
            <a:r>
              <a:rPr lang="en-US" altLang="zh-CN" sz="2000" dirty="0" smtClean="0"/>
              <a:t>(</a:t>
            </a:r>
            <a:r>
              <a:rPr lang="en-US" altLang="zh-CN" sz="2000" dirty="0" err="1" smtClean="0"/>
              <a:t>sno</a:t>
            </a:r>
            <a:r>
              <a:rPr lang="en-US" altLang="zh-CN" sz="2000" dirty="0" smtClean="0"/>
              <a:t>     </a:t>
            </a:r>
            <a:r>
              <a:rPr lang="en-US" altLang="zh-CN" sz="2000" i="1" dirty="0" smtClean="0"/>
              <a:t>VARCHAR </a:t>
            </a:r>
            <a:r>
              <a:rPr lang="en-US" altLang="zh-CN" sz="2000" dirty="0" smtClean="0"/>
              <a:t>(20),</a:t>
            </a:r>
          </a:p>
          <a:p>
            <a:pPr lvl="1" eaLnBrk="1" hangingPunct="1">
              <a:lnSpc>
                <a:spcPct val="90000"/>
              </a:lnSpc>
              <a:buFont typeface="Wingdings" panose="05000000000000000000" pitchFamily="2" charset="2"/>
              <a:buNone/>
              <a:defRPr/>
            </a:pPr>
            <a:r>
              <a:rPr lang="en-US" altLang="zh-CN" sz="2000" dirty="0" smtClean="0"/>
              <a:t>grade  </a:t>
            </a:r>
            <a:r>
              <a:rPr lang="en-US" altLang="zh-CN" sz="2000" i="1" dirty="0" smtClean="0"/>
              <a:t>VARCHAR </a:t>
            </a:r>
            <a:r>
              <a:rPr lang="en-US" altLang="zh-CN" sz="2000" dirty="0" smtClean="0"/>
              <a:t>(10),</a:t>
            </a:r>
          </a:p>
          <a:p>
            <a:pPr lvl="1" eaLnBrk="1" hangingPunct="1">
              <a:lnSpc>
                <a:spcPct val="90000"/>
              </a:lnSpc>
              <a:buFont typeface="Wingdings" panose="05000000000000000000" pitchFamily="2" charset="2"/>
              <a:buNone/>
              <a:defRPr/>
            </a:pPr>
            <a:r>
              <a:rPr lang="en-US" altLang="zh-CN" sz="2000" dirty="0" smtClean="0"/>
              <a:t>result  </a:t>
            </a:r>
            <a:r>
              <a:rPr lang="en-US" altLang="zh-CN" sz="2000" i="1" dirty="0" smtClean="0"/>
              <a:t>FLOAT</a:t>
            </a:r>
            <a:r>
              <a:rPr lang="en-US" altLang="zh-CN" sz="2000" dirty="0" smtClean="0"/>
              <a:t>,</a:t>
            </a:r>
            <a:endParaRPr lang="en-US" altLang="zh-CN" sz="2000" i="1" dirty="0" smtClean="0"/>
          </a:p>
          <a:p>
            <a:pPr lvl="1" eaLnBrk="1" hangingPunct="1">
              <a:lnSpc>
                <a:spcPct val="90000"/>
              </a:lnSpc>
              <a:buFont typeface="Wingdings" panose="05000000000000000000" pitchFamily="2" charset="2"/>
              <a:buNone/>
              <a:defRPr/>
            </a:pPr>
            <a:r>
              <a:rPr lang="en-US" altLang="zh-CN" sz="2000" i="1" dirty="0" smtClean="0"/>
              <a:t>primary  key  </a:t>
            </a:r>
            <a:r>
              <a:rPr lang="en-US" altLang="zh-CN" sz="2000" dirty="0" smtClean="0"/>
              <a:t>(</a:t>
            </a:r>
            <a:r>
              <a:rPr lang="en-US" altLang="zh-CN" sz="2000" dirty="0" err="1" smtClean="0"/>
              <a:t>sno</a:t>
            </a:r>
            <a:r>
              <a:rPr lang="en-US" altLang="zh-CN" sz="2000" dirty="0" smtClean="0"/>
              <a:t>)</a:t>
            </a:r>
            <a:endParaRPr lang="en-US" altLang="zh-CN" sz="2000" dirty="0"/>
          </a:p>
          <a:p>
            <a:pPr lvl="1" eaLnBrk="1" hangingPunct="1">
              <a:lnSpc>
                <a:spcPct val="90000"/>
              </a:lnSpc>
              <a:buFont typeface="Wingdings" panose="05000000000000000000" pitchFamily="2" charset="2"/>
              <a:buNone/>
              <a:defRPr/>
            </a:pPr>
            <a:r>
              <a:rPr lang="en-US" altLang="zh-CN" sz="2000" dirty="0" smtClean="0"/>
              <a:t>)</a:t>
            </a:r>
          </a:p>
          <a:p>
            <a:pPr lvl="1" eaLnBrk="1" hangingPunct="1">
              <a:lnSpc>
                <a:spcPct val="90000"/>
              </a:lnSpc>
              <a:buFont typeface="Wingdings" panose="05000000000000000000" pitchFamily="2" charset="2"/>
              <a:buNone/>
              <a:defRPr/>
            </a:pPr>
            <a:endParaRPr lang="en-US" altLang="zh-CN" sz="2000" dirty="0" smtClean="0"/>
          </a:p>
          <a:p>
            <a:pPr lvl="1" eaLnBrk="1" hangingPunct="1">
              <a:lnSpc>
                <a:spcPct val="90000"/>
              </a:lnSpc>
              <a:buFont typeface="Wingdings" panose="05000000000000000000" pitchFamily="2" charset="2"/>
              <a:buNone/>
              <a:defRPr/>
            </a:pPr>
            <a:r>
              <a:rPr lang="zh-CN" altLang="en-US" sz="2000" dirty="0" smtClean="0"/>
              <a:t>语句：     </a:t>
            </a:r>
            <a:r>
              <a:rPr lang="en-US" altLang="zh-CN" sz="2000" dirty="0" smtClean="0"/>
              <a:t>Alter Table CET4</a:t>
            </a:r>
          </a:p>
          <a:p>
            <a:pPr lvl="1" eaLnBrk="1" hangingPunct="1">
              <a:lnSpc>
                <a:spcPct val="90000"/>
              </a:lnSpc>
              <a:buFont typeface="Wingdings" panose="05000000000000000000" pitchFamily="2" charset="2"/>
              <a:buNone/>
              <a:defRPr/>
            </a:pPr>
            <a:r>
              <a:rPr lang="en-US" altLang="zh-CN" sz="2000" dirty="0"/>
              <a:t> </a:t>
            </a:r>
            <a:r>
              <a:rPr lang="en-US" altLang="zh-CN" sz="2000" dirty="0" smtClean="0"/>
              <a:t>                   Add Constraint C1 CHECK (</a:t>
            </a:r>
            <a:r>
              <a:rPr lang="en-US" altLang="zh-CN" sz="2000" dirty="0" smtClean="0">
                <a:solidFill>
                  <a:srgbClr val="FF0000"/>
                </a:solidFill>
              </a:rPr>
              <a:t>?</a:t>
            </a:r>
            <a:r>
              <a:rPr lang="en-US" altLang="zh-CN" sz="2000" dirty="0" smtClean="0"/>
              <a:t>)</a:t>
            </a:r>
          </a:p>
        </p:txBody>
      </p:sp>
    </p:spTree>
    <p:extLst>
      <p:ext uri="{BB962C8B-B14F-4D97-AF65-F5344CB8AC3E}">
        <p14:creationId xmlns:p14="http://schemas.microsoft.com/office/powerpoint/2010/main" val="829173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78595">
                                            <p:txEl>
                                              <p:pRg st="0" end="0"/>
                                            </p:txEl>
                                          </p:spTgt>
                                        </p:tgtEl>
                                        <p:attrNameLst>
                                          <p:attrName>style.visibility</p:attrName>
                                        </p:attrNameLst>
                                      </p:cBhvr>
                                      <p:to>
                                        <p:strVal val="visible"/>
                                      </p:to>
                                    </p:set>
                                    <p:anim calcmode="lin" valueType="num">
                                      <p:cBhvr additive="base">
                                        <p:cTn id="7" dur="500" fill="hold"/>
                                        <p:tgtEl>
                                          <p:spTgt spid="87859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7859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78595">
                                            <p:txEl>
                                              <p:pRg st="1" end="1"/>
                                            </p:txEl>
                                          </p:spTgt>
                                        </p:tgtEl>
                                        <p:attrNameLst>
                                          <p:attrName>style.visibility</p:attrName>
                                        </p:attrNameLst>
                                      </p:cBhvr>
                                      <p:to>
                                        <p:strVal val="visible"/>
                                      </p:to>
                                    </p:set>
                                    <p:anim calcmode="lin" valueType="num">
                                      <p:cBhvr additive="base">
                                        <p:cTn id="11" dur="500" fill="hold"/>
                                        <p:tgtEl>
                                          <p:spTgt spid="87859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8785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78595">
                                            <p:txEl>
                                              <p:pRg st="2" end="2"/>
                                            </p:txEl>
                                          </p:spTgt>
                                        </p:tgtEl>
                                        <p:attrNameLst>
                                          <p:attrName>style.visibility</p:attrName>
                                        </p:attrNameLst>
                                      </p:cBhvr>
                                      <p:to>
                                        <p:strVal val="visible"/>
                                      </p:to>
                                    </p:set>
                                    <p:anim calcmode="lin" valueType="num">
                                      <p:cBhvr additive="base">
                                        <p:cTn id="17" dur="500" fill="hold"/>
                                        <p:tgtEl>
                                          <p:spTgt spid="878595">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78595">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878595">
                                            <p:txEl>
                                              <p:pRg st="3" end="3"/>
                                            </p:txEl>
                                          </p:spTgt>
                                        </p:tgtEl>
                                        <p:attrNameLst>
                                          <p:attrName>style.visibility</p:attrName>
                                        </p:attrNameLst>
                                      </p:cBhvr>
                                      <p:to>
                                        <p:strVal val="visible"/>
                                      </p:to>
                                    </p:set>
                                    <p:anim calcmode="lin" valueType="num">
                                      <p:cBhvr additive="base">
                                        <p:cTn id="21" dur="500" fill="hold"/>
                                        <p:tgtEl>
                                          <p:spTgt spid="878595">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878595">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878595">
                                            <p:txEl>
                                              <p:pRg st="4" end="4"/>
                                            </p:txEl>
                                          </p:spTgt>
                                        </p:tgtEl>
                                        <p:attrNameLst>
                                          <p:attrName>style.visibility</p:attrName>
                                        </p:attrNameLst>
                                      </p:cBhvr>
                                      <p:to>
                                        <p:strVal val="visible"/>
                                      </p:to>
                                    </p:set>
                                    <p:anim calcmode="lin" valueType="num">
                                      <p:cBhvr additive="base">
                                        <p:cTn id="25" dur="500" fill="hold"/>
                                        <p:tgtEl>
                                          <p:spTgt spid="878595">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78595">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878595">
                                            <p:txEl>
                                              <p:pRg st="5" end="5"/>
                                            </p:txEl>
                                          </p:spTgt>
                                        </p:tgtEl>
                                        <p:attrNameLst>
                                          <p:attrName>style.visibility</p:attrName>
                                        </p:attrNameLst>
                                      </p:cBhvr>
                                      <p:to>
                                        <p:strVal val="visible"/>
                                      </p:to>
                                    </p:set>
                                    <p:anim calcmode="lin" valueType="num">
                                      <p:cBhvr additive="base">
                                        <p:cTn id="29" dur="500" fill="hold"/>
                                        <p:tgtEl>
                                          <p:spTgt spid="878595">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878595">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878595">
                                            <p:txEl>
                                              <p:pRg st="6" end="6"/>
                                            </p:txEl>
                                          </p:spTgt>
                                        </p:tgtEl>
                                        <p:attrNameLst>
                                          <p:attrName>style.visibility</p:attrName>
                                        </p:attrNameLst>
                                      </p:cBhvr>
                                      <p:to>
                                        <p:strVal val="visible"/>
                                      </p:to>
                                    </p:set>
                                    <p:anim calcmode="lin" valueType="num">
                                      <p:cBhvr additive="base">
                                        <p:cTn id="33" dur="500" fill="hold"/>
                                        <p:tgtEl>
                                          <p:spTgt spid="878595">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878595">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878595">
                                            <p:txEl>
                                              <p:pRg st="8" end="8"/>
                                            </p:txEl>
                                          </p:spTgt>
                                        </p:tgtEl>
                                        <p:attrNameLst>
                                          <p:attrName>style.visibility</p:attrName>
                                        </p:attrNameLst>
                                      </p:cBhvr>
                                      <p:to>
                                        <p:strVal val="visible"/>
                                      </p:to>
                                    </p:set>
                                    <p:anim calcmode="lin" valueType="num">
                                      <p:cBhvr additive="base">
                                        <p:cTn id="37" dur="500" fill="hold"/>
                                        <p:tgtEl>
                                          <p:spTgt spid="878595">
                                            <p:txEl>
                                              <p:pRg st="8" end="8"/>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78595">
                                            <p:txEl>
                                              <p:pRg st="8" end="8"/>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878595">
                                            <p:txEl>
                                              <p:pRg st="9" end="9"/>
                                            </p:txEl>
                                          </p:spTgt>
                                        </p:tgtEl>
                                        <p:attrNameLst>
                                          <p:attrName>style.visibility</p:attrName>
                                        </p:attrNameLst>
                                      </p:cBhvr>
                                      <p:to>
                                        <p:strVal val="visible"/>
                                      </p:to>
                                    </p:set>
                                    <p:anim calcmode="lin" valueType="num">
                                      <p:cBhvr additive="base">
                                        <p:cTn id="41" dur="500" fill="hold"/>
                                        <p:tgtEl>
                                          <p:spTgt spid="878595">
                                            <p:txEl>
                                              <p:pRg st="9" end="9"/>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878595">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8595"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pPr>
              <a:defRPr/>
            </a:pPr>
            <a:r>
              <a:rPr lang="en-US" sz="2800" dirty="0">
                <a:ea typeface="+mj-ea"/>
              </a:rPr>
              <a:t>Complex Check Conditions</a:t>
            </a:r>
          </a:p>
        </p:txBody>
      </p:sp>
      <p:sp>
        <p:nvSpPr>
          <p:cNvPr id="69635" name="Rectangle 3"/>
          <p:cNvSpPr>
            <a:spLocks noGrp="1" noChangeArrowheads="1"/>
          </p:cNvSpPr>
          <p:nvPr>
            <p:ph type="body" idx="1"/>
          </p:nvPr>
        </p:nvSpPr>
        <p:spPr>
          <a:xfrm>
            <a:off x="768350" y="1093789"/>
            <a:ext cx="7534402" cy="4173156"/>
          </a:xfrm>
        </p:spPr>
        <p:txBody>
          <a:bodyPr/>
          <a:lstStyle/>
          <a:p>
            <a:r>
              <a:rPr lang="en-US" altLang="en-US" sz="2000" dirty="0"/>
              <a:t>The predicate in the check clause can be an arbitrary predicate that can include a subquery.</a:t>
            </a:r>
          </a:p>
          <a:p>
            <a:pPr>
              <a:buNone/>
            </a:pPr>
            <a:r>
              <a:rPr lang="en-US" altLang="en-US" sz="2000" b="1" dirty="0"/>
              <a:t>          check </a:t>
            </a:r>
            <a:r>
              <a:rPr lang="en-US" altLang="en-US" sz="2000" dirty="0"/>
              <a:t>(</a:t>
            </a:r>
            <a:r>
              <a:rPr lang="en-US" altLang="en-US" sz="2000" i="1" dirty="0" err="1"/>
              <a:t>time_slot_id</a:t>
            </a:r>
            <a:r>
              <a:rPr lang="en-US" altLang="en-US" sz="2000" i="1" dirty="0"/>
              <a:t>  </a:t>
            </a:r>
            <a:r>
              <a:rPr lang="en-US" altLang="en-US" sz="2000" b="1" dirty="0"/>
              <a:t>in </a:t>
            </a:r>
            <a:r>
              <a:rPr lang="en-US" altLang="en-US" sz="2000" dirty="0"/>
              <a:t>(</a:t>
            </a:r>
            <a:r>
              <a:rPr lang="en-US" altLang="en-US" sz="2000" b="1" dirty="0"/>
              <a:t>select </a:t>
            </a:r>
            <a:r>
              <a:rPr lang="en-US" altLang="en-US" sz="2000" i="1" dirty="0" err="1"/>
              <a:t>time_slot_id</a:t>
            </a:r>
            <a:r>
              <a:rPr lang="en-US" altLang="en-US" sz="2000" i="1" dirty="0"/>
              <a:t> </a:t>
            </a:r>
            <a:r>
              <a:rPr lang="en-US" altLang="en-US" sz="2000" b="1" dirty="0"/>
              <a:t>from </a:t>
            </a:r>
            <a:r>
              <a:rPr lang="en-US" altLang="en-US" sz="2000" i="1" dirty="0" err="1"/>
              <a:t>time_slot</a:t>
            </a:r>
            <a:r>
              <a:rPr lang="en-US" altLang="en-US" sz="2000" dirty="0"/>
              <a:t>))</a:t>
            </a:r>
          </a:p>
          <a:p>
            <a:pPr>
              <a:buNone/>
            </a:pPr>
            <a:r>
              <a:rPr lang="en-US" altLang="en-US" sz="2000" dirty="0"/>
              <a:t>     The check condition states  that the  </a:t>
            </a:r>
            <a:r>
              <a:rPr lang="en-US" altLang="en-US" sz="2000" dirty="0" err="1"/>
              <a:t>time_slot_id</a:t>
            </a:r>
            <a:r>
              <a:rPr lang="en-US" altLang="en-US" sz="2000" dirty="0"/>
              <a:t> in each tuple in the </a:t>
            </a:r>
            <a:r>
              <a:rPr lang="en-US" altLang="en-US" sz="2000" i="1" dirty="0"/>
              <a:t>section</a:t>
            </a:r>
            <a:r>
              <a:rPr lang="en-US" altLang="en-US" sz="2000" dirty="0"/>
              <a:t>  relation is actually the identifier of a time slot in the </a:t>
            </a:r>
            <a:r>
              <a:rPr lang="en-US" altLang="en-US" sz="2000" i="1" dirty="0" err="1"/>
              <a:t>time_slot</a:t>
            </a:r>
            <a:r>
              <a:rPr lang="en-US" altLang="en-US" sz="2000" dirty="0"/>
              <a:t> relation.</a:t>
            </a:r>
          </a:p>
          <a:p>
            <a:pPr lvl="1"/>
            <a:r>
              <a:rPr lang="en-US" altLang="en-US" sz="2000" dirty="0"/>
              <a:t>The condition has to be checked not only when a tuple is inserted or modified in </a:t>
            </a:r>
            <a:r>
              <a:rPr lang="en-US" altLang="en-US" sz="2000" i="1" dirty="0"/>
              <a:t>section</a:t>
            </a:r>
            <a:r>
              <a:rPr lang="en-US" altLang="en-US" sz="2000" dirty="0"/>
              <a:t> , but also when the relation </a:t>
            </a:r>
            <a:r>
              <a:rPr lang="en-US" altLang="en-US" sz="2000" i="1" dirty="0" err="1"/>
              <a:t>time_slot</a:t>
            </a:r>
            <a:r>
              <a:rPr lang="en-US" altLang="en-US" sz="2000" i="1" dirty="0"/>
              <a:t> </a:t>
            </a:r>
            <a:r>
              <a:rPr lang="en-US" altLang="en-US" sz="2000" dirty="0"/>
              <a:t>changes </a:t>
            </a:r>
          </a:p>
          <a:p>
            <a:pPr>
              <a:buNone/>
            </a:pPr>
            <a:endParaRPr lang="en-US" altLang="en-US" sz="2000"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pPr>
              <a:defRPr/>
            </a:pPr>
            <a:r>
              <a:rPr lang="en-US" sz="2800" dirty="0">
                <a:ea typeface="+mj-ea"/>
              </a:rPr>
              <a:t>Assertions</a:t>
            </a:r>
          </a:p>
        </p:txBody>
      </p:sp>
      <p:sp>
        <p:nvSpPr>
          <p:cNvPr id="69635" name="Rectangle 3"/>
          <p:cNvSpPr>
            <a:spLocks noGrp="1" noChangeArrowheads="1"/>
          </p:cNvSpPr>
          <p:nvPr>
            <p:ph type="body" idx="1"/>
          </p:nvPr>
        </p:nvSpPr>
        <p:spPr>
          <a:xfrm>
            <a:off x="768351" y="1109553"/>
            <a:ext cx="7647680" cy="4291503"/>
          </a:xfrm>
        </p:spPr>
        <p:txBody>
          <a:bodyPr/>
          <a:lstStyle/>
          <a:p>
            <a:r>
              <a:rPr lang="en-US" altLang="en-US" sz="2000" dirty="0"/>
              <a:t>An </a:t>
            </a:r>
            <a:r>
              <a:rPr lang="en-US" altLang="en-US" sz="2000" b="1" dirty="0">
                <a:solidFill>
                  <a:srgbClr val="002060"/>
                </a:solidFill>
              </a:rPr>
              <a:t>assertion</a:t>
            </a:r>
            <a:r>
              <a:rPr lang="en-US" altLang="en-US" sz="2000" dirty="0">
                <a:solidFill>
                  <a:srgbClr val="002060"/>
                </a:solidFill>
              </a:rPr>
              <a:t> </a:t>
            </a:r>
            <a:r>
              <a:rPr lang="en-US" altLang="en-US" sz="2000" dirty="0"/>
              <a:t>is a predicate expressing a condition that we wish the database always to satisfy.</a:t>
            </a:r>
          </a:p>
          <a:p>
            <a:r>
              <a:rPr lang="en-US" altLang="en-US" sz="2000" dirty="0"/>
              <a:t>The following constraints, can be expressed using assertions:</a:t>
            </a:r>
          </a:p>
          <a:p>
            <a:r>
              <a:rPr lang="en-US" altLang="en-US" sz="2000" dirty="0"/>
              <a:t>For each tuple in the </a:t>
            </a:r>
            <a:r>
              <a:rPr lang="en-US" altLang="en-US" sz="2000" i="1" dirty="0"/>
              <a:t>student</a:t>
            </a:r>
            <a:r>
              <a:rPr lang="en-US" altLang="en-US" sz="2000" dirty="0"/>
              <a:t> relation, the value of the attribute </a:t>
            </a:r>
            <a:r>
              <a:rPr lang="en-US" altLang="en-US" sz="2000" i="1" dirty="0"/>
              <a:t>tot_cred</a:t>
            </a:r>
            <a:r>
              <a:rPr lang="en-US" altLang="en-US" sz="2000" dirty="0"/>
              <a:t> must equal the sum of credits of courses that the student has completed successfully.</a:t>
            </a:r>
          </a:p>
          <a:p>
            <a:r>
              <a:rPr lang="en-US" altLang="en-US" sz="2000" dirty="0"/>
              <a:t>An instructor cannot teach in two different classrooms in a semester in the same time slot</a:t>
            </a:r>
          </a:p>
          <a:p>
            <a:r>
              <a:rPr lang="en-US" altLang="en-US" sz="2000" dirty="0"/>
              <a:t>An assertion in SQL takes the form:</a:t>
            </a:r>
          </a:p>
          <a:p>
            <a:pPr>
              <a:buNone/>
            </a:pPr>
            <a:r>
              <a:rPr lang="en-US" altLang="en-US" sz="2000" dirty="0"/>
              <a:t>        </a:t>
            </a:r>
            <a:r>
              <a:rPr lang="en-US" altLang="en-US" sz="2000" b="1" dirty="0"/>
              <a:t>create assertion</a:t>
            </a:r>
            <a:r>
              <a:rPr lang="en-US" altLang="en-US" sz="2000" dirty="0"/>
              <a:t> &lt;assertion-name&gt; </a:t>
            </a:r>
            <a:r>
              <a:rPr lang="en-US" altLang="en-US" sz="2000" b="1" dirty="0"/>
              <a:t>check </a:t>
            </a:r>
            <a:r>
              <a:rPr lang="en-US" altLang="en-US" sz="2000" dirty="0"/>
              <a:t>(&lt;predicate&gt;);</a:t>
            </a:r>
          </a:p>
          <a:p>
            <a:endParaRPr lang="en-US" altLang="en-US" sz="20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9618" name="Rectangle 2"/>
          <p:cNvSpPr>
            <a:spLocks noGrp="1" noChangeArrowheads="1"/>
          </p:cNvSpPr>
          <p:nvPr>
            <p:ph type="title"/>
          </p:nvPr>
        </p:nvSpPr>
        <p:spPr/>
        <p:txBody>
          <a:bodyPr/>
          <a:lstStyle/>
          <a:p>
            <a:pPr eaLnBrk="1" hangingPunct="1">
              <a:defRPr/>
            </a:pPr>
            <a:r>
              <a:rPr lang="zh-CN" altLang="en-US" smtClean="0"/>
              <a:t>断言</a:t>
            </a:r>
            <a:endParaRPr lang="zh-CN" altLang="en-US" b="1" smtClean="0">
              <a:solidFill>
                <a:schemeClr val="tx1"/>
              </a:solidFill>
              <a:effectLst/>
            </a:endParaRPr>
          </a:p>
        </p:txBody>
      </p:sp>
      <p:sp>
        <p:nvSpPr>
          <p:cNvPr id="879619" name="Rectangle 3"/>
          <p:cNvSpPr>
            <a:spLocks noGrp="1" noChangeArrowheads="1"/>
          </p:cNvSpPr>
          <p:nvPr>
            <p:ph idx="1"/>
          </p:nvPr>
        </p:nvSpPr>
        <p:spPr/>
        <p:txBody>
          <a:bodyPr/>
          <a:lstStyle/>
          <a:p>
            <a:pPr eaLnBrk="1" hangingPunct="1">
              <a:defRPr/>
            </a:pPr>
            <a:r>
              <a:rPr lang="zh-CN" altLang="en-US" sz="2400" dirty="0" smtClean="0"/>
              <a:t>断言就是</a:t>
            </a:r>
            <a:r>
              <a:rPr lang="zh-CN" altLang="en-US" sz="2400" b="1" dirty="0" smtClean="0"/>
              <a:t>一个谓词</a:t>
            </a:r>
            <a:r>
              <a:rPr lang="zh-CN" altLang="en-US" sz="2400" dirty="0" smtClean="0"/>
              <a:t>（条件），施加在较大范围，比如可以是整个数据库的所有数据</a:t>
            </a:r>
          </a:p>
          <a:p>
            <a:pPr lvl="1">
              <a:defRPr/>
            </a:pPr>
            <a:r>
              <a:rPr lang="zh-CN" altLang="en-US" sz="2400" dirty="0" smtClean="0"/>
              <a:t>主码约束、检查约束等作用范围较小 （一个元组或属性内部），可以看作是</a:t>
            </a:r>
            <a:r>
              <a:rPr lang="zh-CN" altLang="en-US" sz="2400" b="1" dirty="0" smtClean="0">
                <a:latin typeface="Helvetica" panose="020B0604020202020204" pitchFamily="34" charset="0"/>
              </a:rPr>
              <a:t>“</a:t>
            </a:r>
            <a:r>
              <a:rPr lang="zh-CN" altLang="en-US" sz="2400" b="1" dirty="0" smtClean="0"/>
              <a:t>小断言</a:t>
            </a:r>
            <a:r>
              <a:rPr lang="zh-CN" altLang="en-US" sz="2400" b="1" dirty="0" smtClean="0">
                <a:latin typeface="Helvetica" panose="020B0604020202020204" pitchFamily="34" charset="0"/>
              </a:rPr>
              <a:t>”</a:t>
            </a:r>
            <a:endParaRPr lang="zh-CN" altLang="en-US" sz="2400" b="1" dirty="0" smtClean="0"/>
          </a:p>
          <a:p>
            <a:pPr lvl="1">
              <a:defRPr/>
            </a:pPr>
            <a:r>
              <a:rPr lang="zh-CN" altLang="en-US" sz="2400" dirty="0" smtClean="0"/>
              <a:t>如果作用范围比较大，比如约束几个关系之间必须满足什么条件，就要</a:t>
            </a:r>
            <a:r>
              <a:rPr lang="zh-CN" altLang="en-US" sz="2400" b="1" dirty="0" smtClean="0">
                <a:latin typeface="Helvetica" panose="020B0604020202020204" pitchFamily="34" charset="0"/>
              </a:rPr>
              <a:t>“</a:t>
            </a:r>
            <a:r>
              <a:rPr lang="zh-CN" altLang="en-US" sz="2400" b="1" dirty="0" smtClean="0"/>
              <a:t>大断言</a:t>
            </a:r>
            <a:r>
              <a:rPr lang="zh-CN" altLang="en-US" sz="2400" b="1" dirty="0" smtClean="0">
                <a:latin typeface="Helvetica" panose="020B0604020202020204" pitchFamily="34" charset="0"/>
              </a:rPr>
              <a:t>”</a:t>
            </a:r>
            <a:endParaRPr lang="zh-CN" altLang="en-US" sz="2400" b="1" dirty="0" smtClean="0"/>
          </a:p>
        </p:txBody>
      </p:sp>
    </p:spTree>
    <p:extLst>
      <p:ext uri="{BB962C8B-B14F-4D97-AF65-F5344CB8AC3E}">
        <p14:creationId xmlns:p14="http://schemas.microsoft.com/office/powerpoint/2010/main" val="10373668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79619">
                                            <p:txEl>
                                              <p:pRg st="0" end="0"/>
                                            </p:txEl>
                                          </p:spTgt>
                                        </p:tgtEl>
                                        <p:attrNameLst>
                                          <p:attrName>style.visibility</p:attrName>
                                        </p:attrNameLst>
                                      </p:cBhvr>
                                      <p:to>
                                        <p:strVal val="visible"/>
                                      </p:to>
                                    </p:set>
                                    <p:anim calcmode="lin" valueType="num">
                                      <p:cBhvr additive="base">
                                        <p:cTn id="7" dur="500" fill="hold"/>
                                        <p:tgtEl>
                                          <p:spTgt spid="87961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7961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79619">
                                            <p:txEl>
                                              <p:pRg st="1" end="1"/>
                                            </p:txEl>
                                          </p:spTgt>
                                        </p:tgtEl>
                                        <p:attrNameLst>
                                          <p:attrName>style.visibility</p:attrName>
                                        </p:attrNameLst>
                                      </p:cBhvr>
                                      <p:to>
                                        <p:strVal val="visible"/>
                                      </p:to>
                                    </p:set>
                                    <p:anim calcmode="lin" valueType="num">
                                      <p:cBhvr additive="base">
                                        <p:cTn id="11" dur="500" fill="hold"/>
                                        <p:tgtEl>
                                          <p:spTgt spid="87961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87961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879619">
                                            <p:txEl>
                                              <p:pRg st="2" end="2"/>
                                            </p:txEl>
                                          </p:spTgt>
                                        </p:tgtEl>
                                        <p:attrNameLst>
                                          <p:attrName>style.visibility</p:attrName>
                                        </p:attrNameLst>
                                      </p:cBhvr>
                                      <p:to>
                                        <p:strVal val="visible"/>
                                      </p:to>
                                    </p:set>
                                    <p:anim calcmode="lin" valueType="num">
                                      <p:cBhvr additive="base">
                                        <p:cTn id="15" dur="500" fill="hold"/>
                                        <p:tgtEl>
                                          <p:spTgt spid="879619">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87961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9619" grpId="0" build="p"/>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6178" name="Rectangle 2"/>
          <p:cNvSpPr>
            <a:spLocks noGrp="1" noChangeArrowheads="1"/>
          </p:cNvSpPr>
          <p:nvPr>
            <p:ph type="title"/>
          </p:nvPr>
        </p:nvSpPr>
        <p:spPr/>
        <p:txBody>
          <a:bodyPr/>
          <a:lstStyle/>
          <a:p>
            <a:pPr eaLnBrk="1" hangingPunct="1">
              <a:defRPr/>
            </a:pPr>
            <a:r>
              <a:rPr lang="zh-CN" altLang="en-US" smtClean="0"/>
              <a:t>断言</a:t>
            </a:r>
            <a:endParaRPr lang="zh-CN" altLang="en-US" b="1" smtClean="0">
              <a:solidFill>
                <a:schemeClr val="tx1"/>
              </a:solidFill>
              <a:effectLst/>
            </a:endParaRPr>
          </a:p>
        </p:txBody>
      </p:sp>
      <p:sp>
        <p:nvSpPr>
          <p:cNvPr id="946179" name="Rectangle 3"/>
          <p:cNvSpPr>
            <a:spLocks noGrp="1" noChangeArrowheads="1"/>
          </p:cNvSpPr>
          <p:nvPr>
            <p:ph idx="1"/>
          </p:nvPr>
        </p:nvSpPr>
        <p:spPr/>
        <p:txBody>
          <a:bodyPr>
            <a:normAutofit/>
          </a:bodyPr>
          <a:lstStyle/>
          <a:p>
            <a:pPr lvl="1" eaLnBrk="1" hangingPunct="1">
              <a:defRPr/>
            </a:pPr>
            <a:r>
              <a:rPr lang="zh-CN" altLang="en-US" sz="2800" dirty="0" smtClean="0"/>
              <a:t>定义</a:t>
            </a:r>
          </a:p>
          <a:p>
            <a:pPr lvl="1" algn="ctr" eaLnBrk="1" hangingPunct="1">
              <a:buFont typeface="Wingdings" panose="05000000000000000000" pitchFamily="2" charset="2"/>
              <a:buNone/>
              <a:defRPr/>
            </a:pPr>
            <a:endParaRPr lang="en-US" altLang="zh-CN" sz="1800" i="1" dirty="0" smtClean="0">
              <a:solidFill>
                <a:srgbClr val="FF3300"/>
              </a:solidFill>
            </a:endParaRPr>
          </a:p>
          <a:p>
            <a:pPr lvl="1" algn="ctr" eaLnBrk="1" hangingPunct="1">
              <a:buFont typeface="Wingdings" panose="05000000000000000000" pitchFamily="2" charset="2"/>
              <a:buNone/>
              <a:defRPr/>
            </a:pPr>
            <a:r>
              <a:rPr lang="en-US" altLang="zh-CN" sz="2800" i="1" dirty="0" smtClean="0">
                <a:solidFill>
                  <a:srgbClr val="00E444"/>
                </a:solidFill>
              </a:rPr>
              <a:t>create  assertion</a:t>
            </a:r>
            <a:r>
              <a:rPr lang="en-US" altLang="zh-CN" sz="2800" dirty="0" smtClean="0"/>
              <a:t>  </a:t>
            </a:r>
            <a:r>
              <a:rPr lang="zh-CN" altLang="en-US" sz="2800" dirty="0" smtClean="0"/>
              <a:t>断言名  </a:t>
            </a:r>
            <a:r>
              <a:rPr lang="en-US" altLang="zh-CN" sz="2800" i="1" dirty="0" smtClean="0">
                <a:solidFill>
                  <a:srgbClr val="00E444"/>
                </a:solidFill>
              </a:rPr>
              <a:t>check</a:t>
            </a:r>
            <a:r>
              <a:rPr lang="en-US" altLang="zh-CN" sz="2800" i="1" dirty="0" smtClean="0">
                <a:solidFill>
                  <a:srgbClr val="FF3300"/>
                </a:solidFill>
              </a:rPr>
              <a:t>  </a:t>
            </a:r>
            <a:r>
              <a:rPr lang="en-US" altLang="zh-CN" sz="2800" dirty="0" smtClean="0"/>
              <a:t>(</a:t>
            </a:r>
            <a:r>
              <a:rPr lang="zh-CN" altLang="en-US" sz="2800" dirty="0" smtClean="0"/>
              <a:t>条件</a:t>
            </a:r>
            <a:r>
              <a:rPr lang="en-US" altLang="zh-CN" sz="2800" dirty="0" smtClean="0"/>
              <a:t>)</a:t>
            </a:r>
          </a:p>
          <a:p>
            <a:pPr lvl="2" eaLnBrk="1" hangingPunct="1">
              <a:defRPr/>
            </a:pPr>
            <a:endParaRPr lang="zh-CN" altLang="en-US" sz="1800" dirty="0" smtClean="0"/>
          </a:p>
          <a:p>
            <a:pPr lvl="2" eaLnBrk="1" hangingPunct="1">
              <a:defRPr/>
            </a:pPr>
            <a:r>
              <a:rPr lang="zh-CN" altLang="en-US" sz="2400" dirty="0" smtClean="0"/>
              <a:t>断言创建以后，系统要对每个可能违反该断言的修改操作进行检查。这种检查会带来</a:t>
            </a:r>
            <a:r>
              <a:rPr lang="zh-CN" altLang="en-US" sz="2400" b="1" dirty="0" smtClean="0"/>
              <a:t>巨大的系统负载</a:t>
            </a:r>
            <a:r>
              <a:rPr lang="zh-CN" altLang="en-US" sz="2400" dirty="0" smtClean="0"/>
              <a:t>，因此应该谨慎使用断言。</a:t>
            </a:r>
          </a:p>
          <a:p>
            <a:pPr lvl="2" eaLnBrk="1" hangingPunct="1">
              <a:defRPr/>
            </a:pPr>
            <a:r>
              <a:rPr lang="zh-CN" altLang="en-US" sz="2400" dirty="0" smtClean="0"/>
              <a:t>所以实际上很少数据库软件支持断言，而倾向用其它的等价方法，比如</a:t>
            </a:r>
            <a:r>
              <a:rPr lang="zh-CN" altLang="en-US" sz="2400" b="1" dirty="0" smtClean="0"/>
              <a:t>触发器</a:t>
            </a:r>
            <a:r>
              <a:rPr lang="zh-CN" altLang="en-US" sz="2400" dirty="0" smtClean="0"/>
              <a:t>。</a:t>
            </a:r>
          </a:p>
        </p:txBody>
      </p:sp>
    </p:spTree>
    <p:extLst>
      <p:ext uri="{BB962C8B-B14F-4D97-AF65-F5344CB8AC3E}">
        <p14:creationId xmlns:p14="http://schemas.microsoft.com/office/powerpoint/2010/main" val="27301797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46179">
                                            <p:txEl>
                                              <p:pRg st="0" end="0"/>
                                            </p:txEl>
                                          </p:spTgt>
                                        </p:tgtEl>
                                        <p:attrNameLst>
                                          <p:attrName>style.visibility</p:attrName>
                                        </p:attrNameLst>
                                      </p:cBhvr>
                                      <p:to>
                                        <p:strVal val="visible"/>
                                      </p:to>
                                    </p:set>
                                    <p:anim calcmode="lin" valueType="num">
                                      <p:cBhvr additive="base">
                                        <p:cTn id="7" dur="500" fill="hold"/>
                                        <p:tgtEl>
                                          <p:spTgt spid="94617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461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46179">
                                            <p:txEl>
                                              <p:pRg st="2" end="2"/>
                                            </p:txEl>
                                          </p:spTgt>
                                        </p:tgtEl>
                                        <p:attrNameLst>
                                          <p:attrName>style.visibility</p:attrName>
                                        </p:attrNameLst>
                                      </p:cBhvr>
                                      <p:to>
                                        <p:strVal val="visible"/>
                                      </p:to>
                                    </p:set>
                                    <p:anim calcmode="lin" valueType="num">
                                      <p:cBhvr additive="base">
                                        <p:cTn id="13" dur="500" fill="hold"/>
                                        <p:tgtEl>
                                          <p:spTgt spid="946179">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461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46179">
                                            <p:txEl>
                                              <p:pRg st="4" end="4"/>
                                            </p:txEl>
                                          </p:spTgt>
                                        </p:tgtEl>
                                        <p:attrNameLst>
                                          <p:attrName>style.visibility</p:attrName>
                                        </p:attrNameLst>
                                      </p:cBhvr>
                                      <p:to>
                                        <p:strVal val="visible"/>
                                      </p:to>
                                    </p:set>
                                    <p:anim calcmode="lin" valueType="num">
                                      <p:cBhvr additive="base">
                                        <p:cTn id="19" dur="500" fill="hold"/>
                                        <p:tgtEl>
                                          <p:spTgt spid="946179">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4617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946179">
                                            <p:txEl>
                                              <p:pRg st="5" end="5"/>
                                            </p:txEl>
                                          </p:spTgt>
                                        </p:tgtEl>
                                        <p:attrNameLst>
                                          <p:attrName>style.visibility</p:attrName>
                                        </p:attrNameLst>
                                      </p:cBhvr>
                                      <p:to>
                                        <p:strVal val="visible"/>
                                      </p:to>
                                    </p:set>
                                    <p:anim calcmode="lin" valueType="num">
                                      <p:cBhvr additive="base">
                                        <p:cTn id="25" dur="500" fill="hold"/>
                                        <p:tgtEl>
                                          <p:spTgt spid="946179">
                                            <p:txEl>
                                              <p:pRg st="5" end="5"/>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94617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6179" grpId="0" build="p"/>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42" name="Rectangle 2"/>
          <p:cNvSpPr>
            <a:spLocks noGrp="1" noChangeArrowheads="1"/>
          </p:cNvSpPr>
          <p:nvPr>
            <p:ph type="title"/>
          </p:nvPr>
        </p:nvSpPr>
        <p:spPr/>
        <p:txBody>
          <a:bodyPr/>
          <a:lstStyle/>
          <a:p>
            <a:pPr eaLnBrk="1" hangingPunct="1">
              <a:defRPr/>
            </a:pPr>
            <a:r>
              <a:rPr lang="zh-CN" altLang="en-US" smtClean="0"/>
              <a:t>断言</a:t>
            </a:r>
            <a:endParaRPr lang="zh-CN" altLang="en-US" b="1" smtClean="0">
              <a:solidFill>
                <a:schemeClr val="tx1"/>
              </a:solidFill>
              <a:effectLst/>
            </a:endParaRPr>
          </a:p>
        </p:txBody>
      </p:sp>
      <p:sp>
        <p:nvSpPr>
          <p:cNvPr id="880643" name="Rectangle 3"/>
          <p:cNvSpPr>
            <a:spLocks noGrp="1" noChangeArrowheads="1"/>
          </p:cNvSpPr>
          <p:nvPr>
            <p:ph idx="1"/>
          </p:nvPr>
        </p:nvSpPr>
        <p:spPr>
          <a:xfrm>
            <a:off x="488950" y="1146969"/>
            <a:ext cx="8375650" cy="4903787"/>
          </a:xfrm>
        </p:spPr>
        <p:txBody>
          <a:bodyPr/>
          <a:lstStyle/>
          <a:p>
            <a:pPr>
              <a:defRPr/>
            </a:pPr>
            <a:r>
              <a:rPr lang="zh-CN" altLang="en-US" sz="2400" dirty="0" smtClean="0"/>
              <a:t>例：</a:t>
            </a:r>
            <a:r>
              <a:rPr lang="en-US" altLang="zh-CN" sz="2400" dirty="0" smtClean="0"/>
              <a:t>2</a:t>
            </a:r>
            <a:r>
              <a:rPr lang="zh-CN" altLang="en-US" sz="2400" dirty="0" smtClean="0"/>
              <a:t>班每个学生选修的课程数不得超过</a:t>
            </a:r>
            <a:r>
              <a:rPr lang="en-US" altLang="zh-CN" sz="2400" dirty="0" smtClean="0"/>
              <a:t>10</a:t>
            </a:r>
            <a:r>
              <a:rPr lang="zh-CN" altLang="en-US" sz="2400" dirty="0" smtClean="0"/>
              <a:t>门</a:t>
            </a:r>
          </a:p>
          <a:p>
            <a:pPr lvl="2" eaLnBrk="1" hangingPunct="1">
              <a:defRPr/>
            </a:pPr>
            <a:endParaRPr lang="zh-CN" altLang="en-US" sz="1400" dirty="0" smtClean="0"/>
          </a:p>
          <a:p>
            <a:pPr lvl="3" eaLnBrk="1" hangingPunct="1">
              <a:buFont typeface="Wingdings" panose="05000000000000000000" pitchFamily="2" charset="2"/>
              <a:buNone/>
              <a:defRPr/>
            </a:pPr>
            <a:r>
              <a:rPr lang="en-US" altLang="zh-CN" sz="2400" i="1" dirty="0" smtClean="0">
                <a:solidFill>
                  <a:srgbClr val="00E444"/>
                </a:solidFill>
              </a:rPr>
              <a:t>   create</a:t>
            </a:r>
            <a:r>
              <a:rPr lang="en-US" altLang="zh-CN" sz="2400" i="1" dirty="0" smtClean="0">
                <a:solidFill>
                  <a:srgbClr val="00E444"/>
                </a:solidFill>
                <a:effectLst>
                  <a:outerShdw blurRad="38100" dist="38100" dir="2700000" algn="tl">
                    <a:srgbClr val="FFFFFF"/>
                  </a:outerShdw>
                </a:effectLst>
              </a:rPr>
              <a:t>  </a:t>
            </a:r>
            <a:r>
              <a:rPr lang="en-US" altLang="zh-CN" sz="2400" i="1" dirty="0" smtClean="0">
                <a:solidFill>
                  <a:srgbClr val="00E444"/>
                </a:solidFill>
              </a:rPr>
              <a:t>assertion</a:t>
            </a:r>
            <a:r>
              <a:rPr lang="en-US" altLang="zh-CN" sz="2400" dirty="0" smtClean="0"/>
              <a:t>  sc_assert1  </a:t>
            </a:r>
            <a:r>
              <a:rPr lang="en-US" altLang="zh-CN" sz="2400" i="1" dirty="0" smtClean="0">
                <a:solidFill>
                  <a:srgbClr val="00E444"/>
                </a:solidFill>
              </a:rPr>
              <a:t>check</a:t>
            </a:r>
            <a:r>
              <a:rPr lang="en-US" altLang="zh-CN" sz="2400" i="1" dirty="0" smtClean="0">
                <a:solidFill>
                  <a:srgbClr val="FF3300"/>
                </a:solidFill>
              </a:rPr>
              <a:t> </a:t>
            </a:r>
            <a:br>
              <a:rPr lang="en-US" altLang="zh-CN" sz="2400" i="1" dirty="0" smtClean="0">
                <a:solidFill>
                  <a:srgbClr val="FF3300"/>
                </a:solidFill>
              </a:rPr>
            </a:br>
            <a:r>
              <a:rPr lang="en-US" altLang="zh-CN" sz="2400" i="1" dirty="0" smtClean="0">
                <a:solidFill>
                  <a:srgbClr val="FF3300"/>
                </a:solidFill>
              </a:rPr>
              <a:t>  </a:t>
            </a:r>
            <a:r>
              <a:rPr lang="en-US" altLang="zh-CN" sz="2400" dirty="0" smtClean="0"/>
              <a:t>(10 &gt;= </a:t>
            </a:r>
            <a:r>
              <a:rPr lang="en-US" altLang="zh-CN" sz="2400" i="1" dirty="0" smtClean="0">
                <a:solidFill>
                  <a:srgbClr val="00E444"/>
                </a:solidFill>
              </a:rPr>
              <a:t>all</a:t>
            </a:r>
            <a:r>
              <a:rPr lang="en-US" altLang="zh-CN" sz="2400" i="1" dirty="0" smtClean="0">
                <a:solidFill>
                  <a:srgbClr val="A559A7"/>
                </a:solidFill>
              </a:rPr>
              <a:t>    </a:t>
            </a:r>
            <a:br>
              <a:rPr lang="en-US" altLang="zh-CN" sz="2400" i="1" dirty="0" smtClean="0">
                <a:solidFill>
                  <a:srgbClr val="A559A7"/>
                </a:solidFill>
              </a:rPr>
            </a:br>
            <a:r>
              <a:rPr lang="en-US" altLang="zh-CN" sz="2400" i="1" dirty="0" smtClean="0">
                <a:solidFill>
                  <a:srgbClr val="A559A7"/>
                </a:solidFill>
              </a:rPr>
              <a:t>        </a:t>
            </a:r>
            <a:r>
              <a:rPr lang="en-US" altLang="zh-CN" sz="2400" dirty="0" smtClean="0"/>
              <a:t>(</a:t>
            </a:r>
            <a:r>
              <a:rPr lang="en-US" altLang="zh-CN" sz="2400" i="1" dirty="0" smtClean="0">
                <a:solidFill>
                  <a:srgbClr val="00E444"/>
                </a:solidFill>
              </a:rPr>
              <a:t>select</a:t>
            </a:r>
            <a:r>
              <a:rPr lang="en-US" altLang="zh-CN" sz="2400" dirty="0" smtClean="0"/>
              <a:t>  count(</a:t>
            </a:r>
            <a:r>
              <a:rPr lang="zh-CN" altLang="en-US" sz="2400" dirty="0" smtClean="0"/>
              <a:t>课程号</a:t>
            </a:r>
            <a:r>
              <a:rPr lang="en-US" altLang="zh-CN" sz="2400" dirty="0" smtClean="0"/>
              <a:t>)</a:t>
            </a:r>
          </a:p>
          <a:p>
            <a:pPr lvl="3" eaLnBrk="1" hangingPunct="1">
              <a:buFont typeface="Wingdings" panose="05000000000000000000" pitchFamily="2" charset="2"/>
              <a:buNone/>
              <a:defRPr/>
            </a:pPr>
            <a:r>
              <a:rPr lang="en-US" altLang="zh-CN" sz="2400" dirty="0" smtClean="0"/>
              <a:t>	        </a:t>
            </a:r>
            <a:r>
              <a:rPr lang="en-US" altLang="zh-CN" sz="2400" i="1" dirty="0" smtClean="0">
                <a:solidFill>
                  <a:srgbClr val="00E444"/>
                </a:solidFill>
              </a:rPr>
              <a:t>from</a:t>
            </a:r>
            <a:r>
              <a:rPr lang="en-US" altLang="zh-CN" sz="2400" dirty="0" smtClean="0"/>
              <a:t>  S, SC</a:t>
            </a:r>
          </a:p>
          <a:p>
            <a:pPr lvl="3" eaLnBrk="1" hangingPunct="1">
              <a:buFont typeface="Wingdings" panose="05000000000000000000" pitchFamily="2" charset="2"/>
              <a:buNone/>
              <a:defRPr/>
            </a:pPr>
            <a:r>
              <a:rPr lang="en-US" altLang="zh-CN" sz="2400" dirty="0" smtClean="0"/>
              <a:t>	        </a:t>
            </a:r>
            <a:r>
              <a:rPr lang="en-US" altLang="zh-CN" sz="2400" i="1" dirty="0" smtClean="0">
                <a:solidFill>
                  <a:srgbClr val="00E444"/>
                </a:solidFill>
              </a:rPr>
              <a:t>where</a:t>
            </a:r>
            <a:r>
              <a:rPr lang="en-US" altLang="zh-CN" sz="2400" i="1" dirty="0" smtClean="0">
                <a:solidFill>
                  <a:srgbClr val="A559A7"/>
                </a:solidFill>
              </a:rPr>
              <a:t> </a:t>
            </a:r>
            <a:r>
              <a:rPr lang="en-US" altLang="zh-CN" sz="2400" dirty="0" smtClean="0"/>
              <a:t> S.</a:t>
            </a:r>
            <a:r>
              <a:rPr lang="zh-CN" altLang="en-US" sz="2400" dirty="0" smtClean="0"/>
              <a:t>学号 </a:t>
            </a:r>
            <a:r>
              <a:rPr lang="en-US" altLang="zh-CN" sz="2400" dirty="0" smtClean="0"/>
              <a:t>= SC.</a:t>
            </a:r>
            <a:r>
              <a:rPr lang="zh-CN" altLang="en-US" sz="2400" dirty="0" smtClean="0"/>
              <a:t>学号  </a:t>
            </a:r>
            <a:r>
              <a:rPr lang="en-US" altLang="zh-CN" sz="2400" dirty="0" smtClean="0"/>
              <a:t>and S.</a:t>
            </a:r>
            <a:r>
              <a:rPr lang="zh-CN" altLang="en-US" sz="2400" dirty="0" smtClean="0"/>
              <a:t>班级</a:t>
            </a:r>
            <a:r>
              <a:rPr lang="en-US" altLang="zh-CN" sz="2400" dirty="0" smtClean="0"/>
              <a:t>= </a:t>
            </a:r>
            <a:r>
              <a:rPr lang="en-US" altLang="zh-CN" sz="2400" dirty="0" smtClean="0">
                <a:latin typeface="Helvetica" panose="020B0604020202020204" pitchFamily="34" charset="0"/>
              </a:rPr>
              <a:t>‘</a:t>
            </a:r>
            <a:r>
              <a:rPr lang="en-US" altLang="zh-CN" sz="2400" dirty="0" smtClean="0"/>
              <a:t>2</a:t>
            </a:r>
            <a:r>
              <a:rPr lang="zh-CN" altLang="en-US" sz="2400" dirty="0" smtClean="0"/>
              <a:t>班</a:t>
            </a:r>
            <a:r>
              <a:rPr lang="zh-CN" altLang="en-US" sz="2400" dirty="0" smtClean="0">
                <a:latin typeface="Helvetica" panose="020B0604020202020204" pitchFamily="34" charset="0"/>
              </a:rPr>
              <a:t>’</a:t>
            </a:r>
            <a:endParaRPr lang="zh-CN" altLang="en-US" sz="2400" dirty="0" smtClean="0"/>
          </a:p>
          <a:p>
            <a:pPr lvl="3" eaLnBrk="1" hangingPunct="1">
              <a:buFont typeface="Wingdings" panose="05000000000000000000" pitchFamily="2" charset="2"/>
              <a:buNone/>
              <a:defRPr/>
            </a:pPr>
            <a:r>
              <a:rPr lang="en-US" altLang="zh-CN" sz="2400" dirty="0" smtClean="0"/>
              <a:t>	        </a:t>
            </a:r>
            <a:r>
              <a:rPr lang="en-US" altLang="zh-CN" sz="2400" i="1" dirty="0" smtClean="0">
                <a:solidFill>
                  <a:srgbClr val="00E444"/>
                </a:solidFill>
              </a:rPr>
              <a:t>group  by</a:t>
            </a:r>
            <a:r>
              <a:rPr lang="en-US" altLang="zh-CN" sz="2400" i="1" dirty="0" smtClean="0">
                <a:solidFill>
                  <a:srgbClr val="A559A7"/>
                </a:solidFill>
              </a:rPr>
              <a:t> </a:t>
            </a:r>
            <a:r>
              <a:rPr lang="en-US" altLang="zh-CN" sz="2400" dirty="0" smtClean="0"/>
              <a:t> S.</a:t>
            </a:r>
            <a:r>
              <a:rPr lang="zh-CN" altLang="en-US" sz="2400" dirty="0" smtClean="0"/>
              <a:t>学号</a:t>
            </a:r>
            <a:r>
              <a:rPr lang="en-US" altLang="zh-CN" sz="2400" dirty="0" smtClean="0"/>
              <a:t>)   </a:t>
            </a:r>
          </a:p>
          <a:p>
            <a:pPr lvl="3" eaLnBrk="1" hangingPunct="1">
              <a:buFont typeface="Wingdings" panose="05000000000000000000" pitchFamily="2" charset="2"/>
              <a:buNone/>
              <a:defRPr/>
            </a:pPr>
            <a:r>
              <a:rPr lang="en-US" altLang="zh-CN" sz="2400" dirty="0" smtClean="0"/>
              <a:t>      )</a:t>
            </a:r>
          </a:p>
          <a:p>
            <a:pPr lvl="3" eaLnBrk="1" hangingPunct="1">
              <a:buFont typeface="Wingdings" panose="05000000000000000000" pitchFamily="2" charset="2"/>
              <a:buNone/>
              <a:defRPr/>
            </a:pPr>
            <a:r>
              <a:rPr lang="en-US" altLang="zh-CN" dirty="0" smtClean="0"/>
              <a:t> </a:t>
            </a:r>
            <a:endParaRPr lang="zh-CN" altLang="en-US" dirty="0" smtClean="0"/>
          </a:p>
        </p:txBody>
      </p:sp>
      <p:graphicFrame>
        <p:nvGraphicFramePr>
          <p:cNvPr id="880799" name="Group 159"/>
          <p:cNvGraphicFramePr>
            <a:graphicFrameLocks noGrp="1"/>
          </p:cNvGraphicFramePr>
          <p:nvPr>
            <p:extLst>
              <p:ext uri="{D42A27DB-BD31-4B8C-83A1-F6EECF244321}">
                <p14:modId xmlns:p14="http://schemas.microsoft.com/office/powerpoint/2010/main" val="4210141452"/>
              </p:ext>
            </p:extLst>
          </p:nvPr>
        </p:nvGraphicFramePr>
        <p:xfrm>
          <a:off x="3517900" y="5854700"/>
          <a:ext cx="2286000" cy="742950"/>
        </p:xfrm>
        <a:graphic>
          <a:graphicData uri="http://schemas.openxmlformats.org/drawingml/2006/table">
            <a:tbl>
              <a:tblPr/>
              <a:tblGrid>
                <a:gridCol w="6096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tblGrid>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学号</a:t>
                      </a: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课程号</a:t>
                      </a: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成绩</a:t>
                      </a:r>
                    </a:p>
                  </a:txBody>
                  <a:tcPr marL="0" marR="0" marT="18009" marB="1800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rPr>
                        <a: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rPr>
                        <a: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rPr>
                        <a:t>…</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880739" name="Text Box 99"/>
          <p:cNvSpPr txBox="1">
            <a:spLocks noChangeArrowheads="1"/>
          </p:cNvSpPr>
          <p:nvPr/>
        </p:nvSpPr>
        <p:spPr bwMode="auto">
          <a:xfrm>
            <a:off x="4022725" y="5346700"/>
            <a:ext cx="109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eaLnBrk="1" hangingPunct="1">
              <a:spcBef>
                <a:spcPct val="50000"/>
              </a:spcBef>
              <a:defRPr/>
            </a:pPr>
            <a:r>
              <a:rPr kumimoji="1" lang="en-US" altLang="zh-CN" sz="2400" b="1">
                <a:latin typeface="Tahoma" charset="0"/>
                <a:ea typeface="宋体" charset="0"/>
              </a:rPr>
              <a:t>SC</a:t>
            </a:r>
          </a:p>
        </p:txBody>
      </p:sp>
      <p:graphicFrame>
        <p:nvGraphicFramePr>
          <p:cNvPr id="880798" name="Group 158"/>
          <p:cNvGraphicFramePr>
            <a:graphicFrameLocks noGrp="1"/>
          </p:cNvGraphicFramePr>
          <p:nvPr>
            <p:extLst>
              <p:ext uri="{D42A27DB-BD31-4B8C-83A1-F6EECF244321}">
                <p14:modId xmlns:p14="http://schemas.microsoft.com/office/powerpoint/2010/main" val="3864426625"/>
              </p:ext>
            </p:extLst>
          </p:nvPr>
        </p:nvGraphicFramePr>
        <p:xfrm>
          <a:off x="406400" y="5867400"/>
          <a:ext cx="2286000" cy="742950"/>
        </p:xfrm>
        <a:graphic>
          <a:graphicData uri="http://schemas.openxmlformats.org/drawingml/2006/table">
            <a:tbl>
              <a:tblPr/>
              <a:tblGrid>
                <a:gridCol w="673100">
                  <a:extLst>
                    <a:ext uri="{9D8B030D-6E8A-4147-A177-3AD203B41FA5}">
                      <a16:colId xmlns:a16="http://schemas.microsoft.com/office/drawing/2014/main" val="20000"/>
                    </a:ext>
                  </a:extLst>
                </a:gridCol>
                <a:gridCol w="7747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学号</a:t>
                      </a: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姓名</a:t>
                      </a: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班级</a:t>
                      </a:r>
                    </a:p>
                  </a:txBody>
                  <a:tcPr marL="0" marR="0" marT="18009" marB="1800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rPr>
                        <a: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rPr>
                        <a: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rPr>
                        <a:t>…</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880763" name="Text Box 123"/>
          <p:cNvSpPr txBox="1">
            <a:spLocks noChangeArrowheads="1"/>
          </p:cNvSpPr>
          <p:nvPr/>
        </p:nvSpPr>
        <p:spPr bwMode="auto">
          <a:xfrm>
            <a:off x="936625" y="5359400"/>
            <a:ext cx="109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eaLnBrk="1" hangingPunct="1">
              <a:spcBef>
                <a:spcPct val="50000"/>
              </a:spcBef>
              <a:defRPr/>
            </a:pPr>
            <a:r>
              <a:rPr kumimoji="1" lang="en-US" altLang="zh-CN" sz="2400" b="1">
                <a:latin typeface="Tahoma" charset="0"/>
                <a:ea typeface="宋体" charset="0"/>
              </a:rPr>
              <a:t>S</a:t>
            </a:r>
          </a:p>
        </p:txBody>
      </p:sp>
      <p:graphicFrame>
        <p:nvGraphicFramePr>
          <p:cNvPr id="880800" name="Group 160"/>
          <p:cNvGraphicFramePr>
            <a:graphicFrameLocks noGrp="1"/>
          </p:cNvGraphicFramePr>
          <p:nvPr>
            <p:extLst>
              <p:ext uri="{D42A27DB-BD31-4B8C-83A1-F6EECF244321}">
                <p14:modId xmlns:p14="http://schemas.microsoft.com/office/powerpoint/2010/main" val="2434215312"/>
              </p:ext>
            </p:extLst>
          </p:nvPr>
        </p:nvGraphicFramePr>
        <p:xfrm>
          <a:off x="6578600" y="5867400"/>
          <a:ext cx="2286000" cy="742950"/>
        </p:xfrm>
        <a:graphic>
          <a:graphicData uri="http://schemas.openxmlformats.org/drawingml/2006/table">
            <a:tbl>
              <a:tblPr/>
              <a:tblGrid>
                <a:gridCol w="901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736600">
                  <a:extLst>
                    <a:ext uri="{9D8B030D-6E8A-4147-A177-3AD203B41FA5}">
                      <a16:colId xmlns:a16="http://schemas.microsoft.com/office/drawing/2014/main" val="20002"/>
                    </a:ext>
                  </a:extLst>
                </a:gridCol>
              </a:tblGrid>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课程号</a:t>
                      </a: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名称</a:t>
                      </a: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学时</a:t>
                      </a:r>
                    </a:p>
                  </a:txBody>
                  <a:tcPr marL="0" marR="0" marT="18009" marB="1800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Helvetica" panose="020B0604020202020204" pitchFamily="34" charset="0"/>
                          <a:ea typeface="宋体" panose="02010600030101010101" pitchFamily="2" charset="-122"/>
                        </a:rPr>
                        <a:t>…</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Helvetica" panose="020B0604020202020204" pitchFamily="34" charset="0"/>
                          <a:ea typeface="宋体" panose="02010600030101010101" pitchFamily="2" charset="-122"/>
                        </a:rPr>
                        <a:t>…</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1"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rPr>
                        <a:t>…</a:t>
                      </a:r>
                      <a:endParaRPr kumimoji="0" lang="en-US" altLang="zh-CN"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880781" name="Text Box 141"/>
          <p:cNvSpPr txBox="1">
            <a:spLocks noChangeArrowheads="1"/>
          </p:cNvSpPr>
          <p:nvPr/>
        </p:nvSpPr>
        <p:spPr bwMode="auto">
          <a:xfrm>
            <a:off x="7108825" y="5372100"/>
            <a:ext cx="109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eaLnBrk="1" hangingPunct="1">
              <a:spcBef>
                <a:spcPct val="50000"/>
              </a:spcBef>
              <a:defRPr/>
            </a:pPr>
            <a:r>
              <a:rPr kumimoji="1" lang="en-US" altLang="zh-CN" sz="2400" b="1">
                <a:latin typeface="Tahoma" charset="0"/>
                <a:ea typeface="宋体" charset="0"/>
              </a:rPr>
              <a:t>C</a:t>
            </a:r>
          </a:p>
        </p:txBody>
      </p:sp>
      <p:sp>
        <p:nvSpPr>
          <p:cNvPr id="880788" name="AutoShape 148"/>
          <p:cNvSpPr>
            <a:spLocks noChangeArrowheads="1"/>
          </p:cNvSpPr>
          <p:nvPr/>
        </p:nvSpPr>
        <p:spPr bwMode="auto">
          <a:xfrm>
            <a:off x="6880225" y="2582863"/>
            <a:ext cx="1549400" cy="1016000"/>
          </a:xfrm>
          <a:prstGeom prst="wedgeRoundRectCallout">
            <a:avLst>
              <a:gd name="adj1" fmla="val -99590"/>
              <a:gd name="adj2" fmla="val 64065"/>
              <a:gd name="adj3" fmla="val 16667"/>
            </a:avLst>
          </a:prstGeom>
          <a:solidFill>
            <a:schemeClr val="bg2">
              <a:lumMod val="50000"/>
            </a:schemeClr>
          </a:solidFill>
          <a:ln>
            <a:noFill/>
          </a:ln>
        </p:spPr>
        <p:txBody>
          <a:bodyPr lIns="18000" rIns="18000" anchor="ct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dirty="0">
                <a:solidFill>
                  <a:schemeClr val="bg1"/>
                </a:solidFill>
                <a:latin typeface="Tahoma" panose="020B0604030504040204" pitchFamily="34" charset="0"/>
              </a:rPr>
              <a:t>子查询</a:t>
            </a:r>
            <a:r>
              <a:rPr lang="en-US" altLang="zh-CN" sz="2000" dirty="0">
                <a:solidFill>
                  <a:schemeClr val="bg1"/>
                </a:solidFill>
                <a:latin typeface="Tahoma" panose="020B0604030504040204" pitchFamily="34" charset="0"/>
              </a:rPr>
              <a:t>:</a:t>
            </a:r>
          </a:p>
          <a:p>
            <a:pPr algn="just">
              <a:spcBef>
                <a:spcPct val="0"/>
              </a:spcBef>
              <a:buClrTx/>
              <a:buSzTx/>
              <a:buFontTx/>
              <a:buNone/>
            </a:pPr>
            <a:r>
              <a:rPr lang="en-US" altLang="zh-CN" sz="2000" dirty="0">
                <a:solidFill>
                  <a:schemeClr val="bg1"/>
                </a:solidFill>
                <a:latin typeface="Tahoma" panose="020B0604030504040204" pitchFamily="34" charset="0"/>
              </a:rPr>
              <a:t>2</a:t>
            </a:r>
            <a:r>
              <a:rPr lang="zh-CN" altLang="en-US" sz="2000" dirty="0">
                <a:solidFill>
                  <a:schemeClr val="bg1"/>
                </a:solidFill>
                <a:latin typeface="Tahoma" panose="020B0604030504040204" pitchFamily="34" charset="0"/>
              </a:rPr>
              <a:t>班学生选修的课程数</a:t>
            </a:r>
          </a:p>
        </p:txBody>
      </p:sp>
    </p:spTree>
    <p:extLst>
      <p:ext uri="{BB962C8B-B14F-4D97-AF65-F5344CB8AC3E}">
        <p14:creationId xmlns:p14="http://schemas.microsoft.com/office/powerpoint/2010/main" val="33986671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80643">
                                            <p:txEl>
                                              <p:pRg st="0" end="0"/>
                                            </p:txEl>
                                          </p:spTgt>
                                        </p:tgtEl>
                                        <p:attrNameLst>
                                          <p:attrName>style.visibility</p:attrName>
                                        </p:attrNameLst>
                                      </p:cBhvr>
                                      <p:to>
                                        <p:strVal val="visible"/>
                                      </p:to>
                                    </p:set>
                                    <p:anim calcmode="lin" valueType="num">
                                      <p:cBhvr additive="base">
                                        <p:cTn id="7" dur="500" fill="hold"/>
                                        <p:tgtEl>
                                          <p:spTgt spid="8806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806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80643">
                                            <p:txEl>
                                              <p:pRg st="2" end="2"/>
                                            </p:txEl>
                                          </p:spTgt>
                                        </p:tgtEl>
                                        <p:attrNameLst>
                                          <p:attrName>style.visibility</p:attrName>
                                        </p:attrNameLst>
                                      </p:cBhvr>
                                      <p:to>
                                        <p:strVal val="visible"/>
                                      </p:to>
                                    </p:set>
                                    <p:anim calcmode="lin" valueType="num">
                                      <p:cBhvr additive="base">
                                        <p:cTn id="13" dur="500" fill="hold"/>
                                        <p:tgtEl>
                                          <p:spTgt spid="88064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80643">
                                            <p:txEl>
                                              <p:pRg st="2" end="2"/>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880643">
                                            <p:txEl>
                                              <p:pRg st="3" end="3"/>
                                            </p:txEl>
                                          </p:spTgt>
                                        </p:tgtEl>
                                        <p:attrNameLst>
                                          <p:attrName>style.visibility</p:attrName>
                                        </p:attrNameLst>
                                      </p:cBhvr>
                                      <p:to>
                                        <p:strVal val="visible"/>
                                      </p:to>
                                    </p:set>
                                    <p:anim calcmode="lin" valueType="num">
                                      <p:cBhvr additive="base">
                                        <p:cTn id="17" dur="500" fill="hold"/>
                                        <p:tgtEl>
                                          <p:spTgt spid="880643">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80643">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880643">
                                            <p:txEl>
                                              <p:pRg st="4" end="4"/>
                                            </p:txEl>
                                          </p:spTgt>
                                        </p:tgtEl>
                                        <p:attrNameLst>
                                          <p:attrName>style.visibility</p:attrName>
                                        </p:attrNameLst>
                                      </p:cBhvr>
                                      <p:to>
                                        <p:strVal val="visible"/>
                                      </p:to>
                                    </p:set>
                                    <p:anim calcmode="lin" valueType="num">
                                      <p:cBhvr additive="base">
                                        <p:cTn id="21" dur="500" fill="hold"/>
                                        <p:tgtEl>
                                          <p:spTgt spid="880643">
                                            <p:txEl>
                                              <p:pRg st="4" end="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880643">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880643">
                                            <p:txEl>
                                              <p:pRg st="5" end="5"/>
                                            </p:txEl>
                                          </p:spTgt>
                                        </p:tgtEl>
                                        <p:attrNameLst>
                                          <p:attrName>style.visibility</p:attrName>
                                        </p:attrNameLst>
                                      </p:cBhvr>
                                      <p:to>
                                        <p:strVal val="visible"/>
                                      </p:to>
                                    </p:set>
                                    <p:anim calcmode="lin" valueType="num">
                                      <p:cBhvr additive="base">
                                        <p:cTn id="25" dur="500" fill="hold"/>
                                        <p:tgtEl>
                                          <p:spTgt spid="880643">
                                            <p:txEl>
                                              <p:pRg st="5" end="5"/>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80643">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880643">
                                            <p:txEl>
                                              <p:pRg st="6" end="6"/>
                                            </p:txEl>
                                          </p:spTgt>
                                        </p:tgtEl>
                                        <p:attrNameLst>
                                          <p:attrName>style.visibility</p:attrName>
                                        </p:attrNameLst>
                                      </p:cBhvr>
                                      <p:to>
                                        <p:strVal val="visible"/>
                                      </p:to>
                                    </p:set>
                                    <p:anim calcmode="lin" valueType="num">
                                      <p:cBhvr additive="base">
                                        <p:cTn id="29" dur="500" fill="hold"/>
                                        <p:tgtEl>
                                          <p:spTgt spid="880643">
                                            <p:txEl>
                                              <p:pRg st="6" end="6"/>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880643">
                                            <p:txEl>
                                              <p:pRg st="6" end="6"/>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880643">
                                            <p:txEl>
                                              <p:pRg st="7" end="7"/>
                                            </p:txEl>
                                          </p:spTgt>
                                        </p:tgtEl>
                                        <p:attrNameLst>
                                          <p:attrName>style.visibility</p:attrName>
                                        </p:attrNameLst>
                                      </p:cBhvr>
                                      <p:to>
                                        <p:strVal val="visible"/>
                                      </p:to>
                                    </p:set>
                                    <p:anim calcmode="lin" valueType="num">
                                      <p:cBhvr additive="base">
                                        <p:cTn id="33" dur="500" fill="hold"/>
                                        <p:tgtEl>
                                          <p:spTgt spid="880643">
                                            <p:txEl>
                                              <p:pRg st="7" end="7"/>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88064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880788"/>
                                        </p:tgtEl>
                                        <p:attrNameLst>
                                          <p:attrName>style.visibility</p:attrName>
                                        </p:attrNameLst>
                                      </p:cBhvr>
                                      <p:to>
                                        <p:strVal val="visible"/>
                                      </p:to>
                                    </p:set>
                                    <p:animEffect transition="in" filter="box(in)">
                                      <p:cBhvr>
                                        <p:cTn id="39" dur="500"/>
                                        <p:tgtEl>
                                          <p:spTgt spid="880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43" grpId="0" build="p"/>
      <p:bldP spid="880788"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3714" name="Rectangle 2"/>
          <p:cNvSpPr>
            <a:spLocks noGrp="1" noChangeArrowheads="1"/>
          </p:cNvSpPr>
          <p:nvPr>
            <p:ph type="title"/>
          </p:nvPr>
        </p:nvSpPr>
        <p:spPr/>
        <p:txBody>
          <a:bodyPr/>
          <a:lstStyle/>
          <a:p>
            <a:pPr eaLnBrk="1" hangingPunct="1">
              <a:defRPr/>
            </a:pPr>
            <a:r>
              <a:rPr lang="zh-CN" altLang="en-US" smtClean="0"/>
              <a:t>断言</a:t>
            </a:r>
            <a:endParaRPr lang="zh-CN" altLang="en-US" b="1" smtClean="0">
              <a:solidFill>
                <a:schemeClr val="tx1"/>
              </a:solidFill>
              <a:effectLst/>
            </a:endParaRPr>
          </a:p>
        </p:txBody>
      </p:sp>
      <p:sp>
        <p:nvSpPr>
          <p:cNvPr id="883715" name="Rectangle 3"/>
          <p:cNvSpPr>
            <a:spLocks noGrp="1" noChangeArrowheads="1"/>
          </p:cNvSpPr>
          <p:nvPr>
            <p:ph idx="1"/>
          </p:nvPr>
        </p:nvSpPr>
        <p:spPr>
          <a:xfrm>
            <a:off x="768350" y="1093788"/>
            <a:ext cx="8283053" cy="4903787"/>
          </a:xfrm>
        </p:spPr>
        <p:txBody>
          <a:bodyPr/>
          <a:lstStyle/>
          <a:p>
            <a:pPr>
              <a:defRPr/>
            </a:pPr>
            <a:r>
              <a:rPr lang="zh-CN" altLang="en-US" sz="2400" dirty="0" smtClean="0"/>
              <a:t>例：</a:t>
            </a:r>
            <a:r>
              <a:rPr lang="en-US" altLang="zh-CN" sz="2400" dirty="0" smtClean="0"/>
              <a:t>1</a:t>
            </a:r>
            <a:r>
              <a:rPr lang="zh-CN" altLang="en-US" sz="2400" dirty="0" smtClean="0"/>
              <a:t>班的学生全部选修数据库课程</a:t>
            </a:r>
            <a:r>
              <a:rPr lang="zh-CN" altLang="en-US" sz="2400" dirty="0" smtClean="0">
                <a:sym typeface="Symbol" panose="05050102010706020507" pitchFamily="18" charset="2"/>
              </a:rPr>
              <a:t>不存在</a:t>
            </a:r>
            <a:r>
              <a:rPr lang="zh-CN" altLang="en-US" sz="2400" u="sng" dirty="0" smtClean="0">
                <a:sym typeface="Symbol" panose="05050102010706020507" pitchFamily="18" charset="2"/>
              </a:rPr>
              <a:t>未选修</a:t>
            </a:r>
            <a:r>
              <a:rPr lang="zh-CN" altLang="en-US" sz="2400" u="sng" dirty="0" smtClean="0"/>
              <a:t>数据库课程的</a:t>
            </a:r>
            <a:r>
              <a:rPr lang="en-US" altLang="zh-CN" sz="2400" u="sng" dirty="0" smtClean="0"/>
              <a:t>1</a:t>
            </a:r>
            <a:r>
              <a:rPr lang="zh-CN" altLang="en-US" sz="2400" u="sng" dirty="0" smtClean="0"/>
              <a:t>班</a:t>
            </a:r>
            <a:r>
              <a:rPr lang="zh-CN" altLang="en-US" sz="2400" u="sng" dirty="0" smtClean="0">
                <a:sym typeface="Symbol" panose="05050102010706020507" pitchFamily="18" charset="2"/>
              </a:rPr>
              <a:t>学生</a:t>
            </a:r>
            <a:endParaRPr lang="zh-CN" altLang="en-US" sz="2400" u="sng" dirty="0" smtClean="0"/>
          </a:p>
          <a:p>
            <a:pPr lvl="3">
              <a:buNone/>
              <a:defRPr/>
            </a:pPr>
            <a:r>
              <a:rPr lang="zh-CN" altLang="en-US" sz="2000" dirty="0" smtClean="0"/>
              <a:t>	 </a:t>
            </a:r>
            <a:endParaRPr lang="en-US" altLang="zh-CN" sz="2000" dirty="0" smtClean="0"/>
          </a:p>
          <a:p>
            <a:pPr lvl="3">
              <a:buNone/>
              <a:defRPr/>
            </a:pPr>
            <a:r>
              <a:rPr lang="en-US" altLang="zh-CN" sz="2000" i="1" dirty="0" smtClean="0">
                <a:solidFill>
                  <a:srgbClr val="00E444"/>
                </a:solidFill>
              </a:rPr>
              <a:t>create</a:t>
            </a:r>
            <a:r>
              <a:rPr lang="en-US" altLang="zh-CN" sz="2000" i="1" dirty="0" smtClean="0">
                <a:solidFill>
                  <a:srgbClr val="00E444"/>
                </a:solidFill>
                <a:effectLst>
                  <a:outerShdw blurRad="38100" dist="38100" dir="2700000" algn="tl">
                    <a:srgbClr val="FFFFFF"/>
                  </a:outerShdw>
                </a:effectLst>
              </a:rPr>
              <a:t>  </a:t>
            </a:r>
            <a:r>
              <a:rPr lang="en-US" altLang="zh-CN" sz="2000" i="1" dirty="0" smtClean="0">
                <a:solidFill>
                  <a:srgbClr val="00E444"/>
                </a:solidFill>
              </a:rPr>
              <a:t>assertion</a:t>
            </a:r>
            <a:r>
              <a:rPr lang="en-US" altLang="zh-CN" sz="2000" dirty="0" smtClean="0"/>
              <a:t> sc_assert2  </a:t>
            </a:r>
            <a:r>
              <a:rPr lang="en-US" altLang="zh-CN" sz="2000" i="1" dirty="0" smtClean="0">
                <a:solidFill>
                  <a:srgbClr val="00E444"/>
                </a:solidFill>
              </a:rPr>
              <a:t>check</a:t>
            </a:r>
            <a:r>
              <a:rPr lang="en-US" altLang="zh-CN" sz="2000" i="1" dirty="0" smtClean="0">
                <a:solidFill>
                  <a:srgbClr val="FF3300"/>
                </a:solidFill>
              </a:rPr>
              <a:t> </a:t>
            </a:r>
            <a:br>
              <a:rPr lang="en-US" altLang="zh-CN" sz="2000" i="1" dirty="0" smtClean="0">
                <a:solidFill>
                  <a:srgbClr val="FF3300"/>
                </a:solidFill>
              </a:rPr>
            </a:br>
            <a:r>
              <a:rPr lang="en-US" altLang="zh-CN" sz="2000" i="1" dirty="0" smtClean="0">
                <a:solidFill>
                  <a:srgbClr val="FF3300"/>
                </a:solidFill>
              </a:rPr>
              <a:t>   </a:t>
            </a:r>
            <a:r>
              <a:rPr lang="en-US" altLang="zh-CN" sz="2000" dirty="0" smtClean="0"/>
              <a:t>(</a:t>
            </a:r>
            <a:r>
              <a:rPr lang="en-US" altLang="zh-CN" sz="2000" dirty="0"/>
              <a:t> </a:t>
            </a:r>
            <a:r>
              <a:rPr lang="en-US" altLang="zh-CN" sz="2000" dirty="0" smtClean="0"/>
              <a:t>    </a:t>
            </a:r>
          </a:p>
          <a:p>
            <a:pPr lvl="3">
              <a:buNone/>
              <a:defRPr/>
            </a:pPr>
            <a:r>
              <a:rPr lang="en-US" altLang="zh-CN" sz="2000" i="1" dirty="0">
                <a:solidFill>
                  <a:srgbClr val="00E444"/>
                </a:solidFill>
              </a:rPr>
              <a:t> </a:t>
            </a:r>
            <a:r>
              <a:rPr lang="en-US" altLang="zh-CN" sz="2000" i="1" dirty="0" smtClean="0">
                <a:solidFill>
                  <a:srgbClr val="00E444"/>
                </a:solidFill>
              </a:rPr>
              <a:t>       not exists</a:t>
            </a:r>
            <a:r>
              <a:rPr lang="en-US" altLang="zh-CN" sz="2000" i="1" dirty="0" smtClean="0">
                <a:solidFill>
                  <a:srgbClr val="A559A7"/>
                </a:solidFill>
              </a:rPr>
              <a:t>  </a:t>
            </a:r>
            <a:r>
              <a:rPr lang="en-US" altLang="zh-CN" sz="2000" dirty="0" smtClean="0"/>
              <a:t>(</a:t>
            </a:r>
            <a:r>
              <a:rPr lang="zh-CN" altLang="en-US" sz="2000" dirty="0" smtClean="0">
                <a:solidFill>
                  <a:srgbClr val="FF0000"/>
                </a:solidFill>
              </a:rPr>
              <a:t>？</a:t>
            </a:r>
            <a:r>
              <a:rPr lang="zh-CN" altLang="en-US" sz="2000" dirty="0" smtClean="0"/>
              <a:t>）</a:t>
            </a:r>
            <a:endParaRPr lang="en-US" altLang="zh-CN" sz="2000" dirty="0" smtClean="0"/>
          </a:p>
          <a:p>
            <a:pPr lvl="3">
              <a:buNone/>
              <a:defRPr/>
            </a:pPr>
            <a:r>
              <a:rPr lang="en-US" altLang="zh-CN" sz="2000" dirty="0" smtClean="0"/>
              <a:t>     )</a:t>
            </a:r>
          </a:p>
          <a:p>
            <a:pPr lvl="3" eaLnBrk="1" hangingPunct="1">
              <a:buFont typeface="Wingdings" panose="05000000000000000000" pitchFamily="2" charset="2"/>
              <a:buNone/>
              <a:defRPr/>
            </a:pPr>
            <a:r>
              <a:rPr lang="en-US" altLang="zh-CN" dirty="0" smtClean="0"/>
              <a:t> </a:t>
            </a:r>
            <a:endParaRPr lang="zh-CN" altLang="en-US" dirty="0" smtClean="0"/>
          </a:p>
        </p:txBody>
      </p:sp>
      <p:graphicFrame>
        <p:nvGraphicFramePr>
          <p:cNvPr id="883770" name="Group 58"/>
          <p:cNvGraphicFramePr>
            <a:graphicFrameLocks noGrp="1"/>
          </p:cNvGraphicFramePr>
          <p:nvPr>
            <p:extLst>
              <p:ext uri="{D42A27DB-BD31-4B8C-83A1-F6EECF244321}">
                <p14:modId xmlns:p14="http://schemas.microsoft.com/office/powerpoint/2010/main" val="2155690033"/>
              </p:ext>
            </p:extLst>
          </p:nvPr>
        </p:nvGraphicFramePr>
        <p:xfrm>
          <a:off x="3543300" y="5842000"/>
          <a:ext cx="2286000" cy="742950"/>
        </p:xfrm>
        <a:graphic>
          <a:graphicData uri="http://schemas.openxmlformats.org/drawingml/2006/table">
            <a:tbl>
              <a:tblPr/>
              <a:tblGrid>
                <a:gridCol w="6096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660400">
                  <a:extLst>
                    <a:ext uri="{9D8B030D-6E8A-4147-A177-3AD203B41FA5}">
                      <a16:colId xmlns:a16="http://schemas.microsoft.com/office/drawing/2014/main" val="20002"/>
                    </a:ext>
                  </a:extLst>
                </a:gridCol>
              </a:tblGrid>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学号</a:t>
                      </a: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课程号</a:t>
                      </a: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成绩</a:t>
                      </a:r>
                    </a:p>
                  </a:txBody>
                  <a:tcPr marL="0" marR="0" marT="18009" marB="1800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rPr>
                        <a: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rPr>
                        <a: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rPr>
                        <a:t>…</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883730" name="Text Box 18"/>
          <p:cNvSpPr txBox="1">
            <a:spLocks noChangeArrowheads="1"/>
          </p:cNvSpPr>
          <p:nvPr/>
        </p:nvSpPr>
        <p:spPr bwMode="auto">
          <a:xfrm>
            <a:off x="4048125" y="5334000"/>
            <a:ext cx="109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eaLnBrk="1" hangingPunct="1">
              <a:spcBef>
                <a:spcPct val="50000"/>
              </a:spcBef>
              <a:defRPr/>
            </a:pPr>
            <a:r>
              <a:rPr kumimoji="1" lang="en-US" altLang="zh-CN" sz="2400" b="1">
                <a:latin typeface="Tahoma" charset="0"/>
                <a:ea typeface="宋体" charset="0"/>
              </a:rPr>
              <a:t>SC</a:t>
            </a:r>
          </a:p>
        </p:txBody>
      </p:sp>
      <p:graphicFrame>
        <p:nvGraphicFramePr>
          <p:cNvPr id="883769" name="Group 57"/>
          <p:cNvGraphicFramePr>
            <a:graphicFrameLocks noGrp="1"/>
          </p:cNvGraphicFramePr>
          <p:nvPr>
            <p:extLst>
              <p:ext uri="{D42A27DB-BD31-4B8C-83A1-F6EECF244321}">
                <p14:modId xmlns:p14="http://schemas.microsoft.com/office/powerpoint/2010/main" val="562587381"/>
              </p:ext>
            </p:extLst>
          </p:nvPr>
        </p:nvGraphicFramePr>
        <p:xfrm>
          <a:off x="431800" y="5854700"/>
          <a:ext cx="2286000" cy="742950"/>
        </p:xfrm>
        <a:graphic>
          <a:graphicData uri="http://schemas.openxmlformats.org/drawingml/2006/table">
            <a:tbl>
              <a:tblPr/>
              <a:tblGrid>
                <a:gridCol w="673100">
                  <a:extLst>
                    <a:ext uri="{9D8B030D-6E8A-4147-A177-3AD203B41FA5}">
                      <a16:colId xmlns:a16="http://schemas.microsoft.com/office/drawing/2014/main" val="20000"/>
                    </a:ext>
                  </a:extLst>
                </a:gridCol>
                <a:gridCol w="7747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学号</a:t>
                      </a: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姓名</a:t>
                      </a: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0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年级</a:t>
                      </a:r>
                    </a:p>
                  </a:txBody>
                  <a:tcPr marL="0" marR="0" marT="18009" marB="1800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rPr>
                        <a: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rPr>
                        <a:t>…</a:t>
                      </a: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rPr>
                        <a:t>…</a:t>
                      </a:r>
                      <a:endPar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883745" name="Text Box 33"/>
          <p:cNvSpPr txBox="1">
            <a:spLocks noChangeArrowheads="1"/>
          </p:cNvSpPr>
          <p:nvPr/>
        </p:nvSpPr>
        <p:spPr bwMode="auto">
          <a:xfrm>
            <a:off x="962025" y="5346700"/>
            <a:ext cx="109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eaLnBrk="1" hangingPunct="1">
              <a:spcBef>
                <a:spcPct val="50000"/>
              </a:spcBef>
              <a:defRPr/>
            </a:pPr>
            <a:r>
              <a:rPr kumimoji="1" lang="en-US" altLang="zh-CN" sz="2400" b="1">
                <a:latin typeface="Tahoma" charset="0"/>
                <a:ea typeface="宋体" charset="0"/>
              </a:rPr>
              <a:t>S</a:t>
            </a:r>
          </a:p>
        </p:txBody>
      </p:sp>
      <p:graphicFrame>
        <p:nvGraphicFramePr>
          <p:cNvPr id="883771" name="Group 59"/>
          <p:cNvGraphicFramePr>
            <a:graphicFrameLocks noGrp="1"/>
          </p:cNvGraphicFramePr>
          <p:nvPr>
            <p:extLst>
              <p:ext uri="{D42A27DB-BD31-4B8C-83A1-F6EECF244321}">
                <p14:modId xmlns:p14="http://schemas.microsoft.com/office/powerpoint/2010/main" val="119858753"/>
              </p:ext>
            </p:extLst>
          </p:nvPr>
        </p:nvGraphicFramePr>
        <p:xfrm>
          <a:off x="6604000" y="5854700"/>
          <a:ext cx="2286000" cy="742950"/>
        </p:xfrm>
        <a:graphic>
          <a:graphicData uri="http://schemas.openxmlformats.org/drawingml/2006/table">
            <a:tbl>
              <a:tblPr/>
              <a:tblGrid>
                <a:gridCol w="901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736600">
                  <a:extLst>
                    <a:ext uri="{9D8B030D-6E8A-4147-A177-3AD203B41FA5}">
                      <a16:colId xmlns:a16="http://schemas.microsoft.com/office/drawing/2014/main" val="20002"/>
                    </a:ext>
                  </a:extLst>
                </a:gridCol>
              </a:tblGrid>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200" b="0" i="0" u="sng" strike="noStrike" cap="none" normalizeH="0" baseline="0" dirty="0" smtClean="0">
                          <a:ln>
                            <a:noFill/>
                          </a:ln>
                          <a:solidFill>
                            <a:srgbClr val="0070C0"/>
                          </a:solidFill>
                          <a:effectLst/>
                          <a:latin typeface="Arial" panose="020B0604020202020204" pitchFamily="34" charset="0"/>
                          <a:ea typeface="宋体" panose="02010600030101010101" pitchFamily="2" charset="-122"/>
                        </a:rPr>
                        <a:t>课程号</a:t>
                      </a: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2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名称</a:t>
                      </a: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Wingdings" panose="05000000000000000000" pitchFamily="2" charset="2"/>
                        <a:buNone/>
                        <a:tabLst/>
                      </a:pPr>
                      <a:r>
                        <a:rPr kumimoji="0" lang="zh-CN" altLang="en-US" sz="2200" b="0" i="0" u="none" strike="noStrike" cap="none" normalizeH="0" baseline="0" dirty="0" smtClean="0">
                          <a:ln>
                            <a:noFill/>
                          </a:ln>
                          <a:solidFill>
                            <a:srgbClr val="0070C0"/>
                          </a:solidFill>
                          <a:effectLst/>
                          <a:latin typeface="Arial" panose="020B0604020202020204" pitchFamily="34" charset="0"/>
                          <a:ea typeface="宋体" panose="02010600030101010101" pitchFamily="2" charset="-122"/>
                        </a:rPr>
                        <a:t>学时</a:t>
                      </a:r>
                    </a:p>
                  </a:txBody>
                  <a:tcPr marL="0" marR="0" marT="18009" marB="1800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2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rPr>
                        <a:t>…</a:t>
                      </a:r>
                      <a:endParaRPr kumimoji="0" lang="en-US" altLang="zh-CN" sz="2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200" b="0" i="0" u="none" strike="noStrike" cap="none" normalizeH="0" baseline="0" smtClean="0">
                          <a:ln>
                            <a:noFill/>
                          </a:ln>
                          <a:solidFill>
                            <a:schemeClr val="tx1"/>
                          </a:solidFill>
                          <a:effectLst/>
                          <a:latin typeface="Helvetica" panose="020B0604020202020204" pitchFamily="34" charset="0"/>
                          <a:ea typeface="宋体" panose="02010600030101010101" pitchFamily="2" charset="-122"/>
                        </a:rPr>
                        <a:t>…</a:t>
                      </a:r>
                      <a:endParaRPr kumimoji="0" lang="en-US" altLang="zh-CN" sz="2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chemeClr val="hlink"/>
                        </a:buClr>
                        <a:buSzPct val="75000"/>
                        <a:buFont typeface="Wingdings" panose="05000000000000000000" pitchFamily="2" charset="2"/>
                        <a:defRPr sz="22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35000"/>
                        </a:spcBef>
                        <a:spcAft>
                          <a:spcPct val="0"/>
                        </a:spcAft>
                        <a:buClr>
                          <a:schemeClr val="hlink"/>
                        </a:buClr>
                        <a:buSzPct val="75000"/>
                        <a:buFont typeface="Wingdings" panose="05000000000000000000" pitchFamily="2" charset="2"/>
                        <a:buNone/>
                        <a:tabLst/>
                      </a:pPr>
                      <a:r>
                        <a:rPr kumimoji="0" lang="en-US" altLang="zh-CN" sz="2200" b="0" i="0" u="none" strike="noStrike" cap="none" normalizeH="0" baseline="0" dirty="0" smtClean="0">
                          <a:ln>
                            <a:noFill/>
                          </a:ln>
                          <a:solidFill>
                            <a:schemeClr val="tx1"/>
                          </a:solidFill>
                          <a:effectLst/>
                          <a:latin typeface="Helvetica" panose="020B0604020202020204" pitchFamily="34" charset="0"/>
                          <a:ea typeface="宋体" panose="02010600030101010101" pitchFamily="2" charset="-122"/>
                        </a:rPr>
                        <a:t>…</a:t>
                      </a:r>
                      <a:endParaRPr kumimoji="0" lang="en-US" altLang="zh-CN" sz="2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L="0" marR="0" marT="18009" marB="18009"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883760" name="Text Box 48"/>
          <p:cNvSpPr txBox="1">
            <a:spLocks noChangeArrowheads="1"/>
          </p:cNvSpPr>
          <p:nvPr/>
        </p:nvSpPr>
        <p:spPr bwMode="auto">
          <a:xfrm>
            <a:off x="7134225" y="5359400"/>
            <a:ext cx="109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lgn="ctr" eaLnBrk="1" hangingPunct="1">
              <a:spcBef>
                <a:spcPct val="50000"/>
              </a:spcBef>
              <a:defRPr/>
            </a:pPr>
            <a:r>
              <a:rPr kumimoji="1" lang="en-US" altLang="zh-CN" sz="2400" b="1">
                <a:latin typeface="Tahoma" charset="0"/>
                <a:ea typeface="宋体" charset="0"/>
              </a:rPr>
              <a:t>C</a:t>
            </a:r>
          </a:p>
        </p:txBody>
      </p:sp>
      <p:sp>
        <p:nvSpPr>
          <p:cNvPr id="883761" name="AutoShape 49"/>
          <p:cNvSpPr>
            <a:spLocks noChangeArrowheads="1"/>
          </p:cNvSpPr>
          <p:nvPr/>
        </p:nvSpPr>
        <p:spPr bwMode="auto">
          <a:xfrm>
            <a:off x="1508125" y="3981863"/>
            <a:ext cx="1374775" cy="1104900"/>
          </a:xfrm>
          <a:prstGeom prst="wedgeRoundRectCallout">
            <a:avLst>
              <a:gd name="adj1" fmla="val 135277"/>
              <a:gd name="adj2" fmla="val -482"/>
              <a:gd name="adj3" fmla="val 16667"/>
            </a:avLst>
          </a:prstGeom>
          <a:solidFill>
            <a:schemeClr val="bg2">
              <a:lumMod val="50000"/>
            </a:schemeClr>
          </a:solidFill>
          <a:ln>
            <a:noFill/>
          </a:ln>
        </p:spPr>
        <p:txBody>
          <a:bodyPr lIns="18000" rIns="18000" anchor="ct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dirty="0">
                <a:solidFill>
                  <a:schemeClr val="bg1"/>
                </a:solidFill>
                <a:latin typeface="Tahoma" panose="020B0604030504040204" pitchFamily="34" charset="0"/>
              </a:rPr>
              <a:t>子子查询</a:t>
            </a:r>
            <a:r>
              <a:rPr lang="en-US" altLang="zh-CN" sz="2000" dirty="0">
                <a:solidFill>
                  <a:schemeClr val="bg1"/>
                </a:solidFill>
                <a:latin typeface="Tahoma" panose="020B0604030504040204" pitchFamily="34" charset="0"/>
              </a:rPr>
              <a:t>:</a:t>
            </a:r>
          </a:p>
          <a:p>
            <a:pPr algn="just">
              <a:spcBef>
                <a:spcPct val="0"/>
              </a:spcBef>
              <a:buClrTx/>
              <a:buSzTx/>
              <a:buFontTx/>
              <a:buNone/>
            </a:pPr>
            <a:r>
              <a:rPr lang="zh-CN" altLang="en-US" sz="2000" dirty="0">
                <a:solidFill>
                  <a:schemeClr val="bg1"/>
                </a:solidFill>
                <a:latin typeface="Tahoma" panose="020B0604030504040204" pitchFamily="34" charset="0"/>
              </a:rPr>
              <a:t>选修数据库的学号</a:t>
            </a:r>
          </a:p>
        </p:txBody>
      </p:sp>
      <p:sp>
        <p:nvSpPr>
          <p:cNvPr id="883762" name="AutoShape 50"/>
          <p:cNvSpPr>
            <a:spLocks noChangeArrowheads="1"/>
          </p:cNvSpPr>
          <p:nvPr/>
        </p:nvSpPr>
        <p:spPr bwMode="auto">
          <a:xfrm>
            <a:off x="5433751" y="2687247"/>
            <a:ext cx="1651000" cy="1016000"/>
          </a:xfrm>
          <a:prstGeom prst="wedgeRoundRectCallout">
            <a:avLst>
              <a:gd name="adj1" fmla="val -100771"/>
              <a:gd name="adj2" fmla="val 13752"/>
              <a:gd name="adj3" fmla="val 16667"/>
            </a:avLst>
          </a:prstGeom>
          <a:solidFill>
            <a:schemeClr val="bg2">
              <a:lumMod val="50000"/>
            </a:schemeClr>
          </a:solidFill>
          <a:ln>
            <a:noFill/>
          </a:ln>
        </p:spPr>
        <p:txBody>
          <a:bodyPr lIns="18000" rIns="18000" anchor="ctr"/>
          <a:lstStyle>
            <a:lvl1pPr>
              <a:spcBef>
                <a:spcPct val="35000"/>
              </a:spcBef>
              <a:buClr>
                <a:schemeClr val="hlink"/>
              </a:buClr>
              <a:buSzPct val="75000"/>
              <a:buFont typeface="Wingdings" panose="05000000000000000000" pitchFamily="2" charset="2"/>
              <a:buChar char="l"/>
              <a:defRPr sz="2600" b="1">
                <a:solidFill>
                  <a:schemeClr val="tx1"/>
                </a:solidFill>
                <a:latin typeface="Arial" panose="020B0604020202020204" pitchFamily="34" charset="0"/>
                <a:ea typeface="宋体" panose="02010600030101010101" pitchFamily="2" charset="-122"/>
              </a:defRPr>
            </a:lvl1pPr>
            <a:lvl2pPr marL="742950" indent="-285750">
              <a:spcBef>
                <a:spcPct val="35000"/>
              </a:spcBef>
              <a:buClr>
                <a:schemeClr val="tx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2pPr>
            <a:lvl3pPr marL="1143000" indent="-228600">
              <a:spcBef>
                <a:spcPct val="35000"/>
              </a:spcBef>
              <a:buClr>
                <a:schemeClr val="accent2"/>
              </a:buClr>
              <a:buSzPct val="75000"/>
              <a:buFont typeface="Wingdings" panose="05000000000000000000" pitchFamily="2" charset="2"/>
              <a:buChar char="l"/>
              <a:defRPr sz="2400" b="1">
                <a:solidFill>
                  <a:schemeClr val="tx1"/>
                </a:solidFill>
                <a:latin typeface="Arial" panose="020B0604020202020204" pitchFamily="34" charset="0"/>
                <a:ea typeface="宋体" panose="02010600030101010101" pitchFamily="2" charset="-122"/>
              </a:defRPr>
            </a:lvl3pPr>
            <a:lvl4pPr marL="1600200" indent="-228600">
              <a:spcBef>
                <a:spcPct val="35000"/>
              </a:spcBef>
              <a:buClr>
                <a:schemeClr val="folHlink"/>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4pPr>
            <a:lvl5pPr marL="2057400" indent="-228600">
              <a:spcBef>
                <a:spcPct val="35000"/>
              </a:spcBef>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5000"/>
              </a:spcBef>
              <a:spcAft>
                <a:spcPct val="0"/>
              </a:spcAft>
              <a:buClr>
                <a:schemeClr val="tx1"/>
              </a:buClr>
              <a:buSzPct val="75000"/>
              <a:buFont typeface="Wingdings" panose="05000000000000000000" pitchFamily="2" charset="2"/>
              <a:buChar char="l"/>
              <a:defRPr sz="2200" b="1">
                <a:solidFill>
                  <a:schemeClr val="tx1"/>
                </a:solidFill>
                <a:latin typeface="Arial" panose="020B0604020202020204" pitchFamily="34" charset="0"/>
                <a:ea typeface="宋体" panose="02010600030101010101" pitchFamily="2" charset="-122"/>
              </a:defRPr>
            </a:lvl9pPr>
          </a:lstStyle>
          <a:p>
            <a:pPr algn="just">
              <a:spcBef>
                <a:spcPct val="0"/>
              </a:spcBef>
              <a:buClrTx/>
              <a:buSzTx/>
              <a:buFontTx/>
              <a:buNone/>
            </a:pPr>
            <a:r>
              <a:rPr lang="zh-CN" altLang="en-US" sz="2000" dirty="0">
                <a:solidFill>
                  <a:schemeClr val="bg1"/>
                </a:solidFill>
                <a:latin typeface="Tahoma" panose="020B0604030504040204" pitchFamily="34" charset="0"/>
              </a:rPr>
              <a:t>子查询</a:t>
            </a:r>
            <a:r>
              <a:rPr lang="en-US" altLang="zh-CN" sz="2000" dirty="0">
                <a:solidFill>
                  <a:schemeClr val="bg1"/>
                </a:solidFill>
                <a:latin typeface="Tahoma" panose="020B0604030504040204" pitchFamily="34" charset="0"/>
              </a:rPr>
              <a:t>:</a:t>
            </a:r>
          </a:p>
          <a:p>
            <a:pPr algn="just">
              <a:spcBef>
                <a:spcPct val="0"/>
              </a:spcBef>
              <a:buClrTx/>
              <a:buSzTx/>
              <a:buFontTx/>
              <a:buNone/>
            </a:pPr>
            <a:r>
              <a:rPr lang="zh-CN" altLang="en-US" sz="2000" dirty="0">
                <a:solidFill>
                  <a:schemeClr val="bg1"/>
                </a:solidFill>
                <a:latin typeface="Tahoma" panose="020B0604030504040204" pitchFamily="34" charset="0"/>
              </a:rPr>
              <a:t>未选修数据库的</a:t>
            </a:r>
            <a:r>
              <a:rPr lang="en-US" altLang="zh-CN" sz="2000" dirty="0">
                <a:solidFill>
                  <a:schemeClr val="bg1"/>
                </a:solidFill>
                <a:latin typeface="Tahoma" panose="020B0604030504040204" pitchFamily="34" charset="0"/>
              </a:rPr>
              <a:t>1</a:t>
            </a:r>
            <a:r>
              <a:rPr lang="zh-CN" altLang="en-US" sz="2000" dirty="0">
                <a:solidFill>
                  <a:schemeClr val="bg1"/>
                </a:solidFill>
                <a:latin typeface="Tahoma" panose="020B0604030504040204" pitchFamily="34" charset="0"/>
              </a:rPr>
              <a:t>班学生</a:t>
            </a:r>
          </a:p>
        </p:txBody>
      </p:sp>
    </p:spTree>
    <p:extLst>
      <p:ext uri="{BB962C8B-B14F-4D97-AF65-F5344CB8AC3E}">
        <p14:creationId xmlns:p14="http://schemas.microsoft.com/office/powerpoint/2010/main" val="30131078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83715">
                                            <p:txEl>
                                              <p:pRg st="0" end="0"/>
                                            </p:txEl>
                                          </p:spTgt>
                                        </p:tgtEl>
                                        <p:attrNameLst>
                                          <p:attrName>style.visibility</p:attrName>
                                        </p:attrNameLst>
                                      </p:cBhvr>
                                      <p:to>
                                        <p:strVal val="visible"/>
                                      </p:to>
                                    </p:set>
                                    <p:anim calcmode="lin" valueType="num">
                                      <p:cBhvr additive="base">
                                        <p:cTn id="7" dur="500" fill="hold"/>
                                        <p:tgtEl>
                                          <p:spTgt spid="8837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837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83715">
                                            <p:txEl>
                                              <p:pRg st="1" end="1"/>
                                            </p:txEl>
                                          </p:spTgt>
                                        </p:tgtEl>
                                        <p:attrNameLst>
                                          <p:attrName>style.visibility</p:attrName>
                                        </p:attrNameLst>
                                      </p:cBhvr>
                                      <p:to>
                                        <p:strVal val="visible"/>
                                      </p:to>
                                    </p:set>
                                    <p:anim calcmode="lin" valueType="num">
                                      <p:cBhvr additive="base">
                                        <p:cTn id="13" dur="500" fill="hold"/>
                                        <p:tgtEl>
                                          <p:spTgt spid="88371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837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83715">
                                            <p:txEl>
                                              <p:pRg st="2" end="2"/>
                                            </p:txEl>
                                          </p:spTgt>
                                        </p:tgtEl>
                                        <p:attrNameLst>
                                          <p:attrName>style.visibility</p:attrName>
                                        </p:attrNameLst>
                                      </p:cBhvr>
                                      <p:to>
                                        <p:strVal val="visible"/>
                                      </p:to>
                                    </p:set>
                                    <p:anim calcmode="lin" valueType="num">
                                      <p:cBhvr additive="base">
                                        <p:cTn id="19" dur="500" fill="hold"/>
                                        <p:tgtEl>
                                          <p:spTgt spid="88371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837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83715">
                                            <p:txEl>
                                              <p:pRg st="3" end="3"/>
                                            </p:txEl>
                                          </p:spTgt>
                                        </p:tgtEl>
                                        <p:attrNameLst>
                                          <p:attrName>style.visibility</p:attrName>
                                        </p:attrNameLst>
                                      </p:cBhvr>
                                      <p:to>
                                        <p:strVal val="visible"/>
                                      </p:to>
                                    </p:set>
                                    <p:anim calcmode="lin" valueType="num">
                                      <p:cBhvr additive="base">
                                        <p:cTn id="25" dur="500" fill="hold"/>
                                        <p:tgtEl>
                                          <p:spTgt spid="88371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837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883715">
                                            <p:txEl>
                                              <p:pRg st="4" end="4"/>
                                            </p:txEl>
                                          </p:spTgt>
                                        </p:tgtEl>
                                        <p:attrNameLst>
                                          <p:attrName>style.visibility</p:attrName>
                                        </p:attrNameLst>
                                      </p:cBhvr>
                                      <p:to>
                                        <p:strVal val="visible"/>
                                      </p:to>
                                    </p:set>
                                    <p:anim calcmode="lin" valueType="num">
                                      <p:cBhvr additive="base">
                                        <p:cTn id="31" dur="500" fill="hold"/>
                                        <p:tgtEl>
                                          <p:spTgt spid="88371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83715">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883715">
                                            <p:txEl>
                                              <p:pRg st="5" end="5"/>
                                            </p:txEl>
                                          </p:spTgt>
                                        </p:tgtEl>
                                        <p:attrNameLst>
                                          <p:attrName>style.visibility</p:attrName>
                                        </p:attrNameLst>
                                      </p:cBhvr>
                                      <p:to>
                                        <p:strVal val="visible"/>
                                      </p:to>
                                    </p:set>
                                    <p:anim calcmode="lin" valueType="num">
                                      <p:cBhvr additive="base">
                                        <p:cTn id="35" dur="500" fill="hold"/>
                                        <p:tgtEl>
                                          <p:spTgt spid="883715">
                                            <p:txEl>
                                              <p:pRg st="5" end="5"/>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88371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883762"/>
                                        </p:tgtEl>
                                        <p:attrNameLst>
                                          <p:attrName>style.visibility</p:attrName>
                                        </p:attrNameLst>
                                      </p:cBhvr>
                                      <p:to>
                                        <p:strVal val="visible"/>
                                      </p:to>
                                    </p:set>
                                    <p:animEffect transition="in" filter="box(in)">
                                      <p:cBhvr>
                                        <p:cTn id="41" dur="500"/>
                                        <p:tgtEl>
                                          <p:spTgt spid="88376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883761"/>
                                        </p:tgtEl>
                                        <p:attrNameLst>
                                          <p:attrName>style.visibility</p:attrName>
                                        </p:attrNameLst>
                                      </p:cBhvr>
                                      <p:to>
                                        <p:strVal val="visible"/>
                                      </p:to>
                                    </p:set>
                                    <p:animEffect transition="in" filter="box(in)">
                                      <p:cBhvr>
                                        <p:cTn id="46" dur="500"/>
                                        <p:tgtEl>
                                          <p:spTgt spid="8837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3715" grpId="0" build="p" bldLvl="2"/>
      <p:bldP spid="883761" grpId="0" animBg="1"/>
      <p:bldP spid="88376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b="0" i="1" dirty="0">
                <a:ea typeface="+mj-ea"/>
              </a:rPr>
              <a:t>student</a:t>
            </a:r>
            <a:r>
              <a:rPr lang="en-US" sz="2800" dirty="0">
                <a:ea typeface="+mj-ea"/>
              </a:rPr>
              <a:t> natural join </a:t>
            </a:r>
            <a:r>
              <a:rPr lang="en-US" sz="2800" b="0" i="1" dirty="0">
                <a:ea typeface="+mj-ea"/>
              </a:rPr>
              <a:t>takes</a:t>
            </a:r>
          </a:p>
        </p:txBody>
      </p:sp>
      <p:pic>
        <p:nvPicPr>
          <p:cNvPr id="2" name="Picture 2" descr="C:\Users\as668\Desktop\Judi-Done\4_03.jpg"/>
          <p:cNvPicPr>
            <a:picLocks noChangeAspect="1" noChangeArrowheads="1"/>
          </p:cNvPicPr>
          <p:nvPr/>
        </p:nvPicPr>
        <p:blipFill>
          <a:blip r:embed="rId3"/>
          <a:srcRect/>
          <a:stretch>
            <a:fillRect/>
          </a:stretch>
        </p:blipFill>
        <p:spPr bwMode="auto">
          <a:xfrm>
            <a:off x="2159865" y="1176594"/>
            <a:ext cx="5743521" cy="4771769"/>
          </a:xfrm>
          <a:prstGeom prst="rect">
            <a:avLst/>
          </a:prstGeom>
          <a:noFill/>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a:xfrm>
            <a:off x="1217613" y="163513"/>
            <a:ext cx="7264400" cy="552450"/>
          </a:xfrm>
        </p:spPr>
        <p:txBody>
          <a:bodyPr/>
          <a:lstStyle/>
          <a:p>
            <a:pPr>
              <a:defRPr/>
            </a:pPr>
            <a:r>
              <a:rPr lang="en-US" sz="2800" dirty="0">
                <a:ea typeface="+mj-ea"/>
              </a:rPr>
              <a:t>Built-in Data Types in SQL </a:t>
            </a:r>
          </a:p>
        </p:txBody>
      </p:sp>
      <p:sp>
        <p:nvSpPr>
          <p:cNvPr id="70659" name="Rectangle 3"/>
          <p:cNvSpPr>
            <a:spLocks noGrp="1" noChangeArrowheads="1"/>
          </p:cNvSpPr>
          <p:nvPr>
            <p:ph type="body" idx="1"/>
          </p:nvPr>
        </p:nvSpPr>
        <p:spPr>
          <a:xfrm>
            <a:off x="772357" y="1102060"/>
            <a:ext cx="7445051" cy="4862512"/>
          </a:xfrm>
        </p:spPr>
        <p:txBody>
          <a:bodyPr/>
          <a:lstStyle/>
          <a:p>
            <a:pPr>
              <a:tabLst>
                <a:tab pos="1250950" algn="l"/>
              </a:tabLst>
            </a:pPr>
            <a:r>
              <a:rPr lang="en-US" altLang="en-US" sz="2000" b="1" dirty="0">
                <a:solidFill>
                  <a:srgbClr val="002060"/>
                </a:solidFill>
              </a:rPr>
              <a:t>date:</a:t>
            </a:r>
            <a:r>
              <a:rPr lang="en-US" altLang="en-US" sz="2000" dirty="0"/>
              <a:t>  Dates, containing a (4 digit) year, month and date</a:t>
            </a:r>
          </a:p>
          <a:p>
            <a:pPr lvl="1">
              <a:tabLst>
                <a:tab pos="1250950" algn="l"/>
              </a:tabLst>
            </a:pPr>
            <a:r>
              <a:rPr lang="en-US" altLang="en-US" sz="2000" dirty="0"/>
              <a:t>Example:  </a:t>
            </a:r>
            <a:r>
              <a:rPr lang="en-US" altLang="en-US" sz="2000" b="1" dirty="0"/>
              <a:t>date</a:t>
            </a:r>
            <a:r>
              <a:rPr lang="en-US" altLang="en-US" sz="2000" dirty="0"/>
              <a:t> '2005-7-27'</a:t>
            </a:r>
          </a:p>
          <a:p>
            <a:pPr>
              <a:tabLst>
                <a:tab pos="1250950" algn="l"/>
              </a:tabLst>
            </a:pPr>
            <a:r>
              <a:rPr lang="en-US" altLang="en-US" sz="2000" b="1" dirty="0">
                <a:solidFill>
                  <a:srgbClr val="002060"/>
                </a:solidFill>
              </a:rPr>
              <a:t>time:</a:t>
            </a:r>
            <a:r>
              <a:rPr lang="en-US" altLang="en-US" sz="2000" b="1" dirty="0"/>
              <a:t> </a:t>
            </a:r>
            <a:r>
              <a:rPr lang="en-US" altLang="en-US" sz="2000" dirty="0"/>
              <a:t> Time of day, in hours, minutes and seconds.</a:t>
            </a:r>
          </a:p>
          <a:p>
            <a:pPr lvl="1">
              <a:tabLst>
                <a:tab pos="1250950" algn="l"/>
              </a:tabLst>
            </a:pPr>
            <a:r>
              <a:rPr lang="en-US" altLang="en-US" sz="2000" dirty="0"/>
              <a:t>Example: </a:t>
            </a:r>
            <a:r>
              <a:rPr lang="en-US" altLang="en-US" sz="2000" b="1" dirty="0"/>
              <a:t> time</a:t>
            </a:r>
            <a:r>
              <a:rPr lang="en-US" altLang="en-US" sz="2000" dirty="0"/>
              <a:t> '09:00:30'        </a:t>
            </a:r>
            <a:r>
              <a:rPr lang="en-US" altLang="en-US" sz="2000" b="1" dirty="0"/>
              <a:t> time</a:t>
            </a:r>
            <a:r>
              <a:rPr lang="en-US" altLang="en-US" sz="2000" dirty="0"/>
              <a:t> '09:00:30.75'</a:t>
            </a:r>
          </a:p>
          <a:p>
            <a:pPr>
              <a:tabLst>
                <a:tab pos="1250950" algn="l"/>
              </a:tabLst>
            </a:pPr>
            <a:r>
              <a:rPr lang="en-US" altLang="en-US" sz="2000" b="1" dirty="0">
                <a:solidFill>
                  <a:srgbClr val="002060"/>
                </a:solidFill>
              </a:rPr>
              <a:t>timestamp:</a:t>
            </a:r>
            <a:r>
              <a:rPr lang="en-US" altLang="en-US" sz="2000" dirty="0"/>
              <a:t> date plus time of day</a:t>
            </a:r>
          </a:p>
          <a:p>
            <a:pPr lvl="1">
              <a:tabLst>
                <a:tab pos="1250950" algn="l"/>
              </a:tabLst>
            </a:pPr>
            <a:r>
              <a:rPr lang="en-US" altLang="en-US" sz="2000" dirty="0"/>
              <a:t>Example:  </a:t>
            </a:r>
            <a:r>
              <a:rPr lang="en-US" altLang="en-US" sz="2000" b="1" dirty="0"/>
              <a:t>timestamp</a:t>
            </a:r>
            <a:r>
              <a:rPr lang="en-US" altLang="en-US" sz="2000" dirty="0"/>
              <a:t>  '2005-7-27 09:00:30.75'</a:t>
            </a:r>
          </a:p>
          <a:p>
            <a:pPr>
              <a:tabLst>
                <a:tab pos="1250950" algn="l"/>
              </a:tabLst>
            </a:pPr>
            <a:r>
              <a:rPr lang="en-US" altLang="en-US" sz="2000" b="1" dirty="0">
                <a:solidFill>
                  <a:srgbClr val="002060"/>
                </a:solidFill>
              </a:rPr>
              <a:t>interval:</a:t>
            </a:r>
            <a:r>
              <a:rPr lang="en-US" altLang="en-US" sz="2000" dirty="0"/>
              <a:t>  period of time</a:t>
            </a:r>
          </a:p>
          <a:p>
            <a:pPr lvl="1">
              <a:tabLst>
                <a:tab pos="1250950" algn="l"/>
              </a:tabLst>
            </a:pPr>
            <a:r>
              <a:rPr lang="en-US" altLang="en-US" sz="2000" dirty="0"/>
              <a:t>Example:   interval  '1' day</a:t>
            </a:r>
          </a:p>
          <a:p>
            <a:pPr lvl="1">
              <a:tabLst>
                <a:tab pos="1250950" algn="l"/>
              </a:tabLst>
            </a:pPr>
            <a:r>
              <a:rPr lang="en-US" altLang="en-US" sz="2000" dirty="0"/>
              <a:t>Subtracting a date/time/timestamp value from another gives an interval value</a:t>
            </a:r>
          </a:p>
          <a:p>
            <a:pPr lvl="1">
              <a:tabLst>
                <a:tab pos="1250950" algn="l"/>
              </a:tabLst>
            </a:pPr>
            <a:r>
              <a:rPr lang="en-US" altLang="en-US" sz="2000" dirty="0"/>
              <a:t>Interval values can be added to date/time/timestamp values</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pPr>
              <a:defRPr/>
            </a:pPr>
            <a:r>
              <a:rPr lang="en-US" sz="2800" dirty="0">
                <a:ea typeface="+mj-ea"/>
              </a:rPr>
              <a:t>Large-Object Types</a:t>
            </a:r>
          </a:p>
        </p:txBody>
      </p:sp>
      <p:sp>
        <p:nvSpPr>
          <p:cNvPr id="76803" name="Rectangle 3"/>
          <p:cNvSpPr>
            <a:spLocks noGrp="1" noChangeArrowheads="1"/>
          </p:cNvSpPr>
          <p:nvPr>
            <p:ph type="body" idx="1"/>
          </p:nvPr>
        </p:nvSpPr>
        <p:spPr>
          <a:xfrm>
            <a:off x="768350" y="1093789"/>
            <a:ext cx="7629926" cy="3868356"/>
          </a:xfrm>
        </p:spPr>
        <p:txBody>
          <a:bodyPr/>
          <a:lstStyle/>
          <a:p>
            <a:r>
              <a:rPr lang="en-US" altLang="en-US" sz="2000" dirty="0"/>
              <a:t>Large objects (photos, videos, CAD files, etc.) are stored as a </a:t>
            </a:r>
            <a:r>
              <a:rPr lang="en-US" altLang="en-US" sz="2000" i="1" dirty="0"/>
              <a:t>large object</a:t>
            </a:r>
            <a:r>
              <a:rPr lang="en-US" altLang="en-US" sz="2000" dirty="0"/>
              <a:t>:</a:t>
            </a:r>
          </a:p>
          <a:p>
            <a:pPr lvl="1"/>
            <a:r>
              <a:rPr lang="en-US" altLang="en-US" sz="2000" b="1" dirty="0">
                <a:solidFill>
                  <a:srgbClr val="002060"/>
                </a:solidFill>
              </a:rPr>
              <a:t>blob</a:t>
            </a:r>
            <a:r>
              <a:rPr lang="en-US" altLang="en-US" sz="2000" dirty="0"/>
              <a:t>: binary large object -- object is a large collection of uninterpreted binary data (whose interpretation is left to an application outside of the database system)</a:t>
            </a:r>
          </a:p>
          <a:p>
            <a:pPr lvl="1"/>
            <a:r>
              <a:rPr lang="en-US" altLang="en-US" sz="2000" b="1" dirty="0">
                <a:solidFill>
                  <a:srgbClr val="002060"/>
                </a:solidFill>
              </a:rPr>
              <a:t>clob</a:t>
            </a:r>
            <a:r>
              <a:rPr lang="en-US" altLang="en-US" sz="2000" dirty="0"/>
              <a:t>: character large object -- object is a large collection of character data</a:t>
            </a:r>
          </a:p>
          <a:p>
            <a:r>
              <a:rPr lang="en-US" altLang="en-US" sz="2000" dirty="0"/>
              <a:t>When a query returns a large object, a pointer is returned rather than the large object itself.</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pPr>
              <a:defRPr/>
            </a:pPr>
            <a:r>
              <a:rPr lang="en-US" sz="2800" dirty="0">
                <a:ea typeface="+mj-ea"/>
              </a:rPr>
              <a:t>User-Defined Types</a:t>
            </a:r>
          </a:p>
        </p:txBody>
      </p:sp>
      <p:sp>
        <p:nvSpPr>
          <p:cNvPr id="73731" name="Rectangle 3"/>
          <p:cNvSpPr>
            <a:spLocks noGrp="1" noChangeArrowheads="1"/>
          </p:cNvSpPr>
          <p:nvPr>
            <p:ph type="body" idx="1"/>
          </p:nvPr>
        </p:nvSpPr>
        <p:spPr>
          <a:xfrm>
            <a:off x="768351" y="1135063"/>
            <a:ext cx="7619746" cy="2949257"/>
          </a:xfrm>
        </p:spPr>
        <p:txBody>
          <a:bodyPr/>
          <a:lstStyle/>
          <a:p>
            <a:pPr>
              <a:tabLst>
                <a:tab pos="1146175" algn="l"/>
                <a:tab pos="1890713" algn="l"/>
              </a:tabLst>
            </a:pPr>
            <a:r>
              <a:rPr lang="en-US" altLang="en-US" sz="2400" b="1" dirty="0">
                <a:solidFill>
                  <a:srgbClr val="002060"/>
                </a:solidFill>
              </a:rPr>
              <a:t>create type </a:t>
            </a:r>
            <a:r>
              <a:rPr lang="en-US" altLang="en-US" sz="2400" dirty="0"/>
              <a:t>construct in SQL creates user-defined type</a:t>
            </a:r>
          </a:p>
          <a:p>
            <a:pPr>
              <a:buFont typeface="Monotype Sorts" charset="2"/>
              <a:buNone/>
              <a:tabLst>
                <a:tab pos="1146175" algn="l"/>
                <a:tab pos="1890713" algn="l"/>
              </a:tabLst>
            </a:pPr>
            <a:r>
              <a:rPr lang="en-US" altLang="en-US" sz="2400" dirty="0"/>
              <a:t> </a:t>
            </a:r>
          </a:p>
          <a:p>
            <a:pPr lvl="1">
              <a:buFont typeface="Monotype Sorts" charset="2"/>
              <a:buNone/>
              <a:tabLst>
                <a:tab pos="1146175" algn="l"/>
                <a:tab pos="1890713" algn="l"/>
              </a:tabLst>
            </a:pPr>
            <a:r>
              <a:rPr lang="en-US" altLang="en-US" sz="2000" b="1" dirty="0"/>
              <a:t>		create type </a:t>
            </a:r>
            <a:r>
              <a:rPr lang="en-US" altLang="en-US" sz="2000" i="1" dirty="0"/>
              <a:t>Dollars</a:t>
            </a:r>
            <a:r>
              <a:rPr lang="en-US" altLang="en-US" sz="2000" b="1" dirty="0"/>
              <a:t> as numeric (12,2) final </a:t>
            </a:r>
            <a:br>
              <a:rPr lang="en-US" altLang="en-US" sz="2000" b="1" dirty="0"/>
            </a:br>
            <a:r>
              <a:rPr lang="en-US" altLang="en-US" sz="2000" b="1" dirty="0"/>
              <a:t> </a:t>
            </a:r>
            <a:endParaRPr lang="en-US" altLang="en-US" sz="2000" dirty="0"/>
          </a:p>
          <a:p>
            <a:pPr>
              <a:tabLst>
                <a:tab pos="1146175" algn="l"/>
                <a:tab pos="1890713" algn="l"/>
              </a:tabLst>
            </a:pPr>
            <a:r>
              <a:rPr lang="en-US" altLang="en-US" sz="2400" dirty="0"/>
              <a:t>Example:</a:t>
            </a:r>
          </a:p>
          <a:p>
            <a:pPr>
              <a:buNone/>
              <a:tabLst>
                <a:tab pos="1146175" algn="l"/>
                <a:tab pos="1890713" algn="l"/>
              </a:tabLst>
            </a:pPr>
            <a:r>
              <a:rPr lang="en-US" altLang="en-US" sz="2000" b="1" dirty="0"/>
              <a:t>               create table </a:t>
            </a:r>
            <a:r>
              <a:rPr lang="en-US" altLang="en-US" sz="2000" i="1" dirty="0"/>
              <a:t>department</a:t>
            </a:r>
            <a:br>
              <a:rPr lang="en-US" altLang="en-US" sz="2000" i="1" dirty="0"/>
            </a:br>
            <a:r>
              <a:rPr lang="en-US" altLang="en-US" sz="2000" i="1" dirty="0"/>
              <a:t>          </a:t>
            </a:r>
            <a:r>
              <a:rPr lang="en-US" altLang="en-US" sz="2000" dirty="0"/>
              <a:t>(</a:t>
            </a:r>
            <a:r>
              <a:rPr lang="en-US" altLang="en-US" sz="2000" i="1" dirty="0"/>
              <a:t>dept_name </a:t>
            </a:r>
            <a:r>
              <a:rPr lang="en-US" altLang="en-US" sz="2000" b="1" dirty="0" err="1"/>
              <a:t>varchar</a:t>
            </a:r>
            <a:r>
              <a:rPr lang="en-US" altLang="en-US" sz="2000" b="1" dirty="0"/>
              <a:t> </a:t>
            </a:r>
            <a:r>
              <a:rPr lang="en-US" altLang="en-US" sz="2000" dirty="0"/>
              <a:t>(20),</a:t>
            </a:r>
            <a:br>
              <a:rPr lang="en-US" altLang="en-US" sz="2000" dirty="0"/>
            </a:br>
            <a:r>
              <a:rPr lang="en-US" altLang="en-US" sz="2000" dirty="0"/>
              <a:t>          </a:t>
            </a:r>
            <a:r>
              <a:rPr lang="en-US" altLang="en-US" sz="2000" i="1" dirty="0"/>
              <a:t>building </a:t>
            </a:r>
            <a:r>
              <a:rPr lang="en-US" altLang="en-US" sz="2000" b="1" dirty="0" err="1"/>
              <a:t>varchar</a:t>
            </a:r>
            <a:r>
              <a:rPr lang="en-US" altLang="en-US" sz="2000" b="1" dirty="0"/>
              <a:t> </a:t>
            </a:r>
            <a:r>
              <a:rPr lang="en-US" altLang="en-US" sz="2000" dirty="0"/>
              <a:t>(15),</a:t>
            </a:r>
            <a:br>
              <a:rPr lang="en-US" altLang="en-US" sz="2000" dirty="0"/>
            </a:br>
            <a:r>
              <a:rPr lang="en-US" altLang="en-US" sz="2000" dirty="0"/>
              <a:t>          </a:t>
            </a:r>
            <a:r>
              <a:rPr lang="en-US" altLang="en-US" sz="2000" i="1" dirty="0"/>
              <a:t>budget Dollars</a:t>
            </a:r>
            <a:r>
              <a:rPr lang="en-US" altLang="en-US" sz="2000" dirty="0"/>
              <a:t>);</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a:xfrm>
            <a:off x="768350" y="177635"/>
            <a:ext cx="8077200" cy="609600"/>
          </a:xfrm>
        </p:spPr>
        <p:txBody>
          <a:bodyPr/>
          <a:lstStyle/>
          <a:p>
            <a:pPr>
              <a:defRPr/>
            </a:pPr>
            <a:r>
              <a:rPr lang="en-US" sz="2800" dirty="0">
                <a:ea typeface="+mj-ea"/>
              </a:rPr>
              <a:t>Domains</a:t>
            </a:r>
          </a:p>
        </p:txBody>
      </p:sp>
      <p:sp>
        <p:nvSpPr>
          <p:cNvPr id="75779" name="Rectangle 3"/>
          <p:cNvSpPr>
            <a:spLocks noGrp="1" noChangeArrowheads="1"/>
          </p:cNvSpPr>
          <p:nvPr>
            <p:ph type="body" idx="1"/>
          </p:nvPr>
        </p:nvSpPr>
        <p:spPr>
          <a:xfrm>
            <a:off x="768350" y="1100833"/>
            <a:ext cx="7550702" cy="5039558"/>
          </a:xfrm>
        </p:spPr>
        <p:txBody>
          <a:bodyPr/>
          <a:lstStyle/>
          <a:p>
            <a:r>
              <a:rPr lang="en-US" altLang="en-US" sz="2400" b="1" dirty="0">
                <a:solidFill>
                  <a:srgbClr val="002060"/>
                </a:solidFill>
              </a:rPr>
              <a:t>create domain</a:t>
            </a:r>
            <a:r>
              <a:rPr lang="en-US" altLang="en-US" sz="2400" dirty="0">
                <a:solidFill>
                  <a:srgbClr val="002060"/>
                </a:solidFill>
              </a:rPr>
              <a:t> </a:t>
            </a:r>
            <a:r>
              <a:rPr lang="en-US" altLang="en-US" sz="2400" dirty="0"/>
              <a:t>construct in SQL-92 creates user-defined domain </a:t>
            </a:r>
            <a:r>
              <a:rPr lang="en-US" altLang="en-US" sz="2400" dirty="0" smtClean="0"/>
              <a:t>types</a:t>
            </a:r>
            <a:endParaRPr lang="en-US" altLang="en-US" sz="2400" dirty="0"/>
          </a:p>
          <a:p>
            <a:pPr lvl="1">
              <a:buFont typeface="Monotype Sorts" charset="2"/>
              <a:buNone/>
            </a:pPr>
            <a:r>
              <a:rPr lang="en-US" altLang="en-US" sz="2400" b="1" dirty="0"/>
              <a:t>		</a:t>
            </a:r>
            <a:r>
              <a:rPr lang="en-US" altLang="en-US" sz="2000" b="1" dirty="0"/>
              <a:t>create domain </a:t>
            </a:r>
            <a:r>
              <a:rPr lang="en-US" altLang="en-US" sz="2000" i="1" dirty="0" err="1"/>
              <a:t>person_name</a:t>
            </a:r>
            <a:r>
              <a:rPr lang="en-US" altLang="en-US" sz="2000" i="1" dirty="0"/>
              <a:t> </a:t>
            </a:r>
            <a:r>
              <a:rPr lang="en-US" altLang="en-US" sz="2000" b="1" dirty="0"/>
              <a:t>char</a:t>
            </a:r>
            <a:r>
              <a:rPr lang="en-US" altLang="en-US" sz="2000" dirty="0"/>
              <a:t>(20) </a:t>
            </a:r>
            <a:r>
              <a:rPr lang="en-US" altLang="en-US" sz="2000" b="1" dirty="0"/>
              <a:t>not null</a:t>
            </a:r>
          </a:p>
          <a:p>
            <a:pPr lvl="1">
              <a:buFont typeface="Monotype Sorts" charset="2"/>
              <a:buNone/>
            </a:pPr>
            <a:r>
              <a:rPr lang="en-US" altLang="en-US" sz="2400" dirty="0"/>
              <a:t> </a:t>
            </a:r>
          </a:p>
          <a:p>
            <a:r>
              <a:rPr lang="en-US" altLang="en-US" sz="2400" dirty="0">
                <a:solidFill>
                  <a:srgbClr val="0070C0"/>
                </a:solidFill>
              </a:rPr>
              <a:t>Types and domains are similar.  Domains can have constraints, such as </a:t>
            </a:r>
            <a:r>
              <a:rPr lang="en-US" altLang="en-US" sz="2400" b="1" dirty="0">
                <a:solidFill>
                  <a:srgbClr val="0070C0"/>
                </a:solidFill>
              </a:rPr>
              <a:t>not null</a:t>
            </a:r>
            <a:r>
              <a:rPr lang="en-US" altLang="en-US" sz="2400" dirty="0">
                <a:solidFill>
                  <a:srgbClr val="0070C0"/>
                </a:solidFill>
              </a:rPr>
              <a:t>, specified on them.</a:t>
            </a:r>
          </a:p>
          <a:p>
            <a:r>
              <a:rPr lang="en-US" altLang="en-US" sz="2400" dirty="0"/>
              <a:t>Example:</a:t>
            </a:r>
            <a:endParaRPr lang="en-US" altLang="en-US" sz="2400" b="1" dirty="0"/>
          </a:p>
          <a:p>
            <a:pPr>
              <a:buNone/>
            </a:pPr>
            <a:r>
              <a:rPr lang="en-US" altLang="en-US" sz="2000" b="1" dirty="0"/>
              <a:t>        create domain </a:t>
            </a:r>
            <a:r>
              <a:rPr lang="en-US" altLang="en-US" sz="2000" i="1" dirty="0" err="1"/>
              <a:t>degree_level</a:t>
            </a:r>
            <a:r>
              <a:rPr lang="en-US" altLang="en-US" sz="2000" i="1" dirty="0"/>
              <a:t> </a:t>
            </a:r>
            <a:r>
              <a:rPr lang="en-US" altLang="en-US" sz="2000" b="1" dirty="0"/>
              <a:t>varchar</a:t>
            </a:r>
            <a:r>
              <a:rPr lang="en-US" altLang="en-US" sz="2000" dirty="0"/>
              <a:t>(10)</a:t>
            </a:r>
            <a:br>
              <a:rPr lang="en-US" altLang="en-US" sz="2000" dirty="0"/>
            </a:br>
            <a:r>
              <a:rPr lang="en-US" altLang="en-US" sz="2000" dirty="0"/>
              <a:t>       </a:t>
            </a:r>
            <a:r>
              <a:rPr lang="en-US" altLang="en-US" sz="2000" b="1" dirty="0"/>
              <a:t>constraint </a:t>
            </a:r>
            <a:r>
              <a:rPr lang="en-US" altLang="en-US" sz="2000" i="1" dirty="0" err="1"/>
              <a:t>degree_level_test</a:t>
            </a:r>
            <a:r>
              <a:rPr lang="en-US" altLang="en-US" sz="2000" i="1" dirty="0"/>
              <a:t/>
            </a:r>
            <a:br>
              <a:rPr lang="en-US" altLang="en-US" sz="2000" i="1" dirty="0"/>
            </a:br>
            <a:r>
              <a:rPr lang="en-US" altLang="en-US" sz="2000" i="1" dirty="0"/>
              <a:t>            </a:t>
            </a:r>
            <a:r>
              <a:rPr lang="en-US" altLang="en-US" sz="2000" b="1" dirty="0"/>
              <a:t>check </a:t>
            </a:r>
            <a:r>
              <a:rPr lang="en-US" altLang="en-US" sz="2000" dirty="0"/>
              <a:t>(</a:t>
            </a:r>
            <a:r>
              <a:rPr lang="en-US" altLang="en-US" sz="2000" b="1" dirty="0"/>
              <a:t>value in </a:t>
            </a:r>
            <a:r>
              <a:rPr lang="en-US" altLang="en-US" sz="2000" dirty="0"/>
              <a:t>('Bachelors', 'Masters', 'Doctorate'));</a:t>
            </a:r>
          </a:p>
          <a:p>
            <a:endParaRPr lang="en-US" altLang="en-US" sz="1700"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en-US" sz="2800" dirty="0">
                <a:effectLst>
                  <a:outerShdw blurRad="38100" dist="38100" dir="2700000" algn="tl">
                    <a:srgbClr val="C0C0C0"/>
                  </a:outerShdw>
                </a:effectLst>
              </a:rPr>
              <a:t>Index Creation</a:t>
            </a:r>
          </a:p>
        </p:txBody>
      </p:sp>
      <p:sp>
        <p:nvSpPr>
          <p:cNvPr id="72707" name="Rectangle 3"/>
          <p:cNvSpPr>
            <a:spLocks noGrp="1" noChangeArrowheads="1"/>
          </p:cNvSpPr>
          <p:nvPr>
            <p:ph type="body" idx="1"/>
          </p:nvPr>
        </p:nvSpPr>
        <p:spPr>
          <a:xfrm>
            <a:off x="768351" y="1093789"/>
            <a:ext cx="7638802" cy="4112195"/>
          </a:xfrm>
        </p:spPr>
        <p:txBody>
          <a:bodyPr/>
          <a:lstStyle/>
          <a:p>
            <a:r>
              <a:rPr lang="en-US" altLang="en-US" sz="2400" dirty="0"/>
              <a:t>Many queries reference only a small proportion of the records in a table. </a:t>
            </a:r>
          </a:p>
          <a:p>
            <a:r>
              <a:rPr lang="en-US" altLang="en-US" sz="2400" dirty="0"/>
              <a:t>It is inefficient for the system to read every record to find  a record with  particular value</a:t>
            </a:r>
          </a:p>
          <a:p>
            <a:r>
              <a:rPr lang="en-US" altLang="en-US" sz="2400" dirty="0"/>
              <a:t>An </a:t>
            </a:r>
            <a:r>
              <a:rPr lang="en-US" altLang="en-US" sz="2400" b="1" dirty="0">
                <a:solidFill>
                  <a:srgbClr val="002060"/>
                </a:solidFill>
              </a:rPr>
              <a:t>index</a:t>
            </a:r>
            <a:r>
              <a:rPr lang="en-US" altLang="en-US" sz="2400" dirty="0"/>
              <a:t> on an attribute of a relation is a data structure that allows the database system to find those tuples in the relation that have a specified value for that attribute efficiently, without scanning through all the tuples of the relation.</a:t>
            </a:r>
          </a:p>
          <a:p>
            <a:r>
              <a:rPr lang="en-US" altLang="en-US" sz="2400" dirty="0"/>
              <a:t>We create an index with the </a:t>
            </a:r>
            <a:r>
              <a:rPr lang="en-US" altLang="en-US" sz="2400" b="1" dirty="0"/>
              <a:t>create index </a:t>
            </a:r>
            <a:r>
              <a:rPr lang="en-US" altLang="en-US" sz="2400" dirty="0"/>
              <a:t>command</a:t>
            </a:r>
          </a:p>
          <a:p>
            <a:pPr>
              <a:buNone/>
            </a:pPr>
            <a:r>
              <a:rPr lang="en-US" altLang="en-US" sz="2400" dirty="0"/>
              <a:t>         </a:t>
            </a:r>
            <a:r>
              <a:rPr lang="en-US" altLang="en-US" sz="2400" b="1" dirty="0"/>
              <a:t>create index </a:t>
            </a:r>
            <a:r>
              <a:rPr lang="en-US" altLang="en-US" sz="2400" dirty="0"/>
              <a:t>&lt;name&gt; </a:t>
            </a:r>
            <a:r>
              <a:rPr lang="en-US" altLang="en-US" sz="2400" b="1" dirty="0"/>
              <a:t>on </a:t>
            </a:r>
            <a:r>
              <a:rPr lang="en-US" altLang="en-US" sz="2400" dirty="0"/>
              <a:t>&lt;relation-name&gt; (attribute);</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en-US" sz="2800" dirty="0">
                <a:effectLst>
                  <a:outerShdw blurRad="38100" dist="38100" dir="2700000" algn="tl">
                    <a:srgbClr val="C0C0C0"/>
                  </a:outerShdw>
                </a:effectLst>
              </a:rPr>
              <a:t>Index Creation Example</a:t>
            </a:r>
          </a:p>
        </p:txBody>
      </p:sp>
      <p:sp>
        <p:nvSpPr>
          <p:cNvPr id="72707" name="Rectangle 3"/>
          <p:cNvSpPr>
            <a:spLocks noGrp="1" noChangeArrowheads="1"/>
          </p:cNvSpPr>
          <p:nvPr>
            <p:ph type="body" idx="1"/>
          </p:nvPr>
        </p:nvSpPr>
        <p:spPr>
          <a:xfrm>
            <a:off x="768351" y="1093789"/>
            <a:ext cx="7497826" cy="4563300"/>
          </a:xfrm>
        </p:spPr>
        <p:txBody>
          <a:bodyPr/>
          <a:lstStyle/>
          <a:p>
            <a:r>
              <a:rPr lang="en-US" altLang="en-US" sz="2000" b="1" dirty="0"/>
              <a:t>create table </a:t>
            </a:r>
            <a:r>
              <a:rPr lang="en-US" altLang="en-US" sz="2000" i="1" dirty="0"/>
              <a:t>student	</a:t>
            </a:r>
            <a:br>
              <a:rPr lang="en-US" altLang="en-US" sz="2000" i="1" dirty="0"/>
            </a:br>
            <a:r>
              <a:rPr lang="en-US" altLang="en-US" sz="2000" dirty="0"/>
              <a:t>(</a:t>
            </a:r>
            <a:r>
              <a:rPr lang="en-US" altLang="en-US" sz="2000" i="1" dirty="0"/>
              <a:t>ID </a:t>
            </a:r>
            <a:r>
              <a:rPr lang="en-US" altLang="en-US" sz="2000" b="1" dirty="0" err="1"/>
              <a:t>varchar</a:t>
            </a:r>
            <a:r>
              <a:rPr lang="en-US" altLang="en-US" sz="2000" b="1" dirty="0"/>
              <a:t> </a:t>
            </a:r>
            <a:r>
              <a:rPr lang="en-US" altLang="en-US" sz="2000" dirty="0"/>
              <a:t>(5),</a:t>
            </a:r>
            <a:br>
              <a:rPr lang="en-US" altLang="en-US" sz="2000" dirty="0"/>
            </a:br>
            <a:r>
              <a:rPr lang="en-US" altLang="en-US" sz="2000" i="1" dirty="0"/>
              <a:t>name </a:t>
            </a:r>
            <a:r>
              <a:rPr lang="en-US" altLang="en-US" sz="2000" b="1" dirty="0" err="1"/>
              <a:t>varchar</a:t>
            </a:r>
            <a:r>
              <a:rPr lang="en-US" altLang="en-US" sz="2000" b="1" dirty="0"/>
              <a:t> </a:t>
            </a:r>
            <a:r>
              <a:rPr lang="en-US" altLang="en-US" sz="2000" dirty="0"/>
              <a:t>(20) </a:t>
            </a:r>
            <a:r>
              <a:rPr lang="en-US" altLang="en-US" sz="2000" b="1" dirty="0"/>
              <a:t>not null</a:t>
            </a:r>
            <a:r>
              <a:rPr lang="en-US" altLang="en-US" sz="2000" dirty="0"/>
              <a:t>,</a:t>
            </a:r>
            <a:br>
              <a:rPr lang="en-US" altLang="en-US" sz="2000" dirty="0"/>
            </a:br>
            <a:r>
              <a:rPr lang="en-US" altLang="en-US" sz="2000" i="1" dirty="0"/>
              <a:t>dept_name </a:t>
            </a:r>
            <a:r>
              <a:rPr lang="en-US" altLang="en-US" sz="2000" b="1" dirty="0" err="1"/>
              <a:t>varchar</a:t>
            </a:r>
            <a:r>
              <a:rPr lang="en-US" altLang="en-US" sz="2000" b="1" dirty="0"/>
              <a:t> </a:t>
            </a:r>
            <a:r>
              <a:rPr lang="en-US" altLang="en-US" sz="2000" dirty="0"/>
              <a:t>(20),</a:t>
            </a:r>
            <a:br>
              <a:rPr lang="en-US" altLang="en-US" sz="2000" dirty="0"/>
            </a:br>
            <a:r>
              <a:rPr lang="en-US" altLang="en-US" sz="2000" i="1" dirty="0"/>
              <a:t>tot_cred </a:t>
            </a:r>
            <a:r>
              <a:rPr lang="en-US" altLang="en-US" sz="2000" b="1" dirty="0"/>
              <a:t>numeric </a:t>
            </a:r>
            <a:r>
              <a:rPr lang="en-US" altLang="en-US" sz="2000" dirty="0"/>
              <a:t>(3,0) </a:t>
            </a:r>
            <a:r>
              <a:rPr lang="en-US" altLang="en-US" sz="2000" b="1" dirty="0"/>
              <a:t>default </a:t>
            </a:r>
            <a:r>
              <a:rPr lang="en-US" altLang="en-US" sz="2000" dirty="0"/>
              <a:t>0,</a:t>
            </a:r>
            <a:br>
              <a:rPr lang="en-US" altLang="en-US" sz="2000" dirty="0"/>
            </a:br>
            <a:r>
              <a:rPr lang="en-US" altLang="en-US" sz="2000" b="1" dirty="0"/>
              <a:t>primary key </a:t>
            </a:r>
            <a:r>
              <a:rPr lang="en-US" altLang="en-US" sz="2000" dirty="0"/>
              <a:t>(</a:t>
            </a:r>
            <a:r>
              <a:rPr lang="en-US" altLang="en-US" sz="2000" i="1" dirty="0"/>
              <a:t>ID</a:t>
            </a:r>
            <a:r>
              <a:rPr lang="en-US" altLang="en-US" sz="2000" dirty="0"/>
              <a:t>))</a:t>
            </a:r>
          </a:p>
          <a:p>
            <a:r>
              <a:rPr lang="en-US" altLang="en-US" sz="2000" b="1" dirty="0">
                <a:solidFill>
                  <a:srgbClr val="002060"/>
                </a:solidFill>
              </a:rPr>
              <a:t>create index </a:t>
            </a:r>
            <a:r>
              <a:rPr lang="en-US" altLang="en-US" sz="2000" i="1" dirty="0" err="1">
                <a:solidFill>
                  <a:srgbClr val="002060"/>
                </a:solidFill>
              </a:rPr>
              <a:t>studentID_index</a:t>
            </a:r>
            <a:r>
              <a:rPr lang="en-US" altLang="en-US" sz="2000" i="1" dirty="0">
                <a:solidFill>
                  <a:srgbClr val="002060"/>
                </a:solidFill>
              </a:rPr>
              <a:t> </a:t>
            </a:r>
            <a:r>
              <a:rPr lang="en-US" altLang="en-US" sz="2000" b="1" dirty="0">
                <a:solidFill>
                  <a:srgbClr val="002060"/>
                </a:solidFill>
              </a:rPr>
              <a:t>on </a:t>
            </a:r>
            <a:r>
              <a:rPr lang="en-US" altLang="en-US" sz="2000" i="1" dirty="0">
                <a:solidFill>
                  <a:srgbClr val="002060"/>
                </a:solidFill>
              </a:rPr>
              <a:t>student</a:t>
            </a:r>
            <a:r>
              <a:rPr lang="en-US" altLang="en-US" sz="2000" dirty="0">
                <a:solidFill>
                  <a:srgbClr val="002060"/>
                </a:solidFill>
              </a:rPr>
              <a:t>(</a:t>
            </a:r>
            <a:r>
              <a:rPr lang="en-US" altLang="en-US" sz="2000" i="1" dirty="0">
                <a:solidFill>
                  <a:srgbClr val="002060"/>
                </a:solidFill>
              </a:rPr>
              <a:t>ID</a:t>
            </a:r>
            <a:r>
              <a:rPr lang="en-US" altLang="en-US" sz="2000" dirty="0">
                <a:solidFill>
                  <a:srgbClr val="002060"/>
                </a:solidFill>
              </a:rPr>
              <a:t>)</a:t>
            </a:r>
          </a:p>
          <a:p>
            <a:r>
              <a:rPr lang="en-US" altLang="en-US" sz="2000" dirty="0"/>
              <a:t>The query:</a:t>
            </a:r>
          </a:p>
          <a:p>
            <a:pPr>
              <a:buNone/>
            </a:pPr>
            <a:r>
              <a:rPr lang="en-US" altLang="en-US" sz="2000" b="1" dirty="0"/>
              <a:t>            select * </a:t>
            </a:r>
            <a:br>
              <a:rPr lang="en-US" altLang="en-US" sz="2000" b="1" dirty="0"/>
            </a:br>
            <a:r>
              <a:rPr lang="en-US" altLang="en-US" sz="2000" b="1" dirty="0"/>
              <a:t>       from </a:t>
            </a:r>
            <a:r>
              <a:rPr lang="en-US" altLang="en-US" sz="2000" dirty="0"/>
              <a:t> </a:t>
            </a:r>
            <a:r>
              <a:rPr lang="en-US" altLang="en-US" sz="2000" i="1" dirty="0"/>
              <a:t>student</a:t>
            </a:r>
            <a:br>
              <a:rPr lang="en-US" altLang="en-US" sz="2000" i="1" dirty="0"/>
            </a:br>
            <a:r>
              <a:rPr lang="en-US" altLang="en-US" sz="2000" i="1" dirty="0"/>
              <a:t>       </a:t>
            </a:r>
            <a:r>
              <a:rPr lang="en-US" altLang="en-US" sz="2000" b="1" dirty="0"/>
              <a:t>where </a:t>
            </a:r>
            <a:r>
              <a:rPr lang="en-US" altLang="en-US" sz="2000" i="1" dirty="0"/>
              <a:t> ID = </a:t>
            </a:r>
            <a:r>
              <a:rPr lang="en-US" altLang="en-US" sz="2000" dirty="0"/>
              <a:t>'12345'</a:t>
            </a:r>
          </a:p>
          <a:p>
            <a:pPr>
              <a:buNone/>
            </a:pPr>
            <a:r>
              <a:rPr lang="en-US" altLang="en-US" sz="2000" dirty="0"/>
              <a:t>     can be executed by using the index to find the required record,  without looking at all records of </a:t>
            </a:r>
            <a:r>
              <a:rPr lang="en-US" altLang="en-US" sz="2000" i="1" dirty="0"/>
              <a:t>student</a:t>
            </a:r>
            <a:endParaRPr lang="en-US" altLang="en-US" sz="2000"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buFont typeface="Wingdings" panose="05000000000000000000" pitchFamily="2" charset="2"/>
              <a:buNone/>
            </a:pPr>
            <a:r>
              <a:rPr lang="zh-CN" altLang="en-US" dirty="0" smtClean="0"/>
              <a:t>总结：索引</a:t>
            </a:r>
          </a:p>
        </p:txBody>
      </p:sp>
      <p:sp>
        <p:nvSpPr>
          <p:cNvPr id="60419" name="内容占位符 2"/>
          <p:cNvSpPr>
            <a:spLocks noGrp="1"/>
          </p:cNvSpPr>
          <p:nvPr>
            <p:ph idx="1"/>
          </p:nvPr>
        </p:nvSpPr>
        <p:spPr/>
        <p:txBody>
          <a:bodyPr rtlCol="0">
            <a:normAutofit/>
          </a:bodyPr>
          <a:lstStyle/>
          <a:p>
            <a:pPr algn="just" eaLnBrk="1" fontAlgn="auto" hangingPunct="1">
              <a:lnSpc>
                <a:spcPct val="120000"/>
              </a:lnSpc>
              <a:spcAft>
                <a:spcPts val="0"/>
              </a:spcAft>
              <a:buClr>
                <a:schemeClr val="tx1"/>
              </a:buClr>
              <a:defRPr/>
            </a:pPr>
            <a:r>
              <a:rPr lang="zh-CN" altLang="en-US" sz="2400" dirty="0" smtClean="0">
                <a:latin typeface="+mn-ea"/>
              </a:rPr>
              <a:t>索引是关系型数据库的一个基本概念。</a:t>
            </a:r>
          </a:p>
          <a:p>
            <a:pPr algn="just" eaLnBrk="1" fontAlgn="auto" hangingPunct="1">
              <a:lnSpc>
                <a:spcPct val="120000"/>
              </a:lnSpc>
              <a:spcAft>
                <a:spcPts val="0"/>
              </a:spcAft>
              <a:buClr>
                <a:schemeClr val="tx1"/>
              </a:buClr>
              <a:defRPr/>
            </a:pPr>
            <a:r>
              <a:rPr lang="zh-CN" altLang="en-US" sz="2400" dirty="0" smtClean="0">
                <a:latin typeface="+mn-ea"/>
              </a:rPr>
              <a:t>数据库的索引类似图书的索引，能够使数据库程序不用浏览整个表，就可以找到表中的数据。</a:t>
            </a:r>
          </a:p>
          <a:p>
            <a:pPr algn="just" eaLnBrk="1" fontAlgn="auto" hangingPunct="1">
              <a:lnSpc>
                <a:spcPct val="120000"/>
              </a:lnSpc>
              <a:spcAft>
                <a:spcPts val="0"/>
              </a:spcAft>
              <a:buClr>
                <a:schemeClr val="tx1"/>
              </a:buClr>
              <a:defRPr/>
            </a:pPr>
            <a:r>
              <a:rPr lang="zh-CN" altLang="en-US" sz="2400" dirty="0" smtClean="0">
                <a:latin typeface="+mn-ea"/>
              </a:rPr>
              <a:t>索引是一个表中所包含的值的列表，它说明了表中包含各个值的行所在的存储位置。</a:t>
            </a:r>
          </a:p>
          <a:p>
            <a:pPr algn="just" eaLnBrk="1" fontAlgn="auto" hangingPunct="1">
              <a:lnSpc>
                <a:spcPct val="120000"/>
              </a:lnSpc>
              <a:spcAft>
                <a:spcPts val="0"/>
              </a:spcAft>
              <a:buClr>
                <a:schemeClr val="tx1"/>
              </a:buClr>
              <a:defRPr/>
            </a:pPr>
            <a:r>
              <a:rPr lang="zh-CN" altLang="en-US" sz="2400" dirty="0" smtClean="0">
                <a:latin typeface="+mn-ea"/>
              </a:rPr>
              <a:t>用户可以利用索引快速访问数据库表中的特定信息。</a:t>
            </a:r>
          </a:p>
          <a:p>
            <a:pPr algn="just" eaLnBrk="1" fontAlgn="auto" hangingPunct="1">
              <a:lnSpc>
                <a:spcPct val="120000"/>
              </a:lnSpc>
              <a:spcAft>
                <a:spcPts val="0"/>
              </a:spcAft>
              <a:buClr>
                <a:schemeClr val="tx1"/>
              </a:buClr>
              <a:defRPr/>
            </a:pPr>
            <a:r>
              <a:rPr lang="zh-CN" altLang="en-US" sz="2400" dirty="0" smtClean="0">
                <a:latin typeface="+mn-ea"/>
              </a:rPr>
              <a:t>但使用索引存储地址将占用磁盘空间，同时在数据维护时，也将花费一定的时间。因此要合理设计索引。</a:t>
            </a:r>
          </a:p>
        </p:txBody>
      </p:sp>
      <p:sp>
        <p:nvSpPr>
          <p:cNvPr id="63492" name="Text Box 3"/>
          <p:cNvSpPr txBox="1">
            <a:spLocks noChangeArrowheads="1"/>
          </p:cNvSpPr>
          <p:nvPr/>
        </p:nvSpPr>
        <p:spPr bwMode="auto">
          <a:xfrm>
            <a:off x="962025" y="1581150"/>
            <a:ext cx="75438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20000"/>
              </a:lnSpc>
              <a:spcBef>
                <a:spcPct val="35000"/>
              </a:spcBef>
              <a:buClr>
                <a:schemeClr val="accent1"/>
              </a:buClr>
              <a:buFont typeface="Wingdings" panose="05000000000000000000" pitchFamily="2" charset="2"/>
              <a:buNone/>
            </a:pPr>
            <a:r>
              <a:rPr lang="zh-CN" altLang="en-US" sz="3200" b="1">
                <a:latin typeface="方正姚体" panose="02010601030101010101" pitchFamily="2" charset="-122"/>
                <a:ea typeface="方正姚体" panose="02010601030101010101" pitchFamily="2" charset="-122"/>
              </a:rPr>
              <a:t>   </a:t>
            </a:r>
            <a:endParaRPr lang="zh-CN" altLang="en-US" sz="1800" b="1">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37780997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sz="2800" dirty="0"/>
              <a:t>Authorization</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type="body" idx="1"/>
          </p:nvPr>
        </p:nvSpPr>
        <p:spPr>
          <a:xfrm>
            <a:off x="768350" y="1093789"/>
            <a:ext cx="7612169" cy="4758372"/>
          </a:xfrm>
        </p:spPr>
        <p:txBody>
          <a:bodyPr/>
          <a:lstStyle/>
          <a:p>
            <a:r>
              <a:rPr lang="en-US" altLang="en-US" sz="2000" dirty="0"/>
              <a:t>We may assign a user several forms of authorizations on parts of the database.</a:t>
            </a:r>
          </a:p>
          <a:p>
            <a:pPr lvl="1">
              <a:lnSpc>
                <a:spcPct val="160000"/>
              </a:lnSpc>
            </a:pPr>
            <a:r>
              <a:rPr lang="en-US" altLang="en-US" sz="2000" b="1" dirty="0"/>
              <a:t>Read</a:t>
            </a:r>
            <a:r>
              <a:rPr lang="en-US" altLang="en-US" sz="2000" b="1" dirty="0">
                <a:solidFill>
                  <a:schemeClr val="tx2"/>
                </a:solidFill>
              </a:rPr>
              <a:t> </a:t>
            </a:r>
            <a:r>
              <a:rPr lang="en-US" altLang="en-US" sz="2000" dirty="0"/>
              <a:t>- allows reading, but not modification of data.</a:t>
            </a:r>
          </a:p>
          <a:p>
            <a:pPr lvl="1"/>
            <a:r>
              <a:rPr lang="en-US" altLang="en-US" sz="2000" b="1" dirty="0"/>
              <a:t>Insert</a:t>
            </a:r>
            <a:r>
              <a:rPr lang="en-US" altLang="en-US" sz="2000" b="1" dirty="0">
                <a:solidFill>
                  <a:schemeClr val="tx2"/>
                </a:solidFill>
              </a:rPr>
              <a:t> </a:t>
            </a:r>
            <a:r>
              <a:rPr lang="en-US" altLang="en-US" sz="2000" dirty="0"/>
              <a:t>- allows insertion of new data, but not modification of existing data.</a:t>
            </a:r>
          </a:p>
          <a:p>
            <a:pPr lvl="1"/>
            <a:r>
              <a:rPr lang="en-US" altLang="en-US" sz="2000" b="1" dirty="0"/>
              <a:t>Update</a:t>
            </a:r>
            <a:r>
              <a:rPr lang="en-US" altLang="en-US" sz="2000" b="1" dirty="0">
                <a:solidFill>
                  <a:schemeClr val="tx2"/>
                </a:solidFill>
              </a:rPr>
              <a:t> </a:t>
            </a:r>
            <a:r>
              <a:rPr lang="en-US" altLang="en-US" sz="2000" dirty="0"/>
              <a:t>- allows modification, but not deletion of data.</a:t>
            </a:r>
          </a:p>
          <a:p>
            <a:pPr lvl="1"/>
            <a:r>
              <a:rPr lang="en-US" altLang="en-US" sz="2000" b="1" dirty="0"/>
              <a:t>Delete</a:t>
            </a:r>
            <a:r>
              <a:rPr lang="en-US" altLang="en-US" sz="2000" b="1" dirty="0">
                <a:solidFill>
                  <a:schemeClr val="tx2"/>
                </a:solidFill>
              </a:rPr>
              <a:t> </a:t>
            </a:r>
            <a:r>
              <a:rPr lang="en-US" altLang="en-US" sz="2000" dirty="0"/>
              <a:t>- allows deletion of data.</a:t>
            </a:r>
          </a:p>
          <a:p>
            <a:r>
              <a:rPr lang="en-US" altLang="en-US" sz="2000" dirty="0"/>
              <a:t>Each of these types of authorizations is called a </a:t>
            </a:r>
            <a:r>
              <a:rPr lang="en-US" altLang="en-US" sz="2000" b="1" dirty="0">
                <a:solidFill>
                  <a:srgbClr val="002060"/>
                </a:solidFill>
              </a:rPr>
              <a:t>privilege</a:t>
            </a:r>
            <a:r>
              <a:rPr lang="en-US" altLang="en-US" sz="2000" dirty="0"/>
              <a:t>. We may authorize the user all, none, or a combination of these types of privileges on specified parts of a database, such as a relation or a view.</a:t>
            </a:r>
          </a:p>
          <a:p>
            <a:endParaRPr lang="en-US" altLang="en-US" sz="2000" dirty="0"/>
          </a:p>
        </p:txBody>
      </p:sp>
    </p:spTree>
    <p:extLst>
      <p:ext uri="{BB962C8B-B14F-4D97-AF65-F5344CB8AC3E}">
        <p14:creationId xmlns:p14="http://schemas.microsoft.com/office/powerpoint/2010/main" val="146895355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sz="2800" dirty="0"/>
              <a:t>Authorization (Cont.)</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type="body" idx="1"/>
          </p:nvPr>
        </p:nvSpPr>
        <p:spPr>
          <a:xfrm>
            <a:off x="768350" y="1093789"/>
            <a:ext cx="7590445" cy="2807652"/>
          </a:xfrm>
        </p:spPr>
        <p:txBody>
          <a:bodyPr/>
          <a:lstStyle/>
          <a:p>
            <a:r>
              <a:rPr lang="en-US" altLang="en-US" sz="2400" dirty="0"/>
              <a:t>Forms of authorization to modify the database schema</a:t>
            </a:r>
          </a:p>
          <a:p>
            <a:pPr lvl="1"/>
            <a:r>
              <a:rPr lang="en-US" altLang="en-US" sz="2400" b="1" dirty="0">
                <a:solidFill>
                  <a:srgbClr val="002060"/>
                </a:solidFill>
              </a:rPr>
              <a:t>Index</a:t>
            </a:r>
            <a:r>
              <a:rPr lang="en-US" altLang="en-US" sz="2400" b="1" dirty="0">
                <a:solidFill>
                  <a:schemeClr val="tx2"/>
                </a:solidFill>
              </a:rPr>
              <a:t> </a:t>
            </a:r>
            <a:r>
              <a:rPr lang="en-US" altLang="en-US" sz="2400" dirty="0"/>
              <a:t>- allows creation and deletion of indices.</a:t>
            </a:r>
          </a:p>
          <a:p>
            <a:pPr lvl="1"/>
            <a:r>
              <a:rPr lang="en-US" altLang="en-US" sz="2400" b="1" dirty="0">
                <a:solidFill>
                  <a:srgbClr val="002060"/>
                </a:solidFill>
              </a:rPr>
              <a:t>Resources</a:t>
            </a:r>
            <a:r>
              <a:rPr lang="en-US" altLang="en-US" sz="2400" b="1" dirty="0">
                <a:solidFill>
                  <a:schemeClr val="tx2"/>
                </a:solidFill>
              </a:rPr>
              <a:t> </a:t>
            </a:r>
            <a:r>
              <a:rPr lang="en-US" altLang="en-US" sz="2400" dirty="0"/>
              <a:t>- allows creation of new relations.</a:t>
            </a:r>
          </a:p>
          <a:p>
            <a:pPr lvl="1"/>
            <a:r>
              <a:rPr lang="en-US" altLang="en-US" sz="2400" b="1" dirty="0">
                <a:solidFill>
                  <a:srgbClr val="002060"/>
                </a:solidFill>
              </a:rPr>
              <a:t>Alteration</a:t>
            </a:r>
            <a:r>
              <a:rPr lang="en-US" altLang="en-US" sz="2400" b="1" dirty="0">
                <a:solidFill>
                  <a:schemeClr val="tx2"/>
                </a:solidFill>
              </a:rPr>
              <a:t> </a:t>
            </a:r>
            <a:r>
              <a:rPr lang="en-US" altLang="en-US" sz="2400" dirty="0"/>
              <a:t>- allows addition or deletion of attributes in a relation.</a:t>
            </a:r>
          </a:p>
          <a:p>
            <a:pPr lvl="1"/>
            <a:r>
              <a:rPr lang="en-US" altLang="en-US" sz="2400" b="1" dirty="0">
                <a:solidFill>
                  <a:srgbClr val="002060"/>
                </a:solidFill>
              </a:rPr>
              <a:t>Drop</a:t>
            </a:r>
            <a:r>
              <a:rPr lang="en-US" altLang="en-US" sz="2400" b="1" dirty="0">
                <a:solidFill>
                  <a:schemeClr val="tx2"/>
                </a:solidFill>
              </a:rPr>
              <a:t> </a:t>
            </a:r>
            <a:r>
              <a:rPr lang="en-US" altLang="en-US" sz="2400" dirty="0"/>
              <a:t>- allows deletion of relations.</a:t>
            </a:r>
          </a:p>
          <a:p>
            <a:endParaRPr lang="en-US" altLang="en-US" sz="2000" dirty="0"/>
          </a:p>
        </p:txBody>
      </p:sp>
    </p:spTree>
    <p:extLst>
      <p:ext uri="{BB962C8B-B14F-4D97-AF65-F5344CB8AC3E}">
        <p14:creationId xmlns:p14="http://schemas.microsoft.com/office/powerpoint/2010/main" val="411868898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sz="2800" dirty="0"/>
              <a:t>Authorization Specification in SQL</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type="body" idx="1"/>
          </p:nvPr>
        </p:nvSpPr>
        <p:spPr>
          <a:xfrm>
            <a:off x="768350" y="1105980"/>
            <a:ext cx="7612169" cy="4903787"/>
          </a:xfrm>
        </p:spPr>
        <p:txBody>
          <a:bodyPr/>
          <a:lstStyle/>
          <a:p>
            <a:r>
              <a:rPr lang="en-US" altLang="en-US" sz="2000" dirty="0"/>
              <a:t>The </a:t>
            </a:r>
            <a:r>
              <a:rPr lang="en-US" altLang="en-US" sz="2000" b="1" dirty="0">
                <a:solidFill>
                  <a:srgbClr val="002060"/>
                </a:solidFill>
              </a:rPr>
              <a:t>grant</a:t>
            </a:r>
            <a:r>
              <a:rPr lang="en-US" altLang="en-US" sz="2000" dirty="0"/>
              <a:t> statement is used to confer authorization</a:t>
            </a:r>
          </a:p>
          <a:p>
            <a:pPr>
              <a:buFont typeface="Monotype Sorts" charset="2"/>
              <a:buNone/>
            </a:pPr>
            <a:r>
              <a:rPr lang="en-US" altLang="en-US" sz="2000" dirty="0"/>
              <a:t>	   </a:t>
            </a:r>
            <a:r>
              <a:rPr lang="en-US" altLang="en-US" sz="2000" b="1" dirty="0"/>
              <a:t>grant</a:t>
            </a:r>
            <a:r>
              <a:rPr lang="en-US" altLang="en-US" sz="2000" dirty="0"/>
              <a:t> &lt;privilege list&gt; </a:t>
            </a:r>
            <a:r>
              <a:rPr lang="en-US" altLang="en-US" sz="2000" b="1" dirty="0"/>
              <a:t>on </a:t>
            </a:r>
            <a:r>
              <a:rPr lang="en-US" altLang="en-US" sz="2000" dirty="0"/>
              <a:t>&lt;relation or view &gt; </a:t>
            </a:r>
            <a:r>
              <a:rPr lang="en-US" altLang="en-US" sz="2000" b="1" dirty="0"/>
              <a:t>to</a:t>
            </a:r>
            <a:r>
              <a:rPr lang="en-US" altLang="en-US" sz="2000" dirty="0"/>
              <a:t> &lt;user list&gt;</a:t>
            </a:r>
          </a:p>
          <a:p>
            <a:r>
              <a:rPr lang="en-US" altLang="en-US" sz="2000" dirty="0"/>
              <a:t>&lt;user list&gt; is:</a:t>
            </a:r>
          </a:p>
          <a:p>
            <a:pPr lvl="1"/>
            <a:r>
              <a:rPr lang="en-US" altLang="en-US" sz="2000" dirty="0"/>
              <a:t>a user-id</a:t>
            </a:r>
          </a:p>
          <a:p>
            <a:pPr lvl="1"/>
            <a:r>
              <a:rPr lang="en-US" altLang="en-US" sz="2000" b="1" dirty="0"/>
              <a:t>public</a:t>
            </a:r>
            <a:r>
              <a:rPr lang="en-US" altLang="en-US" sz="2000" dirty="0"/>
              <a:t>, which allows all valid users the privilege granted</a:t>
            </a:r>
          </a:p>
          <a:p>
            <a:pPr lvl="1"/>
            <a:r>
              <a:rPr lang="en-US" altLang="en-US" sz="2000" dirty="0"/>
              <a:t>A role (more on this later)</a:t>
            </a:r>
          </a:p>
          <a:p>
            <a:r>
              <a:rPr lang="en-US" altLang="en-US" sz="2000" dirty="0"/>
              <a:t>Example:</a:t>
            </a:r>
          </a:p>
          <a:p>
            <a:pPr lvl="1"/>
            <a:r>
              <a:rPr lang="en-US" altLang="en-US" sz="2000" b="1" dirty="0"/>
              <a:t>grant</a:t>
            </a:r>
            <a:r>
              <a:rPr lang="en-US" altLang="en-US" sz="2000" dirty="0"/>
              <a:t>  </a:t>
            </a:r>
            <a:r>
              <a:rPr lang="en-US" altLang="en-US" sz="2000" b="1" dirty="0"/>
              <a:t>select on  </a:t>
            </a:r>
            <a:r>
              <a:rPr lang="en-US" altLang="en-US" sz="2000" i="1" dirty="0"/>
              <a:t>department</a:t>
            </a:r>
            <a:r>
              <a:rPr lang="en-US" altLang="en-US" sz="2000" b="1" dirty="0"/>
              <a:t> to</a:t>
            </a:r>
            <a:r>
              <a:rPr lang="en-US" altLang="en-US" sz="2000" dirty="0"/>
              <a:t> </a:t>
            </a:r>
            <a:r>
              <a:rPr lang="en-US" altLang="en-US" sz="2000" dirty="0" err="1"/>
              <a:t>Amit</a:t>
            </a:r>
            <a:r>
              <a:rPr lang="en-US" altLang="en-US" sz="2000" dirty="0"/>
              <a:t>,  Satoshi</a:t>
            </a:r>
          </a:p>
          <a:p>
            <a:r>
              <a:rPr lang="en-US" altLang="en-US" sz="2000" dirty="0"/>
              <a:t>Granting a privilege on a view does not imply granting any privileges on the underlying relations.</a:t>
            </a:r>
          </a:p>
          <a:p>
            <a:r>
              <a:rPr lang="en-US" altLang="en-US" sz="2000" dirty="0"/>
              <a:t>The grantor of the privilege must already hold the privilege on the specified item (or be the database administrator).</a:t>
            </a:r>
          </a:p>
        </p:txBody>
      </p:sp>
    </p:spTree>
    <p:extLst>
      <p:ext uri="{BB962C8B-B14F-4D97-AF65-F5344CB8AC3E}">
        <p14:creationId xmlns:p14="http://schemas.microsoft.com/office/powerpoint/2010/main" val="36836771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defRPr/>
            </a:pPr>
            <a:r>
              <a:rPr lang="en-US" sz="2800" dirty="0"/>
              <a:t>Dangerous in Natural Join</a:t>
            </a:r>
          </a:p>
        </p:txBody>
      </p:sp>
      <p:sp>
        <p:nvSpPr>
          <p:cNvPr id="7171" name="Rectangle 3"/>
          <p:cNvSpPr>
            <a:spLocks noGrp="1" noChangeArrowheads="1"/>
          </p:cNvSpPr>
          <p:nvPr>
            <p:ph type="body" idx="1"/>
          </p:nvPr>
        </p:nvSpPr>
        <p:spPr>
          <a:xfrm>
            <a:off x="258417" y="1103201"/>
            <a:ext cx="8686800" cy="4944032"/>
          </a:xfrm>
        </p:spPr>
        <p:txBody>
          <a:bodyPr/>
          <a:lstStyle/>
          <a:p>
            <a:r>
              <a:rPr lang="en-US" sz="2000" dirty="0">
                <a:solidFill>
                  <a:srgbClr val="0070C0"/>
                </a:solidFill>
              </a:rPr>
              <a:t>Beware of unrelated attributes with same name which get equated incorrectly</a:t>
            </a:r>
          </a:p>
          <a:p>
            <a:r>
              <a:rPr lang="en-US" altLang="en-US" sz="2000" dirty="0">
                <a:ea typeface="ＭＳ Ｐゴシック" pitchFamily="34" charset="-128"/>
              </a:rPr>
              <a:t> </a:t>
            </a:r>
            <a:r>
              <a:rPr lang="en-US" sz="2000" dirty="0"/>
              <a:t>Example -- List the names of students instructors along with the titles of courses that they have taken</a:t>
            </a:r>
          </a:p>
          <a:p>
            <a:pPr lvl="1"/>
            <a:r>
              <a:rPr lang="en-US" sz="2000" dirty="0"/>
              <a:t>Correct version</a:t>
            </a:r>
          </a:p>
          <a:p>
            <a:pPr lvl="1">
              <a:buNone/>
            </a:pPr>
            <a:r>
              <a:rPr lang="en-US" sz="2000" b="1" dirty="0"/>
              <a:t>           select </a:t>
            </a:r>
            <a:r>
              <a:rPr lang="en-US" sz="2000" i="1" dirty="0"/>
              <a:t>name</a:t>
            </a:r>
            <a:r>
              <a:rPr lang="en-US" sz="2000" dirty="0"/>
              <a:t>, </a:t>
            </a:r>
            <a:r>
              <a:rPr lang="en-US" sz="2000" i="1" dirty="0"/>
              <a:t>title</a:t>
            </a:r>
            <a:br>
              <a:rPr lang="en-US" sz="2000" i="1" dirty="0"/>
            </a:br>
            <a:r>
              <a:rPr lang="en-US" sz="2000" i="1" dirty="0"/>
              <a:t>       </a:t>
            </a:r>
            <a:r>
              <a:rPr lang="en-US" sz="2000" b="1" dirty="0"/>
              <a:t>from </a:t>
            </a:r>
            <a:r>
              <a:rPr lang="en-US" sz="2000" i="1" dirty="0"/>
              <a:t>student </a:t>
            </a:r>
            <a:r>
              <a:rPr lang="en-US" sz="2000" b="1" dirty="0"/>
              <a:t>natural join </a:t>
            </a:r>
            <a:r>
              <a:rPr lang="en-US" sz="2000" i="1" dirty="0"/>
              <a:t>takes</a:t>
            </a:r>
            <a:r>
              <a:rPr lang="en-US" sz="2000" dirty="0"/>
              <a:t>, </a:t>
            </a:r>
            <a:r>
              <a:rPr lang="en-US" sz="2000" i="1" dirty="0"/>
              <a:t>course</a:t>
            </a:r>
            <a:br>
              <a:rPr lang="en-US" sz="2000" i="1" dirty="0"/>
            </a:br>
            <a:r>
              <a:rPr lang="en-US" sz="2000" i="1" dirty="0"/>
              <a:t>       </a:t>
            </a:r>
            <a:r>
              <a:rPr lang="en-US" sz="2000" b="1" dirty="0"/>
              <a:t>where </a:t>
            </a:r>
            <a:r>
              <a:rPr lang="en-US" sz="2000" i="1" dirty="0" err="1"/>
              <a:t>takes</a:t>
            </a:r>
            <a:r>
              <a:rPr lang="en-US" sz="2000" dirty="0" err="1"/>
              <a:t>.</a:t>
            </a:r>
            <a:r>
              <a:rPr lang="en-US" sz="2000" i="1" dirty="0" err="1"/>
              <a:t>course_id</a:t>
            </a:r>
            <a:r>
              <a:rPr lang="en-US" sz="2000" i="1" dirty="0"/>
              <a:t> </a:t>
            </a:r>
            <a:r>
              <a:rPr lang="en-US" sz="2000" dirty="0"/>
              <a:t>= </a:t>
            </a:r>
            <a:r>
              <a:rPr lang="en-US" sz="2000" i="1" dirty="0" err="1"/>
              <a:t>course</a:t>
            </a:r>
            <a:r>
              <a:rPr lang="en-US" sz="2000" dirty="0" err="1"/>
              <a:t>.</a:t>
            </a:r>
            <a:r>
              <a:rPr lang="en-US" sz="2000" i="1" dirty="0" err="1"/>
              <a:t>course_id</a:t>
            </a:r>
            <a:r>
              <a:rPr lang="en-US" sz="2000" dirty="0"/>
              <a:t>;</a:t>
            </a:r>
          </a:p>
          <a:p>
            <a:pPr lvl="1"/>
            <a:r>
              <a:rPr lang="en-US" sz="2000" dirty="0"/>
              <a:t>Incorrect version</a:t>
            </a:r>
          </a:p>
          <a:p>
            <a:pPr lvl="2">
              <a:buFont typeface="Webdings" pitchFamily="18" charset="2"/>
              <a:buNone/>
              <a:defRPr/>
            </a:pPr>
            <a:r>
              <a:rPr lang="en-US" sz="2000" b="1" dirty="0"/>
              <a:t>       select </a:t>
            </a:r>
            <a:r>
              <a:rPr lang="en-US" sz="2000" i="1" dirty="0"/>
              <a:t>name</a:t>
            </a:r>
            <a:r>
              <a:rPr lang="en-US" sz="2000" dirty="0"/>
              <a:t>, </a:t>
            </a:r>
            <a:r>
              <a:rPr lang="en-US" sz="2000" i="1" dirty="0"/>
              <a:t>title</a:t>
            </a:r>
            <a:br>
              <a:rPr lang="en-US" sz="2000" i="1" dirty="0"/>
            </a:br>
            <a:r>
              <a:rPr lang="en-US" sz="2000" i="1" dirty="0"/>
              <a:t>   </a:t>
            </a:r>
            <a:r>
              <a:rPr lang="en-US" sz="2000" b="1" dirty="0"/>
              <a:t>from </a:t>
            </a:r>
            <a:r>
              <a:rPr lang="en-US" sz="2000" i="1" dirty="0"/>
              <a:t>student </a:t>
            </a:r>
            <a:r>
              <a:rPr lang="en-US" sz="2000" b="1" dirty="0"/>
              <a:t>natural join </a:t>
            </a:r>
            <a:r>
              <a:rPr lang="en-US" sz="2000" i="1" dirty="0"/>
              <a:t>takes </a:t>
            </a:r>
            <a:r>
              <a:rPr lang="en-US" sz="2000" b="1" dirty="0"/>
              <a:t>natural join </a:t>
            </a:r>
            <a:r>
              <a:rPr lang="en-US" sz="2000" i="1" dirty="0"/>
              <a:t>course</a:t>
            </a:r>
            <a:r>
              <a:rPr lang="en-US" sz="2000" dirty="0"/>
              <a:t>;</a:t>
            </a:r>
          </a:p>
          <a:p>
            <a:pPr lvl="2">
              <a:defRPr/>
            </a:pPr>
            <a:r>
              <a:rPr lang="en-US" sz="2000" dirty="0"/>
              <a:t>This query omits all (student name, course title) pairs where the student takes a course in a department other than the student's own department. </a:t>
            </a:r>
          </a:p>
          <a:p>
            <a:pPr lvl="2">
              <a:defRPr/>
            </a:pPr>
            <a:r>
              <a:rPr lang="en-US" sz="2000" dirty="0"/>
              <a:t>The  correct  version (above), correctly outputs such pairs.</a:t>
            </a:r>
          </a:p>
          <a:p>
            <a:pPr lvl="1"/>
            <a:endParaRPr lang="en-US" sz="1600" dirty="0"/>
          </a:p>
          <a:p>
            <a:pPr lvl="1"/>
            <a:endParaRPr lang="en-US" altLang="en-US" dirty="0">
              <a:ea typeface="ＭＳ Ｐゴシック" pitchFamily="34" charset="-128"/>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sz="2800" dirty="0"/>
              <a:t>Privileges in SQL</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type="body" idx="1"/>
          </p:nvPr>
        </p:nvSpPr>
        <p:spPr>
          <a:xfrm>
            <a:off x="768351" y="1093788"/>
            <a:ext cx="7327138" cy="4903787"/>
          </a:xfrm>
        </p:spPr>
        <p:txBody>
          <a:bodyPr/>
          <a:lstStyle/>
          <a:p>
            <a:r>
              <a:rPr lang="en-US" altLang="en-US" sz="2000" b="1" dirty="0">
                <a:solidFill>
                  <a:srgbClr val="002060"/>
                </a:solidFill>
              </a:rPr>
              <a:t>select</a:t>
            </a:r>
            <a:r>
              <a:rPr lang="en-US" altLang="en-US" sz="2000" dirty="0"/>
              <a:t>: allows read access to relation, or the ability to query using the view</a:t>
            </a:r>
          </a:p>
          <a:p>
            <a:pPr lvl="1"/>
            <a:r>
              <a:rPr lang="en-US" altLang="en-US" sz="2000" dirty="0"/>
              <a:t>Example: grant users </a:t>
            </a:r>
            <a:r>
              <a:rPr lang="en-US" altLang="en-US" sz="2000" i="1" dirty="0"/>
              <a:t>U</a:t>
            </a:r>
            <a:r>
              <a:rPr lang="en-US" altLang="en-US" sz="2000" baseline="-25000" dirty="0"/>
              <a:t>1</a:t>
            </a:r>
            <a:r>
              <a:rPr lang="en-US" altLang="en-US" sz="2000" dirty="0"/>
              <a:t>, </a:t>
            </a:r>
            <a:r>
              <a:rPr lang="en-US" altLang="en-US" sz="2000" i="1" dirty="0"/>
              <a:t>U</a:t>
            </a:r>
            <a:r>
              <a:rPr lang="en-US" altLang="en-US" sz="2000" baseline="-25000" dirty="0"/>
              <a:t>2</a:t>
            </a:r>
            <a:r>
              <a:rPr lang="en-US" altLang="en-US" sz="2000" dirty="0"/>
              <a:t>, and </a:t>
            </a:r>
            <a:r>
              <a:rPr lang="en-US" altLang="en-US" sz="2000" i="1" dirty="0"/>
              <a:t>U</a:t>
            </a:r>
            <a:r>
              <a:rPr lang="en-US" altLang="en-US" sz="2000" baseline="-25000" dirty="0"/>
              <a:t>3</a:t>
            </a:r>
            <a:r>
              <a:rPr lang="en-US" altLang="en-US" sz="2000" dirty="0"/>
              <a:t> </a:t>
            </a:r>
            <a:r>
              <a:rPr lang="en-US" altLang="en-US" sz="2000" b="1" dirty="0"/>
              <a:t>select</a:t>
            </a:r>
            <a:r>
              <a:rPr lang="en-US" altLang="en-US" sz="2000" dirty="0"/>
              <a:t> authorization on the </a:t>
            </a:r>
            <a:r>
              <a:rPr lang="en-US" altLang="en-US" sz="2000" i="1" dirty="0"/>
              <a:t>instructor </a:t>
            </a:r>
            <a:r>
              <a:rPr lang="en-US" altLang="en-US" sz="2000" dirty="0"/>
              <a:t>relation:</a:t>
            </a:r>
          </a:p>
          <a:p>
            <a:pPr>
              <a:buFont typeface="Monotype Sorts" charset="2"/>
              <a:buNone/>
            </a:pPr>
            <a:r>
              <a:rPr lang="en-US" altLang="en-US" sz="2000" dirty="0"/>
              <a:t>			</a:t>
            </a:r>
            <a:r>
              <a:rPr lang="en-US" altLang="en-US" sz="2000" b="1" dirty="0"/>
              <a:t>grant select on </a:t>
            </a:r>
            <a:r>
              <a:rPr lang="en-US" altLang="en-US" sz="2000" i="1" dirty="0"/>
              <a:t>instructor </a:t>
            </a:r>
            <a:r>
              <a:rPr lang="en-US" altLang="en-US" sz="2000" b="1" dirty="0"/>
              <a:t>to </a:t>
            </a:r>
            <a:r>
              <a:rPr lang="en-US" altLang="en-US" sz="2000" i="1" dirty="0"/>
              <a:t>U</a:t>
            </a:r>
            <a:r>
              <a:rPr lang="en-US" altLang="en-US" sz="2000" baseline="-25000" dirty="0"/>
              <a:t>1</a:t>
            </a:r>
            <a:r>
              <a:rPr lang="en-US" altLang="en-US" sz="2000" i="1" dirty="0"/>
              <a:t>, U</a:t>
            </a:r>
            <a:r>
              <a:rPr lang="en-US" altLang="en-US" sz="2000" baseline="-25000" dirty="0"/>
              <a:t>2</a:t>
            </a:r>
            <a:r>
              <a:rPr lang="en-US" altLang="en-US" sz="2000" i="1" dirty="0"/>
              <a:t>, U</a:t>
            </a:r>
            <a:r>
              <a:rPr lang="en-US" altLang="en-US" sz="2000" baseline="-25000" dirty="0"/>
              <a:t>3</a:t>
            </a:r>
            <a:endParaRPr lang="en-US" altLang="en-US" sz="2000" dirty="0"/>
          </a:p>
          <a:p>
            <a:r>
              <a:rPr lang="en-US" altLang="en-US" sz="2000" b="1" dirty="0">
                <a:solidFill>
                  <a:srgbClr val="002060"/>
                </a:solidFill>
              </a:rPr>
              <a:t>insert</a:t>
            </a:r>
            <a:r>
              <a:rPr lang="en-US" altLang="en-US" sz="2000" dirty="0"/>
              <a:t>: the ability to insert tuples</a:t>
            </a:r>
          </a:p>
          <a:p>
            <a:r>
              <a:rPr lang="en-US" altLang="en-US" sz="2000" b="1" dirty="0">
                <a:solidFill>
                  <a:srgbClr val="002060"/>
                </a:solidFill>
              </a:rPr>
              <a:t>update</a:t>
            </a:r>
            <a:r>
              <a:rPr lang="en-US" altLang="en-US" sz="2000" dirty="0"/>
              <a:t>: the ability  to update using the SQL update statement</a:t>
            </a:r>
          </a:p>
          <a:p>
            <a:r>
              <a:rPr lang="en-US" altLang="en-US" sz="2000" b="1" dirty="0">
                <a:solidFill>
                  <a:srgbClr val="002060"/>
                </a:solidFill>
              </a:rPr>
              <a:t>delete</a:t>
            </a:r>
            <a:r>
              <a:rPr lang="en-US" altLang="en-US" sz="2000" dirty="0"/>
              <a:t>: the ability to delete tuples.</a:t>
            </a:r>
          </a:p>
          <a:p>
            <a:r>
              <a:rPr lang="en-US" altLang="en-US" sz="2000" b="1" dirty="0">
                <a:solidFill>
                  <a:srgbClr val="002060"/>
                </a:solidFill>
              </a:rPr>
              <a:t>all privileges</a:t>
            </a:r>
            <a:r>
              <a:rPr lang="en-US" altLang="en-US" sz="2000" dirty="0"/>
              <a:t>: used as a short form for all the allowable privileges</a:t>
            </a:r>
          </a:p>
        </p:txBody>
      </p:sp>
    </p:spTree>
    <p:extLst>
      <p:ext uri="{BB962C8B-B14F-4D97-AF65-F5344CB8AC3E}">
        <p14:creationId xmlns:p14="http://schemas.microsoft.com/office/powerpoint/2010/main" val="289742804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sz="2800" dirty="0"/>
              <a:t>Revoking Authorization in SQL</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type="body" idx="1"/>
          </p:nvPr>
        </p:nvSpPr>
        <p:spPr>
          <a:xfrm>
            <a:off x="768351" y="1142556"/>
            <a:ext cx="7558786" cy="4903787"/>
          </a:xfrm>
        </p:spPr>
        <p:txBody>
          <a:bodyPr/>
          <a:lstStyle/>
          <a:p>
            <a:r>
              <a:rPr lang="en-US" altLang="en-US" sz="2000" dirty="0"/>
              <a:t>The </a:t>
            </a:r>
            <a:r>
              <a:rPr lang="en-US" altLang="en-US" sz="2000" b="1" dirty="0">
                <a:solidFill>
                  <a:srgbClr val="002060"/>
                </a:solidFill>
              </a:rPr>
              <a:t>revoke</a:t>
            </a:r>
            <a:r>
              <a:rPr lang="en-US" altLang="en-US" sz="2000" b="1" dirty="0"/>
              <a:t> </a:t>
            </a:r>
            <a:r>
              <a:rPr lang="en-US" altLang="en-US" sz="2000" dirty="0"/>
              <a:t>statement is used to revoke authorization.</a:t>
            </a:r>
          </a:p>
          <a:p>
            <a:pPr lvl="1">
              <a:buFont typeface="Monotype Sorts" charset="2"/>
              <a:buNone/>
            </a:pPr>
            <a:r>
              <a:rPr lang="en-US" altLang="en-US" sz="2000" b="1" dirty="0"/>
              <a:t>revoke </a:t>
            </a:r>
            <a:r>
              <a:rPr lang="en-US" altLang="en-US" sz="2000" dirty="0"/>
              <a:t>&lt;privilege list&gt; </a:t>
            </a:r>
            <a:r>
              <a:rPr lang="en-US" altLang="en-US" sz="2000" b="1" dirty="0"/>
              <a:t>on </a:t>
            </a:r>
            <a:r>
              <a:rPr lang="en-US" altLang="en-US" sz="2000" dirty="0"/>
              <a:t>&lt;relation or view&gt; </a:t>
            </a:r>
            <a:r>
              <a:rPr lang="en-US" altLang="en-US" sz="2000" b="1" dirty="0"/>
              <a:t>from </a:t>
            </a:r>
            <a:r>
              <a:rPr lang="en-US" altLang="en-US" sz="2000" dirty="0"/>
              <a:t>&lt;user list&gt;</a:t>
            </a:r>
          </a:p>
          <a:p>
            <a:r>
              <a:rPr lang="en-US" altLang="en-US" sz="2000" dirty="0"/>
              <a:t>Example:</a:t>
            </a:r>
          </a:p>
          <a:p>
            <a:pPr lvl="1">
              <a:buFont typeface="Monotype Sorts" charset="2"/>
              <a:buNone/>
            </a:pPr>
            <a:r>
              <a:rPr lang="en-US" altLang="en-US" sz="2000" b="1" dirty="0"/>
              <a:t>revoke select on </a:t>
            </a:r>
            <a:r>
              <a:rPr lang="en-US" altLang="en-US" sz="2000" i="1" dirty="0"/>
              <a:t>student  </a:t>
            </a:r>
            <a:r>
              <a:rPr lang="en-US" altLang="en-US" sz="2000" b="1" dirty="0"/>
              <a:t>from </a:t>
            </a:r>
            <a:r>
              <a:rPr lang="en-US" altLang="en-US" sz="2000" i="1" dirty="0"/>
              <a:t>U</a:t>
            </a:r>
            <a:r>
              <a:rPr lang="en-US" altLang="en-US" sz="2000" i="1" baseline="-25000" dirty="0"/>
              <a:t>1</a:t>
            </a:r>
            <a:r>
              <a:rPr lang="en-US" altLang="en-US" sz="2000" i="1" dirty="0"/>
              <a:t>, U</a:t>
            </a:r>
            <a:r>
              <a:rPr lang="en-US" altLang="en-US" sz="2000" i="1" baseline="-25000" dirty="0"/>
              <a:t>2</a:t>
            </a:r>
            <a:r>
              <a:rPr lang="en-US" altLang="en-US" sz="2000" i="1" dirty="0"/>
              <a:t>, U</a:t>
            </a:r>
            <a:r>
              <a:rPr lang="en-US" altLang="en-US" sz="2000" i="1" baseline="-25000" dirty="0"/>
              <a:t>3</a:t>
            </a:r>
          </a:p>
          <a:p>
            <a:r>
              <a:rPr lang="en-US" altLang="en-US" sz="2000" dirty="0"/>
              <a:t>&lt;privilege-list&gt; may be </a:t>
            </a:r>
            <a:r>
              <a:rPr lang="en-US" altLang="en-US" sz="2000" b="1" dirty="0"/>
              <a:t>all </a:t>
            </a:r>
            <a:r>
              <a:rPr lang="en-US" altLang="en-US" sz="2000" dirty="0"/>
              <a:t>to revoke all privileges the </a:t>
            </a:r>
            <a:r>
              <a:rPr lang="en-US" altLang="en-US" sz="2000" dirty="0" err="1"/>
              <a:t>revokee</a:t>
            </a:r>
            <a:r>
              <a:rPr lang="en-US" altLang="en-US" sz="2000" dirty="0"/>
              <a:t> may hold.</a:t>
            </a:r>
          </a:p>
          <a:p>
            <a:r>
              <a:rPr lang="en-US" altLang="en-US" sz="2000" dirty="0"/>
              <a:t>If &lt;</a:t>
            </a:r>
            <a:r>
              <a:rPr lang="en-US" altLang="en-US" sz="2000" dirty="0" err="1"/>
              <a:t>revokee</a:t>
            </a:r>
            <a:r>
              <a:rPr lang="en-US" altLang="en-US" sz="2000" dirty="0"/>
              <a:t>-list&gt; includes </a:t>
            </a:r>
            <a:r>
              <a:rPr lang="en-US" altLang="en-US" sz="2000" b="1" dirty="0"/>
              <a:t>public, </a:t>
            </a:r>
            <a:r>
              <a:rPr lang="en-US" altLang="en-US" sz="2000" dirty="0"/>
              <a:t>all users lose the privilege except those granted it explicitly.</a:t>
            </a:r>
          </a:p>
          <a:p>
            <a:r>
              <a:rPr lang="en-US" altLang="en-US" sz="2000" dirty="0"/>
              <a:t>If the same privilege was granted twice to the same user by different grantees, the user may retain the privilege after the revocation.</a:t>
            </a:r>
          </a:p>
          <a:p>
            <a:r>
              <a:rPr lang="en-US" altLang="en-US" sz="2000" dirty="0"/>
              <a:t>All privileges that depend on the privilege being revoked are also revoked.</a:t>
            </a:r>
          </a:p>
          <a:p>
            <a:endParaRPr lang="en-US" altLang="en-US" sz="2000" dirty="0"/>
          </a:p>
        </p:txBody>
      </p:sp>
    </p:spTree>
    <p:extLst>
      <p:ext uri="{BB962C8B-B14F-4D97-AF65-F5344CB8AC3E}">
        <p14:creationId xmlns:p14="http://schemas.microsoft.com/office/powerpoint/2010/main" val="195704817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en-US" sz="2800" dirty="0">
                <a:effectLst/>
              </a:rPr>
              <a:t>Roles</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type="body" idx="1"/>
          </p:nvPr>
        </p:nvSpPr>
        <p:spPr>
          <a:xfrm>
            <a:off x="768350" y="1118173"/>
            <a:ext cx="7629925" cy="3161220"/>
          </a:xfrm>
        </p:spPr>
        <p:txBody>
          <a:bodyPr/>
          <a:lstStyle/>
          <a:p>
            <a:r>
              <a:rPr lang="en-US" altLang="en-US" sz="2000" dirty="0"/>
              <a:t>A</a:t>
            </a:r>
            <a:r>
              <a:rPr lang="en-US" altLang="en-US" sz="2000" b="1" dirty="0">
                <a:solidFill>
                  <a:srgbClr val="000099"/>
                </a:solidFill>
              </a:rPr>
              <a:t> </a:t>
            </a:r>
            <a:r>
              <a:rPr lang="en-US" altLang="en-US" sz="2000" b="1" dirty="0">
                <a:solidFill>
                  <a:srgbClr val="002060"/>
                </a:solidFill>
              </a:rPr>
              <a:t>role</a:t>
            </a:r>
            <a:r>
              <a:rPr lang="en-US" altLang="en-US" sz="2000" b="1" dirty="0">
                <a:solidFill>
                  <a:srgbClr val="000099"/>
                </a:solidFill>
              </a:rPr>
              <a:t> </a:t>
            </a:r>
            <a:r>
              <a:rPr lang="en-US" altLang="en-US" sz="2000" dirty="0"/>
              <a:t>is</a:t>
            </a:r>
            <a:r>
              <a:rPr lang="en-US" altLang="en-US" sz="2000" b="1" dirty="0">
                <a:solidFill>
                  <a:srgbClr val="000099"/>
                </a:solidFill>
              </a:rPr>
              <a:t> </a:t>
            </a:r>
            <a:r>
              <a:rPr lang="en-US" altLang="en-US" sz="2000" dirty="0"/>
              <a:t>a way to distinguish among various users as far as what  these users can access/update in the database.</a:t>
            </a:r>
          </a:p>
          <a:p>
            <a:r>
              <a:rPr lang="en-US" altLang="en-US" sz="2000" dirty="0"/>
              <a:t>To create a role we use:</a:t>
            </a:r>
          </a:p>
          <a:p>
            <a:pPr>
              <a:buNone/>
            </a:pPr>
            <a:r>
              <a:rPr lang="en-US" altLang="en-US" sz="2000" b="1" dirty="0"/>
              <a:t>        create a role </a:t>
            </a:r>
            <a:r>
              <a:rPr lang="en-US" altLang="en-US" sz="2000" dirty="0"/>
              <a:t>&lt;name&gt;</a:t>
            </a:r>
          </a:p>
          <a:p>
            <a:r>
              <a:rPr lang="en-US" altLang="en-US" sz="2000" dirty="0"/>
              <a:t>Example:</a:t>
            </a:r>
          </a:p>
          <a:p>
            <a:pPr lvl="1"/>
            <a:r>
              <a:rPr lang="en-US" altLang="en-US" sz="2000" dirty="0"/>
              <a:t>  </a:t>
            </a:r>
            <a:r>
              <a:rPr lang="en-US" altLang="en-US" sz="2000" b="1" dirty="0"/>
              <a:t>create role</a:t>
            </a:r>
            <a:r>
              <a:rPr lang="en-US" altLang="en-US" sz="2000" dirty="0"/>
              <a:t> instructor</a:t>
            </a:r>
          </a:p>
          <a:p>
            <a:r>
              <a:rPr lang="en-US" altLang="en-US" sz="2000" dirty="0"/>
              <a:t>Once a role is created we can assign “users” to the role using:</a:t>
            </a:r>
          </a:p>
          <a:p>
            <a:pPr lvl="1"/>
            <a:r>
              <a:rPr lang="en-US" altLang="en-US" sz="2000" b="1" dirty="0"/>
              <a:t>grant</a:t>
            </a:r>
            <a:r>
              <a:rPr lang="en-US" altLang="en-US" sz="2000" dirty="0"/>
              <a:t>  &lt;role&gt; </a:t>
            </a:r>
            <a:r>
              <a:rPr lang="en-US" altLang="en-US" sz="2000" b="1" dirty="0"/>
              <a:t>to </a:t>
            </a:r>
            <a:r>
              <a:rPr lang="en-US" altLang="en-US" sz="2000" dirty="0"/>
              <a:t>&lt;users&gt;</a:t>
            </a:r>
          </a:p>
          <a:p>
            <a:endParaRPr lang="en-US" altLang="en-US" sz="2000" dirty="0"/>
          </a:p>
        </p:txBody>
      </p:sp>
    </p:spTree>
    <p:extLst>
      <p:ext uri="{BB962C8B-B14F-4D97-AF65-F5344CB8AC3E}">
        <p14:creationId xmlns:p14="http://schemas.microsoft.com/office/powerpoint/2010/main" val="399715006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ltLang="en-US" sz="2800" dirty="0">
                <a:effectLst/>
              </a:rPr>
              <a:t>Roles Example</a:t>
            </a:r>
            <a:endParaRPr lang="en-US" altLang="en-US" sz="2800" dirty="0">
              <a:effectLst>
                <a:outerShdw blurRad="38100" dist="38100" dir="2700000" algn="tl">
                  <a:srgbClr val="C0C0C0"/>
                </a:outerShdw>
              </a:effectLst>
            </a:endParaRPr>
          </a:p>
        </p:txBody>
      </p:sp>
      <p:sp>
        <p:nvSpPr>
          <p:cNvPr id="72707" name="Rectangle 3"/>
          <p:cNvSpPr>
            <a:spLocks noGrp="1" noChangeArrowheads="1"/>
          </p:cNvSpPr>
          <p:nvPr>
            <p:ph type="body" idx="1"/>
          </p:nvPr>
        </p:nvSpPr>
        <p:spPr>
          <a:xfrm>
            <a:off x="768350" y="1130364"/>
            <a:ext cx="7590445" cy="4903787"/>
          </a:xfrm>
        </p:spPr>
        <p:txBody>
          <a:bodyPr/>
          <a:lstStyle/>
          <a:p>
            <a:r>
              <a:rPr lang="en-US" altLang="en-US" sz="2000" b="1" dirty="0"/>
              <a:t>create role</a:t>
            </a:r>
            <a:r>
              <a:rPr lang="en-US" altLang="en-US" sz="2000" dirty="0"/>
              <a:t> instructor;</a:t>
            </a:r>
          </a:p>
          <a:p>
            <a:r>
              <a:rPr lang="en-US" altLang="en-US" sz="2000" b="1" dirty="0"/>
              <a:t>grant</a:t>
            </a:r>
            <a:r>
              <a:rPr lang="en-US" altLang="en-US" sz="2000" dirty="0"/>
              <a:t> </a:t>
            </a:r>
            <a:r>
              <a:rPr lang="en-US" altLang="en-US" sz="2000" i="1" dirty="0"/>
              <a:t>instructor</a:t>
            </a:r>
            <a:r>
              <a:rPr lang="en-US" altLang="en-US" sz="2000" b="1" dirty="0"/>
              <a:t> to </a:t>
            </a:r>
            <a:r>
              <a:rPr lang="en-US" altLang="en-US" sz="2000" dirty="0" err="1"/>
              <a:t>Amit</a:t>
            </a:r>
            <a:r>
              <a:rPr lang="en-US" altLang="en-US" sz="2000" b="1" dirty="0"/>
              <a:t>;</a:t>
            </a:r>
            <a:endParaRPr lang="en-US" altLang="en-US" sz="2000" dirty="0"/>
          </a:p>
          <a:p>
            <a:r>
              <a:rPr lang="en-US" altLang="en-US" sz="2000" dirty="0"/>
              <a:t>Privileges can be granted to roles:</a:t>
            </a:r>
          </a:p>
          <a:p>
            <a:pPr lvl="1"/>
            <a:r>
              <a:rPr lang="en-US" altLang="en-US" sz="2000" b="1" dirty="0"/>
              <a:t>grant</a:t>
            </a:r>
            <a:r>
              <a:rPr lang="en-US" altLang="en-US" sz="2000" dirty="0"/>
              <a:t> </a:t>
            </a:r>
            <a:r>
              <a:rPr lang="en-US" altLang="en-US" sz="2000" b="1" dirty="0"/>
              <a:t>select</a:t>
            </a:r>
            <a:r>
              <a:rPr lang="en-US" altLang="en-US" sz="2000" dirty="0"/>
              <a:t> </a:t>
            </a:r>
            <a:r>
              <a:rPr lang="en-US" altLang="en-US" sz="2000" b="1" dirty="0"/>
              <a:t>on</a:t>
            </a:r>
            <a:r>
              <a:rPr lang="en-US" altLang="en-US" sz="2000" dirty="0"/>
              <a:t> </a:t>
            </a:r>
            <a:r>
              <a:rPr lang="en-US" altLang="en-US" sz="2000" i="1" dirty="0"/>
              <a:t>takes</a:t>
            </a:r>
            <a:r>
              <a:rPr lang="en-US" altLang="en-US" sz="2000" dirty="0"/>
              <a:t> </a:t>
            </a:r>
            <a:r>
              <a:rPr lang="en-US" altLang="en-US" sz="2000" b="1" dirty="0"/>
              <a:t>to</a:t>
            </a:r>
            <a:r>
              <a:rPr lang="en-US" altLang="en-US" sz="2000" dirty="0"/>
              <a:t> </a:t>
            </a:r>
            <a:r>
              <a:rPr lang="en-US" altLang="en-US" sz="2000" i="1" dirty="0"/>
              <a:t>instructor</a:t>
            </a:r>
            <a:r>
              <a:rPr lang="en-US" altLang="en-US" sz="2000" dirty="0"/>
              <a:t>;</a:t>
            </a:r>
          </a:p>
          <a:p>
            <a:r>
              <a:rPr lang="en-US" altLang="en-US" sz="2000" dirty="0"/>
              <a:t>Roles can be granted to users, as well as to other roles</a:t>
            </a:r>
          </a:p>
          <a:p>
            <a:pPr lvl="1"/>
            <a:r>
              <a:rPr lang="en-US" altLang="en-US" sz="2000" b="1" dirty="0"/>
              <a:t>create</a:t>
            </a:r>
            <a:r>
              <a:rPr lang="en-US" altLang="en-US" sz="2000" dirty="0"/>
              <a:t> </a:t>
            </a:r>
            <a:r>
              <a:rPr lang="en-US" altLang="en-US" sz="2000" b="1" dirty="0"/>
              <a:t>role</a:t>
            </a:r>
            <a:r>
              <a:rPr lang="en-US" altLang="en-US" sz="2000" dirty="0"/>
              <a:t> </a:t>
            </a:r>
            <a:r>
              <a:rPr lang="en-US" altLang="en-US" sz="2000" i="1" dirty="0" err="1"/>
              <a:t>teaching_assistant</a:t>
            </a:r>
            <a:endParaRPr lang="en-US" altLang="en-US" sz="2000" i="1" dirty="0"/>
          </a:p>
          <a:p>
            <a:pPr lvl="1"/>
            <a:r>
              <a:rPr lang="en-US" altLang="en-US" sz="2000" b="1" dirty="0"/>
              <a:t>grant</a:t>
            </a:r>
            <a:r>
              <a:rPr lang="en-US" altLang="en-US" sz="2000" dirty="0"/>
              <a:t> </a:t>
            </a:r>
            <a:r>
              <a:rPr lang="en-US" altLang="en-US" sz="2000" i="1" dirty="0" err="1"/>
              <a:t>teaching_assistant</a:t>
            </a:r>
            <a:r>
              <a:rPr lang="en-US" altLang="en-US" sz="2000" dirty="0"/>
              <a:t> </a:t>
            </a:r>
            <a:r>
              <a:rPr lang="en-US" altLang="en-US" sz="2000" b="1" dirty="0"/>
              <a:t>to</a:t>
            </a:r>
            <a:r>
              <a:rPr lang="en-US" altLang="en-US" sz="2000" dirty="0"/>
              <a:t> </a:t>
            </a:r>
            <a:r>
              <a:rPr lang="en-US" altLang="en-US" sz="2000" i="1" dirty="0"/>
              <a:t>instructor</a:t>
            </a:r>
            <a:r>
              <a:rPr lang="en-US" altLang="en-US" sz="2000" dirty="0"/>
              <a:t>;</a:t>
            </a:r>
          </a:p>
          <a:p>
            <a:pPr lvl="2"/>
            <a:r>
              <a:rPr lang="en-US" altLang="en-US" sz="2000" i="1" dirty="0"/>
              <a:t>Instructor</a:t>
            </a:r>
            <a:r>
              <a:rPr lang="en-US" altLang="en-US" sz="2000" dirty="0"/>
              <a:t> inherits all privileges of </a:t>
            </a:r>
            <a:r>
              <a:rPr lang="en-US" altLang="en-US" sz="2000" i="1" dirty="0" err="1"/>
              <a:t>teaching_assistant</a:t>
            </a:r>
            <a:endParaRPr lang="en-US" altLang="en-US" sz="2000" i="1" dirty="0"/>
          </a:p>
          <a:p>
            <a:r>
              <a:rPr lang="en-US" altLang="en-US" sz="2000" dirty="0"/>
              <a:t>Chain of roles</a:t>
            </a:r>
          </a:p>
          <a:p>
            <a:pPr lvl="1"/>
            <a:r>
              <a:rPr lang="en-US" altLang="en-US" sz="2000" b="1" dirty="0"/>
              <a:t>create</a:t>
            </a:r>
            <a:r>
              <a:rPr lang="en-US" altLang="en-US" sz="2000" dirty="0"/>
              <a:t> </a:t>
            </a:r>
            <a:r>
              <a:rPr lang="en-US" altLang="en-US" sz="2000" b="1" dirty="0"/>
              <a:t>role</a:t>
            </a:r>
            <a:r>
              <a:rPr lang="en-US" altLang="en-US" sz="2000" dirty="0"/>
              <a:t> </a:t>
            </a:r>
            <a:r>
              <a:rPr lang="en-US" altLang="en-US" sz="2000" i="1" dirty="0"/>
              <a:t>dean</a:t>
            </a:r>
            <a:r>
              <a:rPr lang="en-US" altLang="en-US" sz="2000" dirty="0"/>
              <a:t>;</a:t>
            </a:r>
          </a:p>
          <a:p>
            <a:pPr lvl="1"/>
            <a:r>
              <a:rPr lang="en-US" altLang="en-US" sz="2000" b="1" dirty="0"/>
              <a:t>grant</a:t>
            </a:r>
            <a:r>
              <a:rPr lang="en-US" altLang="en-US" sz="2000" dirty="0"/>
              <a:t> </a:t>
            </a:r>
            <a:r>
              <a:rPr lang="en-US" altLang="en-US" sz="2000" i="1" dirty="0"/>
              <a:t>instructor</a:t>
            </a:r>
            <a:r>
              <a:rPr lang="en-US" altLang="en-US" sz="2000" dirty="0"/>
              <a:t> </a:t>
            </a:r>
            <a:r>
              <a:rPr lang="en-US" altLang="en-US" sz="2000" b="1" dirty="0"/>
              <a:t>to</a:t>
            </a:r>
            <a:r>
              <a:rPr lang="en-US" altLang="en-US" sz="2000" dirty="0"/>
              <a:t> </a:t>
            </a:r>
            <a:r>
              <a:rPr lang="en-US" altLang="en-US" sz="2000" i="1" dirty="0"/>
              <a:t>dean</a:t>
            </a:r>
            <a:r>
              <a:rPr lang="en-US" altLang="en-US" sz="2000" dirty="0"/>
              <a:t>;</a:t>
            </a:r>
          </a:p>
          <a:p>
            <a:pPr lvl="1"/>
            <a:r>
              <a:rPr lang="en-US" altLang="en-US" sz="2000" b="1" dirty="0"/>
              <a:t>grant</a:t>
            </a:r>
            <a:r>
              <a:rPr lang="en-US" altLang="en-US" sz="2000" dirty="0"/>
              <a:t> </a:t>
            </a:r>
            <a:r>
              <a:rPr lang="en-US" altLang="en-US" sz="2000" i="1" dirty="0"/>
              <a:t>dean</a:t>
            </a:r>
            <a:r>
              <a:rPr lang="en-US" altLang="en-US" sz="2000" dirty="0"/>
              <a:t> </a:t>
            </a:r>
            <a:r>
              <a:rPr lang="en-US" altLang="en-US" sz="2000" b="1" dirty="0"/>
              <a:t>to</a:t>
            </a:r>
            <a:r>
              <a:rPr lang="en-US" altLang="en-US" sz="2000" dirty="0"/>
              <a:t> Satoshi;</a:t>
            </a:r>
          </a:p>
          <a:p>
            <a:endParaRPr lang="en-US" altLang="en-US" sz="2000" dirty="0"/>
          </a:p>
        </p:txBody>
      </p:sp>
    </p:spTree>
    <p:extLst>
      <p:ext uri="{BB962C8B-B14F-4D97-AF65-F5344CB8AC3E}">
        <p14:creationId xmlns:p14="http://schemas.microsoft.com/office/powerpoint/2010/main" val="340692360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pPr>
              <a:defRPr/>
            </a:pPr>
            <a:r>
              <a:rPr lang="en-US" sz="2800" dirty="0">
                <a:ea typeface="+mj-ea"/>
              </a:rPr>
              <a:t>Authorization on Views</a:t>
            </a:r>
          </a:p>
        </p:txBody>
      </p:sp>
      <p:sp>
        <p:nvSpPr>
          <p:cNvPr id="88067" name="Rectangle 3"/>
          <p:cNvSpPr>
            <a:spLocks noGrp="1" noChangeArrowheads="1"/>
          </p:cNvSpPr>
          <p:nvPr>
            <p:ph type="body" idx="1"/>
          </p:nvPr>
        </p:nvSpPr>
        <p:spPr>
          <a:xfrm>
            <a:off x="768351" y="1179132"/>
            <a:ext cx="7612170" cy="3730219"/>
          </a:xfrm>
        </p:spPr>
        <p:txBody>
          <a:bodyPr/>
          <a:lstStyle/>
          <a:p>
            <a:r>
              <a:rPr lang="en-US" altLang="en-US" sz="2000" b="1" dirty="0"/>
              <a:t>create view  </a:t>
            </a:r>
            <a:r>
              <a:rPr lang="en-US" altLang="en-US" sz="2000" i="1" dirty="0" err="1"/>
              <a:t>geo_instructor</a:t>
            </a:r>
            <a:r>
              <a:rPr lang="en-US" altLang="en-US" sz="2000" i="1" dirty="0"/>
              <a:t> </a:t>
            </a:r>
            <a:r>
              <a:rPr lang="en-US" altLang="en-US" sz="2000" b="1" dirty="0"/>
              <a:t>as</a:t>
            </a:r>
            <a:br>
              <a:rPr lang="en-US" altLang="en-US" sz="2000" b="1" dirty="0"/>
            </a:br>
            <a:r>
              <a:rPr lang="en-US" altLang="en-US" sz="2000" dirty="0"/>
              <a:t>(</a:t>
            </a:r>
            <a:r>
              <a:rPr lang="en-US" altLang="en-US" sz="2000" b="1" dirty="0"/>
              <a:t>select </a:t>
            </a:r>
            <a:r>
              <a:rPr lang="en-US" altLang="en-US" sz="2000" dirty="0"/>
              <a:t>*</a:t>
            </a:r>
            <a:br>
              <a:rPr lang="en-US" altLang="en-US" sz="2000" dirty="0"/>
            </a:br>
            <a:r>
              <a:rPr lang="en-US" altLang="en-US" sz="2000" b="1" dirty="0"/>
              <a:t>from </a:t>
            </a:r>
            <a:r>
              <a:rPr lang="en-US" altLang="en-US" sz="2000" i="1" dirty="0"/>
              <a:t>instructor</a:t>
            </a:r>
            <a:br>
              <a:rPr lang="en-US" altLang="en-US" sz="2000" i="1" dirty="0"/>
            </a:br>
            <a:r>
              <a:rPr lang="en-US" altLang="en-US" sz="2000" b="1" dirty="0"/>
              <a:t>where </a:t>
            </a:r>
            <a:r>
              <a:rPr lang="en-US" altLang="en-US" sz="2000" i="1" dirty="0"/>
              <a:t>dept_name </a:t>
            </a:r>
            <a:r>
              <a:rPr lang="en-US" altLang="en-US" sz="2000" dirty="0"/>
              <a:t>= 'Geology');</a:t>
            </a:r>
          </a:p>
          <a:p>
            <a:r>
              <a:rPr lang="en-US" altLang="en-US" sz="2000" b="1" dirty="0"/>
              <a:t>grant select on </a:t>
            </a:r>
            <a:r>
              <a:rPr lang="en-US" altLang="en-US" sz="2000" i="1" dirty="0" err="1"/>
              <a:t>geo_instructor</a:t>
            </a:r>
            <a:r>
              <a:rPr lang="en-US" altLang="en-US" sz="2000" i="1" dirty="0"/>
              <a:t> </a:t>
            </a:r>
            <a:r>
              <a:rPr lang="en-US" altLang="en-US" sz="2000" b="1" dirty="0"/>
              <a:t>to </a:t>
            </a:r>
            <a:r>
              <a:rPr lang="en-US" altLang="en-US" sz="2000" i="1" dirty="0"/>
              <a:t> </a:t>
            </a:r>
            <a:r>
              <a:rPr lang="en-US" altLang="en-US" sz="2000" i="1" dirty="0" err="1"/>
              <a:t>geo_staff</a:t>
            </a:r>
            <a:endParaRPr lang="en-US" altLang="en-US" sz="2000" i="1" dirty="0"/>
          </a:p>
          <a:p>
            <a:r>
              <a:rPr lang="en-US" altLang="en-US" sz="2000" dirty="0"/>
              <a:t>Suppose that a  </a:t>
            </a:r>
            <a:r>
              <a:rPr lang="en-US" altLang="en-US" sz="2000" i="1" dirty="0" err="1"/>
              <a:t>geo_staff</a:t>
            </a:r>
            <a:r>
              <a:rPr lang="en-US" altLang="en-US" sz="2000" dirty="0"/>
              <a:t> member issues</a:t>
            </a:r>
          </a:p>
          <a:p>
            <a:pPr lvl="1"/>
            <a:r>
              <a:rPr lang="en-US" altLang="en-US" sz="2000" b="1" dirty="0"/>
              <a:t>select </a:t>
            </a:r>
            <a:r>
              <a:rPr lang="en-US" altLang="en-US" sz="2000" dirty="0"/>
              <a:t>*</a:t>
            </a:r>
            <a:br>
              <a:rPr lang="en-US" altLang="en-US" sz="2000" dirty="0"/>
            </a:br>
            <a:r>
              <a:rPr lang="en-US" altLang="en-US" sz="2000" b="1" dirty="0"/>
              <a:t>from </a:t>
            </a:r>
            <a:r>
              <a:rPr lang="en-US" altLang="en-US" sz="2000" i="1" dirty="0" err="1"/>
              <a:t>geo_instructor</a:t>
            </a:r>
            <a:r>
              <a:rPr lang="en-US" altLang="en-US" sz="2000" dirty="0"/>
              <a:t>;</a:t>
            </a:r>
          </a:p>
          <a:p>
            <a:r>
              <a:rPr lang="en-US" altLang="en-US" sz="2000" dirty="0"/>
              <a:t>What if </a:t>
            </a:r>
          </a:p>
          <a:p>
            <a:pPr lvl="1"/>
            <a:r>
              <a:rPr lang="en-US" altLang="en-US" sz="2000" i="1" dirty="0" err="1"/>
              <a:t>geo_staff</a:t>
            </a:r>
            <a:r>
              <a:rPr lang="en-US" altLang="en-US" sz="2000" dirty="0"/>
              <a:t> does not have permissions on </a:t>
            </a:r>
            <a:r>
              <a:rPr lang="en-US" altLang="en-US" sz="2000" i="1" dirty="0"/>
              <a:t>instructor?</a:t>
            </a:r>
          </a:p>
          <a:p>
            <a:pPr lvl="1"/>
            <a:r>
              <a:rPr lang="en-US" altLang="en-US" sz="2000" dirty="0"/>
              <a:t>Creator of view did not have some permissions on </a:t>
            </a:r>
            <a:r>
              <a:rPr lang="en-US" altLang="en-US" sz="2000" i="1" dirty="0"/>
              <a:t>instructor?</a:t>
            </a:r>
            <a:endParaRPr lang="en-US" altLang="en-US" sz="2000" dirty="0"/>
          </a:p>
          <a:p>
            <a:endParaRPr lang="en-US" altLang="en-US" dirty="0"/>
          </a:p>
        </p:txBody>
      </p:sp>
    </p:spTree>
    <p:extLst>
      <p:ext uri="{BB962C8B-B14F-4D97-AF65-F5344CB8AC3E}">
        <p14:creationId xmlns:p14="http://schemas.microsoft.com/office/powerpoint/2010/main" val="399035941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pPr>
              <a:defRPr/>
            </a:pPr>
            <a:r>
              <a:rPr lang="en-US" sz="2800" dirty="0">
                <a:ea typeface="+mj-ea"/>
              </a:rPr>
              <a:t>Other Authorization Features</a:t>
            </a:r>
          </a:p>
        </p:txBody>
      </p:sp>
      <p:sp>
        <p:nvSpPr>
          <p:cNvPr id="89091" name="Rectangle 3"/>
          <p:cNvSpPr>
            <a:spLocks noGrp="1" noChangeArrowheads="1"/>
          </p:cNvSpPr>
          <p:nvPr>
            <p:ph type="body" idx="1"/>
          </p:nvPr>
        </p:nvSpPr>
        <p:spPr>
          <a:xfrm>
            <a:off x="768350" y="1093789"/>
            <a:ext cx="7709825" cy="3685476"/>
          </a:xfrm>
        </p:spPr>
        <p:txBody>
          <a:bodyPr/>
          <a:lstStyle/>
          <a:p>
            <a:r>
              <a:rPr lang="en-US" altLang="en-US" sz="2000" b="1" dirty="0"/>
              <a:t>references</a:t>
            </a:r>
            <a:r>
              <a:rPr lang="en-US" altLang="en-US" sz="2000" dirty="0"/>
              <a:t> privilege to create foreign key</a:t>
            </a:r>
          </a:p>
          <a:p>
            <a:pPr lvl="1"/>
            <a:r>
              <a:rPr lang="en-US" altLang="en-US" sz="2000" b="1" dirty="0"/>
              <a:t>grant reference </a:t>
            </a:r>
            <a:r>
              <a:rPr lang="en-US" altLang="en-US" sz="2000" dirty="0"/>
              <a:t>(</a:t>
            </a:r>
            <a:r>
              <a:rPr lang="en-US" altLang="en-US" sz="2000" i="1" dirty="0"/>
              <a:t>dept_name</a:t>
            </a:r>
            <a:r>
              <a:rPr lang="en-US" altLang="en-US" sz="2000" dirty="0"/>
              <a:t>) </a:t>
            </a:r>
            <a:r>
              <a:rPr lang="en-US" altLang="en-US" sz="2000" b="1" dirty="0"/>
              <a:t>on </a:t>
            </a:r>
            <a:r>
              <a:rPr lang="en-US" altLang="en-US" sz="2000" i="1" dirty="0"/>
              <a:t>department </a:t>
            </a:r>
            <a:r>
              <a:rPr lang="en-US" altLang="en-US" sz="2000" b="1" dirty="0"/>
              <a:t>to </a:t>
            </a:r>
            <a:r>
              <a:rPr lang="en-US" altLang="en-US" sz="2000" dirty="0"/>
              <a:t>Mariano;</a:t>
            </a:r>
          </a:p>
          <a:p>
            <a:pPr lvl="1"/>
            <a:r>
              <a:rPr lang="en-US" altLang="en-US" sz="2000" dirty="0"/>
              <a:t>Why is this required?</a:t>
            </a:r>
          </a:p>
          <a:p>
            <a:r>
              <a:rPr lang="en-US" altLang="en-US" sz="2000" dirty="0"/>
              <a:t>transfer of privileges</a:t>
            </a:r>
          </a:p>
          <a:p>
            <a:pPr lvl="1"/>
            <a:r>
              <a:rPr lang="en-US" altLang="en-US" sz="2000" b="1" dirty="0"/>
              <a:t>grant select on </a:t>
            </a:r>
            <a:r>
              <a:rPr lang="en-US" altLang="en-US" sz="2000" i="1" dirty="0"/>
              <a:t>department </a:t>
            </a:r>
            <a:r>
              <a:rPr lang="en-US" altLang="en-US" sz="2000" b="1" dirty="0"/>
              <a:t>to </a:t>
            </a:r>
            <a:r>
              <a:rPr lang="en-US" altLang="en-US" sz="2000" dirty="0" err="1"/>
              <a:t>Amit</a:t>
            </a:r>
            <a:r>
              <a:rPr lang="en-US" altLang="en-US" sz="2000" dirty="0"/>
              <a:t> </a:t>
            </a:r>
            <a:r>
              <a:rPr lang="en-US" altLang="en-US" sz="2000" b="1" dirty="0"/>
              <a:t>with grant option</a:t>
            </a:r>
            <a:r>
              <a:rPr lang="en-US" altLang="en-US" sz="2000" dirty="0"/>
              <a:t>;</a:t>
            </a:r>
          </a:p>
          <a:p>
            <a:pPr lvl="1"/>
            <a:r>
              <a:rPr lang="en-US" altLang="en-US" sz="2000" b="1" dirty="0"/>
              <a:t>revoke select on </a:t>
            </a:r>
            <a:r>
              <a:rPr lang="en-US" altLang="en-US" sz="2000" i="1" dirty="0"/>
              <a:t>department </a:t>
            </a:r>
            <a:r>
              <a:rPr lang="en-US" altLang="en-US" sz="2000" b="1" dirty="0"/>
              <a:t>from </a:t>
            </a:r>
            <a:r>
              <a:rPr lang="en-US" altLang="en-US" sz="2000" dirty="0" err="1"/>
              <a:t>Amit</a:t>
            </a:r>
            <a:r>
              <a:rPr lang="en-US" altLang="en-US" sz="2000" dirty="0"/>
              <a:t>, Satoshi </a:t>
            </a:r>
            <a:r>
              <a:rPr lang="en-US" altLang="en-US" sz="2000" b="1" dirty="0"/>
              <a:t>cascade</a:t>
            </a:r>
            <a:r>
              <a:rPr lang="en-US" altLang="en-US" sz="2000" dirty="0"/>
              <a:t>;</a:t>
            </a:r>
          </a:p>
          <a:p>
            <a:pPr lvl="1"/>
            <a:r>
              <a:rPr lang="en-US" altLang="en-US" sz="2000" b="1" dirty="0"/>
              <a:t>revoke select on </a:t>
            </a:r>
            <a:r>
              <a:rPr lang="en-US" altLang="en-US" sz="2000" i="1" dirty="0"/>
              <a:t>department </a:t>
            </a:r>
            <a:r>
              <a:rPr lang="en-US" altLang="en-US" sz="2000" b="1" dirty="0"/>
              <a:t>from </a:t>
            </a:r>
            <a:r>
              <a:rPr lang="en-US" altLang="en-US" sz="2000" dirty="0" err="1"/>
              <a:t>Amit</a:t>
            </a:r>
            <a:r>
              <a:rPr lang="en-US" altLang="en-US" sz="2000" dirty="0"/>
              <a:t>, Satoshi </a:t>
            </a:r>
            <a:r>
              <a:rPr lang="en-US" altLang="en-US" sz="2000" b="1" dirty="0"/>
              <a:t>restrict</a:t>
            </a:r>
            <a:r>
              <a:rPr lang="en-US" altLang="en-US" sz="2000" dirty="0"/>
              <a:t>;</a:t>
            </a:r>
          </a:p>
          <a:p>
            <a:pPr lvl="1"/>
            <a:r>
              <a:rPr lang="en-US" altLang="en-US" sz="2000" dirty="0"/>
              <a:t>And more!</a:t>
            </a:r>
          </a:p>
        </p:txBody>
      </p:sp>
    </p:spTree>
    <p:extLst>
      <p:ext uri="{BB962C8B-B14F-4D97-AF65-F5344CB8AC3E}">
        <p14:creationId xmlns:p14="http://schemas.microsoft.com/office/powerpoint/2010/main" val="334583874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ctrTitle"/>
          </p:nvPr>
        </p:nvSpPr>
        <p:spPr/>
        <p:txBody>
          <a:bodyPr/>
          <a:lstStyle/>
          <a:p>
            <a:pPr>
              <a:defRPr/>
            </a:pPr>
            <a:r>
              <a:rPr lang="en-US">
                <a:ea typeface="+mj-ea"/>
              </a:rPr>
              <a:t>End of Chapter 4</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93204</TotalTime>
  <Words>7029</Words>
  <Application>Microsoft Office PowerPoint</Application>
  <PresentationFormat>全屏显示(4:3)</PresentationFormat>
  <Paragraphs>1222</Paragraphs>
  <Slides>96</Slides>
  <Notes>48</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幻灯片标题</vt:lpstr>
      </vt:variant>
      <vt:variant>
        <vt:i4>96</vt:i4>
      </vt:variant>
      <vt:variant>
        <vt:lpstr>自定义放映</vt:lpstr>
      </vt:variant>
      <vt:variant>
        <vt:i4>1</vt:i4>
      </vt:variant>
    </vt:vector>
  </HeadingPairs>
  <TitlesOfParts>
    <vt:vector size="111" baseType="lpstr">
      <vt:lpstr>Monotype Sorts</vt:lpstr>
      <vt:lpstr>ＭＳ Ｐゴシック</vt:lpstr>
      <vt:lpstr>ＭＳ Ｐゴシック</vt:lpstr>
      <vt:lpstr>方正姚体</vt:lpstr>
      <vt:lpstr>宋体</vt:lpstr>
      <vt:lpstr>幼圆</vt:lpstr>
      <vt:lpstr>Arial</vt:lpstr>
      <vt:lpstr>Helvetica</vt:lpstr>
      <vt:lpstr>Symbol</vt:lpstr>
      <vt:lpstr>Tahoma</vt:lpstr>
      <vt:lpstr>Times New Roman</vt:lpstr>
      <vt:lpstr>Webdings</vt:lpstr>
      <vt:lpstr>Wingdings</vt:lpstr>
      <vt:lpstr>2_db-5-grey</vt:lpstr>
      <vt:lpstr>Chapter 4 : Intermediate SQL</vt:lpstr>
      <vt:lpstr>Outline</vt:lpstr>
      <vt:lpstr>Joined Relations</vt:lpstr>
      <vt:lpstr>Natural Join in SQL</vt:lpstr>
      <vt:lpstr>Natural Join in SQL (Cont.)</vt:lpstr>
      <vt:lpstr>Student Relation</vt:lpstr>
      <vt:lpstr>Takes Relation</vt:lpstr>
      <vt:lpstr>student natural join takes</vt:lpstr>
      <vt:lpstr>Dangerous in Natural Join</vt:lpstr>
      <vt:lpstr>Natural Join with Using Clause</vt:lpstr>
      <vt:lpstr>Join Condition</vt:lpstr>
      <vt:lpstr>Outer Join</vt:lpstr>
      <vt:lpstr>Outer Join Examples</vt:lpstr>
      <vt:lpstr>Left Outer Join</vt:lpstr>
      <vt:lpstr>Right Outer Join</vt:lpstr>
      <vt:lpstr>Full Outer Join</vt:lpstr>
      <vt:lpstr>Joined Types and Conditions</vt:lpstr>
      <vt:lpstr>Joined Relations – Examples</vt:lpstr>
      <vt:lpstr>Joined Relations – Examples </vt:lpstr>
      <vt:lpstr>Joined Relations – Examples</vt:lpstr>
      <vt:lpstr>总结：连接关系</vt:lpstr>
      <vt:lpstr>连接关系</vt:lpstr>
      <vt:lpstr>练习：连接关系</vt:lpstr>
      <vt:lpstr>练习：连接关系</vt:lpstr>
      <vt:lpstr>练习：连接关系</vt:lpstr>
      <vt:lpstr>练习：连接关系</vt:lpstr>
      <vt:lpstr>练习：连接关系</vt:lpstr>
      <vt:lpstr>Views</vt:lpstr>
      <vt:lpstr>View Definition</vt:lpstr>
      <vt:lpstr>View Definition and Use</vt:lpstr>
      <vt:lpstr>Views Defined Using Other Views</vt:lpstr>
      <vt:lpstr>Views Defined Using Other Views</vt:lpstr>
      <vt:lpstr>View Expansion</vt:lpstr>
      <vt:lpstr>View Expansion (Cont.)</vt:lpstr>
      <vt:lpstr>Materialized Views</vt:lpstr>
      <vt:lpstr>视图的优点</vt:lpstr>
      <vt:lpstr>视图的优点</vt:lpstr>
      <vt:lpstr>视图的优点</vt:lpstr>
      <vt:lpstr>视图的优点</vt:lpstr>
      <vt:lpstr>视图的优点</vt:lpstr>
      <vt:lpstr>Update of a View</vt:lpstr>
      <vt:lpstr>Some Updates Cannot be Translated Uniquely</vt:lpstr>
      <vt:lpstr>And Some Not at All</vt:lpstr>
      <vt:lpstr>View Updates in SQL </vt:lpstr>
      <vt:lpstr>修改视图</vt:lpstr>
      <vt:lpstr>修改视图</vt:lpstr>
      <vt:lpstr>修改视图</vt:lpstr>
      <vt:lpstr>修改视图</vt:lpstr>
      <vt:lpstr>修改视图</vt:lpstr>
      <vt:lpstr>修改视图</vt:lpstr>
      <vt:lpstr>修改视图</vt:lpstr>
      <vt:lpstr>总结： 视图</vt:lpstr>
      <vt:lpstr>视图</vt:lpstr>
      <vt:lpstr>Integrity Constraints</vt:lpstr>
      <vt:lpstr>完整性的概念</vt:lpstr>
      <vt:lpstr>关系模型中的完整性</vt:lpstr>
      <vt:lpstr>三类关系完整性规则</vt:lpstr>
      <vt:lpstr>三类关系完整性规则</vt:lpstr>
      <vt:lpstr> Constraints on a Single Relation </vt:lpstr>
      <vt:lpstr>Not Null Constraints </vt:lpstr>
      <vt:lpstr>Unique Constraints </vt:lpstr>
      <vt:lpstr>Referential Integrity</vt:lpstr>
      <vt:lpstr>Example</vt:lpstr>
      <vt:lpstr>Referential Integrity (Cont.)</vt:lpstr>
      <vt:lpstr>Cascading Actions in Referential Integrity</vt:lpstr>
      <vt:lpstr>外部码约束</vt:lpstr>
      <vt:lpstr>三类关系完整性规则</vt:lpstr>
      <vt:lpstr>Integrity Constraint Violation During Transactions</vt:lpstr>
      <vt:lpstr>课堂练习</vt:lpstr>
      <vt:lpstr>三类关系完整性规则</vt:lpstr>
      <vt:lpstr>The check clause</vt:lpstr>
      <vt:lpstr>练习</vt:lpstr>
      <vt:lpstr>练习</vt:lpstr>
      <vt:lpstr>Complex Check Conditions</vt:lpstr>
      <vt:lpstr>Assertions</vt:lpstr>
      <vt:lpstr>断言</vt:lpstr>
      <vt:lpstr>断言</vt:lpstr>
      <vt:lpstr>断言</vt:lpstr>
      <vt:lpstr>断言</vt:lpstr>
      <vt:lpstr>Built-in Data Types in SQL </vt:lpstr>
      <vt:lpstr>Large-Object Types</vt:lpstr>
      <vt:lpstr>User-Defined Types</vt:lpstr>
      <vt:lpstr>Domains</vt:lpstr>
      <vt:lpstr>Index Creation</vt:lpstr>
      <vt:lpstr>Index Creation Example</vt:lpstr>
      <vt:lpstr>总结：索引</vt:lpstr>
      <vt:lpstr>Authorization</vt:lpstr>
      <vt:lpstr>Authorization (Cont.)</vt:lpstr>
      <vt:lpstr>Authorization Specification in SQL</vt:lpstr>
      <vt:lpstr>Privileges in SQL</vt:lpstr>
      <vt:lpstr>Revoking Authorization in SQL</vt:lpstr>
      <vt:lpstr>Roles</vt:lpstr>
      <vt:lpstr>Roles Example</vt:lpstr>
      <vt:lpstr>Authorization on Views</vt:lpstr>
      <vt:lpstr>Other Authorization Features</vt:lpstr>
      <vt:lpstr>End of Chapter 4</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dell</cp:lastModifiedBy>
  <cp:revision>548</cp:revision>
  <cp:lastPrinted>1999-06-28T19:27:31Z</cp:lastPrinted>
  <dcterms:created xsi:type="dcterms:W3CDTF">2009-12-21T15:40:22Z</dcterms:created>
  <dcterms:modified xsi:type="dcterms:W3CDTF">2021-09-25T09:34:19Z</dcterms:modified>
</cp:coreProperties>
</file>