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2"/>
  </p:notesMasterIdLst>
  <p:handoutMasterIdLst>
    <p:handoutMasterId r:id="rId83"/>
  </p:handoutMasterIdLst>
  <p:sldIdLst>
    <p:sldId id="336" r:id="rId2"/>
    <p:sldId id="337" r:id="rId3"/>
    <p:sldId id="338" r:id="rId4"/>
    <p:sldId id="339" r:id="rId5"/>
    <p:sldId id="340" r:id="rId6"/>
    <p:sldId id="488" r:id="rId7"/>
    <p:sldId id="486" r:id="rId8"/>
    <p:sldId id="341" r:id="rId9"/>
    <p:sldId id="487" r:id="rId10"/>
    <p:sldId id="342" r:id="rId11"/>
    <p:sldId id="343" r:id="rId12"/>
    <p:sldId id="344" r:id="rId13"/>
    <p:sldId id="345" r:id="rId14"/>
    <p:sldId id="346" r:id="rId15"/>
    <p:sldId id="347" r:id="rId16"/>
    <p:sldId id="348" r:id="rId17"/>
    <p:sldId id="349" r:id="rId18"/>
    <p:sldId id="350" r:id="rId19"/>
    <p:sldId id="351" r:id="rId20"/>
    <p:sldId id="352" r:id="rId21"/>
    <p:sldId id="391" r:id="rId22"/>
    <p:sldId id="354" r:id="rId23"/>
    <p:sldId id="356" r:id="rId24"/>
    <p:sldId id="357" r:id="rId25"/>
    <p:sldId id="392" r:id="rId26"/>
    <p:sldId id="359" r:id="rId27"/>
    <p:sldId id="360" r:id="rId28"/>
    <p:sldId id="361" r:id="rId29"/>
    <p:sldId id="362" r:id="rId30"/>
    <p:sldId id="363" r:id="rId31"/>
    <p:sldId id="393" r:id="rId32"/>
    <p:sldId id="489" r:id="rId33"/>
    <p:sldId id="405" r:id="rId34"/>
    <p:sldId id="366" r:id="rId35"/>
    <p:sldId id="367" r:id="rId36"/>
    <p:sldId id="368" r:id="rId37"/>
    <p:sldId id="395" r:id="rId38"/>
    <p:sldId id="396" r:id="rId39"/>
    <p:sldId id="397" r:id="rId40"/>
    <p:sldId id="372" r:id="rId41"/>
    <p:sldId id="399" r:id="rId42"/>
    <p:sldId id="400" r:id="rId43"/>
    <p:sldId id="490" r:id="rId44"/>
    <p:sldId id="375" r:id="rId45"/>
    <p:sldId id="401" r:id="rId46"/>
    <p:sldId id="377" r:id="rId47"/>
    <p:sldId id="378" r:id="rId48"/>
    <p:sldId id="379" r:id="rId49"/>
    <p:sldId id="402" r:id="rId50"/>
    <p:sldId id="381" r:id="rId51"/>
    <p:sldId id="382" r:id="rId52"/>
    <p:sldId id="383" r:id="rId53"/>
    <p:sldId id="384" r:id="rId54"/>
    <p:sldId id="495" r:id="rId55"/>
    <p:sldId id="497" r:id="rId56"/>
    <p:sldId id="498" r:id="rId57"/>
    <p:sldId id="499" r:id="rId58"/>
    <p:sldId id="500" r:id="rId59"/>
    <p:sldId id="502" r:id="rId60"/>
    <p:sldId id="503" r:id="rId61"/>
    <p:sldId id="506" r:id="rId62"/>
    <p:sldId id="504" r:id="rId63"/>
    <p:sldId id="507" r:id="rId64"/>
    <p:sldId id="509" r:id="rId65"/>
    <p:sldId id="508" r:id="rId66"/>
    <p:sldId id="385" r:id="rId67"/>
    <p:sldId id="386" r:id="rId68"/>
    <p:sldId id="387" r:id="rId69"/>
    <p:sldId id="403" r:id="rId70"/>
    <p:sldId id="389" r:id="rId71"/>
    <p:sldId id="444" r:id="rId72"/>
    <p:sldId id="445" r:id="rId73"/>
    <p:sldId id="446" r:id="rId74"/>
    <p:sldId id="447" r:id="rId75"/>
    <p:sldId id="448" r:id="rId76"/>
    <p:sldId id="449" r:id="rId77"/>
    <p:sldId id="450" r:id="rId78"/>
    <p:sldId id="451" r:id="rId79"/>
    <p:sldId id="452" r:id="rId80"/>
    <p:sldId id="469" r:id="rId81"/>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74934" autoAdjust="0"/>
  </p:normalViewPr>
  <p:slideViewPr>
    <p:cSldViewPr snapToGrid="0">
      <p:cViewPr varScale="1">
        <p:scale>
          <a:sx n="51" d="100"/>
          <a:sy n="51" d="100"/>
        </p:scale>
        <p:origin x="1588" y="48"/>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03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384C445-B1F5-490F-A9C4-D80A2FD64200}" type="slidenum">
              <a:rPr lang="en-US" altLang="en-US" sz="1200"/>
              <a:pPr/>
              <a:t>1</a:t>
            </a:fld>
            <a:endParaRPr lang="en-US" altLang="en-US" sz="12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EF74B7E-6D78-40C0-B480-B2E1F05096CD}" type="slidenum">
              <a:rPr lang="en-US" altLang="en-US" sz="1200"/>
              <a:pPr/>
              <a:t>10</a:t>
            </a:fld>
            <a:endParaRPr lang="en-US" altLang="en-US" sz="12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086412B2-536C-4355-9676-2D56984C8D0B}" type="slidenum">
              <a:rPr lang="en-US" altLang="en-US" sz="1200"/>
              <a:pPr/>
              <a:t>11</a:t>
            </a:fld>
            <a:endParaRPr lang="en-US" altLang="en-US" sz="12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EB2570B-4ECC-42D2-A915-3497ECD86CCC}" type="slidenum">
              <a:rPr lang="en-US" altLang="en-US" sz="1200"/>
              <a:pPr/>
              <a:t>12</a:t>
            </a:fld>
            <a:endParaRPr lang="en-US" altLang="en-US" sz="12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3EA5081-7C3B-4331-8DF4-4701702254E9}" type="slidenum">
              <a:rPr lang="en-US" altLang="en-US" sz="1200"/>
              <a:pPr/>
              <a:t>13</a:t>
            </a:fld>
            <a:endParaRPr lang="en-US" altLang="en-US" sz="120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BAD4660-C1BD-43D6-AED2-2CDB1E45F07D}" type="slidenum">
              <a:rPr lang="en-US" altLang="en-US" sz="1200"/>
              <a:pPr/>
              <a:t>14</a:t>
            </a:fld>
            <a:endParaRPr lang="en-US" altLang="en-US" sz="12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21</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77F9C97-08D5-47D4-A865-ADACA29B1AA1}" type="slidenum">
              <a:rPr lang="en-US" altLang="en-US" sz="1200"/>
              <a:pPr/>
              <a:t>24</a:t>
            </a:fld>
            <a:endParaRPr lang="en-US" altLang="en-US" sz="12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https://learn.microsoft.com/zh-cn/sql/connect/odbc/microsoft-odbc-driver-for-sql-server?view=sql-server-ver16</a:t>
            </a:r>
            <a:endParaRPr lang="en-US" altLang="en-US"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25</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dirty="0">
              <a:latin typeface="Times New Roman" pitchFamily="18"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C1BA436F-0A43-4014-B8D3-1B023E7936DE}" type="slidenum">
              <a:rPr lang="en-US" altLang="en-US" sz="1200"/>
              <a:pPr/>
              <a:t>26</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kern="1200" dirty="0" smtClean="0">
                <a:solidFill>
                  <a:schemeClr val="tx1"/>
                </a:solidFill>
                <a:effectLst/>
                <a:latin typeface="Times New Roman" charset="0"/>
                <a:ea typeface="MS PGothic" panose="020B0600070205080204" pitchFamily="34" charset="-128"/>
                <a:cs typeface="ＭＳ Ｐゴシック" charset="0"/>
              </a:rPr>
              <a:t>embedded SQL is the one which combines the high level language with the DB language like SQL. It allows the application languages to communicate with DB and get requested result. The high level languages which supports embedding SQLs within it are also known as host language. There are different host languages which support embedding SQL within it like C, C++, ADA, Pascal, FORTRAN, Java etc. When SQL is embedded within C or C++, then it is known as Pro*C/C++ or simply Pro*C language. Pro*C is the most commonly used embedded SQL. Let us discuss below embedded SQL with respect to C language.</a:t>
            </a:r>
            <a:endParaRPr lang="en-US" altLang="en-US"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55ABEB0D-E689-4772-BE6A-4FA7DBC8FEE3}" type="slidenum">
              <a:rPr lang="en-US" altLang="en-US" sz="1200"/>
              <a:pPr/>
              <a:t>27</a:t>
            </a:fld>
            <a:endParaRPr lang="en-US" altLang="en-US" sz="12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https://www.tutorialcup.com/dbms/embedded-sql.htm</a:t>
            </a:r>
            <a:endParaRPr lang="en-US" altLang="en-US"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1350AA7-056F-4860-8F4F-423CF851BA62}" type="slidenum">
              <a:rPr lang="en-US" altLang="en-US" sz="1200"/>
              <a:pPr/>
              <a:t>2</a:t>
            </a:fld>
            <a:endParaRPr lang="en-US" altLang="en-US" sz="12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E5A182C-C5A4-4D0D-A6BE-A4D6F4732074}" type="slidenum">
              <a:rPr lang="en-US" altLang="en-US" sz="1200"/>
              <a:pPr/>
              <a:t>28</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Times New Roman" panose="02020603050405020304" pitchFamily="18" charset="0"/>
              </a:rPr>
              <a:t>游标</a:t>
            </a: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E12ABCD7-1D35-4F42-9F48-1FA3A1BF75A6}" type="slidenum">
              <a:rPr lang="en-US" altLang="en-US" sz="1200"/>
              <a:pPr/>
              <a:t>29</a:t>
            </a:fld>
            <a:endParaRPr lang="en-US" altLang="en-US" sz="12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E5239BC-08AC-4171-BC29-B11CED1C00D8}" type="slidenum">
              <a:rPr lang="en-US" altLang="en-US" sz="1200"/>
              <a:pPr/>
              <a:t>30</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31</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6F0339C-7A5B-4860-8D42-52F584D09780}" type="slidenum">
              <a:rPr lang="en-US" altLang="en-US" sz="1200"/>
              <a:pPr/>
              <a:t>33</a:t>
            </a:fld>
            <a:endParaRPr lang="en-US" alt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smtClean="0">
                <a:latin typeface="Times New Roman" panose="02020603050405020304" pitchFamily="18" charset="0"/>
              </a:rPr>
              <a:t>过程化</a:t>
            </a:r>
            <a:r>
              <a:rPr lang="en-US" altLang="zh-CN" dirty="0" smtClean="0">
                <a:latin typeface="Times New Roman" panose="02020603050405020304" pitchFamily="18" charset="0"/>
              </a:rPr>
              <a:t>SQL </a:t>
            </a:r>
            <a:r>
              <a:rPr lang="zh-CN" altLang="en-US" sz="1200" b="0" i="0" kern="1200" dirty="0" smtClean="0">
                <a:solidFill>
                  <a:schemeClr val="tx1"/>
                </a:solidFill>
                <a:effectLst/>
                <a:latin typeface="Times New Roman" charset="0"/>
                <a:ea typeface="MS PGothic" panose="020B0600070205080204" pitchFamily="34" charset="-128"/>
                <a:cs typeface="ＭＳ Ｐゴシック" charset="0"/>
              </a:rPr>
              <a:t>（扩展</a:t>
            </a:r>
            <a:r>
              <a:rPr lang="en-US" altLang="zh-CN" sz="1200" b="0" i="0" kern="1200" dirty="0" smtClean="0">
                <a:solidFill>
                  <a:schemeClr val="tx1"/>
                </a:solidFill>
                <a:effectLst/>
                <a:latin typeface="Times New Roman" charset="0"/>
                <a:ea typeface="MS PGothic" panose="020B0600070205080204" pitchFamily="34" charset="-128"/>
                <a:cs typeface="ＭＳ Ｐゴシック" charset="0"/>
              </a:rPr>
              <a:t>SQL</a:t>
            </a:r>
            <a:r>
              <a:rPr lang="zh-CN" altLang="en-US" sz="1200" b="0" i="0" kern="1200" dirty="0" smtClean="0">
                <a:solidFill>
                  <a:schemeClr val="tx1"/>
                </a:solidFill>
                <a:effectLst/>
                <a:latin typeface="Times New Roman" charset="0"/>
                <a:ea typeface="MS PGothic" panose="020B0600070205080204" pitchFamily="34" charset="-128"/>
                <a:cs typeface="ＭＳ Ｐゴシック" charset="0"/>
              </a:rPr>
              <a:t>语言对于过程控制的表达能力）</a:t>
            </a:r>
            <a:endParaRPr lang="en-US" altLang="zh-CN" sz="1200" b="0" i="0" kern="1200" dirty="0" smtClean="0">
              <a:solidFill>
                <a:schemeClr val="tx1"/>
              </a:solidFill>
              <a:effectLst/>
              <a:latin typeface="Times New Roman" panose="02020603050405020304" pitchFamily="18" charset="0"/>
              <a:ea typeface="MS PGothic" panose="020B0600070205080204" pitchFamily="34" charset="-128"/>
              <a:cs typeface="ＭＳ Ｐゴシック" charset="0"/>
            </a:endParaRPr>
          </a:p>
          <a:p>
            <a:endParaRPr lang="en-US" altLang="zh-CN" sz="1200" b="0" i="0" kern="1200" dirty="0" smtClean="0">
              <a:solidFill>
                <a:schemeClr val="tx1"/>
              </a:solidFill>
              <a:effectLst/>
              <a:latin typeface="Times New Roman" panose="02020603050405020304" pitchFamily="18" charset="0"/>
              <a:ea typeface="MS PGothic" panose="020B0600070205080204" pitchFamily="34" charset="-128"/>
            </a:endParaRPr>
          </a:p>
          <a:p>
            <a:r>
              <a:rPr lang="en-US" altLang="zh-CN" dirty="0" smtClean="0">
                <a:latin typeface="Times New Roman" panose="02020603050405020304" pitchFamily="18" charset="0"/>
              </a:rPr>
              <a:t>https://blog.csdn.net/qq_35097289/article/details/105783092</a:t>
            </a:r>
          </a:p>
          <a:p>
            <a:r>
              <a:rPr lang="en-US" altLang="en-US" dirty="0" smtClean="0">
                <a:latin typeface="Times New Roman" panose="02020603050405020304" pitchFamily="18" charset="0"/>
              </a:rPr>
              <a:t>https://</a:t>
            </a:r>
            <a:r>
              <a:rPr lang="en-US" altLang="en-US" dirty="0" smtClean="0">
                <a:latin typeface="Times New Roman" panose="02020603050405020304" pitchFamily="18" charset="0"/>
              </a:rPr>
              <a:t>zhuanlan.zhihu.com/p/361975003</a:t>
            </a:r>
          </a:p>
          <a:p>
            <a:endParaRPr lang="en-US" altLang="en-US" dirty="0" smtClean="0">
              <a:latin typeface="Times New Roman" panose="02020603050405020304" pitchFamily="18" charset="0"/>
            </a:endParaRPr>
          </a:p>
          <a:p>
            <a:r>
              <a:rPr lang="en-US" altLang="en-US" dirty="0" smtClean="0">
                <a:latin typeface="Times New Roman" panose="02020603050405020304" pitchFamily="18" charset="0"/>
              </a:rPr>
              <a:t>https://learn.microsoft.com/zh-cn/sql/relational-databases/stored-procedures/stored-procedures-database-engine?view=sql-server-ver16</a:t>
            </a:r>
          </a:p>
          <a:p>
            <a:endParaRPr lang="en-US" altLang="en-US" dirty="0" smtClean="0">
              <a:latin typeface="Times New Roman" panose="02020603050405020304" pitchFamily="18" charset="0"/>
            </a:endParaRPr>
          </a:p>
          <a:p>
            <a:r>
              <a:rPr lang="en-US" altLang="en-US" dirty="0" smtClean="0">
                <a:latin typeface="Times New Roman" panose="02020603050405020304" pitchFamily="18" charset="0"/>
              </a:rPr>
              <a:t>https://learn.microsoft.com/zh-cn/sql/relational-databases/user-defined-functions/user-defined-functions?view=sql-server-ver16</a:t>
            </a:r>
            <a:endParaRPr lang="en-US" altLang="en-US" dirty="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6EA8CD4-BE8A-459D-9D31-26FCFAB06D25}" type="slidenum">
              <a:rPr lang="en-US" altLang="en-US" sz="1200"/>
              <a:pPr/>
              <a:t>34</a:t>
            </a:fld>
            <a:endParaRPr lang="en-US" altLang="en-US"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7040340-971D-4A83-83E8-822FA67F93DB}" type="slidenum">
              <a:rPr lang="en-US" altLang="en-US" sz="1200"/>
              <a:pPr/>
              <a:t>35</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https://zhuanlan.zhihu.com/p/114277017</a:t>
            </a:r>
            <a:endParaRPr lang="en-US" altLang="en-US"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0D3EC4A-6F15-43AE-AA3C-5A809172836D}" type="slidenum">
              <a:rPr lang="en-US" altLang="en-US" sz="1200"/>
              <a:pPr/>
              <a:t>36</a:t>
            </a:fld>
            <a:endParaRPr lang="en-US" altLang="en-US"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37</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https://learn.microsoft.com/zh-cn/sql/relational-databases/stored-procedures/stored-procedures-database-engine?view=sql-server-ver16</a:t>
            </a:r>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38</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B660626-6ED4-4019-A597-4C6DFE264C50}" type="slidenum">
              <a:rPr lang="en-US" altLang="en-US" sz="1200"/>
              <a:pPr/>
              <a:t>3</a:t>
            </a:fld>
            <a:endParaRPr lang="en-US" altLang="en-US" sz="12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39</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A0A2931-304C-4865-B2DC-2F6371DEAF73}" type="slidenum">
              <a:rPr lang="en-US" altLang="en-US" sz="1200"/>
              <a:pPr/>
              <a:t>40</a:t>
            </a:fld>
            <a:endParaRPr lang="en-US" altLang="en-US"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41</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42</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0F971D5-882D-4233-A30D-FAEDE4CA6E84}" type="slidenum">
              <a:rPr lang="en-US" altLang="en-US" sz="1200"/>
              <a:pPr/>
              <a:t>43</a:t>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9</a:t>
            </a: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dirty="0"/>
          </a:p>
        </p:txBody>
      </p:sp>
    </p:spTree>
    <p:extLst>
      <p:ext uri="{BB962C8B-B14F-4D97-AF65-F5344CB8AC3E}">
        <p14:creationId xmlns:p14="http://schemas.microsoft.com/office/powerpoint/2010/main" val="13235651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C7B0BBF-B3C9-440E-B986-950E14E24760}" type="slidenum">
              <a:rPr lang="en-US" altLang="en-US" sz="1200"/>
              <a:pPr/>
              <a:t>44</a:t>
            </a:fld>
            <a:endParaRPr lang="en-US"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45</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283D157-7C62-425E-BB0E-CE8BAE867B64}" type="slidenum">
              <a:rPr lang="en-US" altLang="en-US" sz="1200"/>
              <a:pPr/>
              <a:t>46</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4AC97B1-25CD-474B-98A6-5180BA18AE28}" type="slidenum">
              <a:rPr lang="en-US" altLang="en-US" sz="1200"/>
              <a:pPr/>
              <a:t>47</a:t>
            </a:fld>
            <a:endParaRPr lang="en-US" altLang="en-US" sz="12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AFD31E9-BE10-4267-BC2D-73ADA680375F}" type="slidenum">
              <a:rPr lang="en-US" altLang="en-US" sz="1200"/>
              <a:pPr/>
              <a:t>48</a:t>
            </a:fld>
            <a:endParaRPr lang="en-US" altLang="en-US" sz="1200"/>
          </a:p>
        </p:txBody>
      </p:sp>
      <p:sp>
        <p:nvSpPr>
          <p:cNvPr id="95235" name="Rectangle 2"/>
          <p:cNvSpPr>
            <a:spLocks noGrp="1" noRot="1" noChangeAspect="1" noChangeArrowheads="1" noTextEdit="1"/>
          </p:cNvSpPr>
          <p:nvPr>
            <p:ph type="sldImg"/>
          </p:nvPr>
        </p:nvSpPr>
        <p:spPr>
          <a:xfrm>
            <a:off x="1177925" y="695325"/>
            <a:ext cx="4641850" cy="3481388"/>
          </a:xfrm>
          <a:ln/>
        </p:spPr>
      </p:sp>
      <p:sp>
        <p:nvSpPr>
          <p:cNvPr id="9523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91CD168A-2AB0-40BE-8A28-C8934AB24B59}" type="slidenum">
              <a:rPr lang="en-US" altLang="en-US" sz="1200"/>
              <a:pPr/>
              <a:t>4</a:t>
            </a:fld>
            <a:endParaRPr lang="en-US" altLang="en-US" sz="12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1200" b="0" i="0" kern="1200" dirty="0" smtClean="0">
                <a:solidFill>
                  <a:schemeClr val="tx1"/>
                </a:solidFill>
                <a:effectLst/>
                <a:latin typeface="Times New Roman" charset="0"/>
                <a:ea typeface="MS PGothic" panose="020B0600070205080204" pitchFamily="34" charset="-128"/>
                <a:cs typeface="ＭＳ Ｐゴシック" charset="0"/>
              </a:rPr>
              <a:t>This gap between application programs and SQL is bridged by the use of embedded SQL and dynamic SQLs. These SQLs provide the utility to use SQLs inside the application language like C, C++, Java </a:t>
            </a:r>
            <a:r>
              <a:rPr lang="en-US" altLang="zh-CN" sz="1200" b="0" i="0" kern="1200" dirty="0" err="1" smtClean="0">
                <a:solidFill>
                  <a:schemeClr val="tx1"/>
                </a:solidFill>
                <a:effectLst/>
                <a:latin typeface="Times New Roman" charset="0"/>
                <a:ea typeface="MS PGothic" panose="020B0600070205080204" pitchFamily="34" charset="-128"/>
                <a:cs typeface="ＭＳ Ｐゴシック" charset="0"/>
              </a:rPr>
              <a:t>etc</a:t>
            </a:r>
            <a:r>
              <a:rPr lang="en-US" altLang="zh-CN" sz="1200" b="0" i="0" kern="1200" dirty="0" smtClean="0">
                <a:solidFill>
                  <a:schemeClr val="tx1"/>
                </a:solidFill>
                <a:effectLst/>
                <a:latin typeface="Times New Roman" charset="0"/>
                <a:ea typeface="MS PGothic" panose="020B0600070205080204" pitchFamily="34" charset="-128"/>
                <a:cs typeface="ＭＳ Ｐゴシック" charset="0"/>
              </a:rPr>
              <a:t>, and make these applications to communicate with DB.</a:t>
            </a:r>
            <a:endParaRPr lang="en-US" altLang="en-US" dirty="0">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49</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7F04CF4B-324E-46D0-BA47-9EB6AD9CA672}" type="slidenum">
              <a:rPr lang="en-US" altLang="en-US" sz="1200"/>
              <a:pPr/>
              <a:t>51</a:t>
            </a:fld>
            <a:endParaRPr lang="en-US" altLang="en-US" sz="1200"/>
          </a:p>
        </p:txBody>
      </p:sp>
      <p:sp>
        <p:nvSpPr>
          <p:cNvPr id="98307" name="Rectangle 2"/>
          <p:cNvSpPr>
            <a:spLocks noGrp="1" noRot="1" noChangeAspect="1" noChangeArrowheads="1" noTextEdit="1"/>
          </p:cNvSpPr>
          <p:nvPr>
            <p:ph type="sldImg"/>
          </p:nvPr>
        </p:nvSpPr>
        <p:spPr>
          <a:xfrm>
            <a:off x="1177925" y="695325"/>
            <a:ext cx="4641850" cy="3481388"/>
          </a:xfrm>
          <a:ln/>
        </p:spPr>
      </p:sp>
      <p:sp>
        <p:nvSpPr>
          <p:cNvPr id="98308"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A0967849-B9F5-4791-B1A9-03C13B822321}" type="slidenum">
              <a:rPr lang="en-US" altLang="en-US" sz="1200"/>
              <a:pPr/>
              <a:t>52</a:t>
            </a:fld>
            <a:endParaRPr lang="en-US" altLang="en-US" sz="1200"/>
          </a:p>
        </p:txBody>
      </p:sp>
      <p:sp>
        <p:nvSpPr>
          <p:cNvPr id="99331" name="Rectangle 2"/>
          <p:cNvSpPr>
            <a:spLocks noGrp="1" noRot="1" noChangeAspect="1" noChangeArrowheads="1" noTextEdit="1"/>
          </p:cNvSpPr>
          <p:nvPr>
            <p:ph type="sldImg"/>
          </p:nvPr>
        </p:nvSpPr>
        <p:spPr>
          <a:xfrm>
            <a:off x="1177925" y="695325"/>
            <a:ext cx="4641850" cy="3481388"/>
          </a:xfrm>
          <a:ln/>
        </p:spPr>
      </p:sp>
      <p:sp>
        <p:nvSpPr>
          <p:cNvPr id="99332"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8667AE9D-16D3-4C16-919A-75B127D37AD1}" type="slidenum">
              <a:rPr lang="en-US" altLang="en-US" sz="1200"/>
              <a:pPr/>
              <a:t>53</a:t>
            </a:fld>
            <a:endParaRPr lang="en-US" altLang="en-US" sz="1200"/>
          </a:p>
        </p:txBody>
      </p:sp>
      <p:sp>
        <p:nvSpPr>
          <p:cNvPr id="100355" name="Rectangle 2"/>
          <p:cNvSpPr>
            <a:spLocks noGrp="1" noRot="1" noChangeAspect="1" noChangeArrowheads="1" noTextEdit="1"/>
          </p:cNvSpPr>
          <p:nvPr>
            <p:ph type="sldImg"/>
          </p:nvPr>
        </p:nvSpPr>
        <p:spPr>
          <a:xfrm>
            <a:off x="1177925" y="695325"/>
            <a:ext cx="4641850" cy="3481388"/>
          </a:xfrm>
          <a:ln/>
        </p:spPr>
      </p:sp>
      <p:sp>
        <p:nvSpPr>
          <p:cNvPr id="100356" name="Rectangle 3"/>
          <p:cNvSpPr>
            <a:spLocks noGrp="1" noChangeArrowheads="1"/>
          </p:cNvSpPr>
          <p:nvPr>
            <p:ph type="body" idx="1"/>
          </p:nvPr>
        </p:nvSpPr>
        <p:spPr>
          <a:xfrm>
            <a:off x="931863" y="4410075"/>
            <a:ext cx="5133975" cy="41783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例子来源：</a:t>
            </a:r>
            <a:r>
              <a:rPr lang="en-US" altLang="zh-CN" dirty="0" smtClean="0"/>
              <a:t>https://www.cnblogs.com/wangprince2017/p/7827091.html</a:t>
            </a:r>
            <a:endParaRPr lang="zh-CN" altLang="en-US" dirty="0"/>
          </a:p>
        </p:txBody>
      </p:sp>
      <p:sp>
        <p:nvSpPr>
          <p:cNvPr id="4" name="灯片编号占位符 3"/>
          <p:cNvSpPr>
            <a:spLocks noGrp="1"/>
          </p:cNvSpPr>
          <p:nvPr>
            <p:ph type="sldNum" sz="quarter" idx="10"/>
          </p:nvPr>
        </p:nvSpPr>
        <p:spPr/>
        <p:txBody>
          <a:bodyPr/>
          <a:lstStyle/>
          <a:p>
            <a:pPr>
              <a:defRPr/>
            </a:pPr>
            <a:fld id="{AE66C03C-4B0E-4149-8287-A3B340EB818D}" type="slidenum">
              <a:rPr lang="en-US" altLang="en-US" smtClean="0"/>
              <a:pPr>
                <a:defRPr/>
              </a:pPr>
              <a:t>62</a:t>
            </a:fld>
            <a:endParaRPr lang="en-US" altLang="en-US"/>
          </a:p>
        </p:txBody>
      </p:sp>
    </p:spTree>
    <p:extLst>
      <p:ext uri="{BB962C8B-B14F-4D97-AF65-F5344CB8AC3E}">
        <p14:creationId xmlns:p14="http://schemas.microsoft.com/office/powerpoint/2010/main" val="39401623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B6F0339C-7A5B-4860-8D42-52F584D09780}" type="slidenum">
              <a:rPr lang="en-US" altLang="en-US" sz="1200"/>
              <a:pPr/>
              <a:t>66</a:t>
            </a:fld>
            <a:endParaRPr lang="en-US" altLang="en-US" sz="12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3516BC0A-7AF6-411D-BE71-BCBBBCBA9517}" type="slidenum">
              <a:rPr lang="en-US" altLang="en-US" sz="1200"/>
              <a:pPr/>
              <a:t>67</a:t>
            </a:fld>
            <a:endParaRPr lang="en-US" altLang="en-US" sz="12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10C6C070-221F-4423-9214-3514A79EC7A3}" type="slidenum">
              <a:rPr lang="en-US" altLang="en-US" sz="1200"/>
              <a:pPr/>
              <a:t>68</a:t>
            </a:fld>
            <a:endParaRPr lang="en-US" altLang="en-US" sz="12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69</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412AD63-2C6B-42F7-8B81-9C7AD796E0BB}" type="slidenum">
              <a:rPr lang="en-US" altLang="en-US" sz="1200"/>
              <a:pPr/>
              <a:t>5</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smtClean="0"/>
              <a:t>JDBC is a standard Java API for handling database related activities. </a:t>
            </a:r>
          </a:p>
          <a:p>
            <a:endParaRPr lang="en-US" altLang="zh-CN" dirty="0" smtClean="0"/>
          </a:p>
          <a:p>
            <a:r>
              <a:rPr lang="en-US" altLang="zh-CN" dirty="0" smtClean="0"/>
              <a:t>In Java, there is a package </a:t>
            </a:r>
            <a:r>
              <a:rPr lang="en-US" altLang="zh-CN" dirty="0" err="1" smtClean="0"/>
              <a:t>java.sql</a:t>
            </a:r>
            <a:r>
              <a:rPr lang="en-US" altLang="zh-CN" dirty="0" smtClean="0"/>
              <a:t> having number of classes for database related programming. </a:t>
            </a:r>
          </a:p>
          <a:p>
            <a:endParaRPr lang="en-US" altLang="zh-CN" dirty="0" smtClean="0"/>
          </a:p>
          <a:p>
            <a:r>
              <a:rPr lang="en-US" altLang="zh-CN" dirty="0" smtClean="0"/>
              <a:t>It includes </a:t>
            </a:r>
            <a:r>
              <a:rPr lang="en-US" altLang="zh-CN" dirty="0" err="1" smtClean="0"/>
              <a:t>java.sql.DriverManager</a:t>
            </a:r>
            <a:r>
              <a:rPr lang="en-US" altLang="zh-CN" dirty="0" smtClean="0"/>
              <a:t> class and two interfaces </a:t>
            </a:r>
            <a:r>
              <a:rPr lang="en-US" altLang="zh-CN" dirty="0" err="1" smtClean="0"/>
              <a:t>java.sql.Driver</a:t>
            </a:r>
            <a:r>
              <a:rPr lang="en-US" altLang="zh-CN" dirty="0" smtClean="0"/>
              <a:t> and </a:t>
            </a:r>
            <a:r>
              <a:rPr lang="en-US" altLang="zh-CN" dirty="0" err="1" smtClean="0"/>
              <a:t>java.sql.Connection</a:t>
            </a:r>
            <a:r>
              <a:rPr lang="en-US" altLang="zh-CN" dirty="0" smtClean="0"/>
              <a:t>.</a:t>
            </a:r>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FAAEAC40-D26E-4DE7-A131-BE43F6F065EA}" type="slidenum">
              <a:rPr lang="en-US" altLang="en-US" sz="1200"/>
              <a:pPr/>
              <a:t>70</a:t>
            </a:fld>
            <a:endParaRPr lang="en-US" altLang="en-US" sz="12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C5C2D2E6-F3AE-4706-AA7C-A27CB5881BFD}"/>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63E3BA3E-1163-4871-A1C5-DDC284DA4B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11377A80-0AAD-447B-BE0B-51EE48D2E4BF}"/>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88492A6-4F00-4007-87E0-225E8D3BDEF7}" type="slidenum">
              <a:rPr lang="en-US" altLang="en-US" sz="1200"/>
              <a:pPr algn="r"/>
              <a:t>72</a:t>
            </a:fld>
            <a:endParaRPr lang="en-US" altLang="en-US" sz="1200"/>
          </a:p>
        </p:txBody>
      </p:sp>
      <p:sp>
        <p:nvSpPr>
          <p:cNvPr id="110595" name="Rectangle 2">
            <a:extLst>
              <a:ext uri="{FF2B5EF4-FFF2-40B4-BE49-F238E27FC236}">
                <a16:creationId xmlns:a16="http://schemas.microsoft.com/office/drawing/2014/main" id="{1A8A5EF8-1EA2-40F7-ACE3-511711E5DAEE}"/>
              </a:ext>
            </a:extLst>
          </p:cNvPr>
          <p:cNvSpPr>
            <a:spLocks noGrp="1" noRot="1" noChangeAspect="1" noChangeArrowheads="1" noTextEdit="1"/>
          </p:cNvSpPr>
          <p:nvPr>
            <p:ph type="sldImg"/>
          </p:nvPr>
        </p:nvSpPr>
        <p:spPr>
          <a:xfrm>
            <a:off x="1179513" y="696913"/>
            <a:ext cx="4641850" cy="3481387"/>
          </a:xfrm>
          <a:ln/>
        </p:spPr>
      </p:sp>
      <p:sp>
        <p:nvSpPr>
          <p:cNvPr id="110596" name="Rectangle 3">
            <a:extLst>
              <a:ext uri="{FF2B5EF4-FFF2-40B4-BE49-F238E27FC236}">
                <a16:creationId xmlns:a16="http://schemas.microsoft.com/office/drawing/2014/main" id="{52C85F7F-263F-4BCA-A748-E7BF53C31813}"/>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63C515C3-4144-46F2-9488-0C2F9C995AFA}"/>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2CDE7844-086F-44A6-BD23-B7F220B0A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1B3BA81C-442A-4230-A20A-E595EBE42ECA}"/>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648B2855-8CA5-440D-9408-4CE865C843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9AE2622C-3725-441E-83A6-02F180C38E3E}"/>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4195425E-B128-4221-8204-CB4CCCA7DF75}" type="slidenum">
              <a:rPr lang="en-US" altLang="en-US" sz="1200"/>
              <a:pPr algn="r"/>
              <a:t>75</a:t>
            </a:fld>
            <a:endParaRPr lang="en-US" altLang="en-US" sz="1200"/>
          </a:p>
        </p:txBody>
      </p:sp>
      <p:sp>
        <p:nvSpPr>
          <p:cNvPr id="113667" name="Rectangle 2">
            <a:extLst>
              <a:ext uri="{FF2B5EF4-FFF2-40B4-BE49-F238E27FC236}">
                <a16:creationId xmlns:a16="http://schemas.microsoft.com/office/drawing/2014/main" id="{2690451F-D741-432D-92E9-516ABF987B95}"/>
              </a:ext>
            </a:extLst>
          </p:cNvPr>
          <p:cNvSpPr>
            <a:spLocks noGrp="1" noRot="1" noChangeAspect="1" noChangeArrowheads="1" noTextEdit="1"/>
          </p:cNvSpPr>
          <p:nvPr>
            <p:ph type="sldImg"/>
          </p:nvPr>
        </p:nvSpPr>
        <p:spPr>
          <a:xfrm>
            <a:off x="1179513" y="696913"/>
            <a:ext cx="4641850" cy="3481387"/>
          </a:xfrm>
          <a:ln/>
        </p:spPr>
      </p:sp>
      <p:sp>
        <p:nvSpPr>
          <p:cNvPr id="113668" name="Rectangle 3">
            <a:extLst>
              <a:ext uri="{FF2B5EF4-FFF2-40B4-BE49-F238E27FC236}">
                <a16:creationId xmlns:a16="http://schemas.microsoft.com/office/drawing/2014/main" id="{BE2C4D40-217F-4CE6-B4E8-F1DA3F833349}"/>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D0EAB560-37BF-4BCA-B8B2-3F91FFA8DC77}"/>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59A4489F-5EFD-4D7E-AF6C-64604DC04144}" type="slidenum">
              <a:rPr lang="en-US" altLang="en-US" sz="1200"/>
              <a:pPr algn="r"/>
              <a:t>76</a:t>
            </a:fld>
            <a:endParaRPr lang="en-US" altLang="en-US" sz="1200"/>
          </a:p>
        </p:txBody>
      </p:sp>
      <p:sp>
        <p:nvSpPr>
          <p:cNvPr id="114691" name="Rectangle 2">
            <a:extLst>
              <a:ext uri="{FF2B5EF4-FFF2-40B4-BE49-F238E27FC236}">
                <a16:creationId xmlns:a16="http://schemas.microsoft.com/office/drawing/2014/main" id="{64BF505B-7173-4754-A528-D8FA43F0AD28}"/>
              </a:ext>
            </a:extLst>
          </p:cNvPr>
          <p:cNvSpPr>
            <a:spLocks noGrp="1" noRot="1" noChangeAspect="1" noChangeArrowheads="1" noTextEdit="1"/>
          </p:cNvSpPr>
          <p:nvPr>
            <p:ph type="sldImg"/>
          </p:nvPr>
        </p:nvSpPr>
        <p:spPr>
          <a:xfrm>
            <a:off x="1179513" y="696913"/>
            <a:ext cx="4641850" cy="3481387"/>
          </a:xfrm>
          <a:ln/>
        </p:spPr>
      </p:sp>
      <p:sp>
        <p:nvSpPr>
          <p:cNvPr id="114692" name="Rectangle 3">
            <a:extLst>
              <a:ext uri="{FF2B5EF4-FFF2-40B4-BE49-F238E27FC236}">
                <a16:creationId xmlns:a16="http://schemas.microsoft.com/office/drawing/2014/main" id="{22B67DF2-5D25-46F8-ACC9-D9394CC3428C}"/>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B1916905-3F23-48B5-B6F3-A8A48ED2744F}"/>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A1AACACD-8B6D-4E06-8D1A-2038FD192ACE}" type="slidenum">
              <a:rPr lang="en-US" altLang="en-US" sz="1200"/>
              <a:pPr algn="r"/>
              <a:t>77</a:t>
            </a:fld>
            <a:endParaRPr lang="en-US" altLang="en-US" sz="1200"/>
          </a:p>
        </p:txBody>
      </p:sp>
      <p:sp>
        <p:nvSpPr>
          <p:cNvPr id="115715" name="Rectangle 2">
            <a:extLst>
              <a:ext uri="{FF2B5EF4-FFF2-40B4-BE49-F238E27FC236}">
                <a16:creationId xmlns:a16="http://schemas.microsoft.com/office/drawing/2014/main" id="{C32371CE-4867-4407-B3A6-51B53F3120EB}"/>
              </a:ext>
            </a:extLst>
          </p:cNvPr>
          <p:cNvSpPr>
            <a:spLocks noGrp="1" noRot="1" noChangeAspect="1" noChangeArrowheads="1" noTextEdit="1"/>
          </p:cNvSpPr>
          <p:nvPr>
            <p:ph type="sldImg"/>
          </p:nvPr>
        </p:nvSpPr>
        <p:spPr>
          <a:xfrm>
            <a:off x="1179513" y="696913"/>
            <a:ext cx="4641850" cy="3481387"/>
          </a:xfrm>
          <a:ln/>
        </p:spPr>
      </p:sp>
      <p:sp>
        <p:nvSpPr>
          <p:cNvPr id="115716" name="Rectangle 3">
            <a:extLst>
              <a:ext uri="{FF2B5EF4-FFF2-40B4-BE49-F238E27FC236}">
                <a16:creationId xmlns:a16="http://schemas.microsoft.com/office/drawing/2014/main" id="{8B4DCB98-CC70-4854-9597-C4D5A37DAB9D}"/>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A7615A99-8D1A-4BC1-9629-12BC9DF9EE60}"/>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7748E501-D662-4A27-9C06-945CF1E5CC34}" type="slidenum">
              <a:rPr lang="en-US" altLang="en-US" sz="1200"/>
              <a:pPr algn="r"/>
              <a:t>78</a:t>
            </a:fld>
            <a:endParaRPr lang="en-US" altLang="en-US" sz="1200"/>
          </a:p>
        </p:txBody>
      </p:sp>
      <p:sp>
        <p:nvSpPr>
          <p:cNvPr id="116739" name="Rectangle 2">
            <a:extLst>
              <a:ext uri="{FF2B5EF4-FFF2-40B4-BE49-F238E27FC236}">
                <a16:creationId xmlns:a16="http://schemas.microsoft.com/office/drawing/2014/main" id="{661E8095-6D2C-41A8-B271-9AB1D651D88D}"/>
              </a:ext>
            </a:extLst>
          </p:cNvPr>
          <p:cNvSpPr>
            <a:spLocks noGrp="1" noRot="1" noChangeAspect="1" noChangeArrowheads="1" noTextEdit="1"/>
          </p:cNvSpPr>
          <p:nvPr>
            <p:ph type="sldImg"/>
          </p:nvPr>
        </p:nvSpPr>
        <p:spPr>
          <a:xfrm>
            <a:off x="1179513" y="696913"/>
            <a:ext cx="4641850" cy="3481387"/>
          </a:xfrm>
          <a:ln/>
        </p:spPr>
      </p:sp>
      <p:sp>
        <p:nvSpPr>
          <p:cNvPr id="116740" name="Rectangle 3">
            <a:extLst>
              <a:ext uri="{FF2B5EF4-FFF2-40B4-BE49-F238E27FC236}">
                <a16:creationId xmlns:a16="http://schemas.microsoft.com/office/drawing/2014/main" id="{86D5D4DC-B829-48BF-B1AC-E75D18F9881E}"/>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841B4EAA-8DEC-4091-900B-F533CB361E95}"/>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31" tIns="46516" rIns="93031" bIns="46516" anchor="b"/>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pPr algn="r"/>
            <a:fld id="{C0EEDD03-8CC7-4993-B1DC-9F7BF290D871}" type="slidenum">
              <a:rPr lang="en-US" altLang="en-US" sz="1200"/>
              <a:pPr algn="r"/>
              <a:t>79</a:t>
            </a:fld>
            <a:endParaRPr lang="en-US" altLang="en-US" sz="1200"/>
          </a:p>
        </p:txBody>
      </p:sp>
      <p:sp>
        <p:nvSpPr>
          <p:cNvPr id="117763" name="Rectangle 2">
            <a:extLst>
              <a:ext uri="{FF2B5EF4-FFF2-40B4-BE49-F238E27FC236}">
                <a16:creationId xmlns:a16="http://schemas.microsoft.com/office/drawing/2014/main" id="{A8809479-F953-4055-B86B-B7BBDED36746}"/>
              </a:ext>
            </a:extLst>
          </p:cNvPr>
          <p:cNvSpPr>
            <a:spLocks noGrp="1" noRot="1" noChangeAspect="1" noChangeArrowheads="1" noTextEdit="1"/>
          </p:cNvSpPr>
          <p:nvPr>
            <p:ph type="sldImg"/>
          </p:nvPr>
        </p:nvSpPr>
        <p:spPr>
          <a:xfrm>
            <a:off x="1179513" y="696913"/>
            <a:ext cx="4641850" cy="3481387"/>
          </a:xfrm>
          <a:ln/>
        </p:spPr>
      </p:sp>
      <p:sp>
        <p:nvSpPr>
          <p:cNvPr id="117764" name="Rectangle 3">
            <a:extLst>
              <a:ext uri="{FF2B5EF4-FFF2-40B4-BE49-F238E27FC236}">
                <a16:creationId xmlns:a16="http://schemas.microsoft.com/office/drawing/2014/main" id="{6946F2EA-0356-44B0-A850-64B9E5368308}"/>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6412AD63-2C6B-42F7-8B81-9C7AD796E0BB}" type="slidenum">
              <a:rPr lang="en-US" altLang="en-US" sz="1200"/>
              <a:pPr/>
              <a:t>6</a:t>
            </a:fld>
            <a:endParaRPr lang="en-US" altLang="en-US" sz="12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smtClean="0">
                <a:latin typeface="Times New Roman" panose="02020603050405020304" pitchFamily="18" charset="0"/>
              </a:rPr>
              <a:t>https://learn.microsoft.com/zh-cn/sql/connect/jdbc/step-3-proof-of-concept-connecting-to-sql-using-java?view=sql-server-ver16</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4684470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1D77FF02-3555-47C0-A739-7773DB2495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29950C1B-400B-4121-9FED-A7A42814D2A9}" type="slidenum">
              <a:rPr lang="en-US" altLang="en-US" sz="1200"/>
              <a:pPr/>
              <a:t>80</a:t>
            </a:fld>
            <a:endParaRPr lang="en-US" altLang="en-US" sz="1200"/>
          </a:p>
        </p:txBody>
      </p:sp>
      <p:sp>
        <p:nvSpPr>
          <p:cNvPr id="135171" name="Rectangle 2">
            <a:extLst>
              <a:ext uri="{FF2B5EF4-FFF2-40B4-BE49-F238E27FC236}">
                <a16:creationId xmlns:a16="http://schemas.microsoft.com/office/drawing/2014/main" id="{DF4FB788-3F7E-4D41-B04A-400256640C9D}"/>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AA17D98E-B593-469A-9179-1066E959B5CE}"/>
              </a:ext>
            </a:extLst>
          </p:cNvPr>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5C2FE0B-747E-4E51-8338-9337A712521F}" type="slidenum">
              <a:rPr lang="en-US" altLang="en-US" sz="1200"/>
              <a:pPr/>
              <a:t>7</a:t>
            </a:fld>
            <a:endParaRPr lang="en-US"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812731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5C2FE0B-747E-4E51-8338-9337A712521F}" type="slidenum">
              <a:rPr lang="en-US" altLang="en-US" sz="1200"/>
              <a:pPr/>
              <a:t>8</a:t>
            </a:fld>
            <a:endParaRPr lang="en-US"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ＭＳ Ｐゴシック" panose="020B0600070205080204" pitchFamily="34" charset="-128"/>
              </a:defRPr>
            </a:lvl1pPr>
            <a:lvl2pPr marL="742950" indent="-285750" defTabSz="930275">
              <a:defRPr sz="1600">
                <a:solidFill>
                  <a:schemeClr val="tx1"/>
                </a:solidFill>
                <a:latin typeface="Helvetica" panose="020B0604020202020204" pitchFamily="34" charset="0"/>
                <a:ea typeface="ＭＳ Ｐゴシック" panose="020B0600070205080204" pitchFamily="34" charset="-128"/>
              </a:defRPr>
            </a:lvl2pPr>
            <a:lvl3pPr marL="1143000" indent="-228600" defTabSz="930275">
              <a:defRPr sz="1600">
                <a:solidFill>
                  <a:schemeClr val="tx1"/>
                </a:solidFill>
                <a:latin typeface="Helvetica" panose="020B0604020202020204" pitchFamily="34" charset="0"/>
                <a:ea typeface="ＭＳ Ｐゴシック" panose="020B0600070205080204" pitchFamily="34" charset="-128"/>
              </a:defRPr>
            </a:lvl3pPr>
            <a:lvl4pPr marL="1600200" indent="-228600" defTabSz="930275">
              <a:defRPr sz="1600">
                <a:solidFill>
                  <a:schemeClr val="tx1"/>
                </a:solidFill>
                <a:latin typeface="Helvetica" panose="020B0604020202020204" pitchFamily="34" charset="0"/>
                <a:ea typeface="ＭＳ Ｐゴシック" panose="020B0600070205080204" pitchFamily="34" charset="-128"/>
              </a:defRPr>
            </a:lvl4pPr>
            <a:lvl5pPr marL="2057400" indent="-228600" defTabSz="930275">
              <a:defRPr sz="1600">
                <a:solidFill>
                  <a:schemeClr val="tx1"/>
                </a:solidFill>
                <a:latin typeface="Helvetica" panose="020B0604020202020204" pitchFamily="34" charset="0"/>
                <a:ea typeface="ＭＳ Ｐゴシック"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fld id="{45C2FE0B-747E-4E51-8338-9337A712521F}" type="slidenum">
              <a:rPr lang="en-US" altLang="en-US" sz="1200"/>
              <a:pPr/>
              <a:t>9</a:t>
            </a:fld>
            <a:endParaRPr lang="en-US" altLang="en-US" sz="12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smtClean="0">
              <a:latin typeface="Times New Roman" panose="02020603050405020304" pitchFamily="18" charset="0"/>
            </a:endParaRPr>
          </a:p>
        </p:txBody>
      </p:sp>
    </p:spTree>
    <p:extLst>
      <p:ext uri="{BB962C8B-B14F-4D97-AF65-F5344CB8AC3E}">
        <p14:creationId xmlns:p14="http://schemas.microsoft.com/office/powerpoint/2010/main" val="25763113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47558" y="1093788"/>
            <a:ext cx="772810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4" y="6613525"/>
            <a:ext cx="447559"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5.</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82" name="Rectangle 2"/>
          <p:cNvSpPr>
            <a:spLocks noGrp="1" noChangeArrowheads="1"/>
          </p:cNvSpPr>
          <p:nvPr>
            <p:ph type="ctrTitle"/>
          </p:nvPr>
        </p:nvSpPr>
        <p:spPr/>
        <p:txBody>
          <a:bodyPr/>
          <a:lstStyle/>
          <a:p>
            <a:pPr>
              <a:defRPr/>
            </a:pPr>
            <a:r>
              <a:rPr lang="en-US" dirty="0">
                <a:ea typeface="+mj-ea"/>
              </a:rPr>
              <a:t>Chapter 5: Advanced SQL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JDBC Code</a:t>
            </a:r>
          </a:p>
        </p:txBody>
      </p:sp>
      <p:sp>
        <p:nvSpPr>
          <p:cNvPr id="10243" name="Rectangle 3"/>
          <p:cNvSpPr>
            <a:spLocks noGrp="1" noChangeArrowheads="1"/>
          </p:cNvSpPr>
          <p:nvPr>
            <p:ph type="body" idx="4294967295"/>
          </p:nvPr>
        </p:nvSpPr>
        <p:spPr>
          <a:xfrm>
            <a:off x="768349" y="1135063"/>
            <a:ext cx="8031163" cy="5238750"/>
          </a:xfrm>
        </p:spPr>
        <p:txBody>
          <a:bodyPr/>
          <a:lstStyle/>
          <a:p>
            <a:pPr lvl="1">
              <a:buFont typeface="Monotype Sorts" charset="2"/>
              <a:buNone/>
            </a:pPr>
            <a:r>
              <a:rPr lang="en-US" altLang="en-US" sz="1600" b="1" dirty="0">
                <a:ea typeface="ＭＳ Ｐゴシック" panose="020B0600070205080204" pitchFamily="34" charset="-128"/>
              </a:rPr>
              <a:t>public static void </a:t>
            </a:r>
            <a:r>
              <a:rPr lang="en-US" altLang="en-US" sz="1600" b="1" dirty="0" err="1">
                <a:ea typeface="ＭＳ Ｐゴシック" panose="020B0600070205080204" pitchFamily="34" charset="-128"/>
              </a:rPr>
              <a:t>JDBCexample</a:t>
            </a:r>
            <a:r>
              <a:rPr lang="en-US" altLang="en-US" sz="1600" b="1" dirty="0">
                <a:ea typeface="ＭＳ Ｐゴシック" panose="020B0600070205080204" pitchFamily="34" charset="-128"/>
              </a:rPr>
              <a:t>(String </a:t>
            </a:r>
            <a:r>
              <a:rPr lang="en-US" altLang="en-US" sz="1600" b="1" dirty="0" err="1">
                <a:ea typeface="ＭＳ Ｐゴシック" panose="020B0600070205080204" pitchFamily="34" charset="-128"/>
              </a:rPr>
              <a:t>dbid</a:t>
            </a:r>
            <a:r>
              <a:rPr lang="en-US" altLang="en-US" sz="1600" b="1" dirty="0">
                <a:ea typeface="ＭＳ Ｐゴシック" panose="020B0600070205080204" pitchFamily="34" charset="-128"/>
              </a:rPr>
              <a:t>, String </a:t>
            </a:r>
            <a:r>
              <a:rPr lang="en-US" altLang="en-US" sz="1600" b="1" dirty="0" err="1">
                <a:ea typeface="ＭＳ Ｐゴシック" panose="020B0600070205080204" pitchFamily="34" charset="-128"/>
              </a:rPr>
              <a:t>userid</a:t>
            </a:r>
            <a:r>
              <a:rPr lang="en-US" altLang="en-US" sz="1600" b="1" dirty="0">
                <a:ea typeface="ＭＳ Ｐゴシック" panose="020B0600070205080204" pitchFamily="34" charset="-128"/>
              </a:rPr>
              <a:t>, String </a:t>
            </a:r>
            <a:r>
              <a:rPr lang="en-US" altLang="en-US" sz="1600" b="1" dirty="0" err="1">
                <a:ea typeface="ＭＳ Ｐゴシック" panose="020B0600070205080204" pitchFamily="34" charset="-128"/>
              </a:rPr>
              <a:t>passwd</a:t>
            </a:r>
            <a:r>
              <a:rPr lang="en-US" altLang="en-US" sz="1600" b="1" dirty="0">
                <a:ea typeface="ＭＳ Ｐゴシック" panose="020B0600070205080204" pitchFamily="34" charset="-128"/>
              </a:rPr>
              <a:t>) </a:t>
            </a:r>
          </a:p>
          <a:p>
            <a:pPr>
              <a:buFont typeface="Monotype Sorts" charset="2"/>
              <a:buNone/>
            </a:pPr>
            <a:r>
              <a:rPr lang="en-US" altLang="en-US" sz="1600" b="1" dirty="0"/>
              <a:t>            { </a:t>
            </a:r>
          </a:p>
          <a:p>
            <a:pPr lvl="1">
              <a:buFont typeface="Monotype Sorts" charset="2"/>
              <a:buNone/>
            </a:pPr>
            <a:r>
              <a:rPr lang="en-US" altLang="en-US" sz="1600" b="1" dirty="0">
                <a:ea typeface="ＭＳ Ｐゴシック" panose="020B0600070205080204" pitchFamily="34" charset="-128"/>
              </a:rPr>
              <a:t>     try (Connection conn = </a:t>
            </a:r>
            <a:r>
              <a:rPr lang="en-US" altLang="en-US" sz="1600" b="1" dirty="0" err="1">
                <a:ea typeface="ＭＳ Ｐゴシック" panose="020B0600070205080204" pitchFamily="34" charset="-128"/>
              </a:rPr>
              <a:t>DriverManager.getConnection</a:t>
            </a:r>
            <a:r>
              <a:rPr lang="en-US" altLang="en-US" sz="1600" b="1" dirty="0">
                <a:ea typeface="ＭＳ Ｐゴシック" panose="020B0600070205080204" pitchFamily="34" charset="-128"/>
              </a:rPr>
              <a:t>(     </a:t>
            </a:r>
            <a:br>
              <a:rPr lang="en-US" altLang="en-US" sz="1600" b="1" dirty="0">
                <a:ea typeface="ＭＳ Ｐゴシック" panose="020B0600070205080204" pitchFamily="34" charset="-128"/>
              </a:rPr>
            </a:b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jdbc:oracle:thin</a:t>
            </a:r>
            <a:r>
              <a:rPr lang="en-US" altLang="en-US" sz="1600" b="1" dirty="0">
                <a:ea typeface="ＭＳ Ｐゴシック" panose="020B0600070205080204" pitchFamily="34" charset="-128"/>
              </a:rPr>
              <a:t>:</a:t>
            </a:r>
            <a:r>
              <a:rPr lang="en-US" altLang="en-US" sz="1600" dirty="0">
                <a:ea typeface="ＭＳ Ｐゴシック" panose="020B0600070205080204" pitchFamily="34" charset="-128"/>
              </a:rPr>
              <a:t>@</a:t>
            </a:r>
            <a:r>
              <a:rPr kumimoji="0" lang="en-US" altLang="en-US" sz="1600" b="1" dirty="0">
                <a:ea typeface="ＭＳ Ｐゴシック" panose="020B0600070205080204" pitchFamily="34" charset="-128"/>
              </a:rPr>
              <a:t>db.yale.edu</a:t>
            </a:r>
            <a:r>
              <a:rPr lang="en-US" altLang="en-US" sz="1600" b="1" dirty="0">
                <a:ea typeface="ＭＳ Ｐゴシック" panose="020B0600070205080204" pitchFamily="34" charset="-128"/>
              </a:rPr>
              <a:t>:2000:univdb", </a:t>
            </a:r>
            <a:r>
              <a:rPr lang="en-US" altLang="en-US" sz="1600" b="1" dirty="0" err="1">
                <a:ea typeface="ＭＳ Ｐゴシック" panose="020B0600070205080204" pitchFamily="34" charset="-128"/>
              </a:rPr>
              <a:t>userid</a:t>
            </a: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passwd</a:t>
            </a:r>
            <a:r>
              <a:rPr lang="en-US" altLang="en-US" sz="1600" b="1" dirty="0">
                <a:ea typeface="ＭＳ Ｐゴシック" panose="020B0600070205080204" pitchFamily="34" charset="-128"/>
              </a:rPr>
              <a:t>); </a:t>
            </a:r>
          </a:p>
          <a:p>
            <a:pPr lvl="1">
              <a:buFont typeface="Monotype Sorts" charset="2"/>
              <a:buNone/>
            </a:pPr>
            <a:r>
              <a:rPr lang="en-US" altLang="en-US" sz="1600" b="1" dirty="0">
                <a:ea typeface="ＭＳ Ｐゴシック" panose="020B0600070205080204" pitchFamily="34" charset="-128"/>
              </a:rPr>
              <a:t>            Statement </a:t>
            </a:r>
            <a:r>
              <a:rPr lang="en-US" altLang="en-US" sz="1600" b="1" dirty="0" err="1">
                <a:ea typeface="ＭＳ Ｐゴシック" panose="020B0600070205080204" pitchFamily="34" charset="-128"/>
              </a:rPr>
              <a:t>stmt</a:t>
            </a:r>
            <a:r>
              <a:rPr lang="en-US" altLang="en-US" sz="1600" b="1" dirty="0">
                <a:ea typeface="ＭＳ Ｐゴシック" panose="020B0600070205080204" pitchFamily="34" charset="-128"/>
              </a:rPr>
              <a:t> = </a:t>
            </a:r>
            <a:r>
              <a:rPr lang="en-US" altLang="en-US" sz="1600" b="1" dirty="0" err="1">
                <a:ea typeface="ＭＳ Ｐゴシック" panose="020B0600070205080204" pitchFamily="34" charset="-128"/>
              </a:rPr>
              <a:t>conn.createStatement</a:t>
            </a:r>
            <a:r>
              <a:rPr lang="en-US" altLang="en-US" sz="1600" b="1" dirty="0">
                <a:ea typeface="ＭＳ Ｐゴシック" panose="020B0600070205080204" pitchFamily="34" charset="-128"/>
              </a:rPr>
              <a:t>();</a:t>
            </a:r>
            <a:br>
              <a:rPr lang="en-US" altLang="en-US" sz="1600" b="1" dirty="0">
                <a:ea typeface="ＭＳ Ｐゴシック" panose="020B0600070205080204" pitchFamily="34" charset="-128"/>
              </a:rPr>
            </a:br>
            <a:r>
              <a:rPr lang="en-US" altLang="en-US" sz="1600" b="1" dirty="0">
                <a:ea typeface="ＭＳ Ｐゴシック" panose="020B0600070205080204" pitchFamily="34" charset="-128"/>
              </a:rPr>
              <a:t>     ) </a:t>
            </a:r>
          </a:p>
          <a:p>
            <a:pPr lvl="1">
              <a:buFont typeface="Monotype Sorts" charset="2"/>
              <a:buNone/>
            </a:pPr>
            <a:r>
              <a:rPr lang="en-US" altLang="en-US" sz="1600" b="1" dirty="0">
                <a:ea typeface="ＭＳ Ｐゴシック" panose="020B0600070205080204" pitchFamily="34" charset="-128"/>
              </a:rPr>
              <a:t>     { </a:t>
            </a:r>
          </a:p>
          <a:p>
            <a:pPr lvl="1">
              <a:buFont typeface="Monotype Sorts" charset="2"/>
              <a:buNone/>
            </a:pPr>
            <a:r>
              <a:rPr lang="en-US" altLang="en-US" sz="1600" b="1" dirty="0">
                <a:ea typeface="ＭＳ Ｐゴシック" panose="020B0600070205080204" pitchFamily="34" charset="-128"/>
              </a:rPr>
              <a:t>            … Do Actual Work ….	</a:t>
            </a:r>
          </a:p>
          <a:p>
            <a:pPr lvl="1">
              <a:buFont typeface="Monotype Sorts" charset="2"/>
              <a:buNone/>
            </a:pPr>
            <a:r>
              <a:rPr lang="en-US" altLang="en-US" sz="1600" b="1" dirty="0">
                <a:ea typeface="ＭＳ Ｐゴシック" panose="020B0600070205080204" pitchFamily="34" charset="-128"/>
              </a:rPr>
              <a:t>     }		</a:t>
            </a:r>
          </a:p>
          <a:p>
            <a:pPr lvl="1">
              <a:buFont typeface="Monotype Sorts" charset="2"/>
              <a:buNone/>
            </a:pPr>
            <a:r>
              <a:rPr lang="en-US" altLang="en-US" sz="1600" b="1" dirty="0">
                <a:ea typeface="ＭＳ Ｐゴシック" panose="020B0600070205080204" pitchFamily="34" charset="-128"/>
              </a:rPr>
              <a:t>    catch (</a:t>
            </a:r>
            <a:r>
              <a:rPr lang="en-US" altLang="en-US" sz="1600" b="1" dirty="0" err="1">
                <a:ea typeface="ＭＳ Ｐゴシック" panose="020B0600070205080204" pitchFamily="34" charset="-128"/>
              </a:rPr>
              <a:t>SQLException</a:t>
            </a: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sqle</a:t>
            </a:r>
            <a:r>
              <a:rPr lang="en-US" altLang="en-US" sz="1600" b="1" dirty="0">
                <a:ea typeface="ＭＳ Ｐゴシック" panose="020B0600070205080204" pitchFamily="34" charset="-128"/>
              </a:rPr>
              <a:t>) { 		</a:t>
            </a:r>
          </a:p>
          <a:p>
            <a:pPr lvl="1">
              <a:buFont typeface="Monotype Sorts" charset="2"/>
              <a:buNone/>
            </a:pP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System.out.println</a:t>
            </a:r>
            <a:r>
              <a:rPr lang="en-US" altLang="en-US" sz="1600" b="1" dirty="0">
                <a:ea typeface="ＭＳ Ｐゴシック" panose="020B0600070205080204" pitchFamily="34" charset="-128"/>
              </a:rPr>
              <a:t>("</a:t>
            </a:r>
            <a:r>
              <a:rPr lang="en-US" altLang="en-US" sz="1600" b="1" dirty="0" err="1">
                <a:ea typeface="ＭＳ Ｐゴシック" panose="020B0600070205080204" pitchFamily="34" charset="-128"/>
              </a:rPr>
              <a:t>SQLException</a:t>
            </a:r>
            <a:r>
              <a:rPr lang="en-US" altLang="en-US" sz="1600" b="1" dirty="0">
                <a:ea typeface="ＭＳ Ｐゴシック" panose="020B0600070205080204" pitchFamily="34" charset="-128"/>
              </a:rPr>
              <a:t> : " + </a:t>
            </a:r>
            <a:r>
              <a:rPr lang="en-US" altLang="en-US" sz="1600" b="1" dirty="0" err="1">
                <a:ea typeface="ＭＳ Ｐゴシック" panose="020B0600070205080204" pitchFamily="34" charset="-128"/>
              </a:rPr>
              <a:t>sqle</a:t>
            </a:r>
            <a:r>
              <a:rPr lang="en-US" altLang="en-US" sz="1600" b="1" dirty="0">
                <a:ea typeface="ＭＳ Ｐゴシック" panose="020B0600070205080204" pitchFamily="34" charset="-128"/>
              </a:rPr>
              <a:t>);		</a:t>
            </a:r>
          </a:p>
          <a:p>
            <a:pPr lvl="1">
              <a:buFont typeface="Monotype Sorts" charset="2"/>
              <a:buNone/>
            </a:pPr>
            <a:r>
              <a:rPr lang="en-US" altLang="en-US" sz="1600" b="1" dirty="0">
                <a:ea typeface="ＭＳ Ｐゴシック" panose="020B0600070205080204" pitchFamily="34" charset="-128"/>
              </a:rPr>
              <a:t>     }		</a:t>
            </a:r>
          </a:p>
          <a:p>
            <a:pPr>
              <a:buFont typeface="Monotype Sorts" charset="2"/>
              <a:buNone/>
            </a:pPr>
            <a:r>
              <a:rPr lang="en-US" altLang="en-US" sz="1600" b="1" dirty="0"/>
              <a:t>     }</a:t>
            </a:r>
          </a:p>
          <a:p>
            <a:pPr>
              <a:buFont typeface="Monotype Sorts" charset="2"/>
              <a:buNone/>
            </a:pPr>
            <a:endParaRPr lang="en-US" altLang="en-US" sz="800" b="1" dirty="0"/>
          </a:p>
          <a:p>
            <a:pPr>
              <a:buFont typeface="Monotype Sorts" charset="2"/>
              <a:buNone/>
            </a:pPr>
            <a:r>
              <a:rPr lang="en-US" altLang="en-US" sz="1600" b="1" dirty="0"/>
              <a:t>NOTE: Above syntax works with Java 7, and JDBC 4 onwards. </a:t>
            </a:r>
            <a:br>
              <a:rPr lang="en-US" altLang="en-US" sz="1600" b="1" dirty="0"/>
            </a:br>
            <a:r>
              <a:rPr lang="en-US" altLang="en-US" sz="1600" b="1" dirty="0"/>
              <a:t>Resources opened in “try (….)” syntax (“try with resources”) are automatically closed at the end of the try block</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1017588" y="206375"/>
            <a:ext cx="8126412" cy="576263"/>
          </a:xfrm>
        </p:spPr>
        <p:txBody>
          <a:bodyPr/>
          <a:lstStyle/>
          <a:p>
            <a:pPr>
              <a:defRPr/>
            </a:pPr>
            <a:r>
              <a:rPr lang="en-US" altLang="en-US" sz="2800" dirty="0">
                <a:effectLst>
                  <a:outerShdw blurRad="38100" dist="38100" dir="2700000" algn="tl">
                    <a:srgbClr val="C0C0C0"/>
                  </a:outerShdw>
                </a:effectLst>
              </a:rPr>
              <a:t>JDBC Code for  Older Versions of Java/JDBC</a:t>
            </a:r>
          </a:p>
        </p:txBody>
      </p:sp>
      <p:sp>
        <p:nvSpPr>
          <p:cNvPr id="11267" name="Rectangle 3"/>
          <p:cNvSpPr>
            <a:spLocks noGrp="1" noChangeArrowheads="1"/>
          </p:cNvSpPr>
          <p:nvPr>
            <p:ph type="body" idx="4294967295"/>
          </p:nvPr>
        </p:nvSpPr>
        <p:spPr>
          <a:xfrm>
            <a:off x="763479" y="1074198"/>
            <a:ext cx="8199545" cy="5426615"/>
          </a:xfrm>
        </p:spPr>
        <p:txBody>
          <a:bodyPr/>
          <a:lstStyle/>
          <a:p>
            <a:pPr lvl="1">
              <a:buFont typeface="Monotype Sorts" charset="2"/>
              <a:buNone/>
            </a:pPr>
            <a:r>
              <a:rPr lang="en-US" altLang="en-US" sz="1600" b="1" dirty="0">
                <a:ea typeface="ＭＳ Ｐゴシック" panose="020B0600070205080204" pitchFamily="34" charset="-128"/>
              </a:rPr>
              <a:t>public static void </a:t>
            </a:r>
            <a:r>
              <a:rPr lang="en-US" altLang="en-US" sz="1600" b="1" dirty="0" err="1">
                <a:ea typeface="ＭＳ Ｐゴシック" panose="020B0600070205080204" pitchFamily="34" charset="-128"/>
              </a:rPr>
              <a:t>JDBCexample</a:t>
            </a:r>
            <a:r>
              <a:rPr lang="en-US" altLang="en-US" sz="1600" b="1" dirty="0">
                <a:ea typeface="ＭＳ Ｐゴシック" panose="020B0600070205080204" pitchFamily="34" charset="-128"/>
              </a:rPr>
              <a:t>(String </a:t>
            </a:r>
            <a:r>
              <a:rPr lang="en-US" altLang="en-US" sz="1600" b="1" dirty="0" err="1">
                <a:ea typeface="ＭＳ Ｐゴシック" panose="020B0600070205080204" pitchFamily="34" charset="-128"/>
              </a:rPr>
              <a:t>dbid</a:t>
            </a:r>
            <a:r>
              <a:rPr lang="en-US" altLang="en-US" sz="1600" b="1" dirty="0">
                <a:ea typeface="ＭＳ Ｐゴシック" panose="020B0600070205080204" pitchFamily="34" charset="-128"/>
              </a:rPr>
              <a:t>, String </a:t>
            </a:r>
            <a:r>
              <a:rPr lang="en-US" altLang="en-US" sz="1600" b="1" dirty="0" err="1">
                <a:ea typeface="ＭＳ Ｐゴシック" panose="020B0600070205080204" pitchFamily="34" charset="-128"/>
              </a:rPr>
              <a:t>userid</a:t>
            </a:r>
            <a:r>
              <a:rPr lang="en-US" altLang="en-US" sz="1600" b="1" dirty="0">
                <a:ea typeface="ＭＳ Ｐゴシック" panose="020B0600070205080204" pitchFamily="34" charset="-128"/>
              </a:rPr>
              <a:t>, String </a:t>
            </a:r>
            <a:r>
              <a:rPr lang="en-US" altLang="en-US" sz="1600" b="1" dirty="0" err="1">
                <a:ea typeface="ＭＳ Ｐゴシック" panose="020B0600070205080204" pitchFamily="34" charset="-128"/>
              </a:rPr>
              <a:t>passwd</a:t>
            </a:r>
            <a:r>
              <a:rPr lang="en-US" altLang="en-US" sz="1600" b="1" dirty="0">
                <a:ea typeface="ＭＳ Ｐゴシック" panose="020B0600070205080204" pitchFamily="34" charset="-128"/>
              </a:rPr>
              <a:t>) </a:t>
            </a:r>
          </a:p>
          <a:p>
            <a:pPr>
              <a:buFont typeface="Monotype Sorts" charset="2"/>
              <a:buNone/>
            </a:pPr>
            <a:r>
              <a:rPr lang="en-US" altLang="en-US" sz="1600" b="1" dirty="0"/>
              <a:t>          { </a:t>
            </a:r>
          </a:p>
          <a:p>
            <a:pPr lvl="1">
              <a:buFont typeface="Monotype Sorts" charset="2"/>
              <a:buNone/>
            </a:pPr>
            <a:r>
              <a:rPr lang="en-US" altLang="en-US" sz="1600" b="1" dirty="0">
                <a:ea typeface="ＭＳ Ｐゴシック" panose="020B0600070205080204" pitchFamily="34" charset="-128"/>
              </a:rPr>
              <a:t>     try { </a:t>
            </a:r>
          </a:p>
          <a:p>
            <a:pPr lvl="2">
              <a:buFont typeface="Webdings" panose="05030102010509060703" pitchFamily="18" charset="2"/>
              <a:buNone/>
            </a:pP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Class.forName</a:t>
            </a: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oracle.jdbc.driver.OracleDriver</a:t>
            </a:r>
            <a:r>
              <a:rPr lang="en-US" altLang="en-US" sz="1600" b="1" dirty="0">
                <a:ea typeface="ＭＳ Ｐゴシック" panose="020B0600070205080204" pitchFamily="34" charset="-128"/>
              </a:rPr>
              <a:t>"); </a:t>
            </a:r>
          </a:p>
          <a:p>
            <a:pPr lvl="2">
              <a:buFont typeface="Webdings" panose="05030102010509060703" pitchFamily="18" charset="2"/>
              <a:buNone/>
            </a:pPr>
            <a:r>
              <a:rPr lang="en-US" altLang="en-US" sz="1600" b="1" dirty="0">
                <a:ea typeface="ＭＳ Ｐゴシック" panose="020B0600070205080204" pitchFamily="34" charset="-128"/>
              </a:rPr>
              <a:t>  Connection conn = </a:t>
            </a:r>
            <a:r>
              <a:rPr lang="en-US" altLang="en-US" sz="1600" b="1" dirty="0" err="1">
                <a:ea typeface="ＭＳ Ｐゴシック" panose="020B0600070205080204" pitchFamily="34" charset="-128"/>
              </a:rPr>
              <a:t>DriverManager.getConnection</a:t>
            </a:r>
            <a:r>
              <a:rPr lang="en-US" altLang="en-US" sz="1600" b="1" dirty="0">
                <a:ea typeface="ＭＳ Ｐゴシック" panose="020B0600070205080204" pitchFamily="34" charset="-128"/>
              </a:rPr>
              <a:t>(     </a:t>
            </a:r>
            <a:br>
              <a:rPr lang="en-US" altLang="en-US" sz="1600" b="1" dirty="0">
                <a:ea typeface="ＭＳ Ｐゴシック" panose="020B0600070205080204" pitchFamily="34" charset="-128"/>
              </a:rPr>
            </a:b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jdbc:oracle:thin</a:t>
            </a:r>
            <a:r>
              <a:rPr lang="en-US" altLang="en-US" sz="1600" b="1" dirty="0">
                <a:ea typeface="ＭＳ Ｐゴシック" panose="020B0600070205080204" pitchFamily="34" charset="-128"/>
              </a:rPr>
              <a:t>:</a:t>
            </a:r>
            <a:r>
              <a:rPr lang="en-US" altLang="en-US" sz="1600" dirty="0">
                <a:ea typeface="ＭＳ Ｐゴシック" panose="020B0600070205080204" pitchFamily="34" charset="-128"/>
              </a:rPr>
              <a:t>@</a:t>
            </a:r>
            <a:r>
              <a:rPr kumimoji="0" lang="en-US" altLang="en-US" sz="1600" b="1" dirty="0">
                <a:ea typeface="ＭＳ Ｐゴシック" panose="020B0600070205080204" pitchFamily="34" charset="-128"/>
              </a:rPr>
              <a:t>db.yale.edu</a:t>
            </a:r>
            <a:r>
              <a:rPr lang="en-US" altLang="en-US" sz="1600" b="1" dirty="0">
                <a:ea typeface="ＭＳ Ｐゴシック" panose="020B0600070205080204" pitchFamily="34" charset="-128"/>
              </a:rPr>
              <a:t>:2000:univdb", </a:t>
            </a:r>
            <a:r>
              <a:rPr lang="en-US" altLang="en-US" sz="1600" b="1" dirty="0" err="1">
                <a:ea typeface="ＭＳ Ｐゴシック" panose="020B0600070205080204" pitchFamily="34" charset="-128"/>
              </a:rPr>
              <a:t>userid</a:t>
            </a: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passwd</a:t>
            </a:r>
            <a:r>
              <a:rPr lang="en-US" altLang="en-US" sz="1600" b="1" dirty="0">
                <a:ea typeface="ＭＳ Ｐゴシック" panose="020B0600070205080204" pitchFamily="34" charset="-128"/>
              </a:rPr>
              <a:t>); </a:t>
            </a:r>
          </a:p>
          <a:p>
            <a:pPr lvl="1">
              <a:buFont typeface="Monotype Sorts" charset="2"/>
              <a:buNone/>
            </a:pPr>
            <a:r>
              <a:rPr lang="en-US" altLang="en-US" sz="1600" b="1" dirty="0">
                <a:ea typeface="ＭＳ Ｐゴシック" panose="020B0600070205080204" pitchFamily="34" charset="-128"/>
              </a:rPr>
              <a:t>        Statement </a:t>
            </a:r>
            <a:r>
              <a:rPr lang="en-US" altLang="en-US" sz="1600" b="1" dirty="0" err="1">
                <a:ea typeface="ＭＳ Ｐゴシック" panose="020B0600070205080204" pitchFamily="34" charset="-128"/>
              </a:rPr>
              <a:t>stmt</a:t>
            </a:r>
            <a:r>
              <a:rPr lang="en-US" altLang="en-US" sz="1600" b="1" dirty="0">
                <a:ea typeface="ＭＳ Ｐゴシック" panose="020B0600070205080204" pitchFamily="34" charset="-128"/>
              </a:rPr>
              <a:t> = </a:t>
            </a:r>
            <a:r>
              <a:rPr lang="en-US" altLang="en-US" sz="1600" b="1" dirty="0" err="1">
                <a:ea typeface="ＭＳ Ｐゴシック" panose="020B0600070205080204" pitchFamily="34" charset="-128"/>
              </a:rPr>
              <a:t>conn.createStatement</a:t>
            </a:r>
            <a:r>
              <a:rPr lang="en-US" altLang="en-US" sz="1600" b="1" dirty="0">
                <a:ea typeface="ＭＳ Ｐゴシック" panose="020B0600070205080204" pitchFamily="34" charset="-128"/>
              </a:rPr>
              <a:t>(); </a:t>
            </a:r>
          </a:p>
          <a:p>
            <a:pPr lvl="1">
              <a:buFont typeface="Monotype Sorts" charset="2"/>
              <a:buNone/>
            </a:pPr>
            <a:r>
              <a:rPr lang="en-US" altLang="en-US" sz="1600" b="1" dirty="0">
                <a:ea typeface="ＭＳ Ｐゴシック" panose="020B0600070205080204" pitchFamily="34" charset="-128"/>
              </a:rPr>
              <a:t>            … Do Actual Work ….</a:t>
            </a:r>
          </a:p>
          <a:p>
            <a:pPr lvl="1">
              <a:buFont typeface="Monotype Sorts" charset="2"/>
              <a:buNone/>
            </a:pP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stmt.close</a:t>
            </a:r>
            <a:r>
              <a:rPr lang="en-US" altLang="en-US" sz="1600" b="1" dirty="0">
                <a:ea typeface="ＭＳ Ｐゴシック" panose="020B0600070205080204" pitchFamily="34" charset="-128"/>
              </a:rPr>
              <a:t>();	</a:t>
            </a:r>
          </a:p>
          <a:p>
            <a:pPr lvl="1">
              <a:buFont typeface="Monotype Sorts" charset="2"/>
              <a:buNone/>
            </a:pP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conn.close</a:t>
            </a:r>
            <a:r>
              <a:rPr lang="en-US" altLang="en-US" sz="1600" b="1" dirty="0">
                <a:ea typeface="ＭＳ Ｐゴシック" panose="020B0600070205080204" pitchFamily="34" charset="-128"/>
              </a:rPr>
              <a:t>();	</a:t>
            </a:r>
          </a:p>
          <a:p>
            <a:pPr lvl="1">
              <a:buFont typeface="Monotype Sorts" charset="2"/>
              <a:buNone/>
            </a:pPr>
            <a:r>
              <a:rPr lang="en-US" altLang="en-US" sz="1600" b="1" dirty="0">
                <a:ea typeface="ＭＳ Ｐゴシック" panose="020B0600070205080204" pitchFamily="34" charset="-128"/>
              </a:rPr>
              <a:t>   }		</a:t>
            </a:r>
          </a:p>
          <a:p>
            <a:pPr lvl="1">
              <a:buFont typeface="Monotype Sorts" charset="2"/>
              <a:buNone/>
            </a:pPr>
            <a:r>
              <a:rPr lang="en-US" altLang="en-US" sz="1600" b="1" dirty="0">
                <a:ea typeface="ＭＳ Ｐゴシック" panose="020B0600070205080204" pitchFamily="34" charset="-128"/>
              </a:rPr>
              <a:t>   catch (</a:t>
            </a:r>
            <a:r>
              <a:rPr lang="en-US" altLang="en-US" sz="1600" b="1" dirty="0" err="1">
                <a:ea typeface="ＭＳ Ｐゴシック" panose="020B0600070205080204" pitchFamily="34" charset="-128"/>
              </a:rPr>
              <a:t>SQLException</a:t>
            </a: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sqle</a:t>
            </a:r>
            <a:r>
              <a:rPr lang="en-US" altLang="en-US" sz="1600" b="1" dirty="0">
                <a:ea typeface="ＭＳ Ｐゴシック" panose="020B0600070205080204" pitchFamily="34" charset="-128"/>
              </a:rPr>
              <a:t>) { 		</a:t>
            </a:r>
          </a:p>
          <a:p>
            <a:pPr lvl="1">
              <a:buFont typeface="Monotype Sorts" charset="2"/>
              <a:buNone/>
            </a:pPr>
            <a:r>
              <a:rPr lang="en-US" altLang="en-US" sz="1600" b="1" dirty="0">
                <a:ea typeface="ＭＳ Ｐゴシック" panose="020B0600070205080204" pitchFamily="34" charset="-128"/>
              </a:rPr>
              <a:t>        </a:t>
            </a:r>
            <a:r>
              <a:rPr lang="en-US" altLang="en-US" sz="1600" b="1" dirty="0" err="1">
                <a:ea typeface="ＭＳ Ｐゴシック" panose="020B0600070205080204" pitchFamily="34" charset="-128"/>
              </a:rPr>
              <a:t>System.out.println</a:t>
            </a:r>
            <a:r>
              <a:rPr lang="en-US" altLang="en-US" sz="1600" b="1" dirty="0">
                <a:ea typeface="ＭＳ Ｐゴシック" panose="020B0600070205080204" pitchFamily="34" charset="-128"/>
              </a:rPr>
              <a:t>("</a:t>
            </a:r>
            <a:r>
              <a:rPr lang="en-US" altLang="en-US" sz="1600" b="1" dirty="0" err="1">
                <a:ea typeface="ＭＳ Ｐゴシック" panose="020B0600070205080204" pitchFamily="34" charset="-128"/>
              </a:rPr>
              <a:t>SQLException</a:t>
            </a:r>
            <a:r>
              <a:rPr lang="en-US" altLang="en-US" sz="1600" b="1" dirty="0">
                <a:ea typeface="ＭＳ Ｐゴシック" panose="020B0600070205080204" pitchFamily="34" charset="-128"/>
              </a:rPr>
              <a:t> : " + </a:t>
            </a:r>
            <a:r>
              <a:rPr lang="en-US" altLang="en-US" sz="1600" b="1" dirty="0" err="1">
                <a:ea typeface="ＭＳ Ｐゴシック" panose="020B0600070205080204" pitchFamily="34" charset="-128"/>
              </a:rPr>
              <a:t>sqle</a:t>
            </a:r>
            <a:r>
              <a:rPr lang="en-US" altLang="en-US" sz="1600" b="1" dirty="0">
                <a:ea typeface="ＭＳ Ｐゴシック" panose="020B0600070205080204" pitchFamily="34" charset="-128"/>
              </a:rPr>
              <a:t>);		</a:t>
            </a:r>
          </a:p>
          <a:p>
            <a:pPr lvl="1">
              <a:buFont typeface="Monotype Sorts" charset="2"/>
              <a:buNone/>
            </a:pPr>
            <a:r>
              <a:rPr lang="en-US" altLang="en-US" sz="1600" b="1" dirty="0">
                <a:ea typeface="ＭＳ Ｐゴシック" panose="020B0600070205080204" pitchFamily="34" charset="-128"/>
              </a:rPr>
              <a:t>   }		</a:t>
            </a:r>
          </a:p>
          <a:p>
            <a:pPr>
              <a:buFont typeface="Monotype Sorts" charset="2"/>
              <a:buNone/>
            </a:pPr>
            <a:r>
              <a:rPr lang="en-US" altLang="en-US" sz="1600" b="1" dirty="0"/>
              <a:t>     }</a:t>
            </a:r>
            <a:br>
              <a:rPr lang="en-US" altLang="en-US" sz="1600" b="1" dirty="0"/>
            </a:br>
            <a:r>
              <a:rPr lang="en-US" altLang="en-US" sz="1600" b="1" dirty="0">
                <a:solidFill>
                  <a:srgbClr val="002060"/>
                </a:solidFill>
              </a:rPr>
              <a:t>NOTE:  </a:t>
            </a:r>
            <a:r>
              <a:rPr lang="en-US" altLang="en-US" sz="1600" b="1" dirty="0" err="1">
                <a:solidFill>
                  <a:srgbClr val="002060"/>
                </a:solidFill>
              </a:rPr>
              <a:t>Class.forName</a:t>
            </a:r>
            <a:r>
              <a:rPr lang="en-US" altLang="en-US" sz="1600" b="1" dirty="0">
                <a:solidFill>
                  <a:srgbClr val="002060"/>
                </a:solidFill>
              </a:rPr>
              <a:t> is not required from JDBC 4 onwards. The try with resources syntax  in </a:t>
            </a:r>
            <a:r>
              <a:rPr lang="en-US" altLang="en-US" sz="1600" b="1" dirty="0" err="1">
                <a:solidFill>
                  <a:srgbClr val="002060"/>
                </a:solidFill>
              </a:rPr>
              <a:t>prev</a:t>
            </a:r>
            <a:r>
              <a:rPr lang="en-US" altLang="en-US" sz="1600" b="1" dirty="0">
                <a:solidFill>
                  <a:srgbClr val="002060"/>
                </a:solidFill>
              </a:rPr>
              <a:t> slide is preferred for Java 7 onwards.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JDBC Code (Cont.)</a:t>
            </a:r>
          </a:p>
        </p:txBody>
      </p:sp>
      <p:sp>
        <p:nvSpPr>
          <p:cNvPr id="12291" name="Rectangle 3"/>
          <p:cNvSpPr>
            <a:spLocks noGrp="1" noChangeArrowheads="1"/>
          </p:cNvSpPr>
          <p:nvPr>
            <p:ph type="body" idx="1"/>
          </p:nvPr>
        </p:nvSpPr>
        <p:spPr>
          <a:xfrm>
            <a:off x="768350" y="1118585"/>
            <a:ext cx="8202613" cy="5358415"/>
          </a:xfrm>
        </p:spPr>
        <p:txBody>
          <a:bodyPr/>
          <a:lstStyle/>
          <a:p>
            <a:r>
              <a:rPr lang="en-US" altLang="en-US" sz="2000" dirty="0"/>
              <a:t>Update to database</a:t>
            </a:r>
          </a:p>
          <a:p>
            <a:pPr>
              <a:buFont typeface="Monotype Sorts" charset="2"/>
              <a:buNone/>
            </a:pPr>
            <a:r>
              <a:rPr lang="en-US" altLang="en-US" sz="1000" dirty="0"/>
              <a:t/>
            </a:r>
            <a:br>
              <a:rPr lang="en-US" altLang="en-US" sz="1000" dirty="0"/>
            </a:br>
            <a:r>
              <a:rPr kumimoji="0" lang="en-US" altLang="en-US" b="1" dirty="0"/>
              <a:t>try {</a:t>
            </a:r>
            <a:br>
              <a:rPr kumimoji="0" lang="en-US" altLang="en-US" b="1" dirty="0"/>
            </a:br>
            <a:r>
              <a:rPr kumimoji="0" lang="en-US" altLang="en-US" b="1" dirty="0"/>
              <a:t>     </a:t>
            </a:r>
            <a:r>
              <a:rPr kumimoji="0" lang="en-US" altLang="en-US" b="1" dirty="0" err="1"/>
              <a:t>stmt.executeUpdate</a:t>
            </a:r>
            <a:r>
              <a:rPr kumimoji="0" lang="en-US" altLang="en-US" b="1" dirty="0"/>
              <a:t>(</a:t>
            </a:r>
            <a:br>
              <a:rPr kumimoji="0" lang="en-US" altLang="en-US" b="1" dirty="0"/>
            </a:br>
            <a:r>
              <a:rPr kumimoji="0" lang="en-US" altLang="en-US" b="1" dirty="0"/>
              <a:t>          "insert into instructor values(</a:t>
            </a:r>
            <a:r>
              <a:rPr kumimoji="0" lang="en-US" altLang="ja-JP" b="1" dirty="0">
                <a:latin typeface="Arial" panose="020B0604020202020204" pitchFamily="34" charset="0"/>
              </a:rPr>
              <a:t>'</a:t>
            </a:r>
            <a:r>
              <a:rPr kumimoji="0" lang="en-US" altLang="ja-JP" b="1" dirty="0"/>
              <a:t>77987</a:t>
            </a:r>
            <a:r>
              <a:rPr kumimoji="0" lang="en-US" altLang="ja-JP" b="1" dirty="0">
                <a:latin typeface="Arial" panose="020B0604020202020204" pitchFamily="34" charset="0"/>
              </a:rPr>
              <a:t>'</a:t>
            </a:r>
            <a:r>
              <a:rPr kumimoji="0" lang="en-US" altLang="ja-JP" b="1" dirty="0"/>
              <a:t>, </a:t>
            </a:r>
            <a:r>
              <a:rPr kumimoji="0" lang="en-US" altLang="ja-JP" b="1" dirty="0">
                <a:latin typeface="Arial" panose="020B0604020202020204" pitchFamily="34" charset="0"/>
              </a:rPr>
              <a:t>'</a:t>
            </a:r>
            <a:r>
              <a:rPr kumimoji="0" lang="en-US" altLang="ja-JP" b="1" dirty="0"/>
              <a:t>Kim</a:t>
            </a:r>
            <a:r>
              <a:rPr kumimoji="0" lang="en-US" altLang="ja-JP" b="1" dirty="0">
                <a:latin typeface="Arial" panose="020B0604020202020204" pitchFamily="34" charset="0"/>
              </a:rPr>
              <a:t>'</a:t>
            </a:r>
            <a:r>
              <a:rPr kumimoji="0" lang="en-US" altLang="ja-JP" b="1" dirty="0"/>
              <a:t>, </a:t>
            </a:r>
            <a:r>
              <a:rPr kumimoji="0" lang="en-US" altLang="ja-JP" b="1" dirty="0">
                <a:latin typeface="Arial" panose="020B0604020202020204" pitchFamily="34" charset="0"/>
              </a:rPr>
              <a:t>'</a:t>
            </a:r>
            <a:r>
              <a:rPr kumimoji="0" lang="en-US" altLang="ja-JP" b="1" dirty="0"/>
              <a:t>Physics</a:t>
            </a:r>
            <a:r>
              <a:rPr kumimoji="0" lang="en-US" altLang="ja-JP" b="1" dirty="0">
                <a:latin typeface="Arial" panose="020B0604020202020204" pitchFamily="34" charset="0"/>
              </a:rPr>
              <a:t>'</a:t>
            </a:r>
            <a:r>
              <a:rPr kumimoji="0" lang="en-US" altLang="ja-JP" b="1" dirty="0"/>
              <a:t>, 98000)");</a:t>
            </a:r>
            <a:br>
              <a:rPr kumimoji="0" lang="en-US" altLang="ja-JP" b="1" dirty="0"/>
            </a:br>
            <a:r>
              <a:rPr kumimoji="0" lang="en-US" altLang="ja-JP" b="1" dirty="0"/>
              <a:t>} catch (</a:t>
            </a:r>
            <a:r>
              <a:rPr kumimoji="0" lang="en-US" altLang="ja-JP" b="1" dirty="0" err="1"/>
              <a:t>SQLException</a:t>
            </a:r>
            <a:r>
              <a:rPr kumimoji="0" lang="en-US" altLang="ja-JP" b="1" dirty="0"/>
              <a:t> </a:t>
            </a:r>
            <a:r>
              <a:rPr kumimoji="0" lang="en-US" altLang="ja-JP" b="1" dirty="0" err="1"/>
              <a:t>sqle</a:t>
            </a:r>
            <a:r>
              <a:rPr kumimoji="0" lang="en-US" altLang="ja-JP" b="1" dirty="0"/>
              <a:t>)</a:t>
            </a:r>
            <a:br>
              <a:rPr kumimoji="0" lang="en-US" altLang="ja-JP" b="1" dirty="0"/>
            </a:br>
            <a:r>
              <a:rPr kumimoji="0" lang="en-US" altLang="ja-JP" b="1" dirty="0"/>
              <a:t>{</a:t>
            </a:r>
            <a:br>
              <a:rPr kumimoji="0" lang="en-US" altLang="ja-JP" b="1" dirty="0"/>
            </a:br>
            <a:r>
              <a:rPr kumimoji="0" lang="en-US" altLang="ja-JP" b="1" dirty="0"/>
              <a:t>    </a:t>
            </a:r>
            <a:r>
              <a:rPr kumimoji="0" lang="en-US" altLang="ja-JP" b="1" dirty="0" err="1"/>
              <a:t>System.out.println</a:t>
            </a:r>
            <a:r>
              <a:rPr kumimoji="0" lang="en-US" altLang="ja-JP" b="1" dirty="0"/>
              <a:t>("Could not insert tuple. " + </a:t>
            </a:r>
            <a:r>
              <a:rPr kumimoji="0" lang="en-US" altLang="ja-JP" b="1" dirty="0" err="1"/>
              <a:t>sqle</a:t>
            </a:r>
            <a:r>
              <a:rPr kumimoji="0" lang="en-US" altLang="ja-JP" b="1" dirty="0"/>
              <a:t>);</a:t>
            </a:r>
            <a:br>
              <a:rPr kumimoji="0" lang="en-US" altLang="ja-JP" b="1" dirty="0"/>
            </a:br>
            <a:r>
              <a:rPr kumimoji="0" lang="en-US" altLang="ja-JP" b="1" dirty="0"/>
              <a:t>}</a:t>
            </a:r>
          </a:p>
          <a:p>
            <a:r>
              <a:rPr lang="en-US" altLang="en-US" sz="2000" dirty="0"/>
              <a:t>Execute query and fetch and print results</a:t>
            </a:r>
          </a:p>
          <a:p>
            <a:pPr lvl="1">
              <a:buFont typeface="Monotype Sorts" charset="2"/>
              <a:buNone/>
            </a:pPr>
            <a:r>
              <a:rPr kumimoji="0" lang="en-US" altLang="en-US" dirty="0">
                <a:ea typeface="ＭＳ Ｐゴシック" panose="020B0600070205080204" pitchFamily="34" charset="-128"/>
              </a:rPr>
              <a:t>     </a:t>
            </a:r>
            <a:r>
              <a:rPr kumimoji="0" lang="en-US" altLang="en-US" b="1" dirty="0" err="1">
                <a:ea typeface="ＭＳ Ｐゴシック" panose="020B0600070205080204" pitchFamily="34" charset="-128"/>
              </a:rPr>
              <a:t>ResultSet</a:t>
            </a:r>
            <a:r>
              <a:rPr kumimoji="0" lang="en-US" altLang="en-US" b="1" dirty="0">
                <a:ea typeface="ＭＳ Ｐゴシック" panose="020B0600070205080204" pitchFamily="34" charset="-128"/>
              </a:rPr>
              <a:t> </a:t>
            </a:r>
            <a:r>
              <a:rPr kumimoji="0" lang="en-US" altLang="en-US" b="1" dirty="0" err="1">
                <a:ea typeface="ＭＳ Ｐゴシック" panose="020B0600070205080204" pitchFamily="34" charset="-128"/>
              </a:rPr>
              <a:t>rset</a:t>
            </a:r>
            <a:r>
              <a:rPr kumimoji="0" lang="en-US" altLang="en-US" b="1" dirty="0">
                <a:ea typeface="ＭＳ Ｐゴシック" panose="020B0600070205080204" pitchFamily="34" charset="-128"/>
              </a:rPr>
              <a:t> = </a:t>
            </a:r>
            <a:r>
              <a:rPr kumimoji="0" lang="en-US" altLang="en-US" b="1" dirty="0" err="1">
                <a:ea typeface="ＭＳ Ｐゴシック" panose="020B0600070205080204" pitchFamily="34" charset="-128"/>
              </a:rPr>
              <a:t>stmt.executeQuery</a:t>
            </a:r>
            <a:r>
              <a:rPr kumimoji="0" lang="en-US" altLang="en-US" b="1" dirty="0">
                <a:ea typeface="ＭＳ Ｐゴシック" panose="020B0600070205080204" pitchFamily="34" charset="-128"/>
              </a:rPr>
              <a:t>(</a:t>
            </a:r>
            <a:br>
              <a:rPr kumimoji="0" lang="en-US" altLang="en-US" b="1" dirty="0">
                <a:ea typeface="ＭＳ Ｐゴシック" panose="020B0600070205080204" pitchFamily="34" charset="-128"/>
              </a:rPr>
            </a:br>
            <a:r>
              <a:rPr kumimoji="0" lang="en-US" altLang="en-US" b="1" dirty="0">
                <a:ea typeface="ＭＳ Ｐゴシック" panose="020B0600070205080204" pitchFamily="34" charset="-128"/>
              </a:rPr>
              <a:t>                                "select </a:t>
            </a:r>
            <a:r>
              <a:rPr kumimoji="0" lang="en-US" altLang="en-US" b="1" dirty="0" err="1">
                <a:ea typeface="ＭＳ Ｐゴシック" panose="020B0600070205080204" pitchFamily="34" charset="-128"/>
              </a:rPr>
              <a:t>dept_name</a:t>
            </a:r>
            <a:r>
              <a:rPr kumimoji="0" lang="en-US" altLang="en-US" b="1" dirty="0">
                <a:ea typeface="ＭＳ Ｐゴシック" panose="020B0600070205080204" pitchFamily="34" charset="-128"/>
              </a:rPr>
              <a:t>, </a:t>
            </a:r>
            <a:r>
              <a:rPr kumimoji="0" lang="en-US" altLang="en-US" b="1" dirty="0" err="1">
                <a:ea typeface="ＭＳ Ｐゴシック" panose="020B0600070205080204" pitchFamily="34" charset="-128"/>
              </a:rPr>
              <a:t>avg</a:t>
            </a:r>
            <a:r>
              <a:rPr kumimoji="0" lang="en-US" altLang="en-US" b="1" dirty="0">
                <a:ea typeface="ＭＳ Ｐゴシック" panose="020B0600070205080204" pitchFamily="34" charset="-128"/>
              </a:rPr>
              <a:t> (salary)</a:t>
            </a:r>
            <a:br>
              <a:rPr kumimoji="0" lang="en-US" altLang="en-US" b="1" dirty="0">
                <a:ea typeface="ＭＳ Ｐゴシック" panose="020B0600070205080204" pitchFamily="34" charset="-128"/>
              </a:rPr>
            </a:br>
            <a:r>
              <a:rPr kumimoji="0" lang="en-US" altLang="en-US" b="1" dirty="0">
                <a:ea typeface="ＭＳ Ｐゴシック" panose="020B0600070205080204" pitchFamily="34" charset="-128"/>
              </a:rPr>
              <a:t>                                 from instructor</a:t>
            </a:r>
            <a:br>
              <a:rPr kumimoji="0" lang="en-US" altLang="en-US" b="1" dirty="0">
                <a:ea typeface="ＭＳ Ｐゴシック" panose="020B0600070205080204" pitchFamily="34" charset="-128"/>
              </a:rPr>
            </a:br>
            <a:r>
              <a:rPr kumimoji="0" lang="en-US" altLang="en-US" b="1" dirty="0">
                <a:ea typeface="ＭＳ Ｐゴシック" panose="020B0600070205080204" pitchFamily="34" charset="-128"/>
              </a:rPr>
              <a:t>                                 group by </a:t>
            </a:r>
            <a:r>
              <a:rPr kumimoji="0" lang="en-US" altLang="en-US" b="1" dirty="0" err="1">
                <a:ea typeface="ＭＳ Ｐゴシック" panose="020B0600070205080204" pitchFamily="34" charset="-128"/>
              </a:rPr>
              <a:t>dept_name</a:t>
            </a:r>
            <a:r>
              <a:rPr kumimoji="0" lang="en-US" altLang="en-US" b="1" dirty="0">
                <a:ea typeface="ＭＳ Ｐゴシック" panose="020B0600070205080204" pitchFamily="34" charset="-128"/>
              </a:rPr>
              <a:t>");</a:t>
            </a:r>
            <a:br>
              <a:rPr kumimoji="0" lang="en-US" altLang="en-US" b="1" dirty="0">
                <a:ea typeface="ＭＳ Ｐゴシック" panose="020B0600070205080204" pitchFamily="34" charset="-128"/>
              </a:rPr>
            </a:br>
            <a:r>
              <a:rPr kumimoji="0" lang="en-US" altLang="en-US" b="1" dirty="0">
                <a:ea typeface="ＭＳ Ｐゴシック" panose="020B0600070205080204" pitchFamily="34" charset="-128"/>
              </a:rPr>
              <a:t>while (</a:t>
            </a:r>
            <a:r>
              <a:rPr kumimoji="0" lang="en-US" altLang="en-US" b="1" dirty="0" err="1">
                <a:ea typeface="ＭＳ Ｐゴシック" panose="020B0600070205080204" pitchFamily="34" charset="-128"/>
              </a:rPr>
              <a:t>rset.next</a:t>
            </a:r>
            <a:r>
              <a:rPr kumimoji="0" lang="en-US" altLang="en-US" b="1" dirty="0">
                <a:ea typeface="ＭＳ Ｐゴシック" panose="020B0600070205080204" pitchFamily="34" charset="-128"/>
              </a:rPr>
              <a:t>()) {</a:t>
            </a:r>
            <a:br>
              <a:rPr kumimoji="0" lang="en-US" altLang="en-US" b="1" dirty="0">
                <a:ea typeface="ＭＳ Ｐゴシック" panose="020B0600070205080204" pitchFamily="34" charset="-128"/>
              </a:rPr>
            </a:br>
            <a:r>
              <a:rPr kumimoji="0" lang="en-US" altLang="en-US" b="1" dirty="0">
                <a:ea typeface="ＭＳ Ｐゴシック" panose="020B0600070205080204" pitchFamily="34" charset="-128"/>
              </a:rPr>
              <a:t>       </a:t>
            </a:r>
            <a:r>
              <a:rPr kumimoji="0" lang="en-US" altLang="en-US" b="1" dirty="0" err="1">
                <a:ea typeface="ＭＳ Ｐゴシック" panose="020B0600070205080204" pitchFamily="34" charset="-128"/>
              </a:rPr>
              <a:t>System.out.println</a:t>
            </a:r>
            <a:r>
              <a:rPr kumimoji="0" lang="en-US" altLang="en-US" b="1" dirty="0">
                <a:ea typeface="ＭＳ Ｐゴシック" panose="020B0600070205080204" pitchFamily="34" charset="-128"/>
              </a:rPr>
              <a:t>(</a:t>
            </a:r>
            <a:r>
              <a:rPr kumimoji="0" lang="en-US" altLang="en-US" b="1" dirty="0" err="1">
                <a:ea typeface="ＭＳ Ｐゴシック" panose="020B0600070205080204" pitchFamily="34" charset="-128"/>
              </a:rPr>
              <a:t>rset.getString</a:t>
            </a:r>
            <a:r>
              <a:rPr kumimoji="0" lang="en-US" altLang="en-US" b="1" dirty="0">
                <a:ea typeface="ＭＳ Ｐゴシック" panose="020B0600070205080204" pitchFamily="34" charset="-128"/>
              </a:rPr>
              <a:t>("</a:t>
            </a:r>
            <a:r>
              <a:rPr kumimoji="0" lang="en-US" altLang="en-US" b="1" dirty="0" err="1">
                <a:ea typeface="ＭＳ Ｐゴシック" panose="020B0600070205080204" pitchFamily="34" charset="-128"/>
              </a:rPr>
              <a:t>dept_name</a:t>
            </a:r>
            <a:r>
              <a:rPr kumimoji="0" lang="en-US" altLang="en-US" b="1" dirty="0">
                <a:ea typeface="ＭＳ Ｐゴシック" panose="020B0600070205080204" pitchFamily="34" charset="-128"/>
              </a:rPr>
              <a:t>") + " " +</a:t>
            </a:r>
            <a:br>
              <a:rPr kumimoji="0" lang="en-US" altLang="en-US" b="1" dirty="0">
                <a:ea typeface="ＭＳ Ｐゴシック" panose="020B0600070205080204" pitchFamily="34" charset="-128"/>
              </a:rPr>
            </a:br>
            <a:r>
              <a:rPr kumimoji="0" lang="en-US" altLang="en-US" b="1" dirty="0">
                <a:ea typeface="ＭＳ Ｐゴシック" panose="020B0600070205080204" pitchFamily="34" charset="-128"/>
              </a:rPr>
              <a:t>                                              </a:t>
            </a:r>
            <a:r>
              <a:rPr kumimoji="0" lang="en-US" altLang="en-US" b="1" dirty="0" err="1">
                <a:ea typeface="ＭＳ Ｐゴシック" panose="020B0600070205080204" pitchFamily="34" charset="-128"/>
              </a:rPr>
              <a:t>rset.getFloat</a:t>
            </a:r>
            <a:r>
              <a:rPr kumimoji="0" lang="en-US" altLang="en-US" b="1" dirty="0">
                <a:ea typeface="ＭＳ Ｐゴシック" panose="020B0600070205080204" pitchFamily="34" charset="-128"/>
              </a:rPr>
              <a:t>(2));</a:t>
            </a:r>
            <a:br>
              <a:rPr kumimoji="0" lang="en-US" altLang="en-US" b="1" dirty="0">
                <a:ea typeface="ＭＳ Ｐゴシック" panose="020B0600070205080204" pitchFamily="34" charset="-128"/>
              </a:rPr>
            </a:br>
            <a:r>
              <a:rPr kumimoji="0" lang="en-US" altLang="en-US" b="1" dirty="0">
                <a:ea typeface="ＭＳ Ｐゴシック" panose="020B0600070205080204" pitchFamily="34" charset="-128"/>
              </a:rPr>
              <a:t>}</a:t>
            </a:r>
          </a:p>
          <a:p>
            <a:endParaRPr lang="en-US" altLang="en-US" b="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JDBC SUBSECTIONS       </a:t>
            </a:r>
          </a:p>
        </p:txBody>
      </p:sp>
      <p:sp>
        <p:nvSpPr>
          <p:cNvPr id="13315" name="Rectangle 3"/>
          <p:cNvSpPr>
            <a:spLocks noGrp="1" noChangeArrowheads="1"/>
          </p:cNvSpPr>
          <p:nvPr>
            <p:ph type="body" idx="1"/>
          </p:nvPr>
        </p:nvSpPr>
        <p:spPr>
          <a:xfrm>
            <a:off x="768351" y="1135063"/>
            <a:ext cx="7734300" cy="4903787"/>
          </a:xfrm>
        </p:spPr>
        <p:txBody>
          <a:bodyPr/>
          <a:lstStyle/>
          <a:p>
            <a:r>
              <a:rPr lang="en-US" altLang="en-US" sz="2000" dirty="0"/>
              <a:t>Connecting to the Database</a:t>
            </a:r>
          </a:p>
          <a:p>
            <a:r>
              <a:rPr lang="en-US" altLang="en-US" sz="2000" dirty="0"/>
              <a:t>Shipping SQL Statements to the Database System</a:t>
            </a:r>
          </a:p>
          <a:p>
            <a:r>
              <a:rPr lang="en-US" altLang="en-US" sz="2000" dirty="0"/>
              <a:t>Exceptions and Resource Management</a:t>
            </a:r>
          </a:p>
          <a:p>
            <a:r>
              <a:rPr lang="en-US" altLang="en-US" sz="2000" dirty="0"/>
              <a:t>Retrieving the Result of a Query</a:t>
            </a:r>
          </a:p>
          <a:p>
            <a:r>
              <a:rPr lang="en-US" altLang="en-US" sz="2000" dirty="0"/>
              <a:t>Prepared Statements</a:t>
            </a:r>
          </a:p>
          <a:p>
            <a:r>
              <a:rPr lang="en-US" altLang="en-US" sz="2000" dirty="0"/>
              <a:t>Callable Statements</a:t>
            </a:r>
          </a:p>
          <a:p>
            <a:r>
              <a:rPr lang="en-US" altLang="en-US" sz="2000" dirty="0"/>
              <a:t>Metadata Features</a:t>
            </a:r>
          </a:p>
          <a:p>
            <a:r>
              <a:rPr lang="en-US" altLang="en-US" sz="2000" dirty="0"/>
              <a:t>Other Features</a:t>
            </a:r>
          </a:p>
          <a:p>
            <a:r>
              <a:rPr lang="en-US" altLang="en-US" sz="2000" dirty="0"/>
              <a:t>Database Access from Python</a:t>
            </a:r>
          </a:p>
          <a:p>
            <a:endParaRPr lang="en-US" altLang="en-U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JDBC Code Details       </a:t>
            </a:r>
          </a:p>
        </p:txBody>
      </p:sp>
      <p:sp>
        <p:nvSpPr>
          <p:cNvPr id="14339" name="Rectangle 3"/>
          <p:cNvSpPr>
            <a:spLocks noGrp="1" noChangeArrowheads="1"/>
          </p:cNvSpPr>
          <p:nvPr>
            <p:ph type="body" idx="1"/>
          </p:nvPr>
        </p:nvSpPr>
        <p:spPr>
          <a:xfrm>
            <a:off x="768351" y="1135063"/>
            <a:ext cx="7734300" cy="4903787"/>
          </a:xfrm>
        </p:spPr>
        <p:txBody>
          <a:bodyPr/>
          <a:lstStyle/>
          <a:p>
            <a:r>
              <a:rPr lang="en-US" altLang="en-US" sz="2000" dirty="0"/>
              <a:t>Getting result fields:</a:t>
            </a:r>
          </a:p>
          <a:p>
            <a:pPr lvl="1"/>
            <a:r>
              <a:rPr lang="en-US" altLang="en-US" sz="2000" b="1" dirty="0" err="1">
                <a:ea typeface="ＭＳ Ｐゴシック" panose="020B0600070205080204" pitchFamily="34" charset="-128"/>
              </a:rPr>
              <a:t>rs.getString</a:t>
            </a:r>
            <a:r>
              <a:rPr lang="en-US" altLang="en-US" sz="2000" b="1" dirty="0">
                <a:ea typeface="ＭＳ Ｐゴシック" panose="020B0600070205080204" pitchFamily="34" charset="-128"/>
              </a:rPr>
              <a:t>(</a:t>
            </a:r>
            <a:r>
              <a:rPr lang="ja-JP" altLang="en-US" sz="2000" b="1" dirty="0">
                <a:latin typeface="Arial" panose="020B0604020202020204" pitchFamily="34" charset="0"/>
                <a:ea typeface="ＭＳ Ｐゴシック" panose="020B0600070205080204" pitchFamily="34" charset="-128"/>
              </a:rPr>
              <a:t>“</a:t>
            </a:r>
            <a:r>
              <a:rPr lang="en-US" altLang="ja-JP" sz="2000" b="1" dirty="0" err="1">
                <a:ea typeface="ＭＳ Ｐゴシック" panose="020B0600070205080204" pitchFamily="34" charset="-128"/>
              </a:rPr>
              <a:t>dept_name</a:t>
            </a:r>
            <a:r>
              <a:rPr lang="ja-JP" altLang="en-US" sz="2000" b="1" dirty="0">
                <a:latin typeface="Arial" panose="020B0604020202020204" pitchFamily="34" charset="0"/>
                <a:ea typeface="ＭＳ Ｐゴシック" panose="020B0600070205080204" pitchFamily="34" charset="-128"/>
              </a:rPr>
              <a:t>”</a:t>
            </a:r>
            <a:r>
              <a:rPr lang="en-US" altLang="ja-JP" sz="2000" b="1" dirty="0">
                <a:ea typeface="ＭＳ Ｐゴシック" panose="020B0600070205080204" pitchFamily="34" charset="-128"/>
              </a:rPr>
              <a:t>) and </a:t>
            </a:r>
            <a:r>
              <a:rPr lang="en-US" altLang="ja-JP" sz="2000" b="1" dirty="0" err="1">
                <a:ea typeface="ＭＳ Ｐゴシック" panose="020B0600070205080204" pitchFamily="34" charset="-128"/>
              </a:rPr>
              <a:t>rs.getString</a:t>
            </a:r>
            <a:r>
              <a:rPr lang="en-US" altLang="ja-JP" sz="2000" b="1" dirty="0">
                <a:ea typeface="ＭＳ Ｐゴシック" panose="020B0600070205080204" pitchFamily="34" charset="-128"/>
              </a:rPr>
              <a:t>(1) equivalent if </a:t>
            </a:r>
            <a:r>
              <a:rPr lang="en-US" altLang="ja-JP" sz="2000" b="1" dirty="0" err="1">
                <a:ea typeface="ＭＳ Ｐゴシック" panose="020B0600070205080204" pitchFamily="34" charset="-128"/>
              </a:rPr>
              <a:t>dept_name</a:t>
            </a:r>
            <a:r>
              <a:rPr lang="en-US" altLang="ja-JP" sz="2000" b="1" dirty="0">
                <a:ea typeface="ＭＳ Ｐゴシック" panose="020B0600070205080204" pitchFamily="34" charset="-128"/>
              </a:rPr>
              <a:t> is the first argument of select result.</a:t>
            </a:r>
          </a:p>
          <a:p>
            <a:r>
              <a:rPr lang="en-US" altLang="en-US" sz="2000" dirty="0"/>
              <a:t>Dealing with Null values</a:t>
            </a:r>
          </a:p>
          <a:p>
            <a:pPr lvl="1">
              <a:buFont typeface="Monotype Sorts" charset="2"/>
              <a:buNone/>
            </a:pPr>
            <a:r>
              <a:rPr lang="en-US" altLang="en-US" sz="2000" b="1" dirty="0" err="1">
                <a:ea typeface="ＭＳ Ｐゴシック" panose="020B0600070205080204" pitchFamily="34" charset="-128"/>
              </a:rPr>
              <a:t>int</a:t>
            </a:r>
            <a:r>
              <a:rPr lang="en-US" altLang="en-US" sz="2000" b="1" dirty="0">
                <a:ea typeface="ＭＳ Ｐゴシック" panose="020B0600070205080204" pitchFamily="34" charset="-128"/>
              </a:rPr>
              <a:t> a = </a:t>
            </a:r>
            <a:r>
              <a:rPr lang="en-US" altLang="en-US" sz="2000" b="1" dirty="0" err="1">
                <a:ea typeface="ＭＳ Ｐゴシック" panose="020B0600070205080204" pitchFamily="34" charset="-128"/>
              </a:rPr>
              <a:t>rs.getInt</a:t>
            </a:r>
            <a:r>
              <a:rPr lang="en-US" altLang="en-US" sz="2000" b="1" dirty="0">
                <a:ea typeface="ＭＳ Ｐゴシック" panose="020B0600070205080204" pitchFamily="34" charset="-128"/>
              </a:rPr>
              <a:t>(</a:t>
            </a:r>
            <a:r>
              <a:rPr lang="ja-JP" altLang="en-US" sz="2000" b="1" dirty="0">
                <a:latin typeface="Arial" panose="020B0604020202020204" pitchFamily="34" charset="0"/>
                <a:ea typeface="ＭＳ Ｐゴシック" panose="020B0600070205080204" pitchFamily="34" charset="-128"/>
              </a:rPr>
              <a:t>“</a:t>
            </a:r>
            <a:r>
              <a:rPr lang="en-US" altLang="ja-JP" sz="2000" b="1" dirty="0">
                <a:ea typeface="ＭＳ Ｐゴシック" panose="020B0600070205080204" pitchFamily="34" charset="-128"/>
              </a:rPr>
              <a:t>a</a:t>
            </a:r>
            <a:r>
              <a:rPr lang="ja-JP" altLang="en-US" sz="2000" b="1" dirty="0">
                <a:latin typeface="Arial" panose="020B0604020202020204" pitchFamily="34" charset="0"/>
                <a:ea typeface="ＭＳ Ｐゴシック" panose="020B0600070205080204" pitchFamily="34" charset="-128"/>
              </a:rPr>
              <a:t>”</a:t>
            </a:r>
            <a:r>
              <a:rPr lang="en-US" altLang="ja-JP" sz="2000" b="1" dirty="0">
                <a:ea typeface="ＭＳ Ｐゴシック" panose="020B0600070205080204" pitchFamily="34" charset="-128"/>
              </a:rPr>
              <a:t>);</a:t>
            </a:r>
          </a:p>
          <a:p>
            <a:pPr lvl="1">
              <a:buFont typeface="Monotype Sorts" charset="2"/>
              <a:buNone/>
            </a:pPr>
            <a:r>
              <a:rPr lang="en-US" altLang="en-US" sz="2000" b="1" dirty="0">
                <a:ea typeface="ＭＳ Ｐゴシック" panose="020B0600070205080204" pitchFamily="34" charset="-128"/>
              </a:rPr>
              <a:t>if (</a:t>
            </a:r>
            <a:r>
              <a:rPr lang="en-US" altLang="en-US" sz="2000" b="1" dirty="0" err="1">
                <a:ea typeface="ＭＳ Ｐゴシック" panose="020B0600070205080204" pitchFamily="34" charset="-128"/>
              </a:rPr>
              <a:t>rs.wasNull</a:t>
            </a:r>
            <a:r>
              <a:rPr lang="en-US" altLang="en-US" sz="2000" b="1" dirty="0">
                <a:ea typeface="ＭＳ Ｐゴシック" panose="020B0600070205080204" pitchFamily="34" charset="-128"/>
              </a:rPr>
              <a:t>()) </a:t>
            </a:r>
            <a:r>
              <a:rPr lang="en-US" altLang="en-US" sz="2000" b="1" dirty="0" err="1">
                <a:ea typeface="ＭＳ Ｐゴシック" panose="020B0600070205080204" pitchFamily="34" charset="-128"/>
              </a:rPr>
              <a:t>Systems.out.println</a:t>
            </a:r>
            <a:r>
              <a:rPr lang="en-US" altLang="en-US" sz="2000" b="1" dirty="0">
                <a:ea typeface="ＭＳ Ｐゴシック" panose="020B0600070205080204" pitchFamily="34" charset="-128"/>
              </a:rPr>
              <a:t>(</a:t>
            </a:r>
            <a:r>
              <a:rPr lang="ja-JP" altLang="en-US" sz="2000" b="1" dirty="0">
                <a:latin typeface="Arial" panose="020B0604020202020204" pitchFamily="34" charset="0"/>
                <a:ea typeface="ＭＳ Ｐゴシック" panose="020B0600070205080204" pitchFamily="34" charset="-128"/>
              </a:rPr>
              <a:t>“</a:t>
            </a:r>
            <a:r>
              <a:rPr lang="en-US" altLang="ja-JP" sz="2000" b="1" dirty="0">
                <a:ea typeface="ＭＳ Ｐゴシック" panose="020B0600070205080204" pitchFamily="34" charset="-128"/>
              </a:rPr>
              <a:t>Got null value</a:t>
            </a:r>
            <a:r>
              <a:rPr lang="ja-JP" altLang="en-US" sz="2000" b="1" dirty="0">
                <a:latin typeface="Arial" panose="020B0604020202020204" pitchFamily="34" charset="0"/>
                <a:ea typeface="ＭＳ Ｐゴシック" panose="020B0600070205080204" pitchFamily="34" charset="-128"/>
              </a:rPr>
              <a:t>”</a:t>
            </a:r>
            <a:r>
              <a:rPr lang="en-US" altLang="ja-JP" sz="2000" b="1" dirty="0">
                <a:ea typeface="ＭＳ Ｐゴシック" panose="020B0600070205080204" pitchFamily="34" charset="-128"/>
              </a:rPr>
              <a:t>);</a:t>
            </a:r>
            <a:endParaRPr lang="en-US" altLang="en-US" sz="2000" b="1" dirty="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Prepared Statement</a:t>
            </a:r>
          </a:p>
        </p:txBody>
      </p:sp>
      <p:sp>
        <p:nvSpPr>
          <p:cNvPr id="15363" name="Rectangle 3"/>
          <p:cNvSpPr>
            <a:spLocks noGrp="1" noChangeArrowheads="1"/>
          </p:cNvSpPr>
          <p:nvPr>
            <p:ph type="body" idx="1"/>
          </p:nvPr>
        </p:nvSpPr>
        <p:spPr>
          <a:xfrm>
            <a:off x="768350" y="1093788"/>
            <a:ext cx="8276259" cy="4903787"/>
          </a:xfrm>
        </p:spPr>
        <p:txBody>
          <a:bodyPr/>
          <a:lstStyle/>
          <a:p>
            <a:r>
              <a:rPr lang="en-US" altLang="en-US" sz="2000" dirty="0" err="1">
                <a:latin typeface="Arial" panose="020B0604020202020204" pitchFamily="34" charset="0"/>
                <a:cs typeface="Arial" panose="020B0604020202020204" pitchFamily="34" charset="0"/>
              </a:rPr>
              <a:t>PreparedStatement</a:t>
            </a:r>
            <a:r>
              <a:rPr lang="en-US" altLang="en-US" sz="2000" dirty="0">
                <a:latin typeface="Arial" panose="020B0604020202020204" pitchFamily="34" charset="0"/>
                <a:cs typeface="Arial" panose="020B0604020202020204" pitchFamily="34" charset="0"/>
              </a:rPr>
              <a:t> </a:t>
            </a:r>
            <a:r>
              <a:rPr lang="en-US" altLang="en-US" sz="2000" dirty="0" err="1">
                <a:latin typeface="Arial" panose="020B0604020202020204" pitchFamily="34" charset="0"/>
                <a:cs typeface="Arial" panose="020B0604020202020204" pitchFamily="34" charset="0"/>
              </a:rPr>
              <a:t>pStmt</a:t>
            </a:r>
            <a:r>
              <a:rPr lang="en-US" altLang="en-US" sz="2000" dirty="0">
                <a:latin typeface="Arial" panose="020B0604020202020204" pitchFamily="34" charset="0"/>
                <a:cs typeface="Arial" panose="020B0604020202020204" pitchFamily="34" charset="0"/>
              </a:rPr>
              <a:t> = </a:t>
            </a:r>
            <a:r>
              <a:rPr lang="en-US" altLang="en-US" sz="2000" dirty="0" err="1">
                <a:latin typeface="Arial" panose="020B0604020202020204" pitchFamily="34" charset="0"/>
                <a:cs typeface="Arial" panose="020B0604020202020204" pitchFamily="34" charset="0"/>
              </a:rPr>
              <a:t>conn.prepareStatement</a:t>
            </a:r>
            <a:r>
              <a:rPr lang="en-US" altLang="en-US" sz="2000" dirty="0">
                <a:latin typeface="Arial" panose="020B0604020202020204" pitchFamily="34" charset="0"/>
                <a:cs typeface="Arial" panose="020B0604020202020204" pitchFamily="34" charset="0"/>
              </a:rPr>
              <a:t>( </a:t>
            </a:r>
            <a:br>
              <a:rPr lang="en-US" altLang="en-US" sz="2000" dirty="0">
                <a:latin typeface="Arial" panose="020B0604020202020204" pitchFamily="34" charset="0"/>
                <a:cs typeface="Arial" panose="020B0604020202020204" pitchFamily="34" charset="0"/>
              </a:rPr>
            </a:br>
            <a:r>
              <a:rPr lang="en-US" altLang="en-US" sz="2000" dirty="0">
                <a:latin typeface="Arial" panose="020B0604020202020204" pitchFamily="34" charset="0"/>
                <a:cs typeface="Arial" panose="020B0604020202020204" pitchFamily="34" charset="0"/>
              </a:rPr>
              <a:t>                                                 "insert into instructor values(?,?,?,?)");</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pStmt.setString</a:t>
            </a:r>
            <a:r>
              <a:rPr lang="en-US" altLang="en-US" sz="2000" dirty="0">
                <a:latin typeface="Arial" panose="020B0604020202020204" pitchFamily="34" charset="0"/>
                <a:cs typeface="Arial" panose="020B0604020202020204" pitchFamily="34" charset="0"/>
              </a:rPr>
              <a:t>(1, "88877");</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pStmt.setString</a:t>
            </a:r>
            <a:r>
              <a:rPr lang="en-US" altLang="en-US" sz="2000" dirty="0">
                <a:latin typeface="Arial" panose="020B0604020202020204" pitchFamily="34" charset="0"/>
                <a:cs typeface="Arial" panose="020B0604020202020204" pitchFamily="34" charset="0"/>
              </a:rPr>
              <a:t>(2, "Perry");</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pStmt.setString</a:t>
            </a:r>
            <a:r>
              <a:rPr lang="en-US" altLang="en-US" sz="2000" dirty="0">
                <a:latin typeface="Arial" panose="020B0604020202020204" pitchFamily="34" charset="0"/>
                <a:cs typeface="Arial" panose="020B0604020202020204" pitchFamily="34" charset="0"/>
              </a:rPr>
              <a:t>(3, "Finance");</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pStmt.setInt</a:t>
            </a:r>
            <a:r>
              <a:rPr lang="en-US" altLang="en-US" sz="2000" dirty="0">
                <a:latin typeface="Arial" panose="020B0604020202020204" pitchFamily="34" charset="0"/>
                <a:cs typeface="Arial" panose="020B0604020202020204" pitchFamily="34" charset="0"/>
              </a:rPr>
              <a:t>(4, 125000);</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pStmt.executeUpdate</a:t>
            </a:r>
            <a:r>
              <a:rPr lang="en-US" altLang="en-US" sz="2000" dirty="0">
                <a:latin typeface="Arial" panose="020B0604020202020204" pitchFamily="34" charset="0"/>
                <a:cs typeface="Arial" panose="020B0604020202020204" pitchFamily="34" charset="0"/>
              </a:rPr>
              <a:t>();</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pStmt.setString</a:t>
            </a:r>
            <a:r>
              <a:rPr lang="en-US" altLang="en-US" sz="2000" dirty="0">
                <a:latin typeface="Arial" panose="020B0604020202020204" pitchFamily="34" charset="0"/>
                <a:cs typeface="Arial" panose="020B0604020202020204" pitchFamily="34" charset="0"/>
              </a:rPr>
              <a:t>(1, "88878");</a:t>
            </a:r>
            <a:br>
              <a:rPr lang="en-US" altLang="en-US" sz="2000" dirty="0">
                <a:latin typeface="Arial" panose="020B0604020202020204" pitchFamily="34" charset="0"/>
                <a:cs typeface="Arial" panose="020B0604020202020204" pitchFamily="34" charset="0"/>
              </a:rPr>
            </a:br>
            <a:r>
              <a:rPr lang="en-US" altLang="en-US" sz="2000" dirty="0" err="1">
                <a:latin typeface="Arial" panose="020B0604020202020204" pitchFamily="34" charset="0"/>
                <a:cs typeface="Arial" panose="020B0604020202020204" pitchFamily="34" charset="0"/>
              </a:rPr>
              <a:t>pStmt.executeUpdate</a:t>
            </a:r>
            <a:r>
              <a:rPr lang="en-US" altLang="en-US" sz="2000" dirty="0">
                <a:latin typeface="Arial" panose="020B0604020202020204" pitchFamily="34" charset="0"/>
                <a:cs typeface="Arial" panose="020B0604020202020204" pitchFamily="34" charset="0"/>
              </a:rPr>
              <a:t>();</a:t>
            </a:r>
          </a:p>
          <a:p>
            <a:r>
              <a:rPr lang="en-US" altLang="en-US" sz="2000" dirty="0"/>
              <a:t>WARNING: always use prepared statements when taking an input from the user and adding it to a query</a:t>
            </a:r>
          </a:p>
          <a:p>
            <a:pPr lvl="1"/>
            <a:r>
              <a:rPr lang="en-US" altLang="en-US" sz="2000" dirty="0">
                <a:ea typeface="ＭＳ Ｐゴシック" panose="020B0600070205080204" pitchFamily="34" charset="-128"/>
              </a:rPr>
              <a:t>NEVER create a query by concatenating strings</a:t>
            </a:r>
          </a:p>
          <a:p>
            <a:pPr lvl="1"/>
            <a:r>
              <a:rPr lang="en-US" altLang="en-US" sz="2000" dirty="0">
                <a:latin typeface="Arial" panose="020B0604020202020204" pitchFamily="34" charset="0"/>
                <a:ea typeface="ＭＳ Ｐゴシック" panose="020B0600070205080204" pitchFamily="34" charset="-128"/>
                <a:cs typeface="Arial" panose="020B0604020202020204" pitchFamily="34" charset="0"/>
              </a:rPr>
              <a:t>"insert into instructor values(</a:t>
            </a:r>
            <a:r>
              <a:rPr lang="en-US" altLang="ja-JP" sz="2000" dirty="0">
                <a:latin typeface="Arial" panose="020B0604020202020204" pitchFamily="34" charset="0"/>
                <a:ea typeface="ＭＳ Ｐゴシック" panose="020B0600070205080204" pitchFamily="34" charset="-128"/>
                <a:cs typeface="Arial" panose="020B0604020202020204" pitchFamily="34" charset="0"/>
              </a:rPr>
              <a:t>' " + ID + " ', ' " + name + " ', " + " ' + dept name + " ', " ' balance + </a:t>
            </a:r>
            <a:r>
              <a:rPr lang="en-US" altLang="ja-JP" sz="2000" dirty="0"/>
              <a:t>'</a:t>
            </a:r>
            <a:r>
              <a:rPr lang="en-US" altLang="ja-JP" sz="2000" dirty="0">
                <a:latin typeface="Arial" panose="020B0604020202020204" pitchFamily="34" charset="0"/>
                <a:ea typeface="ＭＳ Ｐゴシック" panose="020B0600070205080204" pitchFamily="34" charset="-128"/>
                <a:cs typeface="Arial" panose="020B0604020202020204" pitchFamily="34" charset="0"/>
              </a:rPr>
              <a:t>)</a:t>
            </a:r>
            <a:r>
              <a:rPr lang="ja-JP" altLang="en-US" sz="2000" dirty="0">
                <a:latin typeface="Arial" panose="020B0604020202020204" pitchFamily="34" charset="0"/>
                <a:ea typeface="ＭＳ Ｐゴシック" panose="020B0600070205080204" pitchFamily="34" charset="-128"/>
                <a:cs typeface="Arial" panose="020B0604020202020204" pitchFamily="34" charset="0"/>
              </a:rPr>
              <a:t>“</a:t>
            </a:r>
            <a:endParaRPr lang="en-US" altLang="ja-JP" sz="2000" dirty="0">
              <a:latin typeface="Arial" panose="020B0604020202020204" pitchFamily="34" charset="0"/>
              <a:ea typeface="ＭＳ Ｐゴシック" panose="020B0600070205080204" pitchFamily="34" charset="-128"/>
              <a:cs typeface="Arial" panose="020B0604020202020204" pitchFamily="34" charset="0"/>
            </a:endParaRPr>
          </a:p>
          <a:p>
            <a:pPr lvl="1"/>
            <a:r>
              <a:rPr lang="en-US" altLang="en-US" sz="2000" dirty="0">
                <a:latin typeface="Arial" panose="020B0604020202020204" pitchFamily="34" charset="0"/>
                <a:ea typeface="ＭＳ Ｐゴシック" panose="020B0600070205080204" pitchFamily="34" charset="-128"/>
                <a:cs typeface="Arial" panose="020B0604020202020204" pitchFamily="34" charset="0"/>
              </a:rPr>
              <a:t>What if name is </a:t>
            </a:r>
            <a:r>
              <a:rPr lang="ja-JP" altLang="en-US" sz="2000" dirty="0">
                <a:latin typeface="Arial" panose="020B0604020202020204" pitchFamily="34" charset="0"/>
                <a:ea typeface="ＭＳ Ｐゴシック" panose="020B0600070205080204" pitchFamily="34"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34" charset="-128"/>
                <a:cs typeface="Arial" panose="020B0604020202020204" pitchFamily="34" charset="0"/>
              </a:rPr>
              <a:t>D'Souza</a:t>
            </a:r>
            <a:r>
              <a:rPr lang="ja-JP" altLang="en-US" sz="2000" dirty="0">
                <a:latin typeface="Arial" panose="020B0604020202020204" pitchFamily="34" charset="0"/>
                <a:ea typeface="ＭＳ Ｐゴシック" panose="020B0600070205080204" pitchFamily="34" charset="-128"/>
                <a:cs typeface="Arial" panose="020B0604020202020204" pitchFamily="34" charset="0"/>
              </a:rPr>
              <a:t>”</a:t>
            </a:r>
            <a:r>
              <a:rPr lang="en-US" altLang="ja-JP" sz="2000" dirty="0">
                <a:latin typeface="Arial" panose="020B0604020202020204" pitchFamily="34" charset="0"/>
                <a:ea typeface="ＭＳ Ｐゴシック" panose="020B0600070205080204" pitchFamily="34" charset="-128"/>
                <a:cs typeface="Arial" panose="020B0604020202020204" pitchFamily="34" charset="0"/>
              </a:rPr>
              <a:t>?</a:t>
            </a:r>
          </a:p>
          <a:p>
            <a:pPr lvl="1"/>
            <a:endParaRPr lang="en-US" altLang="en-US" dirty="0">
              <a:latin typeface="Arial" panose="020B0604020202020204" pitchFamily="34" charset="0"/>
              <a:ea typeface="ＭＳ Ｐゴシック" panose="020B0600070205080204" pitchFamily="34" charset="-128"/>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SQL Injection</a:t>
            </a:r>
          </a:p>
        </p:txBody>
      </p:sp>
      <p:sp>
        <p:nvSpPr>
          <p:cNvPr id="16387" name="Rectangle 3"/>
          <p:cNvSpPr>
            <a:spLocks noGrp="1" noChangeArrowheads="1"/>
          </p:cNvSpPr>
          <p:nvPr>
            <p:ph type="body" idx="1"/>
          </p:nvPr>
        </p:nvSpPr>
        <p:spPr>
          <a:xfrm>
            <a:off x="768350" y="1093788"/>
            <a:ext cx="8077200" cy="4903787"/>
          </a:xfrm>
        </p:spPr>
        <p:txBody>
          <a:bodyPr/>
          <a:lstStyle/>
          <a:p>
            <a:pPr>
              <a:lnSpc>
                <a:spcPct val="90000"/>
              </a:lnSpc>
            </a:pPr>
            <a:r>
              <a:rPr lang="en-US" altLang="en-US" sz="2000" dirty="0"/>
              <a:t>Suppose query is constructed using</a:t>
            </a:r>
          </a:p>
          <a:p>
            <a:pPr lvl="1">
              <a:lnSpc>
                <a:spcPct val="90000"/>
              </a:lnSpc>
            </a:pPr>
            <a:r>
              <a:rPr lang="en-US" altLang="en-US" sz="2000" dirty="0">
                <a:ea typeface="ＭＳ Ｐゴシック" panose="020B0600070205080204" pitchFamily="34" charset="-128"/>
              </a:rPr>
              <a:t>"select * from instructor where name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 name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a:t>
            </a:r>
          </a:p>
          <a:p>
            <a:pPr>
              <a:lnSpc>
                <a:spcPct val="90000"/>
              </a:lnSpc>
            </a:pPr>
            <a:r>
              <a:rPr lang="en-US" altLang="en-US" sz="2000" dirty="0"/>
              <a:t>Suppose the user, instead of entering a name, enters:</a:t>
            </a:r>
          </a:p>
          <a:p>
            <a:pPr lvl="1">
              <a:lnSpc>
                <a:spcPct val="90000"/>
              </a:lnSpc>
            </a:pPr>
            <a:r>
              <a:rPr lang="en-US" altLang="en-US" sz="2000" dirty="0">
                <a:ea typeface="ＭＳ Ｐゴシック" panose="020B0600070205080204" pitchFamily="34" charset="-128"/>
              </a:rPr>
              <a:t>X</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or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Y</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Y</a:t>
            </a:r>
          </a:p>
          <a:p>
            <a:pPr>
              <a:lnSpc>
                <a:spcPct val="90000"/>
              </a:lnSpc>
            </a:pPr>
            <a:r>
              <a:rPr lang="en-US" altLang="en-US" sz="2000" dirty="0"/>
              <a:t>then the resulting statement becomes:</a:t>
            </a:r>
          </a:p>
          <a:p>
            <a:pPr lvl="1">
              <a:lnSpc>
                <a:spcPct val="90000"/>
              </a:lnSpc>
            </a:pPr>
            <a:r>
              <a:rPr lang="en-US" altLang="en-US" sz="2000" dirty="0">
                <a:ea typeface="ＭＳ Ｐゴシック" panose="020B0600070205080204" pitchFamily="34" charset="-128"/>
              </a:rPr>
              <a:t>"select * from instructor where name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 "X</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or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Y</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Y"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a:t>
            </a:r>
          </a:p>
          <a:p>
            <a:pPr lvl="1">
              <a:lnSpc>
                <a:spcPct val="90000"/>
              </a:lnSpc>
            </a:pPr>
            <a:r>
              <a:rPr lang="en-US" altLang="en-US" sz="2000" dirty="0">
                <a:ea typeface="ＭＳ Ｐゴシック" panose="020B0600070205080204" pitchFamily="34" charset="-128"/>
              </a:rPr>
              <a:t>which is:</a:t>
            </a:r>
          </a:p>
          <a:p>
            <a:pPr lvl="2">
              <a:lnSpc>
                <a:spcPct val="90000"/>
              </a:lnSpc>
            </a:pPr>
            <a:r>
              <a:rPr lang="en-US" altLang="en-US" sz="2000" dirty="0">
                <a:ea typeface="ＭＳ Ｐゴシック" panose="020B0600070205080204" pitchFamily="34" charset="-128"/>
              </a:rPr>
              <a:t>select * from instructor where name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X</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or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Y</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Y</a:t>
            </a:r>
            <a:r>
              <a:rPr lang="en-US" altLang="ja-JP" sz="2000" dirty="0">
                <a:latin typeface="Arial" panose="020B0604020202020204" pitchFamily="34" charset="0"/>
                <a:ea typeface="ＭＳ Ｐゴシック" panose="020B0600070205080204" pitchFamily="34" charset="-128"/>
              </a:rPr>
              <a:t>'</a:t>
            </a:r>
            <a:endParaRPr lang="en-US" altLang="ja-JP" sz="2000" dirty="0">
              <a:ea typeface="ＭＳ Ｐゴシック" panose="020B0600070205080204" pitchFamily="34" charset="-128"/>
            </a:endParaRPr>
          </a:p>
          <a:p>
            <a:pPr lvl="1">
              <a:lnSpc>
                <a:spcPct val="90000"/>
              </a:lnSpc>
            </a:pPr>
            <a:r>
              <a:rPr lang="en-US" altLang="en-US" sz="2000" dirty="0">
                <a:ea typeface="ＭＳ Ｐゴシック" panose="020B0600070205080204" pitchFamily="34" charset="-128"/>
              </a:rPr>
              <a:t>User could have even used</a:t>
            </a:r>
          </a:p>
          <a:p>
            <a:pPr lvl="2">
              <a:lnSpc>
                <a:spcPct val="90000"/>
              </a:lnSpc>
            </a:pPr>
            <a:r>
              <a:rPr lang="en-US" altLang="en-US" sz="2000" dirty="0">
                <a:ea typeface="ＭＳ Ｐゴシック" panose="020B0600070205080204" pitchFamily="34" charset="-128"/>
              </a:rPr>
              <a:t>X</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update instructor set salary = salary + 10000; --</a:t>
            </a:r>
          </a:p>
          <a:p>
            <a:pPr>
              <a:lnSpc>
                <a:spcPct val="90000"/>
              </a:lnSpc>
            </a:pPr>
            <a:r>
              <a:rPr lang="en-US" altLang="en-US" sz="2000" dirty="0"/>
              <a:t>Prepared </a:t>
            </a:r>
            <a:r>
              <a:rPr lang="en-US" altLang="en-US" sz="2000" dirty="0" err="1"/>
              <a:t>stament</a:t>
            </a:r>
            <a:r>
              <a:rPr lang="en-US" altLang="en-US" sz="2000" dirty="0"/>
              <a:t> internally uses:</a:t>
            </a:r>
            <a:br>
              <a:rPr lang="en-US" altLang="en-US" sz="2000" dirty="0"/>
            </a:br>
            <a:r>
              <a:rPr lang="en-US" altLang="en-US" sz="2000" dirty="0"/>
              <a:t>"select * from instructor where name = </a:t>
            </a:r>
            <a:r>
              <a:rPr lang="en-US" altLang="ja-JP" sz="2000" dirty="0">
                <a:latin typeface="Arial" panose="020B0604020202020204" pitchFamily="34" charset="0"/>
              </a:rPr>
              <a:t>'</a:t>
            </a:r>
            <a:r>
              <a:rPr lang="en-US" altLang="ja-JP" sz="2000" dirty="0"/>
              <a:t>X\</a:t>
            </a:r>
            <a:r>
              <a:rPr lang="en-US" altLang="ja-JP" sz="2000" dirty="0">
                <a:latin typeface="Arial" panose="020B0604020202020204" pitchFamily="34" charset="0"/>
              </a:rPr>
              <a:t>'</a:t>
            </a:r>
            <a:r>
              <a:rPr lang="en-US" altLang="ja-JP" sz="2000" dirty="0"/>
              <a:t> or \</a:t>
            </a:r>
            <a:r>
              <a:rPr lang="en-US" altLang="ja-JP" sz="2000" dirty="0">
                <a:latin typeface="Arial" panose="020B0604020202020204" pitchFamily="34" charset="0"/>
              </a:rPr>
              <a:t>'</a:t>
            </a:r>
            <a:r>
              <a:rPr lang="en-US" altLang="ja-JP" sz="2000" dirty="0"/>
              <a:t>Y\</a:t>
            </a:r>
            <a:r>
              <a:rPr lang="en-US" altLang="ja-JP" sz="2000" dirty="0">
                <a:latin typeface="Arial" panose="020B0604020202020204" pitchFamily="34" charset="0"/>
              </a:rPr>
              <a:t>'</a:t>
            </a:r>
            <a:r>
              <a:rPr lang="en-US" altLang="ja-JP" sz="2000" dirty="0"/>
              <a:t> = \</a:t>
            </a:r>
            <a:r>
              <a:rPr lang="en-US" altLang="ja-JP" sz="2000" dirty="0">
                <a:latin typeface="Arial" panose="020B0604020202020204" pitchFamily="34" charset="0"/>
              </a:rPr>
              <a:t>'</a:t>
            </a:r>
            <a:r>
              <a:rPr lang="en-US" altLang="ja-JP" sz="2000" dirty="0"/>
              <a:t>Y</a:t>
            </a:r>
            <a:r>
              <a:rPr lang="en-US" altLang="ja-JP" sz="2000" dirty="0">
                <a:latin typeface="Arial" panose="020B0604020202020204" pitchFamily="34" charset="0"/>
              </a:rPr>
              <a:t>'</a:t>
            </a:r>
            <a:endParaRPr lang="en-US" altLang="ja-JP" sz="2000" dirty="0"/>
          </a:p>
          <a:p>
            <a:pPr lvl="1">
              <a:lnSpc>
                <a:spcPct val="90000"/>
              </a:lnSpc>
            </a:pPr>
            <a:r>
              <a:rPr lang="en-US" altLang="en-US" sz="2000" b="1" dirty="0">
                <a:solidFill>
                  <a:srgbClr val="002060"/>
                </a:solidFill>
                <a:ea typeface="ＭＳ Ｐゴシック" panose="020B0600070205080204" pitchFamily="34" charset="-128"/>
              </a:rPr>
              <a:t>Always use prepared statements, with user inputs as parameters</a:t>
            </a:r>
          </a:p>
          <a:p>
            <a:pPr>
              <a:lnSpc>
                <a:spcPct val="90000"/>
              </a:lnSpc>
            </a:pPr>
            <a:endParaRPr lang="en-US"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025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Metadata Features</a:t>
            </a:r>
          </a:p>
        </p:txBody>
      </p:sp>
      <p:sp>
        <p:nvSpPr>
          <p:cNvPr id="17411" name="Rectangle 3"/>
          <p:cNvSpPr>
            <a:spLocks noGrp="1" noChangeArrowheads="1"/>
          </p:cNvSpPr>
          <p:nvPr>
            <p:ph type="body" idx="1"/>
          </p:nvPr>
        </p:nvSpPr>
        <p:spPr/>
        <p:txBody>
          <a:bodyPr/>
          <a:lstStyle/>
          <a:p>
            <a:r>
              <a:rPr lang="en-US" altLang="en-US" sz="2000" dirty="0" err="1"/>
              <a:t>ResultSet</a:t>
            </a:r>
            <a:r>
              <a:rPr lang="en-US" altLang="en-US" sz="2000" dirty="0"/>
              <a:t> metadata</a:t>
            </a:r>
          </a:p>
          <a:p>
            <a:r>
              <a:rPr lang="en-US" altLang="en-US" sz="2000" dirty="0" err="1"/>
              <a:t>E.g.after</a:t>
            </a:r>
            <a:r>
              <a:rPr lang="en-US" altLang="en-US" sz="2000" dirty="0"/>
              <a:t> executing query to get a </a:t>
            </a:r>
            <a:r>
              <a:rPr lang="en-US" altLang="en-US" sz="2000" dirty="0" err="1"/>
              <a:t>ResultSet</a:t>
            </a:r>
            <a:r>
              <a:rPr lang="en-US" altLang="en-US" sz="2000" dirty="0"/>
              <a:t> </a:t>
            </a:r>
            <a:r>
              <a:rPr lang="en-US" altLang="en-US" sz="2000" dirty="0" err="1"/>
              <a:t>rs</a:t>
            </a:r>
            <a:r>
              <a:rPr lang="en-US" altLang="en-US" sz="2000" dirty="0"/>
              <a:t>:</a:t>
            </a:r>
          </a:p>
          <a:p>
            <a:pPr lvl="1"/>
            <a:r>
              <a:rPr lang="en-US" altLang="en-US" sz="2000" dirty="0" err="1">
                <a:ea typeface="ＭＳ Ｐゴシック" panose="020B0600070205080204" pitchFamily="34" charset="-128"/>
              </a:rPr>
              <a:t>ResultSetMetaData</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rsmd</a:t>
            </a:r>
            <a:r>
              <a:rPr lang="en-US" altLang="en-US" sz="2000" dirty="0">
                <a:ea typeface="ＭＳ Ｐゴシック" panose="020B0600070205080204" pitchFamily="34" charset="-128"/>
              </a:rPr>
              <a:t> = </a:t>
            </a:r>
            <a:r>
              <a:rPr lang="en-US" altLang="en-US" sz="2000" dirty="0" err="1">
                <a:ea typeface="ＭＳ Ｐゴシック" panose="020B0600070205080204" pitchFamily="34" charset="-128"/>
              </a:rPr>
              <a:t>rs.getMetaData</a:t>
            </a:r>
            <a:r>
              <a:rPr lang="en-US" altLang="en-US" sz="2000" dirty="0">
                <a:ea typeface="ＭＳ Ｐゴシック" panose="020B0600070205080204" pitchFamily="34" charset="-128"/>
              </a:rPr>
              <a:t>();</a:t>
            </a:r>
          </a:p>
          <a:p>
            <a:pPr lvl="1">
              <a:buFont typeface="Monotype Sorts" charset="2"/>
              <a:buNone/>
            </a:pPr>
            <a:r>
              <a:rPr lang="en-US" altLang="en-US" sz="2000" dirty="0">
                <a:ea typeface="ＭＳ Ｐゴシック" panose="020B0600070205080204" pitchFamily="34" charset="-128"/>
              </a:rPr>
              <a:t>     for(</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 1;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&lt;= </a:t>
            </a:r>
            <a:r>
              <a:rPr lang="en-US" altLang="en-US" sz="2000" dirty="0" err="1">
                <a:ea typeface="ＭＳ Ｐゴシック" panose="020B0600070205080204" pitchFamily="34" charset="-128"/>
              </a:rPr>
              <a:t>rsmd.getColumnCount</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 {</a:t>
            </a:r>
          </a:p>
          <a:p>
            <a:pPr lvl="1">
              <a:buFont typeface="Monotype Sorts" charset="2"/>
              <a:buNone/>
            </a:pP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System.out.println</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rsmd.getColumnName</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i</a:t>
            </a:r>
            <a:r>
              <a:rPr lang="en-US" altLang="en-US" sz="2000" dirty="0">
                <a:ea typeface="ＭＳ Ｐゴシック" panose="020B0600070205080204" pitchFamily="34" charset="-128"/>
              </a:rPr>
              <a:t>));</a:t>
            </a:r>
          </a:p>
          <a:p>
            <a:pPr>
              <a:buFont typeface="Monotype Sorts" charset="2"/>
              <a:buNone/>
            </a:pPr>
            <a:r>
              <a:rPr lang="en-US" altLang="en-US" sz="2000" dirty="0"/>
              <a:t>                  </a:t>
            </a:r>
            <a:r>
              <a:rPr lang="en-US" altLang="en-US" sz="2000" dirty="0" err="1"/>
              <a:t>System.out.println</a:t>
            </a:r>
            <a:r>
              <a:rPr lang="en-US" altLang="en-US" sz="2000" dirty="0"/>
              <a:t>(</a:t>
            </a:r>
            <a:r>
              <a:rPr lang="en-US" altLang="en-US" sz="2000" dirty="0" err="1"/>
              <a:t>rsmd.getColumnTypeName</a:t>
            </a:r>
            <a:r>
              <a:rPr lang="en-US" altLang="en-US" sz="2000" dirty="0"/>
              <a:t>(</a:t>
            </a:r>
            <a:r>
              <a:rPr lang="en-US" altLang="en-US" sz="2000" dirty="0" err="1"/>
              <a:t>i</a:t>
            </a:r>
            <a:r>
              <a:rPr lang="en-US" altLang="en-US" sz="2000" dirty="0"/>
              <a:t>));</a:t>
            </a:r>
          </a:p>
          <a:p>
            <a:pPr>
              <a:buFont typeface="Monotype Sorts" charset="2"/>
              <a:buNone/>
            </a:pPr>
            <a:r>
              <a:rPr lang="en-US" altLang="en-US" sz="2000" dirty="0"/>
              <a:t>	       }</a:t>
            </a:r>
          </a:p>
          <a:p>
            <a:r>
              <a:rPr lang="en-US" altLang="en-US" sz="2000" dirty="0"/>
              <a:t>How is this useful?</a:t>
            </a:r>
          </a:p>
          <a:p>
            <a:pPr>
              <a:buFont typeface="Monotype Sorts" charset="2"/>
              <a:buNone/>
            </a:pPr>
            <a:endParaRPr lang="en-US" altLang="en-US" dirty="0"/>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Metadata (Cont)</a:t>
            </a:r>
          </a:p>
        </p:txBody>
      </p:sp>
      <p:sp>
        <p:nvSpPr>
          <p:cNvPr id="18435" name="Rectangle 3"/>
          <p:cNvSpPr>
            <a:spLocks noGrp="1" noChangeArrowheads="1"/>
          </p:cNvSpPr>
          <p:nvPr>
            <p:ph type="body" idx="1"/>
          </p:nvPr>
        </p:nvSpPr>
        <p:spPr/>
        <p:txBody>
          <a:bodyPr/>
          <a:lstStyle/>
          <a:p>
            <a:r>
              <a:rPr lang="en-US" altLang="en-US" dirty="0"/>
              <a:t>Database metadata</a:t>
            </a:r>
          </a:p>
          <a:p>
            <a:r>
              <a:rPr lang="en-US" altLang="en-US" dirty="0" err="1"/>
              <a:t>DatabaseMetaData</a:t>
            </a:r>
            <a:r>
              <a:rPr lang="en-US" altLang="en-US" dirty="0"/>
              <a:t> </a:t>
            </a:r>
            <a:r>
              <a:rPr lang="en-US" altLang="en-US" dirty="0" err="1"/>
              <a:t>dbmd</a:t>
            </a:r>
            <a:r>
              <a:rPr lang="en-US" altLang="en-US" dirty="0"/>
              <a:t> = </a:t>
            </a:r>
            <a:r>
              <a:rPr lang="en-US" altLang="en-US" dirty="0" err="1"/>
              <a:t>conn.getMetaData</a:t>
            </a:r>
            <a:r>
              <a:rPr lang="en-US" altLang="en-US" dirty="0"/>
              <a:t>();</a:t>
            </a:r>
          </a:p>
          <a:p>
            <a:pPr>
              <a:buFont typeface="Monotype Sorts" charset="2"/>
              <a:buNone/>
            </a:pPr>
            <a:r>
              <a:rPr lang="en-US" altLang="en-US" dirty="0"/>
              <a:t>	</a:t>
            </a:r>
            <a:r>
              <a:rPr lang="en-US" altLang="en-US" dirty="0">
                <a:solidFill>
                  <a:srgbClr val="002060"/>
                </a:solidFill>
              </a:rPr>
              <a:t>// Arguments to </a:t>
            </a:r>
            <a:r>
              <a:rPr lang="en-US" altLang="en-US" dirty="0" err="1">
                <a:solidFill>
                  <a:srgbClr val="002060"/>
                </a:solidFill>
              </a:rPr>
              <a:t>getColumns</a:t>
            </a:r>
            <a:r>
              <a:rPr lang="en-US" altLang="en-US" dirty="0">
                <a:solidFill>
                  <a:srgbClr val="002060"/>
                </a:solidFill>
              </a:rPr>
              <a:t>: Catalog, Schema-pattern, Table-pattern,</a:t>
            </a:r>
            <a:br>
              <a:rPr lang="en-US" altLang="en-US" dirty="0">
                <a:solidFill>
                  <a:srgbClr val="002060"/>
                </a:solidFill>
              </a:rPr>
            </a:br>
            <a:r>
              <a:rPr lang="en-US" altLang="en-US" dirty="0">
                <a:solidFill>
                  <a:srgbClr val="002060"/>
                </a:solidFill>
              </a:rPr>
              <a:t>// and Column-Pattern</a:t>
            </a:r>
            <a:br>
              <a:rPr lang="en-US" altLang="en-US" dirty="0">
                <a:solidFill>
                  <a:srgbClr val="002060"/>
                </a:solidFill>
              </a:rPr>
            </a:br>
            <a:r>
              <a:rPr lang="en-US" altLang="en-US" dirty="0">
                <a:solidFill>
                  <a:srgbClr val="002060"/>
                </a:solidFill>
              </a:rPr>
              <a:t>// Returns: One row for each column; row has a number of attributes</a:t>
            </a:r>
            <a:br>
              <a:rPr lang="en-US" altLang="en-US" dirty="0">
                <a:solidFill>
                  <a:srgbClr val="002060"/>
                </a:solidFill>
              </a:rPr>
            </a:br>
            <a:r>
              <a:rPr lang="en-US" altLang="en-US" dirty="0">
                <a:solidFill>
                  <a:srgbClr val="002060"/>
                </a:solidFill>
              </a:rPr>
              <a:t>// such as COLUMN_NAME, TYPE_NAME</a:t>
            </a:r>
            <a:br>
              <a:rPr lang="en-US" altLang="en-US" dirty="0">
                <a:solidFill>
                  <a:srgbClr val="002060"/>
                </a:solidFill>
              </a:rPr>
            </a:br>
            <a:r>
              <a:rPr lang="en-US" altLang="en-US" dirty="0">
                <a:solidFill>
                  <a:srgbClr val="002060"/>
                </a:solidFill>
              </a:rPr>
              <a:t>// The value null indicates all Catalogs/Schemas.  </a:t>
            </a:r>
            <a:br>
              <a:rPr lang="en-US" altLang="en-US" dirty="0">
                <a:solidFill>
                  <a:srgbClr val="002060"/>
                </a:solidFill>
              </a:rPr>
            </a:br>
            <a:r>
              <a:rPr lang="en-US" altLang="en-US" dirty="0">
                <a:solidFill>
                  <a:srgbClr val="002060"/>
                </a:solidFill>
              </a:rPr>
              <a:t>// The value “” indicates current catalog/schema</a:t>
            </a:r>
            <a:br>
              <a:rPr lang="en-US" altLang="en-US" dirty="0">
                <a:solidFill>
                  <a:srgbClr val="002060"/>
                </a:solidFill>
              </a:rPr>
            </a:br>
            <a:r>
              <a:rPr lang="en-US" altLang="en-US" dirty="0">
                <a:solidFill>
                  <a:srgbClr val="002060"/>
                </a:solidFill>
              </a:rPr>
              <a:t>// The value “%” has the same meaning as SQL </a:t>
            </a:r>
            <a:r>
              <a:rPr lang="en-US" altLang="en-US" b="1" dirty="0">
                <a:solidFill>
                  <a:srgbClr val="002060"/>
                </a:solidFill>
              </a:rPr>
              <a:t>like</a:t>
            </a:r>
            <a:r>
              <a:rPr lang="en-US" altLang="en-US" dirty="0">
                <a:solidFill>
                  <a:srgbClr val="002060"/>
                </a:solidFill>
              </a:rPr>
              <a:t> clause</a:t>
            </a:r>
          </a:p>
          <a:p>
            <a:pPr>
              <a:buFont typeface="Monotype Sorts" charset="2"/>
              <a:buNone/>
            </a:pPr>
            <a:r>
              <a:rPr lang="en-US" altLang="en-US" dirty="0">
                <a:solidFill>
                  <a:srgbClr val="0000FF"/>
                </a:solidFill>
              </a:rPr>
              <a:t>     </a:t>
            </a:r>
            <a:r>
              <a:rPr lang="en-US" altLang="en-US" dirty="0" err="1"/>
              <a:t>ResultSet</a:t>
            </a:r>
            <a:r>
              <a:rPr lang="en-US" altLang="en-US" dirty="0"/>
              <a:t> </a:t>
            </a:r>
            <a:r>
              <a:rPr lang="en-US" altLang="en-US" dirty="0" err="1"/>
              <a:t>rs</a:t>
            </a:r>
            <a:r>
              <a:rPr lang="en-US" altLang="en-US" dirty="0"/>
              <a:t> = </a:t>
            </a:r>
            <a:r>
              <a:rPr lang="en-US" altLang="en-US" dirty="0" err="1"/>
              <a:t>dbmd.getColumns</a:t>
            </a:r>
            <a:r>
              <a:rPr lang="en-US" altLang="en-US" dirty="0"/>
              <a:t>(null, "</a:t>
            </a:r>
            <a:r>
              <a:rPr lang="en-US" altLang="en-US" dirty="0" err="1"/>
              <a:t>univdb</a:t>
            </a:r>
            <a:r>
              <a:rPr lang="en-US" altLang="en-US" dirty="0"/>
              <a:t>", "department", "%");</a:t>
            </a:r>
            <a:endParaRPr lang="en-US" altLang="en-US" dirty="0">
              <a:solidFill>
                <a:srgbClr val="0000FF"/>
              </a:solidFill>
            </a:endParaRPr>
          </a:p>
          <a:p>
            <a:pPr>
              <a:buFont typeface="Monotype Sorts" charset="2"/>
              <a:buNone/>
            </a:pPr>
            <a:r>
              <a:rPr lang="en-US" altLang="en-US" dirty="0"/>
              <a:t>	while( </a:t>
            </a:r>
            <a:r>
              <a:rPr lang="en-US" altLang="en-US" dirty="0" err="1"/>
              <a:t>rs.next</a:t>
            </a:r>
            <a:r>
              <a:rPr lang="en-US" altLang="en-US" dirty="0"/>
              <a:t>()) {</a:t>
            </a:r>
          </a:p>
          <a:p>
            <a:pPr>
              <a:buFont typeface="Monotype Sorts" charset="2"/>
              <a:buNone/>
            </a:pPr>
            <a:r>
              <a:rPr lang="en-US" altLang="en-US" dirty="0"/>
              <a:t>	       </a:t>
            </a:r>
            <a:r>
              <a:rPr lang="en-US" altLang="en-US" dirty="0" err="1"/>
              <a:t>System.out.println</a:t>
            </a:r>
            <a:r>
              <a:rPr lang="en-US" altLang="en-US" dirty="0"/>
              <a:t>(</a:t>
            </a:r>
            <a:r>
              <a:rPr lang="en-US" altLang="en-US" dirty="0" err="1"/>
              <a:t>rs.getString</a:t>
            </a:r>
            <a:r>
              <a:rPr lang="en-US" altLang="en-US" dirty="0"/>
              <a:t>("COLUMN_NAME"),</a:t>
            </a:r>
          </a:p>
          <a:p>
            <a:pPr>
              <a:buFont typeface="Monotype Sorts" charset="2"/>
              <a:buNone/>
            </a:pPr>
            <a:r>
              <a:rPr lang="en-US" altLang="en-US" dirty="0"/>
              <a:t>	                                     </a:t>
            </a:r>
            <a:r>
              <a:rPr lang="en-US" altLang="en-US" dirty="0" err="1"/>
              <a:t>rs.getString</a:t>
            </a:r>
            <a:r>
              <a:rPr lang="en-US" altLang="en-US" dirty="0"/>
              <a:t>("TYPE_NAME");</a:t>
            </a:r>
          </a:p>
          <a:p>
            <a:pPr>
              <a:buFont typeface="Monotype Sorts" charset="2"/>
              <a:buNone/>
            </a:pPr>
            <a:r>
              <a:rPr lang="en-US" altLang="en-US" dirty="0"/>
              <a:t>     }</a:t>
            </a:r>
          </a:p>
          <a:p>
            <a:r>
              <a:rPr lang="en-US" altLang="en-US" dirty="0"/>
              <a:t>And where is this useful?</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2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Metadata (Cont)</a:t>
            </a:r>
          </a:p>
        </p:txBody>
      </p:sp>
      <p:sp>
        <p:nvSpPr>
          <p:cNvPr id="19459" name="Rectangle 3"/>
          <p:cNvSpPr>
            <a:spLocks noGrp="1" noChangeArrowheads="1"/>
          </p:cNvSpPr>
          <p:nvPr>
            <p:ph type="body" idx="1"/>
          </p:nvPr>
        </p:nvSpPr>
        <p:spPr>
          <a:xfrm>
            <a:off x="768350" y="1093788"/>
            <a:ext cx="8077200" cy="4903787"/>
          </a:xfrm>
        </p:spPr>
        <p:txBody>
          <a:bodyPr/>
          <a:lstStyle/>
          <a:p>
            <a:r>
              <a:rPr lang="en-US" altLang="en-US" dirty="0"/>
              <a:t>Database metadata</a:t>
            </a:r>
          </a:p>
          <a:p>
            <a:r>
              <a:rPr lang="en-US" altLang="en-US" dirty="0" err="1"/>
              <a:t>DatabaseMetaData</a:t>
            </a:r>
            <a:r>
              <a:rPr lang="en-US" altLang="en-US" dirty="0"/>
              <a:t> </a:t>
            </a:r>
            <a:r>
              <a:rPr lang="en-US" altLang="en-US" dirty="0" err="1"/>
              <a:t>dbmd</a:t>
            </a:r>
            <a:r>
              <a:rPr lang="en-US" altLang="en-US" dirty="0"/>
              <a:t> = </a:t>
            </a:r>
            <a:r>
              <a:rPr lang="en-US" altLang="en-US" dirty="0" err="1"/>
              <a:t>conn.getMetaData</a:t>
            </a:r>
            <a:r>
              <a:rPr lang="en-US" altLang="en-US" dirty="0"/>
              <a:t>();</a:t>
            </a:r>
          </a:p>
          <a:p>
            <a:pPr>
              <a:buFont typeface="Monotype Sorts" charset="2"/>
              <a:buNone/>
            </a:pPr>
            <a:r>
              <a:rPr lang="en-US" altLang="en-US" dirty="0"/>
              <a:t>	</a:t>
            </a:r>
            <a:r>
              <a:rPr lang="en-US" altLang="en-US" dirty="0">
                <a:solidFill>
                  <a:srgbClr val="002060"/>
                </a:solidFill>
              </a:rPr>
              <a:t>// Arguments to </a:t>
            </a:r>
            <a:r>
              <a:rPr lang="en-US" altLang="en-US" dirty="0" err="1">
                <a:solidFill>
                  <a:srgbClr val="002060"/>
                </a:solidFill>
              </a:rPr>
              <a:t>getTables</a:t>
            </a:r>
            <a:r>
              <a:rPr lang="en-US" altLang="en-US" dirty="0">
                <a:solidFill>
                  <a:srgbClr val="002060"/>
                </a:solidFill>
              </a:rPr>
              <a:t>: Catalog, Schema-pattern, Table-pattern,</a:t>
            </a:r>
            <a:br>
              <a:rPr lang="en-US" altLang="en-US" dirty="0">
                <a:solidFill>
                  <a:srgbClr val="002060"/>
                </a:solidFill>
              </a:rPr>
            </a:br>
            <a:r>
              <a:rPr lang="en-US" altLang="en-US" dirty="0">
                <a:solidFill>
                  <a:srgbClr val="002060"/>
                </a:solidFill>
              </a:rPr>
              <a:t>// and Table-Type</a:t>
            </a:r>
            <a:br>
              <a:rPr lang="en-US" altLang="en-US" dirty="0">
                <a:solidFill>
                  <a:srgbClr val="002060"/>
                </a:solidFill>
              </a:rPr>
            </a:br>
            <a:r>
              <a:rPr lang="en-US" altLang="en-US" dirty="0">
                <a:solidFill>
                  <a:srgbClr val="002060"/>
                </a:solidFill>
              </a:rPr>
              <a:t>// Returns: One row for each table; row has a number of attributes</a:t>
            </a:r>
            <a:br>
              <a:rPr lang="en-US" altLang="en-US" dirty="0">
                <a:solidFill>
                  <a:srgbClr val="002060"/>
                </a:solidFill>
              </a:rPr>
            </a:br>
            <a:r>
              <a:rPr lang="en-US" altLang="en-US" dirty="0">
                <a:solidFill>
                  <a:srgbClr val="002060"/>
                </a:solidFill>
              </a:rPr>
              <a:t>// such as TABLE_NAME, TABLE_CAT, TABLE_TYPE, ..</a:t>
            </a:r>
            <a:br>
              <a:rPr lang="en-US" altLang="en-US" dirty="0">
                <a:solidFill>
                  <a:srgbClr val="002060"/>
                </a:solidFill>
              </a:rPr>
            </a:br>
            <a:r>
              <a:rPr lang="en-US" altLang="en-US" dirty="0">
                <a:solidFill>
                  <a:srgbClr val="002060"/>
                </a:solidFill>
              </a:rPr>
              <a:t>// The value null indicates all Catalogs/Schemas.  </a:t>
            </a:r>
            <a:br>
              <a:rPr lang="en-US" altLang="en-US" dirty="0">
                <a:solidFill>
                  <a:srgbClr val="002060"/>
                </a:solidFill>
              </a:rPr>
            </a:br>
            <a:r>
              <a:rPr lang="en-US" altLang="en-US" dirty="0">
                <a:solidFill>
                  <a:srgbClr val="002060"/>
                </a:solidFill>
              </a:rPr>
              <a:t>// The value “” indicates current catalog/schema</a:t>
            </a:r>
            <a:br>
              <a:rPr lang="en-US" altLang="en-US" dirty="0">
                <a:solidFill>
                  <a:srgbClr val="002060"/>
                </a:solidFill>
              </a:rPr>
            </a:br>
            <a:r>
              <a:rPr lang="en-US" altLang="en-US" dirty="0">
                <a:solidFill>
                  <a:srgbClr val="002060"/>
                </a:solidFill>
              </a:rPr>
              <a:t>// The value “%” has the same meaning as SQL </a:t>
            </a:r>
            <a:r>
              <a:rPr lang="en-US" altLang="en-US" b="1" dirty="0">
                <a:solidFill>
                  <a:srgbClr val="002060"/>
                </a:solidFill>
              </a:rPr>
              <a:t>like</a:t>
            </a:r>
            <a:r>
              <a:rPr lang="en-US" altLang="en-US" dirty="0">
                <a:solidFill>
                  <a:srgbClr val="002060"/>
                </a:solidFill>
              </a:rPr>
              <a:t> clause</a:t>
            </a:r>
            <a:br>
              <a:rPr lang="en-US" altLang="en-US" dirty="0">
                <a:solidFill>
                  <a:srgbClr val="002060"/>
                </a:solidFill>
              </a:rPr>
            </a:br>
            <a:r>
              <a:rPr lang="en-US" altLang="en-US" dirty="0">
                <a:solidFill>
                  <a:srgbClr val="002060"/>
                </a:solidFill>
              </a:rPr>
              <a:t>// The last attribute is an array of types of tables to return.  </a:t>
            </a:r>
            <a:br>
              <a:rPr lang="en-US" altLang="en-US" dirty="0">
                <a:solidFill>
                  <a:srgbClr val="002060"/>
                </a:solidFill>
              </a:rPr>
            </a:br>
            <a:r>
              <a:rPr lang="en-US" altLang="en-US" dirty="0">
                <a:solidFill>
                  <a:srgbClr val="002060"/>
                </a:solidFill>
              </a:rPr>
              <a:t>//    TABLE means only regular tables</a:t>
            </a:r>
          </a:p>
          <a:p>
            <a:pPr>
              <a:buFont typeface="Monotype Sorts" charset="2"/>
              <a:buNone/>
            </a:pPr>
            <a:r>
              <a:rPr lang="en-US" altLang="en-US" dirty="0">
                <a:solidFill>
                  <a:srgbClr val="0000FF"/>
                </a:solidFill>
              </a:rPr>
              <a:t>     </a:t>
            </a:r>
            <a:r>
              <a:rPr lang="en-US" altLang="en-US" dirty="0" err="1"/>
              <a:t>ResultSet</a:t>
            </a:r>
            <a:r>
              <a:rPr lang="en-US" altLang="en-US" dirty="0"/>
              <a:t> </a:t>
            </a:r>
            <a:r>
              <a:rPr lang="en-US" altLang="en-US" dirty="0" err="1"/>
              <a:t>rs</a:t>
            </a:r>
            <a:r>
              <a:rPr lang="en-US" altLang="en-US" dirty="0"/>
              <a:t> = </a:t>
            </a:r>
            <a:r>
              <a:rPr lang="en-US" altLang="en-US" dirty="0" err="1"/>
              <a:t>dbmd.getTables</a:t>
            </a:r>
            <a:r>
              <a:rPr lang="en-US" altLang="en-US" dirty="0"/>
              <a:t> (“”, "", “%", new String[] {“TABLES”});</a:t>
            </a:r>
            <a:endParaRPr lang="en-US" altLang="en-US" dirty="0">
              <a:solidFill>
                <a:srgbClr val="0000FF"/>
              </a:solidFill>
            </a:endParaRPr>
          </a:p>
          <a:p>
            <a:pPr>
              <a:buFont typeface="Monotype Sorts" charset="2"/>
              <a:buNone/>
            </a:pPr>
            <a:r>
              <a:rPr lang="en-US" altLang="en-US" dirty="0"/>
              <a:t>	while( </a:t>
            </a:r>
            <a:r>
              <a:rPr lang="en-US" altLang="en-US" dirty="0" err="1"/>
              <a:t>rs.next</a:t>
            </a:r>
            <a:r>
              <a:rPr lang="en-US" altLang="en-US" dirty="0"/>
              <a:t>()) {</a:t>
            </a:r>
          </a:p>
          <a:p>
            <a:pPr>
              <a:buFont typeface="Monotype Sorts" charset="2"/>
              <a:buNone/>
            </a:pPr>
            <a:r>
              <a:rPr lang="en-US" altLang="en-US" dirty="0"/>
              <a:t>	       </a:t>
            </a:r>
            <a:r>
              <a:rPr lang="en-US" altLang="en-US" dirty="0" err="1"/>
              <a:t>System.out.println</a:t>
            </a:r>
            <a:r>
              <a:rPr lang="en-US" altLang="en-US" dirty="0"/>
              <a:t>(</a:t>
            </a:r>
            <a:r>
              <a:rPr lang="en-US" altLang="en-US" dirty="0" err="1"/>
              <a:t>rs.getString</a:t>
            </a:r>
            <a:r>
              <a:rPr lang="en-US" altLang="en-US" dirty="0"/>
              <a:t>(“TABLE_NAME“));</a:t>
            </a:r>
          </a:p>
          <a:p>
            <a:pPr>
              <a:buFont typeface="Monotype Sorts" charset="2"/>
              <a:buNone/>
            </a:pPr>
            <a:r>
              <a:rPr lang="en-US" altLang="en-US" dirty="0"/>
              <a:t>     }</a:t>
            </a:r>
          </a:p>
          <a:p>
            <a:r>
              <a:rPr lang="en-US" altLang="en-US" dirty="0"/>
              <a:t>And where is this useful?</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Outline</a:t>
            </a:r>
          </a:p>
        </p:txBody>
      </p:sp>
      <p:sp>
        <p:nvSpPr>
          <p:cNvPr id="5123" name="Rectangle 3"/>
          <p:cNvSpPr>
            <a:spLocks noGrp="1" noChangeArrowheads="1"/>
          </p:cNvSpPr>
          <p:nvPr>
            <p:ph type="body" idx="1"/>
          </p:nvPr>
        </p:nvSpPr>
        <p:spPr>
          <a:xfrm>
            <a:off x="768351" y="1149351"/>
            <a:ext cx="7205218" cy="3995674"/>
          </a:xfrm>
        </p:spPr>
        <p:txBody>
          <a:bodyPr/>
          <a:lstStyle/>
          <a:p>
            <a:r>
              <a:rPr lang="en-US" altLang="en-US" sz="2400" dirty="0"/>
              <a:t>Accessing SQL From a Programming Language</a:t>
            </a:r>
          </a:p>
          <a:p>
            <a:r>
              <a:rPr lang="en-US" altLang="en-US" sz="2400" dirty="0"/>
              <a:t>Functions and Procedures</a:t>
            </a:r>
          </a:p>
          <a:p>
            <a:r>
              <a:rPr lang="en-US" altLang="en-US" sz="2400" dirty="0"/>
              <a:t>Triggers</a:t>
            </a:r>
          </a:p>
          <a:p>
            <a:endParaRPr lang="en-US" altLang="en-US" dirty="0"/>
          </a:p>
        </p:txBody>
      </p:sp>
      <p:sp>
        <p:nvSpPr>
          <p:cNvPr id="5124"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a:effectLst>
                  <a:outerShdw blurRad="38100" dist="38100" dir="2700000" algn="tl">
                    <a:srgbClr val="C0C0C0"/>
                  </a:outerShdw>
                </a:effectLst>
              </a:rPr>
              <a:t>Finding Primary Keys</a:t>
            </a:r>
          </a:p>
        </p:txBody>
      </p:sp>
      <p:sp>
        <p:nvSpPr>
          <p:cNvPr id="20483" name="Content Placeholder 2"/>
          <p:cNvSpPr>
            <a:spLocks noGrp="1"/>
          </p:cNvSpPr>
          <p:nvPr>
            <p:ph idx="1"/>
          </p:nvPr>
        </p:nvSpPr>
        <p:spPr/>
        <p:txBody>
          <a:bodyPr/>
          <a:lstStyle/>
          <a:p>
            <a:r>
              <a:rPr lang="en-US" altLang="en-US" dirty="0" err="1"/>
              <a:t>DatabaseMetaData</a:t>
            </a:r>
            <a:r>
              <a:rPr lang="en-US" altLang="en-US" dirty="0"/>
              <a:t> </a:t>
            </a:r>
            <a:r>
              <a:rPr lang="en-US" altLang="en-US" dirty="0" err="1"/>
              <a:t>dmd</a:t>
            </a:r>
            <a:r>
              <a:rPr lang="en-US" altLang="en-US" dirty="0"/>
              <a:t> = </a:t>
            </a:r>
            <a:r>
              <a:rPr lang="en-US" altLang="en-US" dirty="0" err="1"/>
              <a:t>connection.getMetaData</a:t>
            </a:r>
            <a:r>
              <a:rPr lang="en-US" altLang="en-US" dirty="0"/>
              <a:t>();</a:t>
            </a:r>
            <a:br>
              <a:rPr lang="en-US" altLang="en-US" dirty="0"/>
            </a:br>
            <a:r>
              <a:rPr lang="en-US" altLang="en-US" dirty="0"/>
              <a:t/>
            </a:r>
            <a:br>
              <a:rPr lang="en-US" altLang="en-US" dirty="0"/>
            </a:br>
            <a:r>
              <a:rPr lang="en-US" altLang="en-US" dirty="0">
                <a:solidFill>
                  <a:srgbClr val="002060"/>
                </a:solidFill>
              </a:rPr>
              <a:t>// Arguments below are:  Catalog, Schema, and Table</a:t>
            </a:r>
            <a:br>
              <a:rPr lang="en-US" altLang="en-US" dirty="0">
                <a:solidFill>
                  <a:srgbClr val="002060"/>
                </a:solidFill>
              </a:rPr>
            </a:br>
            <a:r>
              <a:rPr lang="en-US" altLang="en-US" dirty="0">
                <a:solidFill>
                  <a:srgbClr val="002060"/>
                </a:solidFill>
              </a:rPr>
              <a:t>// The value “”  for Catalog/Schema indicates current catalog/schema</a:t>
            </a:r>
            <a:br>
              <a:rPr lang="en-US" altLang="en-US" dirty="0">
                <a:solidFill>
                  <a:srgbClr val="002060"/>
                </a:solidFill>
              </a:rPr>
            </a:br>
            <a:r>
              <a:rPr lang="en-US" altLang="en-US" dirty="0">
                <a:solidFill>
                  <a:srgbClr val="002060"/>
                </a:solidFill>
              </a:rPr>
              <a:t>//  The value null indicates all catalogs/schemas</a:t>
            </a:r>
            <a:r>
              <a:rPr lang="en-US" altLang="en-US" dirty="0">
                <a:solidFill>
                  <a:srgbClr val="0000FF"/>
                </a:solidFill>
              </a:rPr>
              <a:t/>
            </a:r>
            <a:br>
              <a:rPr lang="en-US" altLang="en-US" dirty="0">
                <a:solidFill>
                  <a:srgbClr val="0000FF"/>
                </a:solidFill>
              </a:rPr>
            </a:br>
            <a:r>
              <a:rPr lang="en-US" altLang="en-US" dirty="0" err="1"/>
              <a:t>ResultSet</a:t>
            </a:r>
            <a:r>
              <a:rPr lang="en-US" altLang="en-US" dirty="0"/>
              <a:t> </a:t>
            </a:r>
            <a:r>
              <a:rPr lang="en-US" altLang="en-US" dirty="0" err="1"/>
              <a:t>rs</a:t>
            </a:r>
            <a:r>
              <a:rPr lang="en-US" altLang="en-US" dirty="0"/>
              <a:t> = </a:t>
            </a:r>
            <a:r>
              <a:rPr lang="en-US" altLang="en-US" dirty="0" err="1"/>
              <a:t>dmd.getPrimaryKeys</a:t>
            </a:r>
            <a:r>
              <a:rPr lang="en-US" altLang="en-US" dirty="0"/>
              <a:t>(“”, “”, </a:t>
            </a:r>
            <a:r>
              <a:rPr lang="en-US" altLang="en-US" dirty="0" err="1"/>
              <a:t>tableName</a:t>
            </a:r>
            <a:r>
              <a:rPr lang="en-US" altLang="en-US" dirty="0"/>
              <a:t>);</a:t>
            </a:r>
            <a:br>
              <a:rPr lang="en-US" altLang="en-US" dirty="0"/>
            </a:br>
            <a:r>
              <a:rPr lang="en-US" altLang="en-US" dirty="0"/>
              <a:t/>
            </a:r>
            <a:br>
              <a:rPr lang="en-US" altLang="en-US" dirty="0"/>
            </a:br>
            <a:r>
              <a:rPr lang="en-US" altLang="en-US" dirty="0"/>
              <a:t>while(</a:t>
            </a:r>
            <a:r>
              <a:rPr lang="en-US" altLang="en-US" dirty="0" err="1"/>
              <a:t>rs.next</a:t>
            </a:r>
            <a:r>
              <a:rPr lang="en-US" altLang="en-US" dirty="0"/>
              <a:t>()){</a:t>
            </a:r>
            <a:br>
              <a:rPr lang="en-US" altLang="en-US" dirty="0"/>
            </a:br>
            <a:r>
              <a:rPr lang="en-US" altLang="en-US" dirty="0">
                <a:solidFill>
                  <a:srgbClr val="002060"/>
                </a:solidFill>
              </a:rPr>
              <a:t>    // KEY_SEQ indicates the position of the attribute in </a:t>
            </a:r>
            <a:br>
              <a:rPr lang="en-US" altLang="en-US" dirty="0">
                <a:solidFill>
                  <a:srgbClr val="002060"/>
                </a:solidFill>
              </a:rPr>
            </a:br>
            <a:r>
              <a:rPr lang="en-US" altLang="en-US" dirty="0">
                <a:solidFill>
                  <a:srgbClr val="002060"/>
                </a:solidFill>
              </a:rPr>
              <a:t>    // the primary key, which is required if a primary key has multiple</a:t>
            </a:r>
            <a:br>
              <a:rPr lang="en-US" altLang="en-US" dirty="0">
                <a:solidFill>
                  <a:srgbClr val="002060"/>
                </a:solidFill>
              </a:rPr>
            </a:br>
            <a:r>
              <a:rPr lang="en-US" altLang="en-US" dirty="0">
                <a:solidFill>
                  <a:srgbClr val="002060"/>
                </a:solidFill>
              </a:rPr>
              <a:t>    // attributes</a:t>
            </a:r>
            <a:br>
              <a:rPr lang="en-US" altLang="en-US" dirty="0">
                <a:solidFill>
                  <a:srgbClr val="002060"/>
                </a:solidFill>
              </a:rPr>
            </a:br>
            <a:r>
              <a:rPr lang="en-US" altLang="en-US" dirty="0"/>
              <a:t>    </a:t>
            </a:r>
            <a:r>
              <a:rPr lang="en-US" altLang="en-US" dirty="0" err="1"/>
              <a:t>System.out.println</a:t>
            </a:r>
            <a:r>
              <a:rPr lang="en-US" altLang="en-US" dirty="0"/>
              <a:t>(</a:t>
            </a:r>
            <a:r>
              <a:rPr lang="en-US" altLang="en-US" dirty="0" err="1"/>
              <a:t>rs.getString</a:t>
            </a:r>
            <a:r>
              <a:rPr lang="en-US" altLang="en-US" dirty="0"/>
              <a:t>(“KEY_SEQ”),  </a:t>
            </a:r>
            <a:br>
              <a:rPr lang="en-US" altLang="en-US" dirty="0"/>
            </a:br>
            <a:r>
              <a:rPr lang="en-US" altLang="en-US" dirty="0"/>
              <a:t>                                       </a:t>
            </a:r>
            <a:r>
              <a:rPr lang="en-US" altLang="en-US" dirty="0" err="1"/>
              <a:t>rs.getString</a:t>
            </a:r>
            <a:r>
              <a:rPr lang="en-US" altLang="en-US" dirty="0"/>
              <a:t>("COLUMN_NAME");</a:t>
            </a:r>
            <a:br>
              <a:rPr lang="en-US" altLang="en-US" dirty="0"/>
            </a:br>
            <a:r>
              <a:rPr lang="en-US" altLang="en-US" dirty="0"/>
              <a:t>}</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Transaction Control in JDBC</a:t>
            </a:r>
            <a:endParaRPr lang="en-US" dirty="0"/>
          </a:p>
        </p:txBody>
      </p:sp>
      <p:sp>
        <p:nvSpPr>
          <p:cNvPr id="7171" name="Rectangle 3"/>
          <p:cNvSpPr>
            <a:spLocks noGrp="1" noChangeArrowheads="1"/>
          </p:cNvSpPr>
          <p:nvPr>
            <p:ph type="body" idx="1"/>
          </p:nvPr>
        </p:nvSpPr>
        <p:spPr>
          <a:xfrm>
            <a:off x="768350" y="1109169"/>
            <a:ext cx="7514516" cy="4983163"/>
          </a:xfrm>
        </p:spPr>
        <p:txBody>
          <a:bodyPr/>
          <a:lstStyle/>
          <a:p>
            <a:r>
              <a:rPr lang="en-US" altLang="en-US" sz="2000" dirty="0"/>
              <a:t>By default, each SQL statement is treated as a separate transaction that is committed automatically</a:t>
            </a:r>
          </a:p>
          <a:p>
            <a:pPr lvl="1"/>
            <a:r>
              <a:rPr lang="en-US" altLang="en-US" sz="2000" dirty="0">
                <a:ea typeface="ＭＳ Ｐゴシック" panose="020B0600070205080204" pitchFamily="34" charset="-128"/>
              </a:rPr>
              <a:t>bad idea for transactions with multiple updates</a:t>
            </a:r>
          </a:p>
          <a:p>
            <a:r>
              <a:rPr lang="en-US" altLang="en-US" sz="2000" dirty="0"/>
              <a:t>Can turn off automatic commit on a connection</a:t>
            </a:r>
          </a:p>
          <a:p>
            <a:pPr lvl="1"/>
            <a:r>
              <a:rPr lang="en-US" altLang="en-US" sz="2000" dirty="0" err="1">
                <a:ea typeface="ＭＳ Ｐゴシック" panose="020B0600070205080204" pitchFamily="34" charset="-128"/>
              </a:rPr>
              <a:t>conn.setAutoCommit</a:t>
            </a:r>
            <a:r>
              <a:rPr lang="en-US" altLang="en-US" sz="2000" dirty="0">
                <a:ea typeface="ＭＳ Ｐゴシック" panose="020B0600070205080204" pitchFamily="34" charset="-128"/>
              </a:rPr>
              <a:t>(false);</a:t>
            </a:r>
          </a:p>
          <a:p>
            <a:r>
              <a:rPr lang="en-US" altLang="en-US" sz="2000" dirty="0"/>
              <a:t>Transactions must then be committed or rolled back explicitly</a:t>
            </a:r>
          </a:p>
          <a:p>
            <a:pPr lvl="1"/>
            <a:r>
              <a:rPr lang="en-US" altLang="en-US" sz="2000" dirty="0" err="1">
                <a:ea typeface="ＭＳ Ｐゴシック" panose="020B0600070205080204" pitchFamily="34" charset="-128"/>
              </a:rPr>
              <a:t>conn.commit</a:t>
            </a:r>
            <a:r>
              <a:rPr lang="en-US" altLang="en-US" sz="2000" dirty="0">
                <a:ea typeface="ＭＳ Ｐゴシック" panose="020B0600070205080204" pitchFamily="34" charset="-128"/>
              </a:rPr>
              <a:t>();     or</a:t>
            </a:r>
          </a:p>
          <a:p>
            <a:pPr lvl="1"/>
            <a:r>
              <a:rPr lang="en-US" altLang="en-US" sz="2000" dirty="0" err="1">
                <a:ea typeface="ＭＳ Ｐゴシック" panose="020B0600070205080204" pitchFamily="34" charset="-128"/>
              </a:rPr>
              <a:t>conn.rollback</a:t>
            </a:r>
            <a:r>
              <a:rPr lang="en-US" altLang="en-US" sz="2000" dirty="0">
                <a:ea typeface="ＭＳ Ｐゴシック" panose="020B0600070205080204" pitchFamily="34" charset="-128"/>
              </a:rPr>
              <a:t>();</a:t>
            </a:r>
          </a:p>
          <a:p>
            <a:r>
              <a:rPr lang="en-US" altLang="en-US" sz="2000" dirty="0" err="1"/>
              <a:t>conn.setAutoCommit</a:t>
            </a:r>
            <a:r>
              <a:rPr lang="en-US" altLang="en-US" sz="2000" dirty="0"/>
              <a:t>(true) turns on automatic commit.</a:t>
            </a:r>
          </a:p>
          <a:p>
            <a:pPr>
              <a:buNone/>
            </a:pPr>
            <a:r>
              <a:rPr lang="en-US" altLang="en-US" dirty="0">
                <a:ea typeface="ＭＳ Ｐゴシック" pitchFamily="34" charset="-128"/>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23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Other JDBC Features</a:t>
            </a:r>
          </a:p>
        </p:txBody>
      </p:sp>
      <p:sp>
        <p:nvSpPr>
          <p:cNvPr id="22531" name="Rectangle 3"/>
          <p:cNvSpPr>
            <a:spLocks noGrp="1" noChangeArrowheads="1"/>
          </p:cNvSpPr>
          <p:nvPr>
            <p:ph type="body" idx="1"/>
          </p:nvPr>
        </p:nvSpPr>
        <p:spPr>
          <a:xfrm>
            <a:off x="768350" y="1093788"/>
            <a:ext cx="7827963" cy="4903787"/>
          </a:xfrm>
        </p:spPr>
        <p:txBody>
          <a:bodyPr/>
          <a:lstStyle/>
          <a:p>
            <a:r>
              <a:rPr lang="en-US" altLang="en-US" sz="2000" dirty="0"/>
              <a:t>Calling functions and procedures</a:t>
            </a:r>
          </a:p>
          <a:p>
            <a:pPr lvl="1"/>
            <a:r>
              <a:rPr lang="en-US" altLang="en-US" sz="2000" dirty="0" err="1">
                <a:ea typeface="ＭＳ Ｐゴシック" panose="020B0600070205080204" pitchFamily="34" charset="-128"/>
              </a:rPr>
              <a:t>CallableStatement</a:t>
            </a:r>
            <a:r>
              <a:rPr lang="en-US" altLang="en-US" sz="2000" dirty="0">
                <a:ea typeface="ＭＳ Ｐゴシック" panose="020B0600070205080204" pitchFamily="34" charset="-128"/>
              </a:rPr>
              <a:t> cStmt1 = </a:t>
            </a:r>
            <a:r>
              <a:rPr lang="en-US" altLang="en-US" sz="2000" dirty="0" err="1">
                <a:ea typeface="ＭＳ Ｐゴシック" panose="020B0600070205080204" pitchFamily="34" charset="-128"/>
              </a:rPr>
              <a:t>conn.prepareCall</a:t>
            </a:r>
            <a:r>
              <a:rPr lang="en-US" altLang="en-US" sz="2000" dirty="0">
                <a:ea typeface="ＭＳ Ｐゴシック" panose="020B0600070205080204" pitchFamily="34" charset="-128"/>
              </a:rPr>
              <a:t>("{? = call some function(?)}");</a:t>
            </a:r>
          </a:p>
          <a:p>
            <a:pPr lvl="1"/>
            <a:r>
              <a:rPr lang="en-US" altLang="en-US" sz="2000" dirty="0" err="1">
                <a:ea typeface="ＭＳ Ｐゴシック" panose="020B0600070205080204" pitchFamily="34" charset="-128"/>
              </a:rPr>
              <a:t>CallableStatement</a:t>
            </a:r>
            <a:r>
              <a:rPr lang="en-US" altLang="en-US" sz="2000" dirty="0">
                <a:ea typeface="ＭＳ Ｐゴシック" panose="020B0600070205080204" pitchFamily="34" charset="-128"/>
              </a:rPr>
              <a:t> cStmt2 = </a:t>
            </a:r>
            <a:r>
              <a:rPr lang="en-US" altLang="en-US" sz="2000" dirty="0" err="1">
                <a:ea typeface="ＭＳ Ｐゴシック" panose="020B0600070205080204" pitchFamily="34" charset="-128"/>
              </a:rPr>
              <a:t>conn.prepareCall</a:t>
            </a:r>
            <a:r>
              <a:rPr lang="en-US" altLang="en-US" sz="2000" dirty="0">
                <a:ea typeface="ＭＳ Ｐゴシック" panose="020B0600070205080204" pitchFamily="34" charset="-128"/>
              </a:rPr>
              <a:t>("{call some procedure(?,?)}");</a:t>
            </a:r>
          </a:p>
          <a:p>
            <a:r>
              <a:rPr lang="en-US" altLang="en-US" sz="2000" dirty="0"/>
              <a:t>Handling large object types</a:t>
            </a:r>
          </a:p>
          <a:p>
            <a:pPr lvl="1"/>
            <a:r>
              <a:rPr lang="en-US" altLang="en-US" sz="2000" dirty="0" err="1">
                <a:ea typeface="ＭＳ Ｐゴシック" panose="020B0600070205080204" pitchFamily="34" charset="-128"/>
              </a:rPr>
              <a:t>getBlob</a:t>
            </a:r>
            <a:r>
              <a:rPr lang="en-US" altLang="en-US" sz="2000" dirty="0">
                <a:ea typeface="ＭＳ Ｐゴシック" panose="020B0600070205080204" pitchFamily="34" charset="-128"/>
              </a:rPr>
              <a:t>() and </a:t>
            </a:r>
            <a:r>
              <a:rPr lang="en-US" altLang="en-US" sz="2000" dirty="0" err="1">
                <a:ea typeface="ＭＳ Ｐゴシック" panose="020B0600070205080204" pitchFamily="34" charset="-128"/>
              </a:rPr>
              <a:t>getClob</a:t>
            </a:r>
            <a:r>
              <a:rPr lang="en-US" altLang="en-US" sz="2000" dirty="0">
                <a:ea typeface="ＭＳ Ｐゴシック" panose="020B0600070205080204" pitchFamily="34" charset="-128"/>
              </a:rPr>
              <a:t>() that are similar to the </a:t>
            </a:r>
            <a:r>
              <a:rPr lang="en-US" altLang="en-US" sz="2000" dirty="0" err="1">
                <a:ea typeface="ＭＳ Ｐゴシック" panose="020B0600070205080204" pitchFamily="34" charset="-128"/>
              </a:rPr>
              <a:t>getString</a:t>
            </a:r>
            <a:r>
              <a:rPr lang="en-US" altLang="en-US" sz="2000" dirty="0">
                <a:ea typeface="ＭＳ Ｐゴシック" panose="020B0600070205080204" pitchFamily="34" charset="-128"/>
              </a:rPr>
              <a:t>() method, but return objects of type Blob and </a:t>
            </a:r>
            <a:r>
              <a:rPr lang="en-US" altLang="en-US" sz="2000" dirty="0" err="1">
                <a:ea typeface="ＭＳ Ｐゴシック" panose="020B0600070205080204" pitchFamily="34" charset="-128"/>
              </a:rPr>
              <a:t>Clob</a:t>
            </a:r>
            <a:r>
              <a:rPr lang="en-US" altLang="en-US" sz="2000" dirty="0">
                <a:ea typeface="ＭＳ Ｐゴシック" panose="020B0600070205080204" pitchFamily="34" charset="-128"/>
              </a:rPr>
              <a:t>, respectively</a:t>
            </a:r>
          </a:p>
          <a:p>
            <a:pPr lvl="1"/>
            <a:r>
              <a:rPr lang="en-US" altLang="en-US" sz="2000" dirty="0">
                <a:ea typeface="ＭＳ Ｐゴシック" panose="020B0600070205080204" pitchFamily="34" charset="-128"/>
              </a:rPr>
              <a:t>get data from these objects by </a:t>
            </a:r>
            <a:r>
              <a:rPr lang="en-US" altLang="en-US" sz="2000" dirty="0" err="1">
                <a:ea typeface="ＭＳ Ｐゴシック" panose="020B0600070205080204" pitchFamily="34" charset="-128"/>
              </a:rPr>
              <a:t>getBytes</a:t>
            </a:r>
            <a:r>
              <a:rPr lang="en-US" altLang="en-US" sz="2000" dirty="0">
                <a:ea typeface="ＭＳ Ｐゴシック" panose="020B0600070205080204" pitchFamily="34" charset="-128"/>
              </a:rPr>
              <a:t>()</a:t>
            </a:r>
          </a:p>
          <a:p>
            <a:pPr lvl="1"/>
            <a:r>
              <a:rPr lang="en-US" altLang="en-US" sz="2000" dirty="0">
                <a:ea typeface="ＭＳ Ｐゴシック" panose="020B0600070205080204" pitchFamily="34" charset="-128"/>
              </a:rPr>
              <a:t>associate an open stream with Java Blob or </a:t>
            </a:r>
            <a:r>
              <a:rPr lang="en-US" altLang="en-US" sz="2000" dirty="0" err="1">
                <a:ea typeface="ＭＳ Ｐゴシック" panose="020B0600070205080204" pitchFamily="34" charset="-128"/>
              </a:rPr>
              <a:t>Clob</a:t>
            </a:r>
            <a:r>
              <a:rPr lang="en-US" altLang="en-US" sz="2000" dirty="0">
                <a:ea typeface="ＭＳ Ｐゴシック" panose="020B0600070205080204" pitchFamily="34" charset="-128"/>
              </a:rPr>
              <a:t> object to update large objects</a:t>
            </a:r>
          </a:p>
          <a:p>
            <a:pPr lvl="2"/>
            <a:r>
              <a:rPr lang="en-US" altLang="en-US" sz="2000" dirty="0" err="1">
                <a:ea typeface="ＭＳ Ｐゴシック" panose="020B0600070205080204" pitchFamily="34" charset="-128"/>
              </a:rPr>
              <a:t>blob.setBlob</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parameterIndex</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InputStream</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inputStream</a:t>
            </a:r>
            <a:r>
              <a:rPr lang="en-US" altLang="en-US" sz="2000" dirty="0">
                <a:ea typeface="ＭＳ Ｐゴシック" panose="020B0600070205080204" pitchFamily="34" charset="-128"/>
              </a:rPr>
              <a:t>).</a:t>
            </a:r>
          </a:p>
          <a:p>
            <a:pPr lvl="2"/>
            <a:endParaRPr lang="en-US" altLang="en-US" dirty="0">
              <a:ea typeface="ＭＳ Ｐゴシック" panose="020B0600070205080204" pitchFamily="34" charset="-128"/>
            </a:endParaRP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333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SQLJ</a:t>
            </a:r>
          </a:p>
        </p:txBody>
      </p:sp>
      <p:sp>
        <p:nvSpPr>
          <p:cNvPr id="24579" name="Rectangle 3"/>
          <p:cNvSpPr>
            <a:spLocks noGrp="1" noChangeArrowheads="1"/>
          </p:cNvSpPr>
          <p:nvPr>
            <p:ph type="body" idx="1"/>
          </p:nvPr>
        </p:nvSpPr>
        <p:spPr>
          <a:xfrm>
            <a:off x="768350" y="1093788"/>
            <a:ext cx="7707313" cy="4903787"/>
          </a:xfrm>
        </p:spPr>
        <p:txBody>
          <a:bodyPr/>
          <a:lstStyle/>
          <a:p>
            <a:r>
              <a:rPr lang="en-US" altLang="en-US" sz="2000" dirty="0"/>
              <a:t>JDBC is overly dynamic, errors cannot be caught by compiler</a:t>
            </a:r>
          </a:p>
          <a:p>
            <a:r>
              <a:rPr lang="en-US" altLang="en-US" sz="2000" dirty="0"/>
              <a:t>SQLJ: embedded SQL in Java</a:t>
            </a:r>
          </a:p>
          <a:p>
            <a:pPr lvl="1"/>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sql</a:t>
            </a:r>
            <a:r>
              <a:rPr lang="en-US" altLang="en-US" sz="2000" dirty="0">
                <a:ea typeface="ＭＳ Ｐゴシック" panose="020B0600070205080204" pitchFamily="34" charset="-128"/>
              </a:rPr>
              <a:t> iterator </a:t>
            </a:r>
            <a:r>
              <a:rPr lang="en-US" altLang="en-US" sz="2000" dirty="0" err="1">
                <a:ea typeface="ＭＳ Ｐゴシック" panose="020B0600070205080204" pitchFamily="34" charset="-128"/>
              </a:rPr>
              <a:t>deptInfoIter</a:t>
            </a:r>
            <a:r>
              <a:rPr lang="en-US" altLang="en-US" sz="2000" dirty="0">
                <a:ea typeface="ＭＳ Ｐゴシック" panose="020B0600070205080204" pitchFamily="34" charset="-128"/>
              </a:rPr>
              <a:t> ( String </a:t>
            </a:r>
            <a:r>
              <a:rPr lang="en-US" altLang="en-US" sz="2000" dirty="0" err="1">
                <a:ea typeface="ＭＳ Ｐゴシック" panose="020B0600070205080204" pitchFamily="34" charset="-128"/>
              </a:rPr>
              <a:t>dept</a:t>
            </a:r>
            <a:r>
              <a:rPr lang="en-US" altLang="en-US" sz="2000" dirty="0">
                <a:ea typeface="ＭＳ Ｐゴシック" panose="020B0600070205080204" pitchFamily="34" charset="-128"/>
              </a:rPr>
              <a:t> name, </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avgSal</a:t>
            </a:r>
            <a:r>
              <a:rPr lang="en-US" altLang="en-US" sz="2000" dirty="0">
                <a:ea typeface="ＭＳ Ｐゴシック" panose="020B0600070205080204" pitchFamily="34" charset="-128"/>
              </a:rPr>
              <a:t>);</a:t>
            </a:r>
          </a:p>
          <a:p>
            <a:pPr lvl="1">
              <a:buFont typeface="Monotype Sorts" charset="2"/>
              <a:buNone/>
            </a:pP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deptInfoIter</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iter</a:t>
            </a:r>
            <a:r>
              <a:rPr lang="en-US" altLang="en-US" sz="2000" dirty="0">
                <a:ea typeface="ＭＳ Ｐゴシック" panose="020B0600070205080204" pitchFamily="34" charset="-128"/>
              </a:rPr>
              <a:t> = null;</a:t>
            </a:r>
          </a:p>
          <a:p>
            <a:pPr lvl="1">
              <a:buFont typeface="Monotype Sorts" charset="2"/>
              <a:buNone/>
            </a:pP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sql</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iter</a:t>
            </a:r>
            <a:r>
              <a:rPr lang="en-US" altLang="en-US" sz="2000" dirty="0">
                <a:ea typeface="ＭＳ Ｐゴシック" panose="020B0600070205080204" pitchFamily="34" charset="-128"/>
              </a:rPr>
              <a:t> = { select </a:t>
            </a:r>
            <a:r>
              <a:rPr lang="en-US" altLang="en-US" sz="2000" dirty="0" err="1">
                <a:ea typeface="ＭＳ Ｐゴシック" panose="020B0600070205080204" pitchFamily="34" charset="-128"/>
              </a:rPr>
              <a:t>dept_name</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avg</a:t>
            </a:r>
            <a:r>
              <a:rPr lang="en-US" altLang="en-US" sz="2000" dirty="0">
                <a:ea typeface="ＭＳ Ｐゴシック" panose="020B0600070205080204" pitchFamily="34" charset="-128"/>
              </a:rPr>
              <a:t>(salary) from instructor</a:t>
            </a:r>
          </a:p>
          <a:p>
            <a:pPr lvl="1">
              <a:buFont typeface="Monotype Sorts" charset="2"/>
              <a:buNone/>
            </a:pPr>
            <a:r>
              <a:rPr lang="en-US" altLang="en-US" sz="2000" dirty="0">
                <a:ea typeface="ＭＳ Ｐゴシック" panose="020B0600070205080204" pitchFamily="34" charset="-128"/>
              </a:rPr>
              <a:t>			 group by </a:t>
            </a:r>
            <a:r>
              <a:rPr lang="en-US" altLang="en-US" sz="2000" dirty="0" err="1">
                <a:ea typeface="ＭＳ Ｐゴシック" panose="020B0600070205080204" pitchFamily="34" charset="-128"/>
              </a:rPr>
              <a:t>dept</a:t>
            </a:r>
            <a:r>
              <a:rPr lang="en-US" altLang="en-US" sz="2000" dirty="0">
                <a:ea typeface="ＭＳ Ｐゴシック" panose="020B0600070205080204" pitchFamily="34" charset="-128"/>
              </a:rPr>
              <a:t> name };</a:t>
            </a:r>
          </a:p>
          <a:p>
            <a:pPr lvl="1">
              <a:buFont typeface="Monotype Sorts" charset="2"/>
              <a:buNone/>
            </a:pPr>
            <a:r>
              <a:rPr lang="en-US" altLang="en-US" sz="2000" dirty="0">
                <a:ea typeface="ＭＳ Ｐゴシック" panose="020B0600070205080204" pitchFamily="34" charset="-128"/>
              </a:rPr>
              <a:t>	while (</a:t>
            </a:r>
            <a:r>
              <a:rPr lang="en-US" altLang="en-US" sz="2000" dirty="0" err="1">
                <a:ea typeface="ＭＳ Ｐゴシック" panose="020B0600070205080204" pitchFamily="34" charset="-128"/>
              </a:rPr>
              <a:t>iter.next</a:t>
            </a:r>
            <a:r>
              <a:rPr lang="en-US" altLang="en-US" sz="2000" dirty="0">
                <a:ea typeface="ＭＳ Ｐゴシック" panose="020B0600070205080204" pitchFamily="34" charset="-128"/>
              </a:rPr>
              <a:t>()) {</a:t>
            </a:r>
          </a:p>
          <a:p>
            <a:pPr lvl="1">
              <a:buFont typeface="Monotype Sorts" charset="2"/>
              <a:buNone/>
            </a:pPr>
            <a:r>
              <a:rPr lang="en-US" altLang="en-US" sz="2000" dirty="0">
                <a:ea typeface="ＭＳ Ｐゴシック" panose="020B0600070205080204" pitchFamily="34" charset="-128"/>
              </a:rPr>
              <a:t>		   String </a:t>
            </a:r>
            <a:r>
              <a:rPr lang="en-US" altLang="en-US" sz="2000" dirty="0" err="1">
                <a:ea typeface="ＭＳ Ｐゴシック" panose="020B0600070205080204" pitchFamily="34" charset="-128"/>
              </a:rPr>
              <a:t>deptName</a:t>
            </a:r>
            <a:r>
              <a:rPr lang="en-US" altLang="en-US" sz="2000" dirty="0">
                <a:ea typeface="ＭＳ Ｐゴシック" panose="020B0600070205080204" pitchFamily="34" charset="-128"/>
              </a:rPr>
              <a:t> = </a:t>
            </a:r>
            <a:r>
              <a:rPr lang="en-US" altLang="en-US" sz="2000" dirty="0" err="1">
                <a:ea typeface="ＭＳ Ｐゴシック" panose="020B0600070205080204" pitchFamily="34" charset="-128"/>
              </a:rPr>
              <a:t>iter.dept_name</a:t>
            </a:r>
            <a:r>
              <a:rPr lang="en-US" altLang="en-US" sz="2000" dirty="0">
                <a:ea typeface="ＭＳ Ｐゴシック" panose="020B0600070205080204" pitchFamily="34" charset="-128"/>
              </a:rPr>
              <a:t>();</a:t>
            </a:r>
          </a:p>
          <a:p>
            <a:pPr lvl="1">
              <a:buFont typeface="Monotype Sorts" charset="2"/>
              <a:buNone/>
            </a:pP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int</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avgSal</a:t>
            </a:r>
            <a:r>
              <a:rPr lang="en-US" altLang="en-US" sz="2000" dirty="0">
                <a:ea typeface="ＭＳ Ｐゴシック" panose="020B0600070205080204" pitchFamily="34" charset="-128"/>
              </a:rPr>
              <a:t> = </a:t>
            </a:r>
            <a:r>
              <a:rPr lang="en-US" altLang="en-US" sz="2000" dirty="0" err="1">
                <a:ea typeface="ＭＳ Ｐゴシック" panose="020B0600070205080204" pitchFamily="34" charset="-128"/>
              </a:rPr>
              <a:t>iter.avgSal</a:t>
            </a:r>
            <a:r>
              <a:rPr lang="en-US" altLang="en-US" sz="2000" dirty="0">
                <a:ea typeface="ＭＳ Ｐゴシック" panose="020B0600070205080204" pitchFamily="34" charset="-128"/>
              </a:rPr>
              <a:t>();</a:t>
            </a:r>
          </a:p>
          <a:p>
            <a:pPr lvl="1">
              <a:buFont typeface="Monotype Sorts" charset="2"/>
              <a:buNone/>
            </a:pP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System.out.println</a:t>
            </a:r>
            <a:r>
              <a:rPr lang="en-US" altLang="en-US" sz="2000" dirty="0">
                <a:ea typeface="ＭＳ Ｐゴシック" panose="020B0600070205080204" pitchFamily="34" charset="-128"/>
              </a:rPr>
              <a:t>(</a:t>
            </a:r>
            <a:r>
              <a:rPr lang="en-US" altLang="en-US" sz="2000" dirty="0" err="1">
                <a:ea typeface="ＭＳ Ｐゴシック" panose="020B0600070205080204" pitchFamily="34" charset="-128"/>
              </a:rPr>
              <a:t>deptName</a:t>
            </a:r>
            <a:r>
              <a:rPr lang="en-US" altLang="en-US" sz="2000" dirty="0">
                <a:ea typeface="ＭＳ Ｐゴシック" panose="020B0600070205080204" pitchFamily="34" charset="-128"/>
              </a:rPr>
              <a:t> + " " + </a:t>
            </a:r>
            <a:r>
              <a:rPr lang="en-US" altLang="en-US" sz="2000" dirty="0" err="1">
                <a:ea typeface="ＭＳ Ｐゴシック" panose="020B0600070205080204" pitchFamily="34" charset="-128"/>
              </a:rPr>
              <a:t>avgSal</a:t>
            </a:r>
            <a:r>
              <a:rPr lang="en-US" altLang="en-US" sz="2000" dirty="0">
                <a:ea typeface="ＭＳ Ｐゴシック" panose="020B0600070205080204" pitchFamily="34" charset="-128"/>
              </a:rPr>
              <a:t>);</a:t>
            </a:r>
          </a:p>
          <a:p>
            <a:pPr lvl="1">
              <a:buFont typeface="Monotype Sorts" charset="2"/>
              <a:buNone/>
            </a:pPr>
            <a:r>
              <a:rPr lang="en-US" altLang="en-US" sz="2000" dirty="0">
                <a:ea typeface="ＭＳ Ｐゴシック" panose="020B0600070205080204" pitchFamily="34" charset="-128"/>
              </a:rPr>
              <a:t>	}</a:t>
            </a:r>
          </a:p>
          <a:p>
            <a:pPr lvl="1">
              <a:buFont typeface="Monotype Sorts" charset="2"/>
              <a:buNone/>
            </a:pP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iter.close</a:t>
            </a:r>
            <a:r>
              <a:rPr lang="en-US" altLang="en-US" sz="2000" dirty="0">
                <a:ea typeface="ＭＳ Ｐゴシック" panose="020B0600070205080204" pitchFamily="34" charset="-128"/>
              </a:rPr>
              <a:t>();</a:t>
            </a:r>
          </a:p>
          <a:p>
            <a:pPr lvl="1"/>
            <a:endParaRPr lang="en-US" altLang="en-US" dirty="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622089" y="2492375"/>
            <a:ext cx="5036135" cy="2124075"/>
          </a:xfrm>
        </p:spPr>
        <p:txBody>
          <a:bodyPr/>
          <a:lstStyle/>
          <a:p>
            <a:pPr>
              <a:buFont typeface="Monotype Sorts" charset="2"/>
              <a:buNone/>
              <a:defRPr/>
            </a:pPr>
            <a:r>
              <a:rPr lang="en-US" altLang="en-US" sz="3200" b="1" dirty="0">
                <a:solidFill>
                  <a:srgbClr val="002060"/>
                </a:solidFill>
                <a:effectLst>
                  <a:outerShdw blurRad="38100" dist="38100" dir="2700000" algn="tl">
                    <a:srgbClr val="C0C0C0"/>
                  </a:outerShdw>
                </a:effectLst>
                <a:latin typeface="+mj-lt"/>
                <a:cs typeface="+mj-cs"/>
              </a:rPr>
              <a:t>ODBC</a:t>
            </a:r>
          </a:p>
        </p:txBody>
      </p:sp>
      <p:sp>
        <p:nvSpPr>
          <p:cNvPr id="25603"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ODBC</a:t>
            </a:r>
            <a:endParaRPr lang="en-US" dirty="0"/>
          </a:p>
        </p:txBody>
      </p:sp>
      <p:sp>
        <p:nvSpPr>
          <p:cNvPr id="7171" name="Rectangle 3"/>
          <p:cNvSpPr>
            <a:spLocks noGrp="1" noChangeArrowheads="1"/>
          </p:cNvSpPr>
          <p:nvPr>
            <p:ph type="body" idx="1"/>
          </p:nvPr>
        </p:nvSpPr>
        <p:spPr>
          <a:xfrm>
            <a:off x="768350" y="1109709"/>
            <a:ext cx="7287837" cy="4635454"/>
          </a:xfrm>
        </p:spPr>
        <p:txBody>
          <a:bodyPr/>
          <a:lstStyle/>
          <a:p>
            <a:r>
              <a:rPr lang="en-US" altLang="en-US" sz="2400" dirty="0">
                <a:ea typeface="ＭＳ Ｐゴシック" pitchFamily="34" charset="-128"/>
              </a:rPr>
              <a:t>O</a:t>
            </a:r>
            <a:r>
              <a:rPr lang="en-US" altLang="en-US" sz="2400" dirty="0"/>
              <a:t>pen </a:t>
            </a:r>
            <a:r>
              <a:rPr lang="en-US" altLang="en-US" sz="2400" dirty="0" err="1"/>
              <a:t>DataBase</a:t>
            </a:r>
            <a:r>
              <a:rPr lang="en-US" altLang="en-US" sz="2400" dirty="0"/>
              <a:t> Connectivity (ODBC) standard </a:t>
            </a:r>
          </a:p>
          <a:p>
            <a:pPr lvl="1"/>
            <a:r>
              <a:rPr lang="en-US" altLang="en-US" sz="2400" dirty="0">
                <a:ea typeface="ＭＳ Ｐゴシック" panose="020B0600070205080204" pitchFamily="34" charset="-128"/>
              </a:rPr>
              <a:t>standard for application program to communicate with a database server.</a:t>
            </a:r>
          </a:p>
          <a:p>
            <a:pPr lvl="1"/>
            <a:r>
              <a:rPr lang="en-US" altLang="en-US" sz="2400" dirty="0">
                <a:ea typeface="ＭＳ Ｐゴシック" panose="020B0600070205080204" pitchFamily="34" charset="-128"/>
              </a:rPr>
              <a:t>application program interface (API) to </a:t>
            </a:r>
          </a:p>
          <a:p>
            <a:pPr lvl="2"/>
            <a:r>
              <a:rPr lang="en-US" altLang="en-US" sz="2400" dirty="0">
                <a:ea typeface="ＭＳ Ｐゴシック" panose="020B0600070205080204" pitchFamily="34" charset="-128"/>
              </a:rPr>
              <a:t>open a connection with a database, </a:t>
            </a:r>
          </a:p>
          <a:p>
            <a:pPr lvl="2"/>
            <a:r>
              <a:rPr lang="en-US" altLang="en-US" sz="2400" dirty="0">
                <a:ea typeface="ＭＳ Ｐゴシック" panose="020B0600070205080204" pitchFamily="34" charset="-128"/>
              </a:rPr>
              <a:t>send queries and updates, </a:t>
            </a:r>
          </a:p>
          <a:p>
            <a:pPr lvl="2"/>
            <a:r>
              <a:rPr lang="en-US" altLang="en-US" sz="2400" dirty="0">
                <a:ea typeface="ＭＳ Ｐゴシック" panose="020B0600070205080204" pitchFamily="34" charset="-128"/>
              </a:rPr>
              <a:t>get back results.</a:t>
            </a:r>
          </a:p>
          <a:p>
            <a:r>
              <a:rPr lang="en-US" altLang="en-US" sz="2400" dirty="0"/>
              <a:t>Applications such as GUI, spreadsheets, etc. can use </a:t>
            </a:r>
            <a:r>
              <a:rPr lang="en-US" altLang="en-US" sz="2400" dirty="0" smtClean="0"/>
              <a:t>ODBC</a:t>
            </a:r>
          </a:p>
          <a:p>
            <a:r>
              <a:rPr lang="en-US" altLang="en-US" sz="2400" dirty="0"/>
              <a:t>https://learn.microsoft.com/zh-cn/sql/connect/odbc/microsoft-odbc-driver-for-sql-server?view=sql-server-ver16</a:t>
            </a:r>
            <a:r>
              <a:rPr lang="en-US" altLang="en-US" dirty="0" smtClean="0">
                <a:ea typeface="ＭＳ Ｐゴシック" pitchFamily="34" charset="-128"/>
              </a:rPr>
              <a:t> </a:t>
            </a:r>
            <a:endParaRPr lang="en-US" altLang="en-US" dirty="0">
              <a:ea typeface="ＭＳ Ｐゴシック" pitchFamily="34" charset="-128"/>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Embedded SQL</a:t>
            </a:r>
          </a:p>
        </p:txBody>
      </p:sp>
      <p:sp>
        <p:nvSpPr>
          <p:cNvPr id="27651" name="Rectangle 3"/>
          <p:cNvSpPr>
            <a:spLocks noGrp="1" noChangeArrowheads="1"/>
          </p:cNvSpPr>
          <p:nvPr>
            <p:ph type="body" idx="1"/>
          </p:nvPr>
        </p:nvSpPr>
        <p:spPr>
          <a:xfrm>
            <a:off x="768350" y="1180730"/>
            <a:ext cx="8105775" cy="4858120"/>
          </a:xfrm>
        </p:spPr>
        <p:txBody>
          <a:bodyPr/>
          <a:lstStyle/>
          <a:p>
            <a:pPr>
              <a:tabLst>
                <a:tab pos="744538" algn="l"/>
              </a:tabLst>
            </a:pPr>
            <a:r>
              <a:rPr lang="en-US" altLang="en-US" sz="2000" dirty="0"/>
              <a:t>The SQL standard defines </a:t>
            </a:r>
            <a:r>
              <a:rPr lang="en-US" altLang="en-US" sz="2000" dirty="0" err="1"/>
              <a:t>embeddings</a:t>
            </a:r>
            <a:r>
              <a:rPr lang="en-US" altLang="en-US" sz="2000" dirty="0"/>
              <a:t> of SQL in a variety of programming languages such as C, C++, Java, Fortran, and PL/1, </a:t>
            </a:r>
          </a:p>
          <a:p>
            <a:pPr>
              <a:tabLst>
                <a:tab pos="744538" algn="l"/>
              </a:tabLst>
            </a:pPr>
            <a:r>
              <a:rPr lang="en-US" altLang="en-US" sz="2000" dirty="0"/>
              <a:t>A language to which SQL queries are embedded is referred to as a </a:t>
            </a:r>
            <a:r>
              <a:rPr lang="en-US" altLang="en-US" sz="2000" b="1" dirty="0">
                <a:solidFill>
                  <a:srgbClr val="002060"/>
                </a:solidFill>
              </a:rPr>
              <a:t>host language</a:t>
            </a:r>
            <a:r>
              <a:rPr lang="en-US" altLang="en-US" sz="2000" dirty="0"/>
              <a:t>, and the SQL structures permitted in the host language comprise </a:t>
            </a:r>
            <a:r>
              <a:rPr lang="en-US" altLang="en-US" sz="2000" i="1" dirty="0"/>
              <a:t>embedded </a:t>
            </a:r>
            <a:r>
              <a:rPr lang="en-US" altLang="en-US" sz="2000" dirty="0"/>
              <a:t>SQL.</a:t>
            </a:r>
          </a:p>
          <a:p>
            <a:pPr>
              <a:tabLst>
                <a:tab pos="744538" algn="l"/>
              </a:tabLst>
            </a:pPr>
            <a:r>
              <a:rPr lang="en-US" altLang="en-US" sz="2000" dirty="0"/>
              <a:t>The basic form of these languages follows that of the System R embedding of SQL into PL/1.</a:t>
            </a:r>
          </a:p>
          <a:p>
            <a:pPr>
              <a:tabLst>
                <a:tab pos="744538" algn="l"/>
              </a:tabLst>
            </a:pPr>
            <a:r>
              <a:rPr lang="en-US" altLang="en-US" sz="2000" b="1" dirty="0">
                <a:solidFill>
                  <a:srgbClr val="002060"/>
                </a:solidFill>
              </a:rPr>
              <a:t>EXEC SQL</a:t>
            </a:r>
            <a:r>
              <a:rPr lang="en-US" altLang="en-US" sz="2000" dirty="0">
                <a:solidFill>
                  <a:srgbClr val="002060"/>
                </a:solidFill>
              </a:rPr>
              <a:t> </a:t>
            </a:r>
            <a:r>
              <a:rPr lang="en-US" altLang="en-US" sz="2000" dirty="0"/>
              <a:t>statement is used in the host language to identify embedded SQL request to the preprocessor</a:t>
            </a:r>
          </a:p>
          <a:p>
            <a:pPr>
              <a:buFont typeface="Monotype Sorts" charset="2"/>
              <a:buNone/>
              <a:tabLst>
                <a:tab pos="744538" algn="l"/>
              </a:tabLst>
            </a:pPr>
            <a:r>
              <a:rPr lang="en-US" altLang="en-US" sz="2000" dirty="0"/>
              <a:t>               EXEC SQL &lt;embedded SQL statement &gt;;</a:t>
            </a:r>
          </a:p>
          <a:p>
            <a:pPr>
              <a:buFont typeface="Monotype Sorts" charset="2"/>
              <a:buNone/>
              <a:tabLst>
                <a:tab pos="744538" algn="l"/>
              </a:tabLst>
            </a:pPr>
            <a:r>
              <a:rPr lang="en-US" altLang="en-US" sz="2000" dirty="0"/>
              <a:t>      Note:  this varies by language: </a:t>
            </a:r>
          </a:p>
          <a:p>
            <a:pPr lvl="1">
              <a:tabLst>
                <a:tab pos="744538" algn="l"/>
              </a:tabLst>
            </a:pPr>
            <a:r>
              <a:rPr lang="en-US" altLang="en-US" sz="2000" dirty="0">
                <a:ea typeface="ＭＳ Ｐゴシック" panose="020B0600070205080204" pitchFamily="34" charset="-128"/>
              </a:rPr>
              <a:t>In some languages, like COBOL,  the semicolon is replaced with END-EXEC </a:t>
            </a:r>
          </a:p>
          <a:p>
            <a:pPr lvl="1">
              <a:tabLst>
                <a:tab pos="744538" algn="l"/>
              </a:tabLst>
            </a:pPr>
            <a:r>
              <a:rPr lang="en-US" altLang="en-US" sz="2000" dirty="0">
                <a:ea typeface="ＭＳ Ｐゴシック" panose="020B0600070205080204" pitchFamily="34" charset="-128"/>
              </a:rPr>
              <a:t>In Java embedding uses    # SQL { …. };</a:t>
            </a:r>
          </a:p>
          <a:p>
            <a:pPr>
              <a:buFont typeface="Monotype Sorts" charset="2"/>
              <a:buNone/>
              <a:tabLst>
                <a:tab pos="744538" algn="l"/>
              </a:tabLst>
            </a:pPr>
            <a:endParaRPr lang="en-US"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Embedded SQL (Cont.)</a:t>
            </a:r>
          </a:p>
        </p:txBody>
      </p:sp>
      <p:sp>
        <p:nvSpPr>
          <p:cNvPr id="28675" name="Rectangle 3"/>
          <p:cNvSpPr>
            <a:spLocks noGrp="1" noChangeArrowheads="1"/>
          </p:cNvSpPr>
          <p:nvPr>
            <p:ph type="body" idx="1"/>
          </p:nvPr>
        </p:nvSpPr>
        <p:spPr>
          <a:xfrm>
            <a:off x="768351" y="1135063"/>
            <a:ext cx="7696200" cy="4876800"/>
          </a:xfrm>
        </p:spPr>
        <p:txBody>
          <a:bodyPr/>
          <a:lstStyle/>
          <a:p>
            <a:pPr>
              <a:tabLst>
                <a:tab pos="744538" algn="l"/>
              </a:tabLst>
            </a:pPr>
            <a:r>
              <a:rPr lang="en-US" altLang="en-US" sz="2000" dirty="0"/>
              <a:t>Before executing any SQL statements, the program must first connect to the database.  This is done using:</a:t>
            </a:r>
          </a:p>
          <a:p>
            <a:pPr>
              <a:buFont typeface="Monotype Sorts" charset="2"/>
              <a:buNone/>
              <a:tabLst>
                <a:tab pos="744538" algn="l"/>
              </a:tabLst>
            </a:pPr>
            <a:r>
              <a:rPr lang="en-US" altLang="en-US" sz="2000" b="1" dirty="0">
                <a:solidFill>
                  <a:srgbClr val="002060"/>
                </a:solidFill>
              </a:rPr>
              <a:t>         EXEC-SQL connect to  server  user user-name using password;</a:t>
            </a:r>
          </a:p>
          <a:p>
            <a:pPr>
              <a:buFont typeface="Monotype Sorts" charset="2"/>
              <a:buNone/>
              <a:tabLst>
                <a:tab pos="744538" algn="l"/>
              </a:tabLst>
            </a:pPr>
            <a:r>
              <a:rPr lang="en-US" altLang="en-US" sz="2000" dirty="0"/>
              <a:t>     Here, </a:t>
            </a:r>
            <a:r>
              <a:rPr lang="en-US" altLang="en-US" sz="2000" i="1" dirty="0"/>
              <a:t>server</a:t>
            </a:r>
            <a:r>
              <a:rPr lang="en-US" altLang="en-US" sz="2000" dirty="0"/>
              <a:t> identifies the server to which a connection is to be established.</a:t>
            </a:r>
          </a:p>
          <a:p>
            <a:pPr>
              <a:tabLst>
                <a:tab pos="744538" algn="l"/>
              </a:tabLst>
            </a:pPr>
            <a:r>
              <a:rPr lang="en-US" altLang="en-US" sz="2000" dirty="0"/>
              <a:t>Variables of the host language can be used within embedded SQL statements.  They are preceded  by a colon  (:) to distinguish from SQL variables (e.g.,  :</a:t>
            </a:r>
            <a:r>
              <a:rPr lang="en-US" altLang="en-US" sz="2000" i="1" dirty="0" err="1"/>
              <a:t>credit_amount</a:t>
            </a:r>
            <a:r>
              <a:rPr lang="en-US" altLang="en-US" sz="2000" i="1" dirty="0"/>
              <a:t> )</a:t>
            </a:r>
            <a:endParaRPr lang="en-US" altLang="en-US" sz="2000" dirty="0"/>
          </a:p>
          <a:p>
            <a:pPr>
              <a:tabLst>
                <a:tab pos="744538" algn="l"/>
              </a:tabLst>
            </a:pPr>
            <a:r>
              <a:rPr lang="en-US" altLang="en-US" sz="2000" dirty="0"/>
              <a:t>Variables used as above must be declared within DECLARE section, as illustrated below. The syntax for declaring the variables, however, follows the usual host language syntax.</a:t>
            </a:r>
          </a:p>
          <a:p>
            <a:pPr lvl="1">
              <a:buNone/>
              <a:tabLst>
                <a:tab pos="966788" algn="l"/>
              </a:tabLst>
              <a:defRPr/>
            </a:pPr>
            <a:r>
              <a:rPr lang="en-US" altLang="en-US" sz="2000" b="1" dirty="0">
                <a:solidFill>
                  <a:srgbClr val="002060"/>
                </a:solidFill>
              </a:rPr>
              <a:t>              EXEC-SQL BEGIN DECLARE SECTION;</a:t>
            </a:r>
          </a:p>
          <a:p>
            <a:pPr lvl="1">
              <a:buNone/>
              <a:tabLst>
                <a:tab pos="966788" algn="l"/>
              </a:tabLst>
              <a:defRPr/>
            </a:pPr>
            <a:r>
              <a:rPr lang="en-US" altLang="en-US" sz="2000" b="1" dirty="0">
                <a:solidFill>
                  <a:srgbClr val="002060"/>
                </a:solidFill>
              </a:rPr>
              <a:t>                      </a:t>
            </a:r>
            <a:r>
              <a:rPr lang="en-US" altLang="en-US" sz="2000" b="1" dirty="0" err="1">
                <a:solidFill>
                  <a:srgbClr val="002060"/>
                </a:solidFill>
              </a:rPr>
              <a:t>int</a:t>
            </a:r>
            <a:r>
              <a:rPr lang="en-US" altLang="en-US" sz="2000" b="1" dirty="0">
                <a:solidFill>
                  <a:srgbClr val="002060"/>
                </a:solidFill>
              </a:rPr>
              <a:t>  credit-amount ;</a:t>
            </a:r>
          </a:p>
          <a:p>
            <a:pPr lvl="1">
              <a:buNone/>
              <a:tabLst>
                <a:tab pos="966788" algn="l"/>
              </a:tabLst>
              <a:defRPr/>
            </a:pPr>
            <a:r>
              <a:rPr lang="en-US" altLang="en-US" sz="2000" b="1" dirty="0">
                <a:solidFill>
                  <a:srgbClr val="002060"/>
                </a:solidFill>
              </a:rPr>
              <a:t>              EXEC-SQL END DECLARE SECTION;</a:t>
            </a:r>
          </a:p>
          <a:p>
            <a:pPr>
              <a:tabLst>
                <a:tab pos="744538" algn="l"/>
              </a:tabLst>
            </a:pPr>
            <a:endParaRPr lang="en-US" altLang="en-US" dirty="0"/>
          </a:p>
          <a:p>
            <a:pPr>
              <a:buFont typeface="Monotype Sorts" charset="2"/>
              <a:buNone/>
              <a:tabLst>
                <a:tab pos="744538" algn="l"/>
              </a:tabLst>
            </a:pPr>
            <a:endParaRPr lang="en-US"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Embedded SQL (Cont.)</a:t>
            </a:r>
          </a:p>
        </p:txBody>
      </p:sp>
      <p:sp>
        <p:nvSpPr>
          <p:cNvPr id="11267" name="Rectangle 3"/>
          <p:cNvSpPr>
            <a:spLocks noGrp="1" noChangeArrowheads="1"/>
          </p:cNvSpPr>
          <p:nvPr>
            <p:ph type="body" idx="1"/>
          </p:nvPr>
        </p:nvSpPr>
        <p:spPr>
          <a:xfrm>
            <a:off x="768350" y="1162050"/>
            <a:ext cx="7445375" cy="4903788"/>
          </a:xfrm>
        </p:spPr>
        <p:txBody>
          <a:bodyPr/>
          <a:lstStyle/>
          <a:p>
            <a:pPr>
              <a:tabLst>
                <a:tab pos="3140075" algn="ctr"/>
              </a:tabLst>
              <a:defRPr/>
            </a:pPr>
            <a:r>
              <a:rPr lang="en-US" sz="2000" dirty="0"/>
              <a:t>To write an embedded SQL query, we use the </a:t>
            </a:r>
          </a:p>
          <a:p>
            <a:pPr>
              <a:buFont typeface="Monotype Sorts" charset="2"/>
              <a:buNone/>
              <a:tabLst>
                <a:tab pos="3140075" algn="ctr"/>
              </a:tabLst>
              <a:defRPr/>
            </a:pPr>
            <a:r>
              <a:rPr lang="en-US" sz="2000" b="1" dirty="0"/>
              <a:t>             declare </a:t>
            </a:r>
            <a:r>
              <a:rPr lang="en-US" sz="2000" i="1" dirty="0"/>
              <a:t>c</a:t>
            </a:r>
            <a:r>
              <a:rPr lang="en-US" sz="2000" b="1" dirty="0"/>
              <a:t> </a:t>
            </a:r>
            <a:r>
              <a:rPr lang="en-US" sz="2000" b="1" dirty="0">
                <a:solidFill>
                  <a:srgbClr val="FF0000"/>
                </a:solidFill>
              </a:rPr>
              <a:t>cursor</a:t>
            </a:r>
            <a:r>
              <a:rPr lang="en-US" sz="2000" b="1" dirty="0"/>
              <a:t> for  &lt;SQL query&gt; </a:t>
            </a:r>
          </a:p>
          <a:p>
            <a:pPr>
              <a:buFont typeface="Monotype Sorts" charset="2"/>
              <a:buNone/>
              <a:tabLst>
                <a:tab pos="3140075" algn="ctr"/>
              </a:tabLst>
              <a:defRPr/>
            </a:pPr>
            <a:r>
              <a:rPr lang="en-US" sz="2000" b="1" dirty="0"/>
              <a:t>      </a:t>
            </a:r>
            <a:r>
              <a:rPr lang="en-US" sz="2000" dirty="0"/>
              <a:t>statement.  </a:t>
            </a:r>
            <a:r>
              <a:rPr lang="en-US" sz="2000" kern="1200" dirty="0"/>
              <a:t>The  variable </a:t>
            </a:r>
            <a:r>
              <a:rPr lang="en-US" sz="2000" i="1" kern="1200" dirty="0"/>
              <a:t>c</a:t>
            </a:r>
            <a:r>
              <a:rPr lang="en-US" sz="2000" kern="1200" dirty="0"/>
              <a:t>  is used to identify the query</a:t>
            </a:r>
          </a:p>
          <a:p>
            <a:pPr>
              <a:tabLst>
                <a:tab pos="3140075" algn="ctr"/>
              </a:tabLst>
              <a:defRPr/>
            </a:pPr>
            <a:r>
              <a:rPr lang="en-US" sz="2000" dirty="0"/>
              <a:t>Example:</a:t>
            </a:r>
          </a:p>
          <a:p>
            <a:pPr lvl="1">
              <a:tabLst>
                <a:tab pos="3140075" algn="ctr"/>
              </a:tabLst>
              <a:defRPr/>
            </a:pPr>
            <a:r>
              <a:rPr lang="en-US" sz="2000" dirty="0"/>
              <a:t>From within a host language, find the ID and name of students who  have completed more than the number of credits stored in variable </a:t>
            </a:r>
            <a:r>
              <a:rPr lang="en-US" sz="2000" dirty="0" err="1">
                <a:solidFill>
                  <a:srgbClr val="002060"/>
                </a:solidFill>
              </a:rPr>
              <a:t>credit_amount</a:t>
            </a:r>
            <a:r>
              <a:rPr lang="en-US" sz="2000" dirty="0">
                <a:solidFill>
                  <a:srgbClr val="993300"/>
                </a:solidFill>
              </a:rPr>
              <a:t> </a:t>
            </a:r>
            <a:r>
              <a:rPr lang="en-US" sz="2000" dirty="0"/>
              <a:t>in the host langue</a:t>
            </a:r>
          </a:p>
          <a:p>
            <a:pPr lvl="1">
              <a:tabLst>
                <a:tab pos="966788" algn="l"/>
              </a:tabLst>
              <a:defRPr/>
            </a:pPr>
            <a:r>
              <a:rPr lang="en-US" sz="2000" dirty="0"/>
              <a:t>Specify the query in SQL as follows:</a:t>
            </a:r>
          </a:p>
          <a:p>
            <a:pPr lvl="1">
              <a:buFont typeface="Monotype Sorts" charset="2"/>
              <a:buNone/>
              <a:tabLst>
                <a:tab pos="966788" algn="l"/>
              </a:tabLst>
              <a:defRPr/>
            </a:pPr>
            <a:r>
              <a:rPr lang="en-US" sz="2000" dirty="0"/>
              <a:t>            </a:t>
            </a:r>
            <a:r>
              <a:rPr lang="en-US" sz="2000" dirty="0">
                <a:solidFill>
                  <a:srgbClr val="002060"/>
                </a:solidFill>
              </a:rPr>
              <a:t>EXEC SQL</a:t>
            </a:r>
          </a:p>
          <a:p>
            <a:pPr lvl="1">
              <a:buFont typeface="Monotype Sorts" charset="2"/>
              <a:buNone/>
              <a:tabLst>
                <a:tab pos="966788" algn="l"/>
              </a:tabLst>
              <a:defRPr/>
            </a:pPr>
            <a:r>
              <a:rPr lang="en-US" sz="2000" dirty="0">
                <a:solidFill>
                  <a:srgbClr val="002060"/>
                </a:solidFill>
              </a:rPr>
              <a:t>	           </a:t>
            </a:r>
            <a:r>
              <a:rPr lang="en-US" sz="2000" b="1" dirty="0">
                <a:solidFill>
                  <a:srgbClr val="002060"/>
                </a:solidFill>
              </a:rPr>
              <a:t>declare </a:t>
            </a:r>
            <a:r>
              <a:rPr lang="en-US" sz="2000" i="1" dirty="0">
                <a:solidFill>
                  <a:srgbClr val="002060"/>
                </a:solidFill>
              </a:rPr>
              <a:t>c</a:t>
            </a:r>
            <a:r>
              <a:rPr lang="en-US" sz="2000" b="1" dirty="0">
                <a:solidFill>
                  <a:srgbClr val="002060"/>
                </a:solidFill>
              </a:rPr>
              <a:t> cursor for </a:t>
            </a:r>
            <a:br>
              <a:rPr lang="en-US" sz="2000" b="1" dirty="0">
                <a:solidFill>
                  <a:srgbClr val="002060"/>
                </a:solidFill>
              </a:rPr>
            </a:br>
            <a:r>
              <a:rPr lang="en-US" sz="2000" b="1" dirty="0">
                <a:solidFill>
                  <a:srgbClr val="002060"/>
                </a:solidFill>
              </a:rPr>
              <a:t>           select </a:t>
            </a:r>
            <a:r>
              <a:rPr lang="en-US" sz="2000" i="1" dirty="0">
                <a:solidFill>
                  <a:srgbClr val="002060"/>
                </a:solidFill>
              </a:rPr>
              <a:t>ID, name</a:t>
            </a:r>
            <a:br>
              <a:rPr lang="en-US" sz="2000" i="1" dirty="0">
                <a:solidFill>
                  <a:srgbClr val="002060"/>
                </a:solidFill>
              </a:rPr>
            </a:br>
            <a:r>
              <a:rPr lang="en-US" sz="2000" i="1" dirty="0">
                <a:solidFill>
                  <a:srgbClr val="002060"/>
                </a:solidFill>
              </a:rPr>
              <a:t>           </a:t>
            </a:r>
            <a:r>
              <a:rPr lang="en-US" sz="2000" b="1" dirty="0">
                <a:solidFill>
                  <a:srgbClr val="002060"/>
                </a:solidFill>
              </a:rPr>
              <a:t>from </a:t>
            </a:r>
            <a:r>
              <a:rPr lang="en-US" sz="2000" i="1" dirty="0">
                <a:solidFill>
                  <a:srgbClr val="002060"/>
                </a:solidFill>
              </a:rPr>
              <a:t>student</a:t>
            </a:r>
            <a:br>
              <a:rPr lang="en-US" sz="2000" i="1" dirty="0">
                <a:solidFill>
                  <a:srgbClr val="002060"/>
                </a:solidFill>
              </a:rPr>
            </a:br>
            <a:r>
              <a:rPr lang="en-US" sz="2000" i="1" dirty="0">
                <a:solidFill>
                  <a:srgbClr val="002060"/>
                </a:solidFill>
              </a:rPr>
              <a:t>           </a:t>
            </a:r>
            <a:r>
              <a:rPr lang="en-US" sz="2000" b="1" dirty="0">
                <a:solidFill>
                  <a:srgbClr val="002060"/>
                </a:solidFill>
              </a:rPr>
              <a:t>where </a:t>
            </a:r>
            <a:r>
              <a:rPr lang="en-US" sz="2000" b="1" dirty="0" err="1">
                <a:solidFill>
                  <a:srgbClr val="002060"/>
                </a:solidFill>
              </a:rPr>
              <a:t>tot_cred</a:t>
            </a:r>
            <a:r>
              <a:rPr lang="en-US" sz="2000" i="1" dirty="0">
                <a:solidFill>
                  <a:srgbClr val="002060"/>
                </a:solidFill>
              </a:rPr>
              <a:t> &gt; :</a:t>
            </a:r>
            <a:r>
              <a:rPr lang="en-US" sz="2000" i="1" dirty="0" err="1">
                <a:solidFill>
                  <a:srgbClr val="002060"/>
                </a:solidFill>
              </a:rPr>
              <a:t>credit_amount</a:t>
            </a:r>
            <a:endParaRPr lang="en-US" sz="2000" i="1" dirty="0">
              <a:solidFill>
                <a:srgbClr val="002060"/>
              </a:solidFill>
            </a:endParaRPr>
          </a:p>
          <a:p>
            <a:pPr lvl="1">
              <a:buFont typeface="Monotype Sorts" charset="2"/>
              <a:buNone/>
              <a:tabLst>
                <a:tab pos="966788" algn="l"/>
              </a:tabLst>
              <a:defRPr/>
            </a:pPr>
            <a:r>
              <a:rPr lang="en-US" sz="2000" dirty="0">
                <a:solidFill>
                  <a:srgbClr val="002060"/>
                </a:solidFill>
              </a:rPr>
              <a:t>             END_EXEC</a:t>
            </a:r>
          </a:p>
          <a:p>
            <a:pPr>
              <a:buFont typeface="Monotype Sorts" charset="2"/>
              <a:buNone/>
              <a:tabLst>
                <a:tab pos="3140075" algn="ctr"/>
              </a:tabLst>
              <a:defRPr/>
            </a:pPr>
            <a:endParaRPr lang="en-US" dirty="0"/>
          </a:p>
          <a:p>
            <a:pPr>
              <a:tabLst>
                <a:tab pos="3140075" algn="ctr"/>
              </a:tabLst>
              <a:defRPr/>
            </a:pP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Embedded SQL (Cont.)</a:t>
            </a:r>
          </a:p>
        </p:txBody>
      </p:sp>
      <p:sp>
        <p:nvSpPr>
          <p:cNvPr id="30723" name="Rectangle 3"/>
          <p:cNvSpPr>
            <a:spLocks noGrp="1" noChangeArrowheads="1"/>
          </p:cNvSpPr>
          <p:nvPr>
            <p:ph type="body" idx="1"/>
          </p:nvPr>
        </p:nvSpPr>
        <p:spPr>
          <a:xfrm>
            <a:off x="768349" y="1135063"/>
            <a:ext cx="7594415" cy="4903787"/>
          </a:xfrm>
        </p:spPr>
        <p:txBody>
          <a:bodyPr/>
          <a:lstStyle/>
          <a:p>
            <a:pPr>
              <a:tabLst>
                <a:tab pos="3140075" algn="ctr"/>
              </a:tabLst>
            </a:pPr>
            <a:r>
              <a:rPr lang="en-US" altLang="en-US" sz="2000" dirty="0"/>
              <a:t>The</a:t>
            </a:r>
            <a:r>
              <a:rPr lang="en-US" altLang="en-US" sz="2000" b="1" dirty="0">
                <a:solidFill>
                  <a:schemeClr val="tx2"/>
                </a:solidFill>
              </a:rPr>
              <a:t> </a:t>
            </a:r>
            <a:r>
              <a:rPr lang="en-US" altLang="en-US" sz="2000" b="1" dirty="0">
                <a:solidFill>
                  <a:srgbClr val="002060"/>
                </a:solidFill>
              </a:rPr>
              <a:t>open</a:t>
            </a:r>
            <a:r>
              <a:rPr lang="en-US" altLang="en-US" sz="2000" dirty="0"/>
              <a:t> statement for our example is as follows:</a:t>
            </a:r>
          </a:p>
          <a:p>
            <a:pPr>
              <a:buFont typeface="Monotype Sorts" charset="2"/>
              <a:buNone/>
              <a:tabLst>
                <a:tab pos="3140075" algn="ctr"/>
              </a:tabLst>
            </a:pPr>
            <a:r>
              <a:rPr lang="en-US" altLang="en-US" sz="2000" dirty="0"/>
              <a:t>		</a:t>
            </a:r>
            <a:r>
              <a:rPr lang="en-US" altLang="en-US" sz="2000" dirty="0">
                <a:solidFill>
                  <a:srgbClr val="002060"/>
                </a:solidFill>
              </a:rPr>
              <a:t>EXEC SQL </a:t>
            </a:r>
            <a:r>
              <a:rPr lang="en-US" altLang="en-US" sz="2000" b="1" dirty="0">
                <a:solidFill>
                  <a:srgbClr val="002060"/>
                </a:solidFill>
              </a:rPr>
              <a:t>open</a:t>
            </a:r>
            <a:r>
              <a:rPr lang="en-US" altLang="en-US" sz="2000" dirty="0">
                <a:solidFill>
                  <a:srgbClr val="002060"/>
                </a:solidFill>
              </a:rPr>
              <a:t> </a:t>
            </a:r>
            <a:r>
              <a:rPr lang="en-US" altLang="en-US" sz="2000" i="1" dirty="0">
                <a:solidFill>
                  <a:srgbClr val="002060"/>
                </a:solidFill>
              </a:rPr>
              <a:t>c</a:t>
            </a:r>
            <a:r>
              <a:rPr lang="en-US" altLang="en-US" sz="2000" b="1" i="1" dirty="0">
                <a:solidFill>
                  <a:srgbClr val="002060"/>
                </a:solidFill>
              </a:rPr>
              <a:t> </a:t>
            </a:r>
            <a:r>
              <a:rPr lang="en-US" altLang="en-US" sz="2000" dirty="0">
                <a:solidFill>
                  <a:srgbClr val="002060"/>
                </a:solidFill>
              </a:rPr>
              <a:t>;</a:t>
            </a:r>
          </a:p>
          <a:p>
            <a:pPr>
              <a:buFont typeface="Monotype Sorts" charset="2"/>
              <a:buNone/>
              <a:tabLst>
                <a:tab pos="3140075" algn="ctr"/>
              </a:tabLst>
            </a:pPr>
            <a:r>
              <a:rPr lang="en-US" altLang="en-US" sz="2000" dirty="0">
                <a:solidFill>
                  <a:srgbClr val="993300"/>
                </a:solidFill>
              </a:rPr>
              <a:t>     </a:t>
            </a:r>
            <a:r>
              <a:rPr lang="en-US" altLang="en-US" sz="2000" dirty="0"/>
              <a:t>This statement causes the database system to execute the query and  to save the results within a temporary relation.  The query uses the value of the host-language variable </a:t>
            </a:r>
            <a:r>
              <a:rPr lang="en-US" altLang="en-US" sz="2000" i="1" dirty="0"/>
              <a:t>credit-amount</a:t>
            </a:r>
            <a:r>
              <a:rPr lang="en-US" altLang="en-US" sz="2000" dirty="0"/>
              <a:t> at the time the </a:t>
            </a:r>
            <a:r>
              <a:rPr lang="en-US" altLang="en-US" sz="2000" b="1" dirty="0"/>
              <a:t>open</a:t>
            </a:r>
            <a:r>
              <a:rPr lang="en-US" altLang="en-US" sz="2000" dirty="0"/>
              <a:t> statement is executed.</a:t>
            </a:r>
            <a:endParaRPr lang="en-US" altLang="en-US" sz="2000" dirty="0">
              <a:solidFill>
                <a:srgbClr val="993300"/>
              </a:solidFill>
            </a:endParaRPr>
          </a:p>
          <a:p>
            <a:pPr>
              <a:tabLst>
                <a:tab pos="3140075" algn="ctr"/>
              </a:tabLst>
            </a:pPr>
            <a:r>
              <a:rPr lang="en-US" altLang="en-US" sz="2000" dirty="0"/>
              <a:t>The fetch statement causes the values of one tuple in the query result to be placed on host language variables.</a:t>
            </a:r>
          </a:p>
          <a:p>
            <a:pPr>
              <a:buFont typeface="Monotype Sorts" charset="2"/>
              <a:buNone/>
              <a:tabLst>
                <a:tab pos="3140075" algn="ctr"/>
              </a:tabLst>
            </a:pPr>
            <a:r>
              <a:rPr lang="en-US" altLang="en-US" sz="2000" dirty="0"/>
              <a:t>		</a:t>
            </a:r>
            <a:r>
              <a:rPr lang="en-US" altLang="en-US" sz="2000" dirty="0">
                <a:solidFill>
                  <a:srgbClr val="002060"/>
                </a:solidFill>
              </a:rPr>
              <a:t>EXEC SQL</a:t>
            </a:r>
            <a:r>
              <a:rPr lang="en-US" altLang="en-US" sz="2000" b="1" dirty="0">
                <a:solidFill>
                  <a:srgbClr val="002060"/>
                </a:solidFill>
              </a:rPr>
              <a:t> fetch </a:t>
            </a:r>
            <a:r>
              <a:rPr lang="en-US" altLang="en-US" sz="2000" i="1" dirty="0">
                <a:solidFill>
                  <a:srgbClr val="002060"/>
                </a:solidFill>
              </a:rPr>
              <a:t>c </a:t>
            </a:r>
            <a:r>
              <a:rPr lang="en-US" altLang="en-US" sz="2000" b="1" dirty="0">
                <a:solidFill>
                  <a:srgbClr val="002060"/>
                </a:solidFill>
              </a:rPr>
              <a:t>into </a:t>
            </a:r>
            <a:r>
              <a:rPr lang="en-US" altLang="en-US" sz="2000" dirty="0">
                <a:solidFill>
                  <a:srgbClr val="002060"/>
                </a:solidFill>
              </a:rPr>
              <a:t>:</a:t>
            </a:r>
            <a:r>
              <a:rPr lang="en-US" altLang="en-US" sz="2000" i="1" dirty="0" err="1">
                <a:solidFill>
                  <a:srgbClr val="002060"/>
                </a:solidFill>
              </a:rPr>
              <a:t>si</a:t>
            </a:r>
            <a:r>
              <a:rPr lang="en-US" altLang="en-US" sz="2000" i="1" dirty="0">
                <a:solidFill>
                  <a:srgbClr val="002060"/>
                </a:solidFill>
              </a:rPr>
              <a:t>, :</a:t>
            </a:r>
            <a:r>
              <a:rPr lang="en-US" altLang="en-US" sz="2000" i="1" dirty="0" err="1">
                <a:solidFill>
                  <a:srgbClr val="002060"/>
                </a:solidFill>
              </a:rPr>
              <a:t>sn</a:t>
            </a:r>
            <a:r>
              <a:rPr lang="en-US" altLang="en-US" sz="2000" dirty="0">
                <a:solidFill>
                  <a:srgbClr val="002060"/>
                </a:solidFill>
              </a:rPr>
              <a:t> END_EXEC</a:t>
            </a:r>
          </a:p>
          <a:p>
            <a:pPr>
              <a:buFont typeface="Monotype Sorts" charset="2"/>
              <a:buNone/>
              <a:tabLst>
                <a:tab pos="3140075" algn="ctr"/>
              </a:tabLst>
            </a:pPr>
            <a:r>
              <a:rPr lang="en-US" altLang="en-US" sz="2000" dirty="0">
                <a:solidFill>
                  <a:srgbClr val="993300"/>
                </a:solidFill>
              </a:rPr>
              <a:t> </a:t>
            </a:r>
            <a:br>
              <a:rPr lang="en-US" altLang="en-US" sz="2000" dirty="0">
                <a:solidFill>
                  <a:srgbClr val="993300"/>
                </a:solidFill>
              </a:rPr>
            </a:br>
            <a:r>
              <a:rPr lang="en-US" altLang="en-US" sz="2000" dirty="0"/>
              <a:t>Repeated calls to fetch get successive tuples in the query result</a:t>
            </a:r>
          </a:p>
          <a:p>
            <a:pPr>
              <a:buFont typeface="Monotype Sorts" charset="2"/>
              <a:buNone/>
              <a:tabLst>
                <a:tab pos="3140075" algn="ctr"/>
              </a:tabLst>
            </a:pPr>
            <a:endParaRPr lang="en-US"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768350" y="156802"/>
            <a:ext cx="8077200" cy="615554"/>
          </a:xfrm>
        </p:spPr>
        <p:txBody>
          <a:bodyPr/>
          <a:lstStyle/>
          <a:p>
            <a:pPr>
              <a:defRPr/>
            </a:pPr>
            <a:r>
              <a:rPr lang="en-US" altLang="en-US" sz="2400" dirty="0">
                <a:effectLst>
                  <a:outerShdw blurRad="38100" dist="38100" dir="2700000" algn="tl">
                    <a:srgbClr val="C0C0C0"/>
                  </a:outerShdw>
                </a:effectLst>
              </a:rPr>
              <a:t>Accessing SQL from a Programming Language</a:t>
            </a:r>
          </a:p>
        </p:txBody>
      </p:sp>
      <p:sp>
        <p:nvSpPr>
          <p:cNvPr id="6147" name="Rectangle 3"/>
          <p:cNvSpPr>
            <a:spLocks noGrp="1" noChangeArrowheads="1"/>
          </p:cNvSpPr>
          <p:nvPr>
            <p:ph type="body" idx="1"/>
          </p:nvPr>
        </p:nvSpPr>
        <p:spPr>
          <a:xfrm>
            <a:off x="1108648" y="2229945"/>
            <a:ext cx="7247158" cy="2616073"/>
          </a:xfrm>
        </p:spPr>
        <p:txBody>
          <a:bodyPr/>
          <a:lstStyle/>
          <a:p>
            <a:r>
              <a:rPr lang="en-US" altLang="en-US" sz="2400" dirty="0"/>
              <a:t>Not all queries can be expressed in SQL, since SQL does not provide the full expressive power of a general-purpose language.</a:t>
            </a:r>
          </a:p>
          <a:p>
            <a:r>
              <a:rPr lang="en-US" altLang="en-US" sz="2400" dirty="0"/>
              <a:t>Non-declarative actions -- such as printing a report, interacting with a user, or sending the results of a query to a graphical user interface -- cannot be done from within SQL.</a:t>
            </a:r>
          </a:p>
          <a:p>
            <a:endParaRPr lang="en-US" altLang="en-US" dirty="0"/>
          </a:p>
          <a:p>
            <a:endParaRPr lang="en-US" altLang="en-US" dirty="0"/>
          </a:p>
        </p:txBody>
      </p:sp>
      <p:sp>
        <p:nvSpPr>
          <p:cNvPr id="6148"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6149" name="TextBox 4"/>
          <p:cNvSpPr txBox="1">
            <a:spLocks noChangeArrowheads="1"/>
          </p:cNvSpPr>
          <p:nvPr/>
        </p:nvSpPr>
        <p:spPr bwMode="auto">
          <a:xfrm>
            <a:off x="768350" y="1029616"/>
            <a:ext cx="769206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400" dirty="0"/>
              <a:t>A database programmer must have access to a general-purpose programming language for at least two reasons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Embedded SQL (Cont.)</a:t>
            </a:r>
          </a:p>
        </p:txBody>
      </p:sp>
      <p:sp>
        <p:nvSpPr>
          <p:cNvPr id="31747" name="Rectangle 3"/>
          <p:cNvSpPr>
            <a:spLocks noGrp="1" noChangeArrowheads="1"/>
          </p:cNvSpPr>
          <p:nvPr>
            <p:ph type="body" idx="1"/>
          </p:nvPr>
        </p:nvSpPr>
        <p:spPr>
          <a:xfrm>
            <a:off x="772358" y="1149350"/>
            <a:ext cx="7511218" cy="4903788"/>
          </a:xfrm>
        </p:spPr>
        <p:txBody>
          <a:bodyPr/>
          <a:lstStyle/>
          <a:p>
            <a:pPr>
              <a:tabLst>
                <a:tab pos="3140075" algn="ctr"/>
              </a:tabLst>
            </a:pPr>
            <a:r>
              <a:rPr lang="en-US" altLang="en-US" sz="2000" dirty="0"/>
              <a:t>A variable called SQLSTATE in the SQL communication area (SQLCA) gets set to </a:t>
            </a:r>
            <a:r>
              <a:rPr lang="en-US" altLang="ja-JP" sz="2000" dirty="0"/>
              <a:t>'02000' to indicate no more data is available</a:t>
            </a:r>
          </a:p>
          <a:p>
            <a:pPr>
              <a:tabLst>
                <a:tab pos="3140075" algn="ctr"/>
              </a:tabLst>
            </a:pPr>
            <a:r>
              <a:rPr lang="en-US" altLang="en-US" sz="2000" dirty="0"/>
              <a:t>The </a:t>
            </a:r>
            <a:r>
              <a:rPr lang="en-US" altLang="en-US" sz="2000" b="1" dirty="0"/>
              <a:t>close</a:t>
            </a:r>
            <a:r>
              <a:rPr lang="en-US" altLang="en-US" sz="2000" dirty="0"/>
              <a:t> statement causes the database system to delete the temporary relation that holds the result of the query.</a:t>
            </a:r>
          </a:p>
          <a:p>
            <a:pPr>
              <a:buFont typeface="Monotype Sorts" charset="2"/>
              <a:buNone/>
              <a:tabLst>
                <a:tab pos="3140075" algn="ctr"/>
              </a:tabLst>
            </a:pPr>
            <a:r>
              <a:rPr lang="en-US" altLang="en-US" sz="2000" dirty="0"/>
              <a:t>		</a:t>
            </a:r>
            <a:r>
              <a:rPr lang="en-US" altLang="en-US" sz="2000" dirty="0">
                <a:solidFill>
                  <a:srgbClr val="002060"/>
                </a:solidFill>
              </a:rPr>
              <a:t>EXEC SQL </a:t>
            </a:r>
            <a:r>
              <a:rPr lang="en-US" altLang="en-US" sz="2000" b="1" dirty="0">
                <a:solidFill>
                  <a:srgbClr val="002060"/>
                </a:solidFill>
              </a:rPr>
              <a:t>close</a:t>
            </a:r>
            <a:r>
              <a:rPr lang="en-US" altLang="en-US" sz="2000" dirty="0">
                <a:solidFill>
                  <a:srgbClr val="002060"/>
                </a:solidFill>
              </a:rPr>
              <a:t> </a:t>
            </a:r>
            <a:r>
              <a:rPr lang="en-US" altLang="en-US" sz="2000" i="1" dirty="0">
                <a:solidFill>
                  <a:srgbClr val="002060"/>
                </a:solidFill>
              </a:rPr>
              <a:t>c</a:t>
            </a:r>
            <a:r>
              <a:rPr lang="en-US" altLang="en-US" sz="2000" dirty="0">
                <a:solidFill>
                  <a:srgbClr val="002060"/>
                </a:solidFill>
              </a:rPr>
              <a:t> ;</a:t>
            </a:r>
          </a:p>
          <a:p>
            <a:pPr>
              <a:buFont typeface="Monotype Sorts" charset="2"/>
              <a:buNone/>
              <a:tabLst>
                <a:tab pos="3140075" algn="ctr"/>
              </a:tabLst>
            </a:pPr>
            <a:r>
              <a:rPr lang="en-US" altLang="en-US" sz="2000" dirty="0"/>
              <a:t>     Note: above details vary with language.  For example, the Java </a:t>
            </a:r>
            <a:r>
              <a:rPr lang="en-US" altLang="en-US" sz="2000" dirty="0" smtClean="0"/>
              <a:t>embedding </a:t>
            </a:r>
            <a:r>
              <a:rPr lang="en-US" altLang="en-US" sz="2000" dirty="0"/>
              <a:t>defines Java iterators to step through result tuples.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Updates Through Embedded SQL</a:t>
            </a:r>
            <a:endParaRPr lang="en-US" dirty="0"/>
          </a:p>
        </p:txBody>
      </p:sp>
      <p:sp>
        <p:nvSpPr>
          <p:cNvPr id="7171" name="Rectangle 3"/>
          <p:cNvSpPr>
            <a:spLocks noGrp="1" noChangeArrowheads="1"/>
          </p:cNvSpPr>
          <p:nvPr>
            <p:ph type="body" idx="1"/>
          </p:nvPr>
        </p:nvSpPr>
        <p:spPr>
          <a:xfrm>
            <a:off x="768350" y="1162975"/>
            <a:ext cx="7629925" cy="4582188"/>
          </a:xfrm>
        </p:spPr>
        <p:txBody>
          <a:bodyPr/>
          <a:lstStyle/>
          <a:p>
            <a:r>
              <a:rPr lang="en-US" altLang="en-US" sz="2000" dirty="0"/>
              <a:t>Embedded SQL expressions for database modification (</a:t>
            </a:r>
            <a:r>
              <a:rPr lang="en-US" altLang="en-US" sz="2000" b="1" dirty="0"/>
              <a:t>update</a:t>
            </a:r>
            <a:r>
              <a:rPr lang="en-US" altLang="en-US" sz="2000" dirty="0"/>
              <a:t>, </a:t>
            </a:r>
            <a:r>
              <a:rPr lang="en-US" altLang="en-US" sz="2000" b="1" dirty="0"/>
              <a:t>insert</a:t>
            </a:r>
            <a:r>
              <a:rPr lang="en-US" altLang="en-US" sz="2000" dirty="0"/>
              <a:t>, and </a:t>
            </a:r>
            <a:r>
              <a:rPr lang="en-US" altLang="en-US" sz="2000" b="1" dirty="0"/>
              <a:t>delete</a:t>
            </a:r>
            <a:r>
              <a:rPr lang="en-US" altLang="en-US" sz="2000" dirty="0"/>
              <a:t>)</a:t>
            </a:r>
            <a:r>
              <a:rPr lang="en-US" altLang="en-US" sz="2000" dirty="0">
                <a:ea typeface="ＭＳ Ｐゴシック" pitchFamily="34" charset="-128"/>
              </a:rPr>
              <a:t> </a:t>
            </a:r>
          </a:p>
          <a:p>
            <a:r>
              <a:rPr lang="en-US" altLang="en-US" sz="2000" dirty="0"/>
              <a:t>Can update tuples fetched by cursor by declaring that the cursor is for update</a:t>
            </a:r>
          </a:p>
          <a:p>
            <a:pPr>
              <a:buNone/>
            </a:pPr>
            <a:r>
              <a:rPr lang="en-US" altLang="en-US" b="1" dirty="0">
                <a:solidFill>
                  <a:srgbClr val="002060"/>
                </a:solidFill>
              </a:rPr>
              <a:t>              EXEC SQL </a:t>
            </a:r>
          </a:p>
          <a:p>
            <a:pPr>
              <a:buNone/>
            </a:pPr>
            <a:r>
              <a:rPr lang="en-US" altLang="en-US" b="1" dirty="0">
                <a:solidFill>
                  <a:srgbClr val="002060"/>
                </a:solidFill>
              </a:rPr>
              <a:t>                declare </a:t>
            </a:r>
            <a:r>
              <a:rPr lang="en-US" altLang="en-US" i="1" dirty="0">
                <a:solidFill>
                  <a:srgbClr val="002060"/>
                </a:solidFill>
              </a:rPr>
              <a:t>c </a:t>
            </a:r>
            <a:r>
              <a:rPr lang="en-US" altLang="en-US" b="1" dirty="0">
                <a:solidFill>
                  <a:srgbClr val="002060"/>
                </a:solidFill>
              </a:rPr>
              <a:t>cursor for</a:t>
            </a:r>
            <a:br>
              <a:rPr lang="en-US" altLang="en-US" b="1" dirty="0">
                <a:solidFill>
                  <a:srgbClr val="002060"/>
                </a:solidFill>
              </a:rPr>
            </a:br>
            <a:r>
              <a:rPr lang="en-US" altLang="en-US" b="1" dirty="0">
                <a:solidFill>
                  <a:srgbClr val="002060"/>
                </a:solidFill>
              </a:rPr>
              <a:t>             select </a:t>
            </a:r>
            <a:r>
              <a:rPr lang="en-US" altLang="en-US" dirty="0">
                <a:solidFill>
                  <a:srgbClr val="002060"/>
                </a:solidFill>
              </a:rPr>
              <a:t>*</a:t>
            </a:r>
            <a:br>
              <a:rPr lang="en-US" altLang="en-US" dirty="0">
                <a:solidFill>
                  <a:srgbClr val="002060"/>
                </a:solidFill>
              </a:rPr>
            </a:br>
            <a:r>
              <a:rPr lang="en-US" altLang="en-US" dirty="0">
                <a:solidFill>
                  <a:srgbClr val="002060"/>
                </a:solidFill>
              </a:rPr>
              <a:t>             </a:t>
            </a:r>
            <a:r>
              <a:rPr lang="en-US" altLang="en-US" b="1" dirty="0">
                <a:solidFill>
                  <a:srgbClr val="002060"/>
                </a:solidFill>
              </a:rPr>
              <a:t>from </a:t>
            </a:r>
            <a:r>
              <a:rPr lang="en-US" altLang="en-US" i="1" dirty="0">
                <a:solidFill>
                  <a:srgbClr val="002060"/>
                </a:solidFill>
              </a:rPr>
              <a:t>instructor</a:t>
            </a:r>
            <a:br>
              <a:rPr lang="en-US" altLang="en-US" i="1" dirty="0">
                <a:solidFill>
                  <a:srgbClr val="002060"/>
                </a:solidFill>
              </a:rPr>
            </a:br>
            <a:r>
              <a:rPr lang="en-US" altLang="en-US" i="1" dirty="0">
                <a:solidFill>
                  <a:srgbClr val="002060"/>
                </a:solidFill>
              </a:rPr>
              <a:t>             </a:t>
            </a:r>
            <a:r>
              <a:rPr lang="en-US" altLang="en-US" b="1" dirty="0">
                <a:solidFill>
                  <a:srgbClr val="002060"/>
                </a:solidFill>
              </a:rPr>
              <a:t>where</a:t>
            </a:r>
            <a:r>
              <a:rPr lang="en-US" altLang="en-US" dirty="0">
                <a:solidFill>
                  <a:srgbClr val="002060"/>
                </a:solidFill>
              </a:rPr>
              <a:t> </a:t>
            </a:r>
            <a:r>
              <a:rPr lang="en-US" altLang="en-US" i="1" dirty="0">
                <a:solidFill>
                  <a:srgbClr val="002060"/>
                </a:solidFill>
              </a:rPr>
              <a:t>dept_name</a:t>
            </a:r>
            <a:r>
              <a:rPr lang="en-US" altLang="en-US" dirty="0">
                <a:solidFill>
                  <a:srgbClr val="002060"/>
                </a:solidFill>
              </a:rPr>
              <a:t> = </a:t>
            </a:r>
            <a:r>
              <a:rPr lang="en-US" altLang="ja-JP" dirty="0">
                <a:solidFill>
                  <a:srgbClr val="002060"/>
                </a:solidFill>
              </a:rPr>
              <a:t>'Music'</a:t>
            </a:r>
            <a:br>
              <a:rPr lang="en-US" altLang="ja-JP" dirty="0">
                <a:solidFill>
                  <a:srgbClr val="002060"/>
                </a:solidFill>
              </a:rPr>
            </a:br>
            <a:r>
              <a:rPr lang="en-US" altLang="ja-JP" dirty="0">
                <a:solidFill>
                  <a:srgbClr val="002060"/>
                </a:solidFill>
              </a:rPr>
              <a:t>             </a:t>
            </a:r>
            <a:r>
              <a:rPr lang="en-US" altLang="ja-JP" b="1" dirty="0">
                <a:solidFill>
                  <a:srgbClr val="002060"/>
                </a:solidFill>
              </a:rPr>
              <a:t>for update</a:t>
            </a:r>
          </a:p>
          <a:p>
            <a:r>
              <a:rPr lang="en-US" altLang="en-US" sz="2000" dirty="0"/>
              <a:t>We then iterate through the tuples by performing  </a:t>
            </a:r>
            <a:r>
              <a:rPr lang="en-US" altLang="en-US" sz="2000" b="1" dirty="0"/>
              <a:t>fetch</a:t>
            </a:r>
            <a:r>
              <a:rPr lang="en-US" altLang="en-US" sz="2000" dirty="0"/>
              <a:t> operations on the cursor (as illustrated earlier), and after fetching each tuple we execute the following code:</a:t>
            </a:r>
          </a:p>
          <a:p>
            <a:pPr>
              <a:buNone/>
            </a:pPr>
            <a:r>
              <a:rPr lang="en-US" altLang="en-US" b="1" dirty="0">
                <a:solidFill>
                  <a:srgbClr val="993300"/>
                </a:solidFill>
              </a:rPr>
              <a:t>                  </a:t>
            </a:r>
            <a:r>
              <a:rPr lang="en-US" altLang="en-US" b="1" dirty="0">
                <a:solidFill>
                  <a:srgbClr val="002060"/>
                </a:solidFill>
              </a:rPr>
              <a:t>update </a:t>
            </a:r>
            <a:r>
              <a:rPr lang="en-US" altLang="en-US" i="1" dirty="0">
                <a:solidFill>
                  <a:srgbClr val="002060"/>
                </a:solidFill>
              </a:rPr>
              <a:t>instructor</a:t>
            </a:r>
            <a:br>
              <a:rPr lang="en-US" altLang="en-US" i="1" dirty="0">
                <a:solidFill>
                  <a:srgbClr val="002060"/>
                </a:solidFill>
              </a:rPr>
            </a:br>
            <a:r>
              <a:rPr lang="en-US" altLang="en-US" i="1" dirty="0">
                <a:solidFill>
                  <a:srgbClr val="002060"/>
                </a:solidFill>
              </a:rPr>
              <a:t>             </a:t>
            </a:r>
            <a:r>
              <a:rPr lang="en-US" altLang="en-US" b="1" dirty="0">
                <a:solidFill>
                  <a:srgbClr val="002060"/>
                </a:solidFill>
              </a:rPr>
              <a:t>set</a:t>
            </a:r>
            <a:r>
              <a:rPr lang="en-US" altLang="en-US" dirty="0">
                <a:solidFill>
                  <a:srgbClr val="002060"/>
                </a:solidFill>
              </a:rPr>
              <a:t> </a:t>
            </a:r>
            <a:r>
              <a:rPr lang="en-US" altLang="en-US" i="1" dirty="0">
                <a:solidFill>
                  <a:srgbClr val="002060"/>
                </a:solidFill>
              </a:rPr>
              <a:t>salary = salary</a:t>
            </a:r>
            <a:r>
              <a:rPr lang="en-US" altLang="en-US" dirty="0">
                <a:solidFill>
                  <a:srgbClr val="002060"/>
                </a:solidFill>
              </a:rPr>
              <a:t> + 1000</a:t>
            </a:r>
            <a:br>
              <a:rPr lang="en-US" altLang="en-US" dirty="0">
                <a:solidFill>
                  <a:srgbClr val="002060"/>
                </a:solidFill>
              </a:rPr>
            </a:br>
            <a:r>
              <a:rPr lang="en-US" altLang="en-US" dirty="0">
                <a:solidFill>
                  <a:srgbClr val="002060"/>
                </a:solidFill>
              </a:rPr>
              <a:t>             </a:t>
            </a:r>
            <a:r>
              <a:rPr lang="en-US" altLang="en-US" b="1" dirty="0">
                <a:solidFill>
                  <a:srgbClr val="002060"/>
                </a:solidFill>
              </a:rPr>
              <a:t>where current of </a:t>
            </a:r>
            <a:r>
              <a:rPr lang="en-US" altLang="en-US" i="1" dirty="0">
                <a:solidFill>
                  <a:srgbClr val="002060"/>
                </a:solidFill>
              </a:rPr>
              <a:t>c</a:t>
            </a:r>
          </a:p>
          <a:p>
            <a:endParaRPr lang="en-US" altLang="en-US" dirty="0"/>
          </a:p>
          <a:p>
            <a:endParaRPr lang="en-US" altLang="en-US" dirty="0"/>
          </a:p>
          <a:p>
            <a:endParaRPr lang="en-US" altLang="en-US" dirty="0"/>
          </a:p>
          <a:p>
            <a:pPr marL="0" indent="0">
              <a:buNone/>
            </a:pPr>
            <a:endParaRPr lang="en-US" altLang="en-US" dirty="0"/>
          </a:p>
          <a:p>
            <a:pPr marL="0" indent="0">
              <a:buSzPct val="100000"/>
              <a:buNone/>
            </a:pPr>
            <a:r>
              <a:rPr lang="en-US" altLang="en-US" b="1" dirty="0"/>
              <a:t>          </a:t>
            </a:r>
            <a:endParaRPr lang="en-US" altLang="en-US" dirty="0">
              <a:ea typeface="ＭＳ Ｐゴシック" pitchFamily="34" charset="-128"/>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ffectLst/>
              </a:rPr>
              <a:t>Embedded SQL </a:t>
            </a:r>
            <a:r>
              <a:rPr lang="en-US" altLang="zh-CN" dirty="0" smtClean="0">
                <a:effectLst/>
              </a:rPr>
              <a:t>Example</a:t>
            </a:r>
            <a:endParaRPr lang="zh-CN" altLang="en-US" dirty="0"/>
          </a:p>
        </p:txBody>
      </p:sp>
      <p:sp>
        <p:nvSpPr>
          <p:cNvPr id="3" name="内容占位符 2"/>
          <p:cNvSpPr>
            <a:spLocks noGrp="1"/>
          </p:cNvSpPr>
          <p:nvPr>
            <p:ph idx="1"/>
          </p:nvPr>
        </p:nvSpPr>
        <p:spPr/>
        <p:txBody>
          <a:bodyPr/>
          <a:lstStyle/>
          <a:p>
            <a:r>
              <a:rPr lang="en-US" altLang="zh-CN" sz="2400" dirty="0"/>
              <a:t>https://</a:t>
            </a:r>
            <a:r>
              <a:rPr lang="en-US" altLang="zh-CN" sz="2400" dirty="0" smtClean="0"/>
              <a:t>learn.microsoft.com/en-us/sql/odbc/reference/embedded-sql-example?view=sql-server-ver16</a:t>
            </a:r>
            <a:endParaRPr lang="zh-CN" altLang="en-US" sz="2400" dirty="0"/>
          </a:p>
        </p:txBody>
      </p:sp>
    </p:spTree>
    <p:extLst>
      <p:ext uri="{BB962C8B-B14F-4D97-AF65-F5344CB8AC3E}">
        <p14:creationId xmlns:p14="http://schemas.microsoft.com/office/powerpoint/2010/main" val="19209976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305879" y="2664651"/>
            <a:ext cx="5671930" cy="1430271"/>
          </a:xfrm>
        </p:spPr>
        <p:txBody>
          <a:bodyPr/>
          <a:lstStyle/>
          <a:p>
            <a:pPr>
              <a:buFont typeface="Monotype Sorts" charset="2"/>
              <a:buNone/>
              <a:defRPr/>
            </a:pPr>
            <a:r>
              <a:rPr lang="en-US" altLang="en-US" sz="3200" b="1" dirty="0">
                <a:solidFill>
                  <a:srgbClr val="002060"/>
                </a:solidFill>
                <a:latin typeface="+mj-lt"/>
              </a:rPr>
              <a:t>Functions and Procedures</a:t>
            </a:r>
          </a:p>
        </p:txBody>
      </p:sp>
      <p:sp>
        <p:nvSpPr>
          <p:cNvPr id="54275"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Functions and Procedures</a:t>
            </a:r>
          </a:p>
        </p:txBody>
      </p:sp>
      <p:sp>
        <p:nvSpPr>
          <p:cNvPr id="34819" name="Rectangle 3"/>
          <p:cNvSpPr>
            <a:spLocks noGrp="1" noChangeArrowheads="1"/>
          </p:cNvSpPr>
          <p:nvPr>
            <p:ph type="body" idx="1"/>
          </p:nvPr>
        </p:nvSpPr>
        <p:spPr>
          <a:xfrm>
            <a:off x="768350" y="1135063"/>
            <a:ext cx="7692069" cy="4876800"/>
          </a:xfrm>
        </p:spPr>
        <p:txBody>
          <a:bodyPr/>
          <a:lstStyle/>
          <a:p>
            <a:r>
              <a:rPr lang="en-US" altLang="en-US" sz="2400" dirty="0"/>
              <a:t>Functions and procedures allow  “business logic”  to be stored in the database and executed from SQL statements.</a:t>
            </a:r>
          </a:p>
          <a:p>
            <a:r>
              <a:rPr lang="en-US" altLang="en-US" sz="2400" dirty="0"/>
              <a:t>These can be defined either by the procedural component of SQL or  by an external programming language such as Java, C, or C++.</a:t>
            </a:r>
          </a:p>
          <a:p>
            <a:r>
              <a:rPr lang="en-US" altLang="en-US" sz="2400" dirty="0"/>
              <a:t>The syntax we present here is defined by the SQL standard.</a:t>
            </a:r>
          </a:p>
          <a:p>
            <a:pPr lvl="1"/>
            <a:r>
              <a:rPr lang="en-US" altLang="en-US" sz="2400" dirty="0">
                <a:ea typeface="ＭＳ Ｐゴシック" panose="020B0600070205080204" pitchFamily="34" charset="-128"/>
              </a:rPr>
              <a:t>Most databases implement nonstandard versions of this </a:t>
            </a:r>
            <a:r>
              <a:rPr lang="en-US" altLang="en-US" sz="2400" dirty="0" smtClean="0">
                <a:ea typeface="ＭＳ Ｐゴシック" panose="020B0600070205080204" pitchFamily="34" charset="-128"/>
              </a:rPr>
              <a:t>syntax.</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Declaring SQL Functions</a:t>
            </a:r>
          </a:p>
        </p:txBody>
      </p:sp>
      <p:sp>
        <p:nvSpPr>
          <p:cNvPr id="35843" name="Rectangle 3"/>
          <p:cNvSpPr>
            <a:spLocks noGrp="1" noChangeArrowheads="1"/>
          </p:cNvSpPr>
          <p:nvPr>
            <p:ph type="body" idx="1"/>
          </p:nvPr>
        </p:nvSpPr>
        <p:spPr>
          <a:xfrm>
            <a:off x="768350" y="1073150"/>
            <a:ext cx="7775575" cy="4903788"/>
          </a:xfrm>
        </p:spPr>
        <p:txBody>
          <a:bodyPr/>
          <a:lstStyle/>
          <a:p>
            <a:pPr>
              <a:tabLst>
                <a:tab pos="803275" algn="l"/>
                <a:tab pos="1370013" algn="l"/>
                <a:tab pos="2112963" algn="l"/>
              </a:tabLst>
            </a:pPr>
            <a:r>
              <a:rPr lang="en-US" altLang="en-US" dirty="0"/>
              <a:t>Define a function that, given the name of a department, returns the count of the number of instructors in that department.</a:t>
            </a:r>
          </a:p>
          <a:p>
            <a:pPr>
              <a:buFont typeface="Monotype Sorts" charset="2"/>
              <a:buNone/>
              <a:tabLst>
                <a:tab pos="803275" algn="l"/>
                <a:tab pos="1370013" algn="l"/>
                <a:tab pos="2112963" algn="l"/>
              </a:tabLst>
            </a:pPr>
            <a:r>
              <a:rPr lang="en-US" altLang="en-US" sz="1600" b="1" dirty="0"/>
              <a:t>             </a:t>
            </a:r>
            <a:r>
              <a:rPr lang="en-US" altLang="en-US" b="1" dirty="0"/>
              <a:t>create function </a:t>
            </a:r>
            <a:r>
              <a:rPr lang="en-US" altLang="en-US" i="1" dirty="0" err="1"/>
              <a:t>dept_count</a:t>
            </a:r>
            <a:r>
              <a:rPr lang="en-US" altLang="en-US" i="1" dirty="0"/>
              <a:t> </a:t>
            </a:r>
            <a:r>
              <a:rPr lang="en-US" altLang="en-US" dirty="0"/>
              <a:t>(</a:t>
            </a:r>
            <a:r>
              <a:rPr lang="en-US" altLang="en-US" i="1" dirty="0" err="1"/>
              <a:t>dept_name</a:t>
            </a:r>
            <a:r>
              <a:rPr lang="en-US" altLang="en-US" i="1" dirty="0"/>
              <a:t> </a:t>
            </a:r>
            <a:r>
              <a:rPr lang="en-US" altLang="en-US" b="1" dirty="0"/>
              <a:t>varchar</a:t>
            </a:r>
            <a:r>
              <a:rPr lang="en-US" altLang="en-US" dirty="0"/>
              <a:t>(20))</a:t>
            </a:r>
            <a:r>
              <a:rPr lang="en-US" altLang="en-US" b="1" dirty="0"/>
              <a:t/>
            </a:r>
            <a:br>
              <a:rPr lang="en-US" altLang="en-US" b="1" dirty="0"/>
            </a:br>
            <a:r>
              <a:rPr lang="en-US" altLang="en-US" sz="1600" b="1" dirty="0"/>
              <a:t>                </a:t>
            </a:r>
            <a:r>
              <a:rPr lang="en-US" altLang="en-US" b="1" dirty="0"/>
              <a:t>returns integer</a:t>
            </a:r>
            <a:br>
              <a:rPr lang="en-US" altLang="en-US" b="1" dirty="0"/>
            </a:br>
            <a:r>
              <a:rPr lang="en-US" altLang="en-US" b="1" dirty="0"/>
              <a:t>               begin</a:t>
            </a:r>
            <a:br>
              <a:rPr lang="en-US" altLang="en-US" b="1" dirty="0"/>
            </a:br>
            <a:r>
              <a:rPr lang="en-US" altLang="en-US" b="1" dirty="0"/>
              <a:t>               declare </a:t>
            </a:r>
            <a:r>
              <a:rPr lang="en-US" altLang="en-US" i="1" dirty="0" err="1"/>
              <a:t>d_count</a:t>
            </a:r>
            <a:r>
              <a:rPr lang="en-US" altLang="en-US" i="1" dirty="0"/>
              <a:t>  </a:t>
            </a:r>
            <a:r>
              <a:rPr lang="en-US" altLang="en-US" b="1" dirty="0"/>
              <a:t>integer;</a:t>
            </a:r>
            <a:br>
              <a:rPr lang="en-US" altLang="en-US" b="1" dirty="0"/>
            </a:br>
            <a:r>
              <a:rPr lang="en-US" altLang="en-US" b="1" dirty="0"/>
              <a:t>                      select count </a:t>
            </a:r>
            <a:r>
              <a:rPr lang="en-US" altLang="en-US" dirty="0"/>
              <a:t>(</a:t>
            </a:r>
            <a:r>
              <a:rPr lang="en-US" altLang="en-US" i="1" dirty="0"/>
              <a:t>* </a:t>
            </a:r>
            <a:r>
              <a:rPr lang="en-US" altLang="en-US" dirty="0"/>
              <a:t>) </a:t>
            </a:r>
            <a:r>
              <a:rPr lang="en-US" altLang="en-US" b="1" dirty="0"/>
              <a:t>into </a:t>
            </a:r>
            <a:r>
              <a:rPr lang="en-US" altLang="en-US" i="1" dirty="0" err="1"/>
              <a:t>d_count</a:t>
            </a:r>
            <a:r>
              <a:rPr lang="en-US" altLang="en-US" i="1" dirty="0"/>
              <a:t/>
            </a:r>
            <a:br>
              <a:rPr lang="en-US" altLang="en-US" i="1" dirty="0"/>
            </a:br>
            <a:r>
              <a:rPr lang="en-US" altLang="en-US" i="1" dirty="0"/>
              <a:t>                      </a:t>
            </a:r>
            <a:r>
              <a:rPr lang="en-US" altLang="en-US" b="1" dirty="0"/>
              <a:t>from </a:t>
            </a:r>
            <a:r>
              <a:rPr lang="en-US" altLang="en-US" i="1" dirty="0"/>
              <a:t>instructor</a:t>
            </a:r>
            <a:br>
              <a:rPr lang="en-US" altLang="en-US" i="1" dirty="0"/>
            </a:br>
            <a:r>
              <a:rPr lang="en-US" altLang="en-US" i="1" dirty="0"/>
              <a:t>                      </a:t>
            </a:r>
            <a:r>
              <a:rPr lang="en-US" altLang="en-US" b="1" dirty="0"/>
              <a:t>where </a:t>
            </a:r>
            <a:r>
              <a:rPr lang="en-US" altLang="en-US" i="1" dirty="0" err="1"/>
              <a:t>instructor.dept_name</a:t>
            </a:r>
            <a:r>
              <a:rPr lang="en-US" altLang="en-US" i="1" dirty="0"/>
              <a:t> = </a:t>
            </a:r>
            <a:r>
              <a:rPr lang="en-US" altLang="en-US" i="1" dirty="0" err="1"/>
              <a:t>dept_name</a:t>
            </a:r>
            <a:r>
              <a:rPr lang="en-US" altLang="en-US" i="1" dirty="0"/>
              <a:t/>
            </a:r>
            <a:br>
              <a:rPr lang="en-US" altLang="en-US" i="1" dirty="0"/>
            </a:br>
            <a:r>
              <a:rPr lang="en-US" altLang="en-US" i="1" dirty="0"/>
              <a:t>               </a:t>
            </a:r>
            <a:r>
              <a:rPr lang="en-US" altLang="en-US" b="1" dirty="0"/>
              <a:t>return </a:t>
            </a:r>
            <a:r>
              <a:rPr lang="en-US" altLang="en-US" i="1" dirty="0" err="1"/>
              <a:t>d_count</a:t>
            </a:r>
            <a:r>
              <a:rPr lang="en-US" altLang="en-US" i="1" dirty="0"/>
              <a:t>;</a:t>
            </a:r>
            <a:br>
              <a:rPr lang="en-US" altLang="en-US" i="1" dirty="0"/>
            </a:br>
            <a:r>
              <a:rPr lang="en-US" altLang="en-US" i="1" dirty="0"/>
              <a:t>       </a:t>
            </a:r>
            <a:r>
              <a:rPr lang="en-US" altLang="en-US" b="1" dirty="0"/>
              <a:t>end</a:t>
            </a:r>
          </a:p>
          <a:p>
            <a:pPr>
              <a:tabLst>
                <a:tab pos="803275" algn="l"/>
                <a:tab pos="1370013" algn="l"/>
                <a:tab pos="2112963" algn="l"/>
              </a:tabLst>
            </a:pPr>
            <a:r>
              <a:rPr lang="en-US" altLang="en-US" dirty="0"/>
              <a:t>The function </a:t>
            </a:r>
            <a:r>
              <a:rPr lang="en-US" altLang="en-US" i="1" dirty="0" err="1"/>
              <a:t>dept_</a:t>
            </a:r>
            <a:r>
              <a:rPr lang="en-US" altLang="en-US" dirty="0" err="1"/>
              <a:t>count</a:t>
            </a:r>
            <a:r>
              <a:rPr lang="en-US" altLang="en-US" dirty="0"/>
              <a:t> can be used to find the department names and budget of all departments with more that 12 instructors.</a:t>
            </a:r>
          </a:p>
          <a:p>
            <a:pPr>
              <a:buFont typeface="Monotype Sorts" charset="2"/>
              <a:buNone/>
              <a:tabLst>
                <a:tab pos="803275" algn="l"/>
                <a:tab pos="1370013" algn="l"/>
                <a:tab pos="2112963" algn="l"/>
              </a:tabLst>
            </a:pPr>
            <a:r>
              <a:rPr lang="en-US" altLang="en-US" dirty="0"/>
              <a:t>		</a:t>
            </a:r>
            <a:r>
              <a:rPr lang="en-US" altLang="en-US" b="1" dirty="0"/>
              <a:t>select </a:t>
            </a:r>
            <a:r>
              <a:rPr lang="en-US" altLang="en-US" i="1" dirty="0" err="1"/>
              <a:t>dept_name</a:t>
            </a:r>
            <a:r>
              <a:rPr lang="en-US" altLang="en-US" i="1" dirty="0"/>
              <a:t>, budget</a:t>
            </a:r>
            <a:br>
              <a:rPr lang="en-US" altLang="en-US" i="1" dirty="0"/>
            </a:br>
            <a:r>
              <a:rPr lang="en-US" altLang="en-US" i="1" dirty="0"/>
              <a:t>	</a:t>
            </a:r>
            <a:r>
              <a:rPr lang="en-US" altLang="en-US" b="1" dirty="0"/>
              <a:t>from</a:t>
            </a:r>
            <a:r>
              <a:rPr lang="en-US" altLang="en-US" i="1" dirty="0"/>
              <a:t> department</a:t>
            </a:r>
            <a:br>
              <a:rPr lang="en-US" altLang="en-US" i="1" dirty="0"/>
            </a:br>
            <a:r>
              <a:rPr lang="en-US" altLang="en-US" i="1" dirty="0"/>
              <a:t>	</a:t>
            </a:r>
            <a:r>
              <a:rPr lang="en-US" altLang="en-US" b="1" dirty="0"/>
              <a:t>where </a:t>
            </a:r>
            <a:r>
              <a:rPr lang="en-US" altLang="en-US" i="1" dirty="0" err="1"/>
              <a:t>dept_</a:t>
            </a:r>
            <a:r>
              <a:rPr lang="en-US" altLang="en-US" dirty="0" err="1"/>
              <a:t>count</a:t>
            </a:r>
            <a:r>
              <a:rPr lang="en-US" altLang="en-US" dirty="0"/>
              <a:t> (</a:t>
            </a:r>
            <a:r>
              <a:rPr lang="en-US" altLang="en-US" i="1" dirty="0" err="1"/>
              <a:t>dept_name</a:t>
            </a:r>
            <a:r>
              <a:rPr lang="en-US" altLang="en-US" i="1" dirty="0"/>
              <a:t> </a:t>
            </a:r>
            <a:r>
              <a:rPr lang="en-US" altLang="en-US" dirty="0"/>
              <a:t>) &gt; 12</a:t>
            </a:r>
            <a:endParaRPr lang="en-US" altLang="en-US" i="1" dirty="0"/>
          </a:p>
        </p:txBody>
      </p:sp>
      <p:sp>
        <p:nvSpPr>
          <p:cNvPr id="2" name="矩形 1"/>
          <p:cNvSpPr/>
          <p:nvPr/>
        </p:nvSpPr>
        <p:spPr>
          <a:xfrm>
            <a:off x="620038" y="5781754"/>
            <a:ext cx="7521880" cy="615553"/>
          </a:xfrm>
          <a:prstGeom prst="rect">
            <a:avLst/>
          </a:prstGeom>
        </p:spPr>
        <p:txBody>
          <a:bodyPr wrap="square">
            <a:spAutoFit/>
          </a:bodyPr>
          <a:lstStyle/>
          <a:p>
            <a:r>
              <a:rPr kumimoji="1" lang="en-US" altLang="en-US" sz="1700" dirty="0">
                <a:solidFill>
                  <a:srgbClr val="FF0000"/>
                </a:solidFill>
                <a:latin typeface="+mn-lt"/>
                <a:cs typeface="ＭＳ Ｐゴシック" charset="0"/>
              </a:rPr>
              <a:t>https://learn.microsoft.com/zh-cn/sql/relational-databases/user-defined-functions/user-defined-functions?view=sql-server-ver16</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Table Functions</a:t>
            </a:r>
          </a:p>
        </p:txBody>
      </p:sp>
      <p:sp>
        <p:nvSpPr>
          <p:cNvPr id="38915" name="Rectangle 3"/>
          <p:cNvSpPr>
            <a:spLocks noGrp="1" noChangeArrowheads="1"/>
          </p:cNvSpPr>
          <p:nvPr>
            <p:ph type="body" idx="1"/>
          </p:nvPr>
        </p:nvSpPr>
        <p:spPr>
          <a:xfrm>
            <a:off x="482599" y="928339"/>
            <a:ext cx="8648701" cy="5508625"/>
          </a:xfrm>
        </p:spPr>
        <p:txBody>
          <a:bodyPr/>
          <a:lstStyle/>
          <a:p>
            <a:pPr>
              <a:defRPr/>
            </a:pPr>
            <a:r>
              <a:rPr lang="en-US" altLang="en-US" sz="2000" dirty="0"/>
              <a:t>The SQL standard supports functions that can return tables as results; such functions are called </a:t>
            </a:r>
            <a:r>
              <a:rPr lang="en-US" altLang="en-US" sz="2000" b="1" dirty="0">
                <a:solidFill>
                  <a:srgbClr val="002060"/>
                </a:solidFill>
              </a:rPr>
              <a:t>table functions</a:t>
            </a:r>
          </a:p>
          <a:p>
            <a:pPr>
              <a:defRPr/>
            </a:pPr>
            <a:r>
              <a:rPr lang="en-US" altLang="en-US" sz="2000" dirty="0"/>
              <a:t>Example: Return all instructors in a given department</a:t>
            </a:r>
          </a:p>
          <a:p>
            <a:pPr>
              <a:buFont typeface="Monotype Sorts" charset="2"/>
              <a:buNone/>
              <a:defRPr/>
            </a:pPr>
            <a:r>
              <a:rPr lang="en-US" altLang="en-US" sz="2000" dirty="0"/>
              <a:t>	</a:t>
            </a:r>
            <a:r>
              <a:rPr lang="en-US" altLang="en-US" sz="2000" b="1" dirty="0"/>
              <a:t>create</a:t>
            </a:r>
            <a:r>
              <a:rPr lang="en-US" altLang="en-US" sz="2000" dirty="0"/>
              <a:t> </a:t>
            </a:r>
            <a:r>
              <a:rPr lang="en-US" altLang="en-US" sz="2000" b="1" dirty="0"/>
              <a:t>function</a:t>
            </a:r>
            <a:r>
              <a:rPr lang="en-US" altLang="en-US" sz="2000" dirty="0"/>
              <a:t> </a:t>
            </a:r>
            <a:r>
              <a:rPr lang="en-US" altLang="en-US" sz="2000" i="1" dirty="0" err="1"/>
              <a:t>instructor_of</a:t>
            </a:r>
            <a:r>
              <a:rPr lang="en-US" altLang="en-US" sz="2000" dirty="0"/>
              <a:t> (</a:t>
            </a:r>
            <a:r>
              <a:rPr lang="en-US" altLang="en-US" sz="2000" i="1" dirty="0"/>
              <a:t>dept_name</a:t>
            </a:r>
            <a:r>
              <a:rPr lang="en-US" altLang="en-US" sz="2000" dirty="0"/>
              <a:t> </a:t>
            </a:r>
            <a:r>
              <a:rPr lang="en-US" altLang="en-US" sz="2000" b="1" dirty="0"/>
              <a:t>char</a:t>
            </a:r>
            <a:r>
              <a:rPr lang="en-US" altLang="en-US" sz="2000" dirty="0"/>
              <a:t>(20))</a:t>
            </a:r>
          </a:p>
          <a:p>
            <a:pPr>
              <a:buFont typeface="Monotype Sorts" charset="2"/>
              <a:buNone/>
              <a:defRPr/>
            </a:pPr>
            <a:r>
              <a:rPr lang="en-US" altLang="en-US" sz="2000" dirty="0"/>
              <a:t>		</a:t>
            </a:r>
            <a:r>
              <a:rPr lang="en-US" altLang="en-US" sz="2000" b="1" dirty="0"/>
              <a:t>returns</a:t>
            </a:r>
            <a:r>
              <a:rPr lang="en-US" altLang="en-US" sz="2000" dirty="0"/>
              <a:t> </a:t>
            </a:r>
            <a:r>
              <a:rPr lang="en-US" altLang="en-US" sz="2000" b="1" dirty="0"/>
              <a:t>table  </a:t>
            </a:r>
            <a:r>
              <a:rPr lang="en-US" altLang="en-US" sz="2000" dirty="0"/>
              <a:t>(</a:t>
            </a:r>
            <a:r>
              <a:rPr lang="en-US" altLang="en-US" sz="2000" b="1" dirty="0"/>
              <a:t> </a:t>
            </a:r>
            <a:r>
              <a:rPr lang="en-US" altLang="en-US" sz="2000" dirty="0"/>
              <a:t> </a:t>
            </a:r>
          </a:p>
          <a:p>
            <a:pPr>
              <a:buFont typeface="Monotype Sorts" charset="2"/>
              <a:buNone/>
              <a:defRPr/>
            </a:pPr>
            <a:r>
              <a:rPr lang="en-US" altLang="en-US" sz="2000" dirty="0"/>
              <a:t>                        </a:t>
            </a:r>
            <a:r>
              <a:rPr lang="en-US" altLang="en-US" sz="2000" i="1" dirty="0"/>
              <a:t>ID </a:t>
            </a:r>
            <a:r>
              <a:rPr lang="en-US" altLang="en-US" sz="2000" b="1" dirty="0" err="1"/>
              <a:t>varchar</a:t>
            </a:r>
            <a:r>
              <a:rPr lang="en-US" altLang="en-US" sz="2000" dirty="0"/>
              <a:t>(5),</a:t>
            </a:r>
            <a:br>
              <a:rPr lang="en-US" altLang="en-US" sz="2000" dirty="0"/>
            </a:br>
            <a:r>
              <a:rPr lang="en-US" altLang="en-US" sz="2000" dirty="0"/>
              <a:t>	          </a:t>
            </a:r>
            <a:r>
              <a:rPr lang="en-US" altLang="en-US" sz="2000" i="1" dirty="0"/>
              <a:t>name</a:t>
            </a:r>
            <a:r>
              <a:rPr lang="en-US" altLang="en-US" sz="2000" dirty="0"/>
              <a:t> </a:t>
            </a:r>
            <a:r>
              <a:rPr lang="en-US" altLang="en-US" sz="2000" b="1" dirty="0" err="1"/>
              <a:t>varchar</a:t>
            </a:r>
            <a:r>
              <a:rPr lang="en-US" altLang="en-US" sz="2000" dirty="0"/>
              <a:t>(20),</a:t>
            </a:r>
            <a:br>
              <a:rPr lang="en-US" altLang="en-US" sz="2000" dirty="0"/>
            </a:br>
            <a:r>
              <a:rPr lang="en-US" altLang="en-US" sz="2000" dirty="0"/>
              <a:t>                   </a:t>
            </a:r>
            <a:r>
              <a:rPr lang="en-US" altLang="en-US" sz="2000" i="1" dirty="0"/>
              <a:t>dept_name</a:t>
            </a:r>
            <a:r>
              <a:rPr lang="en-US" altLang="en-US" sz="2000" dirty="0"/>
              <a:t> </a:t>
            </a:r>
            <a:r>
              <a:rPr lang="en-US" altLang="en-US" sz="2000" b="1" dirty="0" err="1"/>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a:p>
            <a:pPr>
              <a:buFont typeface="Monotype Sorts" charset="2"/>
              <a:buNone/>
              <a:defRPr/>
            </a:pPr>
            <a:r>
              <a:rPr lang="en-US" altLang="en-US" sz="2000" dirty="0"/>
              <a:t>	         </a:t>
            </a:r>
            <a:r>
              <a:rPr lang="en-US" altLang="en-US" sz="2000" b="1" dirty="0"/>
              <a:t>return</a:t>
            </a:r>
            <a:r>
              <a:rPr lang="en-US" altLang="en-US" sz="2000" dirty="0"/>
              <a:t> </a:t>
            </a:r>
            <a:r>
              <a:rPr lang="en-US" altLang="en-US" sz="2000" b="1" dirty="0"/>
              <a:t>table</a:t>
            </a:r>
            <a:r>
              <a:rPr lang="en-US" altLang="en-US" sz="2000" dirty="0"/>
              <a:t/>
            </a:r>
            <a:br>
              <a:rPr lang="en-US" altLang="en-US" sz="2000" dirty="0"/>
            </a:br>
            <a:r>
              <a:rPr lang="en-US" altLang="en-US" sz="2000" dirty="0"/>
              <a:t>	         (</a:t>
            </a:r>
            <a:r>
              <a:rPr lang="en-US" altLang="en-US" sz="2000" b="1" dirty="0"/>
              <a:t>select</a:t>
            </a:r>
            <a:r>
              <a:rPr lang="en-US" altLang="en-US" sz="2000" dirty="0"/>
              <a:t> </a:t>
            </a:r>
            <a:r>
              <a:rPr lang="en-US" altLang="en-US" sz="2000" i="1" dirty="0"/>
              <a:t>ID, name, dept_name, salary</a:t>
            </a:r>
            <a:r>
              <a:rPr lang="en-US" altLang="en-US" sz="2000" dirty="0"/>
              <a:t/>
            </a:r>
            <a:br>
              <a:rPr lang="en-US" altLang="en-US" sz="2000" dirty="0"/>
            </a:br>
            <a:r>
              <a:rPr lang="en-US" altLang="en-US" sz="2000" dirty="0"/>
              <a:t>	          </a:t>
            </a:r>
            <a:r>
              <a:rPr lang="en-US" altLang="en-US" sz="2000" b="1" dirty="0"/>
              <a:t>from</a:t>
            </a:r>
            <a:r>
              <a:rPr lang="en-US" altLang="en-US" sz="2000" dirty="0"/>
              <a:t> </a:t>
            </a:r>
            <a:r>
              <a:rPr lang="en-US" altLang="en-US" sz="2000" i="1" dirty="0"/>
              <a:t>instructor</a:t>
            </a:r>
            <a:br>
              <a:rPr lang="en-US" altLang="en-US" sz="2000" i="1" dirty="0"/>
            </a:br>
            <a:r>
              <a:rPr lang="en-US" altLang="en-US" sz="2000" dirty="0"/>
              <a:t>	          </a:t>
            </a:r>
            <a:r>
              <a:rPr lang="en-US" altLang="en-US" sz="2000" b="1" dirty="0"/>
              <a:t>where</a:t>
            </a:r>
            <a:r>
              <a:rPr lang="en-US" altLang="en-US" sz="2000" i="1" dirty="0"/>
              <a:t> </a:t>
            </a:r>
            <a:r>
              <a:rPr lang="en-US" altLang="en-US" sz="2000" i="1" dirty="0" err="1"/>
              <a:t>instructor.dept_name</a:t>
            </a:r>
            <a:r>
              <a:rPr lang="en-US" altLang="en-US" sz="2000" i="1" dirty="0"/>
              <a:t> = </a:t>
            </a:r>
            <a:r>
              <a:rPr lang="en-US" altLang="en-US" sz="2000" i="1" dirty="0" err="1"/>
              <a:t>instructor_of.dept_name</a:t>
            </a:r>
            <a:r>
              <a:rPr lang="en-US" altLang="en-US" sz="2000" dirty="0"/>
              <a:t>)</a:t>
            </a:r>
          </a:p>
          <a:p>
            <a:pPr>
              <a:defRPr/>
            </a:pPr>
            <a:r>
              <a:rPr lang="en-US" altLang="en-US" sz="2000" dirty="0"/>
              <a:t>Usage</a:t>
            </a:r>
          </a:p>
          <a:p>
            <a:pPr>
              <a:buFont typeface="Monotype Sorts" charset="2"/>
              <a:buNone/>
              <a:defRPr/>
            </a:pPr>
            <a:r>
              <a:rPr lang="en-US" altLang="en-US" sz="2000" dirty="0"/>
              <a:t>		</a:t>
            </a:r>
            <a:r>
              <a:rPr lang="en-US" altLang="en-US" sz="2000" b="1" dirty="0">
                <a:solidFill>
                  <a:srgbClr val="FF0000"/>
                </a:solidFill>
              </a:rPr>
              <a:t>select *</a:t>
            </a:r>
            <a:br>
              <a:rPr lang="en-US" altLang="en-US" sz="2000" b="1" dirty="0">
                <a:solidFill>
                  <a:srgbClr val="FF0000"/>
                </a:solidFill>
              </a:rPr>
            </a:br>
            <a:r>
              <a:rPr lang="en-US" altLang="en-US" sz="2000" b="1" dirty="0">
                <a:solidFill>
                  <a:srgbClr val="FF0000"/>
                </a:solidFill>
              </a:rPr>
              <a:t>	from table </a:t>
            </a:r>
            <a:r>
              <a:rPr lang="en-US" altLang="en-US" sz="2000" dirty="0">
                <a:solidFill>
                  <a:srgbClr val="FF0000"/>
                </a:solidFill>
              </a:rPr>
              <a:t>(</a:t>
            </a:r>
            <a:r>
              <a:rPr lang="en-US" altLang="en-US" sz="2000" i="1" dirty="0" err="1">
                <a:solidFill>
                  <a:srgbClr val="FF0000"/>
                </a:solidFill>
              </a:rPr>
              <a:t>instructor_of</a:t>
            </a:r>
            <a:r>
              <a:rPr lang="en-US" altLang="en-US" sz="2000" i="1" dirty="0">
                <a:solidFill>
                  <a:srgbClr val="FF0000"/>
                </a:solidFill>
              </a:rPr>
              <a:t> </a:t>
            </a:r>
            <a:r>
              <a:rPr lang="en-US" altLang="en-US" sz="2000" dirty="0">
                <a:solidFill>
                  <a:srgbClr val="FF0000"/>
                </a:solidFill>
              </a:rPr>
              <a:t>(</a:t>
            </a:r>
            <a:r>
              <a:rPr lang="en-US" altLang="ja-JP" sz="2000" dirty="0">
                <a:solidFill>
                  <a:srgbClr val="FF0000"/>
                </a:solidFill>
              </a:rPr>
              <a:t>'Music'))</a:t>
            </a:r>
            <a:endParaRPr lang="en-US" altLang="en-US" sz="2000"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SQL Procedures</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780845" cy="4903787"/>
          </a:xfrm>
        </p:spPr>
        <p:txBody>
          <a:bodyPr lIns="91440"/>
          <a:lstStyle/>
          <a:p>
            <a:r>
              <a:rPr lang="en-US" altLang="en-US" sz="2000" dirty="0"/>
              <a:t>The </a:t>
            </a:r>
            <a:r>
              <a:rPr lang="en-US" altLang="en-US" sz="2000" i="1" dirty="0" err="1"/>
              <a:t>dept_count</a:t>
            </a:r>
            <a:r>
              <a:rPr lang="en-US" altLang="en-US" sz="2000" i="1" dirty="0"/>
              <a:t> </a:t>
            </a:r>
            <a:r>
              <a:rPr lang="en-US" altLang="en-US" sz="2000" dirty="0"/>
              <a:t>function could instead be written as procedure:</a:t>
            </a:r>
          </a:p>
          <a:p>
            <a:pPr>
              <a:buFont typeface="Monotype Sorts" charset="2"/>
              <a:buNone/>
            </a:pPr>
            <a:r>
              <a:rPr lang="en-US" altLang="en-US" sz="2000" b="1" dirty="0"/>
              <a:t>	create procedure </a:t>
            </a:r>
            <a:r>
              <a:rPr lang="en-US" altLang="en-US" sz="2000" i="1" dirty="0" err="1"/>
              <a:t>dept_count_proc</a:t>
            </a:r>
            <a:r>
              <a:rPr lang="en-US" altLang="en-US" sz="2000" i="1" dirty="0"/>
              <a:t> </a:t>
            </a:r>
            <a:r>
              <a:rPr lang="en-US" altLang="en-US" sz="2000" dirty="0"/>
              <a:t>(</a:t>
            </a:r>
            <a:r>
              <a:rPr lang="en-US" altLang="en-US" sz="2000" b="1" dirty="0"/>
              <a:t>in </a:t>
            </a:r>
            <a:r>
              <a:rPr lang="en-US" altLang="en-US" sz="2000" i="1" dirty="0"/>
              <a:t>dept_name </a:t>
            </a:r>
            <a:r>
              <a:rPr lang="en-US" altLang="en-US" sz="2000" b="1" dirty="0" err="1"/>
              <a:t>varchar</a:t>
            </a:r>
            <a:r>
              <a:rPr lang="en-US" altLang="en-US" sz="2000" dirty="0"/>
              <a:t>(20), </a:t>
            </a:r>
            <a:br>
              <a:rPr lang="en-US" altLang="en-US" sz="2000" dirty="0"/>
            </a:br>
            <a:r>
              <a:rPr lang="en-US" altLang="en-US" sz="2000" dirty="0"/>
              <a:t>                                                           </a:t>
            </a:r>
            <a:r>
              <a:rPr lang="en-US" altLang="en-US" sz="2000" b="1" dirty="0"/>
              <a:t>out </a:t>
            </a:r>
            <a:r>
              <a:rPr lang="en-US" altLang="en-US" sz="2000" i="1" dirty="0" err="1"/>
              <a:t>d_count</a:t>
            </a:r>
            <a:r>
              <a:rPr lang="en-US" altLang="en-US" sz="2000" i="1" dirty="0"/>
              <a:t> </a:t>
            </a:r>
            <a:r>
              <a:rPr lang="en-US" altLang="en-US" sz="2000" b="1" dirty="0"/>
              <a:t>integer)</a:t>
            </a:r>
            <a:br>
              <a:rPr lang="en-US" altLang="en-US" sz="2000" b="1" dirty="0"/>
            </a:br>
            <a:r>
              <a:rPr lang="en-US" altLang="en-US" sz="2000" b="1" dirty="0"/>
              <a:t>   begin</a:t>
            </a:r>
          </a:p>
          <a:p>
            <a:pPr>
              <a:buFont typeface="Monotype Sorts" charset="2"/>
              <a:buNone/>
            </a:pPr>
            <a:r>
              <a:rPr lang="en-US" altLang="en-US" sz="2000" b="1" dirty="0"/>
              <a:t>	       select count</a:t>
            </a:r>
            <a:r>
              <a:rPr lang="en-US" altLang="en-US" sz="2000" dirty="0"/>
              <a:t>(</a:t>
            </a:r>
            <a:r>
              <a:rPr lang="en-US" altLang="en-US" sz="2000" i="1" dirty="0"/>
              <a:t>*</a:t>
            </a:r>
            <a:r>
              <a:rPr lang="en-US" altLang="en-US" sz="2000" dirty="0"/>
              <a:t>) </a:t>
            </a:r>
            <a:r>
              <a:rPr lang="en-US" altLang="en-US" sz="2000" b="1" dirty="0"/>
              <a:t>into </a:t>
            </a:r>
            <a:r>
              <a:rPr lang="en-US" altLang="en-US" sz="2000" i="1" dirty="0" err="1"/>
              <a:t>d_count</a:t>
            </a:r>
            <a:r>
              <a:rPr lang="en-US" altLang="en-US" sz="2000" i="1" dirty="0"/>
              <a:t/>
            </a:r>
            <a:br>
              <a:rPr lang="en-US" altLang="en-US" sz="2000" i="1" dirty="0"/>
            </a:br>
            <a:r>
              <a:rPr lang="en-US" altLang="en-US" sz="2000" i="1" dirty="0"/>
              <a:t>       </a:t>
            </a:r>
            <a:r>
              <a:rPr lang="en-US" altLang="en-US" sz="2000" b="1" dirty="0"/>
              <a:t>from </a:t>
            </a:r>
            <a:r>
              <a:rPr lang="en-US" altLang="en-US" sz="2000" i="1" dirty="0"/>
              <a:t>instructor</a:t>
            </a:r>
            <a:br>
              <a:rPr lang="en-US" altLang="en-US" sz="2000" i="1" dirty="0"/>
            </a:br>
            <a:r>
              <a:rPr lang="en-US" altLang="en-US" sz="2000" i="1" dirty="0"/>
              <a:t>       </a:t>
            </a:r>
            <a:r>
              <a:rPr lang="en-US" altLang="en-US" sz="2000" b="1" dirty="0"/>
              <a:t>where </a:t>
            </a:r>
            <a:r>
              <a:rPr lang="en-US" altLang="en-US" sz="2000" i="1" dirty="0" err="1"/>
              <a:t>instructor.dept_name</a:t>
            </a:r>
            <a:r>
              <a:rPr lang="en-US" altLang="en-US" sz="2000" i="1" dirty="0"/>
              <a:t> = </a:t>
            </a:r>
            <a:r>
              <a:rPr lang="en-US" altLang="en-US" sz="2000" i="1" dirty="0" err="1"/>
              <a:t>dept_count_proc.dept_name</a:t>
            </a:r>
            <a:endParaRPr lang="en-US" altLang="en-US" sz="2000" i="1" dirty="0"/>
          </a:p>
          <a:p>
            <a:pPr>
              <a:buFont typeface="Monotype Sorts" charset="2"/>
              <a:buNone/>
            </a:pPr>
            <a:r>
              <a:rPr lang="en-US" altLang="en-US" sz="2000" i="1" dirty="0"/>
              <a:t>        </a:t>
            </a:r>
            <a:r>
              <a:rPr lang="en-US" altLang="en-US" sz="2000" b="1" dirty="0"/>
              <a:t>end</a:t>
            </a:r>
            <a:endParaRPr lang="en-US" altLang="en-US" sz="2000" dirty="0"/>
          </a:p>
          <a:p>
            <a:r>
              <a:rPr lang="en-US" altLang="en-US" sz="2000" dirty="0"/>
              <a:t>The keywords </a:t>
            </a:r>
            <a:r>
              <a:rPr lang="en-US" altLang="en-US" sz="2000" b="1" dirty="0"/>
              <a:t>in</a:t>
            </a:r>
            <a:r>
              <a:rPr lang="en-US" altLang="en-US" sz="2000" dirty="0"/>
              <a:t> and  </a:t>
            </a:r>
            <a:r>
              <a:rPr lang="en-US" altLang="en-US" sz="2000" b="1" dirty="0"/>
              <a:t>out  </a:t>
            </a:r>
            <a:r>
              <a:rPr lang="en-US" altLang="en-US" sz="2000" dirty="0"/>
              <a:t>are parameters that are expected to have values assigned to them and parameters whose values are set in the procedure in order to return results.</a:t>
            </a:r>
          </a:p>
          <a:p>
            <a:r>
              <a:rPr lang="en-US" altLang="en-US" sz="2000" dirty="0"/>
              <a:t>Procedures can be invoked either from an SQL procedure or from embedded SQL, using the </a:t>
            </a:r>
            <a:r>
              <a:rPr lang="en-US" altLang="en-US" sz="2000" b="1" dirty="0"/>
              <a:t>call</a:t>
            </a:r>
            <a:r>
              <a:rPr lang="en-US" altLang="en-US" sz="2000" dirty="0"/>
              <a:t> statement.</a:t>
            </a:r>
          </a:p>
          <a:p>
            <a:pPr>
              <a:buFont typeface="Monotype Sorts" charset="2"/>
              <a:buNone/>
            </a:pPr>
            <a:r>
              <a:rPr lang="en-US" altLang="en-US" sz="2000" b="1" dirty="0"/>
              <a:t>		</a:t>
            </a:r>
            <a:r>
              <a:rPr lang="en-US" altLang="en-US" sz="2000" b="1" dirty="0">
                <a:solidFill>
                  <a:srgbClr val="FF0000"/>
                </a:solidFill>
              </a:rPr>
              <a:t>declare </a:t>
            </a:r>
            <a:r>
              <a:rPr lang="en-US" altLang="en-US" sz="2000" i="1" dirty="0" err="1">
                <a:solidFill>
                  <a:srgbClr val="FF0000"/>
                </a:solidFill>
              </a:rPr>
              <a:t>d_count</a:t>
            </a:r>
            <a:r>
              <a:rPr lang="en-US" altLang="en-US" sz="2000" i="1" dirty="0">
                <a:solidFill>
                  <a:srgbClr val="FF0000"/>
                </a:solidFill>
              </a:rPr>
              <a:t> </a:t>
            </a:r>
            <a:r>
              <a:rPr lang="en-US" altLang="en-US" sz="2000" b="1" dirty="0">
                <a:solidFill>
                  <a:srgbClr val="FF0000"/>
                </a:solidFill>
              </a:rPr>
              <a:t>integer</a:t>
            </a:r>
            <a:r>
              <a:rPr lang="en-US" altLang="en-US" sz="2000" dirty="0">
                <a:solidFill>
                  <a:srgbClr val="FF0000"/>
                </a:solidFill>
              </a:rPr>
              <a:t>;</a:t>
            </a:r>
            <a:br>
              <a:rPr lang="en-US" altLang="en-US" sz="2000" dirty="0">
                <a:solidFill>
                  <a:srgbClr val="FF0000"/>
                </a:solidFill>
              </a:rPr>
            </a:br>
            <a:r>
              <a:rPr lang="en-US" altLang="en-US" sz="2000" dirty="0">
                <a:solidFill>
                  <a:srgbClr val="FF0000"/>
                </a:solidFill>
              </a:rPr>
              <a:t>	</a:t>
            </a:r>
            <a:r>
              <a:rPr lang="en-US" altLang="en-US" sz="2000" b="1" dirty="0">
                <a:solidFill>
                  <a:srgbClr val="FF0000"/>
                </a:solidFill>
              </a:rPr>
              <a:t>call </a:t>
            </a:r>
            <a:r>
              <a:rPr lang="en-US" altLang="en-US" sz="2000" i="1" dirty="0" err="1">
                <a:solidFill>
                  <a:srgbClr val="FF0000"/>
                </a:solidFill>
              </a:rPr>
              <a:t>dept_count_proc</a:t>
            </a:r>
            <a:r>
              <a:rPr lang="en-US" altLang="en-US" sz="2000" dirty="0">
                <a:solidFill>
                  <a:srgbClr val="FF0000"/>
                </a:solidFill>
              </a:rPr>
              <a:t>( </a:t>
            </a:r>
            <a:r>
              <a:rPr lang="en-US" altLang="ja-JP" sz="2000" dirty="0">
                <a:solidFill>
                  <a:srgbClr val="FF0000"/>
                </a:solidFill>
              </a:rPr>
              <a:t>'Physics', </a:t>
            </a:r>
            <a:r>
              <a:rPr lang="en-US" altLang="ja-JP" sz="2000" i="1" dirty="0" err="1">
                <a:solidFill>
                  <a:srgbClr val="FF0000"/>
                </a:solidFill>
              </a:rPr>
              <a:t>d_count</a:t>
            </a:r>
            <a:r>
              <a:rPr lang="en-US" altLang="ja-JP" sz="2000" dirty="0">
                <a:solidFill>
                  <a:srgbClr val="FF0000"/>
                </a:solidFill>
              </a:rPr>
              <a:t>);</a:t>
            </a:r>
          </a:p>
          <a:p>
            <a:pPr>
              <a:buFont typeface="Monotype Sorts" charset="2"/>
              <a:buNone/>
            </a:pPr>
            <a:r>
              <a:rPr lang="en-US" altLang="en-US" dirty="0"/>
              <a:t>	</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SQL Procedures (Cont.)</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38802" cy="1844719"/>
          </a:xfrm>
        </p:spPr>
        <p:txBody>
          <a:bodyPr lIns="91440"/>
          <a:lstStyle/>
          <a:p>
            <a:r>
              <a:rPr lang="en-US" altLang="en-US" sz="2400" dirty="0"/>
              <a:t>Procedures and functions can be invoked also from dynamic SQL</a:t>
            </a:r>
          </a:p>
          <a:p>
            <a:r>
              <a:rPr lang="en-US" altLang="en-US" sz="2400" dirty="0"/>
              <a:t>SQL allows more than one procedure of the so long as the number of arguments of the procedures with the same name is different.</a:t>
            </a:r>
          </a:p>
          <a:p>
            <a:r>
              <a:rPr lang="en-US" altLang="en-US" sz="2400" dirty="0"/>
              <a:t>The name, along with the number of arguments, is used to identify the procedure. </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sz="2400" dirty="0">
                <a:effectLst>
                  <a:outerShdw blurRad="38100" dist="38100" dir="2700000" algn="tl">
                    <a:srgbClr val="C0C0C0"/>
                  </a:outerShdw>
                </a:effectLst>
              </a:rPr>
              <a:t>Language Constructs for Procedures &amp; Functions</a:t>
            </a:r>
          </a:p>
        </p:txBody>
      </p:sp>
      <p:sp>
        <p:nvSpPr>
          <p:cNvPr id="7170" name="Rectangle 3"/>
          <p:cNvSpPr>
            <a:spLocks noGrp="1" noChangeArrowheads="1"/>
          </p:cNvSpPr>
          <p:nvPr>
            <p:ph idx="1"/>
          </p:nvPr>
        </p:nvSpPr>
        <p:spPr>
          <a:xfrm>
            <a:off x="285750" y="966790"/>
            <a:ext cx="8756649" cy="5074998"/>
          </a:xfrm>
        </p:spPr>
        <p:txBody>
          <a:bodyPr lIns="91440"/>
          <a:lstStyle/>
          <a:p>
            <a:pPr>
              <a:defRPr/>
            </a:pPr>
            <a:r>
              <a:rPr lang="en-US" altLang="en-US" sz="2000" dirty="0"/>
              <a:t>SQL supports constructs that gives it almost all the power of a general-purpose programming language.</a:t>
            </a:r>
          </a:p>
          <a:p>
            <a:pPr lvl="1">
              <a:defRPr/>
            </a:pPr>
            <a:r>
              <a:rPr lang="en-US" altLang="en-US" sz="2000" dirty="0">
                <a:ea typeface="ＭＳ Ｐゴシック" pitchFamily="34" charset="-128"/>
              </a:rPr>
              <a:t>Warning: most database systems implement their own variant of the standard syntax below.</a:t>
            </a:r>
          </a:p>
          <a:p>
            <a:pPr>
              <a:defRPr/>
            </a:pPr>
            <a:r>
              <a:rPr lang="en-US" altLang="en-US" sz="2000" dirty="0"/>
              <a:t>Compound statement: </a:t>
            </a:r>
            <a:r>
              <a:rPr lang="en-US" altLang="en-US" sz="2000" b="1" dirty="0"/>
              <a:t>begin</a:t>
            </a:r>
            <a:r>
              <a:rPr lang="en-US" altLang="en-US" sz="2000" dirty="0"/>
              <a:t> … </a:t>
            </a:r>
            <a:r>
              <a:rPr lang="en-US" altLang="en-US" sz="2000" b="1" dirty="0"/>
              <a:t>end,</a:t>
            </a:r>
            <a:r>
              <a:rPr lang="en-US" altLang="en-US" sz="2000" dirty="0"/>
              <a:t> </a:t>
            </a:r>
          </a:p>
          <a:p>
            <a:pPr lvl="1">
              <a:defRPr/>
            </a:pPr>
            <a:r>
              <a:rPr lang="en-US" altLang="en-US" sz="2000" dirty="0">
                <a:ea typeface="ＭＳ Ｐゴシック" pitchFamily="34" charset="-128"/>
              </a:rPr>
              <a:t>May contain multiple SQL statements between </a:t>
            </a:r>
            <a:r>
              <a:rPr lang="en-US" altLang="en-US" sz="2000" b="1" dirty="0">
                <a:ea typeface="ＭＳ Ｐゴシック" pitchFamily="34" charset="-128"/>
              </a:rPr>
              <a:t>begin</a:t>
            </a:r>
            <a:r>
              <a:rPr lang="en-US" altLang="en-US" sz="2000" dirty="0">
                <a:ea typeface="ＭＳ Ｐゴシック" pitchFamily="34" charset="-128"/>
              </a:rPr>
              <a:t> and </a:t>
            </a:r>
            <a:r>
              <a:rPr lang="en-US" altLang="en-US" sz="2000" b="1" dirty="0">
                <a:ea typeface="ＭＳ Ｐゴシック" pitchFamily="34" charset="-128"/>
              </a:rPr>
              <a:t>end</a:t>
            </a:r>
            <a:r>
              <a:rPr lang="en-US" altLang="en-US" sz="2000" dirty="0">
                <a:ea typeface="ＭＳ Ｐゴシック" pitchFamily="34" charset="-128"/>
              </a:rPr>
              <a:t>.</a:t>
            </a:r>
          </a:p>
          <a:p>
            <a:pPr lvl="1">
              <a:defRPr/>
            </a:pPr>
            <a:r>
              <a:rPr lang="en-US" altLang="en-US" sz="2000" dirty="0">
                <a:ea typeface="ＭＳ Ｐゴシック" pitchFamily="34" charset="-128"/>
              </a:rPr>
              <a:t>Local variables can be declared within a compound statements</a:t>
            </a:r>
          </a:p>
          <a:p>
            <a:pPr>
              <a:defRPr/>
            </a:pPr>
            <a:r>
              <a:rPr lang="en-US" altLang="en-US" sz="2000" dirty="0"/>
              <a:t>While and repeat statements:</a:t>
            </a:r>
          </a:p>
          <a:p>
            <a:pPr lvl="1">
              <a:defRPr/>
            </a:pPr>
            <a:r>
              <a:rPr lang="en-US" altLang="en-US" sz="2000" dirty="0">
                <a:ea typeface="ＭＳ Ｐゴシック" pitchFamily="34" charset="-128"/>
              </a:rPr>
              <a:t>  </a:t>
            </a:r>
            <a:r>
              <a:rPr lang="en-US" altLang="en-US" sz="2000" b="1" dirty="0">
                <a:ea typeface="ＭＳ Ｐゴシック" pitchFamily="34" charset="-128"/>
              </a:rPr>
              <a:t>while</a:t>
            </a:r>
            <a:r>
              <a:rPr lang="en-US" altLang="en-US" sz="2000" dirty="0">
                <a:ea typeface="ＭＳ Ｐゴシック" pitchFamily="34" charset="-128"/>
              </a:rPr>
              <a:t> </a:t>
            </a:r>
            <a:r>
              <a:rPr lang="en-US" altLang="en-US" sz="2000" dirty="0" err="1">
                <a:ea typeface="ＭＳ Ｐゴシック" pitchFamily="34" charset="-128"/>
              </a:rPr>
              <a:t>boolean</a:t>
            </a:r>
            <a:r>
              <a:rPr lang="en-US" altLang="en-US" sz="2000" dirty="0">
                <a:ea typeface="ＭＳ Ｐゴシック" pitchFamily="34" charset="-128"/>
              </a:rPr>
              <a:t> expression  </a:t>
            </a:r>
            <a:r>
              <a:rPr lang="en-US" altLang="en-US" sz="2000" b="1" dirty="0">
                <a:ea typeface="ＭＳ Ｐゴシック" pitchFamily="34" charset="-128"/>
              </a:rPr>
              <a:t>do</a:t>
            </a:r>
          </a:p>
          <a:p>
            <a:pPr lvl="2">
              <a:lnSpc>
                <a:spcPct val="70000"/>
              </a:lnSpc>
              <a:buFont typeface="Webdings" panose="05030102010509060703" pitchFamily="18" charset="2"/>
              <a:buNone/>
              <a:defRPr/>
            </a:pPr>
            <a:r>
              <a:rPr lang="en-US" altLang="en-US" sz="2000" dirty="0">
                <a:ea typeface="ＭＳ Ｐゴシック" pitchFamily="34" charset="-128"/>
              </a:rPr>
              <a:t>           sequence of statements ;</a:t>
            </a:r>
          </a:p>
          <a:p>
            <a:pPr lvl="1">
              <a:lnSpc>
                <a:spcPct val="70000"/>
              </a:lnSpc>
              <a:buFont typeface="Monotype Sorts" charset="2"/>
              <a:buNone/>
              <a:defRPr/>
            </a:pPr>
            <a:r>
              <a:rPr lang="en-US" altLang="en-US" sz="2000" dirty="0">
                <a:ea typeface="ＭＳ Ｐゴシック" pitchFamily="34" charset="-128"/>
              </a:rPr>
              <a:t>		</a:t>
            </a:r>
            <a:r>
              <a:rPr lang="en-US" altLang="en-US" sz="2000" b="1" dirty="0">
                <a:ea typeface="ＭＳ Ｐゴシック" pitchFamily="34" charset="-128"/>
              </a:rPr>
              <a:t>end </a:t>
            </a:r>
            <a:r>
              <a:rPr lang="en-US" altLang="en-US" sz="2000" b="1" dirty="0" smtClean="0">
                <a:ea typeface="ＭＳ Ｐゴシック" pitchFamily="34" charset="-128"/>
              </a:rPr>
              <a:t>while</a:t>
            </a:r>
            <a:endParaRPr lang="en-US" altLang="en-US" sz="2000" dirty="0">
              <a:ea typeface="ＭＳ Ｐゴシック" pitchFamily="34" charset="-128"/>
            </a:endParaRPr>
          </a:p>
          <a:p>
            <a:pPr lvl="1">
              <a:defRPr/>
            </a:pPr>
            <a:r>
              <a:rPr lang="en-US" altLang="en-US" sz="2000" dirty="0">
                <a:ea typeface="ＭＳ Ｐゴシック" pitchFamily="34" charset="-128"/>
              </a:rPr>
              <a:t> </a:t>
            </a:r>
            <a:r>
              <a:rPr lang="en-US" altLang="en-US" sz="2000" b="1" dirty="0">
                <a:ea typeface="ＭＳ Ｐゴシック" pitchFamily="34" charset="-128"/>
              </a:rPr>
              <a:t>repeat</a:t>
            </a:r>
          </a:p>
          <a:p>
            <a:pPr lvl="2">
              <a:lnSpc>
                <a:spcPct val="70000"/>
              </a:lnSpc>
              <a:buFont typeface="Monotype Sorts" charset="2"/>
              <a:buNone/>
              <a:defRPr/>
            </a:pPr>
            <a:r>
              <a:rPr lang="en-US" altLang="en-US" sz="2000" dirty="0">
                <a:ea typeface="ＭＳ Ｐゴシック" pitchFamily="34" charset="-128"/>
              </a:rPr>
              <a:t>         sequence of statements ;</a:t>
            </a:r>
          </a:p>
          <a:p>
            <a:pPr lvl="1">
              <a:lnSpc>
                <a:spcPct val="70000"/>
              </a:lnSpc>
              <a:buFont typeface="Monotype Sorts" charset="2"/>
              <a:buNone/>
              <a:defRPr/>
            </a:pPr>
            <a:r>
              <a:rPr lang="en-US" altLang="en-US" sz="2000" dirty="0">
                <a:ea typeface="ＭＳ Ｐゴシック" pitchFamily="34" charset="-128"/>
              </a:rPr>
              <a:t>		until </a:t>
            </a:r>
            <a:r>
              <a:rPr lang="en-US" altLang="en-US" sz="2000" dirty="0" err="1">
                <a:ea typeface="ＭＳ Ｐゴシック" pitchFamily="34" charset="-128"/>
              </a:rPr>
              <a:t>boolean</a:t>
            </a:r>
            <a:r>
              <a:rPr lang="en-US" altLang="en-US" sz="2000" dirty="0">
                <a:ea typeface="ＭＳ Ｐゴシック" pitchFamily="34" charset="-128"/>
              </a:rPr>
              <a:t> expression </a:t>
            </a:r>
          </a:p>
          <a:p>
            <a:pPr lvl="1">
              <a:lnSpc>
                <a:spcPct val="70000"/>
              </a:lnSpc>
              <a:buFont typeface="Monotype Sorts" charset="2"/>
              <a:buNone/>
              <a:defRPr/>
            </a:pPr>
            <a:r>
              <a:rPr lang="en-US" altLang="en-US" sz="2000" dirty="0">
                <a:ea typeface="ＭＳ Ｐゴシック" pitchFamily="34" charset="-128"/>
              </a:rPr>
              <a:t>		</a:t>
            </a:r>
            <a:r>
              <a:rPr lang="en-US" altLang="en-US" sz="2000" b="1" dirty="0">
                <a:ea typeface="ＭＳ Ｐゴシック" pitchFamily="34" charset="-128"/>
              </a:rPr>
              <a:t>end repeat</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768350" y="39688"/>
            <a:ext cx="8375650" cy="609600"/>
          </a:xfrm>
        </p:spPr>
        <p:txBody>
          <a:bodyPr/>
          <a:lstStyle/>
          <a:p>
            <a:pPr>
              <a:defRPr/>
            </a:pPr>
            <a:r>
              <a:rPr lang="en-US" altLang="en-US" sz="2400" dirty="0">
                <a:effectLst>
                  <a:outerShdw blurRad="38100" dist="38100" dir="2700000" algn="tl">
                    <a:srgbClr val="C0C0C0"/>
                  </a:outerShdw>
                </a:effectLst>
              </a:rPr>
              <a:t>Accessing SQL from a Programming Language (Cont.)</a:t>
            </a:r>
          </a:p>
        </p:txBody>
      </p:sp>
      <p:sp>
        <p:nvSpPr>
          <p:cNvPr id="7171" name="Rectangle 3"/>
          <p:cNvSpPr>
            <a:spLocks noGrp="1" noChangeArrowheads="1"/>
          </p:cNvSpPr>
          <p:nvPr>
            <p:ph type="body" idx="1"/>
          </p:nvPr>
        </p:nvSpPr>
        <p:spPr>
          <a:xfrm>
            <a:off x="1100831" y="1937506"/>
            <a:ext cx="7253056" cy="4341813"/>
          </a:xfrm>
        </p:spPr>
        <p:txBody>
          <a:bodyPr/>
          <a:lstStyle/>
          <a:p>
            <a:r>
              <a:rPr lang="en-US" altLang="zh-CN" sz="2400" dirty="0" smtClean="0">
                <a:solidFill>
                  <a:srgbClr val="0070C0"/>
                </a:solidFill>
              </a:rPr>
              <a:t>Dynamic SQL </a:t>
            </a:r>
            <a:r>
              <a:rPr lang="en-US" altLang="zh-CN" sz="2400" dirty="0" smtClean="0"/>
              <a:t>-- </a:t>
            </a:r>
            <a:r>
              <a:rPr lang="en-US" altLang="en-US" sz="2400" dirty="0" smtClean="0"/>
              <a:t>A </a:t>
            </a:r>
            <a:r>
              <a:rPr lang="en-US" altLang="en-US" sz="2400" dirty="0"/>
              <a:t>general-purpose </a:t>
            </a:r>
            <a:r>
              <a:rPr lang="en-US" altLang="en-US" sz="2400" dirty="0" smtClean="0"/>
              <a:t>program </a:t>
            </a:r>
            <a:r>
              <a:rPr lang="en-US" altLang="en-US" sz="2400" dirty="0"/>
              <a:t>can connect to and communicate with a database server using a collection of functions</a:t>
            </a:r>
          </a:p>
          <a:p>
            <a:r>
              <a:rPr lang="en-US" altLang="en-US" sz="2400" dirty="0">
                <a:solidFill>
                  <a:srgbClr val="0070C0"/>
                </a:solidFill>
              </a:rPr>
              <a:t>Embedded SQL</a:t>
            </a:r>
            <a:r>
              <a:rPr lang="en-US" altLang="en-US" sz="2400" dirty="0"/>
              <a:t> -- provides a means by which a program can interact with a database server.  </a:t>
            </a:r>
          </a:p>
          <a:p>
            <a:pPr lvl="1"/>
            <a:r>
              <a:rPr lang="en-US" altLang="en-US" sz="2400" dirty="0"/>
              <a:t>The </a:t>
            </a:r>
            <a:r>
              <a:rPr lang="en-US" altLang="en-US" sz="2400" dirty="0" smtClean="0"/>
              <a:t>SQL </a:t>
            </a:r>
            <a:r>
              <a:rPr lang="en-US" altLang="en-US" sz="2400" dirty="0"/>
              <a:t>statements are translated at compile time  into function calls.  </a:t>
            </a:r>
          </a:p>
          <a:p>
            <a:pPr lvl="1"/>
            <a:r>
              <a:rPr lang="en-US" altLang="en-US" sz="2400" dirty="0"/>
              <a:t>At runtime,  these function calls connect to the database  using an API  that provides dynamic  SQL facilities.</a:t>
            </a:r>
          </a:p>
        </p:txBody>
      </p:sp>
      <p:sp>
        <p:nvSpPr>
          <p:cNvPr id="7172"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
        <p:nvSpPr>
          <p:cNvPr id="7173" name="TextBox 4"/>
          <p:cNvSpPr txBox="1">
            <a:spLocks noChangeArrowheads="1"/>
          </p:cNvSpPr>
          <p:nvPr/>
        </p:nvSpPr>
        <p:spPr bwMode="auto">
          <a:xfrm>
            <a:off x="768351" y="1030288"/>
            <a:ext cx="758553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r>
              <a:rPr lang="en-US" altLang="en-US" sz="2400" dirty="0"/>
              <a:t>There are two approaches to accessing  SQL from a general-purpose programming language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Language Constructs (Cont.)</a:t>
            </a:r>
          </a:p>
        </p:txBody>
      </p:sp>
      <p:sp>
        <p:nvSpPr>
          <p:cNvPr id="40963" name="Rectangle 3"/>
          <p:cNvSpPr>
            <a:spLocks noGrp="1" noChangeArrowheads="1"/>
          </p:cNvSpPr>
          <p:nvPr>
            <p:ph type="body" idx="1"/>
          </p:nvPr>
        </p:nvSpPr>
        <p:spPr>
          <a:xfrm>
            <a:off x="768351" y="1135063"/>
            <a:ext cx="7734300" cy="4903787"/>
          </a:xfrm>
        </p:spPr>
        <p:txBody>
          <a:bodyPr/>
          <a:lstStyle/>
          <a:p>
            <a:pPr>
              <a:lnSpc>
                <a:spcPct val="80000"/>
              </a:lnSpc>
            </a:pPr>
            <a:r>
              <a:rPr lang="en-US" altLang="en-US" sz="2000" b="1" dirty="0">
                <a:latin typeface="Tahoma" panose="020B0604030504040204" pitchFamily="34" charset="0"/>
              </a:rPr>
              <a:t>For</a:t>
            </a:r>
            <a:r>
              <a:rPr lang="en-US" altLang="en-US" sz="2000" dirty="0">
                <a:latin typeface="Tahoma" panose="020B0604030504040204" pitchFamily="34" charset="0"/>
              </a:rPr>
              <a:t> loop</a:t>
            </a:r>
          </a:p>
          <a:p>
            <a:pPr lvl="1">
              <a:lnSpc>
                <a:spcPct val="80000"/>
              </a:lnSpc>
            </a:pPr>
            <a:r>
              <a:rPr lang="en-US" altLang="en-US" sz="2000" dirty="0">
                <a:latin typeface="Tahoma" panose="020B0604030504040204" pitchFamily="34" charset="0"/>
                <a:ea typeface="ＭＳ Ｐゴシック" panose="020B0600070205080204" pitchFamily="34" charset="-128"/>
              </a:rPr>
              <a:t>Permits iteration over all results of a query</a:t>
            </a:r>
          </a:p>
          <a:p>
            <a:r>
              <a:rPr lang="en-US" altLang="en-US" sz="2000" dirty="0">
                <a:latin typeface="Tahoma" panose="020B0604030504040204" pitchFamily="34" charset="0"/>
              </a:rPr>
              <a:t>Example:   Find the budget of all departments</a:t>
            </a:r>
            <a:br>
              <a:rPr lang="en-US" altLang="en-US" sz="2000" dirty="0">
                <a:latin typeface="Tahoma" panose="020B0604030504040204" pitchFamily="34" charset="0"/>
              </a:rPr>
            </a:br>
            <a:r>
              <a:rPr lang="en-US" altLang="en-US" sz="2000" dirty="0">
                <a:latin typeface="Tahoma" panose="020B0604030504040204" pitchFamily="34" charset="0"/>
              </a:rPr>
              <a:t/>
            </a:r>
            <a:br>
              <a:rPr lang="en-US" altLang="en-US" sz="2000" dirty="0">
                <a:latin typeface="Tahoma" panose="020B0604030504040204" pitchFamily="34" charset="0"/>
              </a:rPr>
            </a:br>
            <a:r>
              <a:rPr lang="en-US" altLang="en-US" sz="2000" dirty="0">
                <a:latin typeface="Tahoma" panose="020B0604030504040204" pitchFamily="34" charset="0"/>
              </a:rPr>
              <a:t>  </a:t>
            </a:r>
            <a:r>
              <a:rPr lang="en-US" altLang="en-US" sz="2000" b="1" dirty="0"/>
              <a:t>declare </a:t>
            </a:r>
            <a:r>
              <a:rPr lang="en-US" altLang="en-US" sz="2000" i="1" dirty="0"/>
              <a:t>n  </a:t>
            </a:r>
            <a:r>
              <a:rPr lang="en-US" altLang="en-US" sz="2000" b="1" dirty="0"/>
              <a:t>integer default </a:t>
            </a:r>
            <a:r>
              <a:rPr lang="en-US" altLang="en-US" sz="2000" dirty="0"/>
              <a:t>0;</a:t>
            </a:r>
            <a:br>
              <a:rPr lang="en-US" altLang="en-US" sz="2000" dirty="0"/>
            </a:br>
            <a:r>
              <a:rPr lang="en-US" altLang="en-US" sz="2000" dirty="0"/>
              <a:t>  </a:t>
            </a:r>
            <a:r>
              <a:rPr lang="en-US" altLang="en-US" sz="2000" b="1" dirty="0"/>
              <a:t>for </a:t>
            </a:r>
            <a:r>
              <a:rPr lang="en-US" altLang="en-US" sz="2000" i="1" dirty="0"/>
              <a:t>r  </a:t>
            </a:r>
            <a:r>
              <a:rPr lang="en-US" altLang="en-US" sz="2000" b="1" dirty="0"/>
              <a:t>as</a:t>
            </a:r>
            <a:br>
              <a:rPr lang="en-US" altLang="en-US" sz="2000" b="1" dirty="0"/>
            </a:br>
            <a:r>
              <a:rPr lang="en-US" altLang="en-US" sz="2000" b="1" dirty="0"/>
              <a:t>         select </a:t>
            </a:r>
            <a:r>
              <a:rPr lang="en-US" altLang="en-US" sz="2000" i="1" dirty="0"/>
              <a:t>budget </a:t>
            </a:r>
            <a:r>
              <a:rPr lang="en-US" altLang="en-US" sz="2000" b="1" dirty="0"/>
              <a:t>from </a:t>
            </a:r>
            <a:r>
              <a:rPr lang="en-US" altLang="en-US" sz="2000" i="1" dirty="0"/>
              <a:t>department                                                     	</a:t>
            </a:r>
            <a:r>
              <a:rPr lang="en-US" altLang="en-US" sz="2000" b="1" dirty="0"/>
              <a:t>where </a:t>
            </a:r>
            <a:r>
              <a:rPr lang="en-US" altLang="en-US" sz="2000" i="1" dirty="0" err="1"/>
              <a:t>dept_name</a:t>
            </a:r>
            <a:r>
              <a:rPr lang="en-US" altLang="en-US" sz="2000" i="1" dirty="0"/>
              <a:t> = 'Music' </a:t>
            </a:r>
            <a:r>
              <a:rPr lang="en-US" altLang="en-US" sz="2000" dirty="0"/>
              <a:t/>
            </a:r>
            <a:br>
              <a:rPr lang="en-US" altLang="en-US" sz="2000" dirty="0"/>
            </a:br>
            <a:r>
              <a:rPr lang="en-US" altLang="en-US" sz="2000" dirty="0"/>
              <a:t>   </a:t>
            </a:r>
            <a:r>
              <a:rPr lang="en-US" altLang="en-US" sz="2000" b="1" dirty="0"/>
              <a:t>do</a:t>
            </a:r>
            <a:br>
              <a:rPr lang="en-US" altLang="en-US" sz="2000" b="1" dirty="0"/>
            </a:br>
            <a:r>
              <a:rPr lang="en-US" altLang="en-US" sz="2000" b="1" dirty="0"/>
              <a:t>	       set </a:t>
            </a:r>
            <a:r>
              <a:rPr lang="en-US" altLang="en-US" sz="2000" i="1" dirty="0"/>
              <a:t>n </a:t>
            </a:r>
            <a:r>
              <a:rPr lang="en-US" altLang="en-US" sz="2000" dirty="0"/>
              <a:t>= </a:t>
            </a:r>
            <a:r>
              <a:rPr lang="en-US" altLang="en-US" sz="2000" i="1" dirty="0"/>
              <a:t>n </a:t>
            </a:r>
            <a:r>
              <a:rPr lang="en-US" altLang="en-US" sz="2000" dirty="0"/>
              <a:t>+ </a:t>
            </a:r>
            <a:r>
              <a:rPr lang="en-US" altLang="en-US" sz="2000" dirty="0" err="1"/>
              <a:t>r.</a:t>
            </a:r>
            <a:r>
              <a:rPr lang="en-US" altLang="en-US" sz="2000" i="1" dirty="0" err="1"/>
              <a:t>budget</a:t>
            </a:r>
            <a:r>
              <a:rPr lang="en-US" altLang="en-US" sz="2000" i="1" dirty="0"/>
              <a:t/>
            </a:r>
            <a:br>
              <a:rPr lang="en-US" altLang="en-US" sz="2000" i="1" dirty="0"/>
            </a:br>
            <a:r>
              <a:rPr lang="en-US" altLang="en-US" sz="2000" i="1" dirty="0"/>
              <a:t>   </a:t>
            </a:r>
            <a:r>
              <a:rPr lang="en-US" altLang="en-US" sz="2000" b="1" dirty="0"/>
              <a:t>end for</a:t>
            </a:r>
            <a:endParaRPr lang="en-US" altLang="en-US" sz="2000" dirty="0"/>
          </a:p>
          <a:p>
            <a:endParaRPr lang="en-US"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Language Constructs – if-then-else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8119618" cy="4903787"/>
          </a:xfrm>
        </p:spPr>
        <p:txBody>
          <a:bodyPr lIns="91440"/>
          <a:lstStyle/>
          <a:p>
            <a:r>
              <a:rPr lang="en-US" altLang="en-US" sz="2400" dirty="0"/>
              <a:t>Conditional statements  (</a:t>
            </a:r>
            <a:r>
              <a:rPr lang="en-US" altLang="en-US" sz="2400" b="1" dirty="0"/>
              <a:t>if-then-else</a:t>
            </a:r>
            <a:r>
              <a:rPr lang="en-US" altLang="en-US" sz="2400" dirty="0"/>
              <a:t>)</a:t>
            </a:r>
          </a:p>
          <a:p>
            <a:pPr>
              <a:buFont typeface="Monotype Sorts" charset="2"/>
              <a:buNone/>
            </a:pPr>
            <a:r>
              <a:rPr lang="en-US" altLang="en-US" sz="2400" dirty="0"/>
              <a:t>              </a:t>
            </a:r>
            <a:r>
              <a:rPr lang="en-US" altLang="en-US" sz="2400" b="1" dirty="0"/>
              <a:t>if</a:t>
            </a:r>
            <a:r>
              <a:rPr lang="en-US" altLang="en-US" sz="2400" dirty="0"/>
              <a:t> </a:t>
            </a:r>
            <a:r>
              <a:rPr lang="en-US" altLang="en-US" sz="2400" i="1" dirty="0" err="1"/>
              <a:t>boolean</a:t>
            </a:r>
            <a:r>
              <a:rPr lang="en-US" altLang="en-US" sz="2400" i="1" dirty="0"/>
              <a:t>  expression </a:t>
            </a:r>
            <a:r>
              <a:rPr lang="en-US" altLang="en-US" sz="2400" b="1" dirty="0"/>
              <a:t/>
            </a:r>
            <a:br>
              <a:rPr lang="en-US" altLang="en-US" sz="2400" b="1" dirty="0"/>
            </a:br>
            <a:r>
              <a:rPr lang="en-US" altLang="en-US" sz="2400" b="1" dirty="0"/>
              <a:t>	    then </a:t>
            </a:r>
            <a:r>
              <a:rPr lang="en-US" altLang="en-US" sz="2400" i="1" dirty="0"/>
              <a:t>statement or compound statement </a:t>
            </a:r>
            <a:br>
              <a:rPr lang="en-US" altLang="en-US" sz="2400" i="1" dirty="0"/>
            </a:br>
            <a:r>
              <a:rPr lang="en-US" altLang="en-US" sz="2400" i="1" dirty="0"/>
              <a:t>	</a:t>
            </a:r>
            <a:r>
              <a:rPr lang="en-US" altLang="en-US" sz="2400" b="1" dirty="0" err="1"/>
              <a:t>elseif</a:t>
            </a:r>
            <a:r>
              <a:rPr lang="en-US" altLang="en-US" sz="2400" b="1" dirty="0"/>
              <a:t> </a:t>
            </a:r>
            <a:r>
              <a:rPr lang="en-US" altLang="en-US" sz="2400" i="1" dirty="0" err="1"/>
              <a:t>boolean</a:t>
            </a:r>
            <a:r>
              <a:rPr lang="en-US" altLang="en-US" sz="2400" i="1" dirty="0"/>
              <a:t>  expression </a:t>
            </a:r>
            <a:r>
              <a:rPr lang="en-US" altLang="en-US" sz="2400" b="1" dirty="0"/>
              <a:t/>
            </a:r>
            <a:br>
              <a:rPr lang="en-US" altLang="en-US" sz="2400" b="1" dirty="0"/>
            </a:br>
            <a:r>
              <a:rPr lang="en-US" altLang="en-US" sz="2400" b="1" dirty="0"/>
              <a:t>	</a:t>
            </a:r>
            <a:r>
              <a:rPr lang="en-US" altLang="en-US" sz="2400" dirty="0"/>
              <a:t>    </a:t>
            </a:r>
            <a:r>
              <a:rPr lang="en-US" altLang="en-US" sz="2400" b="1" dirty="0"/>
              <a:t>then </a:t>
            </a:r>
            <a:r>
              <a:rPr lang="en-US" altLang="en-US" sz="2400" i="1" dirty="0"/>
              <a:t>statement or compound statement </a:t>
            </a:r>
            <a:r>
              <a:rPr lang="en-US" altLang="en-US" sz="2400" dirty="0"/>
              <a:t/>
            </a:r>
            <a:br>
              <a:rPr lang="en-US" altLang="en-US" sz="2400" dirty="0"/>
            </a:br>
            <a:r>
              <a:rPr lang="en-US" altLang="en-US" sz="2400" dirty="0"/>
              <a:t>         </a:t>
            </a:r>
            <a:r>
              <a:rPr lang="en-US" altLang="en-US" sz="2400" b="1" dirty="0"/>
              <a:t>else</a:t>
            </a:r>
            <a:r>
              <a:rPr lang="en-US" altLang="en-US" sz="2400" dirty="0"/>
              <a:t> </a:t>
            </a:r>
            <a:r>
              <a:rPr lang="en-US" altLang="en-US" sz="2400" i="1" dirty="0"/>
              <a:t>statement or compound statement </a:t>
            </a:r>
            <a:r>
              <a:rPr lang="en-US" altLang="en-US" sz="2400" dirty="0"/>
              <a:t/>
            </a:r>
            <a:br>
              <a:rPr lang="en-US" altLang="en-US" sz="2400" dirty="0"/>
            </a:br>
            <a:r>
              <a:rPr lang="en-US" altLang="en-US" sz="2400" dirty="0"/>
              <a:t>	</a:t>
            </a:r>
            <a:r>
              <a:rPr lang="en-US" altLang="en-US" sz="2400" b="1" dirty="0"/>
              <a:t>end</a:t>
            </a:r>
            <a:r>
              <a:rPr lang="en-US" altLang="en-US" sz="2400" dirty="0"/>
              <a:t> </a:t>
            </a:r>
            <a:r>
              <a:rPr lang="en-US" altLang="en-US" sz="2400" b="1" dirty="0"/>
              <a:t>if</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t>Example procedure</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03292" cy="4903787"/>
          </a:xfrm>
        </p:spPr>
        <p:txBody>
          <a:bodyPr lIns="91440"/>
          <a:lstStyle/>
          <a:p>
            <a:r>
              <a:rPr lang="en-US" altLang="en-US" sz="2000" dirty="0"/>
              <a:t>Registers student after ensuring classroom capacity is not exceeded</a:t>
            </a:r>
          </a:p>
          <a:p>
            <a:pPr lvl="1"/>
            <a:r>
              <a:rPr lang="en-US" altLang="en-US" sz="2000" dirty="0">
                <a:ea typeface="ＭＳ Ｐゴシック" panose="020B0600070205080204" pitchFamily="34" charset="-128"/>
              </a:rPr>
              <a:t>Returns 0 on success and -1 if capacity is exceeded</a:t>
            </a:r>
          </a:p>
          <a:p>
            <a:pPr lvl="1"/>
            <a:r>
              <a:rPr lang="en-US" altLang="en-US" sz="2000" dirty="0">
                <a:ea typeface="ＭＳ Ｐゴシック" panose="020B0600070205080204" pitchFamily="34" charset="-128"/>
              </a:rPr>
              <a:t>See book (page 202) for details</a:t>
            </a:r>
          </a:p>
          <a:p>
            <a:r>
              <a:rPr lang="en-US" altLang="en-US" sz="2000" dirty="0"/>
              <a:t>Signaling of exception conditions, and declaring handlers for exceptions</a:t>
            </a:r>
          </a:p>
          <a:p>
            <a:pPr>
              <a:buFont typeface="Monotype Sorts" charset="2"/>
              <a:buNone/>
            </a:pPr>
            <a:r>
              <a:rPr lang="en-US" altLang="en-US" sz="2000" b="1" dirty="0"/>
              <a:t>		declare </a:t>
            </a:r>
            <a:r>
              <a:rPr lang="en-US" altLang="en-US" sz="2000" i="1" dirty="0" err="1"/>
              <a:t>out_of_classroom_seats</a:t>
            </a:r>
            <a:r>
              <a:rPr lang="en-US" altLang="en-US" sz="2000" i="1" dirty="0"/>
              <a:t>  </a:t>
            </a:r>
            <a:r>
              <a:rPr lang="en-US" altLang="en-US" sz="2000" b="1" dirty="0"/>
              <a:t>condition</a:t>
            </a:r>
            <a:br>
              <a:rPr lang="en-US" altLang="en-US" sz="2000" b="1" dirty="0"/>
            </a:br>
            <a:r>
              <a:rPr lang="en-US" altLang="en-US" sz="2000" b="1" dirty="0"/>
              <a:t>	declare exit handler for </a:t>
            </a:r>
            <a:r>
              <a:rPr lang="en-US" altLang="en-US" sz="2000" i="1" dirty="0" err="1"/>
              <a:t>out_of_classroom_seats</a:t>
            </a:r>
            <a:r>
              <a:rPr lang="en-US" altLang="en-US" sz="2000" i="1" dirty="0"/>
              <a:t/>
            </a:r>
            <a:br>
              <a:rPr lang="en-US" altLang="en-US" sz="2000" i="1" dirty="0"/>
            </a:br>
            <a:r>
              <a:rPr lang="en-US" altLang="en-US" sz="2000" i="1" dirty="0"/>
              <a:t>	</a:t>
            </a:r>
            <a:r>
              <a:rPr lang="en-US" altLang="en-US" sz="2000" b="1" dirty="0"/>
              <a:t>begin</a:t>
            </a:r>
            <a:br>
              <a:rPr lang="en-US" altLang="en-US" sz="2000" b="1" dirty="0"/>
            </a:br>
            <a:r>
              <a:rPr lang="en-US" altLang="en-US" sz="2000" b="1" dirty="0"/>
              <a:t>	</a:t>
            </a:r>
            <a:r>
              <a:rPr lang="en-US" altLang="en-US" sz="2000" dirty="0"/>
              <a:t>…</a:t>
            </a:r>
            <a:br>
              <a:rPr lang="en-US" altLang="en-US" sz="2000" dirty="0"/>
            </a:br>
            <a:r>
              <a:rPr lang="en-US" altLang="en-US" sz="2000" dirty="0"/>
              <a:t>	</a:t>
            </a:r>
            <a:r>
              <a:rPr lang="en-US" altLang="en-US" sz="2000" b="1" dirty="0"/>
              <a:t>end</a:t>
            </a:r>
          </a:p>
          <a:p>
            <a:r>
              <a:rPr lang="en-US" altLang="en-US" sz="2000" dirty="0"/>
              <a:t>The statements between the </a:t>
            </a:r>
            <a:r>
              <a:rPr lang="en-US" altLang="en-US" sz="2000" b="1" dirty="0"/>
              <a:t>begin</a:t>
            </a:r>
            <a:r>
              <a:rPr lang="en-US" altLang="en-US" sz="2000" dirty="0"/>
              <a:t> and the </a:t>
            </a:r>
            <a:r>
              <a:rPr lang="en-US" altLang="en-US" sz="2000" b="1" dirty="0"/>
              <a:t>end</a:t>
            </a:r>
            <a:r>
              <a:rPr lang="en-US" altLang="en-US" sz="2000" dirty="0"/>
              <a:t> can raise an exception by executing  “</a:t>
            </a:r>
            <a:r>
              <a:rPr lang="en-US" altLang="en-US" sz="2000" b="1" dirty="0"/>
              <a:t>signal</a:t>
            </a:r>
            <a:r>
              <a:rPr lang="en-US" altLang="en-US" sz="2000" dirty="0"/>
              <a:t> </a:t>
            </a:r>
            <a:r>
              <a:rPr lang="en-US" altLang="en-US" sz="2000" i="1" dirty="0" err="1"/>
              <a:t>out_of_classroom_seats</a:t>
            </a:r>
            <a:r>
              <a:rPr lang="en-US" altLang="en-US" sz="2000" i="1" dirty="0"/>
              <a:t>”</a:t>
            </a:r>
            <a:endParaRPr lang="en-US" altLang="en-US" sz="2000" dirty="0"/>
          </a:p>
          <a:p>
            <a:r>
              <a:rPr lang="en-US" altLang="en-US" sz="2000" dirty="0"/>
              <a:t>The handler says that if the condition arises he action to be taken is to exit the enclosing  the </a:t>
            </a:r>
            <a:r>
              <a:rPr lang="en-US" altLang="en-US" sz="2000" b="1" dirty="0"/>
              <a:t>begin</a:t>
            </a:r>
            <a:r>
              <a:rPr lang="en-US" altLang="en-US" sz="2000" dirty="0"/>
              <a:t>  </a:t>
            </a:r>
            <a:r>
              <a:rPr lang="en-US" altLang="en-US" sz="2000" b="1" dirty="0"/>
              <a:t>end</a:t>
            </a:r>
            <a:r>
              <a:rPr lang="en-US" altLang="en-US" sz="2000" dirty="0"/>
              <a:t> statement. </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zh-CN" altLang="en-US" sz="2800" dirty="0" smtClean="0"/>
              <a:t>练习：写一个函数找出所有的</a:t>
            </a:r>
            <a:r>
              <a:rPr lang="en-US" altLang="en-US" dirty="0"/>
              <a:t>supervisors</a:t>
            </a:r>
            <a:endParaRPr lang="en-US" altLang="en-US" sz="2800" dirty="0"/>
          </a:p>
        </p:txBody>
      </p:sp>
      <p:sp>
        <p:nvSpPr>
          <p:cNvPr id="23554" name="Rectangle 3"/>
          <p:cNvSpPr>
            <a:spLocks noGrp="1" noChangeArrowheads="1"/>
          </p:cNvSpPr>
          <p:nvPr>
            <p:ph type="body" idx="1"/>
          </p:nvPr>
        </p:nvSpPr>
        <p:spPr>
          <a:xfrm>
            <a:off x="768350" y="1106488"/>
            <a:ext cx="7692898" cy="3575240"/>
          </a:xfrm>
        </p:spPr>
        <p:txBody>
          <a:bodyPr lIns="90488" tIns="44450" rIns="90488" bIns="44450"/>
          <a:lstStyle/>
          <a:p>
            <a:pPr>
              <a:tabLst>
                <a:tab pos="2055813" algn="l"/>
              </a:tabLst>
            </a:pPr>
            <a:r>
              <a:rPr lang="en-US" altLang="en-US" sz="2400" dirty="0"/>
              <a:t>Relation </a:t>
            </a:r>
            <a:r>
              <a:rPr lang="en-US" altLang="en-US" sz="2400" i="1" dirty="0" err="1"/>
              <a:t>emp</a:t>
            </a:r>
            <a:r>
              <a:rPr lang="en-US" altLang="en-US" sz="2400" i="1" dirty="0"/>
              <a:t>-super</a:t>
            </a:r>
          </a:p>
          <a:p>
            <a:pPr>
              <a:tabLst>
                <a:tab pos="2055813" algn="l"/>
              </a:tabLst>
            </a:pPr>
            <a:endParaRPr lang="en-US" altLang="en-US" sz="2400" i="1" dirty="0"/>
          </a:p>
          <a:p>
            <a:pPr>
              <a:tabLst>
                <a:tab pos="2055813" algn="l"/>
              </a:tabLst>
            </a:pPr>
            <a:endParaRPr lang="en-US" altLang="en-US" sz="2400" i="1" dirty="0"/>
          </a:p>
          <a:p>
            <a:pPr>
              <a:tabLst>
                <a:tab pos="2055813" algn="l"/>
              </a:tabLst>
            </a:pPr>
            <a:endParaRPr lang="en-US" altLang="en-US" sz="2400" i="1" dirty="0"/>
          </a:p>
          <a:p>
            <a:pPr>
              <a:tabLst>
                <a:tab pos="2055813" algn="l"/>
              </a:tabLst>
            </a:pPr>
            <a:endParaRPr lang="en-US" altLang="en-US" sz="2400" i="1" dirty="0"/>
          </a:p>
          <a:p>
            <a:pPr>
              <a:buNone/>
              <a:tabLst>
                <a:tab pos="2055813" algn="l"/>
              </a:tabLst>
            </a:pPr>
            <a:endParaRPr lang="en-US" altLang="en-US" sz="2400" i="1" dirty="0"/>
          </a:p>
          <a:p>
            <a:pPr>
              <a:tabLst>
                <a:tab pos="2055813" algn="l"/>
              </a:tabLst>
            </a:pPr>
            <a:r>
              <a:rPr lang="en-US" altLang="en-US" sz="2400" dirty="0"/>
              <a:t>Find the supervisor of “Bob”</a:t>
            </a:r>
          </a:p>
          <a:p>
            <a:pPr>
              <a:tabLst>
                <a:tab pos="2055813" algn="l"/>
              </a:tabLst>
            </a:pPr>
            <a:r>
              <a:rPr lang="en-US" altLang="en-US" sz="2400" dirty="0"/>
              <a:t>Find the supervisor of the supervisor of “Bob”</a:t>
            </a:r>
          </a:p>
          <a:p>
            <a:pPr>
              <a:tabLst>
                <a:tab pos="2055813" algn="l"/>
              </a:tabLst>
            </a:pPr>
            <a:r>
              <a:rPr lang="en-US" altLang="en-US" sz="2400" dirty="0"/>
              <a:t>Can you find  ALL the supervisors (direct and indirect) of “Bob”?</a:t>
            </a:r>
          </a:p>
          <a:p>
            <a:pPr>
              <a:tabLst>
                <a:tab pos="2055813" algn="l"/>
              </a:tabLst>
            </a:pPr>
            <a:endParaRPr lang="en-US" altLang="en-US" sz="2000" dirty="0"/>
          </a:p>
          <a:p>
            <a:pPr>
              <a:tabLst>
                <a:tab pos="2055813" algn="l"/>
              </a:tabLst>
            </a:pPr>
            <a:endParaRPr lang="en-US" altLang="en-US" sz="1700" dirty="0"/>
          </a:p>
        </p:txBody>
      </p:sp>
      <p:pic>
        <p:nvPicPr>
          <p:cNvPr id="4" name="Picture 1" descr="C:\Users\as668\Desktop\Judi\3_100.jpg"/>
          <p:cNvPicPr>
            <a:picLocks noChangeAspect="1" noChangeArrowheads="1"/>
          </p:cNvPicPr>
          <p:nvPr/>
        </p:nvPicPr>
        <p:blipFill>
          <a:blip r:embed="rId3"/>
          <a:srcRect/>
          <a:stretch>
            <a:fillRect/>
          </a:stretch>
        </p:blipFill>
        <p:spPr bwMode="auto">
          <a:xfrm>
            <a:off x="2548128" y="1828282"/>
            <a:ext cx="2963324" cy="2094831"/>
          </a:xfrm>
          <a:prstGeom prst="rect">
            <a:avLst/>
          </a:prstGeom>
          <a:noFill/>
        </p:spPr>
      </p:pic>
    </p:spTree>
    <p:extLst>
      <p:ext uri="{BB962C8B-B14F-4D97-AF65-F5344CB8AC3E}">
        <p14:creationId xmlns:p14="http://schemas.microsoft.com/office/powerpoint/2010/main" val="2662279966"/>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External Language Routines</a:t>
            </a:r>
          </a:p>
        </p:txBody>
      </p:sp>
      <p:sp>
        <p:nvSpPr>
          <p:cNvPr id="44035" name="Rectangle 3"/>
          <p:cNvSpPr>
            <a:spLocks noGrp="1" noChangeArrowheads="1"/>
          </p:cNvSpPr>
          <p:nvPr>
            <p:ph type="body" idx="1"/>
          </p:nvPr>
        </p:nvSpPr>
        <p:spPr>
          <a:xfrm>
            <a:off x="768350" y="722313"/>
            <a:ext cx="7692069" cy="5251450"/>
          </a:xfrm>
        </p:spPr>
        <p:txBody>
          <a:bodyPr/>
          <a:lstStyle/>
          <a:p>
            <a:endParaRPr kumimoji="0" lang="en-US" altLang="en-US" dirty="0"/>
          </a:p>
          <a:p>
            <a:r>
              <a:rPr kumimoji="0" lang="en-US" altLang="en-US" sz="2000" dirty="0"/>
              <a:t>SQL allows us to define functions in a programming language such as Java, C#, C or C++. </a:t>
            </a:r>
          </a:p>
          <a:p>
            <a:pPr lvl="1"/>
            <a:r>
              <a:rPr lang="en-US" altLang="en-US" sz="2000" dirty="0">
                <a:ea typeface="ＭＳ Ｐゴシック" panose="020B0600070205080204" pitchFamily="34" charset="-128"/>
              </a:rPr>
              <a:t>Can be more efficient than functions defined in SQL, and computations that cannot be carried out in SQL\can be executed by these functions.</a:t>
            </a:r>
          </a:p>
          <a:p>
            <a:r>
              <a:rPr lang="en-US" altLang="en-US" sz="2000" dirty="0"/>
              <a:t>Declaring external language procedures and functions</a:t>
            </a:r>
            <a:br>
              <a:rPr lang="en-US" altLang="en-US" sz="2000" dirty="0"/>
            </a:br>
            <a:endParaRPr lang="en-US" altLang="en-US" sz="2000" dirty="0"/>
          </a:p>
          <a:p>
            <a:pPr>
              <a:buFont typeface="Monotype Sorts" charset="2"/>
              <a:buNone/>
            </a:pPr>
            <a:r>
              <a:rPr lang="en-US" altLang="en-US" sz="2000" dirty="0"/>
              <a:t>	     </a:t>
            </a:r>
            <a:r>
              <a:rPr lang="en-US" altLang="en-US" sz="2000" b="1" dirty="0"/>
              <a:t>create procedure </a:t>
            </a:r>
            <a:r>
              <a:rPr lang="en-US" altLang="en-US" sz="2000" dirty="0" err="1"/>
              <a:t>dept_count_proc</a:t>
            </a:r>
            <a:r>
              <a:rPr lang="en-US" altLang="en-US" sz="2000" dirty="0"/>
              <a:t>(</a:t>
            </a:r>
            <a:r>
              <a:rPr lang="en-US" altLang="en-US" sz="2000" b="1" dirty="0"/>
              <a:t>in</a:t>
            </a:r>
            <a:r>
              <a:rPr lang="en-US" altLang="en-US" sz="2000"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b="1" dirty="0"/>
              <a:t>out </a:t>
            </a:r>
            <a:r>
              <a:rPr lang="en-US" altLang="en-US" sz="2000" dirty="0"/>
              <a:t>count </a:t>
            </a:r>
            <a:r>
              <a:rPr lang="en-US" altLang="en-US" sz="2000" b="1" dirty="0"/>
              <a:t>integer</a:t>
            </a:r>
            <a:r>
              <a:rPr lang="en-US" altLang="en-US" sz="2000" dirty="0"/>
              <a:t>)</a:t>
            </a:r>
            <a:br>
              <a:rPr lang="en-US" altLang="en-US" sz="2000" dirty="0"/>
            </a:br>
            <a:r>
              <a:rPr lang="en-US" altLang="en-US" sz="2000" dirty="0"/>
              <a:t>     </a:t>
            </a:r>
            <a:r>
              <a:rPr lang="en-US" altLang="en-US" sz="2000" b="1" dirty="0"/>
              <a:t>language </a:t>
            </a:r>
            <a:r>
              <a:rPr lang="en-US" altLang="en-US" sz="2000" dirty="0"/>
              <a:t>C</a:t>
            </a:r>
            <a:br>
              <a:rPr lang="en-US" altLang="en-US" sz="2000" dirty="0"/>
            </a:br>
            <a:r>
              <a:rPr lang="en-US" altLang="en-US" sz="2000" dirty="0"/>
              <a:t>     </a:t>
            </a:r>
            <a:r>
              <a:rPr lang="en-US" altLang="en-US" sz="2000" b="1" dirty="0"/>
              <a:t>external name </a:t>
            </a:r>
            <a:r>
              <a:rPr lang="ja-JP" altLang="en-US" sz="2000" dirty="0"/>
              <a:t> </a:t>
            </a:r>
            <a:r>
              <a:rPr lang="en-US" altLang="ja-JP" sz="2000" dirty="0"/>
              <a:t> '/</a:t>
            </a:r>
            <a:r>
              <a:rPr lang="en-US" altLang="ja-JP" sz="2000" dirty="0" err="1"/>
              <a:t>usr</a:t>
            </a:r>
            <a:r>
              <a:rPr lang="en-US" altLang="ja-JP" sz="2000" dirty="0"/>
              <a:t>/</a:t>
            </a:r>
            <a:r>
              <a:rPr lang="en-US" altLang="ja-JP" sz="2000" dirty="0" err="1"/>
              <a:t>avi</a:t>
            </a:r>
            <a:r>
              <a:rPr lang="en-US" altLang="ja-JP" sz="2000" dirty="0"/>
              <a:t>/bin/</a:t>
            </a:r>
            <a:r>
              <a:rPr lang="en-US" altLang="ja-JP" sz="2000" dirty="0" err="1"/>
              <a:t>dept_count_proc</a:t>
            </a:r>
            <a:r>
              <a:rPr lang="en-US" altLang="ja-JP" sz="2000" dirty="0"/>
              <a:t>'</a:t>
            </a:r>
            <a:br>
              <a:rPr lang="en-US" altLang="ja-JP" sz="2000" dirty="0"/>
            </a:br>
            <a:r>
              <a:rPr lang="en-US" altLang="ja-JP" sz="2000" dirty="0"/>
              <a:t/>
            </a:r>
            <a:br>
              <a:rPr lang="en-US" altLang="ja-JP" sz="2000" dirty="0"/>
            </a:br>
            <a:r>
              <a:rPr lang="en-US" altLang="ja-JP" sz="2000" dirty="0"/>
              <a:t>     </a:t>
            </a:r>
            <a:r>
              <a:rPr lang="en-US" altLang="ja-JP" sz="2000" b="1" dirty="0"/>
              <a:t>create function </a:t>
            </a:r>
            <a:r>
              <a:rPr lang="en-US" altLang="ja-JP" sz="2000" dirty="0" err="1"/>
              <a:t>dept_count</a:t>
            </a:r>
            <a:r>
              <a:rPr lang="en-US" altLang="ja-JP" sz="2000" dirty="0"/>
              <a:t>(</a:t>
            </a:r>
            <a:r>
              <a:rPr lang="en-US" altLang="ja-JP" sz="2000" i="1" dirty="0" err="1"/>
              <a:t>dept_name</a:t>
            </a:r>
            <a:r>
              <a:rPr lang="en-US" altLang="ja-JP" sz="2000" i="1" dirty="0"/>
              <a:t> </a:t>
            </a:r>
            <a:r>
              <a:rPr lang="en-US" altLang="ja-JP" sz="2000" b="1" dirty="0"/>
              <a:t>varchar</a:t>
            </a:r>
            <a:r>
              <a:rPr lang="en-US" altLang="ja-JP" sz="2000" dirty="0"/>
              <a:t>(20))</a:t>
            </a:r>
            <a:br>
              <a:rPr lang="en-US" altLang="ja-JP" sz="2000" dirty="0"/>
            </a:br>
            <a:r>
              <a:rPr lang="en-US" altLang="ja-JP" sz="2000" dirty="0"/>
              <a:t>     </a:t>
            </a:r>
            <a:r>
              <a:rPr lang="en-US" altLang="ja-JP" sz="2000" b="1" dirty="0"/>
              <a:t>returns </a:t>
            </a:r>
            <a:r>
              <a:rPr lang="en-US" altLang="ja-JP" sz="2000" dirty="0"/>
              <a:t>integer</a:t>
            </a:r>
            <a:br>
              <a:rPr lang="en-US" altLang="ja-JP" sz="2000" dirty="0"/>
            </a:br>
            <a:r>
              <a:rPr lang="en-US" altLang="ja-JP" sz="2000" dirty="0"/>
              <a:t>     </a:t>
            </a:r>
            <a:r>
              <a:rPr lang="en-US" altLang="ja-JP" sz="2000" b="1" dirty="0"/>
              <a:t>language </a:t>
            </a:r>
            <a:r>
              <a:rPr lang="en-US" altLang="ja-JP" sz="2000" dirty="0"/>
              <a:t>C</a:t>
            </a:r>
            <a:br>
              <a:rPr lang="en-US" altLang="ja-JP" sz="2000" dirty="0"/>
            </a:br>
            <a:r>
              <a:rPr lang="en-US" altLang="ja-JP" sz="2000" dirty="0"/>
              <a:t>     </a:t>
            </a:r>
            <a:r>
              <a:rPr lang="en-US" altLang="ja-JP" sz="2000" b="1" dirty="0"/>
              <a:t>external name </a:t>
            </a:r>
            <a:r>
              <a:rPr lang="en-US" altLang="ja-JP" sz="2000" dirty="0"/>
              <a:t>'/</a:t>
            </a:r>
            <a:r>
              <a:rPr lang="en-US" altLang="ja-JP" sz="2000" dirty="0" err="1"/>
              <a:t>usr</a:t>
            </a:r>
            <a:r>
              <a:rPr lang="en-US" altLang="ja-JP" sz="2000" dirty="0"/>
              <a:t>/</a:t>
            </a:r>
            <a:r>
              <a:rPr lang="en-US" altLang="ja-JP" sz="2000" dirty="0" err="1"/>
              <a:t>avi</a:t>
            </a:r>
            <a:r>
              <a:rPr lang="en-US" altLang="ja-JP" sz="2000" dirty="0"/>
              <a:t>/bin/</a:t>
            </a:r>
            <a:r>
              <a:rPr lang="en-US" altLang="ja-JP" sz="2000" dirty="0" err="1"/>
              <a:t>dept_count</a:t>
            </a:r>
            <a:r>
              <a:rPr lang="en-US" altLang="ja-JP" sz="2000" dirty="0"/>
              <a:t>'</a:t>
            </a:r>
          </a:p>
          <a:p>
            <a:pPr>
              <a:buFont typeface="Monotype Sorts" charset="2"/>
              <a:buNone/>
            </a:pP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External Language Routines (Cont.)</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74313" cy="4903787"/>
          </a:xfrm>
        </p:spPr>
        <p:txBody>
          <a:bodyPr lIns="91440"/>
          <a:lstStyle/>
          <a:p>
            <a:r>
              <a:rPr lang="en-US" altLang="en-US" sz="2000" dirty="0"/>
              <a:t>Benefits of external language functions/procedures:  </a:t>
            </a:r>
          </a:p>
          <a:p>
            <a:pPr lvl="1"/>
            <a:r>
              <a:rPr lang="en-US" altLang="en-US" sz="2000" dirty="0">
                <a:ea typeface="ＭＳ Ｐゴシック" panose="020B0600070205080204" pitchFamily="34" charset="-128"/>
              </a:rPr>
              <a:t>more efficient for many operations, and more expressive power.</a:t>
            </a:r>
          </a:p>
          <a:p>
            <a:r>
              <a:rPr lang="en-US" altLang="en-US" sz="2000" dirty="0"/>
              <a:t>Drawbacks</a:t>
            </a:r>
          </a:p>
          <a:p>
            <a:pPr lvl="1"/>
            <a:r>
              <a:rPr lang="en-US" altLang="en-US" sz="2000" dirty="0">
                <a:ea typeface="ＭＳ Ｐゴシック" panose="020B0600070205080204" pitchFamily="34" charset="-128"/>
              </a:rPr>
              <a:t>Code to implement function may need to be loaded into database system and executed in the database system’</a:t>
            </a:r>
            <a:r>
              <a:rPr lang="en-US" altLang="ja-JP" sz="2000" dirty="0">
                <a:ea typeface="ＭＳ Ｐゴシック" panose="020B0600070205080204" pitchFamily="34" charset="-128"/>
              </a:rPr>
              <a:t>s address space.</a:t>
            </a:r>
          </a:p>
          <a:p>
            <a:pPr lvl="2"/>
            <a:r>
              <a:rPr lang="en-US" altLang="en-US" sz="2000" dirty="0">
                <a:ea typeface="ＭＳ Ｐゴシック" panose="020B0600070205080204" pitchFamily="34" charset="-128"/>
              </a:rPr>
              <a:t>risk of accidental corruption of database structures</a:t>
            </a:r>
          </a:p>
          <a:p>
            <a:pPr lvl="2"/>
            <a:r>
              <a:rPr lang="en-US" altLang="en-US" sz="2000" dirty="0">
                <a:ea typeface="ＭＳ Ｐゴシック" panose="020B0600070205080204" pitchFamily="34" charset="-128"/>
              </a:rPr>
              <a:t>security risk, allowing users access to unauthorized data</a:t>
            </a:r>
          </a:p>
          <a:p>
            <a:pPr lvl="1"/>
            <a:r>
              <a:rPr lang="en-US" altLang="en-US" sz="2000" dirty="0">
                <a:ea typeface="ＭＳ Ｐゴシック" panose="020B0600070205080204" pitchFamily="34" charset="-128"/>
              </a:rPr>
              <a:t>There are alternatives, which give good security at the cost of potentially worse performance.</a:t>
            </a:r>
          </a:p>
          <a:p>
            <a:pPr lvl="1"/>
            <a:r>
              <a:rPr lang="en-US" altLang="en-US" sz="2000" dirty="0">
                <a:ea typeface="ＭＳ Ｐゴシック" panose="020B0600070205080204" pitchFamily="34" charset="-128"/>
              </a:rPr>
              <a:t>Direct execution in the database system</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s space is used when efficiency is more important than security.</a:t>
            </a:r>
            <a:endParaRPr lang="en-US" altLang="en-US" sz="2000" dirty="0">
              <a:ea typeface="ＭＳ Ｐゴシック" panose="020B0600070205080204" pitchFamily="34" charset="-128"/>
            </a:endParaRPr>
          </a:p>
          <a:p>
            <a:pPr indent="-365760"/>
            <a:endParaRPr lang="en-US" altLang="en-US" dirty="0"/>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Security with External Language Routines</a:t>
            </a:r>
          </a:p>
        </p:txBody>
      </p:sp>
      <p:sp>
        <p:nvSpPr>
          <p:cNvPr id="46083" name="Rectangle 3"/>
          <p:cNvSpPr>
            <a:spLocks noGrp="1" noChangeArrowheads="1"/>
          </p:cNvSpPr>
          <p:nvPr>
            <p:ph type="body" idx="1"/>
          </p:nvPr>
        </p:nvSpPr>
        <p:spPr>
          <a:xfrm>
            <a:off x="768350" y="1135063"/>
            <a:ext cx="7770813" cy="4903787"/>
          </a:xfrm>
        </p:spPr>
        <p:txBody>
          <a:bodyPr/>
          <a:lstStyle/>
          <a:p>
            <a:r>
              <a:rPr lang="en-US" altLang="en-US" sz="2000" dirty="0"/>
              <a:t>To deal with security problems, we can do on of the following:</a:t>
            </a:r>
          </a:p>
          <a:p>
            <a:pPr lvl="1"/>
            <a:r>
              <a:rPr lang="en-US" altLang="en-US" sz="2000" dirty="0">
                <a:ea typeface="ＭＳ Ｐゴシック" panose="020B0600070205080204" pitchFamily="34" charset="-128"/>
              </a:rPr>
              <a:t>Use </a:t>
            </a:r>
            <a:r>
              <a:rPr lang="en-US" altLang="en-US" sz="2000" b="1" dirty="0">
                <a:solidFill>
                  <a:srgbClr val="002060"/>
                </a:solidFill>
                <a:ea typeface="ＭＳ Ｐゴシック" panose="020B0600070205080204" pitchFamily="34" charset="-128"/>
              </a:rPr>
              <a:t>sandbox</a:t>
            </a:r>
            <a:r>
              <a:rPr lang="en-US" altLang="en-US" sz="2000" dirty="0">
                <a:ea typeface="ＭＳ Ｐゴシック" panose="020B0600070205080204" pitchFamily="34" charset="-128"/>
              </a:rPr>
              <a:t> techniques</a:t>
            </a:r>
          </a:p>
          <a:p>
            <a:pPr lvl="2"/>
            <a:r>
              <a:rPr lang="en-US" altLang="en-US" sz="2000" dirty="0">
                <a:ea typeface="ＭＳ Ｐゴシック" panose="020B0600070205080204" pitchFamily="34" charset="-128"/>
              </a:rPr>
              <a:t>That is, use a safe language like Java, which cannot be used to  access/damage other parts of the database code.</a:t>
            </a:r>
          </a:p>
          <a:p>
            <a:pPr lvl="1"/>
            <a:r>
              <a:rPr lang="en-US" altLang="en-US" sz="2000" dirty="0">
                <a:ea typeface="ＭＳ Ｐゴシック" panose="020B0600070205080204" pitchFamily="34" charset="-128"/>
              </a:rPr>
              <a:t>Run external language functions/procedures in a separate process, with no access to the database process</a:t>
            </a:r>
            <a:r>
              <a:rPr lang="ja-JP" altLang="en-US" sz="2000" dirty="0">
                <a:ea typeface="ＭＳ Ｐゴシック" panose="020B0600070205080204" pitchFamily="34" charset="-128"/>
              </a:rPr>
              <a:t>’</a:t>
            </a:r>
            <a:r>
              <a:rPr lang="en-US" altLang="ja-JP" sz="2000" dirty="0">
                <a:ea typeface="ＭＳ Ｐゴシック" panose="020B0600070205080204" pitchFamily="34" charset="-128"/>
              </a:rPr>
              <a:t> memory.</a:t>
            </a:r>
          </a:p>
          <a:p>
            <a:pPr lvl="2"/>
            <a:r>
              <a:rPr lang="en-US" altLang="en-US" sz="2000" dirty="0">
                <a:ea typeface="ＭＳ Ｐゴシック" panose="020B0600070205080204" pitchFamily="34" charset="-128"/>
              </a:rPr>
              <a:t>Parameters and results communicated via inter-process communication</a:t>
            </a:r>
          </a:p>
          <a:p>
            <a:r>
              <a:rPr lang="en-US" altLang="en-US" sz="2000" dirty="0"/>
              <a:t>Both have performance overheads</a:t>
            </a:r>
          </a:p>
          <a:p>
            <a:r>
              <a:rPr lang="en-US" altLang="en-US" sz="2000" dirty="0"/>
              <a:t>Many database systems support both above approaches as well as direct executing in database system address space.</a:t>
            </a: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3338004" y="2607785"/>
            <a:ext cx="4398700" cy="1858963"/>
          </a:xfrm>
        </p:spPr>
        <p:txBody>
          <a:bodyPr/>
          <a:lstStyle/>
          <a:p>
            <a:pPr>
              <a:buFont typeface="Monotype Sorts" charset="2"/>
              <a:buNone/>
              <a:defRPr/>
            </a:pPr>
            <a:r>
              <a:rPr lang="en-US" altLang="en-US" sz="3200" b="1" dirty="0">
                <a:solidFill>
                  <a:srgbClr val="002060"/>
                </a:solidFill>
                <a:effectLst>
                  <a:outerShdw blurRad="38100" dist="38100" dir="2700000" algn="tl">
                    <a:srgbClr val="C0C0C0"/>
                  </a:outerShdw>
                </a:effectLst>
                <a:latin typeface="+mj-lt"/>
                <a:cs typeface="+mj-cs"/>
              </a:rPr>
              <a:t>Triggers</a:t>
            </a:r>
          </a:p>
        </p:txBody>
      </p:sp>
      <p:sp>
        <p:nvSpPr>
          <p:cNvPr id="47107"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Triggers</a:t>
            </a:r>
          </a:p>
        </p:txBody>
      </p:sp>
      <p:sp>
        <p:nvSpPr>
          <p:cNvPr id="48131" name="Rectangle 3"/>
          <p:cNvSpPr>
            <a:spLocks noGrp="1" noChangeArrowheads="1"/>
          </p:cNvSpPr>
          <p:nvPr>
            <p:ph type="body" idx="1"/>
          </p:nvPr>
        </p:nvSpPr>
        <p:spPr>
          <a:xfrm>
            <a:off x="375781" y="1155700"/>
            <a:ext cx="8680537" cy="4833938"/>
          </a:xfrm>
        </p:spPr>
        <p:txBody>
          <a:bodyPr/>
          <a:lstStyle/>
          <a:p>
            <a:r>
              <a:rPr lang="en-US" altLang="en-US" sz="2400" dirty="0"/>
              <a:t>A </a:t>
            </a:r>
            <a:r>
              <a:rPr lang="en-US" altLang="en-US" sz="2400" b="1" dirty="0">
                <a:solidFill>
                  <a:srgbClr val="002060"/>
                </a:solidFill>
              </a:rPr>
              <a:t>trigger</a:t>
            </a:r>
            <a:r>
              <a:rPr lang="en-US" altLang="en-US" sz="2400" dirty="0"/>
              <a:t> is a statement that is executed automatically by the system as a side effect of a modification to the database.</a:t>
            </a:r>
          </a:p>
          <a:p>
            <a:r>
              <a:rPr lang="en-US" altLang="en-US" sz="2400" dirty="0"/>
              <a:t>To design a trigger mechanism, we must:</a:t>
            </a:r>
          </a:p>
          <a:p>
            <a:pPr lvl="1"/>
            <a:r>
              <a:rPr lang="en-US" altLang="en-US" sz="2400" dirty="0">
                <a:ea typeface="ＭＳ Ｐゴシック" panose="020B0600070205080204" pitchFamily="34" charset="-128"/>
              </a:rPr>
              <a:t>Specify the conditions under which the trigger is to be executed.</a:t>
            </a:r>
          </a:p>
          <a:p>
            <a:pPr lvl="1"/>
            <a:r>
              <a:rPr lang="en-US" altLang="en-US" sz="2400" dirty="0">
                <a:ea typeface="ＭＳ Ｐゴシック" panose="020B0600070205080204" pitchFamily="34" charset="-128"/>
              </a:rPr>
              <a:t>Specify the actions to be taken when the trigger executes.</a:t>
            </a:r>
          </a:p>
          <a:p>
            <a:r>
              <a:rPr lang="en-US" altLang="en-US" sz="2400" dirty="0"/>
              <a:t>Triggers introduced to SQL standard in SQL:1999, but supported even earlier using non-standard syntax by most databases.		</a:t>
            </a:r>
          </a:p>
          <a:p>
            <a:pPr lvl="1"/>
            <a:r>
              <a:rPr lang="en-US" altLang="en-US" sz="2400" dirty="0">
                <a:solidFill>
                  <a:srgbClr val="002060"/>
                </a:solidFill>
                <a:ea typeface="ＭＳ Ｐゴシック" panose="020B0600070205080204" pitchFamily="34" charset="-128"/>
              </a:rPr>
              <a:t>Syntax illustrated here may not work exactly on your database system; check the system manuals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Triggering Events and Actions in SQL</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718701" cy="4903787"/>
          </a:xfrm>
        </p:spPr>
        <p:txBody>
          <a:bodyPr lIns="91440"/>
          <a:lstStyle/>
          <a:p>
            <a:pPr>
              <a:lnSpc>
                <a:spcPct val="90000"/>
              </a:lnSpc>
            </a:pPr>
            <a:r>
              <a:rPr lang="en-US" altLang="en-US" sz="2000" dirty="0">
                <a:solidFill>
                  <a:srgbClr val="FF0000"/>
                </a:solidFill>
              </a:rPr>
              <a:t>Triggering event can be </a:t>
            </a:r>
            <a:r>
              <a:rPr lang="en-US" altLang="en-US" sz="2000" b="1" dirty="0">
                <a:solidFill>
                  <a:srgbClr val="FF0000"/>
                </a:solidFill>
              </a:rPr>
              <a:t>insert</a:t>
            </a:r>
            <a:r>
              <a:rPr lang="en-US" altLang="en-US" sz="2000" dirty="0">
                <a:solidFill>
                  <a:srgbClr val="FF0000"/>
                </a:solidFill>
              </a:rPr>
              <a:t>, </a:t>
            </a:r>
            <a:r>
              <a:rPr lang="en-US" altLang="en-US" sz="2000" b="1" dirty="0">
                <a:solidFill>
                  <a:srgbClr val="FF0000"/>
                </a:solidFill>
              </a:rPr>
              <a:t>delete</a:t>
            </a:r>
            <a:r>
              <a:rPr lang="en-US" altLang="en-US" sz="2000" dirty="0">
                <a:solidFill>
                  <a:srgbClr val="FF0000"/>
                </a:solidFill>
              </a:rPr>
              <a:t> or </a:t>
            </a:r>
            <a:r>
              <a:rPr lang="en-US" altLang="en-US" sz="2000" b="1" dirty="0">
                <a:solidFill>
                  <a:srgbClr val="FF0000"/>
                </a:solidFill>
              </a:rPr>
              <a:t>update</a:t>
            </a:r>
          </a:p>
          <a:p>
            <a:pPr>
              <a:lnSpc>
                <a:spcPct val="90000"/>
              </a:lnSpc>
            </a:pPr>
            <a:r>
              <a:rPr lang="en-US" altLang="en-US" sz="2000" dirty="0"/>
              <a:t>Triggers on update can be restricted to specific attributes</a:t>
            </a:r>
          </a:p>
          <a:p>
            <a:pPr lvl="1">
              <a:lnSpc>
                <a:spcPct val="90000"/>
              </a:lnSpc>
            </a:pPr>
            <a:r>
              <a:rPr lang="en-US" altLang="en-US" sz="2000" dirty="0">
                <a:ea typeface="ＭＳ Ｐゴシック" panose="020B0600070205080204" pitchFamily="34" charset="-128"/>
              </a:rPr>
              <a:t>For example, </a:t>
            </a:r>
            <a:r>
              <a:rPr lang="en-US" altLang="en-US" sz="2000" b="1" dirty="0">
                <a:ea typeface="ＭＳ Ｐゴシック" panose="020B0600070205080204" pitchFamily="34" charset="-128"/>
              </a:rPr>
              <a:t> after update of </a:t>
            </a:r>
            <a:r>
              <a:rPr lang="en-US" altLang="en-US" sz="2000" i="1" dirty="0">
                <a:ea typeface="ＭＳ Ｐゴシック" panose="020B0600070205080204" pitchFamily="34" charset="-128"/>
              </a:rPr>
              <a:t>takes </a:t>
            </a:r>
            <a:r>
              <a:rPr lang="en-US" altLang="en-US" sz="2000" b="1" dirty="0">
                <a:ea typeface="ＭＳ Ｐゴシック" panose="020B0600070205080204" pitchFamily="34" charset="-128"/>
              </a:rPr>
              <a:t>on</a:t>
            </a:r>
            <a:r>
              <a:rPr lang="en-US" altLang="en-US" sz="2000" i="1" dirty="0">
                <a:ea typeface="ＭＳ Ｐゴシック" panose="020B0600070205080204" pitchFamily="34" charset="-128"/>
              </a:rPr>
              <a:t> grade</a:t>
            </a:r>
          </a:p>
          <a:p>
            <a:pPr>
              <a:lnSpc>
                <a:spcPct val="90000"/>
              </a:lnSpc>
            </a:pPr>
            <a:r>
              <a:rPr lang="en-US" altLang="en-US" sz="2000" dirty="0"/>
              <a:t>Values of attributes before and after an update can be referenced</a:t>
            </a:r>
          </a:p>
          <a:p>
            <a:pPr lvl="1">
              <a:lnSpc>
                <a:spcPct val="90000"/>
              </a:lnSpc>
            </a:pPr>
            <a:r>
              <a:rPr lang="en-US" altLang="en-US" sz="2000" b="1" dirty="0">
                <a:ea typeface="ＭＳ Ｐゴシック" panose="020B0600070205080204" pitchFamily="34" charset="-128"/>
              </a:rPr>
              <a:t>referencing old row as</a:t>
            </a:r>
            <a:r>
              <a:rPr lang="en-US" altLang="en-US" sz="2000" dirty="0">
                <a:ea typeface="ＭＳ Ｐゴシック" panose="020B0600070205080204" pitchFamily="34" charset="-128"/>
              </a:rPr>
              <a:t>   </a:t>
            </a:r>
            <a:r>
              <a:rPr lang="en-US" altLang="en-US" sz="2000" b="1" dirty="0">
                <a:ea typeface="ＭＳ Ｐゴシック" panose="020B0600070205080204" pitchFamily="34" charset="-128"/>
              </a:rPr>
              <a:t>: </a:t>
            </a:r>
            <a:r>
              <a:rPr lang="en-US" altLang="en-US" sz="2000" dirty="0">
                <a:ea typeface="ＭＳ Ｐゴシック" panose="020B0600070205080204" pitchFamily="34" charset="-128"/>
              </a:rPr>
              <a:t> for deletes and updates</a:t>
            </a:r>
          </a:p>
          <a:p>
            <a:pPr lvl="1">
              <a:lnSpc>
                <a:spcPct val="90000"/>
              </a:lnSpc>
            </a:pPr>
            <a:r>
              <a:rPr lang="en-US" altLang="en-US" sz="2000" b="1" dirty="0">
                <a:ea typeface="ＭＳ Ｐゴシック" panose="020B0600070205080204" pitchFamily="34" charset="-128"/>
              </a:rPr>
              <a:t>referencing new row as  : </a:t>
            </a:r>
            <a:r>
              <a:rPr lang="en-US" altLang="en-US" sz="2000" dirty="0">
                <a:ea typeface="ＭＳ Ｐゴシック" panose="020B0600070205080204" pitchFamily="34" charset="-128"/>
              </a:rPr>
              <a:t>for inserts and updates</a:t>
            </a:r>
            <a:endParaRPr lang="en-US" altLang="en-US" sz="2000" b="1" dirty="0">
              <a:ea typeface="ＭＳ Ｐゴシック" panose="020B0600070205080204" pitchFamily="34" charset="-128"/>
            </a:endParaRPr>
          </a:p>
          <a:p>
            <a:pPr>
              <a:lnSpc>
                <a:spcPct val="90000"/>
              </a:lnSpc>
            </a:pPr>
            <a:r>
              <a:rPr lang="en-US" altLang="en-US" sz="2000" dirty="0"/>
              <a:t>Triggers can be activated before an event, which can serve as extra constraints.  For example,  convert blank grades to null</a:t>
            </a:r>
            <a:r>
              <a:rPr lang="en-US" altLang="en-US" sz="2000" dirty="0" smtClean="0"/>
              <a:t>.</a:t>
            </a:r>
            <a:endParaRPr lang="en-US" altLang="en-US" sz="2000" dirty="0"/>
          </a:p>
          <a:p>
            <a:pPr>
              <a:lnSpc>
                <a:spcPct val="80000"/>
              </a:lnSpc>
              <a:buFont typeface="Monotype Sorts" charset="2"/>
              <a:buNone/>
            </a:pPr>
            <a:r>
              <a:rPr lang="en-US" altLang="en-US" sz="2000" b="1" dirty="0"/>
              <a:t>		create trigger </a:t>
            </a:r>
            <a:r>
              <a:rPr lang="en-US" altLang="en-US" sz="2000" i="1" dirty="0" err="1"/>
              <a:t>setnull_trigger</a:t>
            </a:r>
            <a:r>
              <a:rPr lang="en-US" altLang="en-US" sz="2000" i="1" dirty="0"/>
              <a:t> </a:t>
            </a:r>
            <a:r>
              <a:rPr lang="en-US" altLang="en-US" sz="2000" b="1" dirty="0"/>
              <a:t>before update of </a:t>
            </a:r>
            <a:r>
              <a:rPr lang="en-US" altLang="en-US" sz="2000" i="1" dirty="0"/>
              <a:t>takes</a:t>
            </a:r>
            <a:br>
              <a:rPr lang="en-US" altLang="en-US" sz="2000" i="1" dirty="0"/>
            </a:br>
            <a:r>
              <a:rPr lang="en-US" altLang="en-US" sz="2000" b="1" dirty="0"/>
              <a:t>	referencing new row as </a:t>
            </a:r>
            <a:r>
              <a:rPr lang="en-US" altLang="en-US" sz="2000" i="1" dirty="0" err="1"/>
              <a:t>nrow</a:t>
            </a:r>
            <a:r>
              <a:rPr lang="en-US" altLang="en-US" sz="2000" i="1" dirty="0"/>
              <a:t/>
            </a:r>
            <a:br>
              <a:rPr lang="en-US" altLang="en-US" sz="2000" i="1" dirty="0"/>
            </a:br>
            <a:r>
              <a:rPr lang="en-US" altLang="en-US" sz="2000" b="1" dirty="0"/>
              <a:t>	for each row</a:t>
            </a:r>
            <a:br>
              <a:rPr lang="en-US" altLang="en-US" sz="2000" b="1" dirty="0"/>
            </a:br>
            <a:r>
              <a:rPr lang="en-US" altLang="en-US" sz="2000" b="1" dirty="0"/>
              <a:t>	      when (</a:t>
            </a:r>
            <a:r>
              <a:rPr lang="en-US" altLang="en-US" sz="2000" i="1" dirty="0" err="1"/>
              <a:t>nrow.grade</a:t>
            </a:r>
            <a:r>
              <a:rPr lang="en-US" altLang="en-US" sz="2000" dirty="0"/>
              <a:t> = </a:t>
            </a:r>
            <a:r>
              <a:rPr lang="en-US" altLang="ja-JP" sz="2000" dirty="0"/>
              <a:t>' ')</a:t>
            </a:r>
            <a:br>
              <a:rPr lang="en-US" altLang="ja-JP" sz="2000" dirty="0"/>
            </a:br>
            <a:r>
              <a:rPr lang="en-US" altLang="ja-JP" sz="2000" dirty="0"/>
              <a:t>               </a:t>
            </a:r>
            <a:r>
              <a:rPr lang="en-US" altLang="ja-JP" sz="2000" b="1" dirty="0"/>
              <a:t>begin atomic</a:t>
            </a:r>
            <a:r>
              <a:rPr lang="en-US" altLang="ja-JP" sz="2000" i="1" dirty="0"/>
              <a:t/>
            </a:r>
            <a:br>
              <a:rPr lang="en-US" altLang="ja-JP" sz="2000" i="1" dirty="0"/>
            </a:br>
            <a:r>
              <a:rPr lang="en-US" altLang="ja-JP" sz="2000" b="1" dirty="0"/>
              <a:t>	          set </a:t>
            </a:r>
            <a:r>
              <a:rPr lang="en-US" altLang="ja-JP" sz="2000" i="1" dirty="0" err="1"/>
              <a:t>nrow.grade</a:t>
            </a:r>
            <a:r>
              <a:rPr lang="en-US" altLang="ja-JP" sz="2000" i="1" dirty="0"/>
              <a:t> </a:t>
            </a:r>
            <a:r>
              <a:rPr lang="en-US" altLang="ja-JP" sz="2000" dirty="0"/>
              <a:t>= </a:t>
            </a:r>
            <a:r>
              <a:rPr lang="en-US" altLang="ja-JP" sz="2000" b="1" dirty="0"/>
              <a:t>null;</a:t>
            </a:r>
            <a:br>
              <a:rPr lang="en-US" altLang="ja-JP" sz="2000" b="1" dirty="0"/>
            </a:br>
            <a:r>
              <a:rPr lang="en-US" altLang="ja-JP" sz="2000" b="1" dirty="0"/>
              <a:t>         end;</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1638300" y="2477532"/>
            <a:ext cx="6429375" cy="2463800"/>
          </a:xfrm>
        </p:spPr>
        <p:txBody>
          <a:bodyPr/>
          <a:lstStyle/>
          <a:p>
            <a:pPr algn="ctr">
              <a:spcBef>
                <a:spcPct val="0"/>
              </a:spcBef>
              <a:buFont typeface="Monotype Sorts" charset="2"/>
              <a:buNone/>
              <a:defRPr/>
            </a:pPr>
            <a:r>
              <a:rPr lang="en-US" altLang="en-US" sz="3200" b="1" dirty="0">
                <a:solidFill>
                  <a:srgbClr val="002060"/>
                </a:solidFill>
                <a:effectLst>
                  <a:outerShdw blurRad="38100" dist="38100" dir="2700000" algn="tl">
                    <a:srgbClr val="C0C0C0"/>
                  </a:outerShdw>
                </a:effectLst>
                <a:latin typeface="+mj-lt"/>
                <a:cs typeface="+mj-cs"/>
              </a:rPr>
              <a:t>JDBC</a:t>
            </a:r>
          </a:p>
        </p:txBody>
      </p:sp>
      <p:sp>
        <p:nvSpPr>
          <p:cNvPr id="8195"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874713" y="117475"/>
            <a:ext cx="8077200" cy="609600"/>
          </a:xfrm>
        </p:spPr>
        <p:txBody>
          <a:bodyPr/>
          <a:lstStyle/>
          <a:p>
            <a:r>
              <a:rPr lang="en-US" altLang="en-US">
                <a:effectLst/>
              </a:rPr>
              <a:t>Trigger to Maintain credits_earned value</a:t>
            </a:r>
          </a:p>
        </p:txBody>
      </p:sp>
      <p:sp>
        <p:nvSpPr>
          <p:cNvPr id="50179" name="Rectangle 3"/>
          <p:cNvSpPr>
            <a:spLocks noGrp="1" noChangeArrowheads="1"/>
          </p:cNvSpPr>
          <p:nvPr>
            <p:ph type="body" idx="1"/>
          </p:nvPr>
        </p:nvSpPr>
        <p:spPr>
          <a:xfrm>
            <a:off x="781235" y="1093788"/>
            <a:ext cx="7989704" cy="4903787"/>
          </a:xfrm>
        </p:spPr>
        <p:txBody>
          <a:bodyPr/>
          <a:lstStyle/>
          <a:p>
            <a:r>
              <a:rPr lang="en-US" altLang="en-US" sz="2000" b="1" dirty="0"/>
              <a:t>create trigger </a:t>
            </a:r>
            <a:r>
              <a:rPr lang="en-US" altLang="en-US" sz="2000" i="1" dirty="0" err="1"/>
              <a:t>credits_earned</a:t>
            </a:r>
            <a:r>
              <a:rPr lang="en-US" altLang="en-US" sz="2000" i="1" dirty="0"/>
              <a:t> </a:t>
            </a:r>
            <a:r>
              <a:rPr lang="en-US" altLang="en-US" sz="2000" b="1" dirty="0"/>
              <a:t>after update of </a:t>
            </a:r>
            <a:r>
              <a:rPr lang="en-US" altLang="en-US" sz="2000" i="1" dirty="0"/>
              <a:t>takes </a:t>
            </a:r>
            <a:r>
              <a:rPr lang="en-US" altLang="en-US" sz="2000" b="1" dirty="0"/>
              <a:t>on </a:t>
            </a:r>
            <a:r>
              <a:rPr lang="en-US" altLang="en-US" sz="2000" dirty="0"/>
              <a:t>(</a:t>
            </a:r>
            <a:r>
              <a:rPr lang="en-US" altLang="en-US" sz="2000" i="1" dirty="0"/>
              <a:t>grade</a:t>
            </a:r>
            <a:r>
              <a:rPr lang="en-US" altLang="en-US" sz="2000" dirty="0"/>
              <a:t>)</a:t>
            </a:r>
            <a:br>
              <a:rPr lang="en-US" altLang="en-US" sz="2000" dirty="0"/>
            </a:br>
            <a:r>
              <a:rPr lang="en-US" altLang="en-US" sz="2000" b="1" dirty="0"/>
              <a:t>referencing new row as </a:t>
            </a:r>
            <a:r>
              <a:rPr lang="en-US" altLang="en-US" sz="2000" i="1" dirty="0" err="1"/>
              <a:t>nrow</a:t>
            </a:r>
            <a:r>
              <a:rPr lang="en-US" altLang="en-US" sz="2000" i="1" dirty="0"/>
              <a:t/>
            </a:r>
            <a:br>
              <a:rPr lang="en-US" altLang="en-US" sz="2000" i="1" dirty="0"/>
            </a:br>
            <a:r>
              <a:rPr lang="en-US" altLang="en-US" sz="2000" b="1" dirty="0"/>
              <a:t>referencing old row as </a:t>
            </a:r>
            <a:r>
              <a:rPr lang="en-US" altLang="en-US" sz="2000" i="1" dirty="0" err="1"/>
              <a:t>orow</a:t>
            </a:r>
            <a:r>
              <a:rPr lang="en-US" altLang="en-US" sz="2000" i="1" dirty="0"/>
              <a:t/>
            </a:r>
            <a:br>
              <a:rPr lang="en-US" altLang="en-US" sz="2000" i="1" dirty="0"/>
            </a:br>
            <a:r>
              <a:rPr lang="en-US" altLang="en-US" sz="2000" b="1" dirty="0"/>
              <a:t>for each row</a:t>
            </a:r>
            <a:br>
              <a:rPr lang="en-US" altLang="en-US" sz="2000" b="1" dirty="0"/>
            </a:br>
            <a:r>
              <a:rPr lang="en-US" altLang="en-US" sz="2000" b="1" dirty="0"/>
              <a:t>when </a:t>
            </a:r>
            <a:r>
              <a:rPr lang="en-US" altLang="en-US" sz="2000" i="1" dirty="0" err="1"/>
              <a:t>nrow.grade</a:t>
            </a:r>
            <a:r>
              <a:rPr lang="en-US" altLang="en-US" sz="2000" i="1" dirty="0"/>
              <a:t> </a:t>
            </a:r>
            <a:r>
              <a:rPr lang="en-US" altLang="en-US" sz="2000" dirty="0"/>
              <a:t>&lt;&gt; 'F' </a:t>
            </a:r>
            <a:r>
              <a:rPr lang="en-US" altLang="en-US" sz="2000" b="1" dirty="0"/>
              <a:t>and </a:t>
            </a:r>
            <a:r>
              <a:rPr lang="en-US" altLang="en-US" sz="2000" i="1" dirty="0" err="1"/>
              <a:t>nrow.grade</a:t>
            </a:r>
            <a:r>
              <a:rPr lang="en-US" altLang="en-US" sz="2000" i="1" dirty="0"/>
              <a:t> </a:t>
            </a:r>
            <a:r>
              <a:rPr lang="en-US" altLang="en-US" sz="2000" b="1" dirty="0"/>
              <a:t>is not null</a:t>
            </a:r>
            <a:br>
              <a:rPr lang="en-US" altLang="en-US" sz="2000" b="1" dirty="0"/>
            </a:br>
            <a:r>
              <a:rPr lang="en-US" altLang="en-US" sz="2000" b="1" dirty="0"/>
              <a:t>    and </a:t>
            </a:r>
            <a:r>
              <a:rPr lang="en-US" altLang="en-US" sz="2000" dirty="0"/>
              <a:t>(</a:t>
            </a:r>
            <a:r>
              <a:rPr lang="en-US" altLang="en-US" sz="2000" i="1" dirty="0" err="1"/>
              <a:t>orow.grade</a:t>
            </a:r>
            <a:r>
              <a:rPr lang="en-US" altLang="en-US" sz="2000" i="1" dirty="0"/>
              <a:t> </a:t>
            </a:r>
            <a:r>
              <a:rPr lang="en-US" altLang="en-US" sz="2000" dirty="0"/>
              <a:t>= 'F' </a:t>
            </a:r>
            <a:r>
              <a:rPr lang="en-US" altLang="en-US" sz="2000" b="1" dirty="0"/>
              <a:t>or </a:t>
            </a:r>
            <a:r>
              <a:rPr lang="en-US" altLang="en-US" sz="2000" i="1" dirty="0" err="1"/>
              <a:t>orow.grade</a:t>
            </a:r>
            <a:r>
              <a:rPr lang="en-US" altLang="en-US" sz="2000" i="1" dirty="0"/>
              <a:t> </a:t>
            </a:r>
            <a:r>
              <a:rPr lang="en-US" altLang="en-US" sz="2000" b="1" dirty="0"/>
              <a:t>is null</a:t>
            </a:r>
            <a:r>
              <a:rPr lang="en-US" altLang="en-US" sz="2000" dirty="0"/>
              <a:t>)</a:t>
            </a:r>
            <a:br>
              <a:rPr lang="en-US" altLang="en-US" sz="2000" dirty="0"/>
            </a:br>
            <a:r>
              <a:rPr lang="en-US" altLang="en-US" sz="2000" b="1" dirty="0"/>
              <a:t>begin atomic</a:t>
            </a:r>
            <a:br>
              <a:rPr lang="en-US" altLang="en-US" sz="2000" b="1" dirty="0"/>
            </a:br>
            <a:r>
              <a:rPr lang="en-US" altLang="en-US" sz="2000" b="1" dirty="0"/>
              <a:t>     update </a:t>
            </a:r>
            <a:r>
              <a:rPr lang="en-US" altLang="en-US" sz="2000" i="1" dirty="0"/>
              <a:t>student</a:t>
            </a:r>
            <a:br>
              <a:rPr lang="en-US" altLang="en-US" sz="2000" i="1" dirty="0"/>
            </a:br>
            <a:r>
              <a:rPr lang="en-US" altLang="en-US" sz="2000" i="1" dirty="0"/>
              <a:t>     </a:t>
            </a:r>
            <a:r>
              <a:rPr lang="en-US" altLang="en-US" sz="2000" b="1" dirty="0"/>
              <a:t>set </a:t>
            </a:r>
            <a:r>
              <a:rPr lang="en-US" altLang="en-US" sz="2000" i="1" dirty="0" err="1"/>
              <a:t>tot_cred</a:t>
            </a:r>
            <a:r>
              <a:rPr lang="en-US" altLang="en-US" sz="2000" dirty="0"/>
              <a:t>= </a:t>
            </a:r>
            <a:r>
              <a:rPr lang="en-US" altLang="en-US" sz="2000" i="1" dirty="0" err="1"/>
              <a:t>tot_cred</a:t>
            </a:r>
            <a:r>
              <a:rPr lang="en-US" altLang="en-US" sz="2000" i="1" dirty="0"/>
              <a:t> </a:t>
            </a:r>
            <a:r>
              <a:rPr lang="en-US" altLang="en-US" sz="2000" dirty="0"/>
              <a:t>+ </a:t>
            </a:r>
            <a:br>
              <a:rPr lang="en-US" altLang="en-US" sz="2000" dirty="0"/>
            </a:br>
            <a:r>
              <a:rPr lang="en-US" altLang="en-US" sz="2000" dirty="0"/>
              <a:t>           (</a:t>
            </a:r>
            <a:r>
              <a:rPr lang="en-US" altLang="en-US" sz="2000" b="1" dirty="0"/>
              <a:t>select </a:t>
            </a:r>
            <a:r>
              <a:rPr lang="en-US" altLang="en-US" sz="2000" i="1" dirty="0"/>
              <a:t>credits</a:t>
            </a:r>
            <a:br>
              <a:rPr lang="en-US" altLang="en-US" sz="2000" i="1" dirty="0"/>
            </a:br>
            <a:r>
              <a:rPr lang="en-US" altLang="en-US" sz="2000" i="1" dirty="0"/>
              <a:t>            </a:t>
            </a:r>
            <a:r>
              <a:rPr lang="en-US" altLang="en-US" sz="2000" b="1" dirty="0"/>
              <a:t>from </a:t>
            </a:r>
            <a:r>
              <a:rPr lang="en-US" altLang="en-US" sz="2000" i="1" dirty="0"/>
              <a:t>course</a:t>
            </a:r>
            <a:br>
              <a:rPr lang="en-US" altLang="en-US" sz="2000" i="1" dirty="0"/>
            </a:br>
            <a:r>
              <a:rPr lang="en-US" altLang="en-US" sz="2000" i="1" dirty="0"/>
              <a:t>            </a:t>
            </a:r>
            <a:r>
              <a:rPr lang="en-US" altLang="en-US" sz="2000" b="1" dirty="0"/>
              <a:t>where </a:t>
            </a:r>
            <a:r>
              <a:rPr lang="en-US" altLang="en-US" sz="2000" i="1" dirty="0" err="1"/>
              <a:t>course</a:t>
            </a:r>
            <a:r>
              <a:rPr lang="en-US" altLang="en-US" sz="2000" dirty="0" err="1"/>
              <a:t>.</a:t>
            </a:r>
            <a:r>
              <a:rPr lang="en-US" altLang="en-US" sz="2000" i="1" dirty="0" err="1"/>
              <a:t>course_id</a:t>
            </a:r>
            <a:r>
              <a:rPr lang="en-US" altLang="en-US" sz="2000" dirty="0"/>
              <a:t>= </a:t>
            </a:r>
            <a:r>
              <a:rPr lang="en-US" altLang="en-US" sz="2000" i="1" dirty="0" err="1"/>
              <a:t>nrow.course_id</a:t>
            </a:r>
            <a:r>
              <a:rPr lang="en-US" altLang="en-US" sz="2000" dirty="0"/>
              <a:t>)</a:t>
            </a:r>
            <a:br>
              <a:rPr lang="en-US" altLang="en-US" sz="2000" dirty="0"/>
            </a:br>
            <a:r>
              <a:rPr lang="en-US" altLang="en-US" sz="2000" dirty="0"/>
              <a:t>     </a:t>
            </a:r>
            <a:r>
              <a:rPr lang="en-US" altLang="en-US" sz="2000" b="1" dirty="0"/>
              <a:t>where </a:t>
            </a:r>
            <a:r>
              <a:rPr lang="en-US" altLang="en-US" sz="2000" i="1" dirty="0"/>
              <a:t>student.id </a:t>
            </a:r>
            <a:r>
              <a:rPr lang="en-US" altLang="en-US" sz="2000" dirty="0"/>
              <a:t>= </a:t>
            </a:r>
            <a:r>
              <a:rPr lang="en-US" altLang="en-US" sz="2000" i="1" dirty="0"/>
              <a:t>nrow.id</a:t>
            </a:r>
            <a:r>
              <a:rPr lang="en-US" altLang="en-US" sz="2000" dirty="0"/>
              <a:t>;</a:t>
            </a:r>
            <a:br>
              <a:rPr lang="en-US" altLang="en-US" sz="2000" dirty="0"/>
            </a:br>
            <a:r>
              <a:rPr lang="en-US" altLang="en-US" sz="2000" b="1" dirty="0"/>
              <a:t>end</a:t>
            </a:r>
            <a:r>
              <a:rPr lang="en-US" altLang="en-US" sz="2000" dirty="0"/>
              <a:t>;</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Statement Level Triggers</a:t>
            </a:r>
          </a:p>
        </p:txBody>
      </p:sp>
      <p:sp>
        <p:nvSpPr>
          <p:cNvPr id="51203" name="Rectangle 3"/>
          <p:cNvSpPr>
            <a:spLocks noGrp="1" noChangeArrowheads="1"/>
          </p:cNvSpPr>
          <p:nvPr>
            <p:ph type="body" idx="1"/>
          </p:nvPr>
        </p:nvSpPr>
        <p:spPr>
          <a:xfrm>
            <a:off x="768350" y="1193800"/>
            <a:ext cx="7692069" cy="4903788"/>
          </a:xfrm>
        </p:spPr>
        <p:txBody>
          <a:bodyPr/>
          <a:lstStyle/>
          <a:p>
            <a:r>
              <a:rPr lang="en-US" altLang="en-US" sz="2000" dirty="0"/>
              <a:t>Instead of executing a separate action for each affected row, a single action can be executed for all rows affected by a transaction</a:t>
            </a:r>
          </a:p>
          <a:p>
            <a:pPr lvl="1"/>
            <a:r>
              <a:rPr lang="en-US" altLang="en-US" sz="2000" dirty="0">
                <a:ea typeface="ＭＳ Ｐゴシック" panose="020B0600070205080204" pitchFamily="34" charset="-128"/>
              </a:rPr>
              <a:t>Use     </a:t>
            </a:r>
            <a:r>
              <a:rPr lang="en-US" altLang="en-US" sz="2000" b="1" dirty="0">
                <a:ea typeface="ＭＳ Ｐゴシック" panose="020B0600070205080204" pitchFamily="34" charset="-128"/>
              </a:rPr>
              <a:t>for each statement      </a:t>
            </a:r>
            <a:r>
              <a:rPr lang="en-US" altLang="en-US" sz="2000" dirty="0">
                <a:ea typeface="ＭＳ Ｐゴシック" panose="020B0600070205080204" pitchFamily="34" charset="-128"/>
              </a:rPr>
              <a:t>instead of    </a:t>
            </a:r>
            <a:r>
              <a:rPr lang="en-US" altLang="en-US" sz="2000" b="1" dirty="0">
                <a:ea typeface="ＭＳ Ｐゴシック" panose="020B0600070205080204" pitchFamily="34" charset="-128"/>
              </a:rPr>
              <a:t>for each row</a:t>
            </a:r>
          </a:p>
          <a:p>
            <a:pPr lvl="1"/>
            <a:r>
              <a:rPr lang="en-US" altLang="en-US" sz="2000" dirty="0">
                <a:ea typeface="ＭＳ Ｐゴシック" panose="020B0600070205080204" pitchFamily="34" charset="-128"/>
              </a:rPr>
              <a:t>Use     </a:t>
            </a:r>
            <a:r>
              <a:rPr lang="en-US" altLang="en-US" sz="2000" b="1" dirty="0">
                <a:ea typeface="ＭＳ Ｐゴシック" panose="020B0600070205080204" pitchFamily="34" charset="-128"/>
              </a:rPr>
              <a:t>referencing old table</a:t>
            </a:r>
            <a:r>
              <a:rPr lang="en-US" altLang="en-US" sz="2000" dirty="0">
                <a:ea typeface="ＭＳ Ｐゴシック" panose="020B0600070205080204" pitchFamily="34" charset="-128"/>
              </a:rPr>
              <a:t>   or   </a:t>
            </a:r>
            <a:r>
              <a:rPr lang="en-US" altLang="en-US" sz="2000" b="1" dirty="0">
                <a:ea typeface="ＭＳ Ｐゴシック" panose="020B0600070205080204" pitchFamily="34" charset="-128"/>
              </a:rPr>
              <a:t>referencing new table</a:t>
            </a:r>
            <a:r>
              <a:rPr lang="en-US" altLang="en-US" sz="2000" dirty="0">
                <a:ea typeface="ＭＳ Ｐゴシック" panose="020B0600070205080204" pitchFamily="34" charset="-128"/>
              </a:rPr>
              <a:t>   to refer to temporary tables  (called </a:t>
            </a:r>
            <a:r>
              <a:rPr lang="en-US" altLang="en-US" sz="2000" b="1" i="1" dirty="0">
                <a:solidFill>
                  <a:srgbClr val="002060"/>
                </a:solidFill>
                <a:ea typeface="ＭＳ Ｐゴシック" panose="020B0600070205080204" pitchFamily="34" charset="-128"/>
              </a:rPr>
              <a:t>transition tables</a:t>
            </a:r>
            <a:r>
              <a:rPr lang="en-US" altLang="en-US" sz="2000" dirty="0">
                <a:ea typeface="ＭＳ Ｐゴシック" panose="020B0600070205080204" pitchFamily="34" charset="-128"/>
              </a:rPr>
              <a:t>) containing the affected rows</a:t>
            </a:r>
          </a:p>
          <a:p>
            <a:pPr lvl="1"/>
            <a:r>
              <a:rPr lang="en-US" altLang="en-US" sz="2000" dirty="0">
                <a:ea typeface="ＭＳ Ｐゴシック" panose="020B0600070205080204" pitchFamily="34" charset="-128"/>
              </a:rPr>
              <a:t>Can be more efficient when dealing with SQL statements that update a large number of rows</a:t>
            </a:r>
          </a:p>
          <a:p>
            <a:endParaRPr lang="en-US" alt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When Not To Use Triggers</a:t>
            </a:r>
          </a:p>
        </p:txBody>
      </p:sp>
      <p:sp>
        <p:nvSpPr>
          <p:cNvPr id="52227" name="Rectangle 3"/>
          <p:cNvSpPr>
            <a:spLocks noGrp="1" noChangeArrowheads="1"/>
          </p:cNvSpPr>
          <p:nvPr>
            <p:ph type="body" idx="1"/>
          </p:nvPr>
        </p:nvSpPr>
        <p:spPr>
          <a:xfrm>
            <a:off x="278296" y="1146416"/>
            <a:ext cx="8388625" cy="4570803"/>
          </a:xfrm>
        </p:spPr>
        <p:txBody>
          <a:bodyPr/>
          <a:lstStyle/>
          <a:p>
            <a:r>
              <a:rPr lang="en-US" altLang="en-US" sz="2000" dirty="0"/>
              <a:t>Triggers were used earlier for tasks such as </a:t>
            </a:r>
          </a:p>
          <a:p>
            <a:pPr lvl="1"/>
            <a:r>
              <a:rPr lang="en-US" altLang="en-US" sz="2000" dirty="0">
                <a:ea typeface="ＭＳ Ｐゴシック" panose="020B0600070205080204" pitchFamily="34" charset="-128"/>
              </a:rPr>
              <a:t>Maintaining summary data (e.g., total salary of each department)</a:t>
            </a:r>
          </a:p>
          <a:p>
            <a:pPr lvl="1"/>
            <a:r>
              <a:rPr lang="en-US" altLang="en-US" sz="2000" dirty="0">
                <a:ea typeface="ＭＳ Ｐゴシック" panose="020B0600070205080204" pitchFamily="34" charset="-128"/>
              </a:rPr>
              <a:t>Replicating databases by recording changes to special relations (called </a:t>
            </a:r>
            <a:r>
              <a:rPr lang="en-US" altLang="en-US" sz="2000" b="1" dirty="0">
                <a:solidFill>
                  <a:srgbClr val="002060"/>
                </a:solidFill>
                <a:ea typeface="ＭＳ Ｐゴシック" panose="020B0600070205080204" pitchFamily="34" charset="-128"/>
              </a:rPr>
              <a:t>change</a:t>
            </a:r>
            <a:r>
              <a:rPr lang="en-US" altLang="en-US" sz="2000" dirty="0">
                <a:ea typeface="ＭＳ Ｐゴシック" panose="020B0600070205080204" pitchFamily="34" charset="-128"/>
              </a:rPr>
              <a:t> or </a:t>
            </a:r>
            <a:r>
              <a:rPr lang="en-US" altLang="en-US" sz="2000" b="1" dirty="0">
                <a:solidFill>
                  <a:srgbClr val="002060"/>
                </a:solidFill>
                <a:ea typeface="ＭＳ Ｐゴシック" panose="020B0600070205080204" pitchFamily="34" charset="-128"/>
              </a:rPr>
              <a:t>delta</a:t>
            </a:r>
            <a:r>
              <a:rPr lang="en-US" altLang="en-US" sz="2000" dirty="0">
                <a:ea typeface="ＭＳ Ｐゴシック" panose="020B0600070205080204" pitchFamily="34" charset="-128"/>
              </a:rPr>
              <a:t> relations) and having a separate process that applies the changes over to a replica </a:t>
            </a:r>
          </a:p>
          <a:p>
            <a:r>
              <a:rPr lang="en-US" altLang="en-US" sz="2000" dirty="0"/>
              <a:t>There are better ways of doing these now:</a:t>
            </a:r>
          </a:p>
          <a:p>
            <a:pPr lvl="1"/>
            <a:r>
              <a:rPr lang="en-US" altLang="en-US" sz="2000" dirty="0">
                <a:ea typeface="ＭＳ Ｐゴシック" panose="020B0600070205080204" pitchFamily="34" charset="-128"/>
              </a:rPr>
              <a:t>Databases today provide built in materialized view facilities to maintain summary data</a:t>
            </a:r>
          </a:p>
          <a:p>
            <a:pPr lvl="1"/>
            <a:r>
              <a:rPr lang="en-US" altLang="en-US" sz="2000" dirty="0">
                <a:ea typeface="ＭＳ Ｐゴシック" panose="020B0600070205080204" pitchFamily="34" charset="-128"/>
              </a:rPr>
              <a:t>Databases provide built-in support for replication</a:t>
            </a:r>
          </a:p>
          <a:p>
            <a:r>
              <a:rPr lang="en-US" altLang="en-US" sz="2000" dirty="0"/>
              <a:t>Encapsulation facilities can be used instead of triggers in many cases</a:t>
            </a:r>
          </a:p>
          <a:p>
            <a:pPr lvl="1"/>
            <a:r>
              <a:rPr lang="en-US" altLang="en-US" sz="2000" dirty="0">
                <a:ea typeface="ＭＳ Ｐゴシック" panose="020B0600070205080204" pitchFamily="34" charset="-128"/>
              </a:rPr>
              <a:t>Define methods to update fields</a:t>
            </a:r>
          </a:p>
          <a:p>
            <a:pPr lvl="1"/>
            <a:r>
              <a:rPr lang="en-US" altLang="en-US" sz="2000" dirty="0">
                <a:ea typeface="ＭＳ Ｐゴシック" panose="020B0600070205080204" pitchFamily="34" charset="-128"/>
              </a:rPr>
              <a:t>Carry out actions as part of the update methods instead of </a:t>
            </a:r>
            <a:br>
              <a:rPr lang="en-US" altLang="en-US" sz="2000" dirty="0">
                <a:ea typeface="ＭＳ Ｐゴシック" panose="020B0600070205080204" pitchFamily="34" charset="-128"/>
              </a:rPr>
            </a:br>
            <a:r>
              <a:rPr lang="en-US" altLang="en-US" sz="2000" dirty="0">
                <a:ea typeface="ＭＳ Ｐゴシック" panose="020B0600070205080204" pitchFamily="34" charset="-128"/>
              </a:rPr>
              <a:t>through a trigger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When Not To Use Triggers (Cont.)</a:t>
            </a:r>
          </a:p>
        </p:txBody>
      </p:sp>
      <p:sp>
        <p:nvSpPr>
          <p:cNvPr id="53251" name="Rectangle 3"/>
          <p:cNvSpPr>
            <a:spLocks noGrp="1" noChangeArrowheads="1"/>
          </p:cNvSpPr>
          <p:nvPr>
            <p:ph type="body" idx="1"/>
          </p:nvPr>
        </p:nvSpPr>
        <p:spPr>
          <a:xfrm>
            <a:off x="768350" y="1181100"/>
            <a:ext cx="7594415" cy="5289550"/>
          </a:xfrm>
        </p:spPr>
        <p:txBody>
          <a:bodyPr/>
          <a:lstStyle/>
          <a:p>
            <a:pPr>
              <a:lnSpc>
                <a:spcPct val="80000"/>
              </a:lnSpc>
            </a:pPr>
            <a:r>
              <a:rPr lang="en-US" altLang="en-US" sz="2000" dirty="0"/>
              <a:t>Risk of unintended execution of triggers, for example, when</a:t>
            </a:r>
          </a:p>
          <a:p>
            <a:pPr lvl="1">
              <a:lnSpc>
                <a:spcPct val="80000"/>
              </a:lnSpc>
            </a:pPr>
            <a:r>
              <a:rPr lang="en-US" altLang="en-US" sz="2000" dirty="0">
                <a:ea typeface="ＭＳ Ｐゴシック" panose="020B0600070205080204" pitchFamily="34" charset="-128"/>
              </a:rPr>
              <a:t>Loading data from a backup copy</a:t>
            </a:r>
          </a:p>
          <a:p>
            <a:pPr lvl="1">
              <a:lnSpc>
                <a:spcPct val="80000"/>
              </a:lnSpc>
            </a:pPr>
            <a:r>
              <a:rPr lang="en-US" altLang="en-US" sz="2000" dirty="0">
                <a:ea typeface="ＭＳ Ｐゴシック" panose="020B0600070205080204" pitchFamily="34" charset="-128"/>
              </a:rPr>
              <a:t>Replicating updates at a remote site</a:t>
            </a:r>
          </a:p>
          <a:p>
            <a:pPr lvl="1">
              <a:lnSpc>
                <a:spcPct val="80000"/>
              </a:lnSpc>
            </a:pPr>
            <a:r>
              <a:rPr lang="en-US" altLang="en-US" sz="2000" dirty="0">
                <a:ea typeface="ＭＳ Ｐゴシック" panose="020B0600070205080204" pitchFamily="34" charset="-128"/>
              </a:rPr>
              <a:t>Trigger execution can be disabled before such actions.</a:t>
            </a:r>
          </a:p>
          <a:p>
            <a:pPr>
              <a:lnSpc>
                <a:spcPct val="80000"/>
              </a:lnSpc>
            </a:pPr>
            <a:r>
              <a:rPr lang="en-US" altLang="en-US" sz="2000" dirty="0"/>
              <a:t>Other risks with triggers:</a:t>
            </a:r>
          </a:p>
          <a:p>
            <a:pPr lvl="1">
              <a:lnSpc>
                <a:spcPct val="80000"/>
              </a:lnSpc>
            </a:pPr>
            <a:r>
              <a:rPr lang="en-US" altLang="en-US" sz="2000" dirty="0">
                <a:ea typeface="ＭＳ Ｐゴシック" panose="020B0600070205080204" pitchFamily="34" charset="-128"/>
              </a:rPr>
              <a:t>Error leading to failure of critical transactions that set off the trigger</a:t>
            </a:r>
          </a:p>
          <a:p>
            <a:pPr lvl="1">
              <a:lnSpc>
                <a:spcPct val="80000"/>
              </a:lnSpc>
            </a:pPr>
            <a:r>
              <a:rPr lang="en-US" altLang="en-US" sz="2000" dirty="0">
                <a:ea typeface="ＭＳ Ｐゴシック" panose="020B0600070205080204" pitchFamily="34" charset="-128"/>
              </a:rPr>
              <a:t>Cascading execution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type="title"/>
          </p:nvPr>
        </p:nvSpPr>
        <p:spPr>
          <a:noFill/>
        </p:spPr>
        <p:txBody>
          <a:bodyPr/>
          <a:lstStyle/>
          <a:p>
            <a:pPr eaLnBrk="1" hangingPunct="1"/>
            <a:r>
              <a:rPr lang="zh-CN" altLang="en-US" sz="3600" dirty="0" smtClean="0"/>
              <a:t>触发器概述</a:t>
            </a:r>
            <a:endParaRPr lang="en-US" altLang="zh-CN" sz="3600" dirty="0" smtClean="0"/>
          </a:p>
        </p:txBody>
      </p:sp>
      <p:sp>
        <p:nvSpPr>
          <p:cNvPr id="33796" name="Rectangle 2"/>
          <p:cNvSpPr>
            <a:spLocks noGrp="1" noChangeArrowheads="1"/>
          </p:cNvSpPr>
          <p:nvPr>
            <p:ph idx="1"/>
          </p:nvPr>
        </p:nvSpPr>
        <p:spPr>
          <a:xfrm>
            <a:off x="513567" y="993580"/>
            <a:ext cx="8331983" cy="4903787"/>
          </a:xfrm>
        </p:spPr>
        <p:txBody>
          <a:bodyPr>
            <a:noAutofit/>
          </a:bodyPr>
          <a:lstStyle/>
          <a:p>
            <a:pPr eaLnBrk="1" hangingPunct="1">
              <a:lnSpc>
                <a:spcPct val="110000"/>
              </a:lnSpc>
            </a:pPr>
            <a:r>
              <a:rPr lang="zh-CN" altLang="en-US" sz="2400" dirty="0" smtClean="0">
                <a:solidFill>
                  <a:srgbClr val="006600"/>
                </a:solidFill>
              </a:rPr>
              <a:t>触发器的常用功能</a:t>
            </a:r>
          </a:p>
          <a:p>
            <a:pPr lvl="1">
              <a:lnSpc>
                <a:spcPct val="110000"/>
              </a:lnSpc>
              <a:buFont typeface="Wingdings" panose="05000000000000000000" pitchFamily="2" charset="2"/>
              <a:buNone/>
            </a:pPr>
            <a:r>
              <a:rPr lang="en-US" altLang="zh-CN" sz="2400" dirty="0" smtClean="0"/>
              <a:t>(1) </a:t>
            </a:r>
            <a:r>
              <a:rPr lang="zh-CN" altLang="en-US" sz="2400" dirty="0" smtClean="0">
                <a:solidFill>
                  <a:srgbClr val="660066"/>
                </a:solidFill>
              </a:rPr>
              <a:t>完成比约束更复杂的数据约束。</a:t>
            </a:r>
            <a:r>
              <a:rPr lang="zh-CN" altLang="en-US" sz="2400" dirty="0" smtClean="0"/>
              <a:t> </a:t>
            </a:r>
          </a:p>
          <a:p>
            <a:pPr lvl="1">
              <a:lnSpc>
                <a:spcPct val="110000"/>
              </a:lnSpc>
              <a:buFont typeface="Wingdings" panose="05000000000000000000" pitchFamily="2" charset="2"/>
              <a:buNone/>
            </a:pPr>
            <a:r>
              <a:rPr lang="en-US" altLang="zh-CN" sz="2400" dirty="0" smtClean="0"/>
              <a:t>(2) </a:t>
            </a:r>
            <a:r>
              <a:rPr lang="zh-CN" altLang="en-US" sz="2400" dirty="0" smtClean="0">
                <a:solidFill>
                  <a:srgbClr val="660066"/>
                </a:solidFill>
              </a:rPr>
              <a:t>触发器可以检查</a:t>
            </a:r>
            <a:r>
              <a:rPr lang="en-US" altLang="zh-CN" sz="2400" dirty="0" smtClean="0">
                <a:solidFill>
                  <a:srgbClr val="660066"/>
                </a:solidFill>
              </a:rPr>
              <a:t>T-SQL</a:t>
            </a:r>
            <a:r>
              <a:rPr lang="zh-CN" altLang="en-US" sz="2400" dirty="0" smtClean="0">
                <a:solidFill>
                  <a:srgbClr val="660066"/>
                </a:solidFill>
              </a:rPr>
              <a:t>所做的操作是否被允许。</a:t>
            </a:r>
          </a:p>
          <a:p>
            <a:pPr lvl="1">
              <a:lnSpc>
                <a:spcPct val="110000"/>
              </a:lnSpc>
              <a:buFont typeface="Wingdings" panose="05000000000000000000" pitchFamily="2" charset="2"/>
              <a:buNone/>
            </a:pPr>
            <a:r>
              <a:rPr lang="zh-CN" altLang="en-US" sz="2400" dirty="0" smtClean="0">
                <a:solidFill>
                  <a:srgbClr val="660066"/>
                </a:solidFill>
              </a:rPr>
              <a:t> </a:t>
            </a:r>
            <a:r>
              <a:rPr lang="en-US" altLang="zh-CN" sz="2400" dirty="0" smtClean="0">
                <a:solidFill>
                  <a:srgbClr val="660066"/>
                </a:solidFill>
              </a:rPr>
              <a:t>	</a:t>
            </a:r>
            <a:r>
              <a:rPr lang="zh-CN" altLang="en-US" sz="2400" dirty="0" smtClean="0"/>
              <a:t>例如：在产品库存表里，如果要对某种产品出库，触发器可以检查该产品最低库存数。</a:t>
            </a:r>
          </a:p>
          <a:p>
            <a:pPr lvl="1">
              <a:lnSpc>
                <a:spcPct val="110000"/>
              </a:lnSpc>
              <a:buFont typeface="Wingdings" panose="05000000000000000000" pitchFamily="2" charset="2"/>
              <a:buNone/>
            </a:pPr>
            <a:r>
              <a:rPr lang="en-US" altLang="zh-CN" sz="2400" dirty="0" smtClean="0"/>
              <a:t>(3) </a:t>
            </a:r>
            <a:r>
              <a:rPr lang="zh-CN" altLang="en-US" sz="2400" dirty="0" smtClean="0"/>
              <a:t>当一个</a:t>
            </a:r>
            <a:r>
              <a:rPr lang="en-US" altLang="zh-CN" sz="2400" dirty="0" smtClean="0"/>
              <a:t>T-SQL</a:t>
            </a:r>
            <a:r>
              <a:rPr lang="zh-CN" altLang="en-US" sz="2400" dirty="0" smtClean="0"/>
              <a:t>语句对数据表进行操作的时候，</a:t>
            </a:r>
            <a:r>
              <a:rPr lang="zh-CN" altLang="en-US" sz="2400" dirty="0" smtClean="0">
                <a:solidFill>
                  <a:srgbClr val="660066"/>
                </a:solidFill>
              </a:rPr>
              <a:t>触发器可以根据该</a:t>
            </a:r>
            <a:r>
              <a:rPr lang="en-US" altLang="zh-CN" sz="2400" dirty="0" smtClean="0">
                <a:solidFill>
                  <a:srgbClr val="660066"/>
                </a:solidFill>
              </a:rPr>
              <a:t>T-SQL</a:t>
            </a:r>
            <a:r>
              <a:rPr lang="zh-CN" altLang="en-US" sz="2400" dirty="0" smtClean="0">
                <a:solidFill>
                  <a:srgbClr val="660066"/>
                </a:solidFill>
              </a:rPr>
              <a:t>语句的操作情况来对另一个数据表进行操作。</a:t>
            </a:r>
          </a:p>
          <a:p>
            <a:pPr lvl="1">
              <a:lnSpc>
                <a:spcPct val="110000"/>
              </a:lnSpc>
              <a:buFont typeface="Wingdings" panose="05000000000000000000" pitchFamily="2" charset="2"/>
              <a:buNone/>
            </a:pPr>
            <a:r>
              <a:rPr lang="en-US" altLang="zh-CN" sz="2400" dirty="0" smtClean="0"/>
              <a:t>(4) </a:t>
            </a:r>
            <a:r>
              <a:rPr lang="zh-CN" altLang="en-US" sz="2400" dirty="0" smtClean="0">
                <a:solidFill>
                  <a:srgbClr val="660066"/>
                </a:solidFill>
              </a:rPr>
              <a:t>触发器也可以调用一个或多个存储过程。</a:t>
            </a:r>
          </a:p>
          <a:p>
            <a:pPr lvl="1">
              <a:lnSpc>
                <a:spcPct val="110000"/>
              </a:lnSpc>
              <a:buFont typeface="Wingdings" panose="05000000000000000000" pitchFamily="2" charset="2"/>
              <a:buNone/>
            </a:pPr>
            <a:r>
              <a:rPr lang="en-US" altLang="zh-CN" sz="2400" dirty="0" smtClean="0"/>
              <a:t>(5) </a:t>
            </a:r>
            <a:r>
              <a:rPr lang="zh-CN" altLang="en-US" sz="2400" dirty="0" smtClean="0"/>
              <a:t>在</a:t>
            </a:r>
            <a:r>
              <a:rPr lang="en-US" altLang="zh-CN" sz="2400" dirty="0" smtClean="0"/>
              <a:t>T-SQL</a:t>
            </a:r>
            <a:r>
              <a:rPr lang="zh-CN" altLang="en-US" sz="2400" dirty="0" smtClean="0"/>
              <a:t>语句执行完之后，</a:t>
            </a:r>
            <a:r>
              <a:rPr lang="zh-CN" altLang="en-US" sz="2400" dirty="0" smtClean="0">
                <a:solidFill>
                  <a:srgbClr val="660066"/>
                </a:solidFill>
              </a:rPr>
              <a:t>触发器可自动调用</a:t>
            </a:r>
            <a:r>
              <a:rPr lang="zh-CN" altLang="en-US" sz="2400" dirty="0" smtClean="0">
                <a:solidFill>
                  <a:srgbClr val="660066"/>
                </a:solidFill>
                <a:latin typeface="Arial" panose="020B0604020202020204" pitchFamily="34" charset="0"/>
              </a:rPr>
              <a:t>“</a:t>
            </a:r>
            <a:r>
              <a:rPr lang="zh-CN" altLang="en-US" sz="2400" dirty="0" smtClean="0">
                <a:solidFill>
                  <a:srgbClr val="660066"/>
                </a:solidFill>
              </a:rPr>
              <a:t>数据库邮件</a:t>
            </a:r>
            <a:r>
              <a:rPr lang="zh-CN" altLang="en-US" sz="2400" dirty="0" smtClean="0">
                <a:solidFill>
                  <a:srgbClr val="660066"/>
                </a:solidFill>
                <a:latin typeface="Arial" panose="020B0604020202020204" pitchFamily="34" charset="0"/>
              </a:rPr>
              <a:t>”</a:t>
            </a:r>
            <a:r>
              <a:rPr lang="zh-CN" altLang="en-US" sz="2400" dirty="0" smtClean="0">
                <a:solidFill>
                  <a:srgbClr val="660066"/>
                </a:solidFill>
              </a:rPr>
              <a:t>来发送邮件。</a:t>
            </a:r>
            <a:endParaRPr lang="en-US" altLang="zh-CN" sz="2400" dirty="0" smtClean="0">
              <a:solidFill>
                <a:srgbClr val="660066"/>
              </a:solidFill>
            </a:endParaRPr>
          </a:p>
        </p:txBody>
      </p:sp>
    </p:spTree>
    <p:extLst>
      <p:ext uri="{BB962C8B-B14F-4D97-AF65-F5344CB8AC3E}">
        <p14:creationId xmlns:p14="http://schemas.microsoft.com/office/powerpoint/2010/main" val="2896865328"/>
      </p:ext>
    </p:extLst>
  </p:cSld>
  <p:clrMapOvr>
    <a:masterClrMapping/>
  </p:clrMapOvr>
  <p:transition>
    <p:blinds dir="vert"/>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ChangeArrowheads="1"/>
          </p:cNvSpPr>
          <p:nvPr>
            <p:ph type="title"/>
          </p:nvPr>
        </p:nvSpPr>
        <p:spPr>
          <a:noFill/>
        </p:spPr>
        <p:txBody>
          <a:bodyPr/>
          <a:lstStyle/>
          <a:p>
            <a:pPr eaLnBrk="1" hangingPunct="1"/>
            <a:r>
              <a:rPr lang="zh-CN" altLang="en-US" sz="3600" dirty="0" smtClean="0"/>
              <a:t>触发器概述</a:t>
            </a:r>
            <a:endParaRPr lang="en-US" altLang="zh-CN" sz="3600" dirty="0" smtClean="0"/>
          </a:p>
        </p:txBody>
      </p:sp>
      <p:sp>
        <p:nvSpPr>
          <p:cNvPr id="35844" name="Rectangle 2"/>
          <p:cNvSpPr>
            <a:spLocks noGrp="1" noChangeArrowheads="1"/>
          </p:cNvSpPr>
          <p:nvPr>
            <p:ph idx="1"/>
          </p:nvPr>
        </p:nvSpPr>
        <p:spPr/>
        <p:txBody>
          <a:bodyPr>
            <a:normAutofit/>
          </a:bodyPr>
          <a:lstStyle/>
          <a:p>
            <a:pPr eaLnBrk="1" hangingPunct="1">
              <a:buClr>
                <a:schemeClr val="hlink"/>
              </a:buClr>
              <a:buSzPct val="95000"/>
              <a:buFont typeface="Wingdings" panose="05000000000000000000" pitchFamily="2" charset="2"/>
              <a:buChar char="v"/>
            </a:pPr>
            <a:r>
              <a:rPr lang="zh-CN" altLang="en-US" sz="2400" dirty="0" smtClean="0">
                <a:solidFill>
                  <a:srgbClr val="0000CC"/>
                </a:solidFill>
              </a:rPr>
              <a:t>触发器的分类</a:t>
            </a:r>
            <a:r>
              <a:rPr lang="zh-CN" altLang="en-US" sz="2400" dirty="0">
                <a:solidFill>
                  <a:srgbClr val="0000CC"/>
                </a:solidFill>
              </a:rPr>
              <a:t>：</a:t>
            </a:r>
            <a:r>
              <a:rPr lang="en-US" altLang="zh-CN" sz="2400" dirty="0">
                <a:solidFill>
                  <a:srgbClr val="0000CC"/>
                </a:solidFill>
              </a:rPr>
              <a:t>DML</a:t>
            </a:r>
            <a:r>
              <a:rPr lang="zh-CN" altLang="en-US" sz="2400" dirty="0">
                <a:solidFill>
                  <a:srgbClr val="0000CC"/>
                </a:solidFill>
              </a:rPr>
              <a:t>触发器</a:t>
            </a:r>
          </a:p>
          <a:p>
            <a:r>
              <a:rPr lang="en-US" altLang="zh-CN" sz="2400" dirty="0" smtClean="0">
                <a:solidFill>
                  <a:srgbClr val="006600"/>
                </a:solidFill>
              </a:rPr>
              <a:t>DML</a:t>
            </a:r>
            <a:r>
              <a:rPr lang="zh-CN" altLang="en-US" sz="2400" dirty="0" smtClean="0">
                <a:solidFill>
                  <a:srgbClr val="006600"/>
                </a:solidFill>
              </a:rPr>
              <a:t>触发器是当数据库服务器中发生数据操作语言事件时执行的存储过程。</a:t>
            </a:r>
            <a:r>
              <a:rPr lang="en-US" altLang="zh-CN" sz="2400" dirty="0" smtClean="0"/>
              <a:t>DML</a:t>
            </a:r>
            <a:r>
              <a:rPr lang="zh-CN" altLang="en-US" sz="2400" dirty="0" smtClean="0"/>
              <a:t>触发器又分为两类：</a:t>
            </a:r>
          </a:p>
          <a:p>
            <a:pPr lvl="1"/>
            <a:r>
              <a:rPr lang="zh-CN" altLang="en-US" sz="2400" dirty="0" smtClean="0">
                <a:solidFill>
                  <a:schemeClr val="folHlink"/>
                </a:solidFill>
              </a:rPr>
              <a:t> </a:t>
            </a:r>
            <a:r>
              <a:rPr lang="en-US" altLang="zh-CN" sz="2400" dirty="0" smtClean="0">
                <a:solidFill>
                  <a:schemeClr val="folHlink"/>
                </a:solidFill>
              </a:rPr>
              <a:t>AFTER</a:t>
            </a:r>
            <a:r>
              <a:rPr lang="zh-CN" altLang="en-US" sz="2400" dirty="0" smtClean="0">
                <a:solidFill>
                  <a:schemeClr val="folHlink"/>
                </a:solidFill>
              </a:rPr>
              <a:t>触发器</a:t>
            </a:r>
            <a:r>
              <a:rPr lang="zh-CN" altLang="en-US" sz="2400" dirty="0" smtClean="0"/>
              <a:t>：只有执行某一操作</a:t>
            </a:r>
            <a:r>
              <a:rPr lang="en-US" altLang="zh-CN" sz="2400" dirty="0" smtClean="0"/>
              <a:t>INSERT</a:t>
            </a:r>
            <a:r>
              <a:rPr lang="zh-CN" altLang="en-US" sz="2400" dirty="0" smtClean="0"/>
              <a:t>、</a:t>
            </a:r>
            <a:r>
              <a:rPr lang="en-US" altLang="zh-CN" sz="2400" dirty="0" smtClean="0"/>
              <a:t>UPDATE</a:t>
            </a:r>
            <a:r>
              <a:rPr lang="zh-CN" altLang="en-US" sz="2400" dirty="0" smtClean="0"/>
              <a:t>、</a:t>
            </a:r>
            <a:r>
              <a:rPr lang="en-US" altLang="zh-CN" sz="2400" dirty="0" smtClean="0"/>
              <a:t>DELETE</a:t>
            </a:r>
            <a:r>
              <a:rPr lang="zh-CN" altLang="en-US" sz="2400" dirty="0" smtClean="0"/>
              <a:t>之后触发器才被触发；</a:t>
            </a:r>
          </a:p>
          <a:p>
            <a:pPr lvl="1"/>
            <a:r>
              <a:rPr lang="zh-CN" altLang="en-US" sz="2400" dirty="0" smtClean="0">
                <a:solidFill>
                  <a:schemeClr val="folHlink"/>
                </a:solidFill>
              </a:rPr>
              <a:t> </a:t>
            </a:r>
            <a:r>
              <a:rPr lang="en-US" altLang="zh-CN" sz="2400" dirty="0" smtClean="0">
                <a:solidFill>
                  <a:schemeClr val="folHlink"/>
                </a:solidFill>
              </a:rPr>
              <a:t>INSTEAD OF</a:t>
            </a:r>
            <a:r>
              <a:rPr lang="zh-CN" altLang="en-US" sz="2400" dirty="0" smtClean="0">
                <a:solidFill>
                  <a:schemeClr val="folHlink"/>
                </a:solidFill>
              </a:rPr>
              <a:t>触发器</a:t>
            </a:r>
            <a:r>
              <a:rPr lang="zh-CN" altLang="en-US" sz="2400" dirty="0" smtClean="0"/>
              <a:t>：即当对表进行</a:t>
            </a:r>
            <a:r>
              <a:rPr lang="en-US" altLang="zh-CN" sz="2400" dirty="0" smtClean="0"/>
              <a:t>INSERT</a:t>
            </a:r>
            <a:r>
              <a:rPr lang="zh-CN" altLang="en-US" sz="2400" dirty="0" smtClean="0"/>
              <a:t>、</a:t>
            </a:r>
            <a:r>
              <a:rPr lang="en-US" altLang="zh-CN" sz="2400" dirty="0" smtClean="0"/>
              <a:t>UPDATE</a:t>
            </a:r>
            <a:r>
              <a:rPr lang="en-US" altLang="zh-CN" sz="2400" dirty="0" smtClean="0">
                <a:latin typeface="Arial" panose="020B0604020202020204" pitchFamily="34" charset="0"/>
              </a:rPr>
              <a:t> </a:t>
            </a:r>
            <a:r>
              <a:rPr lang="zh-CN" altLang="en-US" sz="2400" dirty="0" smtClean="0"/>
              <a:t>或 </a:t>
            </a:r>
            <a:r>
              <a:rPr lang="en-US" altLang="zh-CN" sz="2400" dirty="0" smtClean="0"/>
              <a:t>DELETE</a:t>
            </a:r>
            <a:r>
              <a:rPr lang="en-US" altLang="zh-CN" sz="2400" dirty="0" smtClean="0">
                <a:latin typeface="Arial" panose="020B0604020202020204" pitchFamily="34" charset="0"/>
              </a:rPr>
              <a:t> </a:t>
            </a:r>
            <a:r>
              <a:rPr lang="zh-CN" altLang="en-US" sz="2400" dirty="0" smtClean="0"/>
              <a:t>操作时，系统不是直接对表执行这些操作，而是把操作内容交给触发器，让触发器检查所进行的操作是否正确，如正确才进行相应的操作。因此，</a:t>
            </a:r>
            <a:r>
              <a:rPr lang="en-US" altLang="zh-CN" sz="2400" dirty="0" smtClean="0">
                <a:solidFill>
                  <a:srgbClr val="993300"/>
                </a:solidFill>
              </a:rPr>
              <a:t>INSTEAD</a:t>
            </a:r>
            <a:r>
              <a:rPr lang="en-US" altLang="zh-CN" sz="2400" dirty="0" smtClean="0">
                <a:solidFill>
                  <a:srgbClr val="993300"/>
                </a:solidFill>
                <a:latin typeface="Arial" panose="020B0604020202020204" pitchFamily="34" charset="0"/>
              </a:rPr>
              <a:t> </a:t>
            </a:r>
            <a:r>
              <a:rPr lang="en-US" altLang="zh-CN" sz="2400" dirty="0" smtClean="0">
                <a:solidFill>
                  <a:srgbClr val="993300"/>
                </a:solidFill>
              </a:rPr>
              <a:t> OF</a:t>
            </a:r>
            <a:r>
              <a:rPr lang="en-US" altLang="zh-CN" sz="2400" dirty="0" smtClean="0">
                <a:solidFill>
                  <a:srgbClr val="993300"/>
                </a:solidFill>
                <a:latin typeface="Arial" panose="020B0604020202020204" pitchFamily="34" charset="0"/>
              </a:rPr>
              <a:t> </a:t>
            </a:r>
            <a:r>
              <a:rPr lang="zh-CN" altLang="en-US" sz="2400" dirty="0" smtClean="0">
                <a:solidFill>
                  <a:srgbClr val="993300"/>
                </a:solidFill>
              </a:rPr>
              <a:t>触发器的动作要早于表约束的处理</a:t>
            </a:r>
            <a:r>
              <a:rPr lang="zh-CN" altLang="en-US" sz="2400" dirty="0" smtClean="0"/>
              <a:t>。</a:t>
            </a:r>
          </a:p>
        </p:txBody>
      </p:sp>
    </p:spTree>
    <p:extLst>
      <p:ext uri="{BB962C8B-B14F-4D97-AF65-F5344CB8AC3E}">
        <p14:creationId xmlns:p14="http://schemas.microsoft.com/office/powerpoint/2010/main" val="3837619640"/>
      </p:ext>
    </p:extLst>
  </p:cSld>
  <p:clrMapOvr>
    <a:masterClrMapping/>
  </p:clrMapOvr>
  <p:transition>
    <p:comb/>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type="title"/>
          </p:nvPr>
        </p:nvSpPr>
        <p:spPr>
          <a:noFill/>
        </p:spPr>
        <p:txBody>
          <a:bodyPr/>
          <a:lstStyle/>
          <a:p>
            <a:pPr eaLnBrk="1" hangingPunct="1"/>
            <a:r>
              <a:rPr lang="zh-CN" altLang="en-US" sz="3600" dirty="0" smtClean="0"/>
              <a:t>触发器概述</a:t>
            </a:r>
            <a:endParaRPr lang="en-US" altLang="zh-CN" sz="3600" dirty="0" smtClean="0"/>
          </a:p>
        </p:txBody>
      </p:sp>
      <p:sp>
        <p:nvSpPr>
          <p:cNvPr id="36868" name="Rectangle 2"/>
          <p:cNvSpPr>
            <a:spLocks noGrp="1" noChangeArrowheads="1"/>
          </p:cNvSpPr>
          <p:nvPr>
            <p:ph idx="1"/>
          </p:nvPr>
        </p:nvSpPr>
        <p:spPr/>
        <p:txBody>
          <a:bodyPr>
            <a:noAutofit/>
          </a:bodyPr>
          <a:lstStyle/>
          <a:p>
            <a:pPr eaLnBrk="1" hangingPunct="1">
              <a:spcBef>
                <a:spcPct val="20000"/>
              </a:spcBef>
              <a:buClr>
                <a:schemeClr val="hlink"/>
              </a:buClr>
              <a:buSzPct val="80000"/>
              <a:buFont typeface="Wingdings" panose="05000000000000000000" pitchFamily="2" charset="2"/>
              <a:buChar char="v"/>
            </a:pPr>
            <a:r>
              <a:rPr lang="en-US" altLang="zh-CN" sz="2400" dirty="0" smtClean="0">
                <a:solidFill>
                  <a:srgbClr val="006600"/>
                </a:solidFill>
              </a:rPr>
              <a:t>Instead of</a:t>
            </a:r>
            <a:r>
              <a:rPr lang="zh-CN" altLang="en-US" sz="2400" dirty="0" smtClean="0">
                <a:solidFill>
                  <a:srgbClr val="006600"/>
                </a:solidFill>
              </a:rPr>
              <a:t>触发器和</a:t>
            </a:r>
            <a:r>
              <a:rPr lang="en-US" altLang="zh-CN" sz="2400" dirty="0" smtClean="0">
                <a:solidFill>
                  <a:srgbClr val="006600"/>
                </a:solidFill>
              </a:rPr>
              <a:t>After</a:t>
            </a:r>
            <a:r>
              <a:rPr lang="zh-CN" altLang="en-US" sz="2400" dirty="0" smtClean="0">
                <a:solidFill>
                  <a:srgbClr val="006600"/>
                </a:solidFill>
              </a:rPr>
              <a:t>触发器区别</a:t>
            </a:r>
          </a:p>
          <a:p>
            <a:pPr lvl="1">
              <a:spcBef>
                <a:spcPct val="20000"/>
              </a:spcBef>
            </a:pPr>
            <a:r>
              <a:rPr lang="en-US" altLang="zh-CN" sz="2400" dirty="0" smtClean="0">
                <a:latin typeface="Times New Roman" panose="02020603050405020304" pitchFamily="18" charset="0"/>
              </a:rPr>
              <a:t>Instead of</a:t>
            </a:r>
            <a:r>
              <a:rPr lang="zh-CN" altLang="en-US" sz="2400" dirty="0" smtClean="0">
                <a:latin typeface="Times New Roman" panose="02020603050405020304" pitchFamily="18" charset="0"/>
              </a:rPr>
              <a:t>触发在执行表约束检查之前执行。除表之外</a:t>
            </a:r>
            <a:r>
              <a:rPr lang="en-US" altLang="zh-CN" sz="2400" dirty="0" smtClean="0">
                <a:latin typeface="Times New Roman" panose="02020603050405020304" pitchFamily="18" charset="0"/>
              </a:rPr>
              <a:t>﹐Instead of </a:t>
            </a:r>
            <a:r>
              <a:rPr lang="zh-CN" altLang="en-US" sz="2400" dirty="0" smtClean="0">
                <a:latin typeface="Times New Roman" panose="02020603050405020304" pitchFamily="18" charset="0"/>
              </a:rPr>
              <a:t>触发器也可以用于视图</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用来扩展视图可以支持的更新操作。</a:t>
            </a:r>
          </a:p>
          <a:p>
            <a:pPr lvl="1"/>
            <a:r>
              <a:rPr lang="zh-CN" altLang="en-US" sz="2400" dirty="0" smtClean="0">
                <a:latin typeface="Times New Roman" panose="02020603050405020304" pitchFamily="18" charset="0"/>
              </a:rPr>
              <a:t> </a:t>
            </a:r>
            <a:r>
              <a:rPr lang="en-US" altLang="zh-CN" sz="2400" dirty="0" smtClean="0">
                <a:latin typeface="Times New Roman" panose="02020603050405020304" pitchFamily="18" charset="0"/>
              </a:rPr>
              <a:t>After</a:t>
            </a:r>
            <a:r>
              <a:rPr lang="zh-CN" altLang="en-US" sz="2400" dirty="0" smtClean="0">
                <a:latin typeface="Times New Roman" panose="02020603050405020304" pitchFamily="18" charset="0"/>
              </a:rPr>
              <a:t>触发器在一个</a:t>
            </a:r>
            <a:r>
              <a:rPr lang="en-US" altLang="zh-CN" sz="2400" dirty="0" err="1" smtClean="0">
                <a:latin typeface="Times New Roman" panose="02020603050405020304" pitchFamily="18" charset="0"/>
              </a:rPr>
              <a:t>Insert,Update</a:t>
            </a:r>
            <a:r>
              <a:rPr lang="zh-CN" altLang="en-US" sz="2400" dirty="0" smtClean="0">
                <a:latin typeface="Times New Roman" panose="02020603050405020304" pitchFamily="18" charset="0"/>
              </a:rPr>
              <a:t>或</a:t>
            </a:r>
            <a:r>
              <a:rPr lang="en-US" altLang="zh-CN" sz="2400" dirty="0" smtClean="0">
                <a:latin typeface="Times New Roman" panose="02020603050405020304" pitchFamily="18" charset="0"/>
              </a:rPr>
              <a:t>Deleted</a:t>
            </a:r>
            <a:r>
              <a:rPr lang="zh-CN" altLang="en-US" sz="2400" dirty="0" smtClean="0">
                <a:latin typeface="Times New Roman" panose="02020603050405020304" pitchFamily="18" charset="0"/>
              </a:rPr>
              <a:t>语句之后执行</a:t>
            </a:r>
            <a:r>
              <a:rPr lang="en-US" altLang="zh-CN" sz="2400" dirty="0" smtClean="0">
                <a:latin typeface="Times New Roman" panose="02020603050405020304" pitchFamily="18" charset="0"/>
              </a:rPr>
              <a:t>﹐</a:t>
            </a:r>
            <a:r>
              <a:rPr lang="zh-CN" altLang="en-US" sz="2400" dirty="0" smtClean="0">
                <a:latin typeface="Times New Roman" panose="02020603050405020304" pitchFamily="18" charset="0"/>
              </a:rPr>
              <a:t>进行约束检查等动作都在</a:t>
            </a:r>
            <a:r>
              <a:rPr lang="en-US" altLang="zh-CN" sz="2400" dirty="0" smtClean="0">
                <a:latin typeface="Times New Roman" panose="02020603050405020304" pitchFamily="18" charset="0"/>
              </a:rPr>
              <a:t>After</a:t>
            </a:r>
            <a:r>
              <a:rPr lang="zh-CN" altLang="en-US" sz="2400" dirty="0" smtClean="0">
                <a:latin typeface="Times New Roman" panose="02020603050405020304" pitchFamily="18" charset="0"/>
              </a:rPr>
              <a:t>触发器被激活之前发生。</a:t>
            </a:r>
            <a:r>
              <a:rPr lang="en-US" altLang="zh-CN" sz="2400" dirty="0" smtClean="0">
                <a:latin typeface="Times New Roman" panose="02020603050405020304" pitchFamily="18" charset="0"/>
              </a:rPr>
              <a:t>After</a:t>
            </a:r>
            <a:r>
              <a:rPr lang="zh-CN" altLang="en-US" sz="2400" dirty="0" smtClean="0">
                <a:latin typeface="Times New Roman" panose="02020603050405020304" pitchFamily="18" charset="0"/>
              </a:rPr>
              <a:t>触发器只能用于表。</a:t>
            </a:r>
            <a:endParaRPr lang="zh-CN" altLang="en-US" sz="2400" dirty="0" smtClean="0">
              <a:solidFill>
                <a:srgbClr val="660066"/>
              </a:solidFill>
              <a:latin typeface="Times New Roman" panose="02020603050405020304" pitchFamily="18" charset="0"/>
            </a:endParaRPr>
          </a:p>
          <a:p>
            <a:pPr lvl="1">
              <a:spcBef>
                <a:spcPct val="20000"/>
              </a:spcBef>
            </a:pPr>
            <a:r>
              <a:rPr lang="en-US" altLang="zh-CN" sz="2400" dirty="0" smtClean="0">
                <a:latin typeface="Times New Roman" panose="02020603050405020304" pitchFamily="18" charset="0"/>
              </a:rPr>
              <a:t>INSTEAD OF </a:t>
            </a:r>
            <a:r>
              <a:rPr lang="zh-CN" altLang="en-US" sz="2400" dirty="0" smtClean="0">
                <a:latin typeface="Times New Roman" panose="02020603050405020304" pitchFamily="18" charset="0"/>
              </a:rPr>
              <a:t>触发器的操作有点类似于完整性约束。在对数据库的操纵时，有些情况下使用约束可以达到更好的效果，而如果采用触发器，则能定义比完整性约束更加复杂的约束。</a:t>
            </a:r>
            <a:endParaRPr lang="zh-CN" altLang="en-US" sz="2400" dirty="0" smtClean="0">
              <a:solidFill>
                <a:srgbClr val="660066"/>
              </a:solidFill>
              <a:latin typeface="Times New Roman" panose="02020603050405020304" pitchFamily="18" charset="0"/>
            </a:endParaRPr>
          </a:p>
        </p:txBody>
      </p:sp>
    </p:spTree>
    <p:extLst>
      <p:ext uri="{BB962C8B-B14F-4D97-AF65-F5344CB8AC3E}">
        <p14:creationId xmlns:p14="http://schemas.microsoft.com/office/powerpoint/2010/main" val="2850940796"/>
      </p:ext>
    </p:extLst>
  </p:cSld>
  <p:clrMapOvr>
    <a:masterClrMapping/>
  </p:clrMapOvr>
  <p:transition>
    <p:comb/>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3"/>
          <p:cNvSpPr>
            <a:spLocks noGrp="1" noChangeArrowheads="1"/>
          </p:cNvSpPr>
          <p:nvPr>
            <p:ph type="title"/>
          </p:nvPr>
        </p:nvSpPr>
        <p:spPr>
          <a:noFill/>
        </p:spPr>
        <p:txBody>
          <a:bodyPr/>
          <a:lstStyle/>
          <a:p>
            <a:pPr eaLnBrk="1" hangingPunct="1"/>
            <a:r>
              <a:rPr lang="zh-CN" altLang="en-US" sz="3600" dirty="0" smtClean="0"/>
              <a:t>创建触发器</a:t>
            </a:r>
            <a:endParaRPr lang="en-US" altLang="zh-CN" sz="3600" dirty="0" smtClean="0"/>
          </a:p>
        </p:txBody>
      </p:sp>
      <p:sp>
        <p:nvSpPr>
          <p:cNvPr id="38916" name="Rectangle 2"/>
          <p:cNvSpPr>
            <a:spLocks noGrp="1" noChangeArrowheads="1"/>
          </p:cNvSpPr>
          <p:nvPr>
            <p:ph idx="1"/>
          </p:nvPr>
        </p:nvSpPr>
        <p:spPr>
          <a:xfrm>
            <a:off x="768350" y="1093788"/>
            <a:ext cx="8077200" cy="4903787"/>
          </a:xfrm>
        </p:spPr>
        <p:txBody>
          <a:bodyPr>
            <a:noAutofit/>
          </a:bodyPr>
          <a:lstStyle/>
          <a:p>
            <a:pPr eaLnBrk="1" hangingPunct="1">
              <a:lnSpc>
                <a:spcPct val="100000"/>
              </a:lnSpc>
              <a:spcAft>
                <a:spcPct val="20000"/>
              </a:spcAft>
              <a:buClr>
                <a:schemeClr val="hlink"/>
              </a:buClr>
              <a:buSzPct val="95000"/>
              <a:buFont typeface="Wingdings" panose="05000000000000000000" pitchFamily="2" charset="2"/>
              <a:buChar char="v"/>
            </a:pPr>
            <a:r>
              <a:rPr lang="en-US" altLang="zh-CN" sz="2400" dirty="0" smtClean="0">
                <a:solidFill>
                  <a:srgbClr val="0000CC"/>
                </a:solidFill>
              </a:rPr>
              <a:t>DML</a:t>
            </a:r>
            <a:r>
              <a:rPr lang="zh-CN" altLang="zh-CN" sz="2400" dirty="0">
                <a:solidFill>
                  <a:srgbClr val="0000CC"/>
                </a:solidFill>
              </a:rPr>
              <a:t>触发器</a:t>
            </a:r>
            <a:endParaRPr lang="en-US" altLang="zh-CN" sz="2400" dirty="0">
              <a:solidFill>
                <a:srgbClr val="0000CC"/>
              </a:solidFill>
            </a:endParaRPr>
          </a:p>
          <a:p>
            <a:pPr marL="457200" lvl="1" indent="0">
              <a:lnSpc>
                <a:spcPct val="100000"/>
              </a:lnSpc>
              <a:buNone/>
            </a:pPr>
            <a:r>
              <a:rPr lang="en-US" altLang="zh-CN" sz="2000" dirty="0" smtClean="0">
                <a:solidFill>
                  <a:srgbClr val="993300"/>
                </a:solidFill>
              </a:rPr>
              <a:t>       CREATE TRIGGER</a:t>
            </a:r>
            <a:r>
              <a:rPr lang="en-US" altLang="zh-CN" sz="2000" dirty="0" smtClean="0">
                <a:solidFill>
                  <a:srgbClr val="006600"/>
                </a:solidFill>
              </a:rPr>
              <a:t> &lt;</a:t>
            </a:r>
            <a:r>
              <a:rPr lang="zh-CN" altLang="en-US" sz="2000" dirty="0" smtClean="0">
                <a:solidFill>
                  <a:srgbClr val="006600"/>
                </a:solidFill>
              </a:rPr>
              <a:t>触发器名</a:t>
            </a:r>
            <a:r>
              <a:rPr lang="en-US" altLang="zh-CN" sz="2000" dirty="0" smtClean="0">
                <a:solidFill>
                  <a:srgbClr val="006600"/>
                </a:solidFill>
              </a:rPr>
              <a:t>&gt;</a:t>
            </a:r>
          </a:p>
          <a:p>
            <a:pPr marL="457200" lvl="1" indent="0">
              <a:lnSpc>
                <a:spcPct val="100000"/>
              </a:lnSpc>
              <a:buNone/>
            </a:pPr>
            <a:r>
              <a:rPr lang="en-US" altLang="zh-CN" sz="2000" dirty="0" smtClean="0">
                <a:solidFill>
                  <a:srgbClr val="993300"/>
                </a:solidFill>
              </a:rPr>
              <a:t>       ON</a:t>
            </a:r>
            <a:r>
              <a:rPr lang="en-US" altLang="zh-CN" sz="2000" dirty="0" smtClean="0">
                <a:solidFill>
                  <a:srgbClr val="006600"/>
                </a:solidFill>
              </a:rPr>
              <a:t>  &lt;</a:t>
            </a:r>
            <a:r>
              <a:rPr lang="zh-CN" altLang="en-US" sz="2000" dirty="0" smtClean="0">
                <a:solidFill>
                  <a:srgbClr val="006600"/>
                </a:solidFill>
              </a:rPr>
              <a:t>表名</a:t>
            </a:r>
            <a:r>
              <a:rPr lang="en-US" altLang="zh-CN" sz="2000" dirty="0" smtClean="0">
                <a:solidFill>
                  <a:srgbClr val="006600"/>
                </a:solidFill>
              </a:rPr>
              <a:t>&gt;|&lt;</a:t>
            </a:r>
            <a:r>
              <a:rPr lang="zh-CN" altLang="en-US" sz="2000" dirty="0" smtClean="0">
                <a:solidFill>
                  <a:srgbClr val="006600"/>
                </a:solidFill>
              </a:rPr>
              <a:t>视图名</a:t>
            </a:r>
            <a:r>
              <a:rPr lang="en-US" altLang="zh-CN" sz="2000" dirty="0" smtClean="0">
                <a:solidFill>
                  <a:srgbClr val="006600"/>
                </a:solidFill>
              </a:rPr>
              <a:t>&gt;</a:t>
            </a:r>
          </a:p>
          <a:p>
            <a:pPr marL="457200" lvl="1" indent="0">
              <a:lnSpc>
                <a:spcPct val="100000"/>
              </a:lnSpc>
              <a:buNone/>
            </a:pPr>
            <a:r>
              <a:rPr lang="en-US" altLang="zh-CN" sz="2000" dirty="0" smtClean="0">
                <a:solidFill>
                  <a:srgbClr val="993300"/>
                </a:solidFill>
              </a:rPr>
              <a:t>       FOR</a:t>
            </a:r>
            <a:r>
              <a:rPr lang="en-US" altLang="zh-CN" sz="2000" dirty="0">
                <a:solidFill>
                  <a:srgbClr val="993300"/>
                </a:solidFill>
              </a:rPr>
              <a:t>|</a:t>
            </a:r>
            <a:r>
              <a:rPr lang="en-US" altLang="zh-CN" sz="2000" dirty="0" smtClean="0">
                <a:solidFill>
                  <a:srgbClr val="993300"/>
                </a:solidFill>
              </a:rPr>
              <a:t>AFTER|INSTEAD OF</a:t>
            </a:r>
          </a:p>
          <a:p>
            <a:pPr marL="457200" lvl="1" indent="0">
              <a:lnSpc>
                <a:spcPct val="100000"/>
              </a:lnSpc>
              <a:buNone/>
            </a:pPr>
            <a:r>
              <a:rPr lang="en-US" altLang="zh-CN" sz="2000" dirty="0" smtClean="0">
                <a:solidFill>
                  <a:srgbClr val="993300"/>
                </a:solidFill>
              </a:rPr>
              <a:t>       [INSERT][,UPDATE][,DELETE]</a:t>
            </a:r>
          </a:p>
          <a:p>
            <a:pPr marL="457200" lvl="1" indent="0">
              <a:lnSpc>
                <a:spcPct val="100000"/>
              </a:lnSpc>
              <a:buNone/>
            </a:pPr>
            <a:r>
              <a:rPr lang="en-US" altLang="zh-CN" sz="2000" dirty="0" smtClean="0">
                <a:solidFill>
                  <a:srgbClr val="993300"/>
                </a:solidFill>
              </a:rPr>
              <a:t>       AS</a:t>
            </a:r>
          </a:p>
          <a:p>
            <a:pPr marL="457200" lvl="1" indent="0">
              <a:lnSpc>
                <a:spcPct val="100000"/>
              </a:lnSpc>
              <a:spcAft>
                <a:spcPts val="600"/>
              </a:spcAft>
              <a:buNone/>
            </a:pPr>
            <a:r>
              <a:rPr lang="en-US" altLang="zh-CN" sz="2000" dirty="0" smtClean="0">
                <a:solidFill>
                  <a:srgbClr val="006600"/>
                </a:solidFill>
              </a:rPr>
              <a:t>           &lt;T-SQL</a:t>
            </a:r>
            <a:r>
              <a:rPr lang="zh-CN" altLang="en-US" sz="2000" dirty="0" smtClean="0">
                <a:solidFill>
                  <a:srgbClr val="006600"/>
                </a:solidFill>
              </a:rPr>
              <a:t>语句</a:t>
            </a:r>
            <a:r>
              <a:rPr lang="en-US" altLang="zh-CN" sz="2000" dirty="0" smtClean="0">
                <a:solidFill>
                  <a:srgbClr val="006600"/>
                </a:solidFill>
              </a:rPr>
              <a:t>&gt; | &lt;</a:t>
            </a:r>
            <a:r>
              <a:rPr lang="zh-CN" altLang="en-US" sz="2000" dirty="0" smtClean="0">
                <a:solidFill>
                  <a:srgbClr val="006600"/>
                </a:solidFill>
              </a:rPr>
              <a:t>语句块</a:t>
            </a:r>
            <a:r>
              <a:rPr lang="en-US" altLang="zh-CN" sz="2000" dirty="0" smtClean="0">
                <a:solidFill>
                  <a:srgbClr val="006600"/>
                </a:solidFill>
              </a:rPr>
              <a:t>&gt;</a:t>
            </a:r>
          </a:p>
          <a:p>
            <a:pPr>
              <a:lnSpc>
                <a:spcPct val="100000"/>
              </a:lnSpc>
            </a:pPr>
            <a:r>
              <a:rPr lang="en-US" altLang="zh-CN" sz="2400" dirty="0" smtClean="0">
                <a:solidFill>
                  <a:srgbClr val="660066"/>
                </a:solidFill>
              </a:rPr>
              <a:t> FOR|AFTER|INSTEAD OF</a:t>
            </a:r>
            <a:r>
              <a:rPr lang="zh-CN" altLang="en-US" sz="2400" dirty="0" smtClean="0">
                <a:solidFill>
                  <a:srgbClr val="660066"/>
                </a:solidFill>
              </a:rPr>
              <a:t>：</a:t>
            </a:r>
            <a:r>
              <a:rPr lang="zh-CN" altLang="en-US" sz="2400" dirty="0" smtClean="0"/>
              <a:t>指定触发器触发的时机。</a:t>
            </a:r>
          </a:p>
          <a:p>
            <a:pPr>
              <a:lnSpc>
                <a:spcPct val="100000"/>
              </a:lnSpc>
            </a:pPr>
            <a:r>
              <a:rPr lang="en-US" altLang="zh-CN" sz="2400" dirty="0" smtClean="0">
                <a:solidFill>
                  <a:srgbClr val="660066"/>
                </a:solidFill>
              </a:rPr>
              <a:t> AFTER</a:t>
            </a:r>
            <a:r>
              <a:rPr lang="zh-CN" altLang="en-US" sz="2400" dirty="0" smtClean="0"/>
              <a:t>指定在相应操作（</a:t>
            </a:r>
            <a:r>
              <a:rPr lang="en-US" altLang="zh-CN" sz="2400" dirty="0" smtClean="0"/>
              <a:t>INSERT</a:t>
            </a:r>
            <a:r>
              <a:rPr lang="zh-CN" altLang="en-US" sz="2400" dirty="0" smtClean="0"/>
              <a:t>、</a:t>
            </a:r>
            <a:r>
              <a:rPr lang="en-US" altLang="zh-CN" sz="2400" dirty="0" smtClean="0"/>
              <a:t>UPDATE</a:t>
            </a:r>
            <a:r>
              <a:rPr lang="zh-CN" altLang="en-US" sz="2400" dirty="0" smtClean="0"/>
              <a:t>、</a:t>
            </a:r>
            <a:r>
              <a:rPr lang="en-US" altLang="zh-CN" sz="2400" dirty="0" smtClean="0"/>
              <a:t>DELETE</a:t>
            </a:r>
            <a:r>
              <a:rPr lang="zh-CN" altLang="en-US" sz="2400" dirty="0" smtClean="0"/>
              <a:t>）成功执行后才触发。</a:t>
            </a:r>
            <a:r>
              <a:rPr lang="en-US" altLang="zh-CN" sz="2400" dirty="0" smtClean="0">
                <a:solidFill>
                  <a:srgbClr val="FF0000"/>
                </a:solidFill>
              </a:rPr>
              <a:t>FOR=AFTER</a:t>
            </a:r>
            <a:endParaRPr lang="zh-CN" altLang="en-US" sz="2400" dirty="0" smtClean="0">
              <a:solidFill>
                <a:srgbClr val="FF0000"/>
              </a:solidFill>
            </a:endParaRPr>
          </a:p>
          <a:p>
            <a:pPr>
              <a:lnSpc>
                <a:spcPct val="100000"/>
              </a:lnSpc>
            </a:pPr>
            <a:r>
              <a:rPr lang="en-US" altLang="zh-CN" sz="2400" dirty="0" smtClean="0">
                <a:solidFill>
                  <a:srgbClr val="660066"/>
                </a:solidFill>
              </a:rPr>
              <a:t> INSTEAD OF</a:t>
            </a:r>
            <a:r>
              <a:rPr lang="zh-CN" altLang="en-US" sz="2400" dirty="0" smtClean="0"/>
              <a:t>指定执行</a:t>
            </a:r>
            <a:r>
              <a:rPr lang="en-US" altLang="zh-CN" sz="2400" dirty="0" smtClean="0"/>
              <a:t>DML</a:t>
            </a:r>
            <a:r>
              <a:rPr lang="zh-CN" altLang="en-US" sz="2400" dirty="0" smtClean="0"/>
              <a:t>触发器用于</a:t>
            </a:r>
            <a:r>
              <a:rPr lang="zh-CN" altLang="en-US" sz="2400" dirty="0" smtClean="0">
                <a:latin typeface="Arial" panose="020B0604020202020204" pitchFamily="34" charset="0"/>
              </a:rPr>
              <a:t>“</a:t>
            </a:r>
            <a:r>
              <a:rPr lang="zh-CN" altLang="en-US" sz="2400" dirty="0" smtClean="0"/>
              <a:t>代替</a:t>
            </a:r>
            <a:r>
              <a:rPr lang="zh-CN" altLang="en-US" sz="2400" dirty="0" smtClean="0">
                <a:latin typeface="Arial" panose="020B0604020202020204" pitchFamily="34" charset="0"/>
              </a:rPr>
              <a:t>”</a:t>
            </a:r>
            <a:r>
              <a:rPr lang="zh-CN" altLang="en-US" sz="2400" dirty="0" smtClean="0"/>
              <a:t>引发触发器执行的</a:t>
            </a:r>
            <a:r>
              <a:rPr lang="en-US" altLang="zh-CN" sz="2400" dirty="0" smtClean="0"/>
              <a:t>INSERT</a:t>
            </a:r>
            <a:r>
              <a:rPr lang="zh-CN" altLang="en-US" sz="2400" dirty="0" smtClean="0"/>
              <a:t>、</a:t>
            </a:r>
            <a:r>
              <a:rPr lang="en-US" altLang="zh-CN" sz="2400" dirty="0" smtClean="0"/>
              <a:t>UPDATE</a:t>
            </a:r>
            <a:r>
              <a:rPr lang="zh-CN" altLang="en-US" sz="2400" dirty="0" smtClean="0"/>
              <a:t>或</a:t>
            </a:r>
            <a:r>
              <a:rPr lang="en-US" altLang="zh-CN" sz="2400" dirty="0" smtClean="0"/>
              <a:t>DELETE</a:t>
            </a:r>
            <a:r>
              <a:rPr lang="zh-CN" altLang="en-US" sz="2400" dirty="0" smtClean="0"/>
              <a:t>语句。  </a:t>
            </a:r>
          </a:p>
        </p:txBody>
      </p:sp>
    </p:spTree>
    <p:extLst>
      <p:ext uri="{BB962C8B-B14F-4D97-AF65-F5344CB8AC3E}">
        <p14:creationId xmlns:p14="http://schemas.microsoft.com/office/powerpoint/2010/main" val="3344462860"/>
      </p:ext>
    </p:extLst>
  </p:cSld>
  <p:clrMapOvr>
    <a:masterClrMapping/>
  </p:clrMapOvr>
  <p:transition>
    <p:diamond/>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1" name="Rectangle 3"/>
          <p:cNvSpPr>
            <a:spLocks noGrp="1" noChangeArrowheads="1"/>
          </p:cNvSpPr>
          <p:nvPr>
            <p:ph type="title"/>
          </p:nvPr>
        </p:nvSpPr>
        <p:spPr>
          <a:noFill/>
        </p:spPr>
        <p:txBody>
          <a:bodyPr/>
          <a:lstStyle/>
          <a:p>
            <a:pPr eaLnBrk="1" hangingPunct="1"/>
            <a:r>
              <a:rPr lang="zh-CN" altLang="en-US" sz="3600" dirty="0" smtClean="0"/>
              <a:t>创建触发器</a:t>
            </a:r>
            <a:endParaRPr lang="en-US" altLang="zh-CN" sz="3600" dirty="0" smtClean="0"/>
          </a:p>
        </p:txBody>
      </p:sp>
      <p:sp>
        <p:nvSpPr>
          <p:cNvPr id="39940" name="Rectangle 2"/>
          <p:cNvSpPr>
            <a:spLocks noGrp="1" noChangeArrowheads="1"/>
          </p:cNvSpPr>
          <p:nvPr>
            <p:ph idx="1"/>
          </p:nvPr>
        </p:nvSpPr>
        <p:spPr/>
        <p:txBody>
          <a:bodyPr>
            <a:normAutofit/>
          </a:bodyPr>
          <a:lstStyle/>
          <a:p>
            <a:pPr marL="0" indent="0">
              <a:lnSpc>
                <a:spcPct val="110000"/>
              </a:lnSpc>
              <a:buNone/>
            </a:pPr>
            <a:r>
              <a:rPr lang="zh-CN" altLang="en-US" sz="2400" dirty="0" smtClean="0">
                <a:solidFill>
                  <a:srgbClr val="006600"/>
                </a:solidFill>
              </a:rPr>
              <a:t>例</a:t>
            </a:r>
            <a:r>
              <a:rPr lang="en-US" altLang="zh-CN" sz="2400" dirty="0" smtClean="0">
                <a:solidFill>
                  <a:srgbClr val="006600"/>
                </a:solidFill>
              </a:rPr>
              <a:t> </a:t>
            </a:r>
            <a:r>
              <a:rPr lang="en-US" altLang="zh-CN" sz="2400" dirty="0" smtClean="0"/>
              <a:t> </a:t>
            </a:r>
            <a:r>
              <a:rPr lang="zh-CN" altLang="en-US" sz="2400" dirty="0" smtClean="0"/>
              <a:t>用</a:t>
            </a:r>
            <a:r>
              <a:rPr lang="en-US" altLang="zh-CN" sz="2400" dirty="0" smtClean="0"/>
              <a:t>T-SQL</a:t>
            </a:r>
            <a:r>
              <a:rPr lang="zh-CN" altLang="en-US" sz="2400" dirty="0" smtClean="0"/>
              <a:t>语句为</a:t>
            </a:r>
            <a:r>
              <a:rPr lang="en-US" altLang="zh-CN" sz="2400" dirty="0" smtClean="0"/>
              <a:t>S</a:t>
            </a:r>
            <a:r>
              <a:rPr lang="zh-CN" altLang="en-US" sz="2400" dirty="0" smtClean="0"/>
              <a:t>表创建一个</a:t>
            </a:r>
            <a:r>
              <a:rPr lang="en-US" altLang="zh-CN" sz="2400" dirty="0" smtClean="0"/>
              <a:t>DELETE</a:t>
            </a:r>
            <a:r>
              <a:rPr lang="zh-CN" altLang="en-US" sz="2400" dirty="0" smtClean="0"/>
              <a:t>类型的触发器</a:t>
            </a:r>
            <a:r>
              <a:rPr lang="en-US" altLang="zh-CN" sz="2400" dirty="0" smtClean="0"/>
              <a:t>DEL_COUNT</a:t>
            </a:r>
            <a:r>
              <a:rPr lang="zh-CN" altLang="en-US" sz="2400" dirty="0" smtClean="0"/>
              <a:t>，删除数据时，显示删除学生的个数。</a:t>
            </a:r>
          </a:p>
          <a:p>
            <a:pPr marL="457200" lvl="1" indent="0">
              <a:lnSpc>
                <a:spcPct val="110000"/>
              </a:lnSpc>
              <a:buNone/>
            </a:pPr>
            <a:r>
              <a:rPr lang="en-US" altLang="zh-CN" sz="2000" dirty="0" smtClean="0"/>
              <a:t>CREATE TRIGGER DEL_COUNT</a:t>
            </a:r>
          </a:p>
          <a:p>
            <a:pPr marL="457200" lvl="1" indent="0">
              <a:lnSpc>
                <a:spcPct val="110000"/>
              </a:lnSpc>
              <a:buNone/>
            </a:pPr>
            <a:r>
              <a:rPr lang="en-US" altLang="zh-CN" sz="2000" dirty="0" smtClean="0"/>
              <a:t>ON S</a:t>
            </a:r>
          </a:p>
          <a:p>
            <a:pPr marL="457200" lvl="1" indent="0">
              <a:lnSpc>
                <a:spcPct val="110000"/>
              </a:lnSpc>
              <a:buNone/>
            </a:pPr>
            <a:r>
              <a:rPr lang="en-US" altLang="zh-CN" sz="2000" dirty="0" smtClean="0"/>
              <a:t>FOR DELETE</a:t>
            </a:r>
          </a:p>
          <a:p>
            <a:pPr marL="457200" lvl="1" indent="0">
              <a:lnSpc>
                <a:spcPct val="110000"/>
              </a:lnSpc>
              <a:buNone/>
            </a:pPr>
            <a:r>
              <a:rPr lang="en-US" altLang="zh-CN" sz="2000" dirty="0" smtClean="0"/>
              <a:t>AS</a:t>
            </a:r>
          </a:p>
          <a:p>
            <a:pPr marL="457200" lvl="1" indent="0">
              <a:lnSpc>
                <a:spcPct val="110000"/>
              </a:lnSpc>
              <a:buNone/>
            </a:pPr>
            <a:r>
              <a:rPr lang="en-US" altLang="zh-CN" sz="2000" dirty="0" smtClean="0"/>
              <a:t>      DECLARE @COUNT VARCHAR(50)</a:t>
            </a:r>
          </a:p>
          <a:p>
            <a:pPr marL="457200" lvl="1" indent="0">
              <a:lnSpc>
                <a:spcPct val="110000"/>
              </a:lnSpc>
              <a:buNone/>
            </a:pPr>
            <a:r>
              <a:rPr lang="en-US" altLang="zh-CN" sz="2000" dirty="0" smtClean="0"/>
              <a:t>      SELECT @COUNT=STR(</a:t>
            </a:r>
            <a:r>
              <a:rPr lang="en-US" altLang="zh-CN" sz="2000" dirty="0" smtClean="0">
                <a:solidFill>
                  <a:srgbClr val="FF0000"/>
                </a:solidFill>
              </a:rPr>
              <a:t>@@ROWCOUNT</a:t>
            </a:r>
            <a:r>
              <a:rPr lang="en-US" altLang="zh-CN" sz="2000" dirty="0" smtClean="0"/>
              <a:t>)+'</a:t>
            </a:r>
            <a:r>
              <a:rPr lang="zh-CN" altLang="en-US" sz="2000" dirty="0" smtClean="0"/>
              <a:t>个学生被删除</a:t>
            </a:r>
            <a:r>
              <a:rPr lang="en-US" altLang="zh-CN" sz="2000" dirty="0" smtClean="0"/>
              <a:t>'</a:t>
            </a:r>
          </a:p>
          <a:p>
            <a:pPr marL="457200" lvl="1" indent="0">
              <a:lnSpc>
                <a:spcPct val="110000"/>
              </a:lnSpc>
              <a:buNone/>
            </a:pPr>
            <a:r>
              <a:rPr lang="en-US" altLang="zh-CN" sz="2000" dirty="0" smtClean="0"/>
              <a:t>      SELECT @COUNT</a:t>
            </a:r>
          </a:p>
          <a:p>
            <a:pPr marL="457200" lvl="1" indent="0">
              <a:lnSpc>
                <a:spcPct val="110000"/>
              </a:lnSpc>
              <a:buNone/>
            </a:pPr>
            <a:r>
              <a:rPr lang="en-US" altLang="zh-CN" sz="2000" dirty="0" smtClean="0"/>
              <a:t>RETURN </a:t>
            </a:r>
          </a:p>
        </p:txBody>
      </p:sp>
    </p:spTree>
    <p:extLst>
      <p:ext uri="{BB962C8B-B14F-4D97-AF65-F5344CB8AC3E}">
        <p14:creationId xmlns:p14="http://schemas.microsoft.com/office/powerpoint/2010/main" val="3662206878"/>
      </p:ext>
    </p:extLst>
  </p:cSld>
  <p:clrMapOvr>
    <a:masterClrMapping/>
  </p:clrMapOvr>
  <p:transition>
    <p:push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a:t>触发器</a:t>
            </a:r>
            <a:r>
              <a:rPr lang="zh-CN" altLang="en-US" sz="3600" dirty="0" smtClean="0"/>
              <a:t>说明</a:t>
            </a:r>
            <a:endParaRPr lang="zh-CN" altLang="en-US" sz="3600" dirty="0"/>
          </a:p>
        </p:txBody>
      </p:sp>
      <p:sp>
        <p:nvSpPr>
          <p:cNvPr id="7" name="内容占位符 6"/>
          <p:cNvSpPr>
            <a:spLocks noGrp="1"/>
          </p:cNvSpPr>
          <p:nvPr>
            <p:ph idx="1"/>
          </p:nvPr>
        </p:nvSpPr>
        <p:spPr/>
        <p:txBody>
          <a:bodyPr>
            <a:normAutofit/>
          </a:bodyPr>
          <a:lstStyle/>
          <a:p>
            <a:pPr>
              <a:spcAft>
                <a:spcPct val="10000"/>
              </a:spcAft>
              <a:buClr>
                <a:schemeClr val="hlink"/>
              </a:buClr>
              <a:buSzPct val="80000"/>
              <a:buFont typeface="Wingdings" panose="05000000000000000000" pitchFamily="2" charset="2"/>
              <a:buChar char="u"/>
            </a:pPr>
            <a:r>
              <a:rPr lang="zh-CN" altLang="en-US" sz="2800" b="1" dirty="0">
                <a:solidFill>
                  <a:srgbClr val="006600"/>
                </a:solidFill>
                <a:latin typeface="Calibri" panose="020F0502020204030204" pitchFamily="34" charset="0"/>
              </a:rPr>
              <a:t>触发器中使用的特殊表</a:t>
            </a:r>
          </a:p>
          <a:p>
            <a:pPr>
              <a:lnSpc>
                <a:spcPct val="120000"/>
              </a:lnSpc>
              <a:spcAft>
                <a:spcPct val="10000"/>
              </a:spcAft>
            </a:pPr>
            <a:r>
              <a:rPr lang="zh-CN" altLang="en-US" sz="2400" dirty="0">
                <a:latin typeface="Calibri" panose="020F0502020204030204" pitchFamily="34" charset="0"/>
              </a:rPr>
              <a:t>执行触发器时，系统创建了两个特殊的临时表</a:t>
            </a:r>
            <a:r>
              <a:rPr lang="en-US" altLang="zh-CN" sz="2400" dirty="0">
                <a:latin typeface="Calibri" panose="020F0502020204030204" pitchFamily="34" charset="0"/>
              </a:rPr>
              <a:t>inserted</a:t>
            </a:r>
            <a:r>
              <a:rPr lang="zh-CN" altLang="en-US" sz="2400" dirty="0">
                <a:latin typeface="Calibri" panose="020F0502020204030204" pitchFamily="34" charset="0"/>
              </a:rPr>
              <a:t>表和</a:t>
            </a:r>
            <a:r>
              <a:rPr lang="en-US" altLang="zh-CN" sz="2400" dirty="0">
                <a:latin typeface="Calibri" panose="020F0502020204030204" pitchFamily="34" charset="0"/>
              </a:rPr>
              <a:t>deleted</a:t>
            </a:r>
            <a:r>
              <a:rPr lang="zh-CN" altLang="en-US" sz="2400" dirty="0">
                <a:latin typeface="Calibri" panose="020F0502020204030204" pitchFamily="34" charset="0"/>
              </a:rPr>
              <a:t>表。</a:t>
            </a:r>
          </a:p>
          <a:p>
            <a:pPr>
              <a:lnSpc>
                <a:spcPct val="120000"/>
              </a:lnSpc>
              <a:spcAft>
                <a:spcPct val="10000"/>
              </a:spcAft>
            </a:pPr>
            <a:r>
              <a:rPr lang="en-US" altLang="zh-CN" sz="2400" dirty="0">
                <a:solidFill>
                  <a:srgbClr val="993300"/>
                </a:solidFill>
                <a:latin typeface="Calibri" panose="020F0502020204030204" pitchFamily="34" charset="0"/>
              </a:rPr>
              <a:t>inserted</a:t>
            </a:r>
            <a:r>
              <a:rPr lang="zh-CN" altLang="en-US" sz="2400" dirty="0">
                <a:solidFill>
                  <a:srgbClr val="993300"/>
                </a:solidFill>
                <a:latin typeface="Calibri" panose="020F0502020204030204" pitchFamily="34" charset="0"/>
              </a:rPr>
              <a:t>表</a:t>
            </a:r>
            <a:r>
              <a:rPr lang="zh-CN" altLang="en-US" sz="2400" dirty="0">
                <a:latin typeface="Calibri" panose="020F0502020204030204" pitchFamily="34" charset="0"/>
              </a:rPr>
              <a:t>：</a:t>
            </a:r>
            <a:r>
              <a:rPr lang="zh-CN" altLang="zh-CN" sz="2400" dirty="0"/>
              <a:t>当向数据表中插入数据时，</a:t>
            </a:r>
            <a:r>
              <a:rPr lang="en-US" altLang="zh-CN" sz="2400" dirty="0"/>
              <a:t>INSERT</a:t>
            </a:r>
            <a:r>
              <a:rPr lang="zh-CN" altLang="zh-CN" sz="2400" dirty="0"/>
              <a:t>触发器触发执行，新元组插入到数据表和临时表</a:t>
            </a:r>
            <a:r>
              <a:rPr lang="en-US" altLang="zh-CN" sz="2400" dirty="0"/>
              <a:t>inserted</a:t>
            </a:r>
            <a:r>
              <a:rPr lang="zh-CN" altLang="zh-CN" sz="2400" dirty="0"/>
              <a:t>中。</a:t>
            </a:r>
            <a:r>
              <a:rPr lang="en-US" altLang="zh-CN" sz="2400" dirty="0"/>
              <a:t>inserted</a:t>
            </a:r>
            <a:r>
              <a:rPr lang="zh-CN" altLang="zh-CN" sz="2400" dirty="0"/>
              <a:t>表是一个逻辑表，它包含了已经插入的数据元组的一个副本。</a:t>
            </a:r>
            <a:r>
              <a:rPr lang="en-US" altLang="zh-CN" sz="2400" dirty="0"/>
              <a:t>INSERT</a:t>
            </a:r>
            <a:r>
              <a:rPr lang="zh-CN" altLang="zh-CN" sz="2400" dirty="0"/>
              <a:t>触发器的工作过程如图</a:t>
            </a:r>
            <a:r>
              <a:rPr lang="zh-CN" altLang="en-US" sz="2400" dirty="0"/>
              <a:t>。</a:t>
            </a:r>
            <a:endParaRPr lang="zh-CN" altLang="en-US" sz="2400" dirty="0">
              <a:latin typeface="Calibri" panose="020F0502020204030204" pitchFamily="34" charset="0"/>
            </a:endParaRPr>
          </a:p>
          <a:p>
            <a:endParaRPr lang="zh-CN" altLang="en-US" sz="2400" dirty="0"/>
          </a:p>
        </p:txBody>
      </p:sp>
      <p:grpSp>
        <p:nvGrpSpPr>
          <p:cNvPr id="41990" name="Group 5"/>
          <p:cNvGrpSpPr>
            <a:grpSpLocks/>
          </p:cNvGrpSpPr>
          <p:nvPr/>
        </p:nvGrpSpPr>
        <p:grpSpPr bwMode="auto">
          <a:xfrm>
            <a:off x="895350" y="4861984"/>
            <a:ext cx="7129463" cy="973138"/>
            <a:chOff x="2214" y="4850"/>
            <a:chExt cx="6164" cy="1045"/>
          </a:xfrm>
        </p:grpSpPr>
        <p:sp>
          <p:nvSpPr>
            <p:cNvPr id="41991" name="Rectangle 6"/>
            <p:cNvSpPr>
              <a:spLocks noChangeArrowheads="1"/>
            </p:cNvSpPr>
            <p:nvPr/>
          </p:nvSpPr>
          <p:spPr bwMode="auto">
            <a:xfrm>
              <a:off x="2214" y="4878"/>
              <a:ext cx="1260"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7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Calibri" panose="020F0502020204030204" pitchFamily="34" charset="0"/>
                </a:rPr>
                <a:t>监视</a:t>
              </a:r>
              <a:r>
                <a:rPr lang="en-US" altLang="zh-CN" b="1">
                  <a:latin typeface="Calibri" panose="020F0502020204030204" pitchFamily="34" charset="0"/>
                </a:rPr>
                <a:t>INSERT</a:t>
              </a:r>
              <a:endParaRPr lang="zh-CN" altLang="zh-CN" b="1"/>
            </a:p>
          </p:txBody>
        </p:sp>
        <p:sp>
          <p:nvSpPr>
            <p:cNvPr id="41992" name="Rectangle 7"/>
            <p:cNvSpPr>
              <a:spLocks noChangeArrowheads="1"/>
            </p:cNvSpPr>
            <p:nvPr/>
          </p:nvSpPr>
          <p:spPr bwMode="auto">
            <a:xfrm>
              <a:off x="4272" y="4850"/>
              <a:ext cx="1474"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7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dirty="0">
                  <a:latin typeface="Calibri" panose="020F0502020204030204" pitchFamily="34" charset="0"/>
                </a:rPr>
                <a:t>将数据插入表中</a:t>
              </a:r>
              <a:endParaRPr lang="zh-CN" altLang="zh-CN" b="1" dirty="0"/>
            </a:p>
          </p:txBody>
        </p:sp>
        <p:sp>
          <p:nvSpPr>
            <p:cNvPr id="41993" name="Rectangle 8"/>
            <p:cNvSpPr>
              <a:spLocks noChangeArrowheads="1"/>
            </p:cNvSpPr>
            <p:nvPr/>
          </p:nvSpPr>
          <p:spPr bwMode="auto">
            <a:xfrm>
              <a:off x="4302" y="5543"/>
              <a:ext cx="1417"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7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Calibri" panose="020F0502020204030204" pitchFamily="34" charset="0"/>
                </a:rPr>
                <a:t>生成</a:t>
              </a:r>
              <a:r>
                <a:rPr lang="en-US" altLang="zh-CN" b="1">
                  <a:latin typeface="Calibri" panose="020F0502020204030204" pitchFamily="34" charset="0"/>
                </a:rPr>
                <a:t>inserted</a:t>
              </a:r>
              <a:r>
                <a:rPr lang="zh-CN" altLang="en-US" b="1">
                  <a:latin typeface="Calibri" panose="020F0502020204030204" pitchFamily="34" charset="0"/>
                </a:rPr>
                <a:t>表</a:t>
              </a:r>
              <a:endParaRPr lang="zh-CN" altLang="zh-CN" b="1"/>
            </a:p>
          </p:txBody>
        </p:sp>
        <p:sp>
          <p:nvSpPr>
            <p:cNvPr id="41994" name="Rectangle 9"/>
            <p:cNvSpPr>
              <a:spLocks noChangeArrowheads="1"/>
            </p:cNvSpPr>
            <p:nvPr/>
          </p:nvSpPr>
          <p:spPr bwMode="auto">
            <a:xfrm>
              <a:off x="6507" y="5555"/>
              <a:ext cx="1871" cy="3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720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Calibri" panose="020F0502020204030204" pitchFamily="34" charset="0"/>
                </a:rPr>
                <a:t>执行触发器中的语句</a:t>
              </a:r>
              <a:endParaRPr lang="zh-CN" altLang="zh-CN" b="1"/>
            </a:p>
          </p:txBody>
        </p:sp>
        <p:cxnSp>
          <p:nvCxnSpPr>
            <p:cNvPr id="41995" name="AutoShape 10"/>
            <p:cNvCxnSpPr>
              <a:cxnSpLocks noChangeShapeType="1"/>
            </p:cNvCxnSpPr>
            <p:nvPr/>
          </p:nvCxnSpPr>
          <p:spPr bwMode="auto">
            <a:xfrm>
              <a:off x="3477" y="5025"/>
              <a:ext cx="795"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996" name="AutoShape 11"/>
            <p:cNvCxnSpPr>
              <a:cxnSpLocks noChangeShapeType="1"/>
            </p:cNvCxnSpPr>
            <p:nvPr/>
          </p:nvCxnSpPr>
          <p:spPr bwMode="auto">
            <a:xfrm>
              <a:off x="5727" y="5715"/>
              <a:ext cx="795" cy="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41997" name="AutoShape 12"/>
            <p:cNvCxnSpPr>
              <a:cxnSpLocks noChangeShapeType="1"/>
            </p:cNvCxnSpPr>
            <p:nvPr/>
          </p:nvCxnSpPr>
          <p:spPr bwMode="auto">
            <a:xfrm>
              <a:off x="5010" y="5218"/>
              <a:ext cx="0" cy="340"/>
            </a:xfrm>
            <a:prstGeom prst="straightConnector1">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extLst>
      <p:ext uri="{BB962C8B-B14F-4D97-AF65-F5344CB8AC3E}">
        <p14:creationId xmlns:p14="http://schemas.microsoft.com/office/powerpoint/2010/main" val="236071247"/>
      </p:ext>
    </p:extLst>
  </p:cSld>
  <p:clrMapOvr>
    <a:masterClrMapping/>
  </p:clrMapOvr>
  <p:transition>
    <p:checke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935148" y="913776"/>
            <a:ext cx="6429375" cy="2463800"/>
          </a:xfrm>
        </p:spPr>
        <p:txBody>
          <a:bodyPr/>
          <a:lstStyle/>
          <a:p>
            <a:pPr algn="ctr">
              <a:spcBef>
                <a:spcPct val="0"/>
              </a:spcBef>
              <a:buFont typeface="Monotype Sorts" charset="2"/>
              <a:buNone/>
              <a:defRPr/>
            </a:pPr>
            <a:endParaRPr lang="en-US" altLang="en-US" sz="3200" b="1" dirty="0">
              <a:solidFill>
                <a:srgbClr val="002060"/>
              </a:solidFill>
              <a:effectLst>
                <a:outerShdw blurRad="38100" dist="38100" dir="2700000" algn="tl">
                  <a:srgbClr val="C0C0C0"/>
                </a:outerShdw>
              </a:effectLst>
              <a:latin typeface="+mj-lt"/>
              <a:cs typeface="+mj-cs"/>
            </a:endParaRPr>
          </a:p>
        </p:txBody>
      </p:sp>
      <p:sp>
        <p:nvSpPr>
          <p:cNvPr id="8195"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pic>
        <p:nvPicPr>
          <p:cNvPr id="4" name="Picture 2" descr="https://cse.iitkgp.ac.in/~dsamanta/java/jdbc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3360" y="1732318"/>
            <a:ext cx="4552950" cy="2676525"/>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89113" y="4822201"/>
            <a:ext cx="8454887" cy="1569660"/>
          </a:xfrm>
          <a:prstGeom prst="rect">
            <a:avLst/>
          </a:prstGeom>
        </p:spPr>
        <p:txBody>
          <a:bodyPr wrap="square">
            <a:spAutoFit/>
          </a:bodyPr>
          <a:lstStyle/>
          <a:p>
            <a:r>
              <a:rPr kumimoji="1" lang="en-US" altLang="zh-CN" sz="3200" b="1" dirty="0">
                <a:solidFill>
                  <a:srgbClr val="002060"/>
                </a:solidFill>
                <a:effectLst>
                  <a:outerShdw blurRad="38100" dist="38100" dir="2700000" algn="tl">
                    <a:srgbClr val="C0C0C0"/>
                  </a:outerShdw>
                </a:effectLst>
                <a:latin typeface="+mj-lt"/>
                <a:cs typeface="+mj-cs"/>
              </a:rPr>
              <a:t>https://learn.microsoft.com/zh-cn/sql/connect/jdbc/microsoft-jdbc-driver-for-sql-server?view=sql-server-ver16</a:t>
            </a:r>
            <a:endParaRPr kumimoji="1" lang="zh-CN" altLang="en-US" sz="3200" b="1" dirty="0">
              <a:solidFill>
                <a:srgbClr val="002060"/>
              </a:solidFill>
              <a:effectLst>
                <a:outerShdw blurRad="38100" dist="38100" dir="2700000" algn="tl">
                  <a:srgbClr val="C0C0C0"/>
                </a:outerShdw>
              </a:effectLst>
              <a:latin typeface="+mj-lt"/>
              <a:cs typeface="+mj-cs"/>
            </a:endParaRPr>
          </a:p>
        </p:txBody>
      </p:sp>
    </p:spTree>
    <p:extLst>
      <p:ext uri="{BB962C8B-B14F-4D97-AF65-F5344CB8AC3E}">
        <p14:creationId xmlns:p14="http://schemas.microsoft.com/office/powerpoint/2010/main" val="39059827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a:t>触发器</a:t>
            </a:r>
            <a:r>
              <a:rPr lang="zh-CN" altLang="en-US" sz="3600" dirty="0" smtClean="0"/>
              <a:t>说明</a:t>
            </a:r>
            <a:endParaRPr lang="zh-CN" altLang="en-US" sz="3600" dirty="0"/>
          </a:p>
        </p:txBody>
      </p:sp>
      <p:sp>
        <p:nvSpPr>
          <p:cNvPr id="7" name="内容占位符 6"/>
          <p:cNvSpPr>
            <a:spLocks noGrp="1"/>
          </p:cNvSpPr>
          <p:nvPr>
            <p:ph idx="1"/>
          </p:nvPr>
        </p:nvSpPr>
        <p:spPr/>
        <p:txBody>
          <a:bodyPr>
            <a:normAutofit/>
          </a:bodyPr>
          <a:lstStyle/>
          <a:p>
            <a:pPr>
              <a:lnSpc>
                <a:spcPct val="120000"/>
              </a:lnSpc>
              <a:spcAft>
                <a:spcPct val="10000"/>
              </a:spcAft>
            </a:pPr>
            <a:r>
              <a:rPr lang="en-US" altLang="zh-CN" sz="2400" dirty="0">
                <a:solidFill>
                  <a:srgbClr val="993300"/>
                </a:solidFill>
                <a:latin typeface="Calibri" panose="020F0502020204030204" pitchFamily="34" charset="0"/>
              </a:rPr>
              <a:t>deleted</a:t>
            </a:r>
            <a:r>
              <a:rPr lang="zh-CN" altLang="en-US" sz="2400" dirty="0">
                <a:solidFill>
                  <a:srgbClr val="993300"/>
                </a:solidFill>
                <a:latin typeface="Calibri" panose="020F0502020204030204" pitchFamily="34" charset="0"/>
              </a:rPr>
              <a:t>表</a:t>
            </a:r>
            <a:r>
              <a:rPr lang="zh-CN" altLang="en-US" sz="2400" dirty="0">
                <a:latin typeface="Calibri" panose="020F0502020204030204" pitchFamily="34" charset="0"/>
              </a:rPr>
              <a:t>：</a:t>
            </a:r>
            <a:r>
              <a:rPr lang="zh-CN" altLang="zh-CN" sz="2400" dirty="0"/>
              <a:t>当试图删除表中元组时，</a:t>
            </a:r>
            <a:r>
              <a:rPr lang="en-US" altLang="zh-CN" sz="2400" dirty="0"/>
              <a:t>DELETE</a:t>
            </a:r>
            <a:r>
              <a:rPr lang="zh-CN" altLang="zh-CN" sz="2400" dirty="0"/>
              <a:t>触发器触发执行，被删除的元组存放到</a:t>
            </a:r>
            <a:r>
              <a:rPr lang="en-US" altLang="zh-CN" sz="2400" dirty="0"/>
              <a:t>deleted</a:t>
            </a:r>
            <a:r>
              <a:rPr lang="zh-CN" altLang="zh-CN" sz="2400" dirty="0"/>
              <a:t>表中。</a:t>
            </a:r>
            <a:r>
              <a:rPr lang="en-US" altLang="zh-CN" sz="2400" dirty="0"/>
              <a:t>inserted</a:t>
            </a:r>
            <a:r>
              <a:rPr lang="zh-CN" altLang="zh-CN" sz="2400" dirty="0"/>
              <a:t>表是一个逻辑表，它包含了已经删除数据元组的一个副本。</a:t>
            </a:r>
            <a:r>
              <a:rPr lang="en-US" altLang="zh-CN" sz="2400" dirty="0"/>
              <a:t>DELETE</a:t>
            </a:r>
            <a:r>
              <a:rPr lang="zh-CN" altLang="zh-CN" sz="2400" dirty="0"/>
              <a:t>触发器的工作过程如图</a:t>
            </a:r>
            <a:r>
              <a:rPr lang="zh-CN" altLang="en-US" sz="2400" dirty="0"/>
              <a:t>。</a:t>
            </a:r>
            <a:endParaRPr lang="en-US" altLang="zh-CN" sz="2400" dirty="0"/>
          </a:p>
          <a:p>
            <a:pPr>
              <a:lnSpc>
                <a:spcPct val="120000"/>
              </a:lnSpc>
              <a:spcAft>
                <a:spcPct val="10000"/>
              </a:spcAft>
            </a:pPr>
            <a:endParaRPr lang="en-US" altLang="zh-CN" sz="2000" dirty="0">
              <a:latin typeface="Calibri" panose="020F0502020204030204" pitchFamily="34" charset="0"/>
            </a:endParaRPr>
          </a:p>
          <a:p>
            <a:pPr marL="0" indent="0">
              <a:lnSpc>
                <a:spcPct val="120000"/>
              </a:lnSpc>
              <a:spcAft>
                <a:spcPct val="10000"/>
              </a:spcAft>
              <a:buNone/>
            </a:pPr>
            <a:endParaRPr lang="en-US" altLang="zh-CN" sz="2000" dirty="0" smtClean="0">
              <a:latin typeface="Calibri" panose="020F0502020204030204" pitchFamily="34" charset="0"/>
            </a:endParaRPr>
          </a:p>
        </p:txBody>
      </p:sp>
      <p:pic>
        <p:nvPicPr>
          <p:cNvPr id="4301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9075" y="3545681"/>
            <a:ext cx="7045862" cy="1326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3447816"/>
      </p:ext>
    </p:extLst>
  </p:cSld>
  <p:clrMapOvr>
    <a:masterClrMapping/>
  </p:clrMapOvr>
  <p:transition>
    <p:checker dir="vert"/>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a:t>触发器</a:t>
            </a:r>
            <a:r>
              <a:rPr lang="zh-CN" altLang="en-US" sz="3600" dirty="0" smtClean="0"/>
              <a:t>说明</a:t>
            </a:r>
            <a:endParaRPr lang="zh-CN" altLang="en-US" sz="3600" dirty="0"/>
          </a:p>
        </p:txBody>
      </p:sp>
      <p:sp>
        <p:nvSpPr>
          <p:cNvPr id="7" name="内容占位符 6"/>
          <p:cNvSpPr>
            <a:spLocks noGrp="1"/>
          </p:cNvSpPr>
          <p:nvPr>
            <p:ph idx="1"/>
          </p:nvPr>
        </p:nvSpPr>
        <p:spPr/>
        <p:txBody>
          <a:bodyPr>
            <a:normAutofit/>
          </a:bodyPr>
          <a:lstStyle/>
          <a:p>
            <a:pPr marL="0" indent="0">
              <a:lnSpc>
                <a:spcPct val="120000"/>
              </a:lnSpc>
              <a:spcAft>
                <a:spcPct val="10000"/>
              </a:spcAft>
              <a:buNone/>
            </a:pPr>
            <a:endParaRPr lang="en-US" altLang="zh-CN" sz="2000" dirty="0" smtClean="0">
              <a:latin typeface="Calibri" panose="020F0502020204030204" pitchFamily="34" charset="0"/>
            </a:endParaRPr>
          </a:p>
          <a:p>
            <a:pPr>
              <a:lnSpc>
                <a:spcPct val="120000"/>
              </a:lnSpc>
              <a:spcAft>
                <a:spcPct val="10000"/>
              </a:spcAft>
            </a:pPr>
            <a:r>
              <a:rPr lang="en-US" altLang="zh-CN" sz="2400" dirty="0">
                <a:solidFill>
                  <a:srgbClr val="993300"/>
                </a:solidFill>
                <a:latin typeface="Calibri" panose="020F0502020204030204" pitchFamily="34" charset="0"/>
              </a:rPr>
              <a:t>UPDATE</a:t>
            </a:r>
            <a:r>
              <a:rPr lang="zh-CN" altLang="zh-CN" sz="2400" dirty="0">
                <a:solidFill>
                  <a:srgbClr val="993300"/>
                </a:solidFill>
                <a:latin typeface="Calibri" panose="020F0502020204030204" pitchFamily="34" charset="0"/>
              </a:rPr>
              <a:t>触发器</a:t>
            </a:r>
            <a:r>
              <a:rPr lang="zh-CN" altLang="zh-CN" sz="2400" dirty="0"/>
              <a:t>：当试图更新表中元组数据时，</a:t>
            </a:r>
            <a:r>
              <a:rPr lang="en-US" altLang="zh-CN" sz="2400" dirty="0"/>
              <a:t>UPDATE</a:t>
            </a:r>
            <a:r>
              <a:rPr lang="zh-CN" altLang="zh-CN" sz="2400" dirty="0"/>
              <a:t>触发器触发执行，</a:t>
            </a:r>
            <a:r>
              <a:rPr lang="en-US" altLang="zh-CN" sz="2400" dirty="0"/>
              <a:t>UPDATE</a:t>
            </a:r>
            <a:r>
              <a:rPr lang="zh-CN" altLang="zh-CN" sz="2400" dirty="0"/>
              <a:t>语句的执行可以看成两步，即先删除，后插入。因此执行过程中把数据表中原元组先移到</a:t>
            </a:r>
            <a:r>
              <a:rPr lang="en-US" altLang="zh-CN" sz="2400" dirty="0"/>
              <a:t>deleted</a:t>
            </a:r>
            <a:r>
              <a:rPr lang="zh-CN" altLang="zh-CN" sz="2400" dirty="0"/>
              <a:t>表中，再把修改过的元组插入到</a:t>
            </a:r>
            <a:r>
              <a:rPr lang="en-US" altLang="zh-CN" sz="2400" dirty="0"/>
              <a:t>inserted</a:t>
            </a:r>
            <a:r>
              <a:rPr lang="zh-CN" altLang="zh-CN" sz="2400" dirty="0"/>
              <a:t>表中。</a:t>
            </a:r>
            <a:r>
              <a:rPr lang="en-US" altLang="zh-CN" sz="2400" dirty="0"/>
              <a:t>UPDATE</a:t>
            </a:r>
            <a:r>
              <a:rPr lang="zh-CN" altLang="zh-CN" sz="2400" dirty="0"/>
              <a:t>触发器的工作过程如图所示。</a:t>
            </a:r>
            <a:endParaRPr lang="zh-CN" altLang="en-US" sz="2400" dirty="0">
              <a:latin typeface="Calibri" panose="020F0502020204030204" pitchFamily="34" charset="0"/>
            </a:endParaRPr>
          </a:p>
          <a:p>
            <a:endParaRPr lang="zh-CN" altLang="en-US" sz="2000" dirty="0"/>
          </a:p>
        </p:txBody>
      </p:sp>
      <p:pic>
        <p:nvPicPr>
          <p:cNvPr id="326663" name="Picture 7"/>
          <p:cNvPicPr>
            <a:picLocks noChangeAspect="1" noChangeArrowheads="1"/>
          </p:cNvPicPr>
          <p:nvPr/>
        </p:nvPicPr>
        <p:blipFill rotWithShape="1">
          <a:blip r:embed="rId2">
            <a:extLst>
              <a:ext uri="{28A0092B-C50C-407E-A947-70E740481C1C}">
                <a14:useLocalDpi xmlns:a14="http://schemas.microsoft.com/office/drawing/2010/main" val="0"/>
              </a:ext>
            </a:extLst>
          </a:blip>
          <a:srcRect b="23368"/>
          <a:stretch/>
        </p:blipFill>
        <p:spPr bwMode="auto">
          <a:xfrm>
            <a:off x="1615545" y="4176785"/>
            <a:ext cx="6012921" cy="11193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6035441"/>
      </p:ext>
    </p:extLst>
  </p:cSld>
  <p:clrMapOvr>
    <a:masterClrMapping/>
  </p:clrMapOvr>
  <p:transition>
    <p:checke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6663"/>
                                        </p:tgtEl>
                                        <p:attrNameLst>
                                          <p:attrName>style.visibility</p:attrName>
                                        </p:attrNameLst>
                                      </p:cBhvr>
                                      <p:to>
                                        <p:strVal val="visible"/>
                                      </p:to>
                                    </p:set>
                                    <p:anim calcmode="lin" valueType="num">
                                      <p:cBhvr additive="base">
                                        <p:cTn id="7" dur="500" fill="hold"/>
                                        <p:tgtEl>
                                          <p:spTgt spid="326663"/>
                                        </p:tgtEl>
                                        <p:attrNameLst>
                                          <p:attrName>ppt_x</p:attrName>
                                        </p:attrNameLst>
                                      </p:cBhvr>
                                      <p:tavLst>
                                        <p:tav tm="0">
                                          <p:val>
                                            <p:strVal val="#ppt_x"/>
                                          </p:val>
                                        </p:tav>
                                        <p:tav tm="100000">
                                          <p:val>
                                            <p:strVal val="#ppt_x"/>
                                          </p:val>
                                        </p:tav>
                                      </p:tavLst>
                                    </p:anim>
                                    <p:anim calcmode="lin" valueType="num">
                                      <p:cBhvr additive="base">
                                        <p:cTn id="8" dur="500" fill="hold"/>
                                        <p:tgtEl>
                                          <p:spTgt spid="3266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smtClean="0"/>
              <a:t>触发器说明</a:t>
            </a:r>
            <a:endParaRPr lang="zh-CN" altLang="en-US" sz="3600" dirty="0"/>
          </a:p>
        </p:txBody>
      </p:sp>
      <p:sp>
        <p:nvSpPr>
          <p:cNvPr id="7" name="内容占位符 6"/>
          <p:cNvSpPr>
            <a:spLocks noGrp="1"/>
          </p:cNvSpPr>
          <p:nvPr>
            <p:ph idx="1"/>
          </p:nvPr>
        </p:nvSpPr>
        <p:spPr/>
        <p:txBody>
          <a:bodyPr>
            <a:noAutofit/>
          </a:bodyPr>
          <a:lstStyle/>
          <a:p>
            <a:pPr>
              <a:lnSpc>
                <a:spcPct val="120000"/>
              </a:lnSpc>
              <a:spcAft>
                <a:spcPct val="10000"/>
              </a:spcAft>
            </a:pPr>
            <a:r>
              <a:rPr lang="zh-CN" altLang="en-US" sz="2400" dirty="0">
                <a:latin typeface="Calibri" panose="020F0502020204030204" pitchFamily="34" charset="0"/>
              </a:rPr>
              <a:t>由于</a:t>
            </a:r>
            <a:r>
              <a:rPr lang="en-US" altLang="zh-CN" sz="2400" dirty="0">
                <a:latin typeface="Calibri" panose="020F0502020204030204" pitchFamily="34" charset="0"/>
              </a:rPr>
              <a:t>inserted</a:t>
            </a:r>
            <a:r>
              <a:rPr lang="zh-CN" altLang="en-US" sz="2400" dirty="0">
                <a:latin typeface="Calibri" panose="020F0502020204030204" pitchFamily="34" charset="0"/>
              </a:rPr>
              <a:t>表和</a:t>
            </a:r>
            <a:r>
              <a:rPr lang="en-US" altLang="zh-CN" sz="2400" dirty="0">
                <a:latin typeface="Calibri" panose="020F0502020204030204" pitchFamily="34" charset="0"/>
              </a:rPr>
              <a:t>deleted</a:t>
            </a:r>
            <a:r>
              <a:rPr lang="zh-CN" altLang="en-US" sz="2400" dirty="0">
                <a:latin typeface="Calibri" panose="020F0502020204030204" pitchFamily="34" charset="0"/>
              </a:rPr>
              <a:t>表都是临时表，它们在触发器执行时被创建，触发器执行完后就消失了，所以只可以在触发器的语句中使用</a:t>
            </a:r>
            <a:r>
              <a:rPr lang="en-US" altLang="zh-CN" sz="2400" dirty="0">
                <a:latin typeface="Calibri" panose="020F0502020204030204" pitchFamily="34" charset="0"/>
              </a:rPr>
              <a:t>SELECT</a:t>
            </a:r>
            <a:r>
              <a:rPr lang="zh-CN" altLang="en-US" sz="2400" dirty="0">
                <a:latin typeface="Calibri" panose="020F0502020204030204" pitchFamily="34" charset="0"/>
              </a:rPr>
              <a:t>语句查询这两个表</a:t>
            </a:r>
            <a:r>
              <a:rPr lang="zh-CN" altLang="en-US" sz="2400" dirty="0" smtClean="0">
                <a:latin typeface="Calibri" panose="020F0502020204030204" pitchFamily="34" charset="0"/>
              </a:rPr>
              <a:t>。</a:t>
            </a:r>
            <a:endParaRPr lang="en-US" altLang="zh-CN" sz="2400" dirty="0" smtClean="0">
              <a:latin typeface="Calibri" panose="020F0502020204030204" pitchFamily="34" charset="0"/>
            </a:endParaRPr>
          </a:p>
          <a:p>
            <a:pPr>
              <a:lnSpc>
                <a:spcPct val="120000"/>
              </a:lnSpc>
              <a:spcAft>
                <a:spcPct val="10000"/>
              </a:spcAft>
            </a:pPr>
            <a:r>
              <a:rPr lang="zh-CN" altLang="en-US" sz="2400" dirty="0" smtClean="0">
                <a:latin typeface="Calibri" panose="020F0502020204030204" pitchFamily="34" charset="0"/>
              </a:rPr>
              <a:t>例：</a:t>
            </a:r>
            <a:endParaRPr lang="en-US" altLang="zh-CN" sz="2400" dirty="0" smtClean="0">
              <a:latin typeface="Calibri" panose="020F0502020204030204" pitchFamily="34" charset="0"/>
            </a:endParaRPr>
          </a:p>
          <a:p>
            <a:pPr marL="0" indent="0">
              <a:lnSpc>
                <a:spcPct val="120000"/>
              </a:lnSpc>
              <a:spcAft>
                <a:spcPct val="10000"/>
              </a:spcAft>
              <a:buNone/>
            </a:pPr>
            <a:endParaRPr lang="zh-CN" altLang="en-US" sz="2400" dirty="0">
              <a:latin typeface="Calibri" panose="020F0502020204030204" pitchFamily="34" charset="0"/>
            </a:endParaRPr>
          </a:p>
          <a:p>
            <a:endParaRPr lang="zh-CN" altLang="en-US" sz="2000" dirty="0"/>
          </a:p>
        </p:txBody>
      </p:sp>
      <p:sp>
        <p:nvSpPr>
          <p:cNvPr id="3" name="文本框 2"/>
          <p:cNvSpPr txBox="1"/>
          <p:nvPr/>
        </p:nvSpPr>
        <p:spPr>
          <a:xfrm>
            <a:off x="768350" y="3282634"/>
            <a:ext cx="5820824" cy="2862322"/>
          </a:xfrm>
          <a:prstGeom prst="rect">
            <a:avLst/>
          </a:prstGeom>
          <a:noFill/>
        </p:spPr>
        <p:txBody>
          <a:bodyPr wrap="none" rtlCol="0">
            <a:spAutoFit/>
          </a:bodyPr>
          <a:lstStyle/>
          <a:p>
            <a:r>
              <a:rPr lang="en-US" altLang="zh-CN" sz="2000" dirty="0"/>
              <a:t>--</a:t>
            </a:r>
            <a:r>
              <a:rPr lang="zh-CN" altLang="en-US" sz="2000" dirty="0"/>
              <a:t>创建学生表</a:t>
            </a:r>
          </a:p>
          <a:p>
            <a:r>
              <a:rPr lang="en-US" altLang="zh-CN" sz="2000" dirty="0"/>
              <a:t>create table student(</a:t>
            </a:r>
          </a:p>
          <a:p>
            <a:r>
              <a:rPr lang="en-US" altLang="zh-CN" sz="2000" dirty="0"/>
              <a:t>    </a:t>
            </a:r>
            <a:r>
              <a:rPr lang="en-US" altLang="zh-CN" sz="2000" dirty="0" err="1"/>
              <a:t>stu_id</a:t>
            </a:r>
            <a:r>
              <a:rPr lang="en-US" altLang="zh-CN" sz="2000" dirty="0"/>
              <a:t> </a:t>
            </a:r>
            <a:r>
              <a:rPr lang="en-US" altLang="zh-CN" sz="2000" dirty="0" err="1"/>
              <a:t>int</a:t>
            </a:r>
            <a:r>
              <a:rPr lang="en-US" altLang="zh-CN" sz="2000" dirty="0"/>
              <a:t> identity(1,1) primary key,</a:t>
            </a:r>
          </a:p>
          <a:p>
            <a:r>
              <a:rPr lang="en-US" altLang="zh-CN" sz="2000" dirty="0"/>
              <a:t>    </a:t>
            </a:r>
            <a:r>
              <a:rPr lang="en-US" altLang="zh-CN" sz="2000" dirty="0" err="1"/>
              <a:t>stu_name</a:t>
            </a:r>
            <a:r>
              <a:rPr lang="en-US" altLang="zh-CN" sz="2000" dirty="0"/>
              <a:t> varchar(10),</a:t>
            </a:r>
          </a:p>
          <a:p>
            <a:r>
              <a:rPr lang="en-US" altLang="zh-CN" sz="2000" dirty="0"/>
              <a:t>    </a:t>
            </a:r>
            <a:r>
              <a:rPr lang="en-US" altLang="zh-CN" sz="2000" dirty="0" err="1"/>
              <a:t>stu_gender</a:t>
            </a:r>
            <a:r>
              <a:rPr lang="en-US" altLang="zh-CN" sz="2000" dirty="0"/>
              <a:t> char(2),</a:t>
            </a:r>
          </a:p>
          <a:p>
            <a:r>
              <a:rPr lang="en-US" altLang="zh-CN" sz="2000" dirty="0"/>
              <a:t>    </a:t>
            </a:r>
            <a:r>
              <a:rPr lang="en-US" altLang="zh-CN" sz="2000" dirty="0" err="1"/>
              <a:t>stu_age</a:t>
            </a:r>
            <a:r>
              <a:rPr lang="en-US" altLang="zh-CN" sz="2000" dirty="0"/>
              <a:t> </a:t>
            </a:r>
            <a:r>
              <a:rPr lang="en-US" altLang="zh-CN" sz="2000" dirty="0" err="1"/>
              <a:t>int</a:t>
            </a:r>
            <a:endParaRPr lang="en-US" altLang="zh-CN" sz="2000" dirty="0"/>
          </a:p>
          <a:p>
            <a:r>
              <a:rPr lang="en-US" altLang="zh-CN" sz="2000" dirty="0" smtClean="0"/>
              <a:t>)</a:t>
            </a:r>
          </a:p>
          <a:p>
            <a:r>
              <a:rPr lang="en-US" altLang="zh-CN" sz="2000" dirty="0"/>
              <a:t>----</a:t>
            </a:r>
            <a:r>
              <a:rPr lang="zh-CN" altLang="en-US" sz="2000" dirty="0"/>
              <a:t>创建存储学生人数的</a:t>
            </a:r>
            <a:r>
              <a:rPr lang="en-US" altLang="zh-CN" sz="2000" dirty="0" err="1"/>
              <a:t>student_sum</a:t>
            </a:r>
            <a:r>
              <a:rPr lang="zh-CN" altLang="en-US" sz="2000" dirty="0" smtClean="0"/>
              <a:t>表</a:t>
            </a:r>
            <a:endParaRPr lang="en-US" altLang="zh-CN" sz="2000" dirty="0" smtClean="0"/>
          </a:p>
          <a:p>
            <a:r>
              <a:rPr lang="en-US" altLang="zh-CN" sz="2000" dirty="0"/>
              <a:t>create table </a:t>
            </a:r>
            <a:r>
              <a:rPr lang="en-US" altLang="zh-CN" sz="2000" dirty="0" err="1"/>
              <a:t>student_sum</a:t>
            </a:r>
            <a:r>
              <a:rPr lang="en-US" altLang="zh-CN" sz="2000" dirty="0"/>
              <a:t>(</a:t>
            </a:r>
            <a:r>
              <a:rPr lang="en-US" altLang="zh-CN" sz="2000" dirty="0" err="1"/>
              <a:t>stuCount</a:t>
            </a:r>
            <a:r>
              <a:rPr lang="en-US" altLang="zh-CN" sz="2000" dirty="0"/>
              <a:t> </a:t>
            </a:r>
            <a:r>
              <a:rPr lang="en-US" altLang="zh-CN" sz="2000" dirty="0" err="1"/>
              <a:t>int</a:t>
            </a:r>
            <a:r>
              <a:rPr lang="en-US" altLang="zh-CN" sz="2000" dirty="0"/>
              <a:t> default(0));</a:t>
            </a:r>
            <a:endParaRPr lang="zh-CN" altLang="en-US" sz="2000" dirty="0"/>
          </a:p>
        </p:txBody>
      </p:sp>
    </p:spTree>
    <p:extLst>
      <p:ext uri="{BB962C8B-B14F-4D97-AF65-F5344CB8AC3E}">
        <p14:creationId xmlns:p14="http://schemas.microsoft.com/office/powerpoint/2010/main" val="2192496281"/>
      </p:ext>
    </p:extLst>
  </p:cSld>
  <p:clrMapOvr>
    <a:masterClrMapping/>
  </p:clrMapOvr>
  <p:transition>
    <p:checker dir="vert"/>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smtClean="0"/>
              <a:t>触发器说明</a:t>
            </a:r>
            <a:endParaRPr lang="zh-CN" altLang="en-US" sz="3600" dirty="0"/>
          </a:p>
        </p:txBody>
      </p:sp>
      <p:sp>
        <p:nvSpPr>
          <p:cNvPr id="7" name="内容占位符 6"/>
          <p:cNvSpPr>
            <a:spLocks noGrp="1"/>
          </p:cNvSpPr>
          <p:nvPr>
            <p:ph idx="1"/>
          </p:nvPr>
        </p:nvSpPr>
        <p:spPr/>
        <p:txBody>
          <a:bodyPr>
            <a:noAutofit/>
          </a:bodyPr>
          <a:lstStyle/>
          <a:p>
            <a:pPr>
              <a:lnSpc>
                <a:spcPct val="120000"/>
              </a:lnSpc>
              <a:spcAft>
                <a:spcPct val="10000"/>
              </a:spcAft>
            </a:pPr>
            <a:r>
              <a:rPr lang="zh-CN" altLang="en-US" sz="2400" dirty="0">
                <a:latin typeface="Calibri" panose="020F0502020204030204" pitchFamily="34" charset="0"/>
              </a:rPr>
              <a:t>例：功能是向</a:t>
            </a:r>
            <a:r>
              <a:rPr lang="en-US" altLang="zh-CN" sz="2400" dirty="0">
                <a:latin typeface="Calibri" panose="020F0502020204030204" pitchFamily="34" charset="0"/>
              </a:rPr>
              <a:t>student</a:t>
            </a:r>
            <a:r>
              <a:rPr lang="zh-CN" altLang="en-US" sz="2400" dirty="0">
                <a:latin typeface="Calibri" panose="020F0502020204030204" pitchFamily="34" charset="0"/>
              </a:rPr>
              <a:t>插入数据的同时级联插入到</a:t>
            </a:r>
            <a:r>
              <a:rPr lang="en-US" altLang="zh-CN" sz="2400" dirty="0" err="1">
                <a:latin typeface="Calibri" panose="020F0502020204030204" pitchFamily="34" charset="0"/>
              </a:rPr>
              <a:t>student_sum</a:t>
            </a:r>
            <a:r>
              <a:rPr lang="zh-CN" altLang="en-US" sz="2400" dirty="0">
                <a:latin typeface="Calibri" panose="020F0502020204030204" pitchFamily="34" charset="0"/>
              </a:rPr>
              <a:t>表中，更新</a:t>
            </a:r>
            <a:r>
              <a:rPr lang="en-US" altLang="zh-CN" sz="2400" dirty="0" err="1">
                <a:latin typeface="Calibri" panose="020F0502020204030204" pitchFamily="34" charset="0"/>
              </a:rPr>
              <a:t>stuCount</a:t>
            </a:r>
            <a:endParaRPr lang="en-US" altLang="zh-CN" sz="2400" dirty="0" smtClean="0">
              <a:latin typeface="Calibri" panose="020F0502020204030204" pitchFamily="34" charset="0"/>
            </a:endParaRPr>
          </a:p>
          <a:p>
            <a:pPr marL="0" indent="0">
              <a:lnSpc>
                <a:spcPct val="120000"/>
              </a:lnSpc>
              <a:spcAft>
                <a:spcPct val="10000"/>
              </a:spcAft>
              <a:buNone/>
            </a:pPr>
            <a:endParaRPr lang="zh-CN" altLang="en-US" sz="2400" dirty="0">
              <a:latin typeface="Calibri" panose="020F0502020204030204" pitchFamily="34" charset="0"/>
            </a:endParaRPr>
          </a:p>
          <a:p>
            <a:endParaRPr lang="zh-CN" altLang="en-US" sz="2000" dirty="0"/>
          </a:p>
        </p:txBody>
      </p:sp>
      <p:sp>
        <p:nvSpPr>
          <p:cNvPr id="3" name="文本框 2"/>
          <p:cNvSpPr txBox="1"/>
          <p:nvPr/>
        </p:nvSpPr>
        <p:spPr>
          <a:xfrm>
            <a:off x="427918" y="2270860"/>
            <a:ext cx="8563540" cy="4093428"/>
          </a:xfrm>
          <a:prstGeom prst="rect">
            <a:avLst/>
          </a:prstGeom>
          <a:noFill/>
        </p:spPr>
        <p:txBody>
          <a:bodyPr wrap="square" rtlCol="0">
            <a:spAutoFit/>
          </a:bodyPr>
          <a:lstStyle/>
          <a:p>
            <a:r>
              <a:rPr lang="en-US" altLang="zh-CN" sz="2000" dirty="0"/>
              <a:t>--</a:t>
            </a:r>
            <a:r>
              <a:rPr lang="zh-CN" altLang="en-US" sz="2000" dirty="0"/>
              <a:t>创建</a:t>
            </a:r>
            <a:r>
              <a:rPr lang="en-US" altLang="zh-CN" sz="2000" dirty="0"/>
              <a:t>insert</a:t>
            </a:r>
            <a:r>
              <a:rPr lang="zh-CN" altLang="en-US" sz="2000" dirty="0"/>
              <a:t>触发器</a:t>
            </a:r>
          </a:p>
          <a:p>
            <a:r>
              <a:rPr lang="en-US" altLang="zh-CN" sz="2000" dirty="0">
                <a:solidFill>
                  <a:schemeClr val="accent3">
                    <a:lumMod val="50000"/>
                  </a:schemeClr>
                </a:solidFill>
              </a:rPr>
              <a:t>create trigger </a:t>
            </a:r>
            <a:r>
              <a:rPr lang="en-US" altLang="zh-CN" sz="2000" dirty="0" err="1"/>
              <a:t>trig_insert</a:t>
            </a:r>
            <a:endParaRPr lang="en-US" altLang="zh-CN" sz="2000" dirty="0"/>
          </a:p>
          <a:p>
            <a:r>
              <a:rPr lang="en-US" altLang="zh-CN" sz="2000" dirty="0">
                <a:solidFill>
                  <a:schemeClr val="accent3">
                    <a:lumMod val="50000"/>
                  </a:schemeClr>
                </a:solidFill>
              </a:rPr>
              <a:t>on</a:t>
            </a:r>
            <a:r>
              <a:rPr lang="en-US" altLang="zh-CN" sz="2000" dirty="0"/>
              <a:t> student</a:t>
            </a:r>
          </a:p>
          <a:p>
            <a:r>
              <a:rPr lang="en-US" altLang="zh-CN" sz="2000" dirty="0">
                <a:solidFill>
                  <a:schemeClr val="accent3">
                    <a:lumMod val="50000"/>
                  </a:schemeClr>
                </a:solidFill>
              </a:rPr>
              <a:t>after</a:t>
            </a:r>
            <a:r>
              <a:rPr lang="en-US" altLang="zh-CN" sz="2000" dirty="0"/>
              <a:t> insert</a:t>
            </a:r>
          </a:p>
          <a:p>
            <a:r>
              <a:rPr lang="en-US" altLang="zh-CN" sz="2000" dirty="0"/>
              <a:t>as</a:t>
            </a:r>
          </a:p>
          <a:p>
            <a:r>
              <a:rPr lang="en-US" altLang="zh-CN" sz="2000" dirty="0" smtClean="0"/>
              <a:t>begin</a:t>
            </a:r>
          </a:p>
          <a:p>
            <a:r>
              <a:rPr lang="en-US" altLang="zh-CN" sz="2000" dirty="0">
                <a:solidFill>
                  <a:srgbClr val="FF0000"/>
                </a:solidFill>
              </a:rPr>
              <a:t> </a:t>
            </a:r>
            <a:r>
              <a:rPr lang="en-US" altLang="zh-CN" sz="2000" dirty="0" smtClean="0">
                <a:solidFill>
                  <a:srgbClr val="FF0000"/>
                </a:solidFill>
              </a:rPr>
              <a:t>   declare </a:t>
            </a:r>
            <a:r>
              <a:rPr lang="en-US" altLang="zh-CN" sz="2000" dirty="0">
                <a:solidFill>
                  <a:srgbClr val="FF0000"/>
                </a:solidFill>
              </a:rPr>
              <a:t>@</a:t>
            </a:r>
            <a:r>
              <a:rPr lang="en-US" altLang="zh-CN" sz="2000" dirty="0" err="1">
                <a:solidFill>
                  <a:srgbClr val="FF0000"/>
                </a:solidFill>
              </a:rPr>
              <a:t>stuNumber</a:t>
            </a:r>
            <a:r>
              <a:rPr lang="en-US" altLang="zh-CN" sz="2000" dirty="0">
                <a:solidFill>
                  <a:srgbClr val="FF0000"/>
                </a:solidFill>
              </a:rPr>
              <a:t> </a:t>
            </a:r>
            <a:r>
              <a:rPr lang="en-US" altLang="zh-CN" sz="2000" dirty="0" err="1">
                <a:solidFill>
                  <a:srgbClr val="FF0000"/>
                </a:solidFill>
              </a:rPr>
              <a:t>int</a:t>
            </a:r>
            <a:r>
              <a:rPr lang="en-US" altLang="zh-CN" sz="2000" dirty="0">
                <a:solidFill>
                  <a:srgbClr val="FF0000"/>
                </a:solidFill>
              </a:rPr>
              <a:t>;</a:t>
            </a:r>
          </a:p>
          <a:p>
            <a:r>
              <a:rPr lang="en-US" altLang="zh-CN" sz="2000" dirty="0">
                <a:solidFill>
                  <a:srgbClr val="FF0000"/>
                </a:solidFill>
              </a:rPr>
              <a:t>    select @</a:t>
            </a:r>
            <a:r>
              <a:rPr lang="en-US" altLang="zh-CN" sz="2000" dirty="0" err="1">
                <a:solidFill>
                  <a:srgbClr val="FF0000"/>
                </a:solidFill>
              </a:rPr>
              <a:t>stuNumber</a:t>
            </a:r>
            <a:r>
              <a:rPr lang="en-US" altLang="zh-CN" sz="2000" dirty="0">
                <a:solidFill>
                  <a:srgbClr val="FF0000"/>
                </a:solidFill>
              </a:rPr>
              <a:t> = count</a:t>
            </a:r>
            <a:r>
              <a:rPr lang="en-US" altLang="zh-CN" sz="2000" dirty="0" smtClean="0">
                <a:solidFill>
                  <a:srgbClr val="FF0000"/>
                </a:solidFill>
              </a:rPr>
              <a:t>(*) from </a:t>
            </a:r>
            <a:r>
              <a:rPr lang="en-US" altLang="zh-CN" sz="2000" dirty="0">
                <a:solidFill>
                  <a:srgbClr val="FF0000"/>
                </a:solidFill>
              </a:rPr>
              <a:t>student;</a:t>
            </a:r>
          </a:p>
          <a:p>
            <a:r>
              <a:rPr lang="en-US" altLang="zh-CN" sz="2000" dirty="0"/>
              <a:t>    if not exists (select * from </a:t>
            </a:r>
            <a:r>
              <a:rPr lang="en-US" altLang="zh-CN" sz="2000" dirty="0" err="1"/>
              <a:t>student_sum</a:t>
            </a:r>
            <a:r>
              <a:rPr lang="en-US" altLang="zh-CN" sz="2000" dirty="0"/>
              <a:t>)--</a:t>
            </a:r>
            <a:r>
              <a:rPr lang="zh-CN" altLang="en-US" sz="2000" dirty="0"/>
              <a:t>判断表中是否有记录</a:t>
            </a:r>
          </a:p>
          <a:p>
            <a:r>
              <a:rPr lang="zh-CN" altLang="en-US" sz="2000" dirty="0"/>
              <a:t>        </a:t>
            </a:r>
            <a:r>
              <a:rPr lang="en-US" altLang="zh-CN" sz="2000" dirty="0"/>
              <a:t>insert into </a:t>
            </a:r>
            <a:r>
              <a:rPr lang="en-US" altLang="zh-CN" sz="2000" dirty="0" err="1"/>
              <a:t>student_sum</a:t>
            </a:r>
            <a:r>
              <a:rPr lang="en-US" altLang="zh-CN" sz="2000" dirty="0"/>
              <a:t> values(0);</a:t>
            </a:r>
          </a:p>
          <a:p>
            <a:r>
              <a:rPr lang="en-US" altLang="zh-CN" sz="2000" dirty="0"/>
              <a:t>    update </a:t>
            </a:r>
            <a:r>
              <a:rPr lang="en-US" altLang="zh-CN" sz="2000" dirty="0" err="1"/>
              <a:t>student_sum</a:t>
            </a:r>
            <a:r>
              <a:rPr lang="en-US" altLang="zh-CN" sz="2000" dirty="0"/>
              <a:t> set </a:t>
            </a:r>
            <a:r>
              <a:rPr lang="en-US" altLang="zh-CN" sz="2000" dirty="0" err="1"/>
              <a:t>stuCount</a:t>
            </a:r>
            <a:r>
              <a:rPr lang="en-US" altLang="zh-CN" sz="2000" dirty="0"/>
              <a:t> =@</a:t>
            </a:r>
            <a:r>
              <a:rPr lang="en-US" altLang="zh-CN" sz="2000" dirty="0" err="1"/>
              <a:t>stuNumber</a:t>
            </a:r>
            <a:r>
              <a:rPr lang="en-US" altLang="zh-CN" sz="2000" dirty="0"/>
              <a:t>; --</a:t>
            </a:r>
            <a:r>
              <a:rPr lang="zh-CN" altLang="en-US" sz="2000" dirty="0"/>
              <a:t>把更新后总的学生数插入到</a:t>
            </a:r>
            <a:r>
              <a:rPr lang="en-US" altLang="zh-CN" sz="2000" dirty="0" err="1"/>
              <a:t>student_sum</a:t>
            </a:r>
            <a:r>
              <a:rPr lang="zh-CN" altLang="en-US" sz="2000" dirty="0"/>
              <a:t>表中</a:t>
            </a:r>
          </a:p>
          <a:p>
            <a:r>
              <a:rPr lang="en-US" altLang="zh-CN" sz="2000" dirty="0"/>
              <a:t>end</a:t>
            </a:r>
            <a:endParaRPr lang="zh-CN" altLang="en-US" sz="2000" dirty="0"/>
          </a:p>
        </p:txBody>
      </p:sp>
    </p:spTree>
    <p:extLst>
      <p:ext uri="{BB962C8B-B14F-4D97-AF65-F5344CB8AC3E}">
        <p14:creationId xmlns:p14="http://schemas.microsoft.com/office/powerpoint/2010/main" val="4055753338"/>
      </p:ext>
    </p:extLst>
  </p:cSld>
  <p:clrMapOvr>
    <a:masterClrMapping/>
  </p:clrMapOvr>
  <p:transition>
    <p:checker dir="vert"/>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smtClean="0"/>
              <a:t>触发器说明</a:t>
            </a:r>
            <a:endParaRPr lang="zh-CN" altLang="en-US" sz="3600" dirty="0"/>
          </a:p>
        </p:txBody>
      </p:sp>
      <p:sp>
        <p:nvSpPr>
          <p:cNvPr id="7" name="内容占位符 6"/>
          <p:cNvSpPr>
            <a:spLocks noGrp="1"/>
          </p:cNvSpPr>
          <p:nvPr>
            <p:ph idx="1"/>
          </p:nvPr>
        </p:nvSpPr>
        <p:spPr/>
        <p:txBody>
          <a:bodyPr>
            <a:noAutofit/>
          </a:bodyPr>
          <a:lstStyle/>
          <a:p>
            <a:pPr>
              <a:lnSpc>
                <a:spcPct val="120000"/>
              </a:lnSpc>
              <a:spcAft>
                <a:spcPct val="10000"/>
              </a:spcAft>
            </a:pPr>
            <a:r>
              <a:rPr lang="zh-CN" altLang="en-US" sz="2400" dirty="0" smtClean="0">
                <a:latin typeface="Calibri" panose="020F0502020204030204" pitchFamily="34" charset="0"/>
              </a:rPr>
              <a:t>例：</a:t>
            </a:r>
            <a:endParaRPr lang="en-US" altLang="zh-CN" sz="2400" dirty="0" smtClean="0">
              <a:latin typeface="Calibri" panose="020F0502020204030204" pitchFamily="34" charset="0"/>
            </a:endParaRPr>
          </a:p>
          <a:p>
            <a:pPr marL="0" indent="0">
              <a:lnSpc>
                <a:spcPct val="120000"/>
              </a:lnSpc>
              <a:spcAft>
                <a:spcPct val="10000"/>
              </a:spcAft>
              <a:buNone/>
            </a:pPr>
            <a:endParaRPr lang="zh-CN" altLang="en-US" sz="2400" dirty="0">
              <a:latin typeface="Calibri" panose="020F0502020204030204" pitchFamily="34" charset="0"/>
            </a:endParaRPr>
          </a:p>
          <a:p>
            <a:pPr marL="0" indent="0">
              <a:buNone/>
            </a:pPr>
            <a:endParaRPr lang="zh-CN" altLang="en-US" sz="2000" dirty="0"/>
          </a:p>
        </p:txBody>
      </p:sp>
      <p:sp>
        <p:nvSpPr>
          <p:cNvPr id="3" name="文本框 2"/>
          <p:cNvSpPr txBox="1"/>
          <p:nvPr/>
        </p:nvSpPr>
        <p:spPr>
          <a:xfrm>
            <a:off x="685544" y="2280552"/>
            <a:ext cx="7872924" cy="2862322"/>
          </a:xfrm>
          <a:prstGeom prst="rect">
            <a:avLst/>
          </a:prstGeom>
          <a:noFill/>
        </p:spPr>
        <p:txBody>
          <a:bodyPr wrap="none" rtlCol="0">
            <a:spAutoFit/>
          </a:bodyPr>
          <a:lstStyle/>
          <a:p>
            <a:r>
              <a:rPr lang="en-US" altLang="zh-CN" sz="2000" dirty="0"/>
              <a:t>--</a:t>
            </a:r>
            <a:r>
              <a:rPr lang="zh-CN" altLang="en-US" sz="2000" dirty="0"/>
              <a:t>创建</a:t>
            </a:r>
            <a:r>
              <a:rPr lang="en-US" altLang="zh-CN" sz="2000" dirty="0"/>
              <a:t>delete</a:t>
            </a:r>
            <a:r>
              <a:rPr lang="zh-CN" altLang="en-US" sz="2000" dirty="0"/>
              <a:t>触发器</a:t>
            </a:r>
          </a:p>
          <a:p>
            <a:r>
              <a:rPr lang="en-US" altLang="zh-CN" sz="2000" dirty="0">
                <a:solidFill>
                  <a:schemeClr val="accent3">
                    <a:lumMod val="50000"/>
                  </a:schemeClr>
                </a:solidFill>
              </a:rPr>
              <a:t>create trigger </a:t>
            </a:r>
            <a:r>
              <a:rPr lang="en-US" altLang="zh-CN" sz="2000" dirty="0" err="1"/>
              <a:t>trig_delete</a:t>
            </a:r>
            <a:endParaRPr lang="en-US" altLang="zh-CN" sz="2000" dirty="0"/>
          </a:p>
          <a:p>
            <a:r>
              <a:rPr lang="en-US" altLang="zh-CN" sz="2000" dirty="0">
                <a:solidFill>
                  <a:schemeClr val="accent3">
                    <a:lumMod val="50000"/>
                  </a:schemeClr>
                </a:solidFill>
              </a:rPr>
              <a:t>on</a:t>
            </a:r>
            <a:r>
              <a:rPr lang="en-US" altLang="zh-CN" sz="2000" dirty="0"/>
              <a:t> student </a:t>
            </a:r>
          </a:p>
          <a:p>
            <a:r>
              <a:rPr lang="en-US" altLang="zh-CN" sz="2000" dirty="0">
                <a:solidFill>
                  <a:schemeClr val="accent3">
                    <a:lumMod val="50000"/>
                  </a:schemeClr>
                </a:solidFill>
              </a:rPr>
              <a:t>after</a:t>
            </a:r>
            <a:r>
              <a:rPr lang="en-US" altLang="zh-CN" sz="2000" dirty="0"/>
              <a:t> delete</a:t>
            </a:r>
          </a:p>
          <a:p>
            <a:r>
              <a:rPr lang="en-US" altLang="zh-CN" sz="2000" dirty="0"/>
              <a:t>as</a:t>
            </a:r>
          </a:p>
          <a:p>
            <a:r>
              <a:rPr lang="en-US" altLang="zh-CN" sz="2000" dirty="0"/>
              <a:t>begin</a:t>
            </a:r>
          </a:p>
          <a:p>
            <a:r>
              <a:rPr lang="en-US" altLang="zh-CN" sz="2000" dirty="0"/>
              <a:t>    select </a:t>
            </a:r>
            <a:r>
              <a:rPr lang="en-US" altLang="zh-CN" sz="2000" dirty="0" err="1"/>
              <a:t>stu_id</a:t>
            </a:r>
            <a:r>
              <a:rPr lang="en-US" altLang="zh-CN" sz="2000" dirty="0"/>
              <a:t> as </a:t>
            </a:r>
            <a:r>
              <a:rPr lang="zh-CN" altLang="en-US" sz="2000" dirty="0"/>
              <a:t>已删除的学生编号</a:t>
            </a:r>
            <a:r>
              <a:rPr lang="en-US" altLang="zh-CN" sz="2000" dirty="0"/>
              <a:t>,</a:t>
            </a:r>
            <a:r>
              <a:rPr lang="en-US" altLang="zh-CN" sz="2000" dirty="0" err="1"/>
              <a:t>stu_name</a:t>
            </a:r>
            <a:r>
              <a:rPr lang="en-US" altLang="zh-CN" sz="2000" dirty="0"/>
              <a:t> </a:t>
            </a:r>
            <a:r>
              <a:rPr lang="en-US" altLang="zh-CN" sz="2000" dirty="0" err="1"/>
              <a:t>stu_gender,stu_age</a:t>
            </a:r>
            <a:endParaRPr lang="en-US" altLang="zh-CN" sz="2000" dirty="0"/>
          </a:p>
          <a:p>
            <a:r>
              <a:rPr lang="en-US" altLang="zh-CN" sz="2000" dirty="0"/>
              <a:t>    from </a:t>
            </a:r>
            <a:r>
              <a:rPr lang="en-US" altLang="zh-CN" sz="2000" dirty="0">
                <a:solidFill>
                  <a:schemeClr val="accent3">
                    <a:lumMod val="50000"/>
                  </a:schemeClr>
                </a:solidFill>
              </a:rPr>
              <a:t>deleted</a:t>
            </a:r>
          </a:p>
          <a:p>
            <a:r>
              <a:rPr lang="en-US" altLang="zh-CN" sz="2000" dirty="0"/>
              <a:t>end;</a:t>
            </a:r>
            <a:endParaRPr lang="zh-CN" altLang="en-US" sz="2000" dirty="0"/>
          </a:p>
        </p:txBody>
      </p:sp>
    </p:spTree>
    <p:extLst>
      <p:ext uri="{BB962C8B-B14F-4D97-AF65-F5344CB8AC3E}">
        <p14:creationId xmlns:p14="http://schemas.microsoft.com/office/powerpoint/2010/main" val="2771273311"/>
      </p:ext>
    </p:extLst>
  </p:cSld>
  <p:clrMapOvr>
    <a:masterClrMapping/>
  </p:clrMapOvr>
  <p:transition>
    <p:checker dir="vert"/>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normAutofit fontScale="90000"/>
          </a:bodyPr>
          <a:lstStyle/>
          <a:p>
            <a:r>
              <a:rPr lang="zh-CN" altLang="en-US" sz="3600" dirty="0" smtClean="0"/>
              <a:t>触发器说明</a:t>
            </a:r>
            <a:endParaRPr lang="zh-CN" altLang="en-US" sz="3600" dirty="0"/>
          </a:p>
        </p:txBody>
      </p:sp>
      <p:sp>
        <p:nvSpPr>
          <p:cNvPr id="7" name="内容占位符 6"/>
          <p:cNvSpPr>
            <a:spLocks noGrp="1"/>
          </p:cNvSpPr>
          <p:nvPr>
            <p:ph idx="1"/>
          </p:nvPr>
        </p:nvSpPr>
        <p:spPr/>
        <p:txBody>
          <a:bodyPr>
            <a:noAutofit/>
          </a:bodyPr>
          <a:lstStyle/>
          <a:p>
            <a:pPr>
              <a:lnSpc>
                <a:spcPct val="120000"/>
              </a:lnSpc>
              <a:spcAft>
                <a:spcPct val="10000"/>
              </a:spcAft>
            </a:pPr>
            <a:r>
              <a:rPr lang="zh-CN" altLang="en-US" sz="2400" dirty="0" smtClean="0">
                <a:latin typeface="Calibri" panose="020F0502020204030204" pitchFamily="34" charset="0"/>
              </a:rPr>
              <a:t>例：</a:t>
            </a:r>
            <a:endParaRPr lang="en-US" altLang="zh-CN" sz="2400" dirty="0" smtClean="0">
              <a:latin typeface="Calibri" panose="020F0502020204030204" pitchFamily="34" charset="0"/>
            </a:endParaRPr>
          </a:p>
          <a:p>
            <a:pPr marL="0" indent="0">
              <a:lnSpc>
                <a:spcPct val="120000"/>
              </a:lnSpc>
              <a:spcAft>
                <a:spcPct val="10000"/>
              </a:spcAft>
              <a:buNone/>
            </a:pPr>
            <a:endParaRPr lang="zh-CN" altLang="en-US" sz="2400" dirty="0">
              <a:latin typeface="Calibri" panose="020F0502020204030204" pitchFamily="34" charset="0"/>
            </a:endParaRPr>
          </a:p>
        </p:txBody>
      </p:sp>
      <p:sp>
        <p:nvSpPr>
          <p:cNvPr id="3" name="文本框 2"/>
          <p:cNvSpPr txBox="1"/>
          <p:nvPr/>
        </p:nvSpPr>
        <p:spPr>
          <a:xfrm>
            <a:off x="185815" y="2036558"/>
            <a:ext cx="9066906" cy="3785652"/>
          </a:xfrm>
          <a:prstGeom prst="rect">
            <a:avLst/>
          </a:prstGeom>
          <a:noFill/>
        </p:spPr>
        <p:txBody>
          <a:bodyPr wrap="none" rtlCol="0">
            <a:spAutoFit/>
          </a:bodyPr>
          <a:lstStyle/>
          <a:p>
            <a:r>
              <a:rPr lang="en-US" altLang="zh-CN" sz="2000" dirty="0"/>
              <a:t>--</a:t>
            </a:r>
            <a:r>
              <a:rPr lang="zh-CN" altLang="en-US" sz="2000" dirty="0"/>
              <a:t>创建</a:t>
            </a:r>
            <a:r>
              <a:rPr lang="en-US" altLang="zh-CN" sz="2000" dirty="0"/>
              <a:t>update</a:t>
            </a:r>
            <a:r>
              <a:rPr lang="zh-CN" altLang="en-US" sz="2000" dirty="0"/>
              <a:t>触发器</a:t>
            </a:r>
          </a:p>
          <a:p>
            <a:r>
              <a:rPr lang="en-US" altLang="zh-CN" sz="2000" dirty="0">
                <a:solidFill>
                  <a:schemeClr val="accent3">
                    <a:lumMod val="50000"/>
                  </a:schemeClr>
                </a:solidFill>
              </a:rPr>
              <a:t>create trigger </a:t>
            </a:r>
            <a:r>
              <a:rPr lang="en-US" altLang="zh-CN" sz="2000" dirty="0" err="1"/>
              <a:t>trig_update</a:t>
            </a:r>
            <a:endParaRPr lang="en-US" altLang="zh-CN" sz="2000" dirty="0"/>
          </a:p>
          <a:p>
            <a:r>
              <a:rPr lang="en-US" altLang="zh-CN" sz="2000" dirty="0">
                <a:solidFill>
                  <a:schemeClr val="accent3">
                    <a:lumMod val="50000"/>
                  </a:schemeClr>
                </a:solidFill>
              </a:rPr>
              <a:t>on</a:t>
            </a:r>
            <a:r>
              <a:rPr lang="en-US" altLang="zh-CN" sz="2000" dirty="0"/>
              <a:t> student</a:t>
            </a:r>
          </a:p>
          <a:p>
            <a:r>
              <a:rPr lang="en-US" altLang="zh-CN" sz="2000" dirty="0">
                <a:solidFill>
                  <a:schemeClr val="accent3">
                    <a:lumMod val="50000"/>
                  </a:schemeClr>
                </a:solidFill>
              </a:rPr>
              <a:t>after</a:t>
            </a:r>
            <a:r>
              <a:rPr lang="en-US" altLang="zh-CN" sz="2000" dirty="0"/>
              <a:t> update</a:t>
            </a:r>
          </a:p>
          <a:p>
            <a:r>
              <a:rPr lang="en-US" altLang="zh-CN" sz="2000" dirty="0"/>
              <a:t>as</a:t>
            </a:r>
          </a:p>
          <a:p>
            <a:r>
              <a:rPr lang="en-US" altLang="zh-CN" sz="2000" dirty="0"/>
              <a:t>begin</a:t>
            </a:r>
          </a:p>
          <a:p>
            <a:r>
              <a:rPr lang="en-US" altLang="zh-CN" sz="2000" dirty="0"/>
              <a:t>    declare @</a:t>
            </a:r>
            <a:r>
              <a:rPr lang="en-US" altLang="zh-CN" sz="2000" dirty="0" err="1"/>
              <a:t>stuCount</a:t>
            </a:r>
            <a:r>
              <a:rPr lang="en-US" altLang="zh-CN" sz="2000" dirty="0"/>
              <a:t> </a:t>
            </a:r>
            <a:r>
              <a:rPr lang="en-US" altLang="zh-CN" sz="2000" dirty="0" err="1"/>
              <a:t>int</a:t>
            </a:r>
            <a:r>
              <a:rPr lang="en-US" altLang="zh-CN" sz="2000" dirty="0"/>
              <a:t>;</a:t>
            </a:r>
          </a:p>
          <a:p>
            <a:r>
              <a:rPr lang="en-US" altLang="zh-CN" sz="2000" dirty="0"/>
              <a:t>    select @</a:t>
            </a:r>
            <a:r>
              <a:rPr lang="en-US" altLang="zh-CN" sz="2000" dirty="0" err="1"/>
              <a:t>stuCount</a:t>
            </a:r>
            <a:r>
              <a:rPr lang="en-US" altLang="zh-CN" sz="2000" dirty="0"/>
              <a:t>=count(*) from student;</a:t>
            </a:r>
          </a:p>
          <a:p>
            <a:r>
              <a:rPr lang="en-US" altLang="zh-CN" sz="2000" dirty="0"/>
              <a:t>    update </a:t>
            </a:r>
            <a:r>
              <a:rPr lang="en-US" altLang="zh-CN" sz="2000" dirty="0" err="1"/>
              <a:t>student_sum</a:t>
            </a:r>
            <a:r>
              <a:rPr lang="en-US" altLang="zh-CN" sz="2000" dirty="0"/>
              <a:t> set </a:t>
            </a:r>
            <a:r>
              <a:rPr lang="en-US" altLang="zh-CN" sz="2000" dirty="0" err="1"/>
              <a:t>stuCount</a:t>
            </a:r>
            <a:r>
              <a:rPr lang="en-US" altLang="zh-CN" sz="2000" dirty="0"/>
              <a:t> =@</a:t>
            </a:r>
            <a:r>
              <a:rPr lang="en-US" altLang="zh-CN" sz="2000" dirty="0" err="1"/>
              <a:t>stuCount</a:t>
            </a:r>
            <a:r>
              <a:rPr lang="en-US" altLang="zh-CN" sz="2000" dirty="0"/>
              <a:t>;</a:t>
            </a:r>
          </a:p>
          <a:p>
            <a:r>
              <a:rPr lang="en-US" altLang="zh-CN" sz="2000" dirty="0"/>
              <a:t>    select </a:t>
            </a:r>
            <a:r>
              <a:rPr lang="en-US" altLang="zh-CN" sz="2000" dirty="0" err="1"/>
              <a:t>stu_id</a:t>
            </a:r>
            <a:r>
              <a:rPr lang="en-US" altLang="zh-CN" sz="2000" dirty="0"/>
              <a:t> as </a:t>
            </a:r>
            <a:r>
              <a:rPr lang="zh-CN" altLang="en-US" sz="2000" dirty="0"/>
              <a:t>更新前学生编号</a:t>
            </a:r>
            <a:r>
              <a:rPr lang="en-US" altLang="zh-CN" sz="2000" dirty="0"/>
              <a:t>,</a:t>
            </a:r>
            <a:r>
              <a:rPr lang="en-US" altLang="zh-CN" sz="2000" dirty="0" err="1"/>
              <a:t>stu_name</a:t>
            </a:r>
            <a:r>
              <a:rPr lang="en-US" altLang="zh-CN" sz="2000" dirty="0"/>
              <a:t> as </a:t>
            </a:r>
            <a:r>
              <a:rPr lang="zh-CN" altLang="en-US" sz="2000" dirty="0"/>
              <a:t>更新前学生姓名 </a:t>
            </a:r>
            <a:r>
              <a:rPr lang="en-US" altLang="zh-CN" sz="2000" dirty="0"/>
              <a:t>from </a:t>
            </a:r>
            <a:r>
              <a:rPr lang="en-US" altLang="zh-CN" sz="2000" dirty="0">
                <a:solidFill>
                  <a:srgbClr val="FF0000"/>
                </a:solidFill>
              </a:rPr>
              <a:t>deleted</a:t>
            </a:r>
          </a:p>
          <a:p>
            <a:r>
              <a:rPr lang="en-US" altLang="zh-CN" sz="2000" dirty="0"/>
              <a:t>    select </a:t>
            </a:r>
            <a:r>
              <a:rPr lang="en-US" altLang="zh-CN" sz="2000" dirty="0" err="1"/>
              <a:t>stu_id</a:t>
            </a:r>
            <a:r>
              <a:rPr lang="en-US" altLang="zh-CN" sz="2000" dirty="0"/>
              <a:t> as </a:t>
            </a:r>
            <a:r>
              <a:rPr lang="zh-CN" altLang="en-US" sz="2000" dirty="0"/>
              <a:t>更新后学生编号</a:t>
            </a:r>
            <a:r>
              <a:rPr lang="en-US" altLang="zh-CN" sz="2000" dirty="0"/>
              <a:t>,</a:t>
            </a:r>
            <a:r>
              <a:rPr lang="en-US" altLang="zh-CN" sz="2000" dirty="0" err="1"/>
              <a:t>stu_name</a:t>
            </a:r>
            <a:r>
              <a:rPr lang="en-US" altLang="zh-CN" sz="2000" dirty="0"/>
              <a:t> as </a:t>
            </a:r>
            <a:r>
              <a:rPr lang="zh-CN" altLang="en-US" sz="2000" dirty="0"/>
              <a:t>更新后学生姓名 </a:t>
            </a:r>
            <a:r>
              <a:rPr lang="en-US" altLang="zh-CN" sz="2000" dirty="0"/>
              <a:t>from </a:t>
            </a:r>
            <a:r>
              <a:rPr lang="en-US" altLang="zh-CN" sz="2000" dirty="0">
                <a:solidFill>
                  <a:srgbClr val="FF0000"/>
                </a:solidFill>
              </a:rPr>
              <a:t>inserted</a:t>
            </a:r>
          </a:p>
          <a:p>
            <a:r>
              <a:rPr lang="en-US" altLang="zh-CN" sz="2000" dirty="0"/>
              <a:t>end</a:t>
            </a:r>
            <a:endParaRPr lang="zh-CN" altLang="en-US" sz="2000" dirty="0"/>
          </a:p>
        </p:txBody>
      </p:sp>
    </p:spTree>
    <p:extLst>
      <p:ext uri="{BB962C8B-B14F-4D97-AF65-F5344CB8AC3E}">
        <p14:creationId xmlns:p14="http://schemas.microsoft.com/office/powerpoint/2010/main" val="1441207445"/>
      </p:ext>
    </p:extLst>
  </p:cSld>
  <p:clrMapOvr>
    <a:masterClrMapping/>
  </p:clrMapOvr>
  <p:transition>
    <p:checker dir="vert"/>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2951163" y="2492375"/>
            <a:ext cx="4687887" cy="1858963"/>
          </a:xfrm>
        </p:spPr>
        <p:txBody>
          <a:bodyPr/>
          <a:lstStyle/>
          <a:p>
            <a:pPr>
              <a:buFont typeface="Monotype Sorts" charset="2"/>
              <a:buNone/>
              <a:defRPr/>
            </a:pPr>
            <a:r>
              <a:rPr lang="en-US" altLang="en-US" sz="3200" b="1" dirty="0">
                <a:solidFill>
                  <a:srgbClr val="002060"/>
                </a:solidFill>
                <a:latin typeface="+mj-lt"/>
                <a:cs typeface="+mj-cs"/>
              </a:rPr>
              <a:t>Recursive Queries</a:t>
            </a:r>
          </a:p>
        </p:txBody>
      </p:sp>
      <p:sp>
        <p:nvSpPr>
          <p:cNvPr id="54275" name="Rectangle 4"/>
          <p:cNvSpPr>
            <a:spLocks noChangeArrowheads="1"/>
          </p:cNvSpPr>
          <p:nvPr/>
        </p:nvSpPr>
        <p:spPr bwMode="auto">
          <a:xfrm>
            <a:off x="1435100" y="-763588"/>
            <a:ext cx="184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US"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Recursion in SQL</a:t>
            </a:r>
          </a:p>
        </p:txBody>
      </p:sp>
      <p:sp>
        <p:nvSpPr>
          <p:cNvPr id="55299" name="Rectangle 3"/>
          <p:cNvSpPr>
            <a:spLocks noGrp="1" noChangeArrowheads="1"/>
          </p:cNvSpPr>
          <p:nvPr>
            <p:ph type="body" idx="1"/>
          </p:nvPr>
        </p:nvSpPr>
        <p:spPr>
          <a:xfrm>
            <a:off x="768351" y="1047750"/>
            <a:ext cx="7778750" cy="4903788"/>
          </a:xfrm>
        </p:spPr>
        <p:txBody>
          <a:bodyPr/>
          <a:lstStyle/>
          <a:p>
            <a:r>
              <a:rPr lang="en-US" altLang="en-US" sz="2000" dirty="0"/>
              <a:t>SQL:1999 permits recursive view definition</a:t>
            </a:r>
          </a:p>
          <a:p>
            <a:r>
              <a:rPr lang="en-US" altLang="en-US" sz="2000" dirty="0"/>
              <a:t>Example: find which courses are a prerequisite, whether directly or indirectly, for a specific course </a:t>
            </a:r>
            <a:br>
              <a:rPr lang="en-US" altLang="en-US" sz="2000" dirty="0"/>
            </a:br>
            <a:r>
              <a:rPr lang="en-US" altLang="en-US" sz="2000" b="1" dirty="0"/>
              <a:t>with recursive </a:t>
            </a:r>
            <a:r>
              <a:rPr lang="en-US" altLang="en-US" sz="2000" i="1" dirty="0" err="1"/>
              <a:t>rec_prereq</a:t>
            </a:r>
            <a:r>
              <a:rPr lang="en-US" altLang="en-US" sz="2000" dirty="0"/>
              <a:t>(</a:t>
            </a:r>
            <a:r>
              <a:rPr lang="en-US" altLang="en-US" sz="2000" i="1" dirty="0" err="1"/>
              <a:t>course_id</a:t>
            </a:r>
            <a:r>
              <a:rPr lang="en-US" altLang="en-US" sz="2000" dirty="0"/>
              <a:t>, </a:t>
            </a:r>
            <a:r>
              <a:rPr lang="en-US" altLang="en-US" sz="2000" i="1" dirty="0" err="1"/>
              <a:t>prereq_id</a:t>
            </a:r>
            <a:r>
              <a:rPr lang="en-US" altLang="en-US" sz="2000" dirty="0"/>
              <a:t>) </a:t>
            </a:r>
            <a:r>
              <a:rPr lang="en-US" altLang="en-US" sz="2000" b="1" dirty="0"/>
              <a:t>as </a:t>
            </a:r>
            <a:r>
              <a:rPr lang="en-US" altLang="en-US" sz="2000" dirty="0"/>
              <a:t>(</a:t>
            </a:r>
            <a:br>
              <a:rPr lang="en-US" altLang="en-US" sz="2000" dirty="0"/>
            </a:br>
            <a:r>
              <a:rPr lang="en-US" altLang="en-US" sz="2000" dirty="0"/>
              <a:t>        </a:t>
            </a:r>
            <a:r>
              <a:rPr lang="en-US" altLang="en-US" sz="2000" b="1" dirty="0"/>
              <a:t>select </a:t>
            </a:r>
            <a:r>
              <a:rPr lang="en-US" altLang="en-US" sz="2000" i="1" dirty="0" err="1"/>
              <a:t>course_id</a:t>
            </a:r>
            <a:r>
              <a:rPr lang="en-US" altLang="en-US" sz="2000" dirty="0"/>
              <a:t>, </a:t>
            </a:r>
            <a:r>
              <a:rPr lang="en-US" altLang="en-US" sz="2000" i="1" dirty="0" err="1"/>
              <a:t>prereq_id</a:t>
            </a:r>
            <a:r>
              <a:rPr lang="en-US" altLang="en-US" sz="2000" i="1" dirty="0"/>
              <a:t/>
            </a:r>
            <a:br>
              <a:rPr lang="en-US" altLang="en-US" sz="2000" i="1" dirty="0"/>
            </a:br>
            <a:r>
              <a:rPr lang="en-US" altLang="en-US" sz="2000" i="1" dirty="0"/>
              <a:t>        </a:t>
            </a:r>
            <a:r>
              <a:rPr lang="en-US" altLang="en-US" sz="2000" b="1" dirty="0"/>
              <a:t>from </a:t>
            </a:r>
            <a:r>
              <a:rPr lang="en-US" altLang="en-US" sz="2000" i="1" dirty="0" err="1"/>
              <a:t>prereq</a:t>
            </a:r>
            <a:r>
              <a:rPr lang="en-US" altLang="en-US" sz="2000" i="1" dirty="0"/>
              <a:t/>
            </a:r>
            <a:br>
              <a:rPr lang="en-US" altLang="en-US" sz="2000" i="1" dirty="0"/>
            </a:br>
            <a:r>
              <a:rPr lang="en-US" altLang="en-US" sz="2000" i="1" dirty="0"/>
              <a:t>    </a:t>
            </a:r>
            <a:r>
              <a:rPr lang="en-US" altLang="en-US" sz="2000" b="1" dirty="0"/>
              <a:t>union</a:t>
            </a:r>
            <a:br>
              <a:rPr lang="en-US" altLang="en-US" sz="2000" b="1" dirty="0"/>
            </a:br>
            <a:r>
              <a:rPr lang="en-US" altLang="en-US" sz="2000" b="1" dirty="0"/>
              <a:t>        select </a:t>
            </a:r>
            <a:r>
              <a:rPr lang="en-US" altLang="en-US" sz="2000" i="1" dirty="0" err="1"/>
              <a:t>rec_prereq</a:t>
            </a:r>
            <a:r>
              <a:rPr lang="en-US" altLang="en-US" sz="2000" dirty="0" err="1"/>
              <a:t>.</a:t>
            </a:r>
            <a:r>
              <a:rPr lang="en-US" altLang="en-US" sz="2000" i="1" dirty="0" err="1"/>
              <a:t>course_id</a:t>
            </a:r>
            <a:r>
              <a:rPr lang="en-US" altLang="en-US" sz="2000" b="1" dirty="0"/>
              <a:t>, </a:t>
            </a:r>
            <a:r>
              <a:rPr lang="en-US" altLang="en-US" sz="2000" i="1" dirty="0" err="1"/>
              <a:t>prereq</a:t>
            </a:r>
            <a:r>
              <a:rPr lang="en-US" altLang="en-US" sz="2000" dirty="0" err="1"/>
              <a:t>.</a:t>
            </a:r>
            <a:r>
              <a:rPr lang="en-US" altLang="en-US" sz="2000" i="1" dirty="0" err="1"/>
              <a:t>prereq_id</a:t>
            </a:r>
            <a:r>
              <a:rPr lang="en-US" altLang="en-US" sz="2000" dirty="0"/>
              <a:t>, </a:t>
            </a:r>
            <a:r>
              <a:rPr lang="en-US" altLang="en-US" sz="2000" i="1" dirty="0"/>
              <a:t/>
            </a:r>
            <a:br>
              <a:rPr lang="en-US" altLang="en-US" sz="2000" i="1" dirty="0"/>
            </a:br>
            <a:r>
              <a:rPr lang="en-US" altLang="en-US" sz="2000" i="1" dirty="0"/>
              <a:t>        </a:t>
            </a:r>
            <a:r>
              <a:rPr lang="en-US" altLang="en-US" sz="2000" b="1" dirty="0"/>
              <a:t>from </a:t>
            </a:r>
            <a:r>
              <a:rPr lang="en-US" altLang="en-US" sz="2000" i="1" dirty="0" err="1"/>
              <a:t>rec_rereq</a:t>
            </a:r>
            <a:r>
              <a:rPr lang="en-US" altLang="en-US" sz="2000" dirty="0"/>
              <a:t>, </a:t>
            </a:r>
            <a:r>
              <a:rPr lang="en-US" altLang="en-US" sz="2000" i="1" dirty="0" err="1"/>
              <a:t>prereq</a:t>
            </a:r>
            <a:r>
              <a:rPr lang="en-US" altLang="en-US" sz="2000" i="1" dirty="0"/>
              <a:t/>
            </a:r>
            <a:br>
              <a:rPr lang="en-US" altLang="en-US" sz="2000" i="1" dirty="0"/>
            </a:br>
            <a:r>
              <a:rPr lang="en-US" altLang="en-US" sz="2000" i="1" dirty="0"/>
              <a:t>        </a:t>
            </a:r>
            <a:r>
              <a:rPr lang="en-US" altLang="en-US" sz="2000" b="1" dirty="0"/>
              <a:t>where </a:t>
            </a:r>
            <a:r>
              <a:rPr lang="en-US" altLang="en-US" sz="2000" i="1" dirty="0" err="1"/>
              <a:t>rec_prereq</a:t>
            </a:r>
            <a:r>
              <a:rPr lang="en-US" altLang="en-US" sz="2000" dirty="0" err="1"/>
              <a:t>.</a:t>
            </a:r>
            <a:r>
              <a:rPr lang="en-US" altLang="en-US" sz="2000" i="1" dirty="0" err="1"/>
              <a:t>prereq_id</a:t>
            </a:r>
            <a:r>
              <a:rPr lang="en-US" altLang="en-US" sz="2000" i="1" dirty="0"/>
              <a:t> </a:t>
            </a:r>
            <a:r>
              <a:rPr lang="en-US" altLang="en-US" sz="2000" dirty="0"/>
              <a:t>= </a:t>
            </a:r>
            <a:r>
              <a:rPr lang="en-US" altLang="en-US" sz="2000" i="1" dirty="0" err="1"/>
              <a:t>prereq</a:t>
            </a:r>
            <a:r>
              <a:rPr lang="en-US" altLang="en-US" sz="2000" dirty="0" err="1"/>
              <a:t>.</a:t>
            </a:r>
            <a:r>
              <a:rPr lang="en-US" altLang="en-US" sz="2000" i="1" dirty="0" err="1"/>
              <a:t>course_id</a:t>
            </a:r>
            <a:r>
              <a:rPr lang="en-US" altLang="en-US" sz="2000" i="1" dirty="0"/>
              <a:t/>
            </a:r>
            <a:br>
              <a:rPr lang="en-US" altLang="en-US" sz="2000" i="1" dirty="0"/>
            </a:br>
            <a:r>
              <a:rPr lang="en-US" altLang="en-US" sz="2000" i="1" dirty="0"/>
              <a:t>    </a:t>
            </a:r>
            <a:r>
              <a:rPr lang="en-US" altLang="en-US" sz="2000" dirty="0"/>
              <a:t>)</a:t>
            </a:r>
            <a:br>
              <a:rPr lang="en-US" altLang="en-US" sz="2000" dirty="0"/>
            </a:br>
            <a:r>
              <a:rPr lang="en-US" altLang="en-US" sz="2000" b="1" dirty="0"/>
              <a:t>select </a:t>
            </a:r>
            <a:r>
              <a:rPr lang="en-US" altLang="en-US" sz="2000" dirty="0"/>
              <a:t>∗</a:t>
            </a:r>
            <a:br>
              <a:rPr lang="en-US" altLang="en-US" sz="2000" dirty="0"/>
            </a:br>
            <a:r>
              <a:rPr lang="en-US" altLang="en-US" sz="2000" b="1" dirty="0"/>
              <a:t>from </a:t>
            </a:r>
            <a:r>
              <a:rPr lang="en-US" altLang="en-US" sz="2000" i="1" dirty="0" err="1"/>
              <a:t>rec_prereq</a:t>
            </a:r>
            <a:r>
              <a:rPr lang="en-US" altLang="en-US" sz="2000" dirty="0"/>
              <a:t>;</a:t>
            </a:r>
          </a:p>
          <a:p>
            <a:pPr>
              <a:buFont typeface="Monotype Sorts" charset="2"/>
              <a:buNone/>
            </a:pPr>
            <a:r>
              <a:rPr lang="en-US" altLang="en-US" sz="2000" i="1" dirty="0"/>
              <a:t>	</a:t>
            </a:r>
            <a:r>
              <a:rPr lang="en-US" altLang="en-US" sz="2000" dirty="0"/>
              <a:t>This example view, </a:t>
            </a:r>
            <a:r>
              <a:rPr lang="en-US" altLang="en-US" sz="2000" i="1" dirty="0" err="1"/>
              <a:t>rec_prereq</a:t>
            </a:r>
            <a:r>
              <a:rPr lang="en-US" altLang="en-US" sz="2000" i="1" dirty="0"/>
              <a:t>,</a:t>
            </a:r>
            <a:r>
              <a:rPr lang="en-US" altLang="en-US" sz="2000" dirty="0"/>
              <a:t> is called the </a:t>
            </a:r>
            <a:r>
              <a:rPr lang="en-US" altLang="en-US" sz="2000" i="1" dirty="0"/>
              <a:t>transitive closure</a:t>
            </a:r>
            <a:r>
              <a:rPr lang="en-US" altLang="en-US" sz="2000" dirty="0"/>
              <a:t> of the </a:t>
            </a:r>
            <a:r>
              <a:rPr lang="en-US" altLang="en-US" sz="2000" i="1" dirty="0" err="1"/>
              <a:t>prereq</a:t>
            </a:r>
            <a:r>
              <a:rPr lang="en-US" altLang="en-US" sz="2000" i="1" dirty="0"/>
              <a:t> </a:t>
            </a:r>
            <a:r>
              <a:rPr lang="en-US" altLang="en-US" sz="2000" dirty="0"/>
              <a:t>relation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The Power of Recursion</a:t>
            </a:r>
          </a:p>
        </p:txBody>
      </p:sp>
      <p:sp>
        <p:nvSpPr>
          <p:cNvPr id="56323" name="Rectangle 3"/>
          <p:cNvSpPr>
            <a:spLocks noGrp="1" noChangeArrowheads="1"/>
          </p:cNvSpPr>
          <p:nvPr>
            <p:ph type="body" idx="1"/>
          </p:nvPr>
        </p:nvSpPr>
        <p:spPr>
          <a:xfrm>
            <a:off x="768350" y="1165225"/>
            <a:ext cx="7621048" cy="5237163"/>
          </a:xfrm>
        </p:spPr>
        <p:txBody>
          <a:bodyPr/>
          <a:lstStyle/>
          <a:p>
            <a:r>
              <a:rPr lang="en-US" altLang="en-US" sz="2000" dirty="0"/>
              <a:t>Recursive views make it possible to write queries, such as transitive closure queries, that cannot be written without recursion or iteration.</a:t>
            </a:r>
          </a:p>
          <a:p>
            <a:pPr lvl="1"/>
            <a:r>
              <a:rPr lang="en-US" altLang="en-US" sz="2000" dirty="0">
                <a:ea typeface="ＭＳ Ｐゴシック" panose="020B0600070205080204" pitchFamily="34" charset="-128"/>
              </a:rPr>
              <a:t>Intuition:  Without recursion, a non-recursive non-iterative program can perform only a fixed number of joins of </a:t>
            </a:r>
            <a:r>
              <a:rPr lang="en-US" altLang="en-US" sz="2000" i="1" dirty="0" err="1">
                <a:ea typeface="ＭＳ Ｐゴシック" panose="020B0600070205080204" pitchFamily="34" charset="-128"/>
              </a:rPr>
              <a:t>prereq</a:t>
            </a:r>
            <a:r>
              <a:rPr lang="en-US" altLang="en-US" sz="2000" dirty="0">
                <a:ea typeface="ＭＳ Ｐゴシック" panose="020B0600070205080204" pitchFamily="34" charset="-128"/>
              </a:rPr>
              <a:t> with itself</a:t>
            </a:r>
          </a:p>
          <a:p>
            <a:pPr lvl="2"/>
            <a:r>
              <a:rPr lang="en-US" altLang="en-US" sz="2000" dirty="0">
                <a:ea typeface="ＭＳ Ｐゴシック" panose="020B0600070205080204" pitchFamily="34" charset="-128"/>
              </a:rPr>
              <a:t>This can give only a fixed number of levels of managers</a:t>
            </a:r>
          </a:p>
          <a:p>
            <a:pPr lvl="2"/>
            <a:r>
              <a:rPr lang="en-US" altLang="en-US" sz="2000" dirty="0">
                <a:ea typeface="ＭＳ Ｐゴシック" panose="020B0600070205080204" pitchFamily="34" charset="-128"/>
              </a:rPr>
              <a:t>Given a fixed non-recursive query, we can construct a database with a greater number of levels of prerequisites on which the query will not work</a:t>
            </a:r>
          </a:p>
          <a:p>
            <a:pPr lvl="2"/>
            <a:r>
              <a:rPr lang="en-US" altLang="en-US" sz="2000" dirty="0">
                <a:ea typeface="ＭＳ Ｐゴシック" panose="020B0600070205080204" pitchFamily="34" charset="-128"/>
              </a:rPr>
              <a:t>Alternative: write a procedure to iterate as many times as required</a:t>
            </a:r>
          </a:p>
          <a:p>
            <a:pPr lvl="3"/>
            <a:r>
              <a:rPr lang="en-US" altLang="en-US" sz="2000" dirty="0">
                <a:ea typeface="ＭＳ Ｐゴシック" panose="020B0600070205080204" pitchFamily="34" charset="-128"/>
              </a:rPr>
              <a:t>See procedure </a:t>
            </a:r>
            <a:r>
              <a:rPr lang="en-US" altLang="en-US" sz="2000" i="1" dirty="0" err="1">
                <a:ea typeface="ＭＳ Ｐゴシック" panose="020B0600070205080204" pitchFamily="34" charset="-128"/>
              </a:rPr>
              <a:t>findAllPrereqs</a:t>
            </a:r>
            <a:r>
              <a:rPr lang="en-US" altLang="en-US" sz="2000" dirty="0">
                <a:ea typeface="ＭＳ Ｐゴシック" panose="020B0600070205080204" pitchFamily="34" charset="-128"/>
              </a:rPr>
              <a:t> in book</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altLang="en-US" dirty="0">
                <a:effectLst>
                  <a:outerShdw blurRad="38100" dist="38100" dir="2700000" algn="tl">
                    <a:srgbClr val="C0C0C0"/>
                  </a:outerShdw>
                </a:effectLst>
              </a:rPr>
              <a:t>The Power of Recursion</a:t>
            </a:r>
            <a:endParaRPr lang="en-US" altLang="en-US" sz="32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38802" cy="4903787"/>
          </a:xfrm>
        </p:spPr>
        <p:txBody>
          <a:bodyPr lIns="91440"/>
          <a:lstStyle/>
          <a:p>
            <a:r>
              <a:rPr lang="en-US" altLang="en-US" sz="2000" dirty="0"/>
              <a:t>Computing transitive closure using iteration, adding successive tuples to </a:t>
            </a:r>
            <a:r>
              <a:rPr lang="en-US" altLang="en-US" sz="2000" i="1" dirty="0" err="1"/>
              <a:t>rec_prereq</a:t>
            </a:r>
            <a:endParaRPr lang="en-US" altLang="en-US" sz="2000" i="1" dirty="0"/>
          </a:p>
          <a:p>
            <a:pPr lvl="1"/>
            <a:r>
              <a:rPr lang="en-US" altLang="en-US" sz="2000" dirty="0">
                <a:ea typeface="ＭＳ Ｐゴシック" panose="020B0600070205080204" pitchFamily="34" charset="-128"/>
              </a:rPr>
              <a:t>The next slide shows a </a:t>
            </a:r>
            <a:r>
              <a:rPr lang="en-US" altLang="en-US" sz="2000" i="1" dirty="0" err="1">
                <a:ea typeface="ＭＳ Ｐゴシック" panose="020B0600070205080204" pitchFamily="34" charset="-128"/>
              </a:rPr>
              <a:t>prereq</a:t>
            </a:r>
            <a:r>
              <a:rPr lang="en-US" altLang="en-US" sz="2000" dirty="0">
                <a:ea typeface="ＭＳ Ｐゴシック" panose="020B0600070205080204" pitchFamily="34" charset="-128"/>
              </a:rPr>
              <a:t> relation</a:t>
            </a:r>
          </a:p>
          <a:p>
            <a:pPr lvl="1"/>
            <a:r>
              <a:rPr lang="en-US" altLang="en-US" sz="2000" dirty="0">
                <a:ea typeface="ＭＳ Ｐゴシック" panose="020B0600070205080204" pitchFamily="34" charset="-128"/>
              </a:rPr>
              <a:t>Each step of the iterative process constructs an extended version of </a:t>
            </a:r>
            <a:r>
              <a:rPr lang="en-US" altLang="en-US" sz="2000" i="1" dirty="0" err="1">
                <a:ea typeface="ＭＳ Ｐゴシック" panose="020B0600070205080204" pitchFamily="34" charset="-128"/>
              </a:rPr>
              <a:t>rec_prereq</a:t>
            </a:r>
            <a:r>
              <a:rPr lang="en-US" altLang="en-US" sz="2000" i="1" dirty="0">
                <a:ea typeface="ＭＳ Ｐゴシック" panose="020B0600070205080204" pitchFamily="34" charset="-128"/>
              </a:rPr>
              <a:t> </a:t>
            </a:r>
            <a:r>
              <a:rPr lang="en-US" altLang="en-US" sz="2000" dirty="0">
                <a:ea typeface="ＭＳ Ｐゴシック" panose="020B0600070205080204" pitchFamily="34" charset="-128"/>
              </a:rPr>
              <a:t>from its recursive definition.  </a:t>
            </a:r>
          </a:p>
          <a:p>
            <a:pPr lvl="1"/>
            <a:r>
              <a:rPr lang="en-US" altLang="en-US" sz="2000" dirty="0">
                <a:ea typeface="ＭＳ Ｐゴシック" panose="020B0600070205080204" pitchFamily="34" charset="-128"/>
              </a:rPr>
              <a:t>The final result is called the </a:t>
            </a:r>
            <a:r>
              <a:rPr lang="en-US" altLang="en-US" sz="2000" i="1" dirty="0">
                <a:ea typeface="ＭＳ Ｐゴシック" panose="020B0600070205080204" pitchFamily="34" charset="-128"/>
              </a:rPr>
              <a:t>fixed point </a:t>
            </a:r>
            <a:r>
              <a:rPr lang="en-US" altLang="en-US" sz="2000" dirty="0">
                <a:ea typeface="ＭＳ Ｐゴシック" panose="020B0600070205080204" pitchFamily="34" charset="-128"/>
              </a:rPr>
              <a:t> of the recursive view definition.</a:t>
            </a:r>
          </a:p>
          <a:p>
            <a:r>
              <a:rPr lang="en-US" altLang="en-US" sz="2000" dirty="0"/>
              <a:t>Recursive views are required to be </a:t>
            </a:r>
            <a:r>
              <a:rPr lang="en-US" altLang="en-US" sz="2000" b="1" dirty="0">
                <a:solidFill>
                  <a:srgbClr val="002060"/>
                </a:solidFill>
              </a:rPr>
              <a:t>monotonic</a:t>
            </a:r>
            <a:r>
              <a:rPr lang="en-US" altLang="en-US" sz="2000" i="1" dirty="0"/>
              <a:t>.  </a:t>
            </a:r>
            <a:r>
              <a:rPr lang="en-US" altLang="en-US" sz="2000" dirty="0"/>
              <a:t>That is, if we add tuples to </a:t>
            </a:r>
            <a:r>
              <a:rPr lang="en-US" altLang="en-US" sz="2000" i="1" dirty="0" err="1"/>
              <a:t>prereq</a:t>
            </a:r>
            <a:r>
              <a:rPr lang="en-US" altLang="en-US" sz="2000" dirty="0"/>
              <a:t> the view </a:t>
            </a:r>
            <a:r>
              <a:rPr lang="en-US" altLang="en-US" sz="2000" i="1" dirty="0" err="1"/>
              <a:t>rec_prereq</a:t>
            </a:r>
            <a:r>
              <a:rPr lang="en-US" altLang="en-US" sz="2000" i="1" dirty="0"/>
              <a:t> </a:t>
            </a:r>
            <a:r>
              <a:rPr lang="en-US" altLang="en-US" sz="2000" dirty="0"/>
              <a:t>contains all of the tuples it contained before, plus possibly more</a:t>
            </a:r>
          </a:p>
          <a:p>
            <a:pPr indent="-365760"/>
            <a:endParaRPr lang="en-US" altLang="en-US" dirty="0"/>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JDBC</a:t>
            </a:r>
          </a:p>
        </p:txBody>
      </p:sp>
      <p:sp>
        <p:nvSpPr>
          <p:cNvPr id="9219" name="Rectangle 3"/>
          <p:cNvSpPr>
            <a:spLocks noGrp="1" noChangeArrowheads="1"/>
          </p:cNvSpPr>
          <p:nvPr>
            <p:ph type="body" idx="1"/>
          </p:nvPr>
        </p:nvSpPr>
        <p:spPr>
          <a:xfrm>
            <a:off x="768350" y="1073150"/>
            <a:ext cx="7647681" cy="4791202"/>
          </a:xfrm>
        </p:spPr>
        <p:txBody>
          <a:bodyPr/>
          <a:lstStyle/>
          <a:p>
            <a:r>
              <a:rPr lang="en-US" altLang="en-US" sz="2000" b="1" dirty="0">
                <a:solidFill>
                  <a:srgbClr val="002060"/>
                </a:solidFill>
              </a:rPr>
              <a:t>JDBC</a:t>
            </a:r>
            <a:r>
              <a:rPr lang="en-US" altLang="en-US" sz="2000" dirty="0"/>
              <a:t> is a Java API for communicating with database systems supporting SQL.</a:t>
            </a:r>
          </a:p>
          <a:p>
            <a:r>
              <a:rPr lang="en-US" altLang="en-US" sz="2000" dirty="0"/>
              <a:t>JDBC supports a variety of features for querying and updating data, and for retrieving query results</a:t>
            </a:r>
            <a:r>
              <a:rPr lang="en-US" altLang="en-US" sz="2000" dirty="0" smtClean="0"/>
              <a:t>.</a:t>
            </a:r>
          </a:p>
          <a:p>
            <a:r>
              <a:rPr lang="en-US" altLang="en-US" sz="2000" dirty="0" smtClean="0">
                <a:solidFill>
                  <a:srgbClr val="FF0000"/>
                </a:solidFill>
              </a:rPr>
              <a:t>Why JDBC?</a:t>
            </a:r>
          </a:p>
          <a:p>
            <a:pPr lvl="1"/>
            <a:r>
              <a:rPr lang="en-US" altLang="zh-CN" sz="2000" dirty="0" smtClean="0"/>
              <a:t>Write </a:t>
            </a:r>
            <a:r>
              <a:rPr lang="en-US" altLang="zh-CN" sz="2000" dirty="0"/>
              <a:t>once, run anywhere </a:t>
            </a:r>
            <a:endParaRPr lang="en-US" altLang="zh-CN" sz="2000" dirty="0" smtClean="0"/>
          </a:p>
          <a:p>
            <a:pPr lvl="2"/>
            <a:r>
              <a:rPr lang="en-US" altLang="zh-CN" sz="2000" dirty="0" smtClean="0"/>
              <a:t>Multiple </a:t>
            </a:r>
            <a:r>
              <a:rPr lang="en-US" altLang="zh-CN" sz="2000" dirty="0"/>
              <a:t>client and server platforms. </a:t>
            </a:r>
          </a:p>
          <a:p>
            <a:pPr lvl="1"/>
            <a:r>
              <a:rPr lang="en-US" altLang="zh-CN" sz="2000" dirty="0" smtClean="0"/>
              <a:t>Object-relational </a:t>
            </a:r>
            <a:r>
              <a:rPr lang="en-US" altLang="zh-CN" sz="2000" dirty="0"/>
              <a:t>mapping </a:t>
            </a:r>
          </a:p>
          <a:p>
            <a:pPr lvl="2"/>
            <a:r>
              <a:rPr lang="en-US" altLang="zh-CN" sz="2000" dirty="0" smtClean="0"/>
              <a:t>Databases </a:t>
            </a:r>
            <a:r>
              <a:rPr lang="en-US" altLang="zh-CN" sz="2000" dirty="0"/>
              <a:t>optimized for searching/indexing. </a:t>
            </a:r>
          </a:p>
          <a:p>
            <a:pPr lvl="2"/>
            <a:r>
              <a:rPr lang="en-US" altLang="zh-CN" sz="2000" dirty="0" smtClean="0"/>
              <a:t>Objects </a:t>
            </a:r>
            <a:r>
              <a:rPr lang="en-US" altLang="zh-CN" sz="2000" dirty="0"/>
              <a:t>optimized for engineering/flexibility. </a:t>
            </a:r>
          </a:p>
          <a:p>
            <a:pPr lvl="1"/>
            <a:r>
              <a:rPr lang="en-US" altLang="zh-CN" sz="2000" dirty="0" smtClean="0"/>
              <a:t>Network </a:t>
            </a:r>
            <a:r>
              <a:rPr lang="en-US" altLang="zh-CN" sz="2000" dirty="0"/>
              <a:t>independence </a:t>
            </a:r>
          </a:p>
          <a:p>
            <a:pPr lvl="2"/>
            <a:r>
              <a:rPr lang="en-US" altLang="zh-CN" sz="2000" dirty="0" smtClean="0"/>
              <a:t>Works </a:t>
            </a:r>
            <a:r>
              <a:rPr lang="en-US" altLang="zh-CN" sz="2000" dirty="0"/>
              <a:t>across Internet </a:t>
            </a:r>
            <a:r>
              <a:rPr lang="en-US" altLang="zh-CN" sz="2000" dirty="0" smtClean="0"/>
              <a:t>Protocol</a:t>
            </a:r>
            <a:endParaRPr lang="en-US" altLang="zh-CN" sz="2000" dirty="0"/>
          </a:p>
          <a:p>
            <a:pPr lvl="1"/>
            <a:r>
              <a:rPr lang="en-US" altLang="zh-CN" sz="2000" dirty="0" smtClean="0"/>
              <a:t>Database </a:t>
            </a:r>
            <a:r>
              <a:rPr lang="en-US" altLang="zh-CN" sz="2000" dirty="0"/>
              <a:t>independence </a:t>
            </a:r>
          </a:p>
          <a:p>
            <a:pPr marL="0" indent="0">
              <a:buNone/>
            </a:pPr>
            <a:endParaRPr lang="en-US" altLang="en-US" sz="2000" dirty="0"/>
          </a:p>
        </p:txBody>
      </p:sp>
    </p:spTree>
    <p:extLst>
      <p:ext uri="{BB962C8B-B14F-4D97-AF65-F5344CB8AC3E}">
        <p14:creationId xmlns:p14="http://schemas.microsoft.com/office/powerpoint/2010/main" val="37593987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a:xfrm>
            <a:off x="962025" y="73025"/>
            <a:ext cx="8077200" cy="609600"/>
          </a:xfrm>
        </p:spPr>
        <p:txBody>
          <a:bodyPr/>
          <a:lstStyle/>
          <a:p>
            <a:pPr>
              <a:defRPr/>
            </a:pPr>
            <a:r>
              <a:rPr lang="en-US" altLang="en-US">
                <a:effectLst>
                  <a:outerShdw blurRad="38100" dist="38100" dir="2700000" algn="tl">
                    <a:srgbClr val="C0C0C0"/>
                  </a:outerShdw>
                </a:effectLst>
              </a:rPr>
              <a:t>Example of Fixed-Point Computation</a:t>
            </a:r>
          </a:p>
        </p:txBody>
      </p:sp>
      <p:pic>
        <p:nvPicPr>
          <p:cNvPr id="58371" name="Picture 2" descr="C:\Users\as668\Desktop\Judi\5_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1363" y="3540125"/>
            <a:ext cx="5376862" cy="188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5" descr="C:\Users\as668\Desktop\Judi\5_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500" y="1198563"/>
            <a:ext cx="1990725" cy="203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4">
            <a:extLst>
              <a:ext uri="{FF2B5EF4-FFF2-40B4-BE49-F238E27FC236}">
                <a16:creationId xmlns:a16="http://schemas.microsoft.com/office/drawing/2014/main" id="{63BFFAA5-B47C-4947-A0E1-AAC77791CC7B}"/>
              </a:ext>
            </a:extLst>
          </p:cNvPr>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Advanced Aggregation Features</a:t>
            </a:r>
            <a:endParaRPr lang="en-IN" altLang="en-US">
              <a:effectLst/>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4482" name="Rectangle 2">
            <a:extLst>
              <a:ext uri="{FF2B5EF4-FFF2-40B4-BE49-F238E27FC236}">
                <a16:creationId xmlns:a16="http://schemas.microsoft.com/office/drawing/2014/main" id="{BC6585F4-FBFF-4706-BD64-1D9C1C3B1B23}"/>
              </a:ext>
            </a:extLst>
          </p:cNvPr>
          <p:cNvSpPr>
            <a:spLocks noGrp="1" noChangeArrowheads="1"/>
          </p:cNvSpPr>
          <p:nvPr>
            <p:ph type="title" idx="4294967295"/>
          </p:nvPr>
        </p:nvSpPr>
        <p:spPr/>
        <p:txBody>
          <a:bodyPr/>
          <a:lstStyle/>
          <a:p>
            <a:pPr>
              <a:defRPr/>
            </a:pPr>
            <a:r>
              <a:rPr lang="en-US">
                <a:ea typeface="+mj-ea"/>
              </a:rPr>
              <a:t>Ranking</a:t>
            </a:r>
          </a:p>
        </p:txBody>
      </p:sp>
      <p:sp>
        <p:nvSpPr>
          <p:cNvPr id="44035" name="Rectangle 3">
            <a:extLst>
              <a:ext uri="{FF2B5EF4-FFF2-40B4-BE49-F238E27FC236}">
                <a16:creationId xmlns:a16="http://schemas.microsoft.com/office/drawing/2014/main" id="{106A4800-7FC7-45BD-BC3A-2F7B380A3A0F}"/>
              </a:ext>
            </a:extLst>
          </p:cNvPr>
          <p:cNvSpPr>
            <a:spLocks noGrp="1" noChangeArrowheads="1"/>
          </p:cNvSpPr>
          <p:nvPr>
            <p:ph type="body" idx="4294967295"/>
          </p:nvPr>
        </p:nvSpPr>
        <p:spPr>
          <a:xfrm>
            <a:off x="768350" y="1109709"/>
            <a:ext cx="8021638" cy="5349829"/>
          </a:xfrm>
        </p:spPr>
        <p:txBody>
          <a:bodyPr/>
          <a:lstStyle/>
          <a:p>
            <a:pPr>
              <a:buSzPct val="110000"/>
              <a:buFont typeface="Wingdings" panose="05000000000000000000" pitchFamily="2" charset="2"/>
              <a:buChar char="§"/>
            </a:pPr>
            <a:r>
              <a:rPr lang="en-US" altLang="en-US" dirty="0"/>
              <a:t>Ranking is done in conjunction with an order by specification. </a:t>
            </a:r>
          </a:p>
          <a:p>
            <a:pPr>
              <a:buSzPct val="110000"/>
              <a:buFont typeface="Wingdings" panose="05000000000000000000" pitchFamily="2" charset="2"/>
              <a:buChar char="§"/>
            </a:pPr>
            <a:r>
              <a:rPr lang="en-US" altLang="en-US" dirty="0"/>
              <a:t>Suppose we are given a relation </a:t>
            </a:r>
            <a:br>
              <a:rPr lang="en-US" altLang="en-US" dirty="0"/>
            </a:br>
            <a:r>
              <a:rPr lang="en-US" altLang="en-US" dirty="0"/>
              <a:t>       </a:t>
            </a:r>
            <a:r>
              <a:rPr lang="en-US" altLang="en-US" i="1" dirty="0" err="1"/>
              <a:t>student_grades</a:t>
            </a:r>
            <a:r>
              <a:rPr lang="en-US" altLang="en-US" i="1" dirty="0"/>
              <a:t>(ID, GPA) </a:t>
            </a:r>
            <a:br>
              <a:rPr lang="en-US" altLang="en-US" i="1" dirty="0"/>
            </a:br>
            <a:r>
              <a:rPr lang="en-US" altLang="en-US" dirty="0"/>
              <a:t>giving the grade-point average of each student</a:t>
            </a:r>
          </a:p>
          <a:p>
            <a:pPr>
              <a:buSzPct val="110000"/>
              <a:buFont typeface="Wingdings" panose="05000000000000000000" pitchFamily="2" charset="2"/>
              <a:buChar char="§"/>
            </a:pPr>
            <a:r>
              <a:rPr lang="en-US" altLang="en-US" dirty="0"/>
              <a:t>Find the rank of each student.</a:t>
            </a:r>
          </a:p>
          <a:p>
            <a:pPr>
              <a:buSzPct val="110000"/>
              <a:buFont typeface="Wingdings" panose="05000000000000000000" pitchFamily="2" charset="2"/>
              <a:buChar char="§"/>
            </a:pPr>
            <a:r>
              <a:rPr lang="en-US" altLang="en-US" dirty="0"/>
              <a:t>	       </a:t>
            </a:r>
            <a:r>
              <a:rPr lang="en-US" altLang="en-US" b="1" dirty="0"/>
              <a:t>select </a:t>
            </a:r>
            <a:r>
              <a:rPr lang="en-US" altLang="en-US" i="1" dirty="0"/>
              <a:t>ID</a:t>
            </a:r>
            <a:r>
              <a:rPr lang="en-US" altLang="en-US" dirty="0"/>
              <a:t>, </a:t>
            </a:r>
            <a:r>
              <a:rPr lang="en-US" altLang="en-US" b="1" dirty="0"/>
              <a:t>rank</a:t>
            </a:r>
            <a:r>
              <a:rPr lang="en-US" altLang="en-US" dirty="0"/>
              <a:t>() </a:t>
            </a:r>
            <a:r>
              <a:rPr lang="en-US" altLang="en-US" b="1" dirty="0"/>
              <a:t>over </a:t>
            </a:r>
            <a:r>
              <a:rPr lang="en-US" altLang="en-US" dirty="0"/>
              <a:t>(</a:t>
            </a:r>
            <a:r>
              <a:rPr lang="en-US" altLang="en-US" b="1" dirty="0"/>
              <a:t>order by </a:t>
            </a:r>
            <a:r>
              <a:rPr lang="en-US" altLang="en-US" i="1" dirty="0"/>
              <a:t>GPA</a:t>
            </a:r>
            <a:r>
              <a:rPr lang="en-US" altLang="en-US" dirty="0"/>
              <a:t> </a:t>
            </a:r>
            <a:r>
              <a:rPr lang="en-US" altLang="en-US" b="1" dirty="0" err="1"/>
              <a:t>desc</a:t>
            </a:r>
            <a:r>
              <a:rPr lang="en-US" altLang="en-US" b="1" dirty="0"/>
              <a:t>) as </a:t>
            </a:r>
            <a:r>
              <a:rPr lang="en-US" altLang="en-US" i="1" dirty="0" err="1"/>
              <a:t>s_rank</a:t>
            </a:r>
            <a:r>
              <a:rPr lang="en-US" altLang="en-US" dirty="0"/>
              <a:t/>
            </a:r>
            <a:br>
              <a:rPr lang="en-US" altLang="en-US" dirty="0"/>
            </a:br>
            <a:r>
              <a:rPr lang="en-US" altLang="en-US" dirty="0"/>
              <a:t>       </a:t>
            </a:r>
            <a:r>
              <a:rPr lang="en-US" altLang="en-US" b="1" dirty="0"/>
              <a:t>from </a:t>
            </a:r>
            <a:r>
              <a:rPr lang="en-US" altLang="en-US" i="1" dirty="0" err="1"/>
              <a:t>student_grades</a:t>
            </a:r>
            <a:endParaRPr lang="en-US" altLang="en-US" i="1" dirty="0"/>
          </a:p>
          <a:p>
            <a:pPr>
              <a:buSzPct val="110000"/>
              <a:buFont typeface="Wingdings" panose="05000000000000000000" pitchFamily="2" charset="2"/>
              <a:buChar char="§"/>
            </a:pPr>
            <a:r>
              <a:rPr lang="en-US" altLang="en-US" dirty="0"/>
              <a:t>An extra </a:t>
            </a:r>
            <a:r>
              <a:rPr lang="en-US" altLang="en-US" b="1" dirty="0"/>
              <a:t>order by </a:t>
            </a:r>
            <a:r>
              <a:rPr lang="en-US" altLang="en-US" dirty="0"/>
              <a:t>clause is needed to get them in sorted order</a:t>
            </a:r>
          </a:p>
          <a:p>
            <a:pPr>
              <a:buFont typeface="Monotype Sorts" charset="2"/>
              <a:buNone/>
            </a:pPr>
            <a:r>
              <a:rPr lang="en-US" altLang="en-US" dirty="0"/>
              <a:t>	       </a:t>
            </a:r>
            <a:r>
              <a:rPr lang="en-US" altLang="en-US" b="1" dirty="0"/>
              <a:t>select </a:t>
            </a:r>
            <a:r>
              <a:rPr lang="en-US" altLang="en-US" i="1" dirty="0"/>
              <a:t>ID</a:t>
            </a:r>
            <a:r>
              <a:rPr lang="en-US" altLang="en-US" dirty="0"/>
              <a:t>, </a:t>
            </a:r>
            <a:r>
              <a:rPr lang="en-US" altLang="en-US" b="1" dirty="0"/>
              <a:t>rank</a:t>
            </a:r>
            <a:r>
              <a:rPr lang="en-US" altLang="en-US" dirty="0"/>
              <a:t>() </a:t>
            </a:r>
            <a:r>
              <a:rPr lang="en-US" altLang="en-US" b="1" dirty="0"/>
              <a:t>over </a:t>
            </a:r>
            <a:r>
              <a:rPr lang="en-US" altLang="en-US" dirty="0"/>
              <a:t>(</a:t>
            </a:r>
            <a:r>
              <a:rPr lang="en-US" altLang="en-US" b="1" dirty="0"/>
              <a:t>order by </a:t>
            </a:r>
            <a:r>
              <a:rPr lang="en-US" altLang="en-US" i="1" dirty="0"/>
              <a:t>GPA</a:t>
            </a:r>
            <a:r>
              <a:rPr lang="en-US" altLang="en-US" dirty="0"/>
              <a:t> </a:t>
            </a:r>
            <a:r>
              <a:rPr lang="en-US" altLang="en-US" b="1" dirty="0" err="1"/>
              <a:t>desc</a:t>
            </a:r>
            <a:r>
              <a:rPr lang="en-US" altLang="en-US" b="1" dirty="0"/>
              <a:t>) as </a:t>
            </a:r>
            <a:r>
              <a:rPr lang="en-US" altLang="en-US" i="1" dirty="0" err="1"/>
              <a:t>s_rank</a:t>
            </a:r>
            <a:r>
              <a:rPr lang="en-US" altLang="en-US" dirty="0"/>
              <a:t/>
            </a:r>
            <a:br>
              <a:rPr lang="en-US" altLang="en-US" dirty="0"/>
            </a:br>
            <a:r>
              <a:rPr lang="en-US" altLang="en-US" dirty="0"/>
              <a:t>       </a:t>
            </a:r>
            <a:r>
              <a:rPr lang="en-US" altLang="en-US" b="1" dirty="0"/>
              <a:t>from </a:t>
            </a:r>
            <a:r>
              <a:rPr lang="en-US" altLang="en-US" i="1" dirty="0" err="1"/>
              <a:t>student_grades</a:t>
            </a:r>
            <a:r>
              <a:rPr lang="en-US" altLang="en-US" i="1" dirty="0"/>
              <a:t> </a:t>
            </a:r>
            <a:br>
              <a:rPr lang="en-US" altLang="en-US" i="1" dirty="0"/>
            </a:br>
            <a:r>
              <a:rPr lang="en-US" altLang="en-US" i="1" dirty="0"/>
              <a:t>       </a:t>
            </a:r>
            <a:r>
              <a:rPr lang="en-US" altLang="en-US" b="1" dirty="0"/>
              <a:t>order by </a:t>
            </a:r>
            <a:r>
              <a:rPr lang="en-US" altLang="en-US" i="1" dirty="0" err="1"/>
              <a:t>s_rank</a:t>
            </a:r>
            <a:endParaRPr lang="en-US" altLang="en-US" i="1" dirty="0"/>
          </a:p>
          <a:p>
            <a:pPr>
              <a:buSzPct val="110000"/>
              <a:buFont typeface="Wingdings" panose="05000000000000000000" pitchFamily="2" charset="2"/>
              <a:buChar char="§"/>
            </a:pPr>
            <a:r>
              <a:rPr lang="en-US" altLang="en-US" dirty="0"/>
              <a:t>Ranking may leave gaps: e.g. if 2 students have the same top GPA, both have rank 1, and the next rank is 3</a:t>
            </a:r>
          </a:p>
          <a:p>
            <a:pPr lvl="1">
              <a:buSzPct val="110000"/>
              <a:buFont typeface="Arial" panose="020B0604020202020204" pitchFamily="34" charset="0"/>
              <a:buChar char="•"/>
            </a:pPr>
            <a:r>
              <a:rPr lang="en-US" altLang="en-US" b="1" dirty="0" err="1">
                <a:ea typeface="ＭＳ Ｐゴシック" panose="020B0600070205080204" pitchFamily="34" charset="-128"/>
              </a:rPr>
              <a:t>dense_rank</a:t>
            </a:r>
            <a:r>
              <a:rPr lang="en-US" altLang="en-US" b="1" dirty="0">
                <a:ea typeface="ＭＳ Ｐゴシック" panose="020B0600070205080204" pitchFamily="34" charset="-128"/>
              </a:rPr>
              <a:t> </a:t>
            </a:r>
            <a:r>
              <a:rPr lang="en-US" altLang="en-US" dirty="0">
                <a:ea typeface="ＭＳ Ｐゴシック" panose="020B0600070205080204" pitchFamily="34" charset="-128"/>
              </a:rPr>
              <a:t>does not leave gaps, so next dense rank would be 2</a:t>
            </a:r>
            <a:endParaRPr lang="en-US" altLang="en-US" b="1" dirty="0">
              <a:ea typeface="ＭＳ Ｐゴシック" panose="020B0600070205080204" pitchFamily="34" charset="-128"/>
            </a:endParaRPr>
          </a:p>
          <a:p>
            <a:pPr>
              <a:buFont typeface="Monotype Sorts" charset="2"/>
              <a:buNone/>
            </a:pPr>
            <a:endParaRPr lang="en-US" altLang="en-US"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06634F7-4C21-4DA6-964C-1B1A442F31CF}"/>
              </a:ext>
            </a:extLst>
          </p:cNvPr>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Ranking</a:t>
            </a:r>
            <a:endParaRPr lang="en-IN" altLang="en-US">
              <a:effectLst/>
            </a:endParaRPr>
          </a:p>
        </p:txBody>
      </p:sp>
      <p:sp>
        <p:nvSpPr>
          <p:cNvPr id="45059" name="Rectangle 3">
            <a:extLst>
              <a:ext uri="{FF2B5EF4-FFF2-40B4-BE49-F238E27FC236}">
                <a16:creationId xmlns:a16="http://schemas.microsoft.com/office/drawing/2014/main" id="{90D6413A-0B41-478D-9178-E41F7C60DE58}"/>
              </a:ext>
            </a:extLst>
          </p:cNvPr>
          <p:cNvSpPr>
            <a:spLocks noGrp="1" noChangeArrowheads="1"/>
          </p:cNvSpPr>
          <p:nvPr>
            <p:ph type="body" idx="1"/>
          </p:nvPr>
        </p:nvSpPr>
        <p:spPr/>
        <p:txBody>
          <a:bodyPr/>
          <a:lstStyle/>
          <a:p>
            <a:r>
              <a:rPr lang="en-US" altLang="en-US" dirty="0"/>
              <a:t>Ranking can be done using basic SQL aggregation, but resultant query is very inefficient</a:t>
            </a:r>
          </a:p>
          <a:p>
            <a:pPr lvl="1">
              <a:buFont typeface="Monotype Sorts" charset="2"/>
              <a:buNone/>
            </a:pPr>
            <a:r>
              <a:rPr lang="en-IN" altLang="en-US" b="1" dirty="0">
                <a:ea typeface="ＭＳ Ｐゴシック" panose="020B0600070205080204" pitchFamily="34" charset="-128"/>
              </a:rPr>
              <a:t>    select </a:t>
            </a:r>
            <a:r>
              <a:rPr lang="en-IN" altLang="en-US" i="1" dirty="0">
                <a:ea typeface="ＭＳ Ｐゴシック" panose="020B0600070205080204" pitchFamily="34" charset="-128"/>
              </a:rPr>
              <a:t>ID</a:t>
            </a:r>
            <a:r>
              <a:rPr lang="en-IN" altLang="en-US" dirty="0">
                <a:ea typeface="ＭＳ Ｐゴシック" panose="020B0600070205080204" pitchFamily="34" charset="-128"/>
              </a:rPr>
              <a:t>, (1 + (</a:t>
            </a:r>
            <a:r>
              <a:rPr lang="en-IN" altLang="en-US" b="1" dirty="0">
                <a:ea typeface="ＭＳ Ｐゴシック" panose="020B0600070205080204" pitchFamily="34" charset="-128"/>
              </a:rPr>
              <a:t>select count</a:t>
            </a:r>
            <a:r>
              <a:rPr lang="en-IN" altLang="en-US" dirty="0">
                <a:ea typeface="ＭＳ Ｐゴシック" panose="020B0600070205080204" pitchFamily="34" charset="-128"/>
              </a:rPr>
              <a:t>(*)</a:t>
            </a:r>
            <a:br>
              <a:rPr lang="en-IN" altLang="en-US" dirty="0">
                <a:ea typeface="ＭＳ Ｐゴシック" panose="020B0600070205080204" pitchFamily="34" charset="-128"/>
              </a:rPr>
            </a:br>
            <a:r>
              <a:rPr lang="en-IN" altLang="en-US" dirty="0">
                <a:ea typeface="ＭＳ Ｐゴシック" panose="020B0600070205080204" pitchFamily="34" charset="-128"/>
              </a:rPr>
              <a:t>                         </a:t>
            </a:r>
            <a:r>
              <a:rPr lang="en-IN" altLang="en-US" b="1" dirty="0">
                <a:ea typeface="ＭＳ Ｐゴシック" panose="020B0600070205080204" pitchFamily="34" charset="-128"/>
              </a:rPr>
              <a:t>from </a:t>
            </a:r>
            <a:r>
              <a:rPr lang="en-IN" altLang="en-US" i="1" dirty="0" err="1">
                <a:ea typeface="ＭＳ Ｐゴシック" panose="020B0600070205080204" pitchFamily="34" charset="-128"/>
              </a:rPr>
              <a:t>student_grades</a:t>
            </a:r>
            <a:r>
              <a:rPr lang="en-IN" altLang="en-US" i="1" dirty="0">
                <a:ea typeface="ＭＳ Ｐゴシック" panose="020B0600070205080204" pitchFamily="34" charset="-128"/>
              </a:rPr>
              <a:t> B</a:t>
            </a:r>
            <a:br>
              <a:rPr lang="en-IN" altLang="en-US" i="1" dirty="0">
                <a:ea typeface="ＭＳ Ｐゴシック" panose="020B0600070205080204" pitchFamily="34" charset="-128"/>
              </a:rPr>
            </a:br>
            <a:r>
              <a:rPr lang="en-IN" altLang="en-US" i="1" dirty="0">
                <a:ea typeface="ＭＳ Ｐゴシック" panose="020B0600070205080204" pitchFamily="34" charset="-128"/>
              </a:rPr>
              <a:t>                         </a:t>
            </a:r>
            <a:r>
              <a:rPr lang="en-IN" altLang="en-US" b="1" dirty="0">
                <a:ea typeface="ＭＳ Ｐゴシック" panose="020B0600070205080204" pitchFamily="34" charset="-128"/>
              </a:rPr>
              <a:t>where </a:t>
            </a:r>
            <a:r>
              <a:rPr lang="en-IN" altLang="en-US" i="1" dirty="0">
                <a:ea typeface="ＭＳ Ｐゴシック" panose="020B0600070205080204" pitchFamily="34" charset="-128"/>
              </a:rPr>
              <a:t>B</a:t>
            </a:r>
            <a:r>
              <a:rPr lang="en-IN" altLang="en-US" dirty="0">
                <a:ea typeface="ＭＳ Ｐゴシック" panose="020B0600070205080204" pitchFamily="34" charset="-128"/>
              </a:rPr>
              <a:t>.</a:t>
            </a:r>
            <a:r>
              <a:rPr lang="en-IN" altLang="en-US" i="1" dirty="0">
                <a:ea typeface="ＭＳ Ｐゴシック" panose="020B0600070205080204" pitchFamily="34" charset="-128"/>
              </a:rPr>
              <a:t>GPA </a:t>
            </a:r>
            <a:r>
              <a:rPr lang="en-IN" altLang="en-US" dirty="0">
                <a:ea typeface="ＭＳ Ｐゴシック" panose="020B0600070205080204" pitchFamily="34" charset="-128"/>
              </a:rPr>
              <a:t>&gt; </a:t>
            </a:r>
            <a:r>
              <a:rPr lang="en-IN" altLang="en-US" i="1" dirty="0">
                <a:ea typeface="ＭＳ Ｐゴシック" panose="020B0600070205080204" pitchFamily="34" charset="-128"/>
              </a:rPr>
              <a:t>A</a:t>
            </a:r>
            <a:r>
              <a:rPr lang="en-IN" altLang="en-US" dirty="0">
                <a:ea typeface="ＭＳ Ｐゴシック" panose="020B0600070205080204" pitchFamily="34" charset="-128"/>
              </a:rPr>
              <a:t>.</a:t>
            </a:r>
            <a:r>
              <a:rPr lang="en-IN" altLang="en-US" i="1" dirty="0">
                <a:ea typeface="ＭＳ Ｐゴシック" panose="020B0600070205080204" pitchFamily="34" charset="-128"/>
              </a:rPr>
              <a:t>GPA</a:t>
            </a:r>
            <a:r>
              <a:rPr lang="en-IN" altLang="en-US" dirty="0">
                <a:ea typeface="ＭＳ Ｐゴシック" panose="020B0600070205080204" pitchFamily="34" charset="-128"/>
              </a:rPr>
              <a:t>)) </a:t>
            </a:r>
            <a:r>
              <a:rPr lang="en-IN" altLang="en-US" b="1" dirty="0">
                <a:ea typeface="ＭＳ Ｐゴシック" panose="020B0600070205080204" pitchFamily="34" charset="-128"/>
              </a:rPr>
              <a:t>as </a:t>
            </a:r>
            <a:r>
              <a:rPr lang="en-IN" altLang="en-US" i="1" dirty="0" err="1">
                <a:ea typeface="ＭＳ Ｐゴシック" panose="020B0600070205080204" pitchFamily="34" charset="-128"/>
              </a:rPr>
              <a:t>s_rank</a:t>
            </a:r>
            <a:r>
              <a:rPr lang="en-IN" altLang="en-US" i="1" dirty="0">
                <a:ea typeface="ＭＳ Ｐゴシック" panose="020B0600070205080204" pitchFamily="34" charset="-128"/>
              </a:rPr>
              <a:t/>
            </a:r>
            <a:br>
              <a:rPr lang="en-IN" altLang="en-US" i="1" dirty="0">
                <a:ea typeface="ＭＳ Ｐゴシック" panose="020B0600070205080204" pitchFamily="34" charset="-128"/>
              </a:rPr>
            </a:br>
            <a:r>
              <a:rPr lang="en-IN" altLang="en-US" b="1" dirty="0">
                <a:ea typeface="ＭＳ Ｐゴシック" panose="020B0600070205080204" pitchFamily="34" charset="-128"/>
              </a:rPr>
              <a:t>from </a:t>
            </a:r>
            <a:r>
              <a:rPr lang="en-IN" altLang="en-US" i="1" dirty="0" err="1">
                <a:ea typeface="ＭＳ Ｐゴシック" panose="020B0600070205080204" pitchFamily="34" charset="-128"/>
              </a:rPr>
              <a:t>student_grades</a:t>
            </a:r>
            <a:r>
              <a:rPr lang="en-IN" altLang="en-US" i="1" dirty="0">
                <a:ea typeface="ＭＳ Ｐゴシック" panose="020B0600070205080204" pitchFamily="34" charset="-128"/>
              </a:rPr>
              <a:t> A</a:t>
            </a:r>
            <a:br>
              <a:rPr lang="en-IN" altLang="en-US" i="1" dirty="0">
                <a:ea typeface="ＭＳ Ｐゴシック" panose="020B0600070205080204" pitchFamily="34" charset="-128"/>
              </a:rPr>
            </a:br>
            <a:r>
              <a:rPr lang="en-IN" altLang="en-US" b="1" dirty="0">
                <a:ea typeface="ＭＳ Ｐゴシック" panose="020B0600070205080204" pitchFamily="34" charset="-128"/>
              </a:rPr>
              <a:t>order by </a:t>
            </a:r>
            <a:r>
              <a:rPr lang="en-IN" altLang="en-US" i="1" dirty="0" err="1">
                <a:ea typeface="ＭＳ Ｐゴシック" panose="020B0600070205080204" pitchFamily="34" charset="-128"/>
              </a:rPr>
              <a:t>s_rank</a:t>
            </a:r>
            <a:r>
              <a:rPr lang="en-IN" altLang="en-US" dirty="0">
                <a:ea typeface="ＭＳ Ｐゴシック" panose="020B0600070205080204" pitchFamily="34" charset="-128"/>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1186" name="Rectangle 2">
            <a:extLst>
              <a:ext uri="{FF2B5EF4-FFF2-40B4-BE49-F238E27FC236}">
                <a16:creationId xmlns:a16="http://schemas.microsoft.com/office/drawing/2014/main" id="{855B8998-10B5-4A7D-B740-78BB9A45CD21}"/>
              </a:ext>
            </a:extLst>
          </p:cNvPr>
          <p:cNvSpPr>
            <a:spLocks noGrp="1" noChangeArrowheads="1"/>
          </p:cNvSpPr>
          <p:nvPr>
            <p:ph type="title"/>
          </p:nvPr>
        </p:nvSpPr>
        <p:spPr/>
        <p:txBody>
          <a:bodyPr/>
          <a:lstStyle/>
          <a:p>
            <a:pPr>
              <a:defRPr/>
            </a:pPr>
            <a:r>
              <a:rPr lang="en-US">
                <a:effectLst>
                  <a:outerShdw blurRad="38100" dist="38100" dir="2700000" algn="tl">
                    <a:srgbClr val="C0C0C0"/>
                  </a:outerShdw>
                </a:effectLst>
              </a:rPr>
              <a:t>Ranking (Cont.)</a:t>
            </a:r>
            <a:endParaRPr lang="en-IN">
              <a:effectLst>
                <a:outerShdw blurRad="38100" dist="38100" dir="2700000" algn="tl">
                  <a:srgbClr val="C0C0C0"/>
                </a:outerShdw>
              </a:effectLst>
            </a:endParaRPr>
          </a:p>
        </p:txBody>
      </p:sp>
      <p:sp>
        <p:nvSpPr>
          <p:cNvPr id="46083" name="Rectangle 3">
            <a:extLst>
              <a:ext uri="{FF2B5EF4-FFF2-40B4-BE49-F238E27FC236}">
                <a16:creationId xmlns:a16="http://schemas.microsoft.com/office/drawing/2014/main" id="{8E022C26-7E6F-46F2-8709-AABBBED2234E}"/>
              </a:ext>
            </a:extLst>
          </p:cNvPr>
          <p:cNvSpPr>
            <a:spLocks noGrp="1" noChangeArrowheads="1"/>
          </p:cNvSpPr>
          <p:nvPr>
            <p:ph type="body" idx="1"/>
          </p:nvPr>
        </p:nvSpPr>
        <p:spPr>
          <a:xfrm>
            <a:off x="768350" y="1093788"/>
            <a:ext cx="7683192" cy="4903787"/>
          </a:xfrm>
        </p:spPr>
        <p:txBody>
          <a:bodyPr/>
          <a:lstStyle/>
          <a:p>
            <a:r>
              <a:rPr lang="en-US" altLang="en-US" dirty="0"/>
              <a:t>Ranking can be done within partition of the data.</a:t>
            </a:r>
          </a:p>
          <a:p>
            <a:r>
              <a:rPr lang="en-US" altLang="en-US" dirty="0"/>
              <a:t>“Find the rank of students within each department.”</a:t>
            </a:r>
          </a:p>
          <a:p>
            <a:pPr>
              <a:buFont typeface="Monotype Sorts" charset="2"/>
              <a:buNone/>
            </a:pPr>
            <a:r>
              <a:rPr lang="en-US" altLang="en-US" b="1" dirty="0"/>
              <a:t>          select </a:t>
            </a:r>
            <a:r>
              <a:rPr lang="en-US" altLang="en-US" i="1" dirty="0"/>
              <a:t>ID</a:t>
            </a:r>
            <a:r>
              <a:rPr lang="en-US" altLang="en-US" dirty="0"/>
              <a:t>, </a:t>
            </a:r>
            <a:r>
              <a:rPr lang="en-US" altLang="en-US" i="1" dirty="0" err="1"/>
              <a:t>dept_name</a:t>
            </a:r>
            <a:r>
              <a:rPr lang="en-US" altLang="en-US" dirty="0"/>
              <a:t>,</a:t>
            </a:r>
            <a:br>
              <a:rPr lang="en-US" altLang="en-US" dirty="0"/>
            </a:br>
            <a:r>
              <a:rPr lang="en-US" altLang="en-US" dirty="0"/>
              <a:t>           </a:t>
            </a:r>
            <a:r>
              <a:rPr lang="en-US" altLang="en-US" b="1" dirty="0"/>
              <a:t>rank </a:t>
            </a:r>
            <a:r>
              <a:rPr lang="en-US" altLang="en-US" dirty="0"/>
              <a:t>() </a:t>
            </a:r>
            <a:r>
              <a:rPr lang="en-US" altLang="en-US" b="1" dirty="0"/>
              <a:t>over </a:t>
            </a:r>
            <a:r>
              <a:rPr lang="en-US" altLang="en-US" dirty="0"/>
              <a:t>(</a:t>
            </a:r>
            <a:r>
              <a:rPr lang="en-US" altLang="en-US" b="1" dirty="0"/>
              <a:t>partition by </a:t>
            </a:r>
            <a:r>
              <a:rPr lang="en-US" altLang="en-US" i="1" dirty="0" err="1"/>
              <a:t>dept_name</a:t>
            </a:r>
            <a:r>
              <a:rPr lang="en-US" altLang="en-US" i="1" dirty="0"/>
              <a:t> </a:t>
            </a:r>
            <a:r>
              <a:rPr lang="en-US" altLang="en-US" b="1" dirty="0"/>
              <a:t>order by </a:t>
            </a:r>
            <a:r>
              <a:rPr lang="en-US" altLang="en-US" i="1" dirty="0"/>
              <a:t>GPA </a:t>
            </a:r>
            <a:r>
              <a:rPr lang="en-US" altLang="en-US" b="1" dirty="0" err="1"/>
              <a:t>desc</a:t>
            </a:r>
            <a:r>
              <a:rPr lang="en-US" altLang="en-US" dirty="0"/>
              <a:t>) </a:t>
            </a:r>
            <a:br>
              <a:rPr lang="en-US" altLang="en-US" dirty="0"/>
            </a:br>
            <a:r>
              <a:rPr lang="en-US" altLang="en-US" dirty="0"/>
              <a:t>                        </a:t>
            </a:r>
            <a:r>
              <a:rPr lang="en-US" altLang="en-US" b="1" dirty="0"/>
              <a:t>as </a:t>
            </a:r>
            <a:r>
              <a:rPr lang="en-US" altLang="en-US" i="1" dirty="0" err="1"/>
              <a:t>dept_rank</a:t>
            </a:r>
            <a:r>
              <a:rPr lang="en-US" altLang="en-US" i="1" dirty="0"/>
              <a:t/>
            </a:r>
            <a:br>
              <a:rPr lang="en-US" altLang="en-US" i="1" dirty="0"/>
            </a:br>
            <a:r>
              <a:rPr lang="en-US" altLang="en-US" i="1" dirty="0"/>
              <a:t>     </a:t>
            </a:r>
            <a:r>
              <a:rPr lang="en-US" altLang="en-US" b="1" dirty="0"/>
              <a:t>from </a:t>
            </a:r>
            <a:r>
              <a:rPr lang="en-US" altLang="en-US" i="1" dirty="0" err="1"/>
              <a:t>dept_grades</a:t>
            </a:r>
            <a:r>
              <a:rPr lang="en-US" altLang="en-US" i="1" dirty="0"/>
              <a:t/>
            </a:r>
            <a:br>
              <a:rPr lang="en-US" altLang="en-US" i="1" dirty="0"/>
            </a:br>
            <a:r>
              <a:rPr lang="en-US" altLang="en-US" i="1" dirty="0"/>
              <a:t>     </a:t>
            </a:r>
            <a:r>
              <a:rPr lang="en-US" altLang="en-US" b="1" dirty="0"/>
              <a:t>order by </a:t>
            </a:r>
            <a:r>
              <a:rPr lang="en-US" altLang="en-US" i="1" dirty="0" err="1"/>
              <a:t>dept_name</a:t>
            </a:r>
            <a:r>
              <a:rPr lang="en-US" altLang="en-US" dirty="0"/>
              <a:t>, </a:t>
            </a:r>
            <a:r>
              <a:rPr lang="en-US" altLang="en-US" i="1" dirty="0" err="1"/>
              <a:t>dept_rank</a:t>
            </a:r>
            <a:r>
              <a:rPr lang="en-US" altLang="en-US" dirty="0"/>
              <a:t>;</a:t>
            </a:r>
          </a:p>
          <a:p>
            <a:r>
              <a:rPr lang="en-US" altLang="en-US" dirty="0"/>
              <a:t>Multiple </a:t>
            </a:r>
            <a:r>
              <a:rPr lang="en-US" altLang="en-US" b="1" dirty="0"/>
              <a:t>rank</a:t>
            </a:r>
            <a:r>
              <a:rPr lang="en-US" altLang="en-US" dirty="0"/>
              <a:t> clauses can occur in a single </a:t>
            </a:r>
            <a:r>
              <a:rPr lang="en-US" altLang="en-US" b="1" dirty="0"/>
              <a:t>select</a:t>
            </a:r>
            <a:r>
              <a:rPr lang="en-US" altLang="en-US" dirty="0"/>
              <a:t> clause.</a:t>
            </a:r>
          </a:p>
          <a:p>
            <a:r>
              <a:rPr lang="en-US" altLang="en-US" dirty="0"/>
              <a:t>Ranking is done </a:t>
            </a:r>
            <a:r>
              <a:rPr lang="en-US" altLang="en-US" i="1" dirty="0"/>
              <a:t>after</a:t>
            </a:r>
            <a:r>
              <a:rPr lang="en-US" altLang="en-US" dirty="0"/>
              <a:t> applying </a:t>
            </a:r>
            <a:r>
              <a:rPr lang="en-US" altLang="en-US" b="1" dirty="0"/>
              <a:t>group by</a:t>
            </a:r>
            <a:r>
              <a:rPr lang="en-US" altLang="en-US" dirty="0"/>
              <a:t> clause/aggregation</a:t>
            </a:r>
          </a:p>
          <a:p>
            <a:r>
              <a:rPr lang="en-US" altLang="en-US" dirty="0"/>
              <a:t>Can be used to find top-n results</a:t>
            </a:r>
          </a:p>
          <a:p>
            <a:pPr lvl="1"/>
            <a:r>
              <a:rPr lang="en-US" altLang="en-US" dirty="0">
                <a:ea typeface="ＭＳ Ｐゴシック" panose="020B0600070205080204" pitchFamily="34" charset="-128"/>
              </a:rPr>
              <a:t>More general than the </a:t>
            </a:r>
            <a:r>
              <a:rPr lang="en-US" altLang="en-US" b="1" dirty="0">
                <a:ea typeface="ＭＳ Ｐゴシック" panose="020B0600070205080204" pitchFamily="34" charset="-128"/>
              </a:rPr>
              <a:t>limit</a:t>
            </a:r>
            <a:r>
              <a:rPr lang="en-US" altLang="en-US" dirty="0">
                <a:ea typeface="ＭＳ Ｐゴシック" panose="020B0600070205080204" pitchFamily="34" charset="-128"/>
              </a:rPr>
              <a:t> </a:t>
            </a:r>
            <a:r>
              <a:rPr lang="en-US" altLang="en-US" i="1" dirty="0">
                <a:ea typeface="ＭＳ Ｐゴシック" panose="020B0600070205080204" pitchFamily="34" charset="-128"/>
              </a:rPr>
              <a:t>n</a:t>
            </a:r>
            <a:r>
              <a:rPr lang="en-US" altLang="en-US" dirty="0">
                <a:ea typeface="ＭＳ Ｐゴシック" panose="020B0600070205080204" pitchFamily="34" charset="-128"/>
              </a:rPr>
              <a:t> clause supported by many databases, since it allows top-n within each partition</a:t>
            </a:r>
            <a:endParaRPr lang="en-IN" altLang="en-US" dirty="0">
              <a:ea typeface="ＭＳ Ｐゴシック" panose="020B0600070205080204" pitchFamily="34" charset="-128"/>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8578" name="Rectangle 2">
            <a:extLst>
              <a:ext uri="{FF2B5EF4-FFF2-40B4-BE49-F238E27FC236}">
                <a16:creationId xmlns:a16="http://schemas.microsoft.com/office/drawing/2014/main" id="{72832FFF-5055-43BD-A52F-17B398E1A8A2}"/>
              </a:ext>
            </a:extLst>
          </p:cNvPr>
          <p:cNvSpPr>
            <a:spLocks noGrp="1" noChangeArrowheads="1"/>
          </p:cNvSpPr>
          <p:nvPr>
            <p:ph type="title" idx="4294967295"/>
          </p:nvPr>
        </p:nvSpPr>
        <p:spPr/>
        <p:txBody>
          <a:bodyPr/>
          <a:lstStyle/>
          <a:p>
            <a:pPr>
              <a:defRPr/>
            </a:pPr>
            <a:r>
              <a:rPr lang="en-US">
                <a:ea typeface="+mj-ea"/>
              </a:rPr>
              <a:t>Ranking (Cont.)</a:t>
            </a:r>
          </a:p>
        </p:txBody>
      </p:sp>
      <p:sp>
        <p:nvSpPr>
          <p:cNvPr id="47107" name="Rectangle 3">
            <a:extLst>
              <a:ext uri="{FF2B5EF4-FFF2-40B4-BE49-F238E27FC236}">
                <a16:creationId xmlns:a16="http://schemas.microsoft.com/office/drawing/2014/main" id="{2B97AACE-43DA-4861-9A86-4954E3D72564}"/>
              </a:ext>
            </a:extLst>
          </p:cNvPr>
          <p:cNvSpPr>
            <a:spLocks noGrp="1" noChangeArrowheads="1"/>
          </p:cNvSpPr>
          <p:nvPr>
            <p:ph type="body" idx="4294967295"/>
          </p:nvPr>
        </p:nvSpPr>
        <p:spPr>
          <a:xfrm>
            <a:off x="768350" y="1093788"/>
            <a:ext cx="7707313" cy="4903787"/>
          </a:xfrm>
        </p:spPr>
        <p:txBody>
          <a:bodyPr/>
          <a:lstStyle/>
          <a:p>
            <a:pPr>
              <a:buSzPct val="110000"/>
              <a:buFont typeface="Wingdings" panose="05000000000000000000" pitchFamily="2" charset="2"/>
              <a:buChar char="§"/>
            </a:pPr>
            <a:r>
              <a:rPr lang="en-US" altLang="en-US" dirty="0"/>
              <a:t>Other ranking functions:  </a:t>
            </a:r>
          </a:p>
          <a:p>
            <a:pPr lvl="1">
              <a:buSzPct val="110000"/>
              <a:buFont typeface="Arial" panose="020B0604020202020204" pitchFamily="34" charset="0"/>
              <a:buChar char="•"/>
            </a:pPr>
            <a:r>
              <a:rPr lang="en-US" altLang="en-US" b="1" dirty="0" err="1">
                <a:ea typeface="ＭＳ Ｐゴシック" panose="020B0600070205080204" pitchFamily="34" charset="-128"/>
              </a:rPr>
              <a:t>percent_rank</a:t>
            </a:r>
            <a:r>
              <a:rPr lang="en-US" altLang="en-US" b="1" dirty="0">
                <a:ea typeface="ＭＳ Ｐゴシック" panose="020B0600070205080204" pitchFamily="34" charset="-128"/>
              </a:rPr>
              <a:t> </a:t>
            </a:r>
            <a:r>
              <a:rPr lang="en-US" altLang="en-US" dirty="0">
                <a:ea typeface="ＭＳ Ｐゴシック" panose="020B0600070205080204" pitchFamily="34" charset="-128"/>
              </a:rPr>
              <a:t>(within partition, if partitioning is done)</a:t>
            </a:r>
            <a:endParaRPr lang="en-US" altLang="en-US" b="1" dirty="0">
              <a:ea typeface="ＭＳ Ｐゴシック" panose="020B0600070205080204" pitchFamily="34" charset="-128"/>
            </a:endParaRPr>
          </a:p>
          <a:p>
            <a:pPr lvl="1">
              <a:buSzPct val="110000"/>
              <a:buFont typeface="Arial" panose="020B0604020202020204" pitchFamily="34" charset="0"/>
              <a:buChar char="•"/>
            </a:pPr>
            <a:r>
              <a:rPr lang="en-US" altLang="en-US" b="1" dirty="0" err="1">
                <a:ea typeface="ＭＳ Ｐゴシック" panose="020B0600070205080204" pitchFamily="34" charset="-128"/>
              </a:rPr>
              <a:t>cume_dist</a:t>
            </a:r>
            <a:r>
              <a:rPr lang="en-US" altLang="en-US" dirty="0">
                <a:ea typeface="ＭＳ Ｐゴシック" panose="020B0600070205080204" pitchFamily="34" charset="-128"/>
              </a:rPr>
              <a:t> (cumulative distribution)</a:t>
            </a:r>
          </a:p>
          <a:p>
            <a:pPr lvl="2">
              <a:buFont typeface="Wingdings" panose="05000000000000000000" pitchFamily="2" charset="2"/>
              <a:buChar char="§"/>
            </a:pPr>
            <a:r>
              <a:rPr lang="en-US" altLang="en-US" dirty="0">
                <a:ea typeface="ＭＳ Ｐゴシック" panose="020B0600070205080204" pitchFamily="34" charset="-128"/>
              </a:rPr>
              <a:t> fraction of tuples with preceding values</a:t>
            </a:r>
          </a:p>
          <a:p>
            <a:pPr lvl="1">
              <a:buSzPct val="110000"/>
              <a:buFont typeface="Arial" panose="020B0604020202020204" pitchFamily="34" charset="0"/>
              <a:buChar char="•"/>
            </a:pPr>
            <a:r>
              <a:rPr lang="en-US" altLang="en-US" b="1" dirty="0" err="1">
                <a:ea typeface="ＭＳ Ｐゴシック" panose="020B0600070205080204" pitchFamily="34" charset="-128"/>
              </a:rPr>
              <a:t>row_number</a:t>
            </a:r>
            <a:r>
              <a:rPr lang="en-US" altLang="en-US" b="1" dirty="0">
                <a:ea typeface="ＭＳ Ｐゴシック" panose="020B0600070205080204" pitchFamily="34" charset="-128"/>
              </a:rPr>
              <a:t> </a:t>
            </a:r>
            <a:r>
              <a:rPr lang="en-US" altLang="en-US" dirty="0">
                <a:ea typeface="ＭＳ Ｐゴシック" panose="020B0600070205080204" pitchFamily="34" charset="-128"/>
              </a:rPr>
              <a:t>(non-deterministic in presence of duplicates)</a:t>
            </a:r>
          </a:p>
          <a:p>
            <a:pPr>
              <a:buSzPct val="110000"/>
              <a:buFont typeface="Wingdings" panose="05000000000000000000" pitchFamily="2" charset="2"/>
              <a:buChar char="§"/>
            </a:pPr>
            <a:r>
              <a:rPr lang="en-US" altLang="en-US" dirty="0"/>
              <a:t>SQL:1999 permits the user to specify </a:t>
            </a:r>
            <a:r>
              <a:rPr lang="en-US" altLang="en-US" b="1" dirty="0"/>
              <a:t>nulls first</a:t>
            </a:r>
            <a:r>
              <a:rPr lang="en-US" altLang="en-US" dirty="0"/>
              <a:t> or </a:t>
            </a:r>
            <a:r>
              <a:rPr lang="en-US" altLang="en-US" b="1" dirty="0"/>
              <a:t>nulls last</a:t>
            </a:r>
          </a:p>
          <a:p>
            <a:pPr>
              <a:buFont typeface="Monotype Sorts" charset="2"/>
              <a:buNone/>
            </a:pPr>
            <a:r>
              <a:rPr lang="en-US" altLang="en-US" b="1" dirty="0"/>
              <a:t>     select </a:t>
            </a:r>
            <a:r>
              <a:rPr lang="en-US" altLang="en-US" i="1" dirty="0"/>
              <a:t>ID</a:t>
            </a:r>
            <a:r>
              <a:rPr lang="en-US" altLang="en-US" dirty="0"/>
              <a:t>, </a:t>
            </a:r>
            <a:br>
              <a:rPr lang="en-US" altLang="en-US" dirty="0"/>
            </a:br>
            <a:r>
              <a:rPr lang="en-US" altLang="en-US" dirty="0"/>
              <a:t>           </a:t>
            </a:r>
            <a:r>
              <a:rPr lang="en-US" altLang="en-US" b="1" dirty="0"/>
              <a:t>rank </a:t>
            </a:r>
            <a:r>
              <a:rPr lang="en-US" altLang="en-US" dirty="0"/>
              <a:t>( ) </a:t>
            </a:r>
            <a:r>
              <a:rPr lang="en-US" altLang="en-US" b="1" dirty="0"/>
              <a:t>over </a:t>
            </a:r>
            <a:r>
              <a:rPr lang="en-US" altLang="en-US" dirty="0"/>
              <a:t>(</a:t>
            </a:r>
            <a:r>
              <a:rPr lang="en-US" altLang="en-US" b="1" dirty="0"/>
              <a:t>order by </a:t>
            </a:r>
            <a:r>
              <a:rPr lang="en-US" altLang="en-US" i="1" dirty="0"/>
              <a:t>GPA </a:t>
            </a:r>
            <a:r>
              <a:rPr lang="en-US" altLang="en-US" b="1" dirty="0" err="1"/>
              <a:t>desc</a:t>
            </a:r>
            <a:r>
              <a:rPr lang="en-US" altLang="en-US" b="1" dirty="0"/>
              <a:t> nulls last</a:t>
            </a:r>
            <a:r>
              <a:rPr lang="en-US" altLang="en-US" dirty="0"/>
              <a:t>) </a:t>
            </a:r>
            <a:r>
              <a:rPr lang="en-US" altLang="en-US" b="1" dirty="0"/>
              <a:t>as </a:t>
            </a:r>
            <a:r>
              <a:rPr lang="en-US" altLang="en-US" i="1" dirty="0" err="1"/>
              <a:t>s_rank</a:t>
            </a:r>
            <a:r>
              <a:rPr lang="en-US" altLang="en-US" dirty="0"/>
              <a:t/>
            </a:r>
            <a:br>
              <a:rPr lang="en-US" altLang="en-US" dirty="0"/>
            </a:br>
            <a:r>
              <a:rPr lang="en-US" altLang="en-US" b="1" dirty="0"/>
              <a:t>from </a:t>
            </a:r>
            <a:r>
              <a:rPr lang="en-US" altLang="en-US" i="1" dirty="0" err="1"/>
              <a:t>student_grades</a:t>
            </a:r>
            <a:endParaRPr lang="en-US" altLang="en-US" i="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626" name="Rectangle 2">
            <a:extLst>
              <a:ext uri="{FF2B5EF4-FFF2-40B4-BE49-F238E27FC236}">
                <a16:creationId xmlns:a16="http://schemas.microsoft.com/office/drawing/2014/main" id="{43455296-9355-4412-9008-B1BD1A52C42A}"/>
              </a:ext>
            </a:extLst>
          </p:cNvPr>
          <p:cNvSpPr>
            <a:spLocks noGrp="1" noChangeArrowheads="1"/>
          </p:cNvSpPr>
          <p:nvPr>
            <p:ph type="title" idx="4294967295"/>
          </p:nvPr>
        </p:nvSpPr>
        <p:spPr/>
        <p:txBody>
          <a:bodyPr/>
          <a:lstStyle/>
          <a:p>
            <a:pPr>
              <a:defRPr/>
            </a:pPr>
            <a:r>
              <a:rPr lang="en-US">
                <a:ea typeface="+mj-ea"/>
              </a:rPr>
              <a:t>Ranking (Cont.)</a:t>
            </a:r>
          </a:p>
        </p:txBody>
      </p:sp>
      <p:sp>
        <p:nvSpPr>
          <p:cNvPr id="48131" name="Rectangle 3">
            <a:extLst>
              <a:ext uri="{FF2B5EF4-FFF2-40B4-BE49-F238E27FC236}">
                <a16:creationId xmlns:a16="http://schemas.microsoft.com/office/drawing/2014/main" id="{E34B8D4B-5449-4029-B22F-729D4EA2C21E}"/>
              </a:ext>
            </a:extLst>
          </p:cNvPr>
          <p:cNvSpPr>
            <a:spLocks noGrp="1" noChangeArrowheads="1"/>
          </p:cNvSpPr>
          <p:nvPr>
            <p:ph type="body" idx="4294967295"/>
          </p:nvPr>
        </p:nvSpPr>
        <p:spPr>
          <a:xfrm>
            <a:off x="768350" y="1093788"/>
            <a:ext cx="7707313" cy="4903787"/>
          </a:xfrm>
        </p:spPr>
        <p:txBody>
          <a:bodyPr/>
          <a:lstStyle/>
          <a:p>
            <a:pPr>
              <a:buSzPct val="110000"/>
              <a:buFont typeface="Wingdings" panose="05000000000000000000" pitchFamily="2" charset="2"/>
              <a:buChar char="§"/>
            </a:pPr>
            <a:r>
              <a:rPr lang="en-US" altLang="en-US" dirty="0"/>
              <a:t>For a given constant </a:t>
            </a:r>
            <a:r>
              <a:rPr lang="en-US" altLang="en-US" i="1" dirty="0"/>
              <a:t>n</a:t>
            </a:r>
            <a:r>
              <a:rPr lang="en-US" altLang="en-US" dirty="0"/>
              <a:t>, the ranking the function </a:t>
            </a:r>
            <a:r>
              <a:rPr lang="en-US" altLang="en-US" i="1" dirty="0" err="1"/>
              <a:t>ntile</a:t>
            </a:r>
            <a:r>
              <a:rPr lang="en-US" altLang="en-US" dirty="0"/>
              <a:t>(</a:t>
            </a:r>
            <a:r>
              <a:rPr lang="en-US" altLang="en-US" i="1" dirty="0"/>
              <a:t>n</a:t>
            </a:r>
            <a:r>
              <a:rPr lang="en-US" altLang="en-US" dirty="0"/>
              <a:t>) takes the tuples in each partition in the specified order, and divides them into </a:t>
            </a:r>
            <a:r>
              <a:rPr lang="en-US" altLang="en-US" i="1" dirty="0"/>
              <a:t>n</a:t>
            </a:r>
            <a:r>
              <a:rPr lang="en-US" altLang="en-US" dirty="0"/>
              <a:t> buckets with equal numbers of tuples.</a:t>
            </a:r>
          </a:p>
          <a:p>
            <a:pPr>
              <a:buSzPct val="110000"/>
              <a:buFont typeface="Wingdings" panose="05000000000000000000" pitchFamily="2" charset="2"/>
              <a:buChar char="§"/>
            </a:pPr>
            <a:r>
              <a:rPr lang="en-US" altLang="en-US" dirty="0"/>
              <a:t>E.g.,</a:t>
            </a:r>
          </a:p>
          <a:p>
            <a:pPr>
              <a:buFont typeface="Monotype Sorts" charset="2"/>
              <a:buNone/>
            </a:pPr>
            <a:r>
              <a:rPr lang="en-US" altLang="en-US" dirty="0"/>
              <a:t>	   </a:t>
            </a:r>
            <a:r>
              <a:rPr lang="en-US" altLang="en-US" b="1" dirty="0"/>
              <a:t>select </a:t>
            </a:r>
            <a:r>
              <a:rPr lang="en-US" altLang="en-US" i="1" dirty="0"/>
              <a:t>ID</a:t>
            </a:r>
            <a:r>
              <a:rPr lang="en-US" altLang="en-US" dirty="0"/>
              <a:t>, </a:t>
            </a:r>
            <a:r>
              <a:rPr lang="en-US" altLang="en-US" b="1" dirty="0" err="1"/>
              <a:t>ntile</a:t>
            </a:r>
            <a:r>
              <a:rPr lang="en-US" altLang="en-US" dirty="0"/>
              <a:t>(4) </a:t>
            </a:r>
            <a:r>
              <a:rPr lang="en-US" altLang="en-US" b="1" dirty="0"/>
              <a:t>over </a:t>
            </a:r>
            <a:r>
              <a:rPr lang="en-US" altLang="en-US" dirty="0"/>
              <a:t>(</a:t>
            </a:r>
            <a:r>
              <a:rPr lang="en-US" altLang="en-US" b="1" dirty="0"/>
              <a:t>order by </a:t>
            </a:r>
            <a:r>
              <a:rPr lang="en-US" altLang="en-US" i="1" dirty="0"/>
              <a:t>GPA </a:t>
            </a:r>
            <a:r>
              <a:rPr lang="en-US" altLang="en-US" b="1" dirty="0" err="1"/>
              <a:t>desc</a:t>
            </a:r>
            <a:r>
              <a:rPr lang="en-US" altLang="en-US" dirty="0"/>
              <a:t>) </a:t>
            </a:r>
            <a:r>
              <a:rPr lang="en-US" altLang="en-US" b="1" dirty="0"/>
              <a:t>as </a:t>
            </a:r>
            <a:r>
              <a:rPr lang="en-US" altLang="en-US" i="1" dirty="0"/>
              <a:t>quartile</a:t>
            </a:r>
            <a:r>
              <a:rPr lang="en-US" altLang="en-US" dirty="0"/>
              <a:t/>
            </a:r>
            <a:br>
              <a:rPr lang="en-US" altLang="en-US" dirty="0"/>
            </a:br>
            <a:r>
              <a:rPr lang="en-US" altLang="en-US" dirty="0"/>
              <a:t>	</a:t>
            </a:r>
            <a:r>
              <a:rPr lang="en-US" altLang="en-US" b="1" dirty="0"/>
              <a:t>from </a:t>
            </a:r>
            <a:r>
              <a:rPr lang="en-US" altLang="en-US" i="1" dirty="0" err="1"/>
              <a:t>student_grades</a:t>
            </a:r>
            <a:r>
              <a:rPr lang="en-US" altLang="en-US" i="1" dirty="0"/>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72AF67E7-1671-41FB-9EF6-FE8D5CBF10C1}"/>
              </a:ext>
            </a:extLst>
          </p:cNvPr>
          <p:cNvSpPr>
            <a:spLocks noGrp="1" noChangeArrowheads="1"/>
          </p:cNvSpPr>
          <p:nvPr>
            <p:ph type="title" idx="4294967295"/>
          </p:nvPr>
        </p:nvSpPr>
        <p:spPr/>
        <p:txBody>
          <a:bodyPr/>
          <a:lstStyle/>
          <a:p>
            <a:pPr>
              <a:defRPr/>
            </a:pPr>
            <a:r>
              <a:rPr lang="en-US">
                <a:ea typeface="+mj-ea"/>
              </a:rPr>
              <a:t>Windowing</a:t>
            </a:r>
          </a:p>
        </p:txBody>
      </p:sp>
      <p:sp>
        <p:nvSpPr>
          <p:cNvPr id="49155" name="Rectangle 3">
            <a:extLst>
              <a:ext uri="{FF2B5EF4-FFF2-40B4-BE49-F238E27FC236}">
                <a16:creationId xmlns:a16="http://schemas.microsoft.com/office/drawing/2014/main" id="{D7B8C780-D017-4066-B60A-1180B6D06F63}"/>
              </a:ext>
            </a:extLst>
          </p:cNvPr>
          <p:cNvSpPr>
            <a:spLocks noGrp="1" noChangeArrowheads="1"/>
          </p:cNvSpPr>
          <p:nvPr>
            <p:ph type="body" idx="4294967295"/>
          </p:nvPr>
        </p:nvSpPr>
        <p:spPr>
          <a:xfrm>
            <a:off x="768350" y="1100831"/>
            <a:ext cx="7709826" cy="4941194"/>
          </a:xfrm>
        </p:spPr>
        <p:txBody>
          <a:bodyPr/>
          <a:lstStyle/>
          <a:p>
            <a:pPr>
              <a:lnSpc>
                <a:spcPct val="90000"/>
              </a:lnSpc>
              <a:buSzPct val="110000"/>
              <a:buFont typeface="Wingdings" panose="05000000000000000000" pitchFamily="2" charset="2"/>
              <a:buChar char="§"/>
            </a:pPr>
            <a:r>
              <a:rPr lang="en-US" altLang="en-US" dirty="0"/>
              <a:t>Used to smooth out random variations. </a:t>
            </a:r>
          </a:p>
          <a:p>
            <a:pPr>
              <a:lnSpc>
                <a:spcPct val="90000"/>
              </a:lnSpc>
              <a:buSzPct val="110000"/>
              <a:buFont typeface="Wingdings" panose="05000000000000000000" pitchFamily="2" charset="2"/>
              <a:buChar char="§"/>
            </a:pPr>
            <a:r>
              <a:rPr lang="en-US" altLang="en-US" dirty="0"/>
              <a:t>E.g., </a:t>
            </a:r>
            <a:r>
              <a:rPr lang="en-US" altLang="en-US" b="1" dirty="0">
                <a:solidFill>
                  <a:srgbClr val="000099"/>
                </a:solidFill>
              </a:rPr>
              <a:t>moving average</a:t>
            </a:r>
            <a:r>
              <a:rPr lang="en-US" altLang="en-US" dirty="0"/>
              <a:t>: “Given sales values for each date, calculate for each date the average of the sales on that day, the previous day, and the next day”</a:t>
            </a:r>
          </a:p>
          <a:p>
            <a:pPr>
              <a:lnSpc>
                <a:spcPct val="90000"/>
              </a:lnSpc>
              <a:buSzPct val="110000"/>
              <a:buFont typeface="Wingdings" panose="05000000000000000000" pitchFamily="2" charset="2"/>
              <a:buChar char="§"/>
            </a:pPr>
            <a:r>
              <a:rPr lang="en-US" altLang="en-US" b="1" dirty="0">
                <a:solidFill>
                  <a:srgbClr val="000099"/>
                </a:solidFill>
              </a:rPr>
              <a:t>Window specification</a:t>
            </a:r>
            <a:r>
              <a:rPr lang="en-US" altLang="en-US" dirty="0"/>
              <a:t> in SQL:</a:t>
            </a:r>
          </a:p>
          <a:p>
            <a:pPr lvl="1">
              <a:lnSpc>
                <a:spcPct val="90000"/>
              </a:lnSpc>
              <a:buSzPct val="110000"/>
              <a:buFont typeface="Arial" panose="020B0604020202020204" pitchFamily="34" charset="0"/>
              <a:buChar char="•"/>
            </a:pPr>
            <a:r>
              <a:rPr lang="en-US" altLang="en-US" dirty="0">
                <a:ea typeface="ＭＳ Ｐゴシック" panose="020B0600070205080204" pitchFamily="34" charset="-128"/>
              </a:rPr>
              <a:t>Given relation </a:t>
            </a:r>
            <a:r>
              <a:rPr lang="en-US" altLang="en-US" i="1" dirty="0">
                <a:ea typeface="ＭＳ Ｐゴシック" panose="020B0600070205080204" pitchFamily="34" charset="-128"/>
              </a:rPr>
              <a:t>sales(date, value)</a:t>
            </a:r>
          </a:p>
          <a:p>
            <a:pPr>
              <a:lnSpc>
                <a:spcPct val="90000"/>
              </a:lnSpc>
              <a:buFont typeface="Monotype Sorts" charset="2"/>
              <a:buNone/>
            </a:pPr>
            <a:r>
              <a:rPr lang="en-US" altLang="en-US" dirty="0"/>
              <a:t>            </a:t>
            </a:r>
            <a:r>
              <a:rPr lang="en-US" altLang="en-US" b="1" dirty="0"/>
              <a:t>select </a:t>
            </a:r>
            <a:r>
              <a:rPr lang="en-US" altLang="en-US" i="1" dirty="0"/>
              <a:t>date, </a:t>
            </a:r>
            <a:r>
              <a:rPr lang="en-US" altLang="en-US" b="1" i="1" dirty="0"/>
              <a:t>sum</a:t>
            </a:r>
            <a:r>
              <a:rPr lang="en-US" altLang="en-US" dirty="0"/>
              <a:t>(</a:t>
            </a:r>
            <a:r>
              <a:rPr lang="en-US" altLang="en-US" i="1" dirty="0"/>
              <a:t>value</a:t>
            </a:r>
            <a:r>
              <a:rPr lang="en-US" altLang="en-US" dirty="0"/>
              <a:t>) </a:t>
            </a:r>
            <a:r>
              <a:rPr lang="en-US" altLang="en-US" b="1" dirty="0"/>
              <a:t>over </a:t>
            </a:r>
            <a:br>
              <a:rPr lang="en-US" altLang="en-US" b="1" dirty="0"/>
            </a:br>
            <a:r>
              <a:rPr lang="en-US" altLang="en-US" b="1" dirty="0"/>
              <a:t>            </a:t>
            </a:r>
            <a:r>
              <a:rPr lang="en-US" altLang="en-US" dirty="0"/>
              <a:t>(</a:t>
            </a:r>
            <a:r>
              <a:rPr lang="en-US" altLang="en-US" b="1" dirty="0"/>
              <a:t>order by </a:t>
            </a:r>
            <a:r>
              <a:rPr lang="en-US" altLang="en-US" i="1" dirty="0"/>
              <a:t>date </a:t>
            </a:r>
            <a:r>
              <a:rPr lang="en-US" altLang="en-US" b="1" dirty="0"/>
              <a:t>between rows </a:t>
            </a:r>
            <a:r>
              <a:rPr lang="en-US" altLang="en-US" dirty="0"/>
              <a:t>1 </a:t>
            </a:r>
            <a:r>
              <a:rPr lang="en-US" altLang="en-US" b="1" dirty="0"/>
              <a:t>preceding and </a:t>
            </a:r>
            <a:r>
              <a:rPr lang="en-US" altLang="en-US" dirty="0"/>
              <a:t>1</a:t>
            </a:r>
            <a:r>
              <a:rPr lang="en-US" altLang="en-US" b="1" dirty="0"/>
              <a:t> following</a:t>
            </a:r>
            <a:r>
              <a:rPr lang="en-US" altLang="en-US" dirty="0"/>
              <a:t>)</a:t>
            </a:r>
            <a:br>
              <a:rPr lang="en-US" altLang="en-US" dirty="0"/>
            </a:br>
            <a:r>
              <a:rPr lang="en-US" altLang="en-US" dirty="0"/>
              <a:t>       </a:t>
            </a:r>
            <a:r>
              <a:rPr lang="en-US" altLang="en-US" b="1" dirty="0"/>
              <a:t>from </a:t>
            </a:r>
            <a:r>
              <a:rPr lang="en-US" altLang="en-US" i="1" dirty="0"/>
              <a:t>sales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79477FB9-AE3A-4ABF-9C34-35867716F485}"/>
              </a:ext>
            </a:extLst>
          </p:cNvPr>
          <p:cNvSpPr>
            <a:spLocks noGrp="1" noChangeArrowheads="1"/>
          </p:cNvSpPr>
          <p:nvPr>
            <p:ph type="title" idx="4294967295"/>
          </p:nvPr>
        </p:nvSpPr>
        <p:spPr/>
        <p:txBody>
          <a:bodyPr/>
          <a:lstStyle/>
          <a:p>
            <a:pPr>
              <a:defRPr/>
            </a:pPr>
            <a:r>
              <a:rPr lang="en-US">
                <a:ea typeface="+mj-ea"/>
              </a:rPr>
              <a:t>Windowing</a:t>
            </a:r>
          </a:p>
        </p:txBody>
      </p:sp>
      <p:sp>
        <p:nvSpPr>
          <p:cNvPr id="50179" name="Rectangle 3">
            <a:extLst>
              <a:ext uri="{FF2B5EF4-FFF2-40B4-BE49-F238E27FC236}">
                <a16:creationId xmlns:a16="http://schemas.microsoft.com/office/drawing/2014/main" id="{16AE1B83-3BA5-46B9-9D76-2298EA81BE4F}"/>
              </a:ext>
            </a:extLst>
          </p:cNvPr>
          <p:cNvSpPr>
            <a:spLocks noGrp="1" noChangeArrowheads="1"/>
          </p:cNvSpPr>
          <p:nvPr>
            <p:ph type="body" idx="4294967295"/>
          </p:nvPr>
        </p:nvSpPr>
        <p:spPr>
          <a:xfrm>
            <a:off x="768350" y="1207363"/>
            <a:ext cx="7829550" cy="4834662"/>
          </a:xfrm>
        </p:spPr>
        <p:txBody>
          <a:bodyPr/>
          <a:lstStyle/>
          <a:p>
            <a:pPr>
              <a:lnSpc>
                <a:spcPct val="90000"/>
              </a:lnSpc>
              <a:buSzPct val="110000"/>
              <a:buFont typeface="Wingdings" panose="05000000000000000000" pitchFamily="2" charset="2"/>
              <a:buChar char="§"/>
            </a:pPr>
            <a:r>
              <a:rPr lang="en-US" altLang="en-US" dirty="0"/>
              <a:t>Examples of other window specifications:</a:t>
            </a:r>
          </a:p>
          <a:p>
            <a:pPr lvl="1">
              <a:lnSpc>
                <a:spcPct val="90000"/>
              </a:lnSpc>
              <a:buSzPct val="110000"/>
              <a:buFont typeface="Arial" panose="020B0604020202020204" pitchFamily="34" charset="0"/>
              <a:buChar char="•"/>
            </a:pPr>
            <a:r>
              <a:rPr lang="en-US" altLang="en-US" b="1" dirty="0">
                <a:ea typeface="ＭＳ Ｐゴシック" panose="020B0600070205080204" pitchFamily="34" charset="-128"/>
              </a:rPr>
              <a:t>between rows unbounded preceding and current</a:t>
            </a:r>
          </a:p>
          <a:p>
            <a:pPr lvl="1">
              <a:lnSpc>
                <a:spcPct val="90000"/>
              </a:lnSpc>
              <a:buSzPct val="110000"/>
              <a:buFont typeface="Arial" panose="020B0604020202020204" pitchFamily="34" charset="0"/>
              <a:buChar char="•"/>
            </a:pPr>
            <a:r>
              <a:rPr lang="en-US" altLang="en-US" b="1" dirty="0">
                <a:ea typeface="ＭＳ Ｐゴシック" panose="020B0600070205080204" pitchFamily="34" charset="-128"/>
              </a:rPr>
              <a:t>rows unbounded preceding</a:t>
            </a:r>
          </a:p>
          <a:p>
            <a:pPr lvl="1">
              <a:lnSpc>
                <a:spcPct val="90000"/>
              </a:lnSpc>
              <a:buSzPct val="110000"/>
              <a:buFont typeface="Arial" panose="020B0604020202020204" pitchFamily="34" charset="0"/>
              <a:buChar char="•"/>
            </a:pPr>
            <a:r>
              <a:rPr lang="en-US" altLang="en-US" b="1" dirty="0">
                <a:ea typeface="ＭＳ Ｐゴシック" panose="020B0600070205080204" pitchFamily="34" charset="-128"/>
              </a:rPr>
              <a:t>range  between </a:t>
            </a:r>
            <a:r>
              <a:rPr lang="en-US" altLang="en-US" dirty="0">
                <a:ea typeface="ＭＳ Ｐゴシック" panose="020B0600070205080204" pitchFamily="34" charset="-128"/>
              </a:rPr>
              <a:t>10</a:t>
            </a:r>
            <a:r>
              <a:rPr lang="en-US" altLang="en-US" b="1" dirty="0">
                <a:ea typeface="ＭＳ Ｐゴシック" panose="020B0600070205080204" pitchFamily="34" charset="-128"/>
              </a:rPr>
              <a:t> preceding and current row</a:t>
            </a:r>
          </a:p>
          <a:p>
            <a:pPr lvl="2">
              <a:lnSpc>
                <a:spcPct val="90000"/>
              </a:lnSpc>
              <a:buFont typeface="Wingdings" panose="05000000000000000000" pitchFamily="2" charset="2"/>
              <a:buChar char="§"/>
            </a:pPr>
            <a:r>
              <a:rPr lang="en-US" altLang="en-US" dirty="0">
                <a:ea typeface="ＭＳ Ｐゴシック" panose="020B0600070205080204" pitchFamily="34" charset="-128"/>
              </a:rPr>
              <a:t>All rows with values between current row value –10 to current value</a:t>
            </a:r>
          </a:p>
          <a:p>
            <a:pPr lvl="1">
              <a:lnSpc>
                <a:spcPct val="90000"/>
              </a:lnSpc>
              <a:buSzPct val="110000"/>
              <a:buFont typeface="Arial" panose="020B0604020202020204" pitchFamily="34" charset="0"/>
              <a:buChar char="•"/>
            </a:pPr>
            <a:r>
              <a:rPr lang="en-US" altLang="en-US" b="1" dirty="0">
                <a:ea typeface="ＭＳ Ｐゴシック" panose="020B0600070205080204" pitchFamily="34" charset="-128"/>
              </a:rPr>
              <a:t>range interval </a:t>
            </a:r>
            <a:r>
              <a:rPr lang="en-US" altLang="en-US" dirty="0">
                <a:ea typeface="ＭＳ Ｐゴシック" panose="020B0600070205080204" pitchFamily="34" charset="-128"/>
              </a:rPr>
              <a:t>10</a:t>
            </a:r>
            <a:r>
              <a:rPr lang="en-US" altLang="en-US" b="1" dirty="0">
                <a:ea typeface="ＭＳ Ｐゴシック" panose="020B0600070205080204" pitchFamily="34" charset="-128"/>
              </a:rPr>
              <a:t> day preceding</a:t>
            </a:r>
          </a:p>
          <a:p>
            <a:pPr lvl="2">
              <a:lnSpc>
                <a:spcPct val="90000"/>
              </a:lnSpc>
              <a:buFont typeface="Wingdings" panose="05000000000000000000" pitchFamily="2" charset="2"/>
              <a:buChar char="§"/>
            </a:pPr>
            <a:r>
              <a:rPr lang="en-US" altLang="en-US" dirty="0">
                <a:ea typeface="ＭＳ Ｐゴシック" panose="020B0600070205080204" pitchFamily="34" charset="-128"/>
              </a:rPr>
              <a:t>Not including current row</a:t>
            </a:r>
          </a:p>
          <a:p>
            <a:pPr>
              <a:lnSpc>
                <a:spcPct val="90000"/>
              </a:lnSpc>
              <a:buFont typeface="Monotype Sorts" charset="2"/>
              <a:buNone/>
            </a:pPr>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53B64136-2674-4E0F-8862-3B55F06F3C49}"/>
              </a:ext>
            </a:extLst>
          </p:cNvPr>
          <p:cNvSpPr>
            <a:spLocks noGrp="1" noChangeArrowheads="1"/>
          </p:cNvSpPr>
          <p:nvPr>
            <p:ph type="title" idx="4294967295"/>
          </p:nvPr>
        </p:nvSpPr>
        <p:spPr/>
        <p:txBody>
          <a:bodyPr/>
          <a:lstStyle/>
          <a:p>
            <a:pPr>
              <a:defRPr/>
            </a:pPr>
            <a:r>
              <a:rPr lang="en-US">
                <a:ea typeface="+mj-ea"/>
              </a:rPr>
              <a:t>Windowing (Cont.)</a:t>
            </a:r>
          </a:p>
        </p:txBody>
      </p:sp>
      <p:sp>
        <p:nvSpPr>
          <p:cNvPr id="51203" name="Rectangle 3">
            <a:extLst>
              <a:ext uri="{FF2B5EF4-FFF2-40B4-BE49-F238E27FC236}">
                <a16:creationId xmlns:a16="http://schemas.microsoft.com/office/drawing/2014/main" id="{6391D88F-0F72-41D5-B647-40BEEA8A806F}"/>
              </a:ext>
            </a:extLst>
          </p:cNvPr>
          <p:cNvSpPr>
            <a:spLocks noGrp="1" noChangeArrowheads="1"/>
          </p:cNvSpPr>
          <p:nvPr>
            <p:ph type="body" idx="4294967295"/>
          </p:nvPr>
        </p:nvSpPr>
        <p:spPr>
          <a:xfrm>
            <a:off x="768350" y="1093788"/>
            <a:ext cx="7707313" cy="4903787"/>
          </a:xfrm>
        </p:spPr>
        <p:txBody>
          <a:bodyPr/>
          <a:lstStyle/>
          <a:p>
            <a:pPr>
              <a:buSzPct val="110000"/>
              <a:buFont typeface="Wingdings" panose="05000000000000000000" pitchFamily="2" charset="2"/>
              <a:buChar char="§"/>
            </a:pPr>
            <a:r>
              <a:rPr lang="en-US" altLang="en-US" dirty="0"/>
              <a:t>Can do windowing within partitions</a:t>
            </a:r>
          </a:p>
          <a:p>
            <a:pPr>
              <a:buSzPct val="110000"/>
              <a:buFont typeface="Wingdings" panose="05000000000000000000" pitchFamily="2" charset="2"/>
              <a:buChar char="§"/>
            </a:pPr>
            <a:r>
              <a:rPr lang="en-US" altLang="en-US" dirty="0"/>
              <a:t>E.g., Given a relation </a:t>
            </a:r>
            <a:r>
              <a:rPr lang="en-US" altLang="en-US" i="1" dirty="0"/>
              <a:t>transaction </a:t>
            </a:r>
            <a:r>
              <a:rPr lang="en-US" altLang="en-US" dirty="0"/>
              <a:t>(</a:t>
            </a:r>
            <a:r>
              <a:rPr lang="en-US" altLang="en-US" i="1" dirty="0" err="1"/>
              <a:t>account_number</a:t>
            </a:r>
            <a:r>
              <a:rPr lang="en-US" altLang="en-US" i="1" dirty="0"/>
              <a:t>, </a:t>
            </a:r>
            <a:r>
              <a:rPr lang="en-US" altLang="en-US" i="1" dirty="0" err="1"/>
              <a:t>date_time</a:t>
            </a:r>
            <a:r>
              <a:rPr lang="en-US" altLang="en-US" i="1" dirty="0"/>
              <a:t>, value</a:t>
            </a:r>
            <a:r>
              <a:rPr lang="en-US" altLang="en-US" dirty="0"/>
              <a:t>), where value is positive for a deposit and negative for a withdrawal</a:t>
            </a:r>
          </a:p>
          <a:p>
            <a:pPr lvl="1">
              <a:buSzPct val="110000"/>
              <a:buFont typeface="Arial" panose="020B0604020202020204" pitchFamily="34" charset="0"/>
              <a:buChar char="•"/>
            </a:pPr>
            <a:r>
              <a:rPr lang="en-US" altLang="en-US" dirty="0">
                <a:ea typeface="ＭＳ Ｐゴシック" panose="020B0600070205080204" pitchFamily="34" charset="-128"/>
              </a:rPr>
              <a:t>“Find total balance of each account after each transaction on the account”</a:t>
            </a:r>
          </a:p>
          <a:p>
            <a:pPr lvl="1">
              <a:buFont typeface="Monotype Sorts" charset="2"/>
              <a:buNone/>
            </a:pPr>
            <a:r>
              <a:rPr lang="en-US" altLang="en-US" dirty="0">
                <a:ea typeface="ＭＳ Ｐゴシック" panose="020B0600070205080204" pitchFamily="34" charset="-128"/>
              </a:rPr>
              <a:t>	</a:t>
            </a:r>
            <a:r>
              <a:rPr lang="en-US" altLang="en-US" b="1" dirty="0">
                <a:ea typeface="ＭＳ Ｐゴシック" panose="020B0600070205080204" pitchFamily="34" charset="-128"/>
              </a:rPr>
              <a:t>select </a:t>
            </a:r>
            <a:r>
              <a:rPr lang="en-US" altLang="en-US" i="1" dirty="0" err="1">
                <a:ea typeface="ＭＳ Ｐゴシック" panose="020B0600070205080204" pitchFamily="34" charset="-128"/>
              </a:rPr>
              <a:t>account_number</a:t>
            </a:r>
            <a:r>
              <a:rPr lang="en-US" altLang="en-US" i="1" dirty="0">
                <a:ea typeface="ＭＳ Ｐゴシック" panose="020B0600070205080204" pitchFamily="34" charset="-128"/>
              </a:rPr>
              <a:t>, </a:t>
            </a:r>
            <a:r>
              <a:rPr lang="en-US" altLang="en-US" i="1" dirty="0" err="1">
                <a:ea typeface="ＭＳ Ｐゴシック" panose="020B0600070205080204" pitchFamily="34" charset="-128"/>
              </a:rPr>
              <a:t>date_time</a:t>
            </a:r>
            <a:r>
              <a:rPr lang="en-US" altLang="en-US" dirty="0">
                <a:ea typeface="ＭＳ Ｐゴシック" panose="020B0600070205080204" pitchFamily="34" charset="-128"/>
              </a:rPr>
              <a:t>,</a:t>
            </a:r>
            <a:br>
              <a:rPr lang="en-US" altLang="en-US" dirty="0">
                <a:ea typeface="ＭＳ Ｐゴシック" panose="020B0600070205080204" pitchFamily="34" charset="-128"/>
              </a:rPr>
            </a:br>
            <a:r>
              <a:rPr lang="en-US" altLang="en-US" dirty="0">
                <a:ea typeface="ＭＳ Ｐゴシック" panose="020B0600070205080204" pitchFamily="34" charset="-128"/>
              </a:rPr>
              <a:t>    </a:t>
            </a:r>
            <a:r>
              <a:rPr lang="en-US" altLang="en-US" b="1" dirty="0">
                <a:ea typeface="ＭＳ Ｐゴシック" panose="020B0600070205080204" pitchFamily="34" charset="-128"/>
              </a:rPr>
              <a:t>sum </a:t>
            </a:r>
            <a:r>
              <a:rPr lang="en-US" altLang="en-US" dirty="0">
                <a:ea typeface="ＭＳ Ｐゴシック" panose="020B0600070205080204" pitchFamily="34" charset="-128"/>
              </a:rPr>
              <a:t>(</a:t>
            </a:r>
            <a:r>
              <a:rPr lang="en-US" altLang="en-US" i="1" dirty="0">
                <a:ea typeface="ＭＳ Ｐゴシック" panose="020B0600070205080204" pitchFamily="34" charset="-128"/>
              </a:rPr>
              <a:t>value</a:t>
            </a:r>
            <a:r>
              <a:rPr lang="en-US" altLang="en-US" dirty="0">
                <a:ea typeface="ＭＳ Ｐゴシック" panose="020B0600070205080204" pitchFamily="34" charset="-128"/>
              </a:rPr>
              <a:t>) </a:t>
            </a:r>
            <a:r>
              <a:rPr lang="en-US" altLang="en-US" b="1" dirty="0">
                <a:ea typeface="ＭＳ Ｐゴシック" panose="020B0600070205080204" pitchFamily="34" charset="-128"/>
              </a:rPr>
              <a:t>over</a:t>
            </a:r>
            <a:r>
              <a:rPr lang="en-US" altLang="en-US" dirty="0">
                <a:ea typeface="ＭＳ Ｐゴシック" panose="020B0600070205080204" pitchFamily="34" charset="-128"/>
              </a:rPr>
              <a:t/>
            </a:r>
            <a:br>
              <a:rPr lang="en-US" altLang="en-US" dirty="0">
                <a:ea typeface="ＭＳ Ｐゴシック" panose="020B0600070205080204" pitchFamily="34" charset="-128"/>
              </a:rPr>
            </a:br>
            <a:r>
              <a:rPr lang="en-US" altLang="en-US" dirty="0">
                <a:ea typeface="ＭＳ Ｐゴシック" panose="020B0600070205080204" pitchFamily="34" charset="-128"/>
              </a:rPr>
              <a:t>		(</a:t>
            </a:r>
            <a:r>
              <a:rPr lang="en-US" altLang="en-US" b="1" dirty="0">
                <a:ea typeface="ＭＳ Ｐゴシック" panose="020B0600070205080204" pitchFamily="34" charset="-128"/>
              </a:rPr>
              <a:t>partition by </a:t>
            </a:r>
            <a:r>
              <a:rPr lang="en-US" altLang="en-US" i="1" dirty="0" err="1">
                <a:ea typeface="ＭＳ Ｐゴシック" panose="020B0600070205080204" pitchFamily="34" charset="-128"/>
              </a:rPr>
              <a:t>account_number</a:t>
            </a:r>
            <a:r>
              <a:rPr lang="en-US" altLang="en-US" i="1" dirty="0">
                <a:ea typeface="ＭＳ Ｐゴシック" panose="020B0600070205080204" pitchFamily="34" charset="-128"/>
              </a:rPr>
              <a:t> </a:t>
            </a:r>
            <a:r>
              <a:rPr lang="en-US" altLang="en-US" dirty="0">
                <a:ea typeface="ＭＳ Ｐゴシック" panose="020B0600070205080204" pitchFamily="34" charset="-128"/>
              </a:rPr>
              <a:t/>
            </a:r>
            <a:br>
              <a:rPr lang="en-US" altLang="en-US" dirty="0">
                <a:ea typeface="ＭＳ Ｐゴシック" panose="020B0600070205080204" pitchFamily="34" charset="-128"/>
              </a:rPr>
            </a:br>
            <a:r>
              <a:rPr lang="en-US" altLang="en-US" dirty="0">
                <a:ea typeface="ＭＳ Ｐゴシック" panose="020B0600070205080204" pitchFamily="34" charset="-128"/>
              </a:rPr>
              <a:t>		</a:t>
            </a:r>
            <a:r>
              <a:rPr lang="en-US" altLang="en-US" b="1" dirty="0">
                <a:ea typeface="ＭＳ Ｐゴシック" panose="020B0600070205080204" pitchFamily="34" charset="-128"/>
              </a:rPr>
              <a:t>order by </a:t>
            </a:r>
            <a:r>
              <a:rPr lang="en-US" altLang="en-US" i="1" dirty="0" err="1">
                <a:ea typeface="ＭＳ Ｐゴシック" panose="020B0600070205080204" pitchFamily="34" charset="-128"/>
              </a:rPr>
              <a:t>date_time</a:t>
            </a:r>
            <a:r>
              <a:rPr lang="en-US" altLang="en-US" dirty="0">
                <a:ea typeface="ＭＳ Ｐゴシック" panose="020B0600070205080204" pitchFamily="34" charset="-128"/>
              </a:rPr>
              <a:t/>
            </a:r>
            <a:br>
              <a:rPr lang="en-US" altLang="en-US" dirty="0">
                <a:ea typeface="ＭＳ Ｐゴシック" panose="020B0600070205080204" pitchFamily="34" charset="-128"/>
              </a:rPr>
            </a:br>
            <a:r>
              <a:rPr lang="en-US" altLang="en-US" dirty="0">
                <a:ea typeface="ＭＳ Ｐゴシック" panose="020B0600070205080204" pitchFamily="34" charset="-128"/>
              </a:rPr>
              <a:t>		</a:t>
            </a:r>
            <a:r>
              <a:rPr lang="en-US" altLang="en-US" b="1" dirty="0">
                <a:ea typeface="ＭＳ Ｐゴシック" panose="020B0600070205080204" pitchFamily="34" charset="-128"/>
              </a:rPr>
              <a:t>rows unbounded preceding</a:t>
            </a:r>
            <a:r>
              <a:rPr lang="en-US" altLang="en-US" dirty="0">
                <a:ea typeface="ＭＳ Ｐゴシック" panose="020B0600070205080204" pitchFamily="34" charset="-128"/>
              </a:rPr>
              <a:t>)</a:t>
            </a:r>
            <a:br>
              <a:rPr lang="en-US" altLang="en-US" dirty="0">
                <a:ea typeface="ＭＳ Ｐゴシック" panose="020B0600070205080204" pitchFamily="34" charset="-128"/>
              </a:rPr>
            </a:br>
            <a:r>
              <a:rPr lang="en-US" altLang="en-US" dirty="0">
                <a:ea typeface="ＭＳ Ｐゴシック" panose="020B0600070205080204" pitchFamily="34" charset="-128"/>
              </a:rPr>
              <a:t>   </a:t>
            </a:r>
            <a:r>
              <a:rPr lang="en-US" altLang="en-US" b="1" dirty="0">
                <a:ea typeface="ＭＳ Ｐゴシック" panose="020B0600070205080204" pitchFamily="34" charset="-128"/>
              </a:rPr>
              <a:t>as </a:t>
            </a:r>
            <a:r>
              <a:rPr lang="en-US" altLang="en-US" i="1" dirty="0">
                <a:ea typeface="ＭＳ Ｐゴシック" panose="020B0600070205080204" pitchFamily="34" charset="-128"/>
              </a:rPr>
              <a:t>balance</a:t>
            </a:r>
            <a:r>
              <a:rPr lang="en-US" altLang="en-US" dirty="0">
                <a:ea typeface="ＭＳ Ｐゴシック" panose="020B0600070205080204" pitchFamily="34" charset="-128"/>
              </a:rPr>
              <a:t/>
            </a:r>
            <a:br>
              <a:rPr lang="en-US" altLang="en-US" dirty="0">
                <a:ea typeface="ＭＳ Ｐゴシック" panose="020B0600070205080204" pitchFamily="34" charset="-128"/>
              </a:rPr>
            </a:br>
            <a:r>
              <a:rPr lang="en-US" altLang="en-US" b="1" dirty="0">
                <a:ea typeface="ＭＳ Ｐゴシック" panose="020B0600070205080204" pitchFamily="34" charset="-128"/>
              </a:rPr>
              <a:t>from </a:t>
            </a:r>
            <a:r>
              <a:rPr lang="en-US" altLang="en-US" i="1" dirty="0">
                <a:ea typeface="ＭＳ Ｐゴシック" panose="020B0600070205080204" pitchFamily="34" charset="-128"/>
              </a:rPr>
              <a:t>transaction</a:t>
            </a:r>
            <a:r>
              <a:rPr lang="en-US" altLang="en-US" dirty="0">
                <a:ea typeface="ＭＳ Ｐゴシック" panose="020B0600070205080204" pitchFamily="34" charset="-128"/>
              </a:rPr>
              <a:t/>
            </a:r>
            <a:br>
              <a:rPr lang="en-US" altLang="en-US" dirty="0">
                <a:ea typeface="ＭＳ Ｐゴシック" panose="020B0600070205080204" pitchFamily="34" charset="-128"/>
              </a:rPr>
            </a:br>
            <a:r>
              <a:rPr lang="en-US" altLang="en-US" b="1" dirty="0">
                <a:ea typeface="ＭＳ Ｐゴシック" panose="020B0600070205080204" pitchFamily="34" charset="-128"/>
              </a:rPr>
              <a:t>order by </a:t>
            </a:r>
            <a:r>
              <a:rPr lang="en-US" altLang="en-US" i="1" dirty="0" err="1">
                <a:ea typeface="ＭＳ Ｐゴシック" panose="020B0600070205080204" pitchFamily="34" charset="-128"/>
              </a:rPr>
              <a:t>account_number</a:t>
            </a:r>
            <a:r>
              <a:rPr lang="en-US" altLang="en-US" i="1" dirty="0">
                <a:ea typeface="ＭＳ Ｐゴシック" panose="020B0600070205080204" pitchFamily="34" charset="-128"/>
              </a:rPr>
              <a:t>, </a:t>
            </a:r>
            <a:r>
              <a:rPr lang="en-US" altLang="en-US" i="1" dirty="0" err="1">
                <a:ea typeface="ＭＳ Ｐゴシック" panose="020B0600070205080204" pitchFamily="34" charset="-128"/>
              </a:rPr>
              <a:t>date_time</a:t>
            </a:r>
            <a:endParaRPr lang="en-US" altLang="en-US" i="1" dirty="0">
              <a:ea typeface="ＭＳ Ｐゴシック" panose="020B0600070205080204" pitchFamily="34" charset="-128"/>
            </a:endParaRPr>
          </a:p>
          <a:p>
            <a:endParaRPr lang="en-US"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JDBC</a:t>
            </a:r>
          </a:p>
        </p:txBody>
      </p:sp>
      <p:sp>
        <p:nvSpPr>
          <p:cNvPr id="9219" name="Rectangle 3"/>
          <p:cNvSpPr>
            <a:spLocks noGrp="1" noChangeArrowheads="1"/>
          </p:cNvSpPr>
          <p:nvPr>
            <p:ph type="body" idx="1"/>
          </p:nvPr>
        </p:nvSpPr>
        <p:spPr>
          <a:xfrm>
            <a:off x="768350" y="1073150"/>
            <a:ext cx="7647681" cy="4791202"/>
          </a:xfrm>
        </p:spPr>
        <p:txBody>
          <a:bodyPr/>
          <a:lstStyle/>
          <a:p>
            <a:r>
              <a:rPr lang="en-US" altLang="en-US" sz="2400" dirty="0" smtClean="0"/>
              <a:t>JDBC </a:t>
            </a:r>
            <a:r>
              <a:rPr lang="en-US" altLang="en-US" sz="2400" dirty="0"/>
              <a:t>also supports metadata retrieval, such as querying about relations present in the database and the names and types of relation attributes.</a:t>
            </a:r>
          </a:p>
          <a:p>
            <a:r>
              <a:rPr lang="en-US" altLang="en-US" sz="2400" dirty="0"/>
              <a:t>Model for communicating with the database:</a:t>
            </a:r>
          </a:p>
          <a:p>
            <a:pPr lvl="1"/>
            <a:r>
              <a:rPr lang="en-US" altLang="en-US" sz="2400" dirty="0">
                <a:ea typeface="ＭＳ Ｐゴシック" panose="020B0600070205080204" pitchFamily="34" charset="-128"/>
              </a:rPr>
              <a:t>Open a connection</a:t>
            </a:r>
          </a:p>
          <a:p>
            <a:pPr lvl="1"/>
            <a:r>
              <a:rPr lang="en-US" altLang="en-US" sz="2400" dirty="0">
                <a:ea typeface="ＭＳ Ｐゴシック" panose="020B0600070205080204" pitchFamily="34" charset="-128"/>
              </a:rPr>
              <a:t>Create a </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statement</a:t>
            </a:r>
            <a:r>
              <a:rPr lang="ja-JP" altLang="en-US" sz="2400" dirty="0">
                <a:ea typeface="ＭＳ Ｐゴシック" panose="020B0600070205080204" pitchFamily="34" charset="-128"/>
              </a:rPr>
              <a:t>”</a:t>
            </a:r>
            <a:r>
              <a:rPr lang="en-US" altLang="ja-JP" sz="2400" dirty="0">
                <a:ea typeface="ＭＳ Ｐゴシック" panose="020B0600070205080204" pitchFamily="34" charset="-128"/>
              </a:rPr>
              <a:t> object</a:t>
            </a:r>
          </a:p>
          <a:p>
            <a:pPr lvl="1"/>
            <a:r>
              <a:rPr lang="en-US" altLang="en-US" sz="2400" dirty="0">
                <a:ea typeface="ＭＳ Ｐゴシック" panose="020B0600070205080204" pitchFamily="34" charset="-128"/>
              </a:rPr>
              <a:t>Execute queries using the statement object to send queries and fetch results</a:t>
            </a:r>
          </a:p>
          <a:p>
            <a:pPr lvl="1"/>
            <a:r>
              <a:rPr lang="en-US" altLang="en-US" sz="2400" dirty="0">
                <a:ea typeface="ＭＳ Ｐゴシック" panose="020B0600070205080204" pitchFamily="34" charset="-128"/>
              </a:rPr>
              <a:t>Exception mechanism to handle errors</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D4F88ED0-9ED9-4BC3-8A98-213849EED212}"/>
              </a:ext>
            </a:extLst>
          </p:cNvPr>
          <p:cNvSpPr>
            <a:spLocks noGrp="1" noChangeArrowheads="1"/>
          </p:cNvSpPr>
          <p:nvPr>
            <p:ph type="ctrTitle"/>
          </p:nvPr>
        </p:nvSpPr>
        <p:spPr/>
        <p:txBody>
          <a:bodyPr/>
          <a:lstStyle/>
          <a:p>
            <a:pPr>
              <a:defRPr/>
            </a:pPr>
            <a:r>
              <a:rPr lang="en-US" dirty="0">
                <a:ea typeface="+mj-ea"/>
              </a:rPr>
              <a:t>End of Chapter 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p:cNvSpPr>
            <a:spLocks noGrp="1" noChangeArrowheads="1"/>
          </p:cNvSpPr>
          <p:nvPr>
            <p:ph type="title"/>
          </p:nvPr>
        </p:nvSpPr>
        <p:spPr/>
        <p:txBody>
          <a:bodyPr/>
          <a:lstStyle/>
          <a:p>
            <a:pPr>
              <a:defRPr/>
            </a:pPr>
            <a:r>
              <a:rPr lang="en-US" altLang="zh-CN" dirty="0"/>
              <a:t>Schema of a JDBC Application</a:t>
            </a:r>
            <a:endParaRPr lang="en-US" altLang="en-US" dirty="0">
              <a:effectLst>
                <a:outerShdw blurRad="38100" dist="38100" dir="2700000" algn="tl">
                  <a:srgbClr val="C0C0C0"/>
                </a:outerShdw>
              </a:effectLst>
            </a:endParaRPr>
          </a:p>
        </p:txBody>
      </p:sp>
      <p:sp>
        <p:nvSpPr>
          <p:cNvPr id="9219" name="Rectangle 3"/>
          <p:cNvSpPr>
            <a:spLocks noGrp="1" noChangeArrowheads="1"/>
          </p:cNvSpPr>
          <p:nvPr>
            <p:ph type="body" idx="1"/>
          </p:nvPr>
        </p:nvSpPr>
        <p:spPr>
          <a:xfrm>
            <a:off x="495447" y="1073150"/>
            <a:ext cx="8489065" cy="4791202"/>
          </a:xfrm>
        </p:spPr>
        <p:txBody>
          <a:bodyPr/>
          <a:lstStyle/>
          <a:p>
            <a:r>
              <a:rPr lang="en-US" altLang="zh-CN" sz="2400" dirty="0">
                <a:solidFill>
                  <a:srgbClr val="002060"/>
                </a:solidFill>
              </a:rPr>
              <a:t>Load</a:t>
            </a:r>
            <a:r>
              <a:rPr lang="en-US" altLang="zh-CN" sz="2400" dirty="0"/>
              <a:t> the </a:t>
            </a:r>
            <a:r>
              <a:rPr lang="en-US" altLang="zh-CN" sz="2400" dirty="0">
                <a:solidFill>
                  <a:srgbClr val="002060"/>
                </a:solidFill>
              </a:rPr>
              <a:t>driver</a:t>
            </a:r>
            <a:r>
              <a:rPr lang="en-US" altLang="zh-CN" sz="2400" dirty="0"/>
              <a:t> for a specific </a:t>
            </a:r>
            <a:r>
              <a:rPr lang="en-US" altLang="zh-CN" sz="2400" dirty="0" smtClean="0"/>
              <a:t>DBMS</a:t>
            </a:r>
          </a:p>
          <a:p>
            <a:pPr marL="0" indent="0">
              <a:buNone/>
            </a:pPr>
            <a:r>
              <a:rPr lang="en-US" altLang="zh-CN" sz="1800" dirty="0" smtClean="0"/>
              <a:t>      e.g., </a:t>
            </a:r>
            <a:r>
              <a:rPr lang="en-US" altLang="zh-CN" sz="1800" dirty="0" err="1" smtClean="0"/>
              <a:t>Class.forName</a:t>
            </a:r>
            <a:r>
              <a:rPr lang="en-US" altLang="zh-CN" sz="1800" dirty="0"/>
              <a:t>("</a:t>
            </a:r>
            <a:r>
              <a:rPr lang="en-US" altLang="zh-CN" sz="1800" dirty="0" err="1"/>
              <a:t>com.microsoft.jdbc.sqlserver.SQLServerDriver</a:t>
            </a:r>
            <a:r>
              <a:rPr lang="en-US" altLang="zh-CN" sz="1800" dirty="0"/>
              <a:t>")</a:t>
            </a:r>
            <a:endParaRPr lang="en-US" altLang="zh-CN" sz="1800" dirty="0" smtClean="0"/>
          </a:p>
          <a:p>
            <a:r>
              <a:rPr lang="en-US" altLang="zh-CN" sz="2400" dirty="0" smtClean="0"/>
              <a:t>Establish a </a:t>
            </a:r>
            <a:r>
              <a:rPr lang="en-US" altLang="zh-CN" sz="2400" dirty="0" smtClean="0">
                <a:solidFill>
                  <a:srgbClr val="002060"/>
                </a:solidFill>
              </a:rPr>
              <a:t>connection</a:t>
            </a:r>
            <a:r>
              <a:rPr lang="en-US" altLang="zh-CN" sz="2400" dirty="0" smtClean="0"/>
              <a:t> to a specific database</a:t>
            </a:r>
          </a:p>
          <a:p>
            <a:r>
              <a:rPr lang="en-US" altLang="zh-CN" sz="2400" dirty="0" smtClean="0"/>
              <a:t>Create </a:t>
            </a:r>
            <a:r>
              <a:rPr lang="en-US" altLang="zh-CN" sz="2400" dirty="0"/>
              <a:t>an abstract </a:t>
            </a:r>
            <a:r>
              <a:rPr lang="en-US" altLang="zh-CN" sz="2400" dirty="0">
                <a:solidFill>
                  <a:srgbClr val="002060"/>
                </a:solidFill>
              </a:rPr>
              <a:t>statement</a:t>
            </a:r>
            <a:r>
              <a:rPr lang="en-US" altLang="zh-CN" sz="2400" dirty="0"/>
              <a:t>, to be sent over the connection</a:t>
            </a:r>
          </a:p>
          <a:p>
            <a:r>
              <a:rPr lang="en-US" altLang="zh-CN" sz="2400" dirty="0" smtClean="0">
                <a:solidFill>
                  <a:srgbClr val="002060"/>
                </a:solidFill>
              </a:rPr>
              <a:t>Execute</a:t>
            </a:r>
            <a:r>
              <a:rPr lang="en-US" altLang="zh-CN" sz="2400" dirty="0" smtClean="0"/>
              <a:t> </a:t>
            </a:r>
            <a:r>
              <a:rPr lang="en-US" altLang="zh-CN" sz="2400" dirty="0"/>
              <a:t>the statement by sending a Java string</a:t>
            </a:r>
          </a:p>
          <a:p>
            <a:pPr lvl="1"/>
            <a:r>
              <a:rPr lang="en-US" altLang="zh-CN" sz="2400" dirty="0" err="1" smtClean="0"/>
              <a:t>E.g</a:t>
            </a:r>
            <a:r>
              <a:rPr lang="en-US" altLang="zh-CN" sz="2400" dirty="0" smtClean="0"/>
              <a:t>, returns </a:t>
            </a:r>
            <a:r>
              <a:rPr lang="en-US" altLang="zh-CN" sz="2400" dirty="0"/>
              <a:t>an object of class </a:t>
            </a:r>
            <a:r>
              <a:rPr lang="en-US" altLang="zh-CN" sz="2400" dirty="0" err="1">
                <a:solidFill>
                  <a:srgbClr val="002060"/>
                </a:solidFill>
              </a:rPr>
              <a:t>ResultSet</a:t>
            </a:r>
            <a:endParaRPr lang="en-US" altLang="zh-CN" sz="2400" dirty="0">
              <a:solidFill>
                <a:srgbClr val="002060"/>
              </a:solidFill>
            </a:endParaRPr>
          </a:p>
          <a:p>
            <a:r>
              <a:rPr lang="en-US" altLang="zh-CN" sz="2400" dirty="0" smtClean="0">
                <a:solidFill>
                  <a:srgbClr val="002060"/>
                </a:solidFill>
              </a:rPr>
              <a:t>Process</a:t>
            </a:r>
            <a:r>
              <a:rPr lang="en-US" altLang="zh-CN" sz="2400" dirty="0" smtClean="0"/>
              <a:t> </a:t>
            </a:r>
            <a:r>
              <a:rPr lang="en-US" altLang="zh-CN" sz="2400" dirty="0"/>
              <a:t>the result set with methods of </a:t>
            </a:r>
            <a:r>
              <a:rPr lang="en-US" altLang="zh-CN" sz="2400" dirty="0" err="1"/>
              <a:t>ResultSet</a:t>
            </a:r>
            <a:endParaRPr lang="en-US" altLang="zh-CN" sz="2400" dirty="0"/>
          </a:p>
          <a:p>
            <a:r>
              <a:rPr lang="en-US" altLang="zh-CN" sz="2400" dirty="0" smtClean="0">
                <a:solidFill>
                  <a:srgbClr val="002060"/>
                </a:solidFill>
              </a:rPr>
              <a:t>Close</a:t>
            </a:r>
            <a:r>
              <a:rPr lang="en-US" altLang="zh-CN" sz="2400" dirty="0" smtClean="0"/>
              <a:t> </a:t>
            </a:r>
            <a:r>
              <a:rPr lang="en-US" altLang="zh-CN" sz="2400" dirty="0"/>
              <a:t>statement and connection</a:t>
            </a:r>
            <a:endParaRPr lang="en-US" altLang="en-US" sz="2400" dirty="0">
              <a:ea typeface="ＭＳ Ｐゴシック" panose="020B0600070205080204" pitchFamily="34" charset="-128"/>
            </a:endParaRPr>
          </a:p>
        </p:txBody>
      </p:sp>
    </p:spTree>
    <p:extLst>
      <p:ext uri="{BB962C8B-B14F-4D97-AF65-F5344CB8AC3E}">
        <p14:creationId xmlns:p14="http://schemas.microsoft.com/office/powerpoint/2010/main" val="577313684"/>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93289</TotalTime>
  <Words>6382</Words>
  <Application>Microsoft Office PowerPoint</Application>
  <PresentationFormat>全屏显示(4:3)</PresentationFormat>
  <Paragraphs>632</Paragraphs>
  <Slides>80</Slides>
  <Notes>60</Notes>
  <HiddenSlides>26</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80</vt:i4>
      </vt:variant>
      <vt:variant>
        <vt:lpstr>自定义放映</vt:lpstr>
      </vt:variant>
      <vt:variant>
        <vt:i4>1</vt:i4>
      </vt:variant>
    </vt:vector>
  </HeadingPairs>
  <TitlesOfParts>
    <vt:vector size="93" baseType="lpstr">
      <vt:lpstr>Monotype Sorts</vt:lpstr>
      <vt:lpstr>MS PGothic</vt:lpstr>
      <vt:lpstr>MS PGothic</vt:lpstr>
      <vt:lpstr>宋体</vt:lpstr>
      <vt:lpstr>Arial</vt:lpstr>
      <vt:lpstr>Calibri</vt:lpstr>
      <vt:lpstr>Helvetica</vt:lpstr>
      <vt:lpstr>Tahoma</vt:lpstr>
      <vt:lpstr>Times New Roman</vt:lpstr>
      <vt:lpstr>Webdings</vt:lpstr>
      <vt:lpstr>Wingdings</vt:lpstr>
      <vt:lpstr>2_db-5-grey</vt:lpstr>
      <vt:lpstr>Chapter 5: Advanced SQL</vt:lpstr>
      <vt:lpstr>Outline</vt:lpstr>
      <vt:lpstr>Accessing SQL from a Programming Language</vt:lpstr>
      <vt:lpstr>Accessing SQL from a Programming Language (Cont.)</vt:lpstr>
      <vt:lpstr>PowerPoint 演示文稿</vt:lpstr>
      <vt:lpstr>PowerPoint 演示文稿</vt:lpstr>
      <vt:lpstr>JDBC</vt:lpstr>
      <vt:lpstr>JDBC</vt:lpstr>
      <vt:lpstr>Schema of a JDBC Application</vt:lpstr>
      <vt:lpstr>JDBC Code</vt:lpstr>
      <vt:lpstr>JDBC Code for  Older Versions of Java/JDBC</vt:lpstr>
      <vt:lpstr>JDBC Code (Cont.)</vt:lpstr>
      <vt:lpstr>JDBC SUBSECTIONS       </vt:lpstr>
      <vt:lpstr>JDBC Code Details       </vt:lpstr>
      <vt:lpstr>Prepared Statement</vt:lpstr>
      <vt:lpstr>SQL Injection</vt:lpstr>
      <vt:lpstr>Metadata Features</vt:lpstr>
      <vt:lpstr>Metadata (Cont)</vt:lpstr>
      <vt:lpstr>Metadata (Cont)</vt:lpstr>
      <vt:lpstr>Finding Primary Keys</vt:lpstr>
      <vt:lpstr>Transaction Control in JDBC</vt:lpstr>
      <vt:lpstr>Other JDBC Features</vt:lpstr>
      <vt:lpstr>SQLJ</vt:lpstr>
      <vt:lpstr>PowerPoint 演示文稿</vt:lpstr>
      <vt:lpstr>ODBC</vt:lpstr>
      <vt:lpstr>Embedded SQL</vt:lpstr>
      <vt:lpstr>Embedded SQL (Cont.)</vt:lpstr>
      <vt:lpstr>Embedded SQL (Cont.)</vt:lpstr>
      <vt:lpstr>Embedded SQL (Cont.)</vt:lpstr>
      <vt:lpstr>Embedded SQL (Cont.)</vt:lpstr>
      <vt:lpstr>Updates Through Embedded SQL</vt:lpstr>
      <vt:lpstr>Embedded SQL Example</vt:lpstr>
      <vt:lpstr>PowerPoint 演示文稿</vt:lpstr>
      <vt:lpstr>Functions and Procedures</vt:lpstr>
      <vt:lpstr>Declaring SQL Functions</vt:lpstr>
      <vt:lpstr>Table Functions</vt:lpstr>
      <vt:lpstr>SQL Procedures</vt:lpstr>
      <vt:lpstr>SQL Procedures (Cont.)</vt:lpstr>
      <vt:lpstr>Language Constructs for Procedures &amp; Functions</vt:lpstr>
      <vt:lpstr>Language Constructs (Cont.)</vt:lpstr>
      <vt:lpstr>Language Constructs – if-then-else</vt:lpstr>
      <vt:lpstr>Example procedure</vt:lpstr>
      <vt:lpstr>练习：写一个函数找出所有的supervisors</vt:lpstr>
      <vt:lpstr>External Language Routines</vt:lpstr>
      <vt:lpstr>External Language Routines (Cont.)</vt:lpstr>
      <vt:lpstr>Security with External Language Routines</vt:lpstr>
      <vt:lpstr>PowerPoint 演示文稿</vt:lpstr>
      <vt:lpstr>Triggers</vt:lpstr>
      <vt:lpstr>Triggering Events and Actions in SQL</vt:lpstr>
      <vt:lpstr>Trigger to Maintain credits_earned value</vt:lpstr>
      <vt:lpstr>Statement Level Triggers</vt:lpstr>
      <vt:lpstr>When Not To Use Triggers</vt:lpstr>
      <vt:lpstr>When Not To Use Triggers (Cont.)</vt:lpstr>
      <vt:lpstr>触发器概述</vt:lpstr>
      <vt:lpstr>触发器概述</vt:lpstr>
      <vt:lpstr>触发器概述</vt:lpstr>
      <vt:lpstr>创建触发器</vt:lpstr>
      <vt:lpstr>创建触发器</vt:lpstr>
      <vt:lpstr>触发器说明</vt:lpstr>
      <vt:lpstr>触发器说明</vt:lpstr>
      <vt:lpstr>触发器说明</vt:lpstr>
      <vt:lpstr>触发器说明</vt:lpstr>
      <vt:lpstr>触发器说明</vt:lpstr>
      <vt:lpstr>触发器说明</vt:lpstr>
      <vt:lpstr>触发器说明</vt:lpstr>
      <vt:lpstr>PowerPoint 演示文稿</vt:lpstr>
      <vt:lpstr>Recursion in SQL</vt:lpstr>
      <vt:lpstr>The Power of Recursion</vt:lpstr>
      <vt:lpstr>The Power of Recursion</vt:lpstr>
      <vt:lpstr>Example of Fixed-Point Computation</vt:lpstr>
      <vt:lpstr>Advanced Aggregation Features</vt:lpstr>
      <vt:lpstr>Ranking</vt:lpstr>
      <vt:lpstr>Ranking</vt:lpstr>
      <vt:lpstr>Ranking (Cont.)</vt:lpstr>
      <vt:lpstr>Ranking (Cont.)</vt:lpstr>
      <vt:lpstr>Ranking (Cont.)</vt:lpstr>
      <vt:lpstr>Windowing</vt:lpstr>
      <vt:lpstr>Windowing</vt:lpstr>
      <vt:lpstr>Windowing (Cont.)</vt:lpstr>
      <vt:lpstr>End of Chapter 5</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dell</cp:lastModifiedBy>
  <cp:revision>538</cp:revision>
  <cp:lastPrinted>1999-06-28T19:27:31Z</cp:lastPrinted>
  <dcterms:created xsi:type="dcterms:W3CDTF">2009-12-21T15:40:22Z</dcterms:created>
  <dcterms:modified xsi:type="dcterms:W3CDTF">2023-09-22T09:01:11Z</dcterms:modified>
</cp:coreProperties>
</file>