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2.svg" ContentType="image/svg+xml"/>
  <Override PartName="/ppt/media/image3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103"/>
  </p:handoutMasterIdLst>
  <p:sldIdLst>
    <p:sldId id="423" r:id="rId3"/>
    <p:sldId id="337" r:id="rId5"/>
    <p:sldId id="424" r:id="rId6"/>
    <p:sldId id="421" r:id="rId7"/>
    <p:sldId id="339" r:id="rId8"/>
    <p:sldId id="461" r:id="rId9"/>
    <p:sldId id="340" r:id="rId10"/>
    <p:sldId id="342" r:id="rId11"/>
    <p:sldId id="341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36" r:id="rId68"/>
    <p:sldId id="437" r:id="rId69"/>
    <p:sldId id="438" r:id="rId70"/>
    <p:sldId id="439" r:id="rId71"/>
    <p:sldId id="440" r:id="rId72"/>
    <p:sldId id="441" r:id="rId73"/>
    <p:sldId id="442" r:id="rId74"/>
    <p:sldId id="443" r:id="rId75"/>
    <p:sldId id="444" r:id="rId76"/>
    <p:sldId id="445" r:id="rId77"/>
    <p:sldId id="446" r:id="rId78"/>
    <p:sldId id="447" r:id="rId79"/>
    <p:sldId id="448" r:id="rId80"/>
    <p:sldId id="449" r:id="rId81"/>
    <p:sldId id="450" r:id="rId82"/>
    <p:sldId id="451" r:id="rId83"/>
    <p:sldId id="452" r:id="rId84"/>
    <p:sldId id="453" r:id="rId85"/>
    <p:sldId id="454" r:id="rId86"/>
    <p:sldId id="462" r:id="rId87"/>
    <p:sldId id="464" r:id="rId88"/>
    <p:sldId id="465" r:id="rId89"/>
    <p:sldId id="466" r:id="rId90"/>
    <p:sldId id="468" r:id="rId91"/>
    <p:sldId id="469" r:id="rId92"/>
    <p:sldId id="470" r:id="rId93"/>
    <p:sldId id="471" r:id="rId94"/>
    <p:sldId id="472" r:id="rId95"/>
    <p:sldId id="473" r:id="rId96"/>
    <p:sldId id="474" r:id="rId97"/>
    <p:sldId id="475" r:id="rId98"/>
    <p:sldId id="478" r:id="rId99"/>
    <p:sldId id="477" r:id="rId100"/>
    <p:sldId id="455" r:id="rId101"/>
    <p:sldId id="419" r:id="rId102"/>
  </p:sldIdLst>
  <p:sldSz cx="9144000" cy="6858000" type="screen4x3"/>
  <p:notesSz cx="6997700" cy="9283700"/>
  <p:custShowLst>
    <p:custShow name="Custom Show 1" id="0">
      <p:sldLst/>
    </p:custShow>
  </p:custShowLst>
  <p:custDataLst>
    <p:tags r:id="rId10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0562" autoAdjust="0"/>
  </p:normalViewPr>
  <p:slideViewPr>
    <p:cSldViewPr snapToGrid="0" showGuides="1">
      <p:cViewPr varScale="1">
        <p:scale>
          <a:sx n="62" d="100"/>
          <a:sy n="62" d="100"/>
        </p:scale>
        <p:origin x="1268" y="4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8" Type="http://schemas.openxmlformats.org/officeDocument/2006/relationships/tags" Target="tags/tag1.xml"/><Relationship Id="rId107" Type="http://schemas.openxmlformats.org/officeDocument/2006/relationships/commentAuthors" Target="commentAuthors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handoutMaster" Target="handoutMasters/handoutMaster1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4" Type="http://schemas.openxmlformats.org/officeDocument/2006/relationships/slide" Target="slides/slide97.xml"/><Relationship Id="rId3" Type="http://schemas.openxmlformats.org/officeDocument/2006/relationships/slide" Target="slides/slide95.xml"/><Relationship Id="rId2" Type="http://schemas.openxmlformats.org/officeDocument/2006/relationships/slide" Target="slides/slide93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89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789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789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789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789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78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78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78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78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特化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</a:rPr>
              <a:t>概化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9935" indent="-288290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379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440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085" indent="-230505" defTabSz="93599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73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37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020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665" indent="-230505" defTabSz="93599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5" name="Text Box 5"/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emf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emf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emf"/><Relationship Id="rId3" Type="http://schemas.openxmlformats.org/officeDocument/2006/relationships/image" Target="../media/image33.emf"/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e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7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e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e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emf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e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2400" dirty="0"/>
              <a:t>The ER data mode was developed to facilitate database design by allowing specification of an </a:t>
            </a:r>
            <a:r>
              <a:rPr lang="en-US" altLang="en-US" sz="24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2400" dirty="0"/>
              <a:t>that represents the overall logical structure of a database.</a:t>
            </a:r>
            <a:endParaRPr lang="en-US" altLang="en-US" sz="2400" dirty="0"/>
          </a:p>
          <a:p>
            <a:r>
              <a:rPr lang="en-US" altLang="en-US" sz="2400" dirty="0"/>
              <a:t>The ER data model employs three basic concepts: </a:t>
            </a:r>
            <a:endParaRPr lang="en-US" altLang="en-US" sz="2400" dirty="0"/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entity sets,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relationship sets,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attributes.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r>
              <a:rPr lang="en-US" altLang="en-US" sz="2400" dirty="0"/>
              <a:t>The ER model also has an associated diagrammatic representation, the </a:t>
            </a:r>
            <a:r>
              <a:rPr lang="en-US" altLang="en-US" sz="2400" b="1" dirty="0">
                <a:solidFill>
                  <a:srgbClr val="002060"/>
                </a:solidFill>
              </a:rPr>
              <a:t>ER diagram</a:t>
            </a:r>
            <a:r>
              <a:rPr lang="en-US" altLang="en-US" sz="2400" dirty="0"/>
              <a:t>, which can express the overall logical structure of a database graphically.</a:t>
            </a:r>
            <a:endParaRPr lang="en-US" altLang="en-US" sz="24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2000" dirty="0"/>
              <a:t>An </a:t>
            </a:r>
            <a:r>
              <a:rPr lang="en-US" altLang="en-US" sz="2400" b="1" dirty="0">
                <a:solidFill>
                  <a:srgbClr val="002060"/>
                </a:solidFill>
              </a:rPr>
              <a:t>entity</a:t>
            </a:r>
            <a:r>
              <a:rPr lang="en-US" altLang="en-US" sz="2000" b="1" dirty="0"/>
              <a:t> </a:t>
            </a:r>
            <a:r>
              <a:rPr lang="en-US" altLang="en-US" sz="2000" dirty="0"/>
              <a:t>is an object that exists and is distinguishable from other objects.</a:t>
            </a:r>
            <a:endParaRPr lang="en-US" altLang="en-US" sz="2000" dirty="0"/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Example:  specific person, company, event, plant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/>
              <a:t>An </a:t>
            </a:r>
            <a:r>
              <a:rPr lang="en-US" altLang="en-US" sz="2400" b="1" dirty="0">
                <a:solidFill>
                  <a:srgbClr val="002060"/>
                </a:solidFill>
              </a:rPr>
              <a:t>entity set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is a set of entities of the same type that share the same properties.</a:t>
            </a:r>
            <a:endParaRPr lang="en-US" altLang="en-US" sz="2000" dirty="0"/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Example: set of all persons, companies, trees, holidays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/>
              <a:t>An entity is represented by a set of attributes</a:t>
            </a:r>
            <a:r>
              <a:rPr lang="en-US" altLang="en-US" sz="2000" dirty="0"/>
              <a:t>; i.e., descriptive properties possessed by all members of an entity set.</a:t>
            </a:r>
            <a:endParaRPr lang="en-US" altLang="en-US" sz="2000" dirty="0"/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Example: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buFont typeface="Monotype Sorts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     	</a:t>
            </a:r>
            <a:r>
              <a:rPr lang="en-US" altLang="en-US" sz="2000" i="1" dirty="0">
                <a:ea typeface="MS PGothic" panose="020B0600070205080204" pitchFamily="34" charset="-128"/>
              </a:rPr>
              <a:t>instructor =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</a:rPr>
              <a:t>ID, name, salary 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br>
              <a:rPr lang="en-US" altLang="en-US" sz="2000" i="1" dirty="0">
                <a:ea typeface="MS PGothic" panose="020B0600070205080204" pitchFamily="34" charset="-128"/>
              </a:rPr>
            </a:br>
            <a:r>
              <a:rPr lang="en-US" altLang="en-US" sz="2000" i="1" dirty="0">
                <a:ea typeface="MS PGothic" panose="020B0600070205080204" pitchFamily="34" charset="-128"/>
              </a:rPr>
              <a:t>	course=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course_id</a:t>
            </a:r>
            <a:r>
              <a:rPr lang="en-US" altLang="en-US" sz="2000" i="1" dirty="0">
                <a:ea typeface="MS PGothic" panose="020B0600070205080204" pitchFamily="34" charset="-128"/>
              </a:rPr>
              <a:t>, title, credits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endParaRPr lang="en-US" altLang="en-US" sz="2000" i="1" dirty="0">
              <a:solidFill>
                <a:schemeClr val="tx2"/>
              </a:solidFill>
              <a:ea typeface="MS PGothic" panose="020B0600070205080204" pitchFamily="34" charset="-128"/>
            </a:endParaRPr>
          </a:p>
          <a:p>
            <a:r>
              <a:rPr lang="en-US" altLang="en-US" sz="2000" dirty="0"/>
              <a:t>A subset of the attributes form a  </a:t>
            </a:r>
            <a:r>
              <a:rPr lang="en-US" altLang="en-US" sz="2000" b="1" dirty="0">
                <a:solidFill>
                  <a:srgbClr val="002060"/>
                </a:solidFill>
              </a:rPr>
              <a:t>primary key </a:t>
            </a:r>
            <a:r>
              <a:rPr lang="en-US" altLang="en-US" sz="2000" dirty="0"/>
              <a:t>of the entity set; i.e., uniquely identifying each member of the set.</a:t>
            </a:r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Entity sets can be represented graphically as follows:</a:t>
            </a:r>
            <a:endParaRPr kumimoji="1" lang="en-US" altLang="en-US" sz="2400" dirty="0"/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/>
              <a:t>Rectangles represent entity sets.</a:t>
            </a:r>
            <a:endParaRPr kumimoji="1" lang="en-US" altLang="en-US" sz="2400" dirty="0"/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/>
              <a:t>Attributes listed inside entity rectangle</a:t>
            </a:r>
            <a:endParaRPr kumimoji="1" lang="en-US" altLang="en-US" sz="2400" dirty="0"/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400" dirty="0"/>
              <a:t>Underline indicates primary key attributes</a:t>
            </a:r>
            <a:endParaRPr kumimoji="1" lang="en-US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4799" y="3672024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  <a:endParaRPr lang="en-US" dirty="0">
              <a:ea typeface="+mj-ea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320" algn="ctr"/>
              </a:tabLst>
            </a:pP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2060"/>
                </a:solidFill>
              </a:rPr>
              <a:t>relationship</a:t>
            </a:r>
            <a:r>
              <a:rPr lang="en-US" altLang="en-US" sz="2400" dirty="0"/>
              <a:t> is an association among several entities</a:t>
            </a:r>
            <a:endParaRPr lang="en-US" altLang="en-US" sz="2400" dirty="0"/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320" algn="ctr"/>
              </a:tabLst>
            </a:pPr>
            <a:r>
              <a:rPr lang="en-US" altLang="en-US" sz="2400" dirty="0"/>
              <a:t>	Example:</a:t>
            </a:r>
            <a:br>
              <a:rPr lang="en-US" altLang="en-US" sz="2400" dirty="0"/>
            </a:br>
            <a:r>
              <a:rPr lang="en-US" altLang="en-US" sz="2400" dirty="0"/>
              <a:t>	 44553 (Peltier</a:t>
            </a:r>
            <a:r>
              <a:rPr lang="en-US" altLang="en-US" sz="2400" u="sng" dirty="0"/>
              <a:t>)</a:t>
            </a:r>
            <a:r>
              <a:rPr lang="en-US" altLang="en-US" sz="2400" dirty="0"/>
              <a:t> 	</a:t>
            </a:r>
            <a:r>
              <a:rPr lang="en-US" altLang="en-US" sz="2400" i="1" u="sng" dirty="0"/>
              <a:t>advisor</a:t>
            </a:r>
            <a:r>
              <a:rPr lang="en-US" altLang="en-US" sz="2400" dirty="0"/>
              <a:t>	 22222 (</a:t>
            </a:r>
            <a:r>
              <a:rPr lang="en-US" altLang="en-US" sz="2400" u="sng" dirty="0"/>
              <a:t>Einstein)</a:t>
            </a:r>
            <a:r>
              <a:rPr lang="en-US" altLang="en-US" sz="2400" dirty="0"/>
              <a:t> </a:t>
            </a:r>
            <a:br>
              <a:rPr lang="en-US" altLang="en-US" sz="2400" u="sng" dirty="0"/>
            </a:br>
            <a:r>
              <a:rPr lang="en-US" altLang="en-US" sz="2400" dirty="0"/>
              <a:t>	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entity	relationship set	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entity</a:t>
            </a:r>
            <a:endParaRPr lang="en-US" altLang="en-US" sz="2000" dirty="0"/>
          </a:p>
          <a:p>
            <a:pPr>
              <a:tabLst>
                <a:tab pos="1536700" algn="ctr"/>
                <a:tab pos="3543300" algn="ctr"/>
                <a:tab pos="5481320" algn="ctr"/>
              </a:tabLst>
            </a:pP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is a mathematical relation among </a:t>
            </a:r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 2 entities, each taken from entity sets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320" algn="ctr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	{(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, … </a:t>
            </a:r>
            <a:r>
              <a:rPr lang="en-US" altLang="en-US" sz="2400" i="1" dirty="0" err="1">
                <a:sym typeface="Symbol" panose="05050102010706020507" pitchFamily="18" charset="2"/>
              </a:rPr>
              <a:t>e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|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  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 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, …, </a:t>
            </a:r>
            <a:r>
              <a:rPr lang="en-US" altLang="en-US" sz="2400" i="1" dirty="0" err="1">
                <a:sym typeface="Symbol" panose="05050102010706020507" pitchFamily="18" charset="2"/>
              </a:rPr>
              <a:t>e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   </a:t>
            </a:r>
            <a:r>
              <a:rPr lang="en-US" altLang="en-US" sz="2400" i="1" dirty="0" err="1">
                <a:sym typeface="Symbol" panose="05050102010706020507" pitchFamily="18" charset="2"/>
              </a:rPr>
              <a:t>E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}</a:t>
            </a:r>
            <a:br>
              <a:rPr lang="en-US" altLang="en-US" sz="2400" dirty="0">
                <a:sym typeface="Symbol" panose="05050102010706020507" pitchFamily="18" charset="2"/>
              </a:rPr>
            </a:b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where (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e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, …, </a:t>
            </a:r>
            <a:r>
              <a:rPr lang="en-US" altLang="en-US" sz="2400" i="1" dirty="0" err="1">
                <a:sym typeface="Symbol" panose="05050102010706020507" pitchFamily="18" charset="2"/>
              </a:rPr>
              <a:t>e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) is a relationship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lvl="1">
              <a:tabLst>
                <a:tab pos="1536700" algn="ctr"/>
                <a:tab pos="3543300" algn="ctr"/>
                <a:tab pos="5481320" algn="ctr"/>
              </a:tabLst>
            </a:pP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Example: </a:t>
            </a:r>
            <a:endParaRPr lang="en-US" altLang="en-US" sz="24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320" algn="ctr"/>
              </a:tabLst>
            </a:pPr>
            <a:r>
              <a:rPr lang="en-US" altLang="en-US" sz="2400" dirty="0">
                <a:ea typeface="MS PGothic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2400" i="1" dirty="0">
                <a:ea typeface="MS PGothic" panose="020B0600070205080204" pitchFamily="34" charset="-128"/>
                <a:sym typeface="Symbol" panose="05050102010706020507" pitchFamily="18" charset="2"/>
              </a:rPr>
              <a:t>advisor</a:t>
            </a:r>
            <a:endParaRPr lang="en-US" altLang="en-US" sz="24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Example: we define the relationship set  </a:t>
            </a:r>
            <a:r>
              <a:rPr kumimoji="1" lang="en-US" altLang="en-US" sz="2400" i="1" dirty="0"/>
              <a:t>advisor</a:t>
            </a:r>
            <a:r>
              <a:rPr kumimoji="1" lang="en-US" altLang="en-US" sz="2400" dirty="0"/>
              <a:t> to denote the associations between students and the instructors who act as their advisors.</a:t>
            </a:r>
            <a:endParaRPr kumimoji="1" lang="en-US" altLang="en-US" sz="2400" dirty="0"/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Pictorially, we draw a line between related entities.</a:t>
            </a:r>
            <a:endParaRPr kumimoji="1" lang="en-US" altLang="en-US" sz="24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3143251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Diamonds represent relationship sets</a:t>
            </a:r>
            <a:r>
              <a:rPr kumimoji="1" lang="en-US" altLang="en-US" sz="2000" dirty="0"/>
              <a:t>.</a:t>
            </a:r>
            <a:endParaRPr kumimoji="1" lang="en-US" altLang="en-US" sz="2000" dirty="0"/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2400" dirty="0"/>
              <a:t>An attribute can also be associated with a relationship set.</a:t>
            </a:r>
            <a:endParaRPr lang="en-US" altLang="en-US" sz="2400" dirty="0"/>
          </a:p>
          <a:p>
            <a:r>
              <a:rPr lang="en-US" altLang="en-US" sz="2400" dirty="0"/>
              <a:t>For instance, the </a:t>
            </a:r>
            <a:r>
              <a:rPr lang="en-US" altLang="en-US" sz="2400" i="1" dirty="0"/>
              <a:t>advisor </a:t>
            </a:r>
            <a:r>
              <a:rPr lang="en-US" altLang="en-US" sz="2400" dirty="0"/>
              <a:t>relationship set between entity sets </a:t>
            </a:r>
            <a:r>
              <a:rPr lang="en-US" altLang="en-US" sz="2400" i="1" dirty="0"/>
              <a:t>instructor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student </a:t>
            </a:r>
            <a:r>
              <a:rPr lang="en-US" altLang="en-US" sz="2400" dirty="0"/>
              <a:t>may have the attribute </a:t>
            </a:r>
            <a:r>
              <a:rPr lang="en-US" altLang="en-US" sz="2400" i="1" dirty="0"/>
              <a:t>date </a:t>
            </a:r>
            <a:r>
              <a:rPr lang="en-US" altLang="en-US" sz="2400" dirty="0"/>
              <a:t>which tracks when the student started being associated with the advisor</a:t>
            </a:r>
            <a:endParaRPr lang="en-US" altLang="en-US" sz="2400" dirty="0"/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40" y="362116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2400" dirty="0"/>
              <a:t>Entity sets of a relationship need not be distinct</a:t>
            </a:r>
            <a:endParaRPr kumimoji="0" lang="en-US" altLang="en-US" sz="2400" dirty="0"/>
          </a:p>
          <a:p>
            <a:pPr lvl="1"/>
            <a:r>
              <a:rPr kumimoji="0" lang="en-US" altLang="en-US" sz="2400" dirty="0">
                <a:ea typeface="MS PGothic" panose="020B0600070205080204" pitchFamily="34" charset="-128"/>
              </a:rPr>
              <a:t>Each occurrence of an entity set plays a “role” in the relationship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r>
              <a:rPr lang="en-US" altLang="en-US" sz="2400" dirty="0"/>
              <a:t>The labels “</a:t>
            </a:r>
            <a:r>
              <a:rPr lang="en-US" altLang="ja-JP" sz="2400" i="1" dirty="0" err="1"/>
              <a:t>course_id</a:t>
            </a:r>
            <a:r>
              <a:rPr lang="en-US" altLang="en-US" sz="2400" dirty="0"/>
              <a:t>”</a:t>
            </a:r>
            <a:r>
              <a:rPr lang="en-US" altLang="ja-JP" sz="2400" dirty="0"/>
              <a:t> and </a:t>
            </a:r>
            <a:r>
              <a:rPr lang="en-US" altLang="en-US" sz="2400" dirty="0"/>
              <a:t>“</a:t>
            </a:r>
            <a:r>
              <a:rPr lang="en-US" altLang="ja-JP" sz="2400" i="1" dirty="0" err="1"/>
              <a:t>prereq_id</a:t>
            </a:r>
            <a:r>
              <a:rPr lang="en-US" altLang="en-US" sz="2400" dirty="0"/>
              <a:t>”</a:t>
            </a:r>
            <a:r>
              <a:rPr lang="en-US" altLang="ja-JP" sz="2400" dirty="0"/>
              <a:t> are called </a:t>
            </a:r>
            <a:r>
              <a:rPr lang="en-US" altLang="ja-JP" sz="2400" b="1" dirty="0">
                <a:solidFill>
                  <a:srgbClr val="002060"/>
                </a:solidFill>
              </a:rPr>
              <a:t>roles</a:t>
            </a:r>
            <a:r>
              <a:rPr lang="en-US" altLang="ja-JP" sz="2400" dirty="0"/>
              <a:t>.</a:t>
            </a:r>
            <a:endParaRPr lang="en-US" altLang="en-US" sz="24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038" y="3586802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2000" dirty="0"/>
              <a:t>Overview of the Design Process</a:t>
            </a:r>
            <a:endParaRPr lang="en-US" altLang="en-US" sz="2000" dirty="0"/>
          </a:p>
          <a:p>
            <a:r>
              <a:rPr lang="en-US" altLang="en-US" sz="2000" dirty="0"/>
              <a:t>The Entity-Relationship Model</a:t>
            </a:r>
            <a:endParaRPr lang="en-US" altLang="en-US" sz="2000" dirty="0"/>
          </a:p>
          <a:p>
            <a:r>
              <a:rPr lang="en-US" altLang="en-US" sz="2000" dirty="0"/>
              <a:t>Complex Attributes</a:t>
            </a:r>
            <a:endParaRPr lang="en-US" altLang="en-US" sz="2000" dirty="0"/>
          </a:p>
          <a:p>
            <a:r>
              <a:rPr lang="en-US" altLang="en-US" sz="2000" dirty="0"/>
              <a:t>Mapping Cardinalities</a:t>
            </a:r>
            <a:endParaRPr lang="en-US" altLang="en-US" sz="2000" dirty="0"/>
          </a:p>
          <a:p>
            <a:r>
              <a:rPr lang="en-US" altLang="en-US" sz="2000" dirty="0"/>
              <a:t>Primary Key</a:t>
            </a:r>
            <a:endParaRPr lang="en-US" altLang="en-US" sz="2000" dirty="0"/>
          </a:p>
          <a:p>
            <a:r>
              <a:rPr lang="en-US" altLang="en-US" sz="2000" dirty="0"/>
              <a:t>Removing Redundant Attributes in Entity Sets</a:t>
            </a:r>
            <a:endParaRPr lang="en-US" altLang="en-US" sz="2000" dirty="0"/>
          </a:p>
          <a:p>
            <a:r>
              <a:rPr lang="en-US" altLang="en-US" sz="2000" dirty="0"/>
              <a:t>Reducing ER Diagrams to Relational Schemas</a:t>
            </a:r>
            <a:endParaRPr lang="en-US" altLang="en-US" sz="2000" dirty="0"/>
          </a:p>
          <a:p>
            <a:r>
              <a:rPr lang="en-US" altLang="en-US" sz="2000" dirty="0"/>
              <a:t>Extended E-R Features</a:t>
            </a:r>
            <a:endParaRPr lang="en-US" altLang="en-US" sz="2000" dirty="0"/>
          </a:p>
          <a:p>
            <a:r>
              <a:rPr lang="en-US" altLang="en-US" sz="2000" dirty="0"/>
              <a:t>Entity-Relationship Design Issues</a:t>
            </a:r>
            <a:endParaRPr lang="en-US" altLang="en-US" sz="2000" dirty="0"/>
          </a:p>
          <a:p>
            <a:r>
              <a:rPr lang="en-US" altLang="en-US" sz="2000" dirty="0"/>
              <a:t>Alternative Notations for Modeling Data</a:t>
            </a:r>
            <a:endParaRPr lang="en-US" altLang="en-US" sz="2000" dirty="0"/>
          </a:p>
          <a:p>
            <a:r>
              <a:rPr lang="en-US" altLang="en-US" sz="2000" dirty="0"/>
              <a:t>Other Aspects of Database Design</a:t>
            </a:r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2400" dirty="0"/>
              <a:t>Binary relationship</a:t>
            </a:r>
            <a:endParaRPr lang="en-US" altLang="en-US" sz="2400" dirty="0"/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involve two entity sets (or degree two).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most relationship sets in a database system are binary.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r>
              <a:rPr lang="en-US" altLang="en-US" sz="2400" dirty="0"/>
              <a:t>Relationships between more than two entity sets are rare.  Most relationships are binary. (More on this later.)</a:t>
            </a:r>
            <a:endParaRPr lang="en-US" altLang="en-US" sz="2400" dirty="0"/>
          </a:p>
          <a:p>
            <a:pPr lvl="1">
              <a:buClr>
                <a:srgbClr val="FF9933"/>
              </a:buClr>
            </a:pPr>
            <a:r>
              <a:rPr lang="en-US" altLang="en-US" sz="2400" dirty="0">
                <a:ea typeface="MS PGothic" panose="020B0600070205080204" pitchFamily="34" charset="-128"/>
              </a:rPr>
              <a:t>Example: </a:t>
            </a:r>
            <a:r>
              <a:rPr lang="en-US" altLang="en-US" sz="2400" i="1" dirty="0">
                <a:ea typeface="MS PGothic" panose="020B0600070205080204" pitchFamily="34" charset="-128"/>
              </a:rPr>
              <a:t>students</a:t>
            </a:r>
            <a:r>
              <a:rPr lang="en-US" altLang="en-US" sz="2400" dirty="0">
                <a:ea typeface="MS PGothic" panose="020B0600070205080204" pitchFamily="34" charset="-128"/>
              </a:rPr>
              <a:t> work on research </a:t>
            </a:r>
            <a:r>
              <a:rPr lang="en-US" altLang="en-US" sz="2400" i="1" dirty="0">
                <a:ea typeface="MS PGothic" panose="020B0600070205080204" pitchFamily="34" charset="-128"/>
              </a:rPr>
              <a:t>projects</a:t>
            </a:r>
            <a:r>
              <a:rPr lang="en-US" altLang="en-US" sz="2400" dirty="0">
                <a:ea typeface="MS PGothic" panose="020B0600070205080204" pitchFamily="34" charset="-128"/>
              </a:rPr>
              <a:t> under the guidance of an </a:t>
            </a:r>
            <a:r>
              <a:rPr lang="en-US" altLang="en-US" sz="2400" i="1" dirty="0">
                <a:ea typeface="MS PGothic" panose="020B0600070205080204" pitchFamily="34" charset="-128"/>
              </a:rPr>
              <a:t>instructor</a:t>
            </a:r>
            <a:r>
              <a:rPr lang="en-US" altLang="en-US" sz="2400" dirty="0">
                <a:ea typeface="MS PGothic" panose="020B0600070205080204" pitchFamily="34" charset="-128"/>
              </a:rPr>
              <a:t>.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Clr>
                <a:srgbClr val="FF9933"/>
              </a:buClr>
            </a:pPr>
            <a:r>
              <a:rPr lang="en-US" altLang="en-US" sz="2400" dirty="0">
                <a:ea typeface="MS PGothic" panose="020B0600070205080204" pitchFamily="34" charset="-128"/>
              </a:rPr>
              <a:t>relationship </a:t>
            </a:r>
            <a:r>
              <a:rPr lang="en-US" altLang="en-US" sz="2400" i="1" dirty="0" err="1">
                <a:ea typeface="MS PGothic" panose="020B0600070205080204" pitchFamily="34" charset="-128"/>
              </a:rPr>
              <a:t>proj_guide</a:t>
            </a:r>
            <a:r>
              <a:rPr lang="en-US" altLang="en-US" sz="2400" dirty="0">
                <a:ea typeface="MS PGothic" panose="020B0600070205080204" pitchFamily="34" charset="-128"/>
              </a:rPr>
              <a:t> is a ternary relationship between </a:t>
            </a:r>
            <a:r>
              <a:rPr lang="en-US" altLang="en-US" sz="2400" i="1" dirty="0">
                <a:ea typeface="MS PGothic" panose="020B0600070205080204" pitchFamily="34" charset="-128"/>
              </a:rPr>
              <a:t>instructor, student, </a:t>
            </a:r>
            <a:r>
              <a:rPr lang="en-US" altLang="en-US" sz="2400" dirty="0">
                <a:ea typeface="MS PGothic" panose="020B0600070205080204" pitchFamily="34" charset="-128"/>
              </a:rPr>
              <a:t>and </a:t>
            </a:r>
            <a:r>
              <a:rPr lang="en-US" altLang="en-US" sz="2400" i="1" dirty="0">
                <a:ea typeface="MS PGothic" panose="020B0600070205080204" pitchFamily="34" charset="-128"/>
              </a:rPr>
              <a:t>project</a:t>
            </a:r>
            <a:endParaRPr kumimoji="0" lang="en-US" altLang="en-US" sz="2400" dirty="0">
              <a:ea typeface="MS PGothic" panose="020B0600070205080204" pitchFamily="34" charset="-128"/>
            </a:endParaRPr>
          </a:p>
          <a:p>
            <a:pPr lvl="1"/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2400" dirty="0"/>
              <a:t>Most relationship sets are binary</a:t>
            </a:r>
            <a:endParaRPr lang="en-US" altLang="en-US" sz="2400" dirty="0"/>
          </a:p>
          <a:p>
            <a:r>
              <a:rPr lang="en-US" altLang="en-US" sz="2400" dirty="0"/>
              <a:t>There are  occasions when it is more convenient to represent relationships as non-binary.</a:t>
            </a:r>
            <a:endParaRPr lang="en-US" altLang="en-US" sz="2400" dirty="0"/>
          </a:p>
          <a:p>
            <a:r>
              <a:rPr lang="en-US" altLang="en-US" sz="2400" dirty="0"/>
              <a:t>E-R Diagram with a Ternary Relationship</a:t>
            </a:r>
            <a:endParaRPr lang="en-US" altLang="en-US" sz="24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774" y="3594586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2400" dirty="0"/>
              <a:t>Attribute types:</a:t>
            </a:r>
            <a:endParaRPr lang="en-US" altLang="en-US" sz="2400" dirty="0"/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ea typeface="MS PGothic" panose="020B0600070205080204" pitchFamily="34" charset="-128"/>
              </a:rPr>
              <a:t>Simple</a:t>
            </a:r>
            <a:r>
              <a:rPr lang="en-US" altLang="en-US" sz="2400" dirty="0">
                <a:ea typeface="MS PGothic" panose="020B0600070205080204" pitchFamily="34" charset="-128"/>
              </a:rPr>
              <a:t> and </a:t>
            </a:r>
            <a:r>
              <a:rPr lang="en-US" altLang="en-US" sz="2400" b="1" dirty="0">
                <a:solidFill>
                  <a:srgbClr val="002060"/>
                </a:solidFill>
                <a:ea typeface="MS PGothic" panose="020B0600070205080204" pitchFamily="34" charset="-128"/>
              </a:rPr>
              <a:t>composite</a:t>
            </a:r>
            <a:r>
              <a:rPr lang="en-US" altLang="en-US" sz="2400" dirty="0">
                <a:ea typeface="MS PGothic" panose="020B0600070205080204" pitchFamily="34" charset="-128"/>
              </a:rPr>
              <a:t> attributes</a:t>
            </a:r>
            <a:r>
              <a:rPr lang="en-US" altLang="en-US" sz="2400" dirty="0" smtClean="0">
                <a:ea typeface="MS PGothic" panose="020B0600070205080204" pitchFamily="34" charset="-128"/>
              </a:rPr>
              <a:t>.</a:t>
            </a:r>
            <a:endParaRPr lang="en-US" altLang="en-US" sz="2400" dirty="0" smtClean="0">
              <a:ea typeface="MS PGothic" panose="020B0600070205080204" pitchFamily="34" charset="-128"/>
            </a:endParaRPr>
          </a:p>
          <a:p>
            <a:pPr lvl="2"/>
            <a:r>
              <a:rPr lang="en-US" altLang="en-US" sz="2400" dirty="0" smtClean="0">
                <a:ea typeface="MS PGothic" panose="020B0600070205080204" pitchFamily="34" charset="-128"/>
              </a:rPr>
              <a:t>Example: name (first name, last name)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ea typeface="MS PGothic" panose="020B0600070205080204" pitchFamily="34" charset="-128"/>
              </a:rPr>
              <a:t>Single-valued</a:t>
            </a:r>
            <a:r>
              <a:rPr lang="en-US" altLang="en-US" sz="2400" dirty="0">
                <a:ea typeface="MS PGothic" panose="020B0600070205080204" pitchFamily="34" charset="-128"/>
              </a:rPr>
              <a:t> and </a:t>
            </a:r>
            <a:r>
              <a:rPr lang="en-US" altLang="en-US" sz="2400" b="1" dirty="0">
                <a:solidFill>
                  <a:srgbClr val="002060"/>
                </a:solidFill>
                <a:ea typeface="MS PGothic" panose="020B0600070205080204" pitchFamily="34" charset="-128"/>
              </a:rPr>
              <a:t>multivalued</a:t>
            </a:r>
            <a:r>
              <a:rPr lang="en-US" altLang="en-US" sz="2400" dirty="0">
                <a:ea typeface="MS PGothic" panose="020B0600070205080204" pitchFamily="34" charset="-128"/>
              </a:rPr>
              <a:t> attributes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400" dirty="0">
                <a:ea typeface="MS PGothic" panose="020B0600070205080204" pitchFamily="34" charset="-128"/>
              </a:rPr>
              <a:t>Example: multivalued attribute: </a:t>
            </a:r>
            <a:r>
              <a:rPr lang="en-US" altLang="en-US" sz="2400" i="1" dirty="0" err="1">
                <a:ea typeface="MS PGothic" panose="020B0600070205080204" pitchFamily="34" charset="-128"/>
              </a:rPr>
              <a:t>phone_numbers</a:t>
            </a:r>
            <a:endParaRPr lang="en-US" altLang="en-US" sz="2400" i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ea typeface="MS PGothic" panose="020B0600070205080204" pitchFamily="34" charset="-128"/>
              </a:rPr>
              <a:t>Derived</a:t>
            </a:r>
            <a:r>
              <a:rPr lang="en-US" altLang="en-US" sz="2400" dirty="0">
                <a:ea typeface="MS PGothic" panose="020B0600070205080204" pitchFamily="34" charset="-128"/>
              </a:rPr>
              <a:t> attributes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400" dirty="0">
                <a:ea typeface="MS PGothic" panose="020B0600070205080204" pitchFamily="34" charset="-128"/>
              </a:rPr>
              <a:t>Can be computed from other attributes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400" dirty="0">
                <a:ea typeface="MS PGothic" panose="020B0600070205080204" pitchFamily="34" charset="-128"/>
              </a:rPr>
              <a:t>Example:  age, given </a:t>
            </a:r>
            <a:r>
              <a:rPr lang="en-US" altLang="en-US" sz="2400" dirty="0" err="1">
                <a:ea typeface="MS PGothic" panose="020B0600070205080204" pitchFamily="34" charset="-128"/>
              </a:rPr>
              <a:t>date_of_birth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r>
              <a:rPr lang="en-US" altLang="en-US" sz="2400" b="1" dirty="0">
                <a:solidFill>
                  <a:srgbClr val="002060"/>
                </a:solidFill>
              </a:rPr>
              <a:t>Domain</a:t>
            </a:r>
            <a:r>
              <a:rPr lang="en-US" altLang="en-US" sz="2400" dirty="0"/>
              <a:t> – the set of permitted values for each attribute </a:t>
            </a:r>
            <a:endParaRPr lang="en-US" altLang="en-US" sz="24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2400" dirty="0"/>
              <a:t>Composite attributes allow us to divided attributes  into subparts (other attributes).</a:t>
            </a:r>
            <a:endParaRPr lang="en-US" altLang="en-US" sz="2400" dirty="0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26" y="2738206"/>
            <a:ext cx="7796601" cy="239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  <a:endParaRPr lang="en-US" altLang="en-US" sz="2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2400" dirty="0"/>
              <a:t>Express the number of entities to which another entity can be associated via a relationship set.</a:t>
            </a:r>
            <a:endParaRPr lang="en-US" altLang="en-US" sz="2400" dirty="0"/>
          </a:p>
          <a:p>
            <a:r>
              <a:rPr lang="en-US" altLang="en-US" sz="2400" dirty="0"/>
              <a:t>Most useful in describing binary relationship sets.</a:t>
            </a:r>
            <a:endParaRPr lang="en-US" altLang="en-US" sz="2400" dirty="0"/>
          </a:p>
          <a:p>
            <a:r>
              <a:rPr lang="en-US" altLang="en-US" sz="2400" dirty="0"/>
              <a:t>For a binary relationship set the mapping cardinality must be one of the following types:</a:t>
            </a:r>
            <a:endParaRPr lang="en-US" altLang="en-US" sz="2400" dirty="0"/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One to one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One to many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Many to one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Many to many </a:t>
            </a:r>
            <a:endParaRPr lang="en-US" altLang="en-US" sz="24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  <a:endParaRPr lang="en-US" altLang="en-US" sz="1700" dirty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  <a:endParaRPr lang="en-US" altLang="en-US" sz="1700" dirty="0"/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70743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2000" dirty="0"/>
              <a:t>Note: Some elements in </a:t>
            </a:r>
            <a:r>
              <a:rPr kumimoji="1" lang="en-US" altLang="en-US" sz="2000" i="1" dirty="0"/>
              <a:t>A</a:t>
            </a:r>
            <a:r>
              <a:rPr kumimoji="1" lang="en-US" altLang="en-US" sz="2000" dirty="0"/>
              <a:t> and </a:t>
            </a:r>
            <a:r>
              <a:rPr kumimoji="1" lang="en-US" altLang="en-US" sz="2000" i="1" dirty="0"/>
              <a:t>B</a:t>
            </a:r>
            <a:r>
              <a:rPr kumimoji="1" lang="en-US" altLang="en-US" sz="2000" dirty="0"/>
              <a:t> may not be mapped to any </a:t>
            </a:r>
            <a:endParaRPr kumimoji="1" lang="en-US" altLang="en-US" sz="2000" dirty="0"/>
          </a:p>
          <a:p>
            <a:r>
              <a:rPr kumimoji="1" lang="en-US" altLang="en-US" sz="2000" dirty="0"/>
              <a:t>elements in the other set</a:t>
            </a:r>
            <a:endParaRPr kumimoji="1" lang="en-US" altLang="en-US" sz="2000" dirty="0"/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  <a:endParaRPr lang="en-US" altLang="en-US" sz="1700" dirty="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  <a:endParaRPr lang="en-US" altLang="en-US" sz="1700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70460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2000" dirty="0"/>
              <a:t>Note: Some elements in A and B may not be mapped to any </a:t>
            </a:r>
            <a:endParaRPr kumimoji="1" lang="en-US" altLang="en-US" sz="2000" dirty="0"/>
          </a:p>
          <a:p>
            <a:r>
              <a:rPr kumimoji="1" lang="en-US" altLang="en-US" sz="2000" dirty="0"/>
              <a:t>elements in the other set</a:t>
            </a:r>
            <a:endParaRPr kumimoji="1" lang="en-US" altLang="en-US" sz="2000" dirty="0"/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We express cardinality constraints by drawing either </a:t>
            </a:r>
            <a:r>
              <a:rPr lang="en-US" altLang="en-US" sz="2200" dirty="0">
                <a:solidFill>
                  <a:srgbClr val="0070C0"/>
                </a:solidFill>
              </a:rPr>
              <a:t>a directed line (</a:t>
            </a:r>
            <a:r>
              <a:rPr lang="en-US" altLang="en-US" sz="2200" dirty="0">
                <a:solidFill>
                  <a:srgbClr val="0070C0"/>
                </a:solidFill>
                <a:sym typeface="Symbol" panose="05050102010706020507" pitchFamily="18" charset="2"/>
              </a:rPr>
              <a:t>), signifying “one,” or an undirected line (—), signifying “many,” </a:t>
            </a:r>
            <a:r>
              <a:rPr lang="en-US" altLang="en-US" sz="2200" dirty="0">
                <a:sym typeface="Symbol" panose="05050102010706020507" pitchFamily="18" charset="2"/>
              </a:rPr>
              <a:t>between the relationship set and the entity set</a:t>
            </a:r>
            <a:r>
              <a:rPr lang="en-US" altLang="en-US" sz="2200" dirty="0" smtClean="0">
                <a:sym typeface="Symbol" panose="05050102010706020507" pitchFamily="18" charset="2"/>
              </a:rPr>
              <a:t>.</a:t>
            </a:r>
            <a:endParaRPr lang="en-US" altLang="en-US" sz="22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/>
              <a:t>One-to-one relationship between an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and a </a:t>
            </a:r>
            <a:r>
              <a:rPr lang="en-US" altLang="en-US" sz="2000" i="1" dirty="0"/>
              <a:t>student </a:t>
            </a:r>
            <a:r>
              <a:rPr lang="en-US" altLang="en-US" sz="2000" dirty="0"/>
              <a:t>: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 student is associated with at most one </a:t>
            </a:r>
            <a:r>
              <a:rPr lang="en-US" altLang="en-US" sz="2000" i="1" dirty="0">
                <a:ea typeface="MS PGothic" panose="020B0600070205080204" pitchFamily="34" charset="-128"/>
              </a:rPr>
              <a:t>instructor</a:t>
            </a:r>
            <a:r>
              <a:rPr lang="en-US" altLang="en-US" sz="2000" dirty="0">
                <a:ea typeface="MS PGothic" panose="020B0600070205080204" pitchFamily="34" charset="-128"/>
              </a:rPr>
              <a:t> via the relationship </a:t>
            </a:r>
            <a:r>
              <a:rPr lang="en-US" altLang="en-US" sz="2000" i="1" dirty="0">
                <a:ea typeface="MS PGothic" panose="020B0600070205080204" pitchFamily="34" charset="-128"/>
              </a:rPr>
              <a:t>advisor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 </a:t>
            </a:r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 is associated with at most one </a:t>
            </a:r>
            <a:r>
              <a:rPr lang="en-US" altLang="en-US" sz="2000" i="1" dirty="0">
                <a:ea typeface="MS PGothic" panose="020B0600070205080204" pitchFamily="34" charset="-128"/>
              </a:rPr>
              <a:t>department</a:t>
            </a:r>
            <a:r>
              <a:rPr lang="en-US" altLang="en-US" sz="2000" dirty="0">
                <a:ea typeface="MS PGothic" panose="020B0600070205080204" pitchFamily="34" charset="-128"/>
              </a:rPr>
              <a:t> via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stud_dept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039524" y="4424908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2400" dirty="0"/>
              <a:t>one-to-many relationship between an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and a </a:t>
            </a:r>
            <a:r>
              <a:rPr lang="en-US" altLang="en-US" sz="2400" i="1" dirty="0"/>
              <a:t>student</a:t>
            </a:r>
            <a:endParaRPr lang="en-US" altLang="en-US" sz="2400" i="1" dirty="0"/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an instructor is associated with several (including 0) students via </a:t>
            </a:r>
            <a:r>
              <a:rPr lang="en-US" altLang="en-US" sz="2400" i="1" dirty="0">
                <a:ea typeface="MS PGothic" panose="020B0600070205080204" pitchFamily="34" charset="-128"/>
              </a:rPr>
              <a:t>advisor </a:t>
            </a:r>
            <a:endParaRPr lang="en-US" altLang="en-US" sz="2400" i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a student is associated with at most one instructor via advisor, </a:t>
            </a:r>
            <a:endParaRPr lang="en-US" altLang="en-US" sz="2400" dirty="0">
              <a:ea typeface="MS PGothic" panose="020B0600070205080204" pitchFamily="34" charset="-128"/>
            </a:endParaRP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281550" y="4047160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2000" dirty="0"/>
              <a:t>Extended E-R Features</a:t>
            </a:r>
            <a:endParaRPr lang="en-US" altLang="en-US" sz="2000" dirty="0"/>
          </a:p>
          <a:p>
            <a:r>
              <a:rPr lang="en-US" altLang="en-US" sz="2000" dirty="0"/>
              <a:t>Entity-Relationship Design Issues</a:t>
            </a:r>
            <a:endParaRPr lang="en-US" altLang="en-US" sz="2000" dirty="0"/>
          </a:p>
          <a:p>
            <a:r>
              <a:rPr lang="en-US" altLang="en-US" sz="2000" dirty="0"/>
              <a:t>Alternative Notations for Modeling Data</a:t>
            </a:r>
            <a:endParaRPr lang="en-US" altLang="en-US" sz="2000" dirty="0"/>
          </a:p>
          <a:p>
            <a:r>
              <a:rPr lang="en-US" altLang="en-US" sz="2000" dirty="0"/>
              <a:t>Other Aspects of Database Design</a:t>
            </a:r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2400" dirty="0"/>
              <a:t>In a many-to-one relationship between an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and a </a:t>
            </a:r>
            <a:r>
              <a:rPr lang="en-US" altLang="en-US" sz="2400" i="1" dirty="0"/>
              <a:t>student, </a:t>
            </a:r>
            <a:endParaRPr lang="en-US" altLang="en-US" sz="2400" i="1" dirty="0"/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an instructor</a:t>
            </a:r>
            <a:r>
              <a:rPr lang="en-US" altLang="en-US" sz="2400" i="1" dirty="0">
                <a:ea typeface="MS PGothic" panose="020B0600070205080204" pitchFamily="34" charset="-128"/>
              </a:rPr>
              <a:t> </a:t>
            </a:r>
            <a:r>
              <a:rPr lang="en-US" altLang="en-US" sz="2400" dirty="0">
                <a:ea typeface="MS PGothic" panose="020B0600070205080204" pitchFamily="34" charset="-128"/>
              </a:rPr>
              <a:t> is associated with at most one student via </a:t>
            </a:r>
            <a:r>
              <a:rPr lang="en-US" altLang="en-US" sz="2400" i="1" dirty="0">
                <a:ea typeface="MS PGothic" panose="020B0600070205080204" pitchFamily="34" charset="-128"/>
              </a:rPr>
              <a:t>advisor</a:t>
            </a:r>
            <a:r>
              <a:rPr lang="en-US" altLang="en-US" sz="2400" dirty="0">
                <a:ea typeface="MS PGothic" panose="020B0600070205080204" pitchFamily="34" charset="-128"/>
              </a:rPr>
              <a:t>,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and a student is associated with several (including 0) instructors via </a:t>
            </a:r>
            <a:r>
              <a:rPr lang="en-US" altLang="en-US" sz="2400" i="1" dirty="0">
                <a:ea typeface="MS PGothic" panose="020B0600070205080204" pitchFamily="34" charset="-128"/>
              </a:rPr>
              <a:t>advisor</a:t>
            </a:r>
            <a:endParaRPr lang="en-US" altLang="en-US" sz="2400" i="1" dirty="0">
              <a:ea typeface="MS PGothic" panose="020B0600070205080204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71262" y="4030535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2400" dirty="0"/>
              <a:t>An instructor is associated with several (possibly 0) students via </a:t>
            </a:r>
            <a:r>
              <a:rPr lang="en-US" altLang="en-US" sz="2400" i="1" dirty="0"/>
              <a:t>advisor</a:t>
            </a:r>
            <a:endParaRPr lang="en-US" altLang="en-US" sz="2400" i="1" dirty="0"/>
          </a:p>
          <a:p>
            <a:r>
              <a:rPr lang="en-US" altLang="en-US" sz="2400" dirty="0"/>
              <a:t>A student is associated with several (possibly 0) instructors via </a:t>
            </a:r>
            <a:r>
              <a:rPr lang="en-US" altLang="en-US" sz="2400" i="1" dirty="0"/>
              <a:t>advisor</a:t>
            </a:r>
            <a:r>
              <a:rPr lang="en-US" altLang="en-US" sz="2400" dirty="0"/>
              <a:t> </a:t>
            </a:r>
            <a:endParaRPr lang="en-US" altLang="en-US" sz="2400" dirty="0"/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406" y="3218058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b="1" dirty="0"/>
              <a:t>Total participation </a:t>
            </a:r>
            <a:r>
              <a:rPr kumimoji="1" lang="en-US" altLang="en-US" sz="2000" dirty="0"/>
              <a:t>(indicated by double line):  every entity in the entity set participates in at least one relationship in the relationship set</a:t>
            </a: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20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20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2000" dirty="0"/>
              <a:t>participation of </a:t>
            </a:r>
            <a:r>
              <a:rPr kumimoji="1" lang="en-US" altLang="en-US" sz="2000" i="1" dirty="0"/>
              <a:t>student  </a:t>
            </a:r>
            <a:r>
              <a:rPr kumimoji="1" lang="en-US" altLang="en-US" sz="2000" dirty="0"/>
              <a:t>in </a:t>
            </a:r>
            <a:r>
              <a:rPr kumimoji="1" lang="en-US" altLang="en-US" sz="2000" i="1" dirty="0"/>
              <a:t>advisor r</a:t>
            </a:r>
            <a:r>
              <a:rPr kumimoji="1" lang="en-US" altLang="en-US" sz="2000" dirty="0"/>
              <a:t>elation is total</a:t>
            </a:r>
            <a:endParaRPr kumimoji="1" lang="en-US" altLang="en-US" sz="2000" dirty="0"/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2000" dirty="0"/>
              <a:t> every </a:t>
            </a:r>
            <a:r>
              <a:rPr kumimoji="1" lang="en-US" altLang="en-US" sz="2000" i="1" dirty="0"/>
              <a:t>student </a:t>
            </a:r>
            <a:r>
              <a:rPr kumimoji="1" lang="en-US" altLang="en-US" sz="2000" dirty="0"/>
              <a:t>must have an associated instructor</a:t>
            </a: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b="1" dirty="0"/>
              <a:t>Partial participation</a:t>
            </a:r>
            <a:r>
              <a:rPr kumimoji="1" lang="en-US" altLang="en-US" sz="2000" dirty="0"/>
              <a:t>:  some entities may not participate in any relationship in the relationship set</a:t>
            </a:r>
            <a:endParaRPr kumimoji="1" lang="en-US" altLang="en-US" sz="2000" dirty="0"/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Example: participation of </a:t>
            </a:r>
            <a:r>
              <a:rPr kumimoji="1" lang="en-US" altLang="en-US" sz="2000" i="1" dirty="0"/>
              <a:t>instructor</a:t>
            </a:r>
            <a:r>
              <a:rPr kumimoji="1" lang="en-US" altLang="en-US" sz="2000" dirty="0"/>
              <a:t> in </a:t>
            </a:r>
            <a:r>
              <a:rPr kumimoji="1" lang="en-US" altLang="en-US" sz="2000" i="1" dirty="0"/>
              <a:t>advisor</a:t>
            </a:r>
            <a:r>
              <a:rPr kumimoji="1" lang="en-US" altLang="en-US" sz="2000" dirty="0"/>
              <a:t> is partial</a:t>
            </a:r>
            <a:endParaRPr kumimoji="1" lang="en-US" altLang="en-US" sz="2000" dirty="0"/>
          </a:p>
        </p:txBody>
      </p:sp>
      <p:pic>
        <p:nvPicPr>
          <p:cNvPr id="504851" name="Picture 5048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915" y="2432281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  <a:endParaRPr lang="en-US" altLang="en-US" sz="26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solidFill>
                  <a:srgbClr val="0070C0"/>
                </a:solidFill>
              </a:rPr>
              <a:t>A line may have an associated minimum and maximum cardinality, shown in the form </a:t>
            </a:r>
            <a:r>
              <a:rPr kumimoji="1" lang="en-US" altLang="en-US" sz="2000" i="1" dirty="0" err="1">
                <a:solidFill>
                  <a:srgbClr val="0070C0"/>
                </a:solidFill>
              </a:rPr>
              <a:t>l..h</a:t>
            </a:r>
            <a:r>
              <a:rPr kumimoji="1" lang="en-US" altLang="en-US" sz="2000" dirty="0">
                <a:solidFill>
                  <a:srgbClr val="0070C0"/>
                </a:solidFill>
              </a:rPr>
              <a:t>, where </a:t>
            </a:r>
            <a:r>
              <a:rPr kumimoji="1" lang="en-US" altLang="en-US" sz="2000" i="1" dirty="0">
                <a:solidFill>
                  <a:srgbClr val="0070C0"/>
                </a:solidFill>
              </a:rPr>
              <a:t>l</a:t>
            </a:r>
            <a:r>
              <a:rPr kumimoji="1" lang="en-US" altLang="en-US" sz="2000" dirty="0">
                <a:solidFill>
                  <a:srgbClr val="0070C0"/>
                </a:solidFill>
              </a:rPr>
              <a:t> is the minimum and </a:t>
            </a:r>
            <a:r>
              <a:rPr kumimoji="1" lang="en-US" altLang="en-US" sz="2000" i="1" dirty="0">
                <a:solidFill>
                  <a:srgbClr val="0070C0"/>
                </a:solidFill>
              </a:rPr>
              <a:t>h</a:t>
            </a:r>
            <a:r>
              <a:rPr kumimoji="1" lang="en-US" altLang="en-US" sz="2000" dirty="0">
                <a:solidFill>
                  <a:srgbClr val="0070C0"/>
                </a:solidFill>
              </a:rPr>
              <a:t> the maximum cardinality</a:t>
            </a:r>
            <a:endParaRPr kumimoji="1" lang="en-US" altLang="en-US" sz="2000" dirty="0">
              <a:solidFill>
                <a:srgbClr val="0070C0"/>
              </a:solidFill>
            </a:endParaRP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A minimum value of 1 indicates total participation.</a:t>
            </a:r>
            <a:endParaRPr kumimoji="1" lang="en-US" altLang="en-US" sz="20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A maximum value of 1 indicates that the entity participates  in at most one relationship</a:t>
            </a:r>
            <a:endParaRPr kumimoji="1" lang="en-US" altLang="en-US" sz="20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A maximum value of * indicates no limit.</a:t>
            </a: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/>
              <a:t>Example</a:t>
            </a: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20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000" dirty="0"/>
              <a:t>Instructor can advise 0 or more students.  A student must have 1 advisor; cannot have multiple advisors</a:t>
            </a:r>
            <a:endParaRPr kumimoji="1" lang="en-US" altLang="en-US" sz="20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942" y="427065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741" y="1048107"/>
            <a:ext cx="8209309" cy="5189538"/>
          </a:xfrm>
        </p:spPr>
        <p:txBody>
          <a:bodyPr/>
          <a:lstStyle/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We allow at most one arrow out of a ternary (or greater degree) relationship to indicate a cardinality constraint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For example, an arrow from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proj_guide</a:t>
            </a:r>
            <a:r>
              <a:rPr lang="en-US" altLang="en-US" sz="2000" dirty="0">
                <a:ea typeface="MS PGothic" panose="020B0600070205080204" pitchFamily="34" charset="-128"/>
              </a:rPr>
              <a:t> to </a:t>
            </a:r>
            <a:r>
              <a:rPr lang="en-US" altLang="en-US" sz="2000" i="1" dirty="0">
                <a:ea typeface="MS PGothic" panose="020B0600070205080204" pitchFamily="34" charset="-128"/>
              </a:rPr>
              <a:t>instructor</a:t>
            </a:r>
            <a:r>
              <a:rPr lang="en-US" altLang="en-US" sz="2000" dirty="0">
                <a:ea typeface="MS PGothic" panose="020B0600070205080204" pitchFamily="34" charset="-128"/>
              </a:rPr>
              <a:t> indicates each student has at most one guide for a project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defRPr/>
            </a:pPr>
            <a:r>
              <a:rPr lang="en-US" altLang="en-US" sz="2000" dirty="0">
                <a:ea typeface="MS PGothic" panose="020B0600070205080204" pitchFamily="34" charset="-128"/>
              </a:rPr>
              <a:t>If there is more than one arrow, there are two ways of defining the meaning.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defRPr/>
            </a:pPr>
            <a:r>
              <a:rPr lang="en-US" altLang="en-US" sz="2000" dirty="0"/>
              <a:t>For example, a ternary relationship </a:t>
            </a:r>
            <a:r>
              <a:rPr lang="en-US" altLang="en-US" sz="2000" i="1" dirty="0"/>
              <a:t>R </a:t>
            </a:r>
            <a:r>
              <a:rPr lang="en-US" altLang="en-US" sz="2000" dirty="0"/>
              <a:t>between </a:t>
            </a:r>
            <a:r>
              <a:rPr lang="en-US" altLang="en-US" sz="2000" i="1" dirty="0"/>
              <a:t>A</a:t>
            </a:r>
            <a:r>
              <a:rPr lang="en-US" altLang="en-US" sz="2000" dirty="0"/>
              <a:t>,</a:t>
            </a:r>
            <a:r>
              <a:rPr lang="en-US" altLang="en-US" sz="2000" i="1" dirty="0"/>
              <a:t> B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C </a:t>
            </a:r>
            <a:r>
              <a:rPr lang="en-US" altLang="en-US" sz="2000" dirty="0"/>
              <a:t>with arrows to </a:t>
            </a:r>
            <a:r>
              <a:rPr lang="en-US" altLang="en-US" sz="2000" i="1" dirty="0"/>
              <a:t>B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C </a:t>
            </a:r>
            <a:r>
              <a:rPr lang="en-US" altLang="en-US" sz="2000" dirty="0"/>
              <a:t>could mean</a:t>
            </a:r>
            <a:endParaRPr lang="en-US" altLang="en-US" sz="2000" dirty="0"/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2000" dirty="0"/>
              <a:t>	     1.      Each </a:t>
            </a:r>
            <a:r>
              <a:rPr lang="en-US" altLang="en-US" sz="2000" i="1" dirty="0"/>
              <a:t>A </a:t>
            </a:r>
            <a:r>
              <a:rPr lang="en-US" altLang="en-US" sz="2000" dirty="0"/>
              <a:t>entity is associated with a unique entity from B</a:t>
            </a:r>
            <a:endParaRPr lang="en-US" altLang="en-US" sz="2000" dirty="0"/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2000" dirty="0"/>
              <a:t>                and </a:t>
            </a:r>
            <a:r>
              <a:rPr lang="en-US" altLang="en-US" sz="2000" i="1" dirty="0"/>
              <a:t>C </a:t>
            </a:r>
            <a:r>
              <a:rPr lang="en-US" altLang="en-US" sz="2000" dirty="0"/>
              <a:t>or </a:t>
            </a:r>
            <a:endParaRPr lang="en-US" altLang="en-US" sz="2000" dirty="0"/>
          </a:p>
          <a:p>
            <a:pPr lvl="2">
              <a:buFont typeface="Monotype Sorts" charset="2"/>
              <a:buNone/>
              <a:defRPr/>
            </a:pPr>
            <a:r>
              <a:rPr lang="en-US" altLang="en-US" sz="2000" dirty="0"/>
              <a:t>	   2.     Each pair of entities from (</a:t>
            </a:r>
            <a:r>
              <a:rPr lang="en-US" altLang="en-US" sz="2000" i="1" dirty="0"/>
              <a:t>A, B</a:t>
            </a:r>
            <a:r>
              <a:rPr lang="en-US" altLang="en-US" sz="2000" dirty="0"/>
              <a:t>) is associated with a   	unique  </a:t>
            </a:r>
            <a:r>
              <a:rPr lang="en-US" altLang="en-US" sz="2000" i="1" dirty="0"/>
              <a:t>C </a:t>
            </a:r>
            <a:r>
              <a:rPr lang="en-US" altLang="en-US" sz="2000" dirty="0"/>
              <a:t>entity, and each pair (</a:t>
            </a:r>
            <a:r>
              <a:rPr lang="en-US" altLang="en-US" sz="2000" i="1" dirty="0"/>
              <a:t>A, C</a:t>
            </a:r>
            <a:r>
              <a:rPr lang="en-US" altLang="en-US" sz="2000" dirty="0"/>
              <a:t>) is associated 	with a unique </a:t>
            </a:r>
            <a:r>
              <a:rPr lang="en-US" altLang="en-US" sz="2000" i="1" dirty="0"/>
              <a:t>B</a:t>
            </a:r>
            <a:endParaRPr lang="en-US" altLang="en-US" sz="2000" i="1" dirty="0"/>
          </a:p>
          <a:p>
            <a:pPr lvl="1">
              <a:defRPr/>
            </a:pPr>
            <a:r>
              <a:rPr lang="en-US" altLang="en-US" sz="2000" dirty="0"/>
              <a:t>Each alternative has been used in different formalisms</a:t>
            </a:r>
            <a:endParaRPr lang="en-US" altLang="en-US" sz="2000" dirty="0"/>
          </a:p>
          <a:p>
            <a:pPr lvl="1">
              <a:defRPr/>
            </a:pPr>
            <a:r>
              <a:rPr lang="en-US" altLang="en-US" sz="2000" dirty="0"/>
              <a:t>To avoid confusion we outlaw more than one arrow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2400" dirty="0"/>
              <a:t>Primary keys provide a way to specify how entities and  relations are distinguished.  We will consider:</a:t>
            </a:r>
            <a:endParaRPr lang="en-US" altLang="en-US" sz="2400" dirty="0"/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Entity sets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Relationship sets.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Weak entity sets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2400" dirty="0"/>
              <a:t>By definition, individual entities are distinct.</a:t>
            </a:r>
            <a:endParaRPr lang="en-US" altLang="en-US" sz="2400" dirty="0"/>
          </a:p>
          <a:p>
            <a:r>
              <a:rPr lang="en-US" altLang="en-US" sz="2400" dirty="0"/>
              <a:t>From database perspective, the differences among them must be expressed in terms of their attributes.</a:t>
            </a:r>
            <a:endParaRPr lang="en-US" altLang="en-US" sz="2400" dirty="0"/>
          </a:p>
          <a:p>
            <a:r>
              <a:rPr lang="en-US" altLang="en-US" sz="2400" dirty="0"/>
              <a:t>The values of the attribute values of an entity must be such that they can uniquely identify the entity.</a:t>
            </a:r>
            <a:endParaRPr lang="en-US" altLang="en-US" sz="2400" dirty="0"/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No two entities in an entity set are allowed to have exactly the same value for all attributes.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r>
              <a:rPr lang="en-US" altLang="en-US" sz="2400" dirty="0"/>
              <a:t>A key for an entity is a set of attributes that suffice to distinguish entities from each other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2400" dirty="0"/>
              <a:t>To distinguish among the various relationships of a relationship set </a:t>
            </a:r>
            <a:r>
              <a:rPr lang="en-US" altLang="en-US" sz="2400" dirty="0">
                <a:solidFill>
                  <a:srgbClr val="FF0000"/>
                </a:solidFill>
              </a:rPr>
              <a:t>we use the individual  primary keys of the entities in the relationship set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Let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be a relationship set involving entity sets E1, E2, .. </a:t>
            </a:r>
            <a:r>
              <a:rPr lang="en-US" altLang="en-US" sz="2000" dirty="0" err="1">
                <a:ea typeface="MS PGothic" panose="020B0600070205080204" pitchFamily="34" charset="-128"/>
              </a:rPr>
              <a:t>En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2000" dirty="0" err="1">
                <a:ea typeface="MS PGothic" panose="020B0600070205080204" pitchFamily="34" charset="-128"/>
              </a:rPr>
              <a:t>En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If the relationship set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2000" i="1" dirty="0">
                <a:ea typeface="MS PGothic" panose="020B0600070205080204" pitchFamily="34" charset="-128"/>
              </a:rPr>
              <a:t>R  </a:t>
            </a:r>
            <a:r>
              <a:rPr lang="en-US" altLang="en-US" sz="2000" dirty="0">
                <a:ea typeface="MS PGothic" panose="020B0600070205080204" pitchFamily="34" charset="-128"/>
              </a:rPr>
              <a:t>also includes the attributes  a1, a2, .., am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/>
              <a:t>Example: relationship set “advisor”.</a:t>
            </a:r>
            <a:endParaRPr lang="en-US" altLang="en-US" sz="2000" dirty="0"/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The primary key  consists of </a:t>
            </a:r>
            <a:r>
              <a:rPr lang="en-US" altLang="en-US" sz="2000" i="1" dirty="0">
                <a:ea typeface="MS PGothic" panose="020B0600070205080204" pitchFamily="34" charset="-128"/>
              </a:rPr>
              <a:t>instructor.ID</a:t>
            </a:r>
            <a:r>
              <a:rPr lang="en-US" altLang="en-US" sz="2000" dirty="0">
                <a:ea typeface="MS PGothic" panose="020B0600070205080204" pitchFamily="34" charset="-128"/>
              </a:rPr>
              <a:t> and s</a:t>
            </a:r>
            <a:r>
              <a:rPr lang="en-US" altLang="en-US" sz="2000" i="1" dirty="0">
                <a:ea typeface="MS PGothic" panose="020B0600070205080204" pitchFamily="34" charset="-128"/>
              </a:rPr>
              <a:t>tudent.ID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r>
              <a:rPr lang="en-US" altLang="en-US" sz="2000" dirty="0"/>
              <a:t>The choice of the primary key for a relationship set depends on  the mapping cardinality of the relationship set.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2400" dirty="0"/>
              <a:t>Many-to-Many relationships.   The preceding union of the primary keys is a minimal superkey and is chosen  as the primary key.</a:t>
            </a:r>
            <a:endParaRPr lang="en-US" altLang="en-US" sz="2400" dirty="0"/>
          </a:p>
          <a:p>
            <a:r>
              <a:rPr lang="en-US" altLang="en-US" sz="2400" dirty="0"/>
              <a:t>One-to-Many relationships . The primary key of the “Many” side is a minimal superkey and is used as the primary key.</a:t>
            </a:r>
            <a:endParaRPr lang="en-US" altLang="en-US" sz="2400" dirty="0"/>
          </a:p>
          <a:p>
            <a:r>
              <a:rPr lang="en-US" altLang="en-US" sz="2400" dirty="0"/>
              <a:t>Many-to-one relationships. The primary key of the “Many” side is a minimal superkey and is used as the primary key.</a:t>
            </a:r>
            <a:endParaRPr lang="en-US" altLang="en-US" sz="2400" dirty="0"/>
          </a:p>
          <a:p>
            <a:r>
              <a:rPr lang="en-US" altLang="en-US" sz="2400" dirty="0"/>
              <a:t>One-to-one relationships. The primary key of either one of the participating entity sets forms a minimal superkey, and either one can be chosen as the primary key.</a:t>
            </a:r>
            <a:endParaRPr lang="en-US" altLang="en-US" sz="24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142" y="1168823"/>
            <a:ext cx="8077199" cy="4138533"/>
          </a:xfrm>
        </p:spPr>
        <p:txBody>
          <a:bodyPr/>
          <a:lstStyle/>
          <a:p>
            <a:r>
              <a:rPr lang="en-US" altLang="en-US" sz="2400" dirty="0"/>
              <a:t>Consider a 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 entity, which is uniquely identified by a </a:t>
            </a:r>
            <a:r>
              <a:rPr lang="en-US" altLang="en-US" sz="2400" i="1" dirty="0" err="1"/>
              <a:t>course_id</a:t>
            </a:r>
            <a:r>
              <a:rPr lang="en-US" altLang="en-US" sz="2400" dirty="0"/>
              <a:t>, </a:t>
            </a:r>
            <a:r>
              <a:rPr lang="en-US" altLang="en-US" sz="2400" i="1" dirty="0"/>
              <a:t>semester, year</a:t>
            </a:r>
            <a:r>
              <a:rPr lang="en-US" altLang="en-US" sz="2400" dirty="0"/>
              <a:t>, and </a:t>
            </a:r>
            <a:r>
              <a:rPr lang="en-US" altLang="en-US" sz="2400" i="1" dirty="0" err="1"/>
              <a:t>sec_id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r>
              <a:rPr lang="en-US" altLang="en-US" sz="2400" dirty="0"/>
              <a:t>Clearly, section entities are related to course entities. Suppose we create a relationship set </a:t>
            </a:r>
            <a:r>
              <a:rPr lang="en-US" altLang="en-US" sz="2400" i="1" dirty="0" err="1"/>
              <a:t>sec_course</a:t>
            </a:r>
            <a:r>
              <a:rPr lang="en-US" altLang="en-US" sz="2400" dirty="0"/>
              <a:t> between entity sets 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course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r>
              <a:rPr lang="en-US" altLang="en-US" sz="2400" dirty="0"/>
              <a:t>Note that the information in </a:t>
            </a:r>
            <a:r>
              <a:rPr lang="en-US" altLang="en-US" sz="2400" i="1" dirty="0" err="1"/>
              <a:t>sec_course</a:t>
            </a:r>
            <a:r>
              <a:rPr lang="en-US" altLang="en-US" sz="2400" dirty="0"/>
              <a:t> is redundant, since 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 already has an attribute </a:t>
            </a:r>
            <a:r>
              <a:rPr lang="en-US" altLang="en-US" sz="2400" i="1" dirty="0" err="1"/>
              <a:t>course_id</a:t>
            </a:r>
            <a:r>
              <a:rPr lang="en-US" altLang="en-US" sz="2400" dirty="0"/>
              <a:t>, which identifies the course with which the section is related. </a:t>
            </a:r>
            <a:endParaRPr lang="en-US" altLang="en-US" sz="2400" dirty="0"/>
          </a:p>
          <a:p>
            <a:r>
              <a:rPr lang="en-US" altLang="en-US" sz="2400" dirty="0"/>
              <a:t>One option to deal with this redundancy is to get rid of the relationship </a:t>
            </a:r>
            <a:r>
              <a:rPr lang="en-US" altLang="en-US" sz="2400" dirty="0" err="1"/>
              <a:t>s</a:t>
            </a:r>
            <a:r>
              <a:rPr lang="en-US" altLang="en-US" sz="2400" i="1" dirty="0" err="1"/>
              <a:t>ec_course</a:t>
            </a:r>
            <a:r>
              <a:rPr lang="en-US" altLang="en-US" sz="2400" dirty="0"/>
              <a:t>;  however, by doing so the relationship between </a:t>
            </a:r>
            <a:r>
              <a:rPr lang="en-US" altLang="en-US" sz="2400" i="1" dirty="0"/>
              <a:t>section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course </a:t>
            </a:r>
            <a:r>
              <a:rPr lang="en-US" altLang="en-US" sz="2400" dirty="0"/>
              <a:t>becomes implicit in an attribute, which is not desirable.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2400" dirty="0"/>
              <a:t>Initial phase -- characterize fully the data needs of the prospective database users. </a:t>
            </a:r>
            <a:endParaRPr lang="en-US" altLang="en-US" sz="2400" dirty="0"/>
          </a:p>
          <a:p>
            <a:r>
              <a:rPr lang="en-US" altLang="en-US" sz="2400" dirty="0"/>
              <a:t>Second phase  </a:t>
            </a:r>
            <a:r>
              <a:rPr lang="en-US" altLang="en-US" sz="2400" dirty="0">
                <a:solidFill>
                  <a:srgbClr val="FF0000"/>
                </a:solidFill>
              </a:rPr>
              <a:t>-- choosing  a data model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Applying the concepts of the chosen data model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Translating  these requirements into a conceptual schema of the database.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A fully developed conceptual schema indicates the functional requirements of the enterprise.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400" dirty="0">
                <a:ea typeface="MS PGothic" panose="020B0600070205080204" pitchFamily="34" charset="-128"/>
              </a:rPr>
              <a:t>Describe the kinds of operations (or transactions) that will be performed on the data.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2000" dirty="0"/>
              <a:t>An alternative way to deal with this redundancy is to not store the attribute 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  in the </a:t>
            </a:r>
            <a:r>
              <a:rPr lang="en-US" altLang="en-US" sz="2000" i="1" dirty="0"/>
              <a:t>section</a:t>
            </a:r>
            <a:r>
              <a:rPr lang="en-US" altLang="en-US" sz="2000" dirty="0"/>
              <a:t> entity and to only store the remaining attributes </a:t>
            </a:r>
            <a:r>
              <a:rPr lang="en-US" altLang="en-US" sz="2000" i="1" dirty="0" err="1"/>
              <a:t>section_id</a:t>
            </a:r>
            <a:r>
              <a:rPr lang="en-US" altLang="en-US" sz="2000" dirty="0"/>
              <a:t>,  </a:t>
            </a:r>
            <a:r>
              <a:rPr lang="en-US" altLang="en-US" sz="2000" i="1" dirty="0"/>
              <a:t>year</a:t>
            </a:r>
            <a:r>
              <a:rPr lang="en-US" altLang="en-US" sz="2000" dirty="0"/>
              <a:t>, and </a:t>
            </a:r>
            <a:r>
              <a:rPr lang="en-US" altLang="en-US" sz="2000" i="1" dirty="0"/>
              <a:t>semester. </a:t>
            </a:r>
            <a:endParaRPr lang="en-US" altLang="en-US" sz="2000" i="1" dirty="0"/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However, the entity set </a:t>
            </a:r>
            <a:r>
              <a:rPr lang="en-US" altLang="en-US" sz="2000" i="1" dirty="0">
                <a:ea typeface="MS PGothic" panose="020B0600070205080204" pitchFamily="34" charset="-128"/>
              </a:rPr>
              <a:t>section</a:t>
            </a:r>
            <a:r>
              <a:rPr lang="en-US" altLang="en-US" sz="2000" dirty="0">
                <a:ea typeface="MS PGothic" panose="020B0600070205080204" pitchFamily="34" charset="-128"/>
              </a:rPr>
              <a:t> then does not have enough attributes to identify a particular </a:t>
            </a:r>
            <a:r>
              <a:rPr lang="en-US" altLang="en-US" sz="2000" i="1" dirty="0">
                <a:ea typeface="MS PGothic" panose="020B0600070205080204" pitchFamily="34" charset="-128"/>
              </a:rPr>
              <a:t>section</a:t>
            </a:r>
            <a:r>
              <a:rPr lang="en-US" altLang="en-US" sz="2000" dirty="0">
                <a:ea typeface="MS PGothic" panose="020B0600070205080204" pitchFamily="34" charset="-128"/>
              </a:rPr>
              <a:t> entity uniquely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/>
              <a:t>To deal with this problem, we treat the relationship </a:t>
            </a:r>
            <a:r>
              <a:rPr lang="en-US" altLang="en-US" sz="2000" i="1" dirty="0" err="1"/>
              <a:t>sec_course</a:t>
            </a:r>
            <a:r>
              <a:rPr lang="en-US" altLang="en-US" sz="2000" dirty="0"/>
              <a:t>  as a special relationship that provides extra information, in this case, the 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required to identify </a:t>
            </a:r>
            <a:r>
              <a:rPr lang="en-US" altLang="en-US" sz="2000" i="1" dirty="0"/>
              <a:t>section</a:t>
            </a:r>
            <a:r>
              <a:rPr lang="en-US" altLang="en-US" sz="2000" dirty="0"/>
              <a:t>  entities uniquely.</a:t>
            </a:r>
            <a:endParaRPr lang="en-US" altLang="en-US" sz="2000" dirty="0"/>
          </a:p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is one whose existence is dependent on another entity, called its </a:t>
            </a:r>
            <a:r>
              <a:rPr lang="en-US" altLang="en-US" sz="2400" b="1" dirty="0">
                <a:solidFill>
                  <a:srgbClr val="002060"/>
                </a:solidFill>
              </a:rPr>
              <a:t>identifying entity</a:t>
            </a:r>
            <a:endParaRPr lang="en-US" altLang="en-US" sz="2400" dirty="0">
              <a:solidFill>
                <a:srgbClr val="002060"/>
              </a:solidFill>
            </a:endParaRPr>
          </a:p>
          <a:p>
            <a:r>
              <a:rPr lang="en-US" altLang="en-US" sz="2000" dirty="0"/>
              <a:t>Instead of associating a primary key with a weak entity, we use the identifying entity, along with extra attributes called </a:t>
            </a:r>
            <a:r>
              <a:rPr lang="en-US" altLang="en-US" sz="2000" b="1" dirty="0">
                <a:solidFill>
                  <a:srgbClr val="002060"/>
                </a:solidFill>
              </a:rPr>
              <a:t>discriminator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to uniquely identify a weak entity. </a:t>
            </a:r>
            <a:endParaRPr lang="en-US" altLang="en-US" sz="20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2000" dirty="0"/>
              <a:t>An entity set that is not a weak entity set is termed a </a:t>
            </a:r>
            <a:r>
              <a:rPr lang="en-US" altLang="en-US" sz="20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2000" dirty="0">
                <a:solidFill>
                  <a:srgbClr val="000099"/>
                </a:solidFill>
              </a:rPr>
              <a:t>.</a:t>
            </a:r>
            <a:endParaRPr lang="en-US" altLang="en-US" sz="2000" dirty="0">
              <a:solidFill>
                <a:srgbClr val="000099"/>
              </a:solidFill>
            </a:endParaRPr>
          </a:p>
          <a:p>
            <a:r>
              <a:rPr lang="en-US" altLang="en-US" sz="2000" dirty="0"/>
              <a:t>Every weak entity must be associated with an identifying entity; that is, the weak entity set is said to be </a:t>
            </a:r>
            <a:r>
              <a:rPr lang="en-US" altLang="en-US" sz="20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on the identifying entity set. </a:t>
            </a:r>
            <a:endParaRPr lang="en-US" altLang="en-US" sz="2000" dirty="0"/>
          </a:p>
          <a:p>
            <a:r>
              <a:rPr lang="en-US" altLang="en-US" sz="2000" dirty="0"/>
              <a:t>The identifying entity set is said to </a:t>
            </a:r>
            <a:r>
              <a:rPr lang="en-US" altLang="en-US" sz="2000" b="1" dirty="0">
                <a:solidFill>
                  <a:srgbClr val="002060"/>
                </a:solidFill>
              </a:rPr>
              <a:t>own</a:t>
            </a:r>
            <a:r>
              <a:rPr lang="en-US" altLang="en-US" sz="2000" dirty="0"/>
              <a:t> the weak entity set that it identifies. </a:t>
            </a:r>
            <a:endParaRPr lang="en-US" altLang="en-US" sz="2000" dirty="0"/>
          </a:p>
          <a:p>
            <a:r>
              <a:rPr lang="en-US" altLang="en-US" sz="2000" dirty="0"/>
              <a:t>The relationship associating the weak entity set with the identifying entity set is called the </a:t>
            </a:r>
            <a:r>
              <a:rPr lang="en-US" altLang="en-US" sz="20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2000" dirty="0"/>
              <a:t>.</a:t>
            </a:r>
            <a:endParaRPr lang="en-US" altLang="en-US" sz="2000" dirty="0"/>
          </a:p>
          <a:p>
            <a:r>
              <a:rPr lang="en-US" altLang="en-US" sz="2000" dirty="0"/>
              <a:t>Note that the relational schema we eventually create from the entity set </a:t>
            </a:r>
            <a:r>
              <a:rPr lang="en-US" altLang="en-US" sz="2000" i="1" dirty="0"/>
              <a:t>section</a:t>
            </a:r>
            <a:r>
              <a:rPr lang="en-US" altLang="en-US" sz="2000" dirty="0"/>
              <a:t> does have the attribute 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, for reasons that will become clear later, even though we have dropped the attribute </a:t>
            </a:r>
            <a:r>
              <a:rPr lang="en-US" altLang="en-US" sz="2000" i="1" dirty="0" err="1"/>
              <a:t>course_id</a:t>
            </a:r>
            <a:r>
              <a:rPr lang="en-US" altLang="en-US" sz="2000" dirty="0"/>
              <a:t>  from the entity set </a:t>
            </a:r>
            <a:r>
              <a:rPr lang="en-US" altLang="en-US" sz="2000" i="1" dirty="0"/>
              <a:t>section.</a:t>
            </a:r>
            <a:endParaRPr lang="en-US" altLang="en-US" sz="2000" i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2000" dirty="0"/>
              <a:t>In E-R diagrams, a weak entity set is depicted via a double rectangle.</a:t>
            </a:r>
            <a:endParaRPr lang="en-US" altLang="en-US" sz="2000" dirty="0"/>
          </a:p>
          <a:p>
            <a:r>
              <a:rPr lang="en-US" altLang="en-US" sz="2000" dirty="0"/>
              <a:t>We underline the discriminator of a weak entity set  with a dashed line.</a:t>
            </a:r>
            <a:endParaRPr lang="en-US" altLang="en-US" sz="2000" dirty="0"/>
          </a:p>
          <a:p>
            <a:r>
              <a:rPr lang="en-US" altLang="en-US" sz="2000" dirty="0"/>
              <a:t>The relationship set connecting the  weak entity set to the identifying strong entity set is depicted by a double diamond. </a:t>
            </a:r>
            <a:endParaRPr lang="en-US" altLang="en-US" sz="2000" dirty="0"/>
          </a:p>
          <a:p>
            <a:r>
              <a:rPr lang="en-US" altLang="en-US" sz="2000" dirty="0"/>
              <a:t>Primary key for </a:t>
            </a:r>
            <a:r>
              <a:rPr lang="en-US" altLang="en-US" sz="2000" i="1" dirty="0"/>
              <a:t>section </a:t>
            </a:r>
            <a:r>
              <a:rPr lang="en-US" altLang="en-US" sz="2000" dirty="0"/>
              <a:t>– (</a:t>
            </a:r>
            <a:r>
              <a:rPr lang="en-US" altLang="en-US" sz="2000" i="1" dirty="0" err="1"/>
              <a:t>course_id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sec_id</a:t>
            </a:r>
            <a:r>
              <a:rPr lang="en-US" altLang="en-US" sz="2000" i="1" dirty="0"/>
              <a:t>, semester, year</a:t>
            </a:r>
            <a:r>
              <a:rPr lang="en-US" altLang="en-US" sz="2000" dirty="0"/>
              <a:t>)</a:t>
            </a:r>
            <a:endParaRPr lang="en-US" alt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416" y="3994079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431" y="844549"/>
            <a:ext cx="8067425" cy="3313975"/>
          </a:xfrm>
        </p:spPr>
        <p:txBody>
          <a:bodyPr/>
          <a:lstStyle/>
          <a:p>
            <a:r>
              <a:rPr lang="en-US" altLang="en-US" sz="2000" dirty="0"/>
              <a:t>Suppose we have entity sets:</a:t>
            </a:r>
            <a:endParaRPr lang="en-US" altLang="en-US" sz="2000" dirty="0"/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, with attributes: </a:t>
            </a:r>
            <a:r>
              <a:rPr lang="en-US" altLang="en-US" sz="2000" i="1" dirty="0">
                <a:ea typeface="MS PGothic" panose="020B0600070205080204" pitchFamily="34" charset="-128"/>
              </a:rPr>
              <a:t>ID</a:t>
            </a:r>
            <a:r>
              <a:rPr lang="en-US" altLang="en-US" sz="2000" dirty="0">
                <a:ea typeface="MS PGothic" panose="020B0600070205080204" pitchFamily="34" charset="-128"/>
              </a:rPr>
              <a:t>, </a:t>
            </a:r>
            <a:r>
              <a:rPr lang="en-US" altLang="en-US" sz="2000" i="1" dirty="0">
                <a:ea typeface="MS PGothic" panose="020B0600070205080204" pitchFamily="34" charset="-128"/>
              </a:rPr>
              <a:t>name,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tot_cred</a:t>
            </a:r>
            <a:r>
              <a:rPr lang="en-US" altLang="en-US" sz="2000" dirty="0">
                <a:ea typeface="MS PGothic" panose="020B0600070205080204" pitchFamily="34" charset="-128"/>
              </a:rPr>
              <a:t>, </a:t>
            </a:r>
            <a:r>
              <a:rPr lang="en-US" altLang="en-US" sz="2000" i="1" dirty="0">
                <a:ea typeface="MS PGothic" panose="020B0600070205080204" pitchFamily="34" charset="-128"/>
              </a:rPr>
              <a:t>dept_name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department, </a:t>
            </a:r>
            <a:r>
              <a:rPr lang="en-US" altLang="en-US" sz="2000" dirty="0">
                <a:ea typeface="MS PGothic" panose="020B0600070205080204" pitchFamily="34" charset="-128"/>
              </a:rPr>
              <a:t>with attributes: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dept_name</a:t>
            </a:r>
            <a:r>
              <a:rPr lang="en-US" altLang="en-US" sz="2000" i="1" dirty="0">
                <a:ea typeface="MS PGothic" panose="020B0600070205080204" pitchFamily="34" charset="-128"/>
              </a:rPr>
              <a:t>, building, budget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r>
              <a:rPr lang="en-US" altLang="en-US" sz="2000" dirty="0"/>
              <a:t>We model the fact that each student has an associated department</a:t>
            </a:r>
            <a:r>
              <a:rPr lang="en-US" altLang="en-US" sz="2000" i="1" dirty="0"/>
              <a:t> </a:t>
            </a:r>
            <a:r>
              <a:rPr lang="en-US" altLang="en-US" sz="2000" dirty="0"/>
              <a:t>using a relationship set </a:t>
            </a:r>
            <a:r>
              <a:rPr lang="en-US" altLang="en-US" sz="2000" i="1" dirty="0" err="1"/>
              <a:t>stud_dept</a:t>
            </a:r>
            <a:endParaRPr lang="en-US" altLang="en-US" sz="2000" i="1" dirty="0"/>
          </a:p>
          <a:p>
            <a:r>
              <a:rPr lang="en-US" altLang="en-US" sz="2000" dirty="0"/>
              <a:t>The attribute </a:t>
            </a:r>
            <a:r>
              <a:rPr lang="en-US" altLang="en-US" sz="2000" i="1" dirty="0"/>
              <a:t>dept_name </a:t>
            </a:r>
            <a:r>
              <a:rPr lang="en-US" altLang="en-US" sz="2000" dirty="0"/>
              <a:t>in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below replicates information present in the relationship and is therefore  redundant</a:t>
            </a:r>
            <a:endParaRPr lang="en-US" altLang="en-US" sz="2000" dirty="0"/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and needs to be removed.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/>
              <a:t>BUT: when converting back to tables, in some cases the attribute gets reintroduced, as we will see later.</a:t>
            </a:r>
            <a:endParaRPr lang="en-US" alt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272" y="4772946"/>
            <a:ext cx="5560258" cy="208505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"/>
          <a:srcRect r="-2934"/>
          <a:stretch>
            <a:fillRect/>
          </a:stretch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2400" dirty="0"/>
              <a:t>Entity sets and relationship sets can be expressed uniformly as </a:t>
            </a:r>
            <a:r>
              <a:rPr lang="en-US" altLang="en-US" sz="2400" i="1" dirty="0"/>
              <a:t>relation schemas </a:t>
            </a:r>
            <a:r>
              <a:rPr lang="en-US" altLang="en-US" sz="2400" dirty="0"/>
              <a:t>that represent the contents of the database.</a:t>
            </a:r>
            <a:endParaRPr lang="en-US" altLang="en-US" sz="2400" dirty="0"/>
          </a:p>
          <a:p>
            <a:r>
              <a:rPr lang="en-US" altLang="en-US" sz="2400" dirty="0"/>
              <a:t>A database which conforms to an E-R diagram can be represented by a collection of schemas.</a:t>
            </a:r>
            <a:endParaRPr lang="en-US" altLang="en-US" sz="2400" dirty="0"/>
          </a:p>
          <a:p>
            <a:r>
              <a:rPr lang="en-US" altLang="en-US" sz="2400" dirty="0"/>
              <a:t>For each entity set and relationship set there is a unique schema that is assigned the name of the corresponding entity set or relationship set.</a:t>
            </a:r>
            <a:endParaRPr lang="en-US" altLang="en-US" sz="2400" dirty="0"/>
          </a:p>
          <a:p>
            <a:r>
              <a:rPr lang="en-US" altLang="en-US" sz="2400" dirty="0"/>
              <a:t>Each schema has a number of columns (generally corresponding to attributes), which have unique names.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2000" dirty="0"/>
              <a:t>A strong entity set reduces to a schema with the same </a:t>
            </a:r>
            <a:r>
              <a:rPr lang="en-US" altLang="en-US" sz="2000" dirty="0" smtClean="0"/>
              <a:t>attributes</a:t>
            </a:r>
            <a:endParaRPr lang="en-US" altLang="en-US" sz="2000" dirty="0" smtClean="0"/>
          </a:p>
          <a:p>
            <a:pPr marL="0" indent="0">
              <a:buNone/>
            </a:pPr>
            <a:br>
              <a:rPr lang="en-US" altLang="en-US" sz="2000" dirty="0"/>
            </a:br>
            <a:r>
              <a:rPr lang="en-US" altLang="en-US" sz="2000" dirty="0"/>
              <a:t>        </a:t>
            </a:r>
            <a:r>
              <a:rPr lang="en-US" altLang="en-US" sz="2000" dirty="0" smtClean="0"/>
              <a:t>        </a:t>
            </a:r>
            <a:r>
              <a:rPr lang="en-US" altLang="en-US" sz="2000" i="1" dirty="0"/>
              <a:t>student(</a:t>
            </a:r>
            <a:r>
              <a:rPr lang="en-US" altLang="en-US" sz="2000" i="1" u="sng" dirty="0"/>
              <a:t>ID</a:t>
            </a:r>
            <a:r>
              <a:rPr lang="en-US" altLang="en-US" sz="2000" i="1" dirty="0"/>
              <a:t>, name, </a:t>
            </a:r>
            <a:r>
              <a:rPr lang="en-US" altLang="en-US" sz="2000" i="1" dirty="0" err="1"/>
              <a:t>tot_cred</a:t>
            </a:r>
            <a:r>
              <a:rPr lang="en-US" altLang="en-US" sz="2000" i="1" dirty="0" smtClean="0"/>
              <a:t>)</a:t>
            </a:r>
            <a:endParaRPr lang="en-US" altLang="en-US" sz="2000" dirty="0"/>
          </a:p>
          <a:p>
            <a:r>
              <a:rPr lang="en-US" altLang="en-US" sz="2000" dirty="0"/>
              <a:t>A weak entity set becomes a table that includes a column for the primary key of the identifying strong entity set </a:t>
            </a:r>
            <a:endParaRPr lang="en-US" altLang="en-US" sz="2000" dirty="0" smtClean="0"/>
          </a:p>
          <a:p>
            <a:pPr>
              <a:buFont typeface="Monotype Sorts" charset="2"/>
              <a:buNone/>
            </a:pPr>
            <a:r>
              <a:rPr lang="en-US" altLang="en-US" sz="2000" dirty="0" smtClean="0"/>
              <a:t> </a:t>
            </a:r>
            <a:br>
              <a:rPr lang="en-US" altLang="en-US" sz="2000" dirty="0" smtClean="0"/>
            </a:br>
            <a:r>
              <a:rPr lang="en-US" altLang="en-US" sz="2000" dirty="0" smtClean="0"/>
              <a:t>           </a:t>
            </a:r>
            <a:r>
              <a:rPr lang="en-US" altLang="en-US" sz="2000" i="1" dirty="0" smtClean="0"/>
              <a:t>section ( </a:t>
            </a:r>
            <a:r>
              <a:rPr lang="en-US" altLang="en-US" sz="2000" i="1" u="sng" dirty="0" err="1" smtClean="0"/>
              <a:t>course_id</a:t>
            </a:r>
            <a:r>
              <a:rPr lang="en-US" altLang="en-US" sz="2000" i="1" u="sng" dirty="0" smtClean="0"/>
              <a:t>, </a:t>
            </a:r>
            <a:r>
              <a:rPr lang="en-US" altLang="en-US" sz="2000" i="1" u="sng" dirty="0" err="1" smtClean="0"/>
              <a:t>sec_id</a:t>
            </a:r>
            <a:r>
              <a:rPr lang="en-US" altLang="en-US" sz="2000" i="1" u="sng" dirty="0" smtClean="0"/>
              <a:t>, </a:t>
            </a:r>
            <a:r>
              <a:rPr lang="en-US" altLang="en-US" sz="2000" i="1" u="sng" dirty="0" err="1" smtClean="0"/>
              <a:t>sem</a:t>
            </a:r>
            <a:r>
              <a:rPr lang="en-US" altLang="en-US" sz="2000" i="1" u="sng" dirty="0" smtClean="0"/>
              <a:t>, year</a:t>
            </a:r>
            <a:r>
              <a:rPr lang="en-US" altLang="en-US" sz="2000" i="1" dirty="0" smtClean="0"/>
              <a:t> )</a:t>
            </a:r>
            <a:endParaRPr lang="en-US" altLang="en-US" sz="2000" i="1" dirty="0" smtClean="0"/>
          </a:p>
          <a:p>
            <a:r>
              <a:rPr lang="en-US" altLang="en-US" sz="2000" dirty="0" smtClean="0"/>
              <a:t>Example</a:t>
            </a:r>
            <a:endParaRPr lang="en-US" altLang="en-US" sz="2000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09128" y="4699632"/>
            <a:ext cx="6471285" cy="131064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18741" y="817224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Composite attributes are flattened out by creating a separate attribute for each component attribute</a:t>
            </a:r>
            <a:endParaRPr lang="en-US" altLang="en-US" sz="20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MS PGothic" panose="020B0600070205080204" pitchFamily="34" charset="-128"/>
              </a:rPr>
              <a:t>Example: given entity set </a:t>
            </a:r>
            <a:r>
              <a:rPr lang="en-US" altLang="en-US" sz="2000" i="1" dirty="0">
                <a:ea typeface="MS PGothic" panose="020B0600070205080204" pitchFamily="34" charset="-128"/>
              </a:rPr>
              <a:t>instructor</a:t>
            </a:r>
            <a:r>
              <a:rPr lang="en-US" altLang="en-US" sz="2000" dirty="0">
                <a:ea typeface="MS PGothic" panose="020B0600070205080204" pitchFamily="34" charset="-128"/>
              </a:rPr>
              <a:t> with composite attribute </a:t>
            </a:r>
            <a:r>
              <a:rPr lang="en-US" altLang="en-US" sz="2000" i="1" dirty="0">
                <a:ea typeface="MS PGothic" panose="020B0600070205080204" pitchFamily="34" charset="-128"/>
              </a:rPr>
              <a:t>name</a:t>
            </a:r>
            <a:r>
              <a:rPr lang="en-US" altLang="en-US" sz="2000" dirty="0">
                <a:ea typeface="MS PGothic" panose="020B0600070205080204" pitchFamily="34" charset="-128"/>
              </a:rPr>
              <a:t> with component attributes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first_name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last_name</a:t>
            </a:r>
            <a:r>
              <a:rPr lang="en-US" altLang="en-US" sz="2000" dirty="0">
                <a:ea typeface="MS PGothic" panose="020B0600070205080204" pitchFamily="34" charset="-128"/>
              </a:rPr>
              <a:t> the schema corresponding to the entity set has two attributes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name_first_name</a:t>
            </a:r>
            <a:r>
              <a:rPr lang="en-US" altLang="en-US" sz="2000" dirty="0">
                <a:ea typeface="MS PGothic" panose="020B0600070205080204" pitchFamily="34" charset="-128"/>
              </a:rPr>
              <a:t> 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name_last_name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000" dirty="0">
                <a:ea typeface="MS PGothic" panose="020B0600070205080204" pitchFamily="34" charset="-128"/>
              </a:rPr>
              <a:t>Prefix omitted if there is no ambiguity 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name_first_name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could be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first_name</a:t>
            </a:r>
            <a:r>
              <a:rPr lang="en-US" altLang="en-US" sz="2000" i="1" dirty="0">
                <a:ea typeface="MS PGothic" panose="020B0600070205080204" pitchFamily="34" charset="-128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Ignoring multivalued attributes, extended instructor schema is</a:t>
            </a:r>
            <a:endParaRPr lang="en-US" altLang="en-US" sz="20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i="1" dirty="0">
                <a:ea typeface="MS PGothic" panose="020B0600070205080204" pitchFamily="34" charset="-128"/>
              </a:rPr>
              <a:t>instructor(ID, </a:t>
            </a:r>
            <a:br>
              <a:rPr lang="en-US" altLang="en-US" sz="2000" i="1" dirty="0">
                <a:ea typeface="MS PGothic" panose="020B0600070205080204" pitchFamily="34" charset="-128"/>
              </a:rPr>
            </a:br>
            <a:r>
              <a:rPr lang="en-US" altLang="en-US" sz="2000" i="1" dirty="0">
                <a:ea typeface="MS PGothic" panose="020B0600070205080204" pitchFamily="34" charset="-128"/>
              </a:rPr>
              <a:t>    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first_name</a:t>
            </a:r>
            <a:r>
              <a:rPr lang="en-US" altLang="en-US" sz="2000" i="1" dirty="0">
                <a:ea typeface="MS PGothic" panose="020B0600070205080204" pitchFamily="34" charset="-128"/>
              </a:rPr>
              <a:t>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middle_initial</a:t>
            </a:r>
            <a:r>
              <a:rPr lang="en-US" altLang="en-US" sz="2000" i="1" dirty="0">
                <a:ea typeface="MS PGothic" panose="020B0600070205080204" pitchFamily="34" charset="-128"/>
              </a:rPr>
              <a:t>,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last_name</a:t>
            </a:r>
            <a:r>
              <a:rPr lang="en-US" altLang="en-US" sz="2000" i="1" dirty="0">
                <a:ea typeface="MS PGothic" panose="020B0600070205080204" pitchFamily="34" charset="-128"/>
              </a:rPr>
              <a:t>,</a:t>
            </a:r>
            <a:br>
              <a:rPr lang="en-US" altLang="en-US" sz="2000" i="1" dirty="0">
                <a:ea typeface="MS PGothic" panose="020B0600070205080204" pitchFamily="34" charset="-128"/>
              </a:rPr>
            </a:br>
            <a:r>
              <a:rPr lang="en-US" altLang="en-US" sz="2000" i="1" dirty="0">
                <a:ea typeface="MS PGothic" panose="020B0600070205080204" pitchFamily="34" charset="-128"/>
              </a:rPr>
              <a:t>    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street_number</a:t>
            </a:r>
            <a:r>
              <a:rPr lang="en-US" altLang="en-US" sz="2000" i="1" dirty="0">
                <a:ea typeface="MS PGothic" panose="020B0600070205080204" pitchFamily="34" charset="-128"/>
              </a:rPr>
              <a:t>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street_name</a:t>
            </a:r>
            <a:r>
              <a:rPr lang="en-US" altLang="en-US" sz="2000" i="1" dirty="0">
                <a:ea typeface="MS PGothic" panose="020B0600070205080204" pitchFamily="34" charset="-128"/>
              </a:rPr>
              <a:t>,  </a:t>
            </a:r>
            <a:br>
              <a:rPr lang="en-US" altLang="en-US" sz="2000" i="1" dirty="0">
                <a:ea typeface="MS PGothic" panose="020B0600070205080204" pitchFamily="34" charset="-128"/>
              </a:rPr>
            </a:br>
            <a:r>
              <a:rPr lang="en-US" altLang="en-US" sz="2000" i="1" dirty="0">
                <a:ea typeface="MS PGothic" panose="020B0600070205080204" pitchFamily="34" charset="-128"/>
              </a:rPr>
              <a:t>         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apt_number</a:t>
            </a:r>
            <a:r>
              <a:rPr lang="en-US" altLang="en-US" sz="2000" i="1" dirty="0">
                <a:ea typeface="MS PGothic" panose="020B0600070205080204" pitchFamily="34" charset="-128"/>
              </a:rPr>
              <a:t>, city, state,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zip_code</a:t>
            </a:r>
            <a:r>
              <a:rPr lang="en-US" altLang="en-US" sz="2000" i="1" dirty="0">
                <a:ea typeface="MS PGothic" panose="020B0600070205080204" pitchFamily="34" charset="-128"/>
              </a:rPr>
              <a:t>,  </a:t>
            </a:r>
            <a:br>
              <a:rPr lang="en-US" altLang="en-US" sz="2000" i="1" dirty="0">
                <a:ea typeface="MS PGothic" panose="020B0600070205080204" pitchFamily="34" charset="-128"/>
              </a:rPr>
            </a:br>
            <a:r>
              <a:rPr lang="en-US" altLang="en-US" sz="2000" i="1" dirty="0">
                <a:ea typeface="MS PGothic" panose="020B0600070205080204" pitchFamily="34" charset="-128"/>
              </a:rPr>
              <a:t>    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date_of_birth</a:t>
            </a:r>
            <a:r>
              <a:rPr lang="en-US" altLang="en-US" sz="2000" i="1" dirty="0">
                <a:ea typeface="MS PGothic" panose="020B0600070205080204" pitchFamily="34" charset="-128"/>
              </a:rPr>
              <a:t>)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A multivalued attribute </a:t>
            </a:r>
            <a:r>
              <a:rPr lang="en-US" altLang="en-US" sz="2000" i="1" dirty="0"/>
              <a:t>M</a:t>
            </a:r>
            <a:r>
              <a:rPr lang="en-US" altLang="en-US" sz="2000" dirty="0"/>
              <a:t> of an entity </a:t>
            </a:r>
            <a:r>
              <a:rPr lang="en-US" altLang="en-US" sz="2000" i="1" dirty="0"/>
              <a:t>E</a:t>
            </a:r>
            <a:r>
              <a:rPr lang="en-US" altLang="en-US" sz="2000" dirty="0"/>
              <a:t> is represented by a separate schema </a:t>
            </a:r>
            <a:r>
              <a:rPr lang="en-US" altLang="en-US" sz="2000" i="1" dirty="0"/>
              <a:t>EM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Schema </a:t>
            </a:r>
            <a:r>
              <a:rPr lang="en-US" altLang="en-US" sz="2000" i="1" dirty="0"/>
              <a:t>EM</a:t>
            </a:r>
            <a:r>
              <a:rPr lang="en-US" altLang="en-US" sz="2000" dirty="0"/>
              <a:t> has attributes corresponding to the primary key of </a:t>
            </a:r>
            <a:r>
              <a:rPr lang="en-US" altLang="en-US" sz="2000" i="1" dirty="0"/>
              <a:t>E</a:t>
            </a:r>
            <a:r>
              <a:rPr lang="en-US" altLang="en-US" sz="2000" dirty="0"/>
              <a:t> and an attribute corresponding to multivalued attribute </a:t>
            </a:r>
            <a:r>
              <a:rPr lang="en-US" altLang="en-US" sz="2000" i="1" dirty="0"/>
              <a:t>M</a:t>
            </a:r>
            <a:endParaRPr lang="en-US" alt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Example:  Multivalued attribute </a:t>
            </a:r>
            <a:r>
              <a:rPr lang="en-US" altLang="en-US" sz="2000" i="1" dirty="0" err="1"/>
              <a:t>phone_number</a:t>
            </a:r>
            <a:r>
              <a:rPr lang="en-US" altLang="en-US" sz="2000" i="1" dirty="0"/>
              <a:t> </a:t>
            </a:r>
            <a:r>
              <a:rPr lang="en-US" altLang="en-US" sz="2000" dirty="0"/>
              <a:t>of 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is represented by a schema:</a:t>
            </a:r>
            <a:br>
              <a:rPr lang="en-US" altLang="en-US" sz="2000" dirty="0"/>
            </a:br>
            <a:r>
              <a:rPr lang="en-US" altLang="en-US" sz="2000" dirty="0"/>
              <a:t>    </a:t>
            </a:r>
            <a:r>
              <a:rPr lang="en-US" altLang="en-US" sz="2000" i="1" dirty="0" err="1"/>
              <a:t>inst_phone</a:t>
            </a:r>
            <a:r>
              <a:rPr lang="en-US" altLang="en-US" sz="2000" i="1" dirty="0"/>
              <a:t>= </a:t>
            </a:r>
            <a:r>
              <a:rPr lang="en-US" altLang="en-US" sz="2000" dirty="0"/>
              <a:t>(</a:t>
            </a:r>
            <a:r>
              <a:rPr lang="en-US" altLang="en-US" sz="2000" i="1" dirty="0"/>
              <a:t> </a:t>
            </a:r>
            <a:r>
              <a:rPr lang="en-US" altLang="en-US" sz="2000" i="1" u="sng" dirty="0"/>
              <a:t>ID</a:t>
            </a:r>
            <a:r>
              <a:rPr lang="en-US" altLang="en-US" sz="2000" i="1" dirty="0"/>
              <a:t>, </a:t>
            </a:r>
            <a:r>
              <a:rPr lang="en-US" altLang="en-US" sz="2000" i="1" u="sng" dirty="0" err="1"/>
              <a:t>phone_number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endParaRPr lang="en-US" altLang="en-US" sz="2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dirty="0"/>
              <a:t>Each value of the multivalued attribute maps to a separate tuple of the relation on schema </a:t>
            </a:r>
            <a:r>
              <a:rPr lang="en-US" altLang="en-US" sz="2000" i="1" dirty="0"/>
              <a:t>EM</a:t>
            </a:r>
            <a:endParaRPr lang="en-US" altLang="en-US" sz="20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MS PGothic" panose="020B0600070205080204" pitchFamily="34" charset="-128"/>
              </a:rPr>
              <a:t>For example, an </a:t>
            </a:r>
            <a:r>
              <a:rPr lang="en-US" altLang="en-US" sz="2000" i="1" dirty="0">
                <a:ea typeface="MS PGothic" panose="020B0600070205080204" pitchFamily="34" charset="-128"/>
              </a:rPr>
              <a:t>instructor</a:t>
            </a:r>
            <a:r>
              <a:rPr lang="en-US" altLang="en-US" sz="2000" dirty="0">
                <a:ea typeface="MS PGothic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(22222, 456-7890) and (22222, 123-4567)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  <a:endParaRPr lang="en-US" altLang="en-US">
              <a:effectLst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Final Phase -- Moving from an abstract data model to the implementation of the database</a:t>
            </a:r>
            <a:endParaRPr lang="en-US" altLang="en-US" sz="2400" i="1" dirty="0"/>
          </a:p>
          <a:p>
            <a:pPr marL="800100" lvl="1" indent="-342900"/>
            <a:r>
              <a:rPr lang="en-US" altLang="en-US" sz="2400" dirty="0">
                <a:ea typeface="MS PGothic" panose="020B0600070205080204" pitchFamily="34" charset="-128"/>
              </a:rPr>
              <a:t>Logical Design –  Deciding on the database schema.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marL="1143000" lvl="2" indent="-342900"/>
            <a:r>
              <a:rPr lang="en-US" altLang="en-US" sz="2400" dirty="0">
                <a:ea typeface="MS PGothic" panose="020B0600070205080204" pitchFamily="34" charset="-128"/>
              </a:rPr>
              <a:t>Database design requires that we find a “good” collection of relation schemas</a:t>
            </a:r>
            <a:r>
              <a:rPr lang="en-US" altLang="en-US" sz="2400" dirty="0" smtClean="0">
                <a:ea typeface="MS PGothic" panose="020B0600070205080204" pitchFamily="34" charset="-128"/>
              </a:rPr>
              <a:t>.</a:t>
            </a:r>
            <a:endParaRPr lang="en-US" altLang="en-US" sz="2400" dirty="0" smtClean="0">
              <a:ea typeface="MS PGothic" panose="020B0600070205080204" pitchFamily="34" charset="-128"/>
            </a:endParaRPr>
          </a:p>
          <a:p>
            <a:pPr marL="1143000" lvl="2" indent="-342900"/>
            <a:r>
              <a:rPr lang="en-US" altLang="zh-CN" sz="2400" dirty="0" smtClean="0">
                <a:ea typeface="MS PGothic" panose="020B0600070205080204" pitchFamily="34" charset="-128"/>
              </a:rPr>
              <a:t>This step typically consists of </a:t>
            </a:r>
            <a:r>
              <a:rPr lang="en-US" altLang="zh-CN" sz="2400" dirty="0" smtClean="0">
                <a:solidFill>
                  <a:srgbClr val="FF0000"/>
                </a:solidFill>
                <a:ea typeface="MS PGothic" panose="020B0600070205080204" pitchFamily="34" charset="-128"/>
              </a:rPr>
              <a:t>mapping the conceptual schema defined using the entity-relationship model into a relation schema.</a:t>
            </a:r>
            <a:endParaRPr lang="en-US" altLang="en-US" sz="24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marL="800100" lvl="1" indent="-342900"/>
            <a:r>
              <a:rPr lang="en-US" altLang="en-US" sz="2400" dirty="0" smtClean="0">
                <a:ea typeface="MS PGothic" panose="020B0600070205080204" pitchFamily="34" charset="-128"/>
              </a:rPr>
              <a:t>Physical </a:t>
            </a:r>
            <a:r>
              <a:rPr lang="en-US" altLang="en-US" sz="2400" dirty="0">
                <a:ea typeface="MS PGothic" panose="020B0600070205080204" pitchFamily="34" charset="-128"/>
              </a:rPr>
              <a:t>Design – Deciding on the physical layout of the database               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2000" dirty="0"/>
              <a:t>A many-to-many relationship set is represented as a schema with attributes for the primary keys of the two participating entity sets, and any descriptive attributes of the relationship set. </a:t>
            </a:r>
            <a:endParaRPr lang="en-US" altLang="en-US" sz="2000" dirty="0"/>
          </a:p>
          <a:p>
            <a:r>
              <a:rPr lang="en-US" altLang="en-US" sz="2000" dirty="0"/>
              <a:t>Example: schema for relationship set </a:t>
            </a:r>
            <a:r>
              <a:rPr lang="en-US" altLang="en-US" sz="2000" i="1" dirty="0" smtClean="0"/>
              <a:t>advisor</a:t>
            </a:r>
            <a:endParaRPr lang="en-US" altLang="en-US" sz="2000" i="1" dirty="0"/>
          </a:p>
          <a:p>
            <a:pPr>
              <a:buFont typeface="Monotype Sorts" charset="2"/>
              <a:buNone/>
            </a:pPr>
            <a:r>
              <a:rPr lang="en-US" altLang="en-US" sz="2000" dirty="0"/>
              <a:t>	         </a:t>
            </a:r>
            <a:r>
              <a:rPr lang="en-US" altLang="en-US" sz="2000" i="1" dirty="0"/>
              <a:t>advisor = </a:t>
            </a:r>
            <a:r>
              <a:rPr lang="en-US" altLang="en-US" sz="2000" dirty="0"/>
              <a:t>(</a:t>
            </a:r>
            <a:r>
              <a:rPr lang="en-US" altLang="en-US" sz="2000" i="1" u="sng" dirty="0" err="1"/>
              <a:t>s_id</a:t>
            </a:r>
            <a:r>
              <a:rPr lang="en-US" altLang="en-US" sz="2000" i="1" u="sng" dirty="0"/>
              <a:t>, </a:t>
            </a:r>
            <a:r>
              <a:rPr lang="en-US" altLang="en-US" sz="2000" i="1" u="sng" dirty="0" err="1"/>
              <a:t>i_id</a:t>
            </a:r>
            <a:r>
              <a:rPr lang="en-US" altLang="en-US" sz="2000" dirty="0"/>
              <a:t>)</a:t>
            </a:r>
            <a:endParaRPr lang="en-US" altLang="en-US" sz="2000" dirty="0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25" y="4330623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2000" dirty="0"/>
              <a:t>Many-to-one and one-to-many relationship sets that are total on the many-side can be represented </a:t>
            </a:r>
            <a:r>
              <a:rPr kumimoji="1" lang="en-US" altLang="en-US" sz="2000" dirty="0">
                <a:solidFill>
                  <a:srgbClr val="FF0000"/>
                </a:solidFill>
              </a:rPr>
              <a:t>by adding an extra attribute to the “many” side</a:t>
            </a:r>
            <a:r>
              <a:rPr kumimoji="1" lang="en-US" altLang="en-US" sz="2000" dirty="0"/>
              <a:t>, containing the primary key of the “one” side</a:t>
            </a:r>
            <a:endParaRPr kumimoji="1" lang="en-US" altLang="en-US" sz="2000" dirty="0"/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2000" dirty="0"/>
              <a:t>Example</a:t>
            </a:r>
            <a:r>
              <a:rPr kumimoji="1" lang="en-US" altLang="en-US" sz="2000" dirty="0">
                <a:solidFill>
                  <a:schemeClr val="accent3">
                    <a:lumMod val="25000"/>
                  </a:schemeClr>
                </a:solidFill>
              </a:rPr>
              <a:t>: Instead of creating a schema for relationship set </a:t>
            </a:r>
            <a:r>
              <a:rPr kumimoji="1" lang="en-US" altLang="en-US" sz="2000" i="1" dirty="0" err="1">
                <a:solidFill>
                  <a:schemeClr val="accent3">
                    <a:lumMod val="25000"/>
                  </a:schemeClr>
                </a:solidFill>
              </a:rPr>
              <a:t>inst_dept</a:t>
            </a:r>
            <a:r>
              <a:rPr kumimoji="1" lang="en-US" altLang="en-US" sz="2000" dirty="0">
                <a:solidFill>
                  <a:schemeClr val="accent3">
                    <a:lumMod val="25000"/>
                  </a:schemeClr>
                </a:solidFill>
              </a:rPr>
              <a:t>, add an attribute </a:t>
            </a:r>
            <a:r>
              <a:rPr kumimoji="1" lang="en-US" altLang="en-US" sz="2000" i="1" dirty="0">
                <a:solidFill>
                  <a:schemeClr val="accent3">
                    <a:lumMod val="25000"/>
                  </a:schemeClr>
                </a:solidFill>
              </a:rPr>
              <a:t>dept_name</a:t>
            </a:r>
            <a:r>
              <a:rPr kumimoji="1" lang="en-US" altLang="en-US" sz="2000" dirty="0">
                <a:solidFill>
                  <a:schemeClr val="accent3">
                    <a:lumMod val="25000"/>
                  </a:schemeClr>
                </a:solidFill>
              </a:rPr>
              <a:t> to the schema arising from entity set </a:t>
            </a:r>
            <a:r>
              <a:rPr kumimoji="1" lang="en-US" altLang="en-US" sz="2000" i="1" dirty="0">
                <a:solidFill>
                  <a:schemeClr val="accent3">
                    <a:lumMod val="25000"/>
                  </a:schemeClr>
                </a:solidFill>
              </a:rPr>
              <a:t>instructor</a:t>
            </a:r>
            <a:endParaRPr kumimoji="1" lang="en-US" altLang="en-US" sz="2000" i="1" dirty="0">
              <a:solidFill>
                <a:schemeClr val="accent3">
                  <a:lumMod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2000" dirty="0"/>
              <a:t>Example</a:t>
            </a:r>
            <a:endParaRPr kumimoji="1" lang="en-US" altLang="en-US" sz="2000" dirty="0"/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474247" y="3590131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For one-to-one relationship sets, either side can be chosen to act as the “many” side</a:t>
            </a:r>
            <a:endParaRPr lang="en-US" altLang="en-US" sz="2400" dirty="0"/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MS PGothic" panose="020B0600070205080204" pitchFamily="34" charset="-128"/>
              </a:rPr>
              <a:t>That is, an extra attribute can be added to either of the tables corresponding to the two entity sets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If participation is </a:t>
            </a:r>
            <a:r>
              <a:rPr lang="en-US" altLang="en-US" sz="2400" i="1" dirty="0"/>
              <a:t>partial</a:t>
            </a:r>
            <a:r>
              <a:rPr lang="en-US" altLang="en-US" sz="2400" dirty="0"/>
              <a:t> on the “many” side, replacing a schema by an extra attribute in the schema corresponding to the “many” side could result in null values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The schema corresponding to a relationship set linking a weak entity set to its identifying strong entity set is redundant.</a:t>
            </a:r>
            <a:endParaRPr lang="en-US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Example: The </a:t>
            </a:r>
            <a:r>
              <a:rPr lang="en-US" altLang="en-US" sz="2400" i="1" dirty="0"/>
              <a:t>section </a:t>
            </a:r>
            <a:r>
              <a:rPr lang="en-US" altLang="en-US" sz="2400" dirty="0"/>
              <a:t>schema already contains the attributes that would appear in the </a:t>
            </a:r>
            <a:r>
              <a:rPr lang="en-US" altLang="en-US" sz="2400" i="1" dirty="0" err="1"/>
              <a:t>sec_course</a:t>
            </a:r>
            <a:r>
              <a:rPr lang="en-US" altLang="en-US" sz="2400" dirty="0"/>
              <a:t> schema</a:t>
            </a:r>
            <a:endParaRPr lang="en-US" altLang="en-US" sz="2400" dirty="0"/>
          </a:p>
          <a:p>
            <a:endParaRPr lang="en-US" altLang="en-US" dirty="0"/>
          </a:p>
        </p:txBody>
      </p:sp>
      <p:pic>
        <p:nvPicPr>
          <p:cNvPr id="4" name="Graphic 3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41596" y="4073747"/>
            <a:ext cx="6930708" cy="140368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2400" dirty="0"/>
              <a:t>Top-down design process; we designate sub-groupings within an entity set that are distinctive from other entities in the set.</a:t>
            </a:r>
            <a:endParaRPr lang="en-US" altLang="en-US" sz="2400" dirty="0"/>
          </a:p>
          <a:p>
            <a:r>
              <a:rPr lang="en-US" altLang="en-US" sz="2400" dirty="0"/>
              <a:t>These sub-groupings become lower-level entity sets that have attributes or participate in relationships that do not apply to the higher-level entity set.</a:t>
            </a:r>
            <a:endParaRPr lang="en-US" altLang="en-US" sz="2400" dirty="0"/>
          </a:p>
          <a:p>
            <a:r>
              <a:rPr lang="en-US" altLang="en-US" sz="2400" dirty="0"/>
              <a:t>Depicted by a </a:t>
            </a:r>
            <a:r>
              <a:rPr lang="en-US" altLang="en-US" sz="2400" i="1" dirty="0"/>
              <a:t>triangle</a:t>
            </a:r>
            <a:r>
              <a:rPr lang="en-US" altLang="en-US" sz="2400" dirty="0"/>
              <a:t> component labeled ISA (e.g.,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“is a” </a:t>
            </a:r>
            <a:r>
              <a:rPr lang="en-US" altLang="en-US" sz="2400" i="1" dirty="0"/>
              <a:t>person</a:t>
            </a:r>
            <a:r>
              <a:rPr lang="en-US" altLang="en-US" sz="2400" dirty="0"/>
              <a:t>).</a:t>
            </a:r>
            <a:endParaRPr lang="en-US" altLang="en-US" sz="2400" dirty="0"/>
          </a:p>
          <a:p>
            <a:r>
              <a:rPr lang="en-US" altLang="en-US" sz="24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– a lower-level entity set inherits all the attributes and relationship participation of the higher-level entity set to which it is linked.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Overlapping</a:t>
            </a:r>
            <a:r>
              <a:rPr lang="en-US" altLang="en-US" sz="2400" dirty="0"/>
              <a:t> – </a:t>
            </a:r>
            <a:r>
              <a:rPr lang="en-US" altLang="en-US" sz="2400" i="1" dirty="0"/>
              <a:t>employee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student</a:t>
            </a:r>
            <a:endParaRPr lang="en-US" altLang="en-US" sz="2400" i="1" dirty="0"/>
          </a:p>
          <a:p>
            <a:r>
              <a:rPr lang="en-US" altLang="en-US" sz="2400" b="1" dirty="0">
                <a:solidFill>
                  <a:srgbClr val="002060"/>
                </a:solidFill>
              </a:rPr>
              <a:t>Disjoint</a:t>
            </a:r>
            <a:r>
              <a:rPr lang="en-US" altLang="en-US" sz="2400" dirty="0"/>
              <a:t> – </a:t>
            </a:r>
            <a:r>
              <a:rPr lang="en-US" altLang="en-US" sz="2400" i="1" dirty="0"/>
              <a:t>instructor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secretary</a:t>
            </a:r>
            <a:endParaRPr lang="en-US" altLang="en-US" sz="2400" i="1" dirty="0"/>
          </a:p>
          <a:p>
            <a:r>
              <a:rPr lang="en-US" altLang="en-US" sz="2400" dirty="0"/>
              <a:t>Total and partial</a:t>
            </a:r>
            <a:endParaRPr lang="en-US" alt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r>
              <a:rPr lang="en-US" altLang="en-US" sz="2400" dirty="0"/>
              <a:t>Method 1: </a:t>
            </a:r>
            <a:endParaRPr lang="en-US" altLang="en-US" sz="2400" dirty="0"/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r>
              <a:rPr lang="en-US" altLang="en-US" sz="2400" dirty="0">
                <a:ea typeface="MS PGothic" panose="020B0600070205080204" pitchFamily="34" charset="-128"/>
              </a:rPr>
              <a:t>Form a schema for the higher-level entity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r>
              <a:rPr lang="en-US" altLang="en-US" sz="2400" dirty="0">
                <a:ea typeface="MS PGothic" panose="020B0600070205080204" pitchFamily="34" charset="-128"/>
              </a:rPr>
              <a:t>Form a schema for each lower-level entity set, include primary key of higher-level entity set and local attributes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marL="457200" lvl="1" indent="0">
              <a:buSzPct val="110000"/>
              <a:buNone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br>
              <a:rPr lang="en-US" altLang="en-US" sz="2400" dirty="0">
                <a:ea typeface="MS PGothic" panose="020B0600070205080204" pitchFamily="34" charset="-128"/>
              </a:rPr>
            </a:br>
            <a:br>
              <a:rPr lang="en-US" altLang="en-US" sz="2400" dirty="0">
                <a:ea typeface="MS PGothic" panose="020B0600070205080204" pitchFamily="34" charset="-128"/>
              </a:rPr>
            </a:b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r>
              <a:rPr lang="en-US" altLang="en-US" sz="2400" dirty="0">
                <a:ea typeface="MS PGothic" panose="020B0600070205080204" pitchFamily="34" charset="-128"/>
              </a:rPr>
              <a:t>Drawback:  getting information about, an </a:t>
            </a:r>
            <a:r>
              <a:rPr lang="en-US" altLang="en-US" sz="2400" i="1" dirty="0">
                <a:ea typeface="MS PGothic" panose="020B0600070205080204" pitchFamily="34" charset="-128"/>
              </a:rPr>
              <a:t>employee</a:t>
            </a:r>
            <a:r>
              <a:rPr lang="en-US" altLang="en-US" sz="2400" dirty="0">
                <a:ea typeface="MS PGothic" panose="020B0600070205080204" pitchFamily="34" charset="-128"/>
              </a:rPr>
              <a:t> requires accessing two relations, the one corresponding to the low-level schema and the one corresponding to the high-level schema</a:t>
            </a:r>
            <a:endParaRPr lang="en-US" altLang="en-US" sz="2400" dirty="0">
              <a:ea typeface="MS PGothic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2045" y="3330578"/>
            <a:ext cx="3633407" cy="126817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r>
              <a:rPr lang="en-US" altLang="en-US" sz="2400" dirty="0"/>
              <a:t>Method 2:  </a:t>
            </a:r>
            <a:endParaRPr lang="en-US" altLang="en-US" sz="2400" dirty="0"/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r>
              <a:rPr lang="en-US" altLang="en-US" sz="2400" dirty="0">
                <a:ea typeface="MS PGothic" panose="020B0600070205080204" pitchFamily="34" charset="-128"/>
              </a:rPr>
              <a:t>Form a schema for each entity set with all local and inherited attributes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395" algn="ctr"/>
                <a:tab pos="2452370" algn="l"/>
                <a:tab pos="3823970" algn="ctr"/>
              </a:tabLst>
            </a:pPr>
            <a:r>
              <a:rPr lang="en-US" altLang="en-US" sz="2400" dirty="0">
                <a:ea typeface="MS PGothic" panose="020B0600070205080204" pitchFamily="34" charset="-128"/>
              </a:rPr>
              <a:t>Drawback:  </a:t>
            </a:r>
            <a:r>
              <a:rPr lang="en-US" altLang="en-US" sz="2400" i="1" dirty="0">
                <a:ea typeface="MS PGothic" panose="020B0600070205080204" pitchFamily="34" charset="-128"/>
              </a:rPr>
              <a:t>name, street</a:t>
            </a:r>
            <a:r>
              <a:rPr lang="en-US" altLang="en-US" sz="2400" dirty="0">
                <a:ea typeface="MS PGothic" panose="020B0600070205080204" pitchFamily="34" charset="-128"/>
              </a:rPr>
              <a:t> and </a:t>
            </a:r>
            <a:r>
              <a:rPr lang="en-US" altLang="en-US" sz="2400" i="1" dirty="0">
                <a:ea typeface="MS PGothic" panose="020B0600070205080204" pitchFamily="34" charset="-128"/>
              </a:rPr>
              <a:t>city</a:t>
            </a:r>
            <a:r>
              <a:rPr lang="en-US" altLang="en-US" sz="2400" dirty="0">
                <a:ea typeface="MS PGothic" panose="020B0600070205080204" pitchFamily="34" charset="-128"/>
              </a:rPr>
              <a:t> may be stored redundantly for people who are both students and employees</a:t>
            </a:r>
            <a:endParaRPr lang="en-US" altLang="en-US" sz="2400" dirty="0">
              <a:ea typeface="MS PGothic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4447" y="2787802"/>
            <a:ext cx="4451033" cy="121655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– combine a number of entity sets that share the same features into a higher-level entity set.</a:t>
            </a:r>
            <a:endParaRPr lang="en-US" altLang="en-US" sz="2400" dirty="0"/>
          </a:p>
          <a:p>
            <a:r>
              <a:rPr lang="en-US" altLang="en-US" sz="2400" dirty="0"/>
              <a:t>Specialization and generalization are simple inversions of each other; they are represented in an E-R diagram in the same way.</a:t>
            </a:r>
            <a:endParaRPr lang="en-US" altLang="en-US" sz="2400" dirty="0"/>
          </a:p>
          <a:p>
            <a:r>
              <a:rPr lang="en-US" altLang="en-US" sz="2400" dirty="0"/>
              <a:t>The terms specialization and generalization are used interchangeably.</a:t>
            </a:r>
            <a:endParaRPr lang="en-US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数据库设计的过程</a:t>
            </a:r>
            <a:endParaRPr lang="en-US" altLang="zh-CN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47687" y="977151"/>
            <a:ext cx="4403726" cy="435133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第一阶段：用户需求分析</a:t>
            </a:r>
            <a:endParaRPr lang="en-US" altLang="zh-CN" sz="2400" dirty="0"/>
          </a:p>
          <a:p>
            <a:pPr eaLnBrk="1" hangingPunct="1"/>
            <a:r>
              <a:rPr lang="zh-CN" altLang="en-US" sz="2400" dirty="0" smtClean="0"/>
              <a:t>第二阶段：概念设计</a:t>
            </a:r>
            <a:endParaRPr lang="en-US" altLang="zh-CN" sz="2400" dirty="0" smtClean="0"/>
          </a:p>
          <a:p>
            <a:pPr lvl="1" eaLnBrk="1" hangingPunct="1"/>
            <a:r>
              <a:rPr lang="zh-CN" altLang="en-US" sz="2400" dirty="0" smtClean="0"/>
              <a:t>将用户需求转化为选定的某种概念模型（常见是</a:t>
            </a:r>
            <a:r>
              <a:rPr lang="en-US" altLang="zh-CN" sz="2400" dirty="0" smtClean="0">
                <a:solidFill>
                  <a:srgbClr val="0070C0"/>
                </a:solidFill>
              </a:rPr>
              <a:t>E-R</a:t>
            </a:r>
            <a:r>
              <a:rPr lang="zh-CN" altLang="en-US" sz="2400" dirty="0" smtClean="0">
                <a:solidFill>
                  <a:srgbClr val="0070C0"/>
                </a:solidFill>
              </a:rPr>
              <a:t>模型</a:t>
            </a:r>
            <a:r>
              <a:rPr lang="zh-CN" altLang="en-US" sz="2400" dirty="0" smtClean="0"/>
              <a:t>）</a:t>
            </a:r>
            <a:endParaRPr lang="zh-CN" altLang="en-US" sz="2400" dirty="0" smtClean="0"/>
          </a:p>
          <a:p>
            <a:pPr lvl="1" eaLnBrk="1" hangingPunct="1"/>
            <a:r>
              <a:rPr lang="zh-CN" altLang="en-US" sz="2400" dirty="0" smtClean="0"/>
              <a:t>结果：得到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以</a:t>
            </a:r>
            <a:r>
              <a:rPr lang="en-US" altLang="zh-CN" sz="2400" dirty="0" smtClean="0"/>
              <a:t>E-R</a:t>
            </a:r>
            <a:r>
              <a:rPr lang="zh-CN" altLang="en-US" sz="2400" dirty="0" smtClean="0"/>
              <a:t>模型表示的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数据库概念模式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/>
              <a:t>第三阶段：逻辑设计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将概念模式转化为选定的某种数据模型（常见是关系模型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42900" lvl="1" indent="-342900" eaLnBrk="1" hangingPunct="1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cs typeface="MS PGothic" panose="020B0600070205080204" pitchFamily="34" charset="-128"/>
              </a:rPr>
              <a:t>第四阶段：物理设计</a:t>
            </a:r>
            <a:endParaRPr lang="en-US" altLang="zh-CN" sz="2400" dirty="0">
              <a:cs typeface="MS PGothic" panose="020B0600070205080204" pitchFamily="34" charset="-128"/>
            </a:endParaRPr>
          </a:p>
          <a:p>
            <a:pPr lvl="1" eaLnBrk="1" hangingPunct="1"/>
            <a:endParaRPr lang="zh-CN" altLang="en-US" sz="2400" dirty="0"/>
          </a:p>
          <a:p>
            <a:pPr lvl="1" eaLnBrk="1" hangingPunct="1"/>
            <a:endParaRPr lang="en-US" altLang="zh-CN" sz="2400" dirty="0" smtClean="0"/>
          </a:p>
          <a:p>
            <a:pPr lvl="1" eaLnBrk="1" hangingPunct="1"/>
            <a:endParaRPr lang="zh-CN" altLang="en-US" sz="2400" dirty="0" smtClean="0"/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5895975" y="4449763"/>
            <a:ext cx="3505200" cy="2227262"/>
            <a:chOff x="3552" y="2544"/>
            <a:chExt cx="2208" cy="1517"/>
          </a:xfrm>
        </p:grpSpPr>
        <p:sp>
          <p:nvSpPr>
            <p:cNvPr id="6160" name="AutoShape 5"/>
            <p:cNvSpPr>
              <a:spLocks noChangeArrowheads="1"/>
            </p:cNvSpPr>
            <p:nvPr/>
          </p:nvSpPr>
          <p:spPr bwMode="auto">
            <a:xfrm>
              <a:off x="3552" y="3168"/>
              <a:ext cx="1248" cy="864"/>
            </a:xfrm>
            <a:prstGeom prst="can">
              <a:avLst>
                <a:gd name="adj" fmla="val 312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35000"/>
                </a:spcBef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l"/>
                <a:defRPr sz="26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5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5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5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5000"/>
                </a:spcBef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l"/>
                <a:defRPr sz="2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6161" name="Group 6"/>
            <p:cNvGrpSpPr/>
            <p:nvPr/>
          </p:nvGrpSpPr>
          <p:grpSpPr bwMode="auto">
            <a:xfrm>
              <a:off x="3600" y="2544"/>
              <a:ext cx="2160" cy="1517"/>
              <a:chOff x="3600" y="2544"/>
              <a:chExt cx="2160" cy="1517"/>
            </a:xfrm>
          </p:grpSpPr>
          <p:sp>
            <p:nvSpPr>
              <p:cNvPr id="6162" name="Line 7"/>
              <p:cNvSpPr>
                <a:spLocks noChangeShapeType="1"/>
              </p:cNvSpPr>
              <p:nvPr/>
            </p:nvSpPr>
            <p:spPr bwMode="auto">
              <a:xfrm>
                <a:off x="4176" y="2544"/>
                <a:ext cx="0" cy="62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Text Box 8"/>
              <p:cNvSpPr txBox="1">
                <a:spLocks noChangeArrowheads="1"/>
              </p:cNvSpPr>
              <p:nvPr/>
            </p:nvSpPr>
            <p:spPr bwMode="auto">
              <a:xfrm>
                <a:off x="3600" y="3168"/>
                <a:ext cx="120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5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200">
                    <a:latin typeface="Tahoma" panose="020B0604030504040204" pitchFamily="34" charset="0"/>
                  </a:rPr>
                  <a:t>数据库模式</a:t>
                </a:r>
                <a:endParaRPr kumimoji="1" lang="zh-CN" altLang="en-US" sz="2200">
                  <a:latin typeface="Tahoma" panose="020B0604030504040204" pitchFamily="34" charset="0"/>
                </a:endParaRPr>
              </a:p>
            </p:txBody>
          </p:sp>
          <p:grpSp>
            <p:nvGrpSpPr>
              <p:cNvPr id="6164" name="Group 9"/>
              <p:cNvGrpSpPr/>
              <p:nvPr/>
            </p:nvGrpSpPr>
            <p:grpSpPr bwMode="auto">
              <a:xfrm>
                <a:off x="3648" y="3504"/>
                <a:ext cx="1104" cy="192"/>
                <a:chOff x="4155" y="5054"/>
                <a:chExt cx="5269" cy="1144"/>
              </a:xfrm>
            </p:grpSpPr>
            <p:sp>
              <p:nvSpPr>
                <p:cNvPr id="6168" name="Rectangle 10"/>
                <p:cNvSpPr>
                  <a:spLocks noChangeArrowheads="1"/>
                </p:cNvSpPr>
                <p:nvPr/>
              </p:nvSpPr>
              <p:spPr bwMode="auto">
                <a:xfrm>
                  <a:off x="4155" y="5054"/>
                  <a:ext cx="1756" cy="1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2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616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287" y="5054"/>
                  <a:ext cx="1494" cy="1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2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姓名</a:t>
                  </a:r>
                  <a:r>
                    <a:rPr lang="zh-CN" altLang="en-US" sz="1800" b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</a:t>
                  </a:r>
                  <a:endParaRPr lang="zh-CN" altLang="en-US" sz="1800" b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70" name="Rectangle 12"/>
                <p:cNvSpPr>
                  <a:spLocks noChangeArrowheads="1"/>
                </p:cNvSpPr>
                <p:nvPr/>
              </p:nvSpPr>
              <p:spPr bwMode="auto">
                <a:xfrm>
                  <a:off x="5911" y="5054"/>
                  <a:ext cx="1757" cy="1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2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617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6058" y="5054"/>
                  <a:ext cx="1493" cy="1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2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性别</a:t>
                  </a:r>
                  <a:r>
                    <a:rPr lang="zh-CN" altLang="en-US" sz="16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</a:t>
                  </a:r>
                  <a:endParaRPr lang="zh-CN" altLang="en-US" sz="16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72" name="Rectangle 14"/>
                <p:cNvSpPr>
                  <a:spLocks noChangeArrowheads="1"/>
                </p:cNvSpPr>
                <p:nvPr/>
              </p:nvSpPr>
              <p:spPr bwMode="auto">
                <a:xfrm>
                  <a:off x="7668" y="5054"/>
                  <a:ext cx="1756" cy="114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2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/>
                </a:p>
              </p:txBody>
            </p:sp>
            <p:sp>
              <p:nvSpPr>
                <p:cNvPr id="617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7814" y="5054"/>
                  <a:ext cx="1494" cy="1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spcBef>
                      <a:spcPct val="35000"/>
                    </a:spcBef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l"/>
                    <a:defRPr sz="26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5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5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5000"/>
                    </a:spcBef>
                    <a:buClr>
                      <a:schemeClr val="folHlink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5000"/>
                    </a:spcBef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5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Wingdings" panose="05000000000000000000" pitchFamily="2" charset="2"/>
                    <a:buChar char="l"/>
                    <a:defRPr sz="2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成绩</a:t>
                  </a:r>
                  <a:r>
                    <a:rPr lang="zh-CN" altLang="en-US" sz="160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</a:t>
                  </a:r>
                  <a:endParaRPr lang="zh-CN" altLang="en-US" sz="16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65" name="AutoShape 16"/>
              <p:cNvSpPr>
                <a:spLocks noChangeArrowheads="1"/>
              </p:cNvSpPr>
              <p:nvPr/>
            </p:nvSpPr>
            <p:spPr bwMode="auto">
              <a:xfrm>
                <a:off x="3618" y="3462"/>
                <a:ext cx="1152" cy="426"/>
              </a:xfrm>
              <a:prstGeom prst="wedgeRectCallout">
                <a:avLst>
                  <a:gd name="adj1" fmla="val 74481"/>
                  <a:gd name="adj2" fmla="val 76292"/>
                </a:avLst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2000" b="0">
                  <a:latin typeface="Tahoma" panose="020B0604030504040204" pitchFamily="34" charset="0"/>
                </a:endParaRPr>
              </a:p>
            </p:txBody>
          </p:sp>
          <p:sp>
            <p:nvSpPr>
              <p:cNvPr id="6166" name="Text Box 17"/>
              <p:cNvSpPr txBox="1">
                <a:spLocks noChangeArrowheads="1"/>
              </p:cNvSpPr>
              <p:nvPr/>
            </p:nvSpPr>
            <p:spPr bwMode="auto">
              <a:xfrm>
                <a:off x="4896" y="3888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30E444"/>
                    </a:solidFill>
                    <a:latin typeface="Times New Roman" panose="02020603050405020304" pitchFamily="18" charset="0"/>
                  </a:rPr>
                  <a:t> </a:t>
                </a:r>
                <a:endParaRPr lang="zh-CN" altLang="en-US" sz="1800">
                  <a:solidFill>
                    <a:srgbClr val="30E444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7" name="Text Box 18"/>
              <p:cNvSpPr txBox="1">
                <a:spLocks noChangeArrowheads="1"/>
              </p:cNvSpPr>
              <p:nvPr/>
            </p:nvSpPr>
            <p:spPr bwMode="auto">
              <a:xfrm>
                <a:off x="3750" y="3660"/>
                <a:ext cx="86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35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l"/>
                  <a:defRPr sz="26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5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5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5000"/>
                  </a:spcBef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5000"/>
                  </a:spcBef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5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Wingdings" panose="05000000000000000000" pitchFamily="2" charset="2"/>
                  <a:buChar char="l"/>
                  <a:defRPr sz="2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……</a:t>
                </a:r>
                <a:endParaRPr lang="en-US" altLang="zh-CN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9" name="Text Box 19"/>
          <p:cNvSpPr txBox="1">
            <a:spLocks noChangeArrowheads="1"/>
          </p:cNvSpPr>
          <p:nvPr/>
        </p:nvSpPr>
        <p:spPr bwMode="auto">
          <a:xfrm>
            <a:off x="5843588" y="4041775"/>
            <a:ext cx="2189162" cy="7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latin typeface="Tahoma" panose="020B0604030504040204" pitchFamily="34" charset="0"/>
              </a:rPr>
              <a:t>逻辑模式</a:t>
            </a:r>
            <a:endParaRPr kumimoji="1" lang="zh-CN" altLang="en-US" sz="22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(</a:t>
            </a:r>
            <a:r>
              <a:rPr kumimoji="1" lang="zh-CN" altLang="en-US" sz="2200">
                <a:latin typeface="Tahoma" panose="020B0604030504040204" pitchFamily="34" charset="0"/>
              </a:rPr>
              <a:t>关系模型</a:t>
            </a:r>
            <a:r>
              <a:rPr kumimoji="1" lang="en-US" altLang="zh-CN" sz="2200">
                <a:latin typeface="Tahoma" panose="020B0604030504040204" pitchFamily="34" charset="0"/>
              </a:rPr>
              <a:t>)</a:t>
            </a:r>
            <a:endParaRPr kumimoji="1" lang="en-US" altLang="zh-CN" sz="2200">
              <a:latin typeface="Tahoma" panose="020B0604030504040204" pitchFamily="34" charset="0"/>
            </a:endParaRPr>
          </a:p>
        </p:txBody>
      </p:sp>
      <p:sp>
        <p:nvSpPr>
          <p:cNvPr id="6150" name="Line 20"/>
          <p:cNvSpPr>
            <a:spLocks noChangeShapeType="1"/>
          </p:cNvSpPr>
          <p:nvPr/>
        </p:nvSpPr>
        <p:spPr bwMode="auto">
          <a:xfrm>
            <a:off x="6900863" y="3024188"/>
            <a:ext cx="0" cy="990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Text Box 21"/>
          <p:cNvSpPr txBox="1">
            <a:spLocks noChangeArrowheads="1"/>
          </p:cNvSpPr>
          <p:nvPr/>
        </p:nvSpPr>
        <p:spPr bwMode="auto">
          <a:xfrm>
            <a:off x="5864225" y="2774950"/>
            <a:ext cx="2247900" cy="792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200">
                <a:latin typeface="Tahoma" panose="020B0604030504040204" pitchFamily="34" charset="0"/>
              </a:rPr>
              <a:t>概念模式</a:t>
            </a:r>
            <a:endParaRPr kumimoji="1" lang="zh-CN" altLang="en-US" sz="22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200">
                <a:latin typeface="Tahoma" panose="020B0604030504040204" pitchFamily="34" charset="0"/>
              </a:rPr>
              <a:t>(E-R</a:t>
            </a:r>
            <a:r>
              <a:rPr kumimoji="1" lang="zh-CN" altLang="en-US" sz="2200">
                <a:latin typeface="Tahoma" panose="020B0604030504040204" pitchFamily="34" charset="0"/>
              </a:rPr>
              <a:t>模型</a:t>
            </a:r>
            <a:r>
              <a:rPr kumimoji="1" lang="en-US" altLang="zh-CN" sz="2200">
                <a:latin typeface="Tahoma" panose="020B0604030504040204" pitchFamily="34" charset="0"/>
              </a:rPr>
              <a:t>)</a:t>
            </a:r>
            <a:endParaRPr kumimoji="1" lang="en-US" altLang="zh-CN" sz="2200">
              <a:latin typeface="Tahoma" panose="020B0604030504040204" pitchFamily="34" charset="0"/>
            </a:endParaRPr>
          </a:p>
        </p:txBody>
      </p:sp>
      <p:sp>
        <p:nvSpPr>
          <p:cNvPr id="6152" name="Text Box 22"/>
          <p:cNvSpPr txBox="1">
            <a:spLocks noChangeArrowheads="1"/>
          </p:cNvSpPr>
          <p:nvPr/>
        </p:nvSpPr>
        <p:spPr bwMode="auto">
          <a:xfrm>
            <a:off x="7318375" y="35575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30E444"/>
                </a:solidFill>
                <a:latin typeface="Tahoma" panose="020B0604030504040204" pitchFamily="34" charset="0"/>
              </a:rPr>
              <a:t>3.</a:t>
            </a:r>
            <a:r>
              <a:rPr kumimoji="1" lang="zh-CN" altLang="en-US" sz="2400">
                <a:solidFill>
                  <a:srgbClr val="30E444"/>
                </a:solidFill>
                <a:latin typeface="Tahoma" panose="020B0604030504040204" pitchFamily="34" charset="0"/>
              </a:rPr>
              <a:t>逻辑设计</a:t>
            </a:r>
            <a:endParaRPr kumimoji="1" lang="zh-CN" altLang="en-US" sz="2400">
              <a:solidFill>
                <a:srgbClr val="30E444"/>
              </a:solidFill>
              <a:latin typeface="Tahoma" panose="020B0604030504040204" pitchFamily="34" charset="0"/>
            </a:endParaRPr>
          </a:p>
        </p:txBody>
      </p:sp>
      <p:sp>
        <p:nvSpPr>
          <p:cNvPr id="6153" name="Line 23"/>
          <p:cNvSpPr>
            <a:spLocks noChangeShapeType="1"/>
          </p:cNvSpPr>
          <p:nvPr/>
        </p:nvSpPr>
        <p:spPr bwMode="auto">
          <a:xfrm>
            <a:off x="6929438" y="1865313"/>
            <a:ext cx="0" cy="90011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4" name="Text Box 24"/>
          <p:cNvSpPr txBox="1">
            <a:spLocks noChangeArrowheads="1"/>
          </p:cNvSpPr>
          <p:nvPr/>
        </p:nvSpPr>
        <p:spPr bwMode="auto">
          <a:xfrm>
            <a:off x="5848350" y="1765300"/>
            <a:ext cx="22590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latin typeface="Tahoma" panose="020B0604030504040204" pitchFamily="34" charset="0"/>
              </a:rPr>
              <a:t>用户需求</a:t>
            </a:r>
            <a:endParaRPr kumimoji="1" lang="zh-CN" altLang="en-US" sz="2200">
              <a:latin typeface="Tahoma" panose="020B0604030504040204" pitchFamily="34" charset="0"/>
            </a:endParaRPr>
          </a:p>
        </p:txBody>
      </p:sp>
      <p:sp>
        <p:nvSpPr>
          <p:cNvPr id="6155" name="Text Box 25"/>
          <p:cNvSpPr txBox="1">
            <a:spLocks noChangeArrowheads="1"/>
          </p:cNvSpPr>
          <p:nvPr/>
        </p:nvSpPr>
        <p:spPr bwMode="auto">
          <a:xfrm>
            <a:off x="7346950" y="4892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30E444"/>
                </a:solidFill>
                <a:latin typeface="Tahoma" panose="020B0604030504040204" pitchFamily="34" charset="0"/>
              </a:rPr>
              <a:t>4.</a:t>
            </a:r>
            <a:r>
              <a:rPr kumimoji="1" lang="zh-CN" altLang="en-US" sz="2400">
                <a:solidFill>
                  <a:srgbClr val="30E444"/>
                </a:solidFill>
                <a:latin typeface="Tahoma" panose="020B0604030504040204" pitchFamily="34" charset="0"/>
              </a:rPr>
              <a:t>物理设计</a:t>
            </a:r>
            <a:endParaRPr kumimoji="1" lang="zh-CN" altLang="en-US" sz="2400">
              <a:solidFill>
                <a:srgbClr val="30E444"/>
              </a:solidFill>
              <a:latin typeface="Tahoma" panose="020B0604030504040204" pitchFamily="34" charset="0"/>
            </a:endParaRPr>
          </a:p>
        </p:txBody>
      </p:sp>
      <p:sp>
        <p:nvSpPr>
          <p:cNvPr id="6156" name="Text Box 26"/>
          <p:cNvSpPr txBox="1">
            <a:spLocks noChangeArrowheads="1"/>
          </p:cNvSpPr>
          <p:nvPr/>
        </p:nvSpPr>
        <p:spPr bwMode="auto">
          <a:xfrm>
            <a:off x="7086600" y="2278063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30E444"/>
                </a:solidFill>
                <a:latin typeface="Tahoma" panose="020B0604030504040204" pitchFamily="34" charset="0"/>
              </a:rPr>
              <a:t>2.</a:t>
            </a:r>
            <a:r>
              <a:rPr kumimoji="1" lang="zh-CN" altLang="en-US" sz="2400">
                <a:solidFill>
                  <a:srgbClr val="30E444"/>
                </a:solidFill>
                <a:latin typeface="Tahoma" panose="020B0604030504040204" pitchFamily="34" charset="0"/>
              </a:rPr>
              <a:t>概念设计</a:t>
            </a:r>
            <a:endParaRPr kumimoji="1" lang="zh-CN" altLang="en-US" sz="2400">
              <a:solidFill>
                <a:srgbClr val="30E444"/>
              </a:solidFill>
              <a:latin typeface="Tahoma" panose="020B0604030504040204" pitchFamily="34" charset="0"/>
            </a:endParaRPr>
          </a:p>
        </p:txBody>
      </p:sp>
      <p:sp>
        <p:nvSpPr>
          <p:cNvPr id="6157" name="Line 27"/>
          <p:cNvSpPr>
            <a:spLocks noChangeShapeType="1"/>
          </p:cNvSpPr>
          <p:nvPr/>
        </p:nvSpPr>
        <p:spPr bwMode="auto">
          <a:xfrm>
            <a:off x="6927850" y="1200150"/>
            <a:ext cx="0" cy="58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Text Box 28"/>
          <p:cNvSpPr txBox="1">
            <a:spLocks noChangeArrowheads="1"/>
          </p:cNvSpPr>
          <p:nvPr/>
        </p:nvSpPr>
        <p:spPr bwMode="auto">
          <a:xfrm>
            <a:off x="7086600" y="1187450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30E444"/>
                </a:solidFill>
                <a:latin typeface="Tahoma" panose="020B0604030504040204" pitchFamily="34" charset="0"/>
              </a:rPr>
              <a:t>1.</a:t>
            </a:r>
            <a:r>
              <a:rPr kumimoji="1" lang="zh-CN" altLang="en-US" sz="2400">
                <a:solidFill>
                  <a:srgbClr val="30E444"/>
                </a:solidFill>
                <a:latin typeface="Tahoma" panose="020B0604030504040204" pitchFamily="34" charset="0"/>
              </a:rPr>
              <a:t>需求分析</a:t>
            </a:r>
            <a:endParaRPr kumimoji="1" lang="zh-CN" altLang="en-US" sz="2400">
              <a:solidFill>
                <a:srgbClr val="30E444"/>
              </a:solidFill>
              <a:latin typeface="Tahoma" panose="020B0604030504040204" pitchFamily="34" charset="0"/>
            </a:endParaRPr>
          </a:p>
        </p:txBody>
      </p:sp>
      <p:sp>
        <p:nvSpPr>
          <p:cNvPr id="6159" name="Oval 29"/>
          <p:cNvSpPr>
            <a:spLocks noChangeArrowheads="1"/>
          </p:cNvSpPr>
          <p:nvPr/>
        </p:nvSpPr>
        <p:spPr bwMode="auto">
          <a:xfrm>
            <a:off x="6354763" y="609600"/>
            <a:ext cx="1087437" cy="682625"/>
          </a:xfrm>
          <a:prstGeom prst="ellipse">
            <a:avLst/>
          </a:prstGeom>
          <a:solidFill>
            <a:srgbClr val="00E4A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2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5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5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5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5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latin typeface="Tahoma" panose="020B0604030504040204" pitchFamily="34" charset="0"/>
              </a:rPr>
              <a:t>开始</a:t>
            </a:r>
            <a:endParaRPr kumimoji="1" lang="zh-CN" altLang="en-US" sz="220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-- specifies whether or not an entity in the higher-level entity set must belong to at least one of the lower-level entity sets within a generalization.</a:t>
            </a:r>
            <a:endParaRPr lang="en-US" altLang="en-US" sz="2400" dirty="0"/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ea typeface="MS PGothic" panose="020B0600070205080204" pitchFamily="34" charset="-128"/>
              </a:rPr>
              <a:t>total</a:t>
            </a:r>
            <a:r>
              <a:rPr lang="en-US" altLang="en-US" sz="2400" dirty="0">
                <a:ea typeface="MS PGothic" panose="020B0600070205080204" pitchFamily="34" charset="-128"/>
              </a:rPr>
              <a:t>: an entity must belong to one of the lower-level entity sets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b="1" dirty="0">
                <a:solidFill>
                  <a:srgbClr val="002060"/>
                </a:solidFill>
                <a:ea typeface="MS PGothic" panose="020B0600070205080204" pitchFamily="34" charset="-128"/>
              </a:rPr>
              <a:t>partial</a:t>
            </a:r>
            <a:r>
              <a:rPr lang="en-US" altLang="en-US" sz="2400" dirty="0">
                <a:ea typeface="MS PGothic" panose="020B0600070205080204" pitchFamily="34" charset="-128"/>
              </a:rPr>
              <a:t>: an entity need not belong to one of the lower-level entity sets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18" y="1233995"/>
            <a:ext cx="8219325" cy="3926657"/>
          </a:xfrm>
        </p:spPr>
        <p:txBody>
          <a:bodyPr/>
          <a:lstStyle/>
          <a:p>
            <a:r>
              <a:rPr lang="en-US" altLang="en-US" sz="2400" dirty="0"/>
              <a:t>Partial generalization is the default.  </a:t>
            </a:r>
            <a:endParaRPr lang="en-US" altLang="en-US" sz="2400" dirty="0"/>
          </a:p>
          <a:p>
            <a:r>
              <a:rPr lang="en-US" altLang="en-US" sz="2400" dirty="0"/>
              <a:t>We can specify total generalization in an ER diagram by adding the keyword </a:t>
            </a:r>
            <a:r>
              <a:rPr lang="en-US" altLang="en-US" sz="2400" b="1" dirty="0"/>
              <a:t>total</a:t>
            </a:r>
            <a:r>
              <a:rPr lang="en-US" altLang="en-US" sz="24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  <a:endParaRPr lang="en-US" altLang="en-US" sz="2400" dirty="0"/>
          </a:p>
          <a:p>
            <a:r>
              <a:rPr lang="en-US" altLang="en-US" sz="2400" dirty="0"/>
              <a:t>The </a:t>
            </a:r>
            <a:r>
              <a:rPr lang="en-US" altLang="en-US" sz="2400" i="1" dirty="0"/>
              <a:t>student</a:t>
            </a:r>
            <a:r>
              <a:rPr lang="en-US" altLang="en-US" sz="24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  <a:endParaRPr lang="en-US" altLang="en-US" sz="24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Consider the ternary relationship </a:t>
            </a:r>
            <a:r>
              <a:rPr kumimoji="1" lang="en-US" altLang="en-US" sz="2400" i="1" dirty="0" err="1"/>
              <a:t>proj_guide</a:t>
            </a:r>
            <a:r>
              <a:rPr kumimoji="1" lang="en-US" altLang="en-US" sz="2400" dirty="0"/>
              <a:t>, which we saw earlier</a:t>
            </a:r>
            <a:endParaRPr kumimoji="1" lang="en-US" altLang="en-US" sz="2400" dirty="0"/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400" dirty="0"/>
              <a:t>Suppose we want to record evaluations of a student by a guide on a project</a:t>
            </a:r>
            <a:endParaRPr kumimoji="1" lang="en-US" altLang="en-US" sz="2400" dirty="0"/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12" y="3013427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2400" dirty="0"/>
              <a:t>Relationship sets </a:t>
            </a:r>
            <a:r>
              <a:rPr lang="en-US" altLang="en-US" sz="2400" i="1" dirty="0" err="1"/>
              <a:t>eval_for</a:t>
            </a:r>
            <a:r>
              <a:rPr lang="en-US" altLang="en-US" sz="2400" i="1" dirty="0"/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 err="1"/>
              <a:t>proj_guide</a:t>
            </a:r>
            <a:r>
              <a:rPr lang="en-US" altLang="en-US" sz="2400" dirty="0"/>
              <a:t> represent overlapping information</a:t>
            </a:r>
            <a:endParaRPr lang="en-US" altLang="en-US" sz="2400" dirty="0"/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Every </a:t>
            </a:r>
            <a:r>
              <a:rPr lang="en-US" altLang="en-US" sz="2400" i="1" dirty="0" err="1">
                <a:ea typeface="MS PGothic" panose="020B0600070205080204" pitchFamily="34" charset="-128"/>
              </a:rPr>
              <a:t>eval_for</a:t>
            </a:r>
            <a:r>
              <a:rPr lang="en-US" altLang="en-US" sz="2400" dirty="0">
                <a:ea typeface="MS PGothic" panose="020B0600070205080204" pitchFamily="34" charset="-128"/>
              </a:rPr>
              <a:t> relationship corresponds to a </a:t>
            </a:r>
            <a:r>
              <a:rPr lang="en-US" altLang="en-US" sz="2400" i="1" dirty="0" err="1">
                <a:ea typeface="MS PGothic" panose="020B0600070205080204" pitchFamily="34" charset="-128"/>
              </a:rPr>
              <a:t>proj_guide</a:t>
            </a:r>
            <a:r>
              <a:rPr lang="en-US" altLang="en-US" sz="2400" dirty="0">
                <a:ea typeface="MS PGothic" panose="020B0600070205080204" pitchFamily="34" charset="-128"/>
              </a:rPr>
              <a:t> relationship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However, some </a:t>
            </a:r>
            <a:r>
              <a:rPr lang="en-US" altLang="en-US" sz="2400" i="1" dirty="0" err="1">
                <a:ea typeface="MS PGothic" panose="020B0600070205080204" pitchFamily="34" charset="-128"/>
              </a:rPr>
              <a:t>proj_guide</a:t>
            </a:r>
            <a:r>
              <a:rPr lang="en-US" altLang="en-US" sz="2400" dirty="0">
                <a:ea typeface="MS PGothic" panose="020B0600070205080204" pitchFamily="34" charset="-128"/>
              </a:rPr>
              <a:t> relationships may not correspond to any </a:t>
            </a:r>
            <a:r>
              <a:rPr lang="en-US" altLang="en-US" sz="2400" i="1" dirty="0" err="1">
                <a:ea typeface="MS PGothic" panose="020B0600070205080204" pitchFamily="34" charset="-128"/>
              </a:rPr>
              <a:t>eval_for</a:t>
            </a:r>
            <a:r>
              <a:rPr lang="en-US" altLang="en-US" sz="2400" dirty="0">
                <a:ea typeface="MS PGothic" panose="020B0600070205080204" pitchFamily="34" charset="-128"/>
              </a:rPr>
              <a:t> relationships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400" dirty="0">
                <a:ea typeface="MS PGothic" panose="020B0600070205080204" pitchFamily="34" charset="-128"/>
              </a:rPr>
              <a:t>So we can’t discard the </a:t>
            </a:r>
            <a:r>
              <a:rPr lang="en-US" altLang="en-US" sz="2400" i="1" dirty="0" err="1">
                <a:ea typeface="MS PGothic" panose="020B0600070205080204" pitchFamily="34" charset="-128"/>
              </a:rPr>
              <a:t>proj_guide</a:t>
            </a:r>
            <a:r>
              <a:rPr lang="en-US" altLang="en-US" sz="2400" dirty="0">
                <a:ea typeface="MS PGothic" panose="020B0600070205080204" pitchFamily="34" charset="-128"/>
              </a:rPr>
              <a:t> relationship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r>
              <a:rPr lang="en-US" altLang="en-US" sz="2400" dirty="0"/>
              <a:t>Eliminate this redundancy via </a:t>
            </a:r>
            <a:r>
              <a:rPr lang="en-US" altLang="en-US" sz="2400" i="1" dirty="0"/>
              <a:t>aggregation</a:t>
            </a:r>
            <a:endParaRPr lang="en-US" altLang="en-US" sz="2400" dirty="0"/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Treat relationship as an abstract entity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Allows relationships between relationships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400" dirty="0">
                <a:ea typeface="MS PGothic" panose="020B0600070205080204" pitchFamily="34" charset="-128"/>
              </a:rPr>
              <a:t>Abstraction of relationship into new entity</a:t>
            </a:r>
            <a:endParaRPr lang="en-US" altLang="en-US" sz="24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921553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Eliminate this redundancy via </a:t>
            </a:r>
            <a:r>
              <a:rPr lang="en-US" altLang="en-US" sz="2400" i="1" dirty="0"/>
              <a:t>aggregation</a:t>
            </a:r>
            <a:r>
              <a:rPr lang="en-US" altLang="en-US" sz="2400" dirty="0"/>
              <a:t> without introducing redundancy, the following diagram represents:</a:t>
            </a:r>
            <a:endParaRPr lang="en-US" altLang="en-US" sz="24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MS PGothic" panose="020B0600070205080204" pitchFamily="34" charset="-128"/>
              </a:rPr>
              <a:t>A student is guided by a particular instructor on a particular project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MS PGothic" panose="020B0600070205080204" pitchFamily="34" charset="-128"/>
              </a:rPr>
              <a:t>A student, instructor, project combination may have an associated evaluation</a:t>
            </a:r>
            <a:endParaRPr lang="en-US" altLang="en-US" sz="2400" dirty="0">
              <a:ea typeface="MS PGothic" panose="020B0600070205080204" pitchFamily="34" charset="-128"/>
            </a:endParaRP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55" y="3813343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2400" dirty="0">
                <a:ea typeface="MS PGothic" panose="020B0600070205080204" pitchFamily="34" charset="-128"/>
              </a:rPr>
              <a:t>To represent aggregation, create a schema containing</a:t>
            </a:r>
            <a:endParaRPr kumimoji="1" lang="en-US" altLang="en-US" sz="2400" dirty="0">
              <a:ea typeface="MS PGothic" panose="020B0600070205080204" pitchFamily="34" charset="-128"/>
            </a:endParaRP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400" dirty="0">
                <a:ea typeface="MS PGothic" panose="020B0600070205080204" pitchFamily="34" charset="-128"/>
              </a:rPr>
              <a:t>Primary key of the aggregated relationship,</a:t>
            </a:r>
            <a:endParaRPr kumimoji="1" lang="en-US" altLang="en-US" sz="2400" dirty="0">
              <a:ea typeface="MS PGothic" panose="020B0600070205080204" pitchFamily="34" charset="-128"/>
            </a:endParaRP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400" dirty="0">
                <a:ea typeface="MS PGothic" panose="020B0600070205080204" pitchFamily="34" charset="-128"/>
              </a:rPr>
              <a:t>The primary key of the associated entity set</a:t>
            </a:r>
            <a:endParaRPr kumimoji="1" lang="en-US" altLang="en-US" sz="2400" dirty="0">
              <a:ea typeface="MS PGothic" panose="020B0600070205080204" pitchFamily="34" charset="-128"/>
            </a:endParaRP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400" dirty="0">
                <a:ea typeface="MS PGothic" panose="020B0600070205080204" pitchFamily="34" charset="-128"/>
              </a:rPr>
              <a:t>Any descriptive attributes</a:t>
            </a:r>
            <a:endParaRPr kumimoji="1" lang="en-US" altLang="en-US" sz="2400" dirty="0">
              <a:ea typeface="MS PGothic" panose="020B0600070205080204" pitchFamily="34" charset="-128"/>
            </a:endParaRP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2400" dirty="0">
                <a:ea typeface="MS PGothic" panose="020B0600070205080204" pitchFamily="34" charset="-128"/>
              </a:rPr>
              <a:t>In our example:</a:t>
            </a:r>
            <a:endParaRPr kumimoji="1" lang="en-US" altLang="en-US" sz="2400" dirty="0">
              <a:ea typeface="MS PGothic" panose="020B0600070205080204" pitchFamily="34" charset="-128"/>
            </a:endParaRP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400" dirty="0">
                <a:ea typeface="MS PGothic" panose="020B0600070205080204" pitchFamily="34" charset="-128"/>
              </a:rPr>
              <a:t>The schema </a:t>
            </a:r>
            <a:r>
              <a:rPr kumimoji="1" lang="en-US" altLang="en-US" sz="2400" i="1" dirty="0" err="1">
                <a:ea typeface="MS PGothic" panose="020B0600070205080204" pitchFamily="34" charset="-128"/>
              </a:rPr>
              <a:t>eval_for</a:t>
            </a:r>
            <a:r>
              <a:rPr kumimoji="1" lang="en-US" altLang="en-US" sz="2400" i="1" dirty="0">
                <a:ea typeface="MS PGothic" panose="020B0600070205080204" pitchFamily="34" charset="-128"/>
              </a:rPr>
              <a:t> </a:t>
            </a:r>
            <a:r>
              <a:rPr kumimoji="1" lang="en-US" altLang="en-US" sz="2400" dirty="0">
                <a:ea typeface="MS PGothic" panose="020B0600070205080204" pitchFamily="34" charset="-128"/>
              </a:rPr>
              <a:t>is:</a:t>
            </a:r>
            <a:endParaRPr kumimoji="1" lang="en-US" altLang="en-US" sz="2400" dirty="0">
              <a:ea typeface="MS PGothic" panose="020B0600070205080204" pitchFamily="34" charset="-128"/>
            </a:endParaRP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2400" dirty="0">
                <a:ea typeface="MS PGothic" panose="020B0600070205080204" pitchFamily="34" charset="-128"/>
              </a:rPr>
              <a:t>	</a:t>
            </a:r>
            <a:r>
              <a:rPr kumimoji="1" lang="en-US" altLang="en-US" sz="2000" dirty="0">
                <a:ea typeface="MS PGothic" panose="020B0600070205080204" pitchFamily="34" charset="-128"/>
              </a:rPr>
              <a:t>       </a:t>
            </a:r>
            <a:r>
              <a:rPr kumimoji="1" lang="en-US" altLang="en-US" sz="2000" i="1" dirty="0" err="1">
                <a:ea typeface="MS PGothic" panose="020B0600070205080204" pitchFamily="34" charset="-128"/>
              </a:rPr>
              <a:t>eval_for</a:t>
            </a:r>
            <a:r>
              <a:rPr kumimoji="1" lang="en-US" altLang="en-US" sz="2000" i="1" dirty="0">
                <a:ea typeface="MS PGothic" panose="020B0600070205080204" pitchFamily="34" charset="-128"/>
              </a:rPr>
              <a:t> </a:t>
            </a:r>
            <a:r>
              <a:rPr kumimoji="1" lang="en-US" altLang="en-US" sz="2000" dirty="0">
                <a:ea typeface="MS PGothic" panose="020B0600070205080204" pitchFamily="34" charset="-128"/>
              </a:rPr>
              <a:t>(</a:t>
            </a:r>
            <a:r>
              <a:rPr kumimoji="1" lang="en-US" altLang="en-US" sz="2000" i="1" dirty="0" err="1">
                <a:ea typeface="MS PGothic" panose="020B0600070205080204" pitchFamily="34" charset="-128"/>
              </a:rPr>
              <a:t>s_ID</a:t>
            </a:r>
            <a:r>
              <a:rPr kumimoji="1" lang="en-US" altLang="en-US" sz="2000" i="1" dirty="0">
                <a:ea typeface="MS PGothic" panose="020B0600070205080204" pitchFamily="34" charset="-128"/>
              </a:rPr>
              <a:t>, </a:t>
            </a:r>
            <a:r>
              <a:rPr kumimoji="1" lang="en-US" altLang="en-US" sz="2000" i="1" dirty="0" err="1">
                <a:ea typeface="MS PGothic" panose="020B0600070205080204" pitchFamily="34" charset="-128"/>
              </a:rPr>
              <a:t>project_id</a:t>
            </a:r>
            <a:r>
              <a:rPr kumimoji="1" lang="en-US" altLang="en-US" sz="2000" i="1" dirty="0">
                <a:ea typeface="MS PGothic" panose="020B0600070205080204" pitchFamily="34" charset="-128"/>
              </a:rPr>
              <a:t>, </a:t>
            </a:r>
            <a:r>
              <a:rPr kumimoji="1" lang="en-US" altLang="en-US" sz="2000" i="1" dirty="0" err="1">
                <a:ea typeface="MS PGothic" panose="020B0600070205080204" pitchFamily="34" charset="-128"/>
              </a:rPr>
              <a:t>i_ID</a:t>
            </a:r>
            <a:r>
              <a:rPr kumimoji="1" lang="en-US" altLang="en-US" sz="2000" i="1" dirty="0">
                <a:ea typeface="MS PGothic" panose="020B0600070205080204" pitchFamily="34" charset="-128"/>
              </a:rPr>
              <a:t>, </a:t>
            </a:r>
            <a:r>
              <a:rPr kumimoji="1" lang="en-US" altLang="en-US" sz="2000" i="1" dirty="0" err="1">
                <a:ea typeface="MS PGothic" panose="020B0600070205080204" pitchFamily="34" charset="-128"/>
              </a:rPr>
              <a:t>evaluation_id</a:t>
            </a:r>
            <a:r>
              <a:rPr kumimoji="1" lang="en-US" altLang="en-US" sz="2000" dirty="0">
                <a:ea typeface="MS PGothic" panose="020B0600070205080204" pitchFamily="34" charset="-128"/>
              </a:rPr>
              <a:t>)</a:t>
            </a:r>
            <a:endParaRPr kumimoji="1" lang="en-US" altLang="en-US" sz="2000" dirty="0">
              <a:ea typeface="MS PGothic" panose="020B0600070205080204" pitchFamily="34" charset="-128"/>
            </a:endParaRP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2400" dirty="0">
                <a:ea typeface="MS PGothic" panose="020B0600070205080204" pitchFamily="34" charset="-128"/>
              </a:rPr>
              <a:t>The schema </a:t>
            </a:r>
            <a:r>
              <a:rPr kumimoji="1" lang="en-US" altLang="en-US" sz="2400" i="1" dirty="0" err="1">
                <a:ea typeface="MS PGothic" panose="020B0600070205080204" pitchFamily="34" charset="-128"/>
              </a:rPr>
              <a:t>proj_guide</a:t>
            </a:r>
            <a:r>
              <a:rPr kumimoji="1" lang="en-US" altLang="en-US" sz="2400" dirty="0">
                <a:ea typeface="MS PGothic" panose="020B0600070205080204" pitchFamily="34" charset="-128"/>
              </a:rPr>
              <a:t> is redundant.</a:t>
            </a:r>
            <a:endParaRPr kumimoji="1" lang="en-US" altLang="en-US" sz="2400" dirty="0">
              <a:ea typeface="MS PGothic" panose="020B0600070205080204" pitchFamily="34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MS PGothic" panose="020B0600070205080204" pitchFamily="34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  <a:endParaRPr lang="en-US" altLang="en-US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9" name="Graphic 8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-36205" t="105595" r="36205" b="-56126"/>
          <a:stretch>
            <a:fillRect/>
          </a:stretch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44302"/>
          <a:stretch>
            <a:fillRect/>
          </a:stretch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/>
              <a:t>Use of entity sets vs. attributes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/>
              <a:t>Use of phone as an entity allows extra information about phone numbers (plus multiple phone numbers)</a:t>
            </a:r>
            <a:endParaRPr lang="en-US" altLang="en-US" sz="2000" dirty="0"/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772357" y="1927835"/>
            <a:ext cx="7191364" cy="156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  <a:endParaRPr lang="en-US" altLang="en-US">
              <a:effectLst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In designing a database schema, we must ensure that we avoid two major pitfalls:</a:t>
            </a:r>
            <a:endParaRPr lang="en-US" altLang="en-US" sz="24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ea typeface="MS PGothic" panose="020B0600070205080204" pitchFamily="34" charset="-128"/>
              </a:rPr>
              <a:t>Redundancy</a:t>
            </a:r>
            <a:r>
              <a:rPr lang="en-US" altLang="en-US" sz="2400" dirty="0">
                <a:ea typeface="MS PGothic" panose="020B0600070205080204" pitchFamily="34" charset="-128"/>
              </a:rPr>
              <a:t>:  a bad design  may result in repeat information. 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MS PGothic" panose="020B0600070205080204" pitchFamily="34" charset="-128"/>
              </a:rPr>
              <a:t>Redundant representation of information may lead to data inconsistency among the various copies of information 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ea typeface="MS PGothic" panose="020B0600070205080204" pitchFamily="34" charset="-128"/>
              </a:rPr>
              <a:t>Incompleteness</a:t>
            </a:r>
            <a:r>
              <a:rPr lang="en-US" altLang="en-US" sz="2400" dirty="0">
                <a:ea typeface="MS PGothic" panose="020B0600070205080204" pitchFamily="34" charset="-128"/>
              </a:rPr>
              <a:t>: a bad design may make certain aspects of the enterprise difficult or impossible to model.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Avoiding bad designs is not enough. There may be a  large number  of  good designs from which we must choose.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002060"/>
                </a:solidFill>
              </a:rPr>
              <a:t>Use of entity sets vs. relationship </a:t>
            </a:r>
            <a:r>
              <a:rPr lang="en-US" altLang="en-US" sz="2000" b="1" dirty="0" smtClean="0">
                <a:solidFill>
                  <a:srgbClr val="002060"/>
                </a:solidFill>
              </a:rPr>
              <a:t>sets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000" dirty="0"/>
              <a:t>     </a:t>
            </a:r>
            <a:r>
              <a:rPr lang="en-US" altLang="en-US" sz="2000" dirty="0" smtClean="0"/>
              <a:t>Possible </a:t>
            </a:r>
            <a:r>
              <a:rPr lang="en-US" altLang="en-US" sz="2000" dirty="0"/>
              <a:t>guideline is to designate a relationship set to </a:t>
            </a:r>
            <a:r>
              <a:rPr lang="en-US" altLang="en-US" sz="2000" dirty="0" smtClean="0"/>
              <a:t>   describe an </a:t>
            </a:r>
            <a:r>
              <a:rPr lang="en-US" altLang="en-US" sz="2000" dirty="0"/>
              <a:t>action that occurs between entities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20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MS PGothic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2000" dirty="0">
                <a:latin typeface="+mn-lt"/>
                <a:ea typeface="MS PGothic" panose="020B0600070205080204" pitchFamily="34" charset="-128"/>
              </a:rPr>
              <a:t>For example, attribute date as attribute of advisor or as attribute of student</a:t>
            </a:r>
            <a:endParaRPr kumimoji="1" lang="en-US" sz="2000" dirty="0">
              <a:latin typeface="+mn-lt"/>
              <a:ea typeface="MS PGothic" panose="020B0600070205080204" pitchFamily="34" charset="-128"/>
            </a:endParaRPr>
          </a:p>
          <a:p>
            <a:pPr>
              <a:defRPr/>
            </a:pPr>
            <a:endParaRPr kumimoji="1" lang="en-US" sz="1700" dirty="0">
              <a:latin typeface="+mn-lt"/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2000" dirty="0"/>
              <a:t>Although it is possible to replace any non-binary (</a:t>
            </a:r>
            <a:r>
              <a:rPr lang="en-US" altLang="en-US" sz="2000" i="1" dirty="0"/>
              <a:t>n</a:t>
            </a:r>
            <a:r>
              <a:rPr lang="en-US" altLang="en-US" sz="2000" dirty="0"/>
              <a:t>-</a:t>
            </a:r>
            <a:r>
              <a:rPr lang="en-US" altLang="en-US" sz="2000" dirty="0" err="1"/>
              <a:t>ary</a:t>
            </a:r>
            <a:r>
              <a:rPr lang="en-US" altLang="en-US" sz="2000" dirty="0"/>
              <a:t>, for </a:t>
            </a:r>
            <a:r>
              <a:rPr lang="en-US" altLang="en-US" sz="2000" i="1" dirty="0"/>
              <a:t>n</a:t>
            </a:r>
            <a:r>
              <a:rPr lang="en-US" altLang="en-US" sz="2000" dirty="0"/>
              <a:t> &gt; 2) relationship set by a number of distinct binary relationship sets, a </a:t>
            </a:r>
            <a:r>
              <a:rPr lang="en-US" altLang="en-US" sz="2000" i="1" dirty="0"/>
              <a:t>n</a:t>
            </a:r>
            <a:r>
              <a:rPr lang="en-US" altLang="en-US" sz="2000" dirty="0"/>
              <a:t>-</a:t>
            </a:r>
            <a:r>
              <a:rPr lang="en-US" altLang="en-US" sz="2000" dirty="0" err="1"/>
              <a:t>ary</a:t>
            </a:r>
            <a:r>
              <a:rPr lang="en-US" altLang="en-US" sz="2000" dirty="0"/>
              <a:t> relationship set shows more clearly that several entities participate in a single relationship.</a:t>
            </a:r>
            <a:endParaRPr lang="en-US" altLang="en-US" sz="2000" dirty="0"/>
          </a:p>
          <a:p>
            <a:r>
              <a:rPr lang="en-US" altLang="en-US" sz="2000" dirty="0"/>
              <a:t>Some relationships that appear to be non-binary may be better represented using binary relationships</a:t>
            </a:r>
            <a:endParaRPr lang="en-US" altLang="en-US" sz="2000" dirty="0"/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For example,  a ternary relationship </a:t>
            </a:r>
            <a:r>
              <a:rPr lang="en-US" altLang="en-US" sz="2000" i="1" dirty="0">
                <a:ea typeface="MS PGothic" panose="020B0600070205080204" pitchFamily="34" charset="-128"/>
              </a:rPr>
              <a:t>parents</a:t>
            </a:r>
            <a:r>
              <a:rPr lang="en-US" altLang="en-US" sz="2000" dirty="0">
                <a:ea typeface="MS PGothic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2000" i="1" dirty="0">
                <a:ea typeface="MS PGothic" panose="020B0600070205080204" pitchFamily="34" charset="-128"/>
              </a:rPr>
              <a:t>father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>
                <a:ea typeface="MS PGothic" panose="020B0600070205080204" pitchFamily="34" charset="-128"/>
              </a:rPr>
              <a:t>mother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Using two binary relationships allows partial information (e.g., only mother being known)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But there are some relationships that are naturally non-binary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Example: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proj_guide</a:t>
            </a:r>
            <a:endParaRPr lang="en-US" altLang="en-US" sz="2000" i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  <a:endParaRPr lang="en-US" alt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79007"/>
            <a:ext cx="9144000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 general, any non-binary relationship can be represented using binary relationships by creating an artificial entity set.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Replace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</a:rPr>
              <a:t>between entity sets A, B and C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by an entity set </a:t>
            </a:r>
            <a:r>
              <a:rPr lang="en-US" altLang="en-US" sz="2000" i="1" dirty="0">
                <a:ea typeface="MS PGothic" panose="020B0600070205080204" pitchFamily="34" charset="-128"/>
              </a:rPr>
              <a:t>E</a:t>
            </a:r>
            <a:r>
              <a:rPr lang="en-US" altLang="en-US" sz="2000" dirty="0">
                <a:ea typeface="MS PGothic" panose="020B0600070205080204" pitchFamily="34" charset="-128"/>
              </a:rPr>
              <a:t>, and three relationship sets: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/>
              <a:t>		1.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A</a:t>
            </a:r>
            <a:r>
              <a:rPr lang="en-US" altLang="en-US" sz="2000" dirty="0"/>
              <a:t>, relating </a:t>
            </a:r>
            <a:r>
              <a:rPr lang="en-US" altLang="en-US" sz="2000" i="1" dirty="0"/>
              <a:t>E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A        </a:t>
            </a:r>
            <a:r>
              <a:rPr lang="en-US" altLang="en-US" sz="2000" dirty="0"/>
              <a:t>2. 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B</a:t>
            </a:r>
            <a:r>
              <a:rPr lang="en-US" altLang="en-US" sz="2000" dirty="0"/>
              <a:t>, relating </a:t>
            </a:r>
            <a:r>
              <a:rPr lang="en-US" altLang="en-US" sz="2000" i="1" dirty="0"/>
              <a:t>E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B      </a:t>
            </a:r>
            <a:br>
              <a:rPr lang="en-US" altLang="en-US" sz="2000" i="1" dirty="0"/>
            </a:br>
            <a:r>
              <a:rPr lang="en-US" altLang="en-US" sz="2000" i="1" dirty="0"/>
              <a:t>          </a:t>
            </a:r>
            <a:r>
              <a:rPr lang="en-US" altLang="en-US" sz="2000" dirty="0"/>
              <a:t>3.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C</a:t>
            </a:r>
            <a:r>
              <a:rPr lang="en-US" altLang="en-US" sz="2000" dirty="0"/>
              <a:t>, relating </a:t>
            </a:r>
            <a:r>
              <a:rPr lang="en-US" altLang="en-US" sz="2000" i="1" dirty="0"/>
              <a:t>E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C</a:t>
            </a:r>
            <a:endParaRPr lang="en-US" altLang="en-US" sz="2000" i="1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Create an identifying attribute for </a:t>
            </a:r>
            <a:r>
              <a:rPr lang="en-US" altLang="en-US" sz="2000" i="1" dirty="0">
                <a:ea typeface="MS PGothic" panose="020B0600070205080204" pitchFamily="34" charset="-128"/>
              </a:rPr>
              <a:t>E and </a:t>
            </a:r>
            <a:r>
              <a:rPr lang="en-US" altLang="en-US" sz="2000" dirty="0">
                <a:ea typeface="MS PGothic" panose="020B0600070205080204" pitchFamily="34" charset="-128"/>
              </a:rPr>
              <a:t>add any attributes of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</a:rPr>
              <a:t>to </a:t>
            </a:r>
            <a:r>
              <a:rPr lang="en-US" altLang="en-US" sz="2000" i="1" dirty="0">
                <a:ea typeface="MS PGothic" panose="020B0600070205080204" pitchFamily="34" charset="-128"/>
              </a:rPr>
              <a:t>E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each relationship 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a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, b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, c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) in </a:t>
            </a:r>
            <a:r>
              <a:rPr lang="en-US" altLang="en-US" sz="2000" i="1" dirty="0">
                <a:ea typeface="MS PGothic" panose="020B0600070205080204" pitchFamily="34" charset="-128"/>
              </a:rPr>
              <a:t>R,</a:t>
            </a:r>
            <a:r>
              <a:rPr lang="en-US" altLang="en-US" sz="2000" dirty="0">
                <a:ea typeface="MS PGothic" panose="020B0600070205080204" pitchFamily="34" charset="-128"/>
              </a:rPr>
              <a:t> create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/>
              <a:t>	      1. a new entity </a:t>
            </a:r>
            <a:r>
              <a:rPr lang="en-US" altLang="en-US" sz="2000" i="1" dirty="0" err="1"/>
              <a:t>e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in the entity set </a:t>
            </a:r>
            <a:r>
              <a:rPr lang="en-US" altLang="en-US" sz="2000" i="1" dirty="0"/>
              <a:t>E       </a:t>
            </a:r>
            <a:r>
              <a:rPr lang="en-US" altLang="en-US" sz="2000" dirty="0"/>
              <a:t>2. add (</a:t>
            </a:r>
            <a:r>
              <a:rPr lang="en-US" altLang="en-US" sz="2000" i="1" dirty="0" err="1"/>
              <a:t>e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, </a:t>
            </a:r>
            <a:r>
              <a:rPr lang="en-US" altLang="en-US" sz="2000" i="1" dirty="0" err="1"/>
              <a:t>a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) to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A</a:t>
            </a:r>
            <a:endParaRPr lang="en-US" altLang="en-US" sz="2000" i="1" baseline="-250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/>
              <a:t>	      3. add (</a:t>
            </a:r>
            <a:r>
              <a:rPr lang="en-US" altLang="en-US" sz="2000" i="1" dirty="0" err="1"/>
              <a:t>e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, b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) to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B</a:t>
            </a:r>
            <a:r>
              <a:rPr lang="en-US" altLang="en-US" sz="2000" i="1" dirty="0"/>
              <a:t>      </a:t>
            </a:r>
            <a:r>
              <a:rPr lang="en-US" altLang="en-US" sz="2000" dirty="0"/>
              <a:t>	             4. add (</a:t>
            </a:r>
            <a:r>
              <a:rPr lang="en-US" altLang="en-US" sz="2000" i="1" dirty="0" err="1"/>
              <a:t>e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, c</a:t>
            </a:r>
            <a:r>
              <a:rPr lang="en-US" altLang="en-US" sz="2000" i="1" baseline="-25000" dirty="0"/>
              <a:t>i </a:t>
            </a:r>
            <a:r>
              <a:rPr lang="en-US" altLang="en-US" sz="2000" dirty="0"/>
              <a:t>) to </a:t>
            </a:r>
            <a:r>
              <a:rPr lang="en-US" altLang="en-US" sz="2000" i="1" dirty="0"/>
              <a:t>R</a:t>
            </a:r>
            <a:r>
              <a:rPr lang="en-US" altLang="en-US" sz="2000" i="1" baseline="-25000" dirty="0"/>
              <a:t>C</a:t>
            </a:r>
            <a:endParaRPr lang="en-US" altLang="en-US" sz="2000" i="1" baseline="-25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993" y="4405282"/>
            <a:ext cx="6516802" cy="2211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  <a:endParaRPr lang="en-US" altLang="en-U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2000" dirty="0"/>
              <a:t>Also need to translate constraints</a:t>
            </a:r>
            <a:endParaRPr lang="en-US" altLang="en-US" sz="2000" dirty="0"/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Translating all constraints may not be possible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There may be instances in the translated schema that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cannot correspond to any instance of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Exercise:</a:t>
            </a:r>
            <a:r>
              <a:rPr lang="en-US" altLang="en-US" sz="2000" i="1" dirty="0">
                <a:ea typeface="MS PGothic" panose="020B0600070205080204" pitchFamily="34" charset="-128"/>
              </a:rPr>
              <a:t>  add constraints to the relationships 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A</a:t>
            </a:r>
            <a:r>
              <a:rPr lang="en-US" altLang="en-US" sz="2000" i="1" dirty="0">
                <a:ea typeface="MS PGothic" panose="020B0600070205080204" pitchFamily="34" charset="-128"/>
              </a:rPr>
              <a:t>, 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B</a:t>
            </a:r>
            <a:r>
              <a:rPr lang="en-US" altLang="en-US" sz="2000" i="1" dirty="0">
                <a:ea typeface="MS PGothic" panose="020B0600070205080204" pitchFamily="34" charset="-128"/>
              </a:rPr>
              <a:t> and 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C </a:t>
            </a:r>
            <a:r>
              <a:rPr lang="en-US" altLang="en-US" sz="2000" dirty="0">
                <a:ea typeface="MS PGothic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2000" i="1" dirty="0">
                <a:ea typeface="MS PGothic" panose="020B0600070205080204" pitchFamily="34" charset="-128"/>
              </a:rPr>
              <a:t>A, B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>
                <a:ea typeface="MS PGothic" panose="020B0600070205080204" pitchFamily="34" charset="-128"/>
              </a:rPr>
              <a:t>C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2000" dirty="0"/>
              <a:t>The use of an attribute or entity set to represent an object.</a:t>
            </a:r>
            <a:endParaRPr lang="en-US" altLang="en-US" sz="2000" dirty="0"/>
          </a:p>
          <a:p>
            <a:r>
              <a:rPr lang="en-US" altLang="en-US" sz="2000" dirty="0"/>
              <a:t>Whether a real-world concept is best expressed by an entity set or a relationship set.</a:t>
            </a:r>
            <a:endParaRPr lang="en-US" altLang="en-US" sz="2000" dirty="0"/>
          </a:p>
          <a:p>
            <a:r>
              <a:rPr lang="en-US" altLang="en-US" sz="2000" dirty="0"/>
              <a:t>The use of a ternary relationship versus a pair of binary relationships.</a:t>
            </a:r>
            <a:endParaRPr lang="en-US" altLang="en-US" sz="2000" dirty="0"/>
          </a:p>
          <a:p>
            <a:r>
              <a:rPr lang="en-US" altLang="en-US" sz="2000" dirty="0"/>
              <a:t>The use of a strong or weak entity set.</a:t>
            </a:r>
            <a:endParaRPr lang="en-US" altLang="en-US" sz="2000" dirty="0"/>
          </a:p>
          <a:p>
            <a:r>
              <a:rPr lang="en-US" altLang="en-US" sz="2000" dirty="0"/>
              <a:t>The use of specialization/generalization – contributes to modularity in the design.</a:t>
            </a:r>
            <a:endParaRPr lang="en-US" altLang="en-US" sz="2000" dirty="0"/>
          </a:p>
          <a:p>
            <a:r>
              <a:rPr lang="en-US" altLang="en-US" sz="2000" dirty="0"/>
              <a:t>The use of aggregation – can treat the aggregate entity set as a single unit without concern for the details of its internal structure.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</a:t>
            </a:r>
            <a:r>
              <a:rPr kumimoji="0" lang="en-US" altLang="en-US" sz="2000" dirty="0"/>
              <a:t>Chen, IDE1FX, …</a:t>
            </a:r>
            <a:endParaRPr kumimoji="0" lang="en-US" altLang="en-US" sz="2000" dirty="0"/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  <a:endParaRPr lang="en-US" altLang="en-US" b="1" dirty="0"/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2060"/>
                </a:solidFill>
              </a:rPr>
              <a:t>UML</a:t>
            </a:r>
            <a:r>
              <a:rPr lang="en-US" altLang="en-US" sz="2400" dirty="0"/>
              <a:t>: Unified Modeling Language</a:t>
            </a:r>
            <a:endParaRPr lang="en-US" altLang="en-US" sz="2400" dirty="0"/>
          </a:p>
          <a:p>
            <a:r>
              <a:rPr lang="en-US" altLang="en-US" sz="2400" dirty="0"/>
              <a:t>UML has many components to graphically model different aspects of an entire software system</a:t>
            </a:r>
            <a:endParaRPr lang="en-US" altLang="en-US" sz="2400" dirty="0"/>
          </a:p>
          <a:p>
            <a:r>
              <a:rPr lang="en-US" altLang="en-US" sz="2400" dirty="0"/>
              <a:t>UML Class Diagrams correspond to E-R Diagram, but several differences.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  <a:endParaRPr lang="en-US" altLang="en-US" sz="1700" dirty="0"/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  <a:endParaRPr lang="en-US" altLang="en-US" sz="17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580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58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  <a:endParaRPr lang="en-US" altLang="en-US" sz="17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  <a:endParaRPr lang="en-US" altLang="en-US" sz="1700" dirty="0"/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2400" dirty="0"/>
              <a:t>Binary relationship sets are represented in UML by just drawing a line connecting the entity sets. The relationship set name is written adjacent to the line.  </a:t>
            </a:r>
            <a:endParaRPr lang="en-US" altLang="en-US" sz="2400" dirty="0"/>
          </a:p>
          <a:p>
            <a:r>
              <a:rPr lang="en-US" altLang="en-US" sz="2400" dirty="0"/>
              <a:t>The role played by an entity set in a relationship set may also be specified by writing the role name on the line, adjacent to the entity set. </a:t>
            </a:r>
            <a:endParaRPr lang="en-US" altLang="en-US" sz="2400" dirty="0"/>
          </a:p>
          <a:p>
            <a:r>
              <a:rPr lang="en-US" altLang="en-US" sz="2400" dirty="0"/>
              <a:t>The relationship set name may alternatively be written in a box, along with attributes of the relationship set, and the box is connected, using a dotted line, to the line depicting the  relationship set.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例子：如何将用户需求转化为</a:t>
            </a:r>
            <a:r>
              <a:rPr lang="en-US" altLang="zh-CN" dirty="0" smtClean="0"/>
              <a:t>E-R</a:t>
            </a:r>
            <a:r>
              <a:rPr lang="zh-CN" altLang="en-US" dirty="0" smtClean="0"/>
              <a:t>模型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例子：一所大学必须维护以下信息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各个系，包括名称，系主任和地址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各个班级，包括班级编号，名字和年级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各个教师，包括教师编号，姓名和年龄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一个系有多个班级，但班级只属于一个系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一个系聘请某些教师，一个教师被一个系聘请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教师最多是一个班的班主任；但是任何班级都必须有一个班主任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800" smtClean="0"/>
              <a:t>Step(1): </a:t>
            </a:r>
            <a:r>
              <a:rPr lang="zh-CN" altLang="en-US" sz="3800" smtClean="0"/>
              <a:t>实体集</a:t>
            </a:r>
            <a:r>
              <a:rPr lang="en-US" altLang="zh-CN" sz="3800" smtClean="0"/>
              <a:t>; </a:t>
            </a:r>
            <a:r>
              <a:rPr lang="zh-CN" altLang="en-US" sz="3800" smtClean="0"/>
              <a:t>实体集的属性、主码</a:t>
            </a:r>
            <a:endParaRPr lang="zh-CN" altLang="en-US" sz="38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例子：一所大学必须维护以下信息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0070C0"/>
                </a:solidFill>
              </a:rPr>
              <a:t>各个系，包括名称，系主任和地址</a:t>
            </a:r>
            <a:endParaRPr lang="zh-CN" altLang="en-US" sz="2400" dirty="0" smtClean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0070C0"/>
                </a:solidFill>
              </a:rPr>
              <a:t>各个班级，包括班级编号，名字和年级</a:t>
            </a:r>
            <a:endParaRPr lang="zh-CN" altLang="en-US" sz="2400" dirty="0" smtClean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0070C0"/>
                </a:solidFill>
              </a:rPr>
              <a:t>各个教师，包括教师编号，姓名和年龄</a:t>
            </a:r>
            <a:endParaRPr lang="zh-CN" altLang="en-US" sz="2400" dirty="0" smtClean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 smtClean="0"/>
              <a:t>一个系有多个班级，但班级只属于一个系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一个系聘请某些教师，一个教师被一个系聘请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教师最多是一个班的班主任；但是任何班级都必须有一个班主任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800" smtClean="0"/>
              <a:t>Step(1): </a:t>
            </a:r>
            <a:r>
              <a:rPr lang="zh-CN" altLang="en-US" sz="3800" smtClean="0"/>
              <a:t>实体集</a:t>
            </a:r>
            <a:r>
              <a:rPr lang="en-US" altLang="zh-CN" sz="3800" smtClean="0"/>
              <a:t>; </a:t>
            </a:r>
            <a:r>
              <a:rPr lang="zh-CN" altLang="en-US" sz="3800" smtClean="0"/>
              <a:t>实体集的属性、主码</a:t>
            </a:r>
            <a:endParaRPr lang="zh-CN" altLang="en-US" sz="3800" smtClean="0"/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实体集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系；班级；教师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实体集的属性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系</a:t>
            </a:r>
            <a:r>
              <a:rPr lang="en-US" altLang="zh-CN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的属性：名称，系主任，地址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班级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的属性：班级编号，名称和年级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教师的属性：教师编号，姓名和年龄</a:t>
            </a:r>
            <a:endParaRPr lang="zh-CN" altLang="en-US" sz="2400" dirty="0" smtClean="0"/>
          </a:p>
          <a:p>
            <a:pPr eaLnBrk="1" hangingPunct="1">
              <a:defRPr/>
            </a:pPr>
            <a:r>
              <a:rPr lang="zh-CN" altLang="en-US" sz="2400" dirty="0" smtClean="0"/>
              <a:t>主码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系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的主码：名称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班级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的主码：名称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en-US" altLang="zh-CN" sz="2400" dirty="0" smtClean="0">
                <a:latin typeface="Helvetica" panose="020B0604020202020204" pitchFamily="34" charset="0"/>
              </a:rPr>
              <a:t>“</a:t>
            </a:r>
            <a:r>
              <a:rPr lang="zh-CN" altLang="en-US" sz="2400" dirty="0" smtClean="0"/>
              <a:t>教师</a:t>
            </a:r>
            <a:r>
              <a:rPr lang="zh-CN" altLang="en-US" sz="2400" dirty="0" smtClean="0">
                <a:latin typeface="Helvetica" panose="020B0604020202020204" pitchFamily="34" charset="0"/>
              </a:rPr>
              <a:t>”</a:t>
            </a:r>
            <a:r>
              <a:rPr lang="zh-CN" altLang="en-US" sz="2400" dirty="0" smtClean="0"/>
              <a:t>的主码：教师编号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ldLvl="2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800" smtClean="0"/>
              <a:t>Step(1): </a:t>
            </a:r>
            <a:r>
              <a:rPr lang="zh-CN" altLang="en-US" sz="3800" smtClean="0"/>
              <a:t>实体集</a:t>
            </a:r>
            <a:r>
              <a:rPr lang="en-US" altLang="zh-CN" sz="3800" smtClean="0"/>
              <a:t>; </a:t>
            </a:r>
            <a:r>
              <a:rPr lang="zh-CN" altLang="en-US" sz="3800" smtClean="0"/>
              <a:t>实体集的属性、主码</a:t>
            </a:r>
            <a:endParaRPr lang="zh-CN" altLang="en-US" sz="3800" smtClean="0"/>
          </a:p>
        </p:txBody>
      </p:sp>
      <p:sp>
        <p:nvSpPr>
          <p:cNvPr id="2" name="文本框 1"/>
          <p:cNvSpPr txBox="1"/>
          <p:nvPr/>
        </p:nvSpPr>
        <p:spPr>
          <a:xfrm>
            <a:off x="3595955" y="260963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zh-CN" altLang="en-US" sz="54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800" dirty="0" smtClean="0"/>
              <a:t>Step(2): </a:t>
            </a:r>
            <a:r>
              <a:rPr lang="zh-CN" altLang="en-US" sz="3800" dirty="0" smtClean="0"/>
              <a:t>联系集</a:t>
            </a:r>
            <a:r>
              <a:rPr lang="en-US" altLang="zh-CN" sz="3800" dirty="0" smtClean="0"/>
              <a:t>; </a:t>
            </a:r>
            <a:r>
              <a:rPr lang="zh-CN" altLang="en-US" sz="3800" dirty="0" smtClean="0"/>
              <a:t>参与、角色、映射基数</a:t>
            </a:r>
            <a:endParaRPr lang="zh-CN" altLang="en-US" sz="3800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例子：一所大学必须维护以下信息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各个系，包括名称，系主任和地址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各个班级，包括班级编号，名字和年级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各个教师，包括教师编号，姓名和年龄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一个系有多个班级，但班级只属于一个系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一个系聘请某些教师，一个教师被一个系聘请</a:t>
            </a:r>
            <a:endParaRPr lang="zh-CN" altLang="en-US" sz="2400" dirty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教师最多是一个班的班主任；但是任何班级都必须有一个班主任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37565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800" dirty="0" smtClean="0"/>
              <a:t>Step(2): </a:t>
            </a:r>
            <a:r>
              <a:rPr lang="zh-CN" altLang="en-US" sz="3800" dirty="0" smtClean="0"/>
              <a:t>联系集</a:t>
            </a:r>
            <a:r>
              <a:rPr lang="en-US" altLang="zh-CN" sz="3800" dirty="0" smtClean="0"/>
              <a:t>; </a:t>
            </a:r>
            <a:r>
              <a:rPr lang="zh-CN" altLang="en-US" sz="3800" dirty="0" smtClean="0"/>
              <a:t>参与、角色、映射基数</a:t>
            </a:r>
            <a:endParaRPr lang="zh-CN" altLang="en-US" sz="3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联系集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隶属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班级 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系</a:t>
            </a:r>
            <a:r>
              <a:rPr lang="en-US" altLang="zh-CN" sz="2400" dirty="0" smtClean="0"/>
              <a:t> = </a:t>
            </a:r>
            <a:r>
              <a:rPr lang="zh-CN" altLang="en-US" sz="2400" dirty="0" smtClean="0"/>
              <a:t>多对一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聘请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系 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教师</a:t>
            </a:r>
            <a:r>
              <a:rPr lang="en-US" altLang="zh-CN" sz="2400" dirty="0" smtClean="0"/>
              <a:t> = </a:t>
            </a:r>
            <a:r>
              <a:rPr lang="zh-CN" altLang="en-US" sz="2400" dirty="0" smtClean="0"/>
              <a:t>一对多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班主任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教师 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班级 </a:t>
            </a:r>
            <a:r>
              <a:rPr lang="en-US" altLang="zh-CN" sz="2400" dirty="0" smtClean="0"/>
              <a:t>= </a:t>
            </a:r>
            <a:r>
              <a:rPr lang="zh-CN" altLang="en-US" sz="2400" dirty="0" smtClean="0"/>
              <a:t>一对一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  <a:endParaRPr lang="en-US" altLang="en-US">
              <a:effectLst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FF0000"/>
                </a:solidFill>
              </a:rPr>
              <a:t>Entity Relationship Model </a:t>
            </a:r>
            <a:r>
              <a:rPr lang="en-US" altLang="en-US" sz="2400" dirty="0"/>
              <a:t>(covered in this chapter)</a:t>
            </a:r>
            <a:endParaRPr lang="en-US" altLang="en-US" sz="24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MS PGothic" panose="020B0600070205080204" pitchFamily="34" charset="-128"/>
              </a:rPr>
              <a:t>Models an enterprise as a collection of </a:t>
            </a:r>
            <a:r>
              <a:rPr lang="en-US" altLang="en-US" sz="2400" i="1" dirty="0">
                <a:ea typeface="MS PGothic" panose="020B0600070205080204" pitchFamily="34" charset="-128"/>
              </a:rPr>
              <a:t>entities </a:t>
            </a:r>
            <a:r>
              <a:rPr lang="en-US" altLang="en-US" sz="2400" dirty="0">
                <a:ea typeface="MS PGothic" panose="020B0600070205080204" pitchFamily="34" charset="-128"/>
              </a:rPr>
              <a:t>and </a:t>
            </a:r>
            <a:r>
              <a:rPr lang="en-US" altLang="en-US" sz="2400" i="1" dirty="0">
                <a:ea typeface="MS PGothic" panose="020B0600070205080204" pitchFamily="34" charset="-128"/>
              </a:rPr>
              <a:t>relationships</a:t>
            </a:r>
            <a:endParaRPr lang="en-US" altLang="en-US" sz="2400" i="1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MS PGothic" panose="020B0600070205080204" pitchFamily="34" charset="-128"/>
              </a:rPr>
              <a:t>Entity: a “thing” or “object” in the enterprise that is distinguishable from other objects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MS PGothic" panose="020B0600070205080204" pitchFamily="34" charset="-128"/>
              </a:rPr>
              <a:t>Described by a set of </a:t>
            </a:r>
            <a:r>
              <a:rPr lang="en-US" altLang="en-US" sz="2400" i="1" dirty="0">
                <a:ea typeface="MS PGothic" panose="020B0600070205080204" pitchFamily="34" charset="-128"/>
              </a:rPr>
              <a:t>attributes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2400" dirty="0">
                <a:ea typeface="MS PGothic" panose="020B0600070205080204" pitchFamily="34" charset="-128"/>
              </a:rPr>
              <a:t>Relationship: an association among several entities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MS PGothic" panose="020B0600070205080204" pitchFamily="34" charset="-128"/>
              </a:rPr>
              <a:t>Represented diagrammatically by an </a:t>
            </a:r>
            <a:r>
              <a:rPr lang="en-US" altLang="en-US" sz="2400" i="1" dirty="0">
                <a:ea typeface="MS PGothic" panose="020B0600070205080204" pitchFamily="34" charset="-128"/>
              </a:rPr>
              <a:t>entity-relationship diagram:</a:t>
            </a:r>
            <a:endParaRPr lang="en-US" altLang="en-US" sz="2400" i="1" dirty="0">
              <a:ea typeface="MS PGothic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Normalization Theory (Chapter 7)</a:t>
            </a:r>
            <a:endParaRPr lang="en-US" altLang="en-US" sz="24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MS PGothic" panose="020B0600070205080204" pitchFamily="34" charset="-128"/>
              </a:rPr>
              <a:t>Formalize what designs are bad, and test for them</a:t>
            </a:r>
            <a:endParaRPr lang="en-US" altLang="en-US" sz="2400" dirty="0">
              <a:ea typeface="MS PGothic" panose="020B0600070205080204" pitchFamily="34" charset="-128"/>
            </a:endParaRPr>
          </a:p>
          <a:p>
            <a:pPr lvl="1">
              <a:buFont typeface="Monotype Sorts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49" y="117475"/>
            <a:ext cx="845784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800" dirty="0" smtClean="0"/>
              <a:t>Step(2): </a:t>
            </a:r>
            <a:r>
              <a:rPr lang="zh-CN" altLang="en-US" sz="3800" dirty="0" smtClean="0"/>
              <a:t>联系集</a:t>
            </a:r>
            <a:r>
              <a:rPr lang="en-US" altLang="zh-CN" sz="3800" dirty="0" smtClean="0"/>
              <a:t>; </a:t>
            </a:r>
            <a:r>
              <a:rPr lang="zh-CN" altLang="en-US" sz="3800" dirty="0" smtClean="0"/>
              <a:t>参与、角色、映射基数</a:t>
            </a:r>
            <a:endParaRPr lang="zh-CN" altLang="en-US" sz="3800" dirty="0" smtClean="0"/>
          </a:p>
        </p:txBody>
      </p:sp>
      <p:sp>
        <p:nvSpPr>
          <p:cNvPr id="33" name="文本框 32"/>
          <p:cNvSpPr txBox="1"/>
          <p:nvPr/>
        </p:nvSpPr>
        <p:spPr>
          <a:xfrm>
            <a:off x="3595955" y="2609636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？</a:t>
            </a:r>
            <a:endParaRPr lang="zh-CN" altLang="en-US" sz="54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54768"/>
            <a:ext cx="7886700" cy="867571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r>
              <a:rPr lang="zh-CN" altLang="en-US" dirty="0" smtClean="0">
                <a:latin typeface="宋体" panose="02010600030101010101" pitchFamily="2" charset="-122"/>
              </a:rPr>
              <a:t>→</a:t>
            </a:r>
            <a:r>
              <a:rPr lang="zh-CN" altLang="en-US" dirty="0" smtClean="0"/>
              <a:t>关系模型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33" y="1308297"/>
            <a:ext cx="6573977" cy="4681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400"/>
            <a:ext cx="7886700" cy="9032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整体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r>
              <a:rPr lang="zh-CN" altLang="en-US" dirty="0" smtClean="0">
                <a:latin typeface="宋体" panose="02010600030101010101" pitchFamily="2" charset="-122"/>
              </a:rPr>
              <a:t>→</a:t>
            </a:r>
            <a:r>
              <a:rPr lang="zh-CN" altLang="en-US" dirty="0" smtClean="0"/>
              <a:t>关系模型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713" y="1342295"/>
            <a:ext cx="6348695" cy="4531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整体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r>
              <a:rPr lang="zh-CN" altLang="en-US" dirty="0" smtClean="0">
                <a:latin typeface="宋体" panose="02010600030101010101" pitchFamily="2" charset="-122"/>
              </a:rPr>
              <a:t>→</a:t>
            </a:r>
            <a:r>
              <a:rPr lang="zh-CN" altLang="en-US" dirty="0" smtClean="0"/>
              <a:t>关系模型</a:t>
            </a:r>
            <a:endParaRPr lang="en-US" altLang="zh-CN" dirty="0" smtClean="0"/>
          </a:p>
        </p:txBody>
      </p:sp>
      <p:sp>
        <p:nvSpPr>
          <p:cNvPr id="29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实体集 → 关系，实体集的属性 → 关系的属性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产品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产品名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价格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工厂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工厂名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电话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地址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部门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部门号</a:t>
            </a:r>
            <a:r>
              <a:rPr lang="en-US" altLang="zh-CN" sz="2400" u="sng" dirty="0" smtClean="0"/>
              <a:t>,</a:t>
            </a:r>
            <a:r>
              <a:rPr lang="zh-CN" altLang="en-US" sz="2400" dirty="0" smtClean="0"/>
              <a:t>名称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职工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职工号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职务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参考书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书号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书名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课程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课程号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课程名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学时数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教师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教工号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学生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学号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身高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3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3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3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3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ldLvl="2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72231"/>
            <a:ext cx="7886700" cy="9215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整体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r>
              <a:rPr lang="zh-CN" altLang="en-US" dirty="0" smtClean="0">
                <a:latin typeface="宋体" panose="02010600030101010101" pitchFamily="2" charset="-122"/>
              </a:rPr>
              <a:t>→</a:t>
            </a:r>
            <a:r>
              <a:rPr lang="zh-CN" altLang="en-US" dirty="0" smtClean="0"/>
              <a:t>关系模型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05" y="1317074"/>
            <a:ext cx="6654833" cy="4775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整体</a:t>
            </a:r>
            <a:r>
              <a:rPr lang="en-US" altLang="zh-CN" smtClean="0"/>
              <a:t>E-R</a:t>
            </a:r>
            <a:r>
              <a:rPr lang="zh-CN" altLang="en-US" smtClean="0"/>
              <a:t>图</a:t>
            </a:r>
            <a:r>
              <a:rPr lang="zh-CN" altLang="en-US" smtClean="0">
                <a:latin typeface="宋体" panose="02010600030101010101" pitchFamily="2" charset="-122"/>
              </a:rPr>
              <a:t>→</a:t>
            </a:r>
            <a:r>
              <a:rPr lang="zh-CN" altLang="en-US" smtClean="0"/>
              <a:t>关系模型</a:t>
            </a:r>
            <a:endParaRPr lang="en-US" altLang="zh-CN" smtClean="0"/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400" dirty="0" smtClean="0"/>
              <a:t>多值属性 </a:t>
            </a:r>
            <a:r>
              <a:rPr lang="en-US" altLang="zh-CN" sz="2400" dirty="0" smtClean="0"/>
              <a:t>+ </a:t>
            </a:r>
            <a:r>
              <a:rPr lang="zh-CN" altLang="en-US" sz="2400" dirty="0" smtClean="0"/>
              <a:t>原关系主码 → 分离的关系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产品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产品名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价格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0070C0"/>
                </a:solidFill>
              </a:rPr>
              <a:t>工厂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zh-CN" altLang="en-US" sz="2400" u="sng" dirty="0" smtClean="0">
                <a:solidFill>
                  <a:srgbClr val="0070C0"/>
                </a:solidFill>
              </a:rPr>
              <a:t>工厂名</a:t>
            </a:r>
            <a:r>
              <a:rPr lang="en-US" altLang="zh-CN" sz="2400" dirty="0" smtClean="0">
                <a:solidFill>
                  <a:srgbClr val="0070C0"/>
                </a:solidFill>
              </a:rPr>
              <a:t>,</a:t>
            </a:r>
            <a:r>
              <a:rPr lang="zh-CN" altLang="en-US" sz="2400" dirty="0" smtClean="0">
                <a:solidFill>
                  <a:srgbClr val="0070C0"/>
                </a:solidFill>
              </a:rPr>
              <a:t> 地址</a:t>
            </a:r>
            <a:r>
              <a:rPr lang="en-US" altLang="zh-CN" sz="2400" dirty="0" smtClean="0">
                <a:solidFill>
                  <a:srgbClr val="0070C0"/>
                </a:solidFill>
              </a:rPr>
              <a:t>)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solidFill>
                  <a:srgbClr val="0070C0"/>
                </a:solidFill>
              </a:rPr>
              <a:t>工厂通讯簿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zh-CN" altLang="en-US" sz="2400" u="sng" dirty="0" smtClean="0">
                <a:solidFill>
                  <a:srgbClr val="0070C0"/>
                </a:solidFill>
              </a:rPr>
              <a:t>工厂名</a:t>
            </a:r>
            <a:r>
              <a:rPr lang="en-US" altLang="zh-CN" sz="2400" dirty="0" smtClean="0">
                <a:solidFill>
                  <a:srgbClr val="0070C0"/>
                </a:solidFill>
              </a:rPr>
              <a:t>,</a:t>
            </a:r>
            <a:r>
              <a:rPr lang="zh-CN" altLang="en-US" sz="2400" u="sng" dirty="0" smtClean="0">
                <a:solidFill>
                  <a:srgbClr val="0070C0"/>
                </a:solidFill>
              </a:rPr>
              <a:t>电话</a:t>
            </a:r>
            <a:r>
              <a:rPr lang="en-US" altLang="zh-CN" sz="2400" dirty="0" smtClean="0">
                <a:solidFill>
                  <a:srgbClr val="0070C0"/>
                </a:solidFill>
              </a:rPr>
              <a:t>)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zh-CN" altLang="en-US" sz="2400" dirty="0" smtClean="0"/>
              <a:t>部门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部门号</a:t>
            </a:r>
            <a:r>
              <a:rPr lang="en-US" altLang="zh-CN" sz="2400" u="sng" dirty="0" smtClean="0"/>
              <a:t>,</a:t>
            </a:r>
            <a:r>
              <a:rPr lang="zh-CN" altLang="en-US" sz="2400" dirty="0" smtClean="0"/>
              <a:t>名称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职工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职工号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职务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参考书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书号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书名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课程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课程号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课程名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学时数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教师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教师号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zh-CN" altLang="en-US" sz="2400" dirty="0" smtClean="0"/>
              <a:t>学生</a:t>
            </a:r>
            <a:r>
              <a:rPr lang="en-US" altLang="zh-CN" sz="2400" dirty="0" smtClean="0"/>
              <a:t>(</a:t>
            </a:r>
            <a:r>
              <a:rPr lang="zh-CN" altLang="en-US" sz="2400" u="sng" dirty="0" smtClean="0"/>
              <a:t>学号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姓名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身高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ldLvl="2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72231"/>
            <a:ext cx="7886700" cy="92154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整体</a:t>
            </a:r>
            <a:r>
              <a:rPr lang="en-US" altLang="zh-CN" dirty="0" smtClean="0"/>
              <a:t>E-R</a:t>
            </a:r>
            <a:r>
              <a:rPr lang="zh-CN" altLang="en-US" dirty="0" smtClean="0"/>
              <a:t>图</a:t>
            </a:r>
            <a:r>
              <a:rPr lang="zh-CN" altLang="en-US" dirty="0" smtClean="0">
                <a:latin typeface="宋体" panose="02010600030101010101" pitchFamily="2" charset="-122"/>
              </a:rPr>
              <a:t>→</a:t>
            </a:r>
            <a:r>
              <a:rPr lang="zh-CN" altLang="en-US" dirty="0" smtClean="0"/>
              <a:t>关系模型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64099"/>
            <a:ext cx="7446838" cy="50124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整体</a:t>
            </a:r>
            <a:r>
              <a:rPr lang="en-US" altLang="zh-CN" smtClean="0"/>
              <a:t>E-R</a:t>
            </a:r>
            <a:r>
              <a:rPr lang="zh-CN" altLang="en-US" smtClean="0"/>
              <a:t>图</a:t>
            </a:r>
            <a:r>
              <a:rPr lang="zh-CN" altLang="en-US" smtClean="0">
                <a:latin typeface="宋体" panose="02010600030101010101" pitchFamily="2" charset="-122"/>
              </a:rPr>
              <a:t>→</a:t>
            </a:r>
            <a:r>
              <a:rPr lang="zh-CN" altLang="en-US" smtClean="0"/>
              <a:t>关系模型</a:t>
            </a:r>
            <a:endParaRPr lang="en-US" altLang="zh-CN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zh-CN" altLang="en-US" sz="2400" dirty="0" smtClean="0"/>
              <a:t>联系集 → 关系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属性</a:t>
            </a:r>
            <a:endParaRPr lang="zh-CN" altLang="en-US" sz="24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产品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产品名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价格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工厂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工厂名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 地址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工厂通讯簿</a:t>
            </a:r>
            <a:r>
              <a:rPr lang="en-US" altLang="zh-CN" sz="2200" dirty="0" smtClean="0"/>
              <a:t>(</a:t>
            </a:r>
            <a:r>
              <a:rPr lang="zh-CN" altLang="en-US" sz="2200" u="sng" dirty="0" smtClean="0"/>
              <a:t>工厂名</a:t>
            </a:r>
            <a:r>
              <a:rPr lang="en-US" altLang="zh-CN" sz="2200" dirty="0" smtClean="0"/>
              <a:t>,</a:t>
            </a:r>
            <a:r>
              <a:rPr lang="zh-CN" altLang="en-US" sz="2200" u="sng" dirty="0" smtClean="0"/>
              <a:t>电话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部门</a:t>
            </a:r>
            <a:r>
              <a:rPr lang="en-US" altLang="zh-CN" sz="2200" dirty="0" smtClean="0"/>
              <a:t>(</a:t>
            </a:r>
            <a:r>
              <a:rPr lang="zh-CN" altLang="en-US" sz="2200" dirty="0">
                <a:solidFill>
                  <a:srgbClr val="66FF33"/>
                </a:solidFill>
              </a:rPr>
              <a:t>工厂名</a:t>
            </a:r>
            <a:r>
              <a:rPr lang="en-US" altLang="zh-CN" sz="2200" dirty="0">
                <a:solidFill>
                  <a:srgbClr val="66FF33"/>
                </a:solidFill>
              </a:rPr>
              <a:t>, </a:t>
            </a:r>
            <a:r>
              <a:rPr lang="zh-CN" altLang="en-US" sz="2200" dirty="0">
                <a:solidFill>
                  <a:srgbClr val="66FF33"/>
                </a:solidFill>
              </a:rPr>
              <a:t>经理工号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部门号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名称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职工</a:t>
            </a:r>
            <a:r>
              <a:rPr lang="en-US" altLang="zh-CN" sz="2200" dirty="0" smtClean="0"/>
              <a:t>(</a:t>
            </a:r>
            <a:r>
              <a:rPr lang="zh-CN" altLang="en-US" sz="2200" dirty="0">
                <a:solidFill>
                  <a:srgbClr val="66FF33"/>
                </a:solidFill>
              </a:rPr>
              <a:t>部门号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职工号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姓名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职务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参考书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书号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书名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课程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课程号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课程名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学时数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教师</a:t>
            </a:r>
            <a:r>
              <a:rPr lang="en-US" altLang="zh-CN" sz="2200" dirty="0" smtClean="0"/>
              <a:t>(</a:t>
            </a:r>
            <a:r>
              <a:rPr lang="zh-CN" altLang="en-US" sz="2200" dirty="0" smtClean="0"/>
              <a:t>教工号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姓名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zh-CN" altLang="en-US" sz="2200" dirty="0" smtClean="0"/>
              <a:t>学生</a:t>
            </a:r>
            <a:r>
              <a:rPr lang="en-US" altLang="zh-CN" sz="2200" dirty="0" smtClean="0"/>
              <a:t>(</a:t>
            </a:r>
            <a:r>
              <a:rPr lang="zh-CN" altLang="en-US" sz="2200" dirty="0">
                <a:solidFill>
                  <a:srgbClr val="66FF33"/>
                </a:solidFill>
              </a:rPr>
              <a:t>班主任编号</a:t>
            </a:r>
            <a:r>
              <a:rPr lang="en-US" altLang="zh-CN" sz="2200" dirty="0" smtClean="0"/>
              <a:t>, </a:t>
            </a:r>
            <a:r>
              <a:rPr lang="zh-CN" altLang="en-US" sz="2200" dirty="0">
                <a:solidFill>
                  <a:srgbClr val="66FF33"/>
                </a:solidFill>
              </a:rPr>
              <a:t>组长学号</a:t>
            </a:r>
            <a:r>
              <a:rPr lang="en-US" altLang="zh-CN" sz="2200" dirty="0" smtClean="0"/>
              <a:t>, </a:t>
            </a:r>
            <a:r>
              <a:rPr lang="zh-CN" altLang="en-US" sz="2200" dirty="0">
                <a:solidFill>
                  <a:srgbClr val="66FF33"/>
                </a:solidFill>
              </a:rPr>
              <a:t>实习工厂名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学号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姓名</a:t>
            </a:r>
            <a:r>
              <a:rPr lang="en-US" altLang="zh-CN" sz="2200" dirty="0" smtClean="0"/>
              <a:t>,</a:t>
            </a:r>
            <a:r>
              <a:rPr lang="zh-CN" altLang="en-US" sz="2200" dirty="0" smtClean="0"/>
              <a:t>身高</a:t>
            </a:r>
            <a:r>
              <a:rPr lang="en-US" altLang="zh-CN" sz="2200" dirty="0" smtClean="0"/>
              <a:t>)</a:t>
            </a:r>
            <a:endParaRPr lang="en-US" altLang="zh-CN" sz="2200" dirty="0" smtClean="0"/>
          </a:p>
          <a:p>
            <a:pPr lvl="1" eaLnBrk="1" hangingPunct="1">
              <a:defRPr/>
            </a:pPr>
            <a:r>
              <a:rPr lang="zh-CN" altLang="en-US" sz="2200" dirty="0" smtClean="0">
                <a:solidFill>
                  <a:srgbClr val="66FF33"/>
                </a:solidFill>
              </a:rPr>
              <a:t>制造</a:t>
            </a:r>
            <a:r>
              <a:rPr lang="en-US" altLang="zh-CN" sz="2200" dirty="0" smtClean="0">
                <a:solidFill>
                  <a:srgbClr val="66FF33"/>
                </a:solidFill>
              </a:rPr>
              <a:t>(</a:t>
            </a:r>
            <a:r>
              <a:rPr lang="zh-CN" altLang="en-US" sz="2200" dirty="0" smtClean="0">
                <a:solidFill>
                  <a:srgbClr val="66FF33"/>
                </a:solidFill>
              </a:rPr>
              <a:t>工厂号</a:t>
            </a:r>
            <a:r>
              <a:rPr lang="en-US" altLang="zh-CN" sz="2200" dirty="0" smtClean="0">
                <a:solidFill>
                  <a:srgbClr val="66FF33"/>
                </a:solidFill>
              </a:rPr>
              <a:t>, </a:t>
            </a:r>
            <a:r>
              <a:rPr lang="zh-CN" altLang="en-US" sz="2200" dirty="0" smtClean="0">
                <a:solidFill>
                  <a:srgbClr val="66FF33"/>
                </a:solidFill>
              </a:rPr>
              <a:t>产品名</a:t>
            </a:r>
            <a:r>
              <a:rPr lang="en-US" altLang="zh-CN" sz="2200" dirty="0" smtClean="0">
                <a:solidFill>
                  <a:srgbClr val="66FF33"/>
                </a:solidFill>
              </a:rPr>
              <a:t>)</a:t>
            </a:r>
            <a:endParaRPr lang="en-US" altLang="zh-CN" sz="2200" dirty="0" smtClean="0">
              <a:solidFill>
                <a:srgbClr val="66FF33"/>
              </a:solidFill>
            </a:endParaRPr>
          </a:p>
          <a:p>
            <a:pPr lvl="1" eaLnBrk="1" hangingPunct="1">
              <a:defRPr/>
            </a:pPr>
            <a:r>
              <a:rPr lang="zh-CN" altLang="en-US" sz="2200" dirty="0" smtClean="0">
                <a:solidFill>
                  <a:srgbClr val="66FF33"/>
                </a:solidFill>
              </a:rPr>
              <a:t>授课</a:t>
            </a:r>
            <a:r>
              <a:rPr lang="en-US" altLang="zh-CN" sz="2200" dirty="0" smtClean="0">
                <a:solidFill>
                  <a:srgbClr val="66FF33"/>
                </a:solidFill>
              </a:rPr>
              <a:t>(</a:t>
            </a:r>
            <a:r>
              <a:rPr lang="zh-CN" altLang="en-US" sz="2200" dirty="0" smtClean="0">
                <a:solidFill>
                  <a:srgbClr val="66FF33"/>
                </a:solidFill>
              </a:rPr>
              <a:t>教师号</a:t>
            </a:r>
            <a:r>
              <a:rPr lang="en-US" altLang="zh-CN" sz="2200" dirty="0" smtClean="0">
                <a:solidFill>
                  <a:srgbClr val="66FF33"/>
                </a:solidFill>
              </a:rPr>
              <a:t>, </a:t>
            </a:r>
            <a:r>
              <a:rPr lang="zh-CN" altLang="en-US" sz="2200" dirty="0" smtClean="0">
                <a:solidFill>
                  <a:srgbClr val="66FF33"/>
                </a:solidFill>
              </a:rPr>
              <a:t>参考书号</a:t>
            </a:r>
            <a:r>
              <a:rPr lang="en-US" altLang="zh-CN" sz="2200" dirty="0" smtClean="0">
                <a:solidFill>
                  <a:srgbClr val="66FF33"/>
                </a:solidFill>
              </a:rPr>
              <a:t>,  </a:t>
            </a:r>
            <a:r>
              <a:rPr lang="zh-CN" altLang="en-US" sz="2200" dirty="0" smtClean="0">
                <a:solidFill>
                  <a:srgbClr val="66FF33"/>
                </a:solidFill>
              </a:rPr>
              <a:t>课程号</a:t>
            </a:r>
            <a:r>
              <a:rPr lang="en-US" altLang="zh-CN" sz="2200" dirty="0" smtClean="0">
                <a:solidFill>
                  <a:srgbClr val="66FF33"/>
                </a:solidFill>
              </a:rPr>
              <a:t>, </a:t>
            </a:r>
            <a:r>
              <a:rPr lang="zh-CN" altLang="en-US" sz="2200" dirty="0" smtClean="0">
                <a:solidFill>
                  <a:srgbClr val="66FF33"/>
                </a:solidFill>
              </a:rPr>
              <a:t>教室</a:t>
            </a:r>
            <a:r>
              <a:rPr lang="en-US" altLang="zh-CN" sz="2200" dirty="0" smtClean="0">
                <a:solidFill>
                  <a:srgbClr val="66FF33"/>
                </a:solidFill>
              </a:rPr>
              <a:t>)</a:t>
            </a:r>
            <a:endParaRPr lang="en-US" altLang="zh-CN" sz="2200" dirty="0" smtClean="0">
              <a:solidFill>
                <a:srgbClr val="66FF33"/>
              </a:solidFill>
            </a:endParaRPr>
          </a:p>
          <a:p>
            <a:pPr lvl="1" eaLnBrk="1" hangingPunct="1">
              <a:defRPr/>
            </a:pPr>
            <a:r>
              <a:rPr lang="zh-CN" altLang="en-US" sz="2200" dirty="0" smtClean="0">
                <a:solidFill>
                  <a:srgbClr val="66FF33"/>
                </a:solidFill>
              </a:rPr>
              <a:t>选修</a:t>
            </a:r>
            <a:r>
              <a:rPr lang="en-US" altLang="zh-CN" sz="2200" dirty="0" smtClean="0">
                <a:solidFill>
                  <a:srgbClr val="66FF33"/>
                </a:solidFill>
              </a:rPr>
              <a:t>(</a:t>
            </a:r>
            <a:r>
              <a:rPr lang="zh-CN" altLang="en-US" sz="2200" dirty="0" smtClean="0">
                <a:solidFill>
                  <a:srgbClr val="66FF33"/>
                </a:solidFill>
              </a:rPr>
              <a:t>学号</a:t>
            </a:r>
            <a:r>
              <a:rPr lang="en-US" altLang="zh-CN" sz="2200" dirty="0" smtClean="0">
                <a:solidFill>
                  <a:srgbClr val="66FF33"/>
                </a:solidFill>
              </a:rPr>
              <a:t>, </a:t>
            </a:r>
            <a:r>
              <a:rPr lang="zh-CN" altLang="en-US" sz="2200" dirty="0" smtClean="0">
                <a:solidFill>
                  <a:srgbClr val="66FF33"/>
                </a:solidFill>
              </a:rPr>
              <a:t>课程号</a:t>
            </a:r>
            <a:r>
              <a:rPr lang="en-US" altLang="zh-CN" sz="2200" dirty="0" smtClean="0">
                <a:solidFill>
                  <a:srgbClr val="66FF33"/>
                </a:solidFill>
              </a:rPr>
              <a:t>, </a:t>
            </a:r>
            <a:r>
              <a:rPr lang="zh-CN" altLang="en-US" sz="2200" dirty="0" smtClean="0">
                <a:solidFill>
                  <a:srgbClr val="66FF33"/>
                </a:solidFill>
              </a:rPr>
              <a:t>成绩</a:t>
            </a:r>
            <a:r>
              <a:rPr lang="en-US" altLang="zh-CN" sz="2200" dirty="0" smtClean="0">
                <a:solidFill>
                  <a:srgbClr val="66FF33"/>
                </a:solidFill>
              </a:rPr>
              <a:t>)</a:t>
            </a:r>
            <a:endParaRPr lang="en-US" altLang="zh-CN" sz="2200" dirty="0" smtClean="0">
              <a:solidFill>
                <a:srgbClr val="66FF33"/>
              </a:solidFill>
            </a:endParaRPr>
          </a:p>
          <a:p>
            <a:pPr lvl="1" eaLnBrk="1" hangingPunct="1">
              <a:defRPr/>
            </a:pPr>
            <a:endParaRPr lang="en-US" altLang="zh-CN" sz="2200" dirty="0" smtClean="0">
              <a:solidFill>
                <a:srgbClr val="00E4A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2000" dirty="0"/>
              <a:t>Functional Requirements</a:t>
            </a:r>
            <a:endParaRPr lang="en-US" altLang="en-US" sz="2000" dirty="0"/>
          </a:p>
          <a:p>
            <a:r>
              <a:rPr lang="en-US" altLang="en-US" sz="2000" dirty="0"/>
              <a:t>Data Flow, Workflow</a:t>
            </a:r>
            <a:endParaRPr lang="en-US" altLang="en-US" sz="2000" dirty="0"/>
          </a:p>
          <a:p>
            <a:r>
              <a:rPr lang="en-US" altLang="en-US" sz="2000" dirty="0"/>
              <a:t>Schema Evolution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WI1YTJmMzNmZGM4ZGRhZWVmNDNjZjlkMzBlZDg4NmUifQ=="/>
</p:tagLst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0</TotalTime>
  <Words>27157</Words>
  <Application>WPS 演示</Application>
  <PresentationFormat>全屏显示(4:3)</PresentationFormat>
  <Paragraphs>768</Paragraphs>
  <Slides>99</Slides>
  <Notes>84</Notes>
  <HiddenSlides>1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  <vt:variant>
        <vt:lpstr>自定义放映</vt:lpstr>
      </vt:variant>
      <vt:variant>
        <vt:i4>1</vt:i4>
      </vt:variant>
    </vt:vector>
  </HeadingPairs>
  <TitlesOfParts>
    <vt:vector size="115" baseType="lpstr">
      <vt:lpstr>Arial</vt:lpstr>
      <vt:lpstr>宋体</vt:lpstr>
      <vt:lpstr>Wingdings</vt:lpstr>
      <vt:lpstr>Helvetica</vt:lpstr>
      <vt:lpstr>MS PGothic</vt:lpstr>
      <vt:lpstr>Times New Roman</vt:lpstr>
      <vt:lpstr>Monotype Sorts</vt:lpstr>
      <vt:lpstr>Wingdings</vt:lpstr>
      <vt:lpstr>Symbol</vt:lpstr>
      <vt:lpstr>Tahoma</vt:lpstr>
      <vt:lpstr>微软雅黑</vt:lpstr>
      <vt:lpstr>Arial Unicode MS</vt:lpstr>
      <vt:lpstr>Webdings</vt:lpstr>
      <vt:lpstr>仿宋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数据库设计的过程</vt:lpstr>
      <vt:lpstr>Design Alternatives</vt:lpstr>
      <vt:lpstr>Outline of the ER Model</vt:lpstr>
      <vt:lpstr>Design Approaches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	</vt:lpstr>
      <vt:lpstr>ER vs. UML Class Diagrams</vt:lpstr>
      <vt:lpstr>ER vs. UML Class Diagrams</vt:lpstr>
      <vt:lpstr>UML Class Diagrams (Cont.)</vt:lpstr>
      <vt:lpstr>ER vs. UML Class Diagrams</vt:lpstr>
      <vt:lpstr>例子：如何将用户需求转化为E-R模型</vt:lpstr>
      <vt:lpstr>Step(1): 实体集; 实体集的属性、主码</vt:lpstr>
      <vt:lpstr>Step(1): 实体集; 实体集的属性、主码</vt:lpstr>
      <vt:lpstr>Step(1): 实体集; 实体集的属性、主码</vt:lpstr>
      <vt:lpstr>Step(2): 联系集; 参与、角色、映射基数</vt:lpstr>
      <vt:lpstr>Step(2): 联系集; 参与、角色、映射基数</vt:lpstr>
      <vt:lpstr>Step(2): 联系集; 参与、角色、映射基数</vt:lpstr>
      <vt:lpstr>E-R图→关系模型</vt:lpstr>
      <vt:lpstr>整体E-R图→关系模型</vt:lpstr>
      <vt:lpstr>整体E-R图→关系模型</vt:lpstr>
      <vt:lpstr>整体E-R图→关系模型</vt:lpstr>
      <vt:lpstr>整体E-R图→关系模型</vt:lpstr>
      <vt:lpstr>整体E-R图→关系模型</vt:lpstr>
      <vt:lpstr>整体E-R图→关系模型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赖韩江</cp:lastModifiedBy>
  <cp:revision>541</cp:revision>
  <cp:lastPrinted>1999-06-28T19:27:00Z</cp:lastPrinted>
  <dcterms:created xsi:type="dcterms:W3CDTF">2009-12-21T15:40:00Z</dcterms:created>
  <dcterms:modified xsi:type="dcterms:W3CDTF">2024-10-12T06:02:28Z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CDCA5FD201644584A491673B5EAC8D35_12</vt:lpwstr>
  </property>
  <property fmtid="{D5CDD505-2E9C-101B-9397-08002B2CF9AE}" pid="3" name="KSOProductBuildVer">
    <vt:lpwstr>2052-12.1.0.18276</vt:lpwstr>
  </property>
</Properties>
</file>