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handoutMasterIdLst>
    <p:handoutMasterId r:id="rId147"/>
  </p:handoutMasterIdLst>
  <p:sldIdLst>
    <p:sldId id="438" r:id="rId3"/>
    <p:sldId id="440" r:id="rId4"/>
    <p:sldId id="441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5" r:id="rId18"/>
    <p:sldId id="486" r:id="rId19"/>
    <p:sldId id="495" r:id="rId20"/>
    <p:sldId id="496" r:id="rId21"/>
    <p:sldId id="443" r:id="rId22"/>
    <p:sldId id="444" r:id="rId23"/>
    <p:sldId id="445" r:id="rId24"/>
    <p:sldId id="446" r:id="rId25"/>
    <p:sldId id="447" r:id="rId26"/>
    <p:sldId id="521" r:id="rId27"/>
    <p:sldId id="448" r:id="rId28"/>
    <p:sldId id="449" r:id="rId29"/>
    <p:sldId id="450" r:id="rId30"/>
    <p:sldId id="490" r:id="rId31"/>
    <p:sldId id="491" r:id="rId32"/>
    <p:sldId id="492" r:id="rId33"/>
    <p:sldId id="451" r:id="rId34"/>
    <p:sldId id="452" r:id="rId35"/>
    <p:sldId id="453" r:id="rId36"/>
    <p:sldId id="454" r:id="rId37"/>
    <p:sldId id="531" r:id="rId38"/>
    <p:sldId id="459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10" r:id="rId49"/>
    <p:sldId id="512" r:id="rId50"/>
    <p:sldId id="507" r:id="rId51"/>
    <p:sldId id="508" r:id="rId52"/>
    <p:sldId id="509" r:id="rId53"/>
    <p:sldId id="460" r:id="rId54"/>
    <p:sldId id="461" r:id="rId55"/>
    <p:sldId id="513" r:id="rId56"/>
    <p:sldId id="514" r:id="rId57"/>
    <p:sldId id="515" r:id="rId58"/>
    <p:sldId id="516" r:id="rId59"/>
    <p:sldId id="517" r:id="rId60"/>
    <p:sldId id="518" r:id="rId61"/>
    <p:sldId id="519" r:id="rId62"/>
    <p:sldId id="462" r:id="rId63"/>
    <p:sldId id="463" r:id="rId64"/>
    <p:sldId id="464" r:id="rId65"/>
    <p:sldId id="468" r:id="rId66"/>
    <p:sldId id="469" r:id="rId67"/>
    <p:sldId id="470" r:id="rId68"/>
    <p:sldId id="471" r:id="rId69"/>
    <p:sldId id="472" r:id="rId70"/>
    <p:sldId id="473" r:id="rId71"/>
    <p:sldId id="372" r:id="rId72"/>
    <p:sldId id="373" r:id="rId73"/>
    <p:sldId id="374" r:id="rId74"/>
    <p:sldId id="375" r:id="rId75"/>
    <p:sldId id="376" r:id="rId76"/>
    <p:sldId id="437" r:id="rId77"/>
    <p:sldId id="378" r:id="rId78"/>
    <p:sldId id="379" r:id="rId79"/>
    <p:sldId id="380" r:id="rId80"/>
    <p:sldId id="639" r:id="rId81"/>
    <p:sldId id="640" r:id="rId82"/>
    <p:sldId id="532" r:id="rId83"/>
    <p:sldId id="381" r:id="rId84"/>
    <p:sldId id="382" r:id="rId85"/>
    <p:sldId id="383" r:id="rId86"/>
    <p:sldId id="384" r:id="rId87"/>
    <p:sldId id="385" r:id="rId88"/>
    <p:sldId id="386" r:id="rId89"/>
    <p:sldId id="387" r:id="rId90"/>
    <p:sldId id="388" r:id="rId91"/>
    <p:sldId id="389" r:id="rId92"/>
    <p:sldId id="394" r:id="rId93"/>
    <p:sldId id="530" r:id="rId94"/>
    <p:sldId id="526" r:id="rId95"/>
    <p:sldId id="527" r:id="rId96"/>
    <p:sldId id="528" r:id="rId97"/>
    <p:sldId id="529" r:id="rId98"/>
    <p:sldId id="522" r:id="rId99"/>
    <p:sldId id="523" r:id="rId100"/>
    <p:sldId id="533" r:id="rId101"/>
    <p:sldId id="524" r:id="rId102"/>
    <p:sldId id="525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534" r:id="rId116"/>
    <p:sldId id="407" r:id="rId117"/>
    <p:sldId id="408" r:id="rId118"/>
    <p:sldId id="409" r:id="rId119"/>
    <p:sldId id="410" r:id="rId120"/>
    <p:sldId id="411" r:id="rId121"/>
    <p:sldId id="412" r:id="rId122"/>
    <p:sldId id="413" r:id="rId123"/>
    <p:sldId id="414" r:id="rId124"/>
    <p:sldId id="415" r:id="rId125"/>
    <p:sldId id="416" r:id="rId126"/>
    <p:sldId id="417" r:id="rId127"/>
    <p:sldId id="418" r:id="rId128"/>
    <p:sldId id="419" r:id="rId129"/>
    <p:sldId id="420" r:id="rId130"/>
    <p:sldId id="421" r:id="rId131"/>
    <p:sldId id="422" r:id="rId132"/>
    <p:sldId id="423" r:id="rId133"/>
    <p:sldId id="424" r:id="rId134"/>
    <p:sldId id="425" r:id="rId135"/>
    <p:sldId id="426" r:id="rId136"/>
    <p:sldId id="427" r:id="rId137"/>
    <p:sldId id="428" r:id="rId138"/>
    <p:sldId id="429" r:id="rId139"/>
    <p:sldId id="430" r:id="rId140"/>
    <p:sldId id="431" r:id="rId141"/>
    <p:sldId id="432" r:id="rId142"/>
    <p:sldId id="433" r:id="rId143"/>
    <p:sldId id="434" r:id="rId144"/>
    <p:sldId id="435" r:id="rId145"/>
    <p:sldId id="436" r:id="rId146"/>
  </p:sldIdLst>
  <p:sldSz cx="9144000" cy="6858000" type="screen4x3"/>
  <p:notesSz cx="6997700" cy="9283700"/>
  <p:custShowLst>
    <p:custShow name="Custom Show 1" id="0">
      <p:sldLst/>
    </p:custShow>
  </p:custShowLst>
  <p:custDataLst>
    <p:tags r:id="rId15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87270" autoAdjust="0"/>
  </p:normalViewPr>
  <p:slideViewPr>
    <p:cSldViewPr snapToGrid="0" showGuides="1">
      <p:cViewPr varScale="1">
        <p:scale>
          <a:sx n="60" d="100"/>
          <a:sy n="60" d="100"/>
        </p:scale>
        <p:origin x="1336" y="3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1" Type="http://schemas.openxmlformats.org/officeDocument/2006/relationships/tags" Target="tags/tag1.xml"/><Relationship Id="rId150" Type="http://schemas.openxmlformats.org/officeDocument/2006/relationships/tableStyles" Target="tableStyles.xml"/><Relationship Id="rId15" Type="http://schemas.openxmlformats.org/officeDocument/2006/relationships/slide" Target="slides/slide12.xml"/><Relationship Id="rId149" Type="http://schemas.openxmlformats.org/officeDocument/2006/relationships/viewProps" Target="viewProps.xml"/><Relationship Id="rId148" Type="http://schemas.openxmlformats.org/officeDocument/2006/relationships/presProps" Target="presProps.xml"/><Relationship Id="rId147" Type="http://schemas.openxmlformats.org/officeDocument/2006/relationships/handoutMaster" Target="handoutMasters/handoutMaster1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40.xml"/><Relationship Id="rId8" Type="http://schemas.openxmlformats.org/officeDocument/2006/relationships/slide" Target="slides/slide39.xml"/><Relationship Id="rId7" Type="http://schemas.openxmlformats.org/officeDocument/2006/relationships/slide" Target="slides/slide38.xml"/><Relationship Id="rId6" Type="http://schemas.openxmlformats.org/officeDocument/2006/relationships/slide" Target="slides/slide37.xml"/><Relationship Id="rId5" Type="http://schemas.openxmlformats.org/officeDocument/2006/relationships/slide" Target="slides/slide35.xml"/><Relationship Id="rId4" Type="http://schemas.openxmlformats.org/officeDocument/2006/relationships/slide" Target="slides/slide30.xml"/><Relationship Id="rId3" Type="http://schemas.openxmlformats.org/officeDocument/2006/relationships/slide" Target="slides/slide29.xml"/><Relationship Id="rId26" Type="http://schemas.openxmlformats.org/officeDocument/2006/relationships/slide" Target="slides/slide113.xml"/><Relationship Id="rId25" Type="http://schemas.openxmlformats.org/officeDocument/2006/relationships/slide" Target="slides/slide98.xml"/><Relationship Id="rId24" Type="http://schemas.openxmlformats.org/officeDocument/2006/relationships/slide" Target="slides/slide91.xml"/><Relationship Id="rId23" Type="http://schemas.openxmlformats.org/officeDocument/2006/relationships/slide" Target="slides/slide80.xml"/><Relationship Id="rId22" Type="http://schemas.openxmlformats.org/officeDocument/2006/relationships/slide" Target="slides/slide59.xml"/><Relationship Id="rId21" Type="http://schemas.openxmlformats.org/officeDocument/2006/relationships/slide" Target="slides/slide57.xml"/><Relationship Id="rId20" Type="http://schemas.openxmlformats.org/officeDocument/2006/relationships/slide" Target="slides/slide56.xml"/><Relationship Id="rId2" Type="http://schemas.openxmlformats.org/officeDocument/2006/relationships/slide" Target="slides/slide28.xml"/><Relationship Id="rId19" Type="http://schemas.openxmlformats.org/officeDocument/2006/relationships/slide" Target="slides/slide55.xml"/><Relationship Id="rId18" Type="http://schemas.openxmlformats.org/officeDocument/2006/relationships/slide" Target="slides/slide54.xml"/><Relationship Id="rId17" Type="http://schemas.openxmlformats.org/officeDocument/2006/relationships/slide" Target="slides/slide53.xml"/><Relationship Id="rId16" Type="http://schemas.openxmlformats.org/officeDocument/2006/relationships/slide" Target="slides/slide47.xml"/><Relationship Id="rId15" Type="http://schemas.openxmlformats.org/officeDocument/2006/relationships/slide" Target="slides/slide46.xml"/><Relationship Id="rId14" Type="http://schemas.openxmlformats.org/officeDocument/2006/relationships/slide" Target="slides/slide45.xml"/><Relationship Id="rId13" Type="http://schemas.openxmlformats.org/officeDocument/2006/relationships/slide" Target="slides/slide44.xml"/><Relationship Id="rId12" Type="http://schemas.openxmlformats.org/officeDocument/2006/relationships/slide" Target="slides/slide43.xml"/><Relationship Id="rId11" Type="http://schemas.openxmlformats.org/officeDocument/2006/relationships/slide" Target="slides/slide42.xml"/><Relationship Id="rId10" Type="http://schemas.openxmlformats.org/officeDocument/2006/relationships/slide" Target="slides/slide41.xml"/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定义：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 非主属性既不传递依赖于码，也不部分依赖于码。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所有非主属性对每一个码都是完全函数依赖； 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没有任何属性完全函数依赖于非码的任何一组属性。 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PGothic" panose="020B0600070205080204" pitchFamily="34" charset="-128"/>
                <a:cs typeface="MS PGothic" panose="020B0600070205080204" pitchFamily="34" charset="-128"/>
              </a:rPr>
              <a:t>所有主属性对每一个不包含它的码也是完全函数依赖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4AAEBD-E2F0-458E-B3FA-52430D8DDC26}" type="slidenum">
              <a:rPr lang="zh-CN" altLang="en-US"/>
            </a:fld>
            <a:endParaRPr lang="en-US" altLang="zh-CN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闭包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属性集的闭包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3F653-7187-4F0A-8BDC-E8E4C0DB6067}" type="slidenum">
              <a:rPr lang="zh-CN" altLang="en-US"/>
            </a:fld>
            <a:endParaRPr lang="en-US" altLang="zh-CN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48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48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A20DDD-E48D-486F-BB42-13CA60FBD528}" type="slidenum">
              <a:rPr lang="zh-CN" altLang="en-US"/>
            </a:fld>
            <a:endParaRPr lang="en-US" altLang="zh-CN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16CA87-F6F2-46C8-9E14-EFA1929BCD15}" type="slidenum">
              <a:rPr lang="zh-CN" altLang="en-US"/>
            </a:fld>
            <a:endParaRPr lang="en-US" altLang="zh-CN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mtClean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 smtClean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什么导致了这些问题？</a:t>
            </a:r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不良的数据依赖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函数依赖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简记为</a:t>
            </a:r>
            <a:r>
              <a:rPr lang="en-US" altLang="zh-CN" sz="2400" dirty="0" smtClean="0"/>
              <a:t>FD)</a:t>
            </a:r>
            <a:r>
              <a:rPr lang="zh-CN" altLang="en-US" sz="2400" dirty="0" smtClean="0"/>
              <a:t>是一种数据依赖，它具有以下形式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ym typeface="Symbol" panose="05050102010706020507" pitchFamily="18" charset="2"/>
              </a:rPr>
              <a:t>		 </a:t>
            </a:r>
            <a:r>
              <a:rPr lang="zh-CN" altLang="en-US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400" dirty="0" smtClean="0">
                <a:solidFill>
                  <a:srgbClr val="00E444"/>
                </a:solidFill>
                <a:sym typeface="Monotype Sorts" pitchFamily="-65" charset="2"/>
              </a:rPr>
              <a:t> 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400" i="1" dirty="0" smtClean="0"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sym typeface="Symbol" panose="05050102010706020507" pitchFamily="18" charset="2"/>
              </a:rPr>
              <a:t>读作：蕴涵</a:t>
            </a:r>
            <a:r>
              <a:rPr lang="en-US" altLang="zh-CN" sz="2400" dirty="0" smtClean="0">
                <a:sym typeface="Symbol" panose="05050102010706020507" pitchFamily="18" charset="2"/>
              </a:rPr>
              <a:t>)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br>
              <a:rPr lang="zh-CN" altLang="en-US" sz="2400" dirty="0" smtClean="0"/>
            </a:br>
            <a:r>
              <a:rPr lang="zh-CN" altLang="en-US" sz="2400" dirty="0" smtClean="0"/>
              <a:t>意义：当任意两个元组在属性集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dirty="0" smtClean="0"/>
              <a:t>上</a:t>
            </a:r>
            <a:r>
              <a:rPr lang="zh-CN" altLang="en-US" sz="2400" u="sng" dirty="0" smtClean="0"/>
              <a:t>相等</a:t>
            </a:r>
            <a:r>
              <a:rPr lang="zh-CN" altLang="en-US" sz="2400" dirty="0" smtClean="0"/>
              <a:t>时，则它们在属性集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400" dirty="0" smtClean="0"/>
              <a:t>上也</a:t>
            </a:r>
            <a:r>
              <a:rPr lang="zh-CN" altLang="en-US" sz="2400" u="sng" dirty="0" smtClean="0"/>
              <a:t>相等</a:t>
            </a:r>
            <a:r>
              <a:rPr lang="zh-CN" altLang="en-US" sz="2400" dirty="0" smtClean="0"/>
              <a:t>。即同一个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2400" dirty="0" smtClean="0"/>
              <a:t>（的值），必然对应同一个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400" dirty="0" smtClean="0"/>
              <a:t>（的值）</a:t>
            </a:r>
            <a:endParaRPr lang="zh-CN" altLang="en-US" sz="2400" i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</a:t>
            </a:r>
            <a:r>
              <a:rPr lang="en-US" altLang="en-US" sz="2000" i="1" dirty="0"/>
              <a:t>dept_advisor(s_ID, i_ID, department_name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2000" i="1" dirty="0">
                <a:sym typeface="Symbol" panose="05050102010706020507" pitchFamily="18" charset="2"/>
              </a:rPr>
              <a:t>dept_advisor</a:t>
            </a:r>
            <a:r>
              <a:rPr lang="en-US" altLang="en-US" sz="2000" dirty="0">
                <a:sym typeface="Symbol" panose="05050102010706020507" pitchFamily="18" charset="2"/>
              </a:rPr>
              <a:t> relationship. 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To fix this, we need to decompose </a:t>
            </a:r>
            <a:r>
              <a:rPr lang="en-US" altLang="en-US" sz="2000" i="1" dirty="0"/>
              <a:t>dept_advisor</a:t>
            </a:r>
            <a:endParaRPr lang="en-US" altLang="en-US" sz="2000" i="1" dirty="0"/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Any decomposition will not include all the attributes in</a:t>
            </a:r>
            <a:endParaRPr lang="en-US" altLang="en-US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000" i="1" dirty="0">
                <a:solidFill>
                  <a:srgbClr val="FF0000"/>
                </a:solidFill>
              </a:rPr>
              <a:t>s_ID,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 i_ID</a:t>
            </a:r>
            <a:endParaRPr lang="en-US" altLang="en-US" sz="20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Thus, the composition NOT be</a:t>
            </a:r>
            <a:r>
              <a:rPr lang="en-US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dependency preserving</a:t>
            </a:r>
            <a:r>
              <a:rPr lang="en-US" altLang="en-US" sz="17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en-US" sz="17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endParaRPr lang="en-US" altLang="en-US" sz="17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358" y="1092201"/>
            <a:ext cx="8666920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To check if a non-trivial dependency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kumimoji="0"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 </a:t>
            </a:r>
            <a:r>
              <a:rPr lang="en-US" altLang="en-US" sz="2000" dirty="0"/>
              <a:t>causes a violation of BCNF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1.  compute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(the attribute closure of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), and </a:t>
            </a:r>
            <a:endParaRPr lang="en-US" altLang="en-US" sz="2000" dirty="0"/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2.  verify that it includes all attributes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, that is, it 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Simplified test</a:t>
            </a:r>
            <a:r>
              <a:rPr lang="en-US" altLang="en-US" sz="2000" dirty="0"/>
              <a:t>: To check if a relation schema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BCNF, it suffices to check only the dependencies in the given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for violation of BCNF, rather than checking all dependencies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If none of the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causes a violation of BCNF, then none of the dependencies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will cause a violation of BCNF either.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However, </a:t>
            </a:r>
            <a:r>
              <a:rPr lang="en-US" altLang="en-US" sz="2000" b="1" dirty="0">
                <a:solidFill>
                  <a:srgbClr val="002060"/>
                </a:solidFill>
              </a:rPr>
              <a:t>simplified test </a:t>
            </a:r>
            <a:r>
              <a:rPr lang="en-US" altLang="en-US" sz="2000" dirty="0"/>
              <a:t>using only F is incorrect when testing a relation in a decomposition of R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Consider </a:t>
            </a:r>
            <a:r>
              <a:rPr lang="en-US" altLang="en-US" sz="2000" i="1" dirty="0"/>
              <a:t>R =</a:t>
            </a:r>
            <a:r>
              <a:rPr lang="en-US" altLang="en-US" sz="2000" dirty="0"/>
              <a:t> (</a:t>
            </a:r>
            <a:r>
              <a:rPr lang="en-US" altLang="en-US" sz="2000" i="1" dirty="0"/>
              <a:t>A, B, C, D, E</a:t>
            </a:r>
            <a:r>
              <a:rPr lang="en-US" altLang="en-US" sz="2000" dirty="0"/>
              <a:t>), with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{ </a:t>
            </a:r>
            <a:r>
              <a:rPr lang="en-US" altLang="en-US" sz="2000" i="1" dirty="0"/>
              <a:t>A </a:t>
            </a:r>
            <a:r>
              <a:rPr lang="en-US" altLang="en-US" sz="2000" i="1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/>
              <a:t>B, BC </a:t>
            </a:r>
            <a:r>
              <a:rPr lang="en-US" altLang="en-US" sz="2000" i="1" dirty="0">
                <a:sym typeface="Symbol" panose="05050102010706020507" pitchFamily="18" charset="2"/>
              </a:rPr>
              <a:t> D</a:t>
            </a:r>
            <a:r>
              <a:rPr lang="en-US" altLang="en-US" sz="2000" dirty="0"/>
              <a:t>}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Decompose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into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 </a:t>
            </a:r>
            <a:r>
              <a:rPr lang="en-US" altLang="en-US" sz="2000" dirty="0"/>
              <a:t>=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A,B</a:t>
            </a:r>
            <a:r>
              <a:rPr lang="en-US" altLang="en-US" sz="2000" dirty="0"/>
              <a:t>) and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=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A,C,D, E</a:t>
            </a:r>
            <a:r>
              <a:rPr lang="en-US" altLang="en-US" sz="2000" dirty="0"/>
              <a:t>) 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Neither of the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contain only attributes from</a:t>
            </a:r>
            <a:br>
              <a:rPr lang="en-US" altLang="en-US" sz="2000" dirty="0"/>
            </a:br>
            <a:r>
              <a:rPr lang="en-US" altLang="en-US" sz="2000" dirty="0"/>
              <a:t> (</a:t>
            </a:r>
            <a:r>
              <a:rPr lang="en-US" altLang="en-US" sz="2000" i="1" dirty="0"/>
              <a:t>A,C,D,E</a:t>
            </a:r>
            <a:r>
              <a:rPr lang="en-US" altLang="en-US" sz="2000" dirty="0"/>
              <a:t>) so we might be mislead into thinking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satisfies BCNF.  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 fact, dependency </a:t>
            </a:r>
            <a:r>
              <a:rPr lang="en-US" altLang="en-US" sz="2000" i="1" dirty="0"/>
              <a:t>AC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shows 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is not in BCNF. 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Decomposition for BCNF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sz="2000" dirty="0"/>
              <a:t>Either test R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for BCNF with respect to the </a:t>
            </a:r>
            <a:r>
              <a:rPr lang="en-US" altLang="en-US" sz="2000" b="1" dirty="0">
                <a:solidFill>
                  <a:srgbClr val="002060"/>
                </a:solidFill>
              </a:rPr>
              <a:t>restriction</a:t>
            </a:r>
            <a:r>
              <a:rPr lang="en-US" altLang="en-US" sz="2000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to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 (that is, all FDs in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that contain only attributes from R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Or use the original set of dependencies </a:t>
            </a:r>
            <a:r>
              <a:rPr lang="en-US" altLang="en-US" sz="2000" i="1" dirty="0"/>
              <a:t>F</a:t>
            </a:r>
            <a:r>
              <a:rPr lang="en-US" altLang="en-US" sz="2000" dirty="0"/>
              <a:t> that hold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, but with the following test:</a:t>
            </a:r>
            <a:endParaRPr lang="en-US" altLang="en-US" sz="2000" dirty="0"/>
          </a:p>
          <a:p>
            <a:pPr lvl="2"/>
            <a:r>
              <a:rPr lang="en-US" altLang="en-US" sz="2000" dirty="0">
                <a:solidFill>
                  <a:srgbClr val="7030A0"/>
                </a:solidFill>
              </a:rPr>
              <a:t>for every set of attributes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, check that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 (the attribute closure of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</a:rPr>
              <a:t>) either includes no attribute of 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-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</a:rPr>
              <a:t>, or includes all attributes of 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.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lvl="1"/>
            <a:r>
              <a:rPr lang="en-US" altLang="en-US" sz="2000" dirty="0"/>
              <a:t>If the condition is violated by some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, the dependency</a:t>
            </a:r>
            <a:br>
              <a:rPr lang="en-US" altLang="en-US" sz="2000" dirty="0"/>
            </a:br>
            <a:r>
              <a:rPr lang="en-US" altLang="en-US" sz="2000" dirty="0"/>
              <a:t>     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(</a:t>
            </a:r>
            <a:r>
              <a:rPr lang="en-US" altLang="en-US" sz="2000" baseline="30000" dirty="0"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- ) 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br>
              <a:rPr lang="en-US" altLang="en-US" sz="2000" baseline="30000" dirty="0"/>
            </a:br>
            <a:r>
              <a:rPr lang="en-US" altLang="en-US" sz="2000" dirty="0"/>
              <a:t>can be shown to hold on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violates BCNF.</a:t>
            </a:r>
            <a:endParaRPr lang="en-US" altLang="en-US" sz="2000" dirty="0"/>
          </a:p>
          <a:p>
            <a:pPr lvl="1"/>
            <a:r>
              <a:rPr lang="en-US" altLang="en-US" sz="2000" dirty="0"/>
              <a:t>We use above dependency to decompose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i</a:t>
            </a:r>
            <a:endParaRPr lang="en-US" altLang="en-US" sz="2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To check if a relation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in a decomposition of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BCNF</a:t>
            </a:r>
            <a:endParaRPr lang="en-US" sz="20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Algorithm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:= {</a:t>
            </a:r>
            <a:r>
              <a:rPr lang="en-US" altLang="en-US" sz="2000" i="1" dirty="0">
                <a:solidFill>
                  <a:srgbClr val="7030A0"/>
                </a:solidFill>
              </a:rPr>
              <a:t>R </a:t>
            </a:r>
            <a:r>
              <a:rPr lang="en-US" altLang="en-US" sz="2000" dirty="0">
                <a:solidFill>
                  <a:srgbClr val="7030A0"/>
                </a:solidFill>
              </a:rPr>
              <a:t>};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done </a:t>
            </a:r>
            <a:r>
              <a:rPr lang="en-US" altLang="en-US" sz="2000" dirty="0">
                <a:solidFill>
                  <a:srgbClr val="7030A0"/>
                </a:solidFill>
              </a:rPr>
              <a:t>:= false;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compute </a:t>
            </a:r>
            <a:r>
              <a:rPr lang="en-US" altLang="en-US" sz="2000" i="1" dirty="0">
                <a:solidFill>
                  <a:srgbClr val="7030A0"/>
                </a:solidFill>
              </a:rPr>
              <a:t>F 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while (not </a:t>
            </a:r>
            <a:r>
              <a:rPr lang="en-US" altLang="en-US" sz="2000" i="1" dirty="0">
                <a:solidFill>
                  <a:srgbClr val="7030A0"/>
                </a:solidFill>
              </a:rPr>
              <a:t>done) </a:t>
            </a:r>
            <a:r>
              <a:rPr lang="en-US" altLang="en-US" sz="2000" b="1" dirty="0">
                <a:solidFill>
                  <a:srgbClr val="7030A0"/>
                </a:solidFill>
              </a:rPr>
              <a:t>do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	if </a:t>
            </a:r>
            <a:r>
              <a:rPr lang="en-US" altLang="en-US" sz="2000" dirty="0">
                <a:solidFill>
                  <a:srgbClr val="7030A0"/>
                </a:solidFill>
              </a:rPr>
              <a:t>(there is a schema 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</a:rPr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in 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 that is not in BCNF)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		</a:t>
            </a:r>
            <a:r>
              <a:rPr lang="en-US" altLang="en-US" sz="2000" b="1" dirty="0">
                <a:solidFill>
                  <a:srgbClr val="7030A0"/>
                </a:solidFill>
              </a:rPr>
              <a:t>then begin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			</a:t>
            </a:r>
            <a:r>
              <a:rPr lang="en-US" altLang="en-US" sz="2000" dirty="0">
                <a:solidFill>
                  <a:srgbClr val="7030A0"/>
                </a:solidFill>
              </a:rPr>
              <a:t>let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be a nontrivial functional dependency that </a:t>
            </a:r>
            <a:br>
              <a:rPr lang="en-US" altLang="en-US" sz="20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                      holds on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such that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is not in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F </a:t>
            </a:r>
            <a:r>
              <a:rPr lang="en-US" altLang="en-US" sz="2000" baseline="30000" dirty="0">
                <a:solidFill>
                  <a:srgbClr val="7030A0"/>
                </a:solidFill>
                <a:sym typeface="Greek Symbols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, </a:t>
            </a:r>
            <a:br>
              <a:rPr lang="en-US" altLang="en-US" sz="20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				   and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 =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;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		  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:=</a:t>
            </a:r>
            <a:r>
              <a:rPr lang="zh-CN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｛</a:t>
            </a:r>
            <a:r>
              <a:rPr lang="en-US" alt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– 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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– 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) </a:t>
            </a:r>
            <a:r>
              <a:rPr lang="zh-CN" altLang="en-US" sz="2000" dirty="0" smtClean="0">
                <a:solidFill>
                  <a:srgbClr val="FF0000"/>
                </a:solidFill>
                <a:sym typeface="Greek Symbols"/>
              </a:rPr>
              <a:t>｝</a:t>
            </a:r>
            <a:r>
              <a:rPr lang="en-US" alt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 </a:t>
            </a:r>
            <a:r>
              <a:rPr lang="zh-CN" altLang="en-US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｛</a:t>
            </a:r>
            <a:r>
              <a:rPr lang="en-US" alt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i="1" dirty="0" smtClean="0">
                <a:solidFill>
                  <a:srgbClr val="7030A0"/>
                </a:solidFill>
                <a:sym typeface="Greek Symbols"/>
              </a:rPr>
              <a:t>)</a:t>
            </a:r>
            <a:r>
              <a:rPr lang="zh-CN" altLang="en-US" sz="2000" i="1" dirty="0" smtClean="0">
                <a:solidFill>
                  <a:srgbClr val="FF0000"/>
                </a:solidFill>
                <a:sym typeface="Greek Symbols"/>
              </a:rPr>
              <a:t>｝</a:t>
            </a:r>
            <a:r>
              <a:rPr lang="en-US" altLang="en-US" sz="2000" i="1" dirty="0" smtClean="0">
                <a:solidFill>
                  <a:srgbClr val="7030A0"/>
                </a:solidFill>
                <a:sym typeface="Greek Symbols"/>
              </a:rPr>
              <a:t>;</a:t>
            </a:r>
            <a:br>
              <a:rPr lang="en-US" altLang="en-US" sz="2000" i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	    	</a:t>
            </a: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end</a:t>
            </a:r>
            <a:br>
              <a:rPr lang="en-US" altLang="en-US" sz="20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		else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 done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sz="2000" b="1" dirty="0">
                <a:solidFill>
                  <a:srgbClr val="7030A0"/>
                </a:solidFill>
                <a:sym typeface="Greek Symbols"/>
              </a:rPr>
              <a:t>true;</a:t>
            </a:r>
            <a:r>
              <a:rPr lang="en-US" altLang="en-US" sz="2000" b="1" dirty="0">
                <a:sym typeface="Greek Symbols"/>
              </a:rPr>
              <a:t> </a:t>
            </a:r>
            <a:endParaRPr lang="en-US" altLang="en-US" sz="2000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sz="2000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sz="2000" dirty="0">
                <a:sym typeface="Greek Symbols"/>
              </a:rPr>
              <a:t>     Note:  each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i="1" baseline="-25000" dirty="0">
                <a:sym typeface="Greek Symbols"/>
              </a:rPr>
              <a:t>i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is in BCNF, and decomposition is lossless-join.</a:t>
            </a: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BCNF Decomposition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class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capacity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Functional dependencies: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→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endParaRPr lang="en-US" altLang="en-US" sz="2000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capacity</a:t>
            </a:r>
            <a:endParaRPr lang="en-US" altLang="en-US" sz="2000" i="1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year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endParaRPr lang="en-US" altLang="en-US" sz="2000" i="1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A candidate key {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}.</a:t>
            </a:r>
            <a:endParaRPr lang="en-US" altLang="en-US" sz="2000" dirty="0"/>
          </a:p>
          <a:p>
            <a:pPr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BCNF Decomposition: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 err="1"/>
              <a:t>course_id</a:t>
            </a:r>
            <a:r>
              <a:rPr lang="en-US" altLang="en-US" sz="2000" dirty="0"/>
              <a:t>→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  </a:t>
            </a:r>
            <a:r>
              <a:rPr lang="en-US" altLang="en-US" sz="2000" dirty="0"/>
              <a:t>holds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but 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dirty="0"/>
              <a:t> We replace </a:t>
            </a:r>
            <a:r>
              <a:rPr lang="en-US" altLang="en-US" sz="2000" i="1" dirty="0"/>
              <a:t>class </a:t>
            </a:r>
            <a:r>
              <a:rPr lang="en-US" altLang="en-US" sz="2000" dirty="0"/>
              <a:t>by: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course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title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credits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2">
              <a:lnSpc>
                <a:spcPct val="90000"/>
              </a:lnSpc>
              <a:tabLst>
                <a:tab pos="744220" algn="l"/>
                <a:tab pos="2574925" algn="l"/>
              </a:tabLst>
            </a:pPr>
            <a:r>
              <a:rPr lang="en-US" altLang="en-US" sz="2000" i="1" dirty="0"/>
              <a:t>class-1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          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i="1" dirty="0" err="1"/>
              <a:t>room_number</a:t>
            </a:r>
            <a:r>
              <a:rPr lang="en-US" altLang="en-US" sz="2000" i="1" dirty="0"/>
              <a:t>, capacity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autoUpdateAnimBg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Decomposition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sz="2000" i="1" dirty="0"/>
              <a:t>course </a:t>
            </a:r>
            <a:r>
              <a:rPr lang="en-US" altLang="en-US" sz="2000" dirty="0"/>
              <a:t>is in BCNF</a:t>
            </a:r>
            <a:endParaRPr lang="en-US" altLang="en-US" sz="2000" dirty="0"/>
          </a:p>
          <a:p>
            <a:pPr lvl="1"/>
            <a:r>
              <a:rPr lang="en-US" altLang="en-US" sz="2000" dirty="0"/>
              <a:t>How do we know this?</a:t>
            </a:r>
            <a:endParaRPr lang="en-US" altLang="en-US" sz="2000" dirty="0"/>
          </a:p>
          <a:p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 err="1"/>
              <a:t>→</a:t>
            </a:r>
            <a:r>
              <a:rPr lang="en-US" altLang="en-US" sz="2000" i="1" dirty="0" err="1"/>
              <a:t>capacity</a:t>
            </a:r>
            <a:r>
              <a:rPr lang="en-US" altLang="en-US" sz="2000" i="1" dirty="0"/>
              <a:t>  </a:t>
            </a:r>
            <a:r>
              <a:rPr lang="en-US" altLang="en-US" sz="2000" dirty="0"/>
              <a:t>holds on </a:t>
            </a:r>
            <a:r>
              <a:rPr lang="en-US" altLang="en-US" sz="2000" i="1" dirty="0"/>
              <a:t>class-1</a:t>
            </a:r>
            <a:endParaRPr lang="en-US" altLang="en-US" sz="2000" dirty="0"/>
          </a:p>
          <a:p>
            <a:pPr lvl="1"/>
            <a:r>
              <a:rPr lang="en-US" altLang="en-US" sz="2000" dirty="0"/>
              <a:t> but {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} 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for </a:t>
            </a:r>
            <a:r>
              <a:rPr lang="en-US" altLang="en-US" sz="2000" i="1" dirty="0"/>
              <a:t>class-1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We replace </a:t>
            </a:r>
            <a:r>
              <a:rPr lang="en-US" altLang="en-US" sz="2000" i="1" dirty="0"/>
              <a:t>class-1 </a:t>
            </a:r>
            <a:r>
              <a:rPr lang="en-US" altLang="en-US" sz="2000" dirty="0"/>
              <a:t>by:</a:t>
            </a:r>
            <a:endParaRPr lang="en-US" altLang="en-US" sz="2000" dirty="0"/>
          </a:p>
          <a:p>
            <a:pPr lvl="2"/>
            <a:r>
              <a:rPr lang="en-US" altLang="en-US" sz="2000" i="1" dirty="0"/>
              <a:t>classroom </a:t>
            </a:r>
            <a:r>
              <a:rPr lang="en-US" altLang="en-US" sz="2000" dirty="0"/>
              <a:t>(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capacity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2"/>
            <a:r>
              <a:rPr lang="en-US" altLang="en-US" sz="2000" i="1" dirty="0"/>
              <a:t>section 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semester</a:t>
            </a:r>
            <a:r>
              <a:rPr lang="en-US" altLang="en-US" sz="2000" dirty="0"/>
              <a:t>,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</a:t>
            </a:r>
            <a:r>
              <a:rPr lang="en-US" altLang="en-US" sz="2000" i="1" dirty="0"/>
              <a:t>building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room_number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time_slot_id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i="1" dirty="0"/>
              <a:t>classroom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section </a:t>
            </a:r>
            <a:r>
              <a:rPr lang="en-US" altLang="en-US" sz="2000" dirty="0"/>
              <a:t>are in BCNF.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sz="2000" dirty="0"/>
              <a:t>There are some situations where </a:t>
            </a:r>
            <a:endParaRPr lang="en-US" altLang="en-US" sz="2000" dirty="0"/>
          </a:p>
          <a:p>
            <a:pPr lvl="1"/>
            <a:r>
              <a:rPr lang="en-US" altLang="en-US" sz="2000" dirty="0"/>
              <a:t>BCNF is not dependency preserving, and </a:t>
            </a:r>
            <a:endParaRPr lang="en-US" altLang="en-US" sz="2000" dirty="0"/>
          </a:p>
          <a:p>
            <a:pPr lvl="1"/>
            <a:r>
              <a:rPr lang="en-US" altLang="en-US" sz="2000" dirty="0"/>
              <a:t>efficient checking for FD violation on updates is important</a:t>
            </a:r>
            <a:endParaRPr lang="en-US" altLang="en-US" sz="2000" dirty="0"/>
          </a:p>
          <a:p>
            <a:r>
              <a:rPr lang="en-US" altLang="en-US" sz="2000" dirty="0"/>
              <a:t>Solution: define a weaker normal form, called Third Normal Form (3NF)</a:t>
            </a:r>
            <a:endParaRPr lang="en-US" altLang="en-US" sz="2000" dirty="0"/>
          </a:p>
          <a:p>
            <a:pPr lvl="1"/>
            <a:r>
              <a:rPr lang="en-US" altLang="en-US" sz="2000" dirty="0"/>
              <a:t>Allows some redundancy (with resultant problems; we </a:t>
            </a:r>
            <a:r>
              <a:rPr lang="en-US" altLang="en-US" sz="2000" dirty="0">
                <a:sym typeface="Greek Symbols"/>
              </a:rPr>
              <a:t>will see examples later)</a:t>
            </a:r>
            <a:endParaRPr lang="en-US" altLang="en-US" sz="2000" dirty="0"/>
          </a:p>
          <a:p>
            <a:pPr lvl="1"/>
            <a:r>
              <a:rPr lang="en-US" altLang="en-US" sz="2000" dirty="0"/>
              <a:t>But functional dependencies can be checked on individual relations without computing a join.</a:t>
            </a:r>
            <a:endParaRPr lang="en-US" altLang="en-US" sz="2000" dirty="0"/>
          </a:p>
          <a:p>
            <a:pPr lvl="1"/>
            <a:r>
              <a:rPr lang="en-US" altLang="en-US" sz="2000" dirty="0"/>
              <a:t>There is always a lossless-join, dependency-preserving decomposition into 3NF.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i="1" dirty="0"/>
              <a:t>dept_advisor </a:t>
            </a:r>
            <a:r>
              <a:rPr lang="en-US" altLang="en-US" sz="2400" dirty="0"/>
              <a:t>(</a:t>
            </a:r>
            <a:r>
              <a:rPr lang="en-US" altLang="en-US" sz="2400" i="1" dirty="0"/>
              <a:t>s_ID, i_ID, dept_name)</a:t>
            </a:r>
            <a:br>
              <a:rPr lang="en-US" altLang="en-US" sz="2400" i="1" dirty="0"/>
            </a:br>
            <a:r>
              <a:rPr lang="en-US" altLang="en-US" sz="2400" i="1" dirty="0"/>
              <a:t>F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s_ID, dept_name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i_ID,  i_ID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Wingdings" panose="05000000000000000000" pitchFamily="2" charset="2"/>
              </a:rPr>
              <a:t> dept_name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dirty="0">
                <a:sym typeface="Monotype Sorts" pitchFamily="-65" charset="2"/>
              </a:rPr>
              <a:t>Two candidate keys:  </a:t>
            </a:r>
            <a:r>
              <a:rPr lang="en-US" altLang="en-US" sz="2400" i="1" dirty="0" err="1">
                <a:sym typeface="Monotype Sorts" pitchFamily="-65" charset="2"/>
              </a:rPr>
              <a:t>s_ID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i="1" dirty="0" err="1">
                <a:sym typeface="Monotype Sorts" pitchFamily="-65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dirty="0">
                <a:sym typeface="Monotype Sorts" pitchFamily="-65" charset="2"/>
              </a:rPr>
              <a:t>and 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i="1" dirty="0" err="1">
                <a:sym typeface="Monotype Sorts" pitchFamily="-65" charset="2"/>
              </a:rPr>
              <a:t>i_ID</a:t>
            </a:r>
            <a:r>
              <a:rPr lang="en-US" altLang="en-US" sz="2400" i="1" dirty="0">
                <a:sym typeface="Monotype Sorts" pitchFamily="-65" charset="2"/>
              </a:rPr>
              <a:t>, </a:t>
            </a:r>
            <a:r>
              <a:rPr lang="en-US" altLang="en-US" sz="2400" i="1" dirty="0" err="1">
                <a:sym typeface="Monotype Sorts" pitchFamily="-65" charset="2"/>
              </a:rPr>
              <a:t>s_ID</a:t>
            </a:r>
            <a:endParaRPr lang="en-US" altLang="en-US" sz="2400" i="1" dirty="0">
              <a:sym typeface="Monotype Sorts" pitchFamily="-65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dirty="0">
                <a:sym typeface="Monotype Sorts" pitchFamily="-65" charset="2"/>
              </a:rPr>
              <a:t> is in 3NF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sz="2400" i="1" dirty="0" err="1"/>
              <a:t>s_ID</a:t>
            </a:r>
            <a:r>
              <a:rPr lang="en-US" altLang="en-US" sz="2400" i="1" dirty="0"/>
              <a:t>, </a:t>
            </a:r>
            <a:r>
              <a:rPr lang="en-US" altLang="en-US" sz="2400" i="1" dirty="0" err="1"/>
              <a:t>dept_name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i_ID</a:t>
            </a:r>
            <a:r>
              <a:rPr lang="en-US" altLang="en-US" sz="2400" i="1" dirty="0">
                <a:sym typeface="Monotype Sorts" pitchFamily="-65" charset="2"/>
              </a:rPr>
              <a:t>   </a:t>
            </a:r>
            <a:r>
              <a:rPr lang="en-US" altLang="en-US" sz="2400" i="1" dirty="0" err="1"/>
              <a:t>s_ID</a:t>
            </a:r>
            <a:endParaRPr lang="en-US" altLang="en-US" sz="2400" i="1" dirty="0"/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sz="2400" i="1" dirty="0"/>
              <a:t> </a:t>
            </a:r>
            <a:r>
              <a:rPr lang="en-US" altLang="en-US" sz="2400" i="1" dirty="0" err="1"/>
              <a:t>dept_name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Monotype Sorts" pitchFamily="-65" charset="2"/>
              </a:rPr>
              <a:t>is a </a:t>
            </a:r>
            <a:r>
              <a:rPr lang="en-US" altLang="en-US" sz="2400" dirty="0" err="1">
                <a:sym typeface="Monotype Sorts" pitchFamily="-65" charset="2"/>
              </a:rPr>
              <a:t>superkey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1026795" algn="l"/>
                <a:tab pos="2455545" algn="l"/>
              </a:tabLst>
            </a:pP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 err="1"/>
              <a:t>i_ID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Wingdings" panose="05000000000000000000" pitchFamily="2" charset="2"/>
              </a:rPr>
              <a:t> </a:t>
            </a:r>
            <a:r>
              <a:rPr lang="en-US" altLang="en-US" sz="2400" i="1" dirty="0" err="1">
                <a:sym typeface="Wingdings" panose="05000000000000000000" pitchFamily="2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 	</a:t>
            </a:r>
            <a:endParaRPr lang="en-US" altLang="en-US" sz="2400" i="1" dirty="0">
              <a:sym typeface="Monotype Sorts" pitchFamily="-65" charset="2"/>
            </a:endParaRPr>
          </a:p>
          <a:p>
            <a:pPr lvl="2">
              <a:tabLst>
                <a:tab pos="1026795" algn="l"/>
                <a:tab pos="2455545" algn="l"/>
              </a:tabLst>
            </a:pPr>
            <a:r>
              <a:rPr lang="en-US" altLang="en-US" sz="2400" i="1" dirty="0" err="1">
                <a:sym typeface="Monotype Sorts" pitchFamily="-65" charset="2"/>
              </a:rPr>
              <a:t>dept_name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Monotype Sorts" pitchFamily="-65" charset="2"/>
              </a:rPr>
              <a:t>is contained in a candidate key</a:t>
            </a:r>
            <a:endParaRPr lang="en-US" altLang="en-US" sz="24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245554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6795" algn="l"/>
                <a:tab pos="2455545" algn="l"/>
              </a:tabLst>
            </a:pP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sz="2000" dirty="0"/>
              <a:t>Need to check only FDs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, need not check all FDs in </a:t>
            </a:r>
            <a:r>
              <a:rPr lang="en-US" altLang="en-US" sz="2000" i="1" dirty="0"/>
              <a:t>F</a:t>
            </a:r>
            <a:r>
              <a:rPr lang="en-US" altLang="en-US" sz="2000" i="1" baseline="30000" dirty="0"/>
              <a:t>+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Use attribute closure to check for each dependency </a:t>
            </a:r>
            <a:r>
              <a:rPr lang="en-US" altLang="en-US" sz="2000" dirty="0">
                <a:sym typeface="Symbol" panose="05050102010706020507" pitchFamily="18" charset="2"/>
              </a:rPr>
              <a:t>  , if  </a:t>
            </a:r>
            <a:r>
              <a:rPr lang="en-US" altLang="en-US" sz="2000" dirty="0"/>
              <a:t>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If </a:t>
            </a:r>
            <a:r>
              <a:rPr lang="en-US" altLang="en-US" sz="2000" dirty="0">
                <a:sym typeface="Symbol" panose="05050102010706020507" pitchFamily="18" charset="2"/>
              </a:rPr>
              <a:t> </a:t>
            </a:r>
            <a:r>
              <a:rPr lang="en-US" altLang="en-US" sz="2000" dirty="0"/>
              <a:t>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, we have to verify if each attribute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is contained in a candidate key of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This test is rather more expensive, since it involve finding candidate keys</a:t>
            </a:r>
            <a:endParaRPr lang="en-US" altLang="en-US" sz="2000" dirty="0"/>
          </a:p>
          <a:p>
            <a:pPr lvl="1"/>
            <a:r>
              <a:rPr lang="en-US" altLang="en-US" sz="2000" dirty="0"/>
              <a:t>Testing for 3NF has been shown to be NP-hard</a:t>
            </a:r>
            <a:endParaRPr lang="en-US" altLang="en-US" sz="2000" dirty="0"/>
          </a:p>
          <a:p>
            <a:pPr lvl="1"/>
            <a:r>
              <a:rPr lang="en-US" altLang="en-US" sz="2000" dirty="0"/>
              <a:t>Interestingly, decomposition into third normal form (described shortly) can be done in polynomial time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7030A0"/>
                </a:solidFill>
              </a:rPr>
              <a:t>Let </a:t>
            </a:r>
            <a:r>
              <a:rPr lang="en-US" altLang="en-US" i="1" dirty="0">
                <a:solidFill>
                  <a:srgbClr val="7030A0"/>
                </a:solidFill>
              </a:rPr>
              <a:t>F</a:t>
            </a:r>
            <a:r>
              <a:rPr lang="en-US" altLang="en-US" sz="2000" i="1" baseline="-25000" dirty="0">
                <a:solidFill>
                  <a:srgbClr val="7030A0"/>
                </a:solidFill>
              </a:rPr>
              <a:t>c</a:t>
            </a:r>
            <a:r>
              <a:rPr lang="en-US" altLang="en-US" i="1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be a canonical cover for </a:t>
            </a:r>
            <a:r>
              <a:rPr lang="en-US" altLang="en-US" i="1" dirty="0">
                <a:solidFill>
                  <a:srgbClr val="7030A0"/>
                </a:solidFill>
              </a:rPr>
              <a:t>F;</a:t>
            </a:r>
            <a:br>
              <a:rPr lang="en-US" altLang="en-US" i="1" dirty="0">
                <a:solidFill>
                  <a:srgbClr val="7030A0"/>
                </a:solidFill>
              </a:rPr>
            </a:br>
            <a:r>
              <a:rPr lang="en-US" altLang="en-US" i="1" dirty="0" err="1">
                <a:solidFill>
                  <a:srgbClr val="7030A0"/>
                </a:solidFill>
              </a:rPr>
              <a:t>i</a:t>
            </a:r>
            <a:r>
              <a:rPr lang="en-US" altLang="en-US" i="1" dirty="0">
                <a:solidFill>
                  <a:srgbClr val="7030A0"/>
                </a:solidFill>
              </a:rPr>
              <a:t> </a:t>
            </a:r>
            <a:r>
              <a:rPr lang="en-US" altLang="en-US" dirty="0">
                <a:solidFill>
                  <a:srgbClr val="7030A0"/>
                </a:solidFill>
              </a:rPr>
              <a:t>:= 0;</a:t>
            </a:r>
            <a:br>
              <a:rPr lang="en-US" altLang="en-US" dirty="0">
                <a:solidFill>
                  <a:srgbClr val="7030A0"/>
                </a:solidFill>
              </a:rPr>
            </a:br>
            <a:r>
              <a:rPr lang="en-US" altLang="en-US" b="1" dirty="0">
                <a:solidFill>
                  <a:srgbClr val="7030A0"/>
                </a:solidFill>
              </a:rPr>
              <a:t>for each </a:t>
            </a:r>
            <a:r>
              <a:rPr lang="en-US" altLang="en-US" dirty="0">
                <a:solidFill>
                  <a:srgbClr val="7030A0"/>
                </a:solidFill>
              </a:rPr>
              <a:t> functional dependency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in 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20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do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	if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none of the schemas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dirty="0">
                <a:solidFill>
                  <a:srgbClr val="7030A0"/>
                </a:solidFill>
                <a:sym typeface="Greek Symbols"/>
              </a:rPr>
              <a:t>		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then begin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				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 +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1;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dirty="0">
                <a:solidFill>
                  <a:srgbClr val="7030A0"/>
                </a:solidFill>
                <a:sym typeface="Greek Symbols"/>
              </a:rPr>
              <a:t>				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i="1" baseline="-25000" dirty="0">
                <a:solidFill>
                  <a:srgbClr val="7030A0"/>
                </a:solidFill>
                <a:sym typeface="Greek Symbols"/>
              </a:rPr>
              <a:t>i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:=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i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			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end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if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none of the schemas </a:t>
            </a:r>
            <a:r>
              <a:rPr lang="en-US" altLang="en-US" i="1" dirty="0" err="1">
                <a:solidFill>
                  <a:srgbClr val="7030A0"/>
                </a:solidFill>
                <a:sym typeface="Greek Symbols"/>
              </a:rPr>
              <a:t>R</a:t>
            </a:r>
            <a:r>
              <a:rPr lang="en-US" altLang="en-US" sz="2400" i="1" baseline="-25000" dirty="0" err="1">
                <a:solidFill>
                  <a:srgbClr val="7030A0"/>
                </a:solidFill>
                <a:sym typeface="Greek Symbols"/>
              </a:rPr>
              <a:t>j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1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j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	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:=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+ 1;</a:t>
            </a:r>
            <a:b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/* Optionally, remove redundant relations */</a:t>
            </a:r>
            <a:endParaRPr lang="en-US" altLang="en-US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461645" algn="l"/>
                <a:tab pos="1026795" algn="l"/>
                <a:tab pos="1309370" algn="l"/>
                <a:tab pos="1711325" algn="l"/>
              </a:tabLst>
            </a:pP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if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then /* </a:t>
            </a:r>
            <a:r>
              <a:rPr lang="en-US" altLang="en-US" dirty="0">
                <a:solidFill>
                  <a:srgbClr val="7030A0"/>
                </a:solidFill>
                <a:sym typeface="Greek Symbols"/>
              </a:rPr>
              <a:t>delete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*/</a:t>
            </a:r>
            <a:br>
              <a:rPr lang="en-US" altLang="en-US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Greek Symbols"/>
              </a:rPr>
              <a:t>          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olidFill>
                  <a:srgbClr val="7030A0"/>
                </a:solidFill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=i-1;</a:t>
            </a:r>
            <a:br>
              <a:rPr lang="en-US" altLang="en-US" dirty="0">
                <a:solidFill>
                  <a:srgbClr val="7030A0"/>
                </a:solidFill>
                <a:sym typeface="Greek Symbols"/>
              </a:rPr>
            </a:br>
            <a:r>
              <a:rPr lang="en-US" altLang="en-US" b="1" dirty="0">
                <a:solidFill>
                  <a:srgbClr val="7030A0"/>
                </a:solidFill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1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2</a:t>
            </a:r>
            <a:r>
              <a:rPr lang="en-US" altLang="en-US" dirty="0">
                <a:solidFill>
                  <a:srgbClr val="7030A0"/>
                </a:solidFill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i="1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en-US" i="1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1600" i="1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    </a:t>
            </a:r>
            <a:endParaRPr lang="en-US" altLang="en-US" sz="1600" i="1" dirty="0">
              <a:sym typeface="Greek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什么导致了这些问题？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我们可以在</a:t>
            </a:r>
            <a:r>
              <a:rPr lang="en-US" altLang="zh-CN" sz="2400" dirty="0" smtClean="0"/>
              <a:t>worker</a:t>
            </a:r>
            <a:r>
              <a:rPr lang="zh-CN" altLang="en-US" sz="2400" dirty="0" smtClean="0"/>
              <a:t>关系中发现某些函数依赖，如下</a:t>
            </a:r>
            <a:endParaRPr lang="zh-CN" altLang="en-US" sz="2400" dirty="0" smtClean="0"/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</a:rPr>
              <a:t>name → branch</a:t>
            </a:r>
            <a:endParaRPr lang="en-US" altLang="zh-CN" sz="2400" i="1" dirty="0" smtClean="0">
              <a:solidFill>
                <a:srgbClr val="00E444"/>
              </a:solidFill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</a:rPr>
              <a:t>branch → manager</a:t>
            </a:r>
            <a:endParaRPr lang="en-US" altLang="zh-CN" sz="2400" i="1" dirty="0" smtClean="0">
              <a:solidFill>
                <a:srgbClr val="00E444"/>
              </a:solidFill>
            </a:endParaRP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</a:rPr>
              <a:t>name → manager</a:t>
            </a:r>
            <a:endParaRPr lang="en-US" altLang="zh-CN" sz="2400" i="1" dirty="0" smtClean="0">
              <a:solidFill>
                <a:srgbClr val="00E444"/>
              </a:solidFill>
            </a:endParaRPr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6566" y="171531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Each relation schema </a:t>
            </a:r>
            <a:r>
              <a:rPr lang="en-US" sz="2400" i="1" dirty="0">
                <a:ea typeface="+mn-ea"/>
                <a:sym typeface="Monotype Sorts" charset="0"/>
              </a:rPr>
              <a:t>R</a:t>
            </a:r>
            <a:r>
              <a:rPr lang="en-US" sz="2400" i="1" baseline="-25000" dirty="0">
                <a:ea typeface="+mn-ea"/>
                <a:sym typeface="Monotype Sorts" charset="0"/>
              </a:rPr>
              <a:t>i</a:t>
            </a:r>
            <a:r>
              <a:rPr lang="en-US" sz="2400" i="1" dirty="0">
                <a:ea typeface="+mn-ea"/>
                <a:sym typeface="Monotype Sorts" charset="0"/>
              </a:rPr>
              <a:t> </a:t>
            </a:r>
            <a:r>
              <a:rPr lang="en-US" sz="2400" dirty="0">
                <a:ea typeface="+mn-ea"/>
                <a:sym typeface="Monotype Sorts" charset="0"/>
              </a:rPr>
              <a:t>is in 3NF</a:t>
            </a:r>
            <a:endParaRPr lang="en-US" sz="2400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Decomposition is dependency preserving and lossless-join</a:t>
            </a:r>
            <a:endParaRPr lang="en-US" sz="2400" dirty="0">
              <a:ea typeface="+mn-ea"/>
              <a:sym typeface="Monotype Sorts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dirty="0">
                <a:ea typeface="+mn-ea"/>
                <a:sym typeface="Monotype Sorts" charset="0"/>
              </a:rPr>
              <a:t>Proof of correctness is at end of this presentation (click here)</a:t>
            </a:r>
            <a:endParaRPr lang="en-US" sz="2400" dirty="0">
              <a:ea typeface="+mn-ea"/>
              <a:sym typeface="Monotype Sort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Monotype Sorts" charset="0"/>
              </a:rPr>
              <a:t>Above algorithm ensures</a:t>
            </a:r>
            <a:endParaRPr lang="en-US" sz="24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Decomposition: An 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dirty="0"/>
              <a:t>Relation schema:</a:t>
            </a:r>
            <a:endParaRPr lang="en-US" altLang="en-US" sz="2000" dirty="0"/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 err="1"/>
              <a:t>cust_banker_branch</a:t>
            </a:r>
            <a:r>
              <a:rPr lang="en-US" altLang="en-US" sz="2000" i="1" dirty="0"/>
              <a:t> = </a:t>
            </a:r>
            <a:r>
              <a:rPr lang="en-US" altLang="en-US" sz="2000" dirty="0"/>
              <a:t>(</a:t>
            </a:r>
            <a:r>
              <a:rPr lang="en-US" altLang="en-US" sz="2000" i="1" u="sng" dirty="0" err="1"/>
              <a:t>customer_id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employee_id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, type </a:t>
            </a:r>
            <a:r>
              <a:rPr lang="en-US" altLang="en-US" sz="2000" dirty="0"/>
              <a:t>)</a:t>
            </a:r>
            <a:endParaRPr lang="en-US" altLang="en-US" sz="2000" i="1" dirty="0"/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dirty="0"/>
              <a:t>The functional dependencies for this relation schema are:</a:t>
            </a:r>
            <a:endParaRPr lang="en-US" altLang="en-US" sz="2000" dirty="0"/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branch_name</a:t>
            </a:r>
            <a:r>
              <a:rPr lang="en-US" altLang="en-US" sz="2000" i="1" dirty="0">
                <a:sym typeface="Monotype Sorts" pitchFamily="-65" charset="2"/>
              </a:rPr>
              <a:t>, type</a:t>
            </a:r>
            <a:endParaRPr lang="en-US" altLang="en-US" sz="2000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 err="1">
                <a:sym typeface="Monotype Sorts" pitchFamily="-65" charset="2"/>
              </a:rPr>
              <a:t>employee_id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branch_name</a:t>
            </a:r>
            <a:endParaRPr lang="en-US" altLang="en-US" sz="2000" i="1" dirty="0">
              <a:sym typeface="Monotype Sorts" pitchFamily="-65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 err="1">
                <a:sym typeface="Monotype Sorts" pitchFamily="-65" charset="2"/>
              </a:rPr>
              <a:t>customer_id</a:t>
            </a:r>
            <a:r>
              <a:rPr lang="en-US" altLang="en-US" sz="2000" i="1" dirty="0">
                <a:sym typeface="Monotype Sorts" pitchFamily="-65" charset="2"/>
              </a:rPr>
              <a:t>, </a:t>
            </a:r>
            <a:r>
              <a:rPr lang="en-US" altLang="en-US" sz="2000" i="1" dirty="0" err="1">
                <a:sym typeface="Monotype Sorts" pitchFamily="-65" charset="2"/>
              </a:rPr>
              <a:t>branch_name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Wingdings" panose="05000000000000000000" pitchFamily="2" charset="2"/>
              </a:rPr>
              <a:t>employee_id</a:t>
            </a:r>
            <a:endParaRPr lang="en-US" altLang="en-US" sz="2000" i="1" dirty="0">
              <a:sym typeface="Wingdings" panose="05000000000000000000" pitchFamily="2" charset="2"/>
            </a:endParaRPr>
          </a:p>
          <a:p>
            <a:pPr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dirty="0">
                <a:sym typeface="Wingdings" panose="05000000000000000000" pitchFamily="2" charset="2"/>
              </a:rPr>
              <a:t>We first compute a canonical cover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 err="1">
                <a:sym typeface="Wingdings" panose="05000000000000000000" pitchFamily="2" charset="2"/>
              </a:rPr>
              <a:t>branch_name</a:t>
            </a:r>
            <a:r>
              <a:rPr lang="en-US" altLang="en-US" sz="2000" i="1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is extraneous in the </a:t>
            </a:r>
            <a:r>
              <a:rPr lang="en-US" altLang="en-US" sz="2000" dirty="0" err="1">
                <a:sym typeface="Wingdings" panose="05000000000000000000" pitchFamily="2" charset="2"/>
              </a:rPr>
              <a:t>r.h.s</a:t>
            </a:r>
            <a:r>
              <a:rPr lang="en-US" altLang="en-US" sz="2000" dirty="0">
                <a:sym typeface="Wingdings" panose="05000000000000000000" pitchFamily="2" charset="2"/>
              </a:rPr>
              <a:t>. of the 1</a:t>
            </a:r>
            <a:r>
              <a:rPr lang="en-US" altLang="en-US" sz="2000" baseline="30000" dirty="0">
                <a:sym typeface="Wingdings" panose="05000000000000000000" pitchFamily="2" charset="2"/>
              </a:rPr>
              <a:t>st</a:t>
            </a:r>
            <a:r>
              <a:rPr lang="en-US" altLang="en-US" sz="2000" dirty="0">
                <a:sym typeface="Wingdings" panose="05000000000000000000" pitchFamily="2" charset="2"/>
              </a:rPr>
              <a:t> dependency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marL="800100" lvl="1" indent="-342900"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sz="2000" baseline="-25000" dirty="0">
                <a:sym typeface="Wingdings" panose="05000000000000000000" pitchFamily="2" charset="2"/>
              </a:rPr>
              <a:t>C </a:t>
            </a:r>
            <a:r>
              <a:rPr lang="en-US" altLang="en-US" sz="2000" dirty="0">
                <a:sym typeface="Wingdings" panose="05000000000000000000" pitchFamily="2" charset="2"/>
              </a:rPr>
              <a:t>=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r>
              <a:rPr lang="en-US" altLang="en-US" sz="2000" i="1" dirty="0"/>
              <a:t>             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Monotype Sorts" pitchFamily="-65" charset="2"/>
              </a:rPr>
              <a:t> type</a:t>
            </a:r>
            <a:br>
              <a:rPr lang="en-US" altLang="en-US" sz="2000" i="1" dirty="0">
                <a:sym typeface="Monotype Sorts" pitchFamily="-65" charset="2"/>
              </a:rPr>
            </a:br>
            <a:r>
              <a:rPr lang="en-US" altLang="en-US" sz="2000" i="1" dirty="0">
                <a:sym typeface="Monotype Sorts" pitchFamily="-65" charset="2"/>
              </a:rPr>
              <a:t>	    </a:t>
            </a:r>
            <a:r>
              <a:rPr lang="en-US" altLang="en-US" sz="2000" i="1" dirty="0" err="1">
                <a:sym typeface="Monotype Sorts" pitchFamily="-65" charset="2"/>
              </a:rPr>
              <a:t>employee_id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branch_name</a:t>
            </a:r>
            <a:br>
              <a:rPr lang="en-US" altLang="en-US" sz="2000" i="1" dirty="0">
                <a:sym typeface="Monotype Sorts" pitchFamily="-65" charset="2"/>
              </a:rPr>
            </a:br>
            <a:r>
              <a:rPr lang="en-US" altLang="en-US" sz="2000" i="1" dirty="0">
                <a:sym typeface="Monotype Sorts" pitchFamily="-65" charset="2"/>
              </a:rPr>
              <a:t>        </a:t>
            </a:r>
            <a:r>
              <a:rPr lang="en-US" altLang="en-US" sz="2000" i="1" dirty="0" err="1">
                <a:sym typeface="Monotype Sorts" pitchFamily="-65" charset="2"/>
              </a:rPr>
              <a:t>customer_id</a:t>
            </a:r>
            <a:r>
              <a:rPr lang="en-US" altLang="en-US" sz="2000" i="1" dirty="0">
                <a:sym typeface="Monotype Sorts" pitchFamily="-65" charset="2"/>
              </a:rPr>
              <a:t>, </a:t>
            </a:r>
            <a:r>
              <a:rPr lang="en-US" altLang="en-US" sz="2000" i="1" dirty="0" err="1">
                <a:sym typeface="Monotype Sorts" pitchFamily="-65" charset="2"/>
              </a:rPr>
              <a:t>branch_name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Wingdings" panose="05000000000000000000" pitchFamily="2" charset="2"/>
              </a:rPr>
              <a:t>employee_id</a:t>
            </a:r>
            <a:endParaRPr lang="en-US" altLang="en-US" sz="2000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65" charset="2"/>
              <a:buNone/>
              <a:tabLst>
                <a:tab pos="1026795" algn="l"/>
                <a:tab pos="2857500" algn="ctr"/>
                <a:tab pos="3036570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3NF Decompsition Example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sz="2000" dirty="0">
                <a:sym typeface="Monotype Sorts" pitchFamily="-65" charset="2"/>
              </a:rPr>
              <a:t>The </a:t>
            </a:r>
            <a:r>
              <a:rPr lang="en-US" altLang="en-US" sz="2000" b="1" dirty="0">
                <a:sym typeface="Monotype Sorts" pitchFamily="-65" charset="2"/>
              </a:rPr>
              <a:t>for</a:t>
            </a:r>
            <a:r>
              <a:rPr lang="en-US" altLang="en-US" sz="2000" dirty="0">
                <a:sym typeface="Monotype Sorts" pitchFamily="-65" charset="2"/>
              </a:rPr>
              <a:t> loop generates following 3NF schema: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ym typeface="Monotype Sorts" pitchFamily="-65" charset="2"/>
              </a:rPr>
              <a:t>	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 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 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u="sng" dirty="0" err="1"/>
              <a:t>employee_id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)</a:t>
            </a:r>
            <a:endParaRPr lang="en-US" altLang="en-US" sz="2000" i="1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Observe that</a:t>
            </a:r>
            <a:r>
              <a:rPr lang="en-US" altLang="en-US" sz="2000" dirty="0">
                <a:sym typeface="Monotype Sorts" pitchFamily="-65" charset="2"/>
              </a:rPr>
              <a:t>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 </a:t>
            </a:r>
            <a:r>
              <a:rPr lang="en-US" altLang="en-US" sz="2000" dirty="0"/>
              <a:t>) contains a candidate key of the original schema, so no further relation schema needs be added</a:t>
            </a:r>
            <a:endParaRPr lang="en-US" altLang="en-US" sz="2000" dirty="0"/>
          </a:p>
          <a:p>
            <a:r>
              <a:rPr lang="en-US" altLang="en-US" sz="2000" dirty="0"/>
              <a:t>At end of for loop, detect and delete schemas, such as 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u="sng" dirty="0" err="1"/>
              <a:t>employee_id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dirty="0"/>
              <a:t>), which are subsets of other schemas</a:t>
            </a:r>
            <a:endParaRPr lang="en-US" altLang="en-US" sz="2000" dirty="0"/>
          </a:p>
          <a:p>
            <a:pPr lvl="1"/>
            <a:r>
              <a:rPr lang="en-US" altLang="en-US" sz="2000" dirty="0"/>
              <a:t>result will not depend on the order in which FDs are considered</a:t>
            </a:r>
            <a:endParaRPr lang="en-US" altLang="en-US" sz="2000" dirty="0"/>
          </a:p>
          <a:p>
            <a:r>
              <a:rPr lang="en-US" altLang="en-US" sz="2000" dirty="0"/>
              <a:t>The resultant simplified 3NF schema is: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ym typeface="Monotype Sorts" pitchFamily="-65" charset="2"/>
              </a:rPr>
              <a:t> 		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, type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   (</a:t>
            </a:r>
            <a:r>
              <a:rPr lang="en-US" altLang="en-US" sz="2000" i="1" dirty="0" err="1"/>
              <a:t>customer_id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branch_name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employee_id</a:t>
            </a:r>
            <a:r>
              <a:rPr lang="en-US" altLang="en-US" sz="2000" i="1" dirty="0"/>
              <a:t>)</a:t>
            </a:r>
            <a:endParaRPr lang="en-US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规范化到</a:t>
            </a:r>
            <a:r>
              <a:rPr lang="en-US" altLang="zh-CN" smtClean="0"/>
              <a:t>3NF</a:t>
            </a:r>
            <a:endParaRPr lang="zh-CN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输入</a:t>
            </a:r>
            <a:r>
              <a:rPr lang="en-US" altLang="zh-CN" sz="2400" dirty="0" smtClean="0"/>
              <a:t>:  R(A, B, C, D, E), F = (A→B, C→D, D → E)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候选码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00E444"/>
                </a:solidFill>
              </a:rPr>
              <a:t>AC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     1.    R1(</a:t>
            </a:r>
            <a:r>
              <a:rPr lang="en-US" altLang="zh-CN" sz="2400" u="sng" dirty="0" smtClean="0"/>
              <a:t>A</a:t>
            </a:r>
            <a:r>
              <a:rPr lang="en-US" altLang="zh-CN" sz="2400" dirty="0" smtClean="0"/>
              <a:t>B)</a:t>
            </a:r>
            <a:endParaRPr lang="en-US" altLang="zh-CN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     2.    R1(</a:t>
            </a:r>
            <a:r>
              <a:rPr lang="en-US" altLang="zh-CN" sz="2400" u="sng" dirty="0" smtClean="0"/>
              <a:t>A</a:t>
            </a:r>
            <a:r>
              <a:rPr lang="en-US" altLang="zh-CN" sz="2400" dirty="0" smtClean="0"/>
              <a:t>B),   R2(</a:t>
            </a:r>
            <a:r>
              <a:rPr lang="en-US" altLang="zh-CN" sz="2400" u="sng" dirty="0" smtClean="0"/>
              <a:t>C</a:t>
            </a:r>
            <a:r>
              <a:rPr lang="en-US" altLang="zh-CN" sz="2400" dirty="0" smtClean="0"/>
              <a:t>D)</a:t>
            </a:r>
            <a:endParaRPr lang="en-US" altLang="zh-CN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     3.    R1(</a:t>
            </a:r>
            <a:r>
              <a:rPr lang="en-US" altLang="zh-CN" sz="2400" u="sng" dirty="0" smtClean="0"/>
              <a:t>A</a:t>
            </a:r>
            <a:r>
              <a:rPr lang="en-US" altLang="zh-CN" sz="2400" dirty="0" smtClean="0"/>
              <a:t>B),   R2(</a:t>
            </a:r>
            <a:r>
              <a:rPr lang="en-US" altLang="zh-CN" sz="2400" u="sng" dirty="0" smtClean="0"/>
              <a:t>C</a:t>
            </a:r>
            <a:r>
              <a:rPr lang="en-US" altLang="zh-CN" sz="2400" dirty="0" smtClean="0"/>
              <a:t>D), R3(</a:t>
            </a:r>
            <a:r>
              <a:rPr lang="en-US" altLang="zh-CN" sz="2400" u="sng" dirty="0" smtClean="0"/>
              <a:t>D</a:t>
            </a:r>
            <a:r>
              <a:rPr lang="en-US" altLang="zh-CN" sz="2400" dirty="0" smtClean="0"/>
              <a:t>E)</a:t>
            </a:r>
            <a:endParaRPr lang="en-US" altLang="zh-CN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      4.    R1(</a:t>
            </a:r>
            <a:r>
              <a:rPr lang="en-US" altLang="zh-CN" sz="2400" u="sng" dirty="0" smtClean="0"/>
              <a:t>A</a:t>
            </a:r>
            <a:r>
              <a:rPr lang="en-US" altLang="zh-CN" sz="2400" dirty="0" smtClean="0"/>
              <a:t>B),   R2(</a:t>
            </a:r>
            <a:r>
              <a:rPr lang="en-US" altLang="zh-CN" sz="2400" u="sng" dirty="0" smtClean="0"/>
              <a:t>C</a:t>
            </a:r>
            <a:r>
              <a:rPr lang="en-US" altLang="zh-CN" sz="2400" dirty="0" smtClean="0"/>
              <a:t>D), R3(</a:t>
            </a:r>
            <a:r>
              <a:rPr lang="en-US" altLang="zh-CN" sz="2400" u="sng" dirty="0" smtClean="0"/>
              <a:t>D</a:t>
            </a:r>
            <a:r>
              <a:rPr lang="en-US" altLang="zh-CN" sz="2400" dirty="0" smtClean="0"/>
              <a:t>E), R4(</a:t>
            </a:r>
            <a:r>
              <a:rPr lang="en-US" altLang="zh-CN" sz="2400" u="sng" dirty="0" smtClean="0"/>
              <a:t>AC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sz="2400" dirty="0" smtClean="0"/>
              <a:t>Output:  R1(</a:t>
            </a:r>
            <a:r>
              <a:rPr lang="en-US" altLang="zh-CN" sz="2400" u="sng" dirty="0" smtClean="0"/>
              <a:t>A</a:t>
            </a:r>
            <a:r>
              <a:rPr lang="en-US" altLang="zh-CN" sz="2400" dirty="0" smtClean="0"/>
              <a:t>B),   R2(</a:t>
            </a:r>
            <a:r>
              <a:rPr lang="en-US" altLang="zh-CN" sz="2400" u="sng" dirty="0" smtClean="0"/>
              <a:t>C</a:t>
            </a:r>
            <a:r>
              <a:rPr lang="en-US" altLang="zh-CN" sz="2400" dirty="0" smtClean="0"/>
              <a:t>D), R3(</a:t>
            </a:r>
            <a:r>
              <a:rPr lang="en-US" altLang="zh-CN" sz="2400" u="sng" dirty="0" smtClean="0"/>
              <a:t>D</a:t>
            </a:r>
            <a:r>
              <a:rPr lang="en-US" altLang="zh-CN" sz="2400" dirty="0" smtClean="0"/>
              <a:t>E), R4(</a:t>
            </a:r>
            <a:r>
              <a:rPr lang="en-US" altLang="zh-CN" sz="2400" u="sng" dirty="0" smtClean="0"/>
              <a:t>AC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sz="2400" dirty="0"/>
              <a:t>It is always possible to decompose a relation into a set of  relations that are in 3NF such that: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lossless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dependencies are preserved</a:t>
            </a:r>
            <a:endParaRPr lang="en-US" altLang="en-US" sz="2400" dirty="0"/>
          </a:p>
          <a:p>
            <a:r>
              <a:rPr lang="en-US" altLang="en-US" sz="2400" dirty="0"/>
              <a:t>It is always possible to decompose a relation into a set of relations that are in BCNF such that: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lossless</a:t>
            </a:r>
            <a:endParaRPr lang="en-US" altLang="en-US" sz="2400" dirty="0"/>
          </a:p>
          <a:p>
            <a:pPr lvl="1"/>
            <a:r>
              <a:rPr lang="en-US" altLang="en-US" sz="2400" dirty="0"/>
              <a:t>It may not be possible to preserve dependencies.</a:t>
            </a:r>
            <a:endParaRPr lang="en-US" altLang="en-US" sz="2400" dirty="0"/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389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</a:pPr>
            <a:endParaRPr kumimoji="1" lang="en-US" altLang="en-US" sz="1800" i="1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Design Goals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28484"/>
            <a:ext cx="7848876" cy="4693402"/>
          </a:xfrm>
        </p:spPr>
        <p:txBody>
          <a:bodyPr/>
          <a:lstStyle/>
          <a:p>
            <a:r>
              <a:rPr lang="en-US" altLang="en-US" sz="2000" dirty="0"/>
              <a:t>Goal for a relational database design is:</a:t>
            </a:r>
            <a:endParaRPr lang="en-US" altLang="en-US" sz="2000" dirty="0"/>
          </a:p>
          <a:p>
            <a:pPr lvl="1"/>
            <a:r>
              <a:rPr lang="en-US" altLang="en-US" sz="2000" dirty="0"/>
              <a:t>BCNF.</a:t>
            </a:r>
            <a:endParaRPr lang="en-US" altLang="en-US" sz="2000" dirty="0"/>
          </a:p>
          <a:p>
            <a:pPr lvl="1"/>
            <a:r>
              <a:rPr lang="en-US" altLang="en-US" sz="2000" dirty="0"/>
              <a:t>Lossless join.</a:t>
            </a:r>
            <a:endParaRPr lang="en-US" altLang="en-US" sz="2000" dirty="0"/>
          </a:p>
          <a:p>
            <a:pPr lvl="1"/>
            <a:r>
              <a:rPr lang="en-US" altLang="en-US" sz="2000" dirty="0"/>
              <a:t>Dependency preservation.</a:t>
            </a:r>
            <a:endParaRPr lang="en-US" altLang="en-US" sz="2000" dirty="0"/>
          </a:p>
          <a:p>
            <a:r>
              <a:rPr lang="en-US" altLang="en-US" sz="2000" dirty="0"/>
              <a:t>If we cannot achieve this, we accept one of</a:t>
            </a:r>
            <a:endParaRPr lang="en-US" altLang="en-US" sz="2000" dirty="0"/>
          </a:p>
          <a:p>
            <a:pPr lvl="1"/>
            <a:r>
              <a:rPr lang="en-US" altLang="en-US" sz="2000" dirty="0"/>
              <a:t>Lack of dependency preservation </a:t>
            </a:r>
            <a:endParaRPr lang="en-US" altLang="en-US" sz="2000" dirty="0"/>
          </a:p>
          <a:p>
            <a:pPr lvl="1"/>
            <a:r>
              <a:rPr lang="en-US" altLang="en-US" sz="2000" dirty="0"/>
              <a:t>Redundancy due to use of 3NF</a:t>
            </a:r>
            <a:endParaRPr lang="en-US" altLang="en-US" sz="2000" dirty="0"/>
          </a:p>
          <a:p>
            <a:r>
              <a:rPr lang="en-US" altLang="en-US" sz="2000" dirty="0"/>
              <a:t>Interestingly, SQL does not provide a direct way of specifying functional dependencies other than </a:t>
            </a:r>
            <a:r>
              <a:rPr lang="en-US" altLang="en-US" sz="2000" dirty="0" err="1"/>
              <a:t>superkeys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Can specify FDs using assertions, but they are expensive to test, (and currently not supported by any of the widely used databases!)</a:t>
            </a:r>
            <a:endParaRPr lang="en-US" altLang="en-US" sz="2000" dirty="0"/>
          </a:p>
          <a:p>
            <a:r>
              <a:rPr lang="en-US" altLang="en-US" sz="2000" dirty="0"/>
              <a:t>Even if we had a dependency preserving decomposition, using SQL we would not be able to efficiently test a functional dependency whose left hand side is not a key.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Multivalued 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 (MVDs)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sz="2000" dirty="0"/>
              <a:t>Suppose we record names of children, and phone numbers for instructors: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inst_child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child_name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inst_phone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phone_number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If we were to combine these schemas to get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inst_info</a:t>
            </a:r>
            <a:r>
              <a:rPr lang="en-US" altLang="en-US" sz="2000" dirty="0"/>
              <a:t>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child_name</a:t>
            </a:r>
            <a:r>
              <a:rPr lang="en-US" altLang="en-US" sz="2000" dirty="0"/>
              <a:t>, </a:t>
            </a:r>
            <a:r>
              <a:rPr lang="en-US" altLang="en-US" sz="2000" i="1" dirty="0" err="1"/>
              <a:t>phone_number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 lvl="1"/>
            <a:r>
              <a:rPr lang="en-US" altLang="en-US" sz="2000" dirty="0"/>
              <a:t>Example data:</a:t>
            </a:r>
            <a:br>
              <a:rPr lang="en-US" altLang="en-US" sz="2000" dirty="0"/>
            </a:br>
            <a:r>
              <a:rPr lang="en-US" altLang="en-US" sz="2000" dirty="0"/>
              <a:t>(99999, David, 512-555-1234)</a:t>
            </a:r>
            <a:br>
              <a:rPr lang="en-US" altLang="en-US" sz="2000" dirty="0"/>
            </a:br>
            <a:r>
              <a:rPr lang="en-US" altLang="en-US" sz="2000" dirty="0"/>
              <a:t>(99999, David, 512-555-4321)</a:t>
            </a:r>
            <a:br>
              <a:rPr lang="en-US" altLang="en-US" sz="2000" dirty="0"/>
            </a:br>
            <a:r>
              <a:rPr lang="en-US" altLang="en-US" sz="2000" dirty="0"/>
              <a:t>(99999, William, 512-555-1234)</a:t>
            </a:r>
            <a:br>
              <a:rPr lang="en-US" altLang="en-US" sz="2000" dirty="0"/>
            </a:br>
            <a:r>
              <a:rPr lang="en-US" altLang="en-US" sz="2000" dirty="0"/>
              <a:t>(99999, William, 512-555-4321)</a:t>
            </a:r>
            <a:endParaRPr lang="en-US" altLang="en-US" sz="2000" dirty="0"/>
          </a:p>
          <a:p>
            <a:r>
              <a:rPr lang="en-US" altLang="en-US" sz="2000" dirty="0"/>
              <a:t>This relation is in BCNF</a:t>
            </a:r>
            <a:endParaRPr lang="en-US" altLang="en-US" sz="2000" dirty="0"/>
          </a:p>
          <a:p>
            <a:pPr lvl="1"/>
            <a:r>
              <a:rPr lang="en-US" altLang="en-US" sz="2000" dirty="0"/>
              <a:t>Why?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395" algn="l"/>
                <a:tab pos="2798445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and let </a:t>
            </a:r>
            <a:r>
              <a:rPr lang="en-US" altLang="en-US" sz="2000" dirty="0">
                <a:sym typeface="Symbol" panose="05050102010706020507" pitchFamily="18" charset="2"/>
              </a:rPr>
              <a:t> 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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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r>
              <a:rPr lang="en-US" altLang="en-US" sz="2000" dirty="0">
                <a:sym typeface="Symbol" panose="05050102010706020507" pitchFamily="18" charset="2"/>
              </a:rPr>
              <a:t>  The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dirty="0">
                <a:sym typeface="Greek Symbols"/>
              </a:rPr>
              <a:t>	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i="1" dirty="0">
                <a:sym typeface="Greek Symbols"/>
              </a:rPr>
              <a:t>	</a:t>
            </a:r>
            <a:r>
              <a:rPr lang="en-US" altLang="en-US" sz="2000" dirty="0">
                <a:sym typeface="Greek Symbols"/>
              </a:rPr>
              <a:t>holds on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if in any legal relation </a:t>
            </a:r>
            <a:r>
              <a:rPr lang="en-US" altLang="en-US" sz="2000" i="1" dirty="0">
                <a:sym typeface="Greek Symbols"/>
              </a:rPr>
              <a:t>r(R),</a:t>
            </a:r>
            <a:r>
              <a:rPr lang="en-US" altLang="en-US" sz="2000" dirty="0">
                <a:sym typeface="Greek Symbols"/>
              </a:rPr>
              <a:t> for all pairs for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</a:t>
            </a:r>
            <a:r>
              <a:rPr lang="en-US" altLang="en-US" sz="2000" dirty="0">
                <a:sym typeface="Greek Symbols"/>
              </a:rPr>
              <a:t> such that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], there exist tuples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and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Greek Symbols"/>
              </a:rPr>
              <a:t>r </a:t>
            </a:r>
            <a:r>
              <a:rPr lang="en-US" altLang="en-US" sz="2000" dirty="0">
                <a:sym typeface="Greek Symbols"/>
              </a:rPr>
              <a:t>such that: </a:t>
            </a:r>
            <a:endParaRPr lang="en-US" altLang="en-US" sz="2000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890395" algn="l"/>
                <a:tab pos="2798445" algn="l"/>
              </a:tabLst>
            </a:pPr>
            <a:r>
              <a:rPr lang="en-US" altLang="en-US" sz="2000" dirty="0">
                <a:sym typeface="Greek Symbols"/>
              </a:rPr>
              <a:t>	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i="1" baseline="-25000" dirty="0">
                <a:sym typeface="Greek Symbols"/>
              </a:rPr>
              <a:t>2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 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=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i="1" baseline="-25000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3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 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       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2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sz="2000" dirty="0">
                <a:sym typeface="Greek Symbols"/>
              </a:rPr>
            </a:br>
            <a:r>
              <a:rPr lang="en-US" altLang="en-US" sz="2000" dirty="0">
                <a:sym typeface="Greek Symbols"/>
              </a:rPr>
              <a:t>	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4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=  </a:t>
            </a:r>
            <a:r>
              <a:rPr lang="en-US" altLang="en-US" sz="2000" i="1" dirty="0">
                <a:sym typeface="Greek Symbols"/>
              </a:rPr>
              <a:t>t</a:t>
            </a:r>
            <a:r>
              <a:rPr lang="en-US" altLang="en-US" sz="2000" baseline="-25000" dirty="0">
                <a:sym typeface="Greek Symbols"/>
              </a:rPr>
              <a:t>1</a:t>
            </a:r>
            <a:r>
              <a:rPr lang="en-US" altLang="en-US" sz="2000" dirty="0">
                <a:sym typeface="Greek Symbols"/>
              </a:rPr>
              <a:t>[</a:t>
            </a:r>
            <a:r>
              <a:rPr lang="en-US" altLang="en-US" sz="2000" i="1" dirty="0">
                <a:sym typeface="Greek Symbols"/>
              </a:rPr>
              <a:t>R  –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sz="2400" dirty="0"/>
              <a:t>Tabular representation of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什么导致了这些问题？</a:t>
            </a:r>
            <a:endParaRPr lang="zh-CN" altLang="en-US" smtClean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 sz="2400" dirty="0" smtClean="0"/>
              <a:t>worker</a:t>
            </a:r>
            <a:r>
              <a:rPr lang="zh-CN" altLang="en-US" sz="2400" dirty="0" smtClean="0"/>
              <a:t>关系的这些函数依赖中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branch → manager</a:t>
            </a:r>
            <a:r>
              <a:rPr lang="zh-CN" altLang="en-US" sz="2400" dirty="0" smtClean="0"/>
              <a:t>是不良的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由于左边的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branch</a:t>
            </a:r>
            <a:r>
              <a:rPr lang="zh-CN" altLang="en-US" sz="2400" dirty="0" smtClean="0"/>
              <a:t>不是关系的码（这里指超码），同一</a:t>
            </a:r>
            <a:r>
              <a:rPr lang="en-US" altLang="zh-CN" sz="2400" i="1" dirty="0" smtClean="0"/>
              <a:t>branch</a:t>
            </a:r>
            <a:r>
              <a:rPr lang="zh-CN" altLang="en-US" sz="2400" dirty="0" smtClean="0"/>
              <a:t>可能出现多次，造成同一组合</a:t>
            </a:r>
            <a:r>
              <a:rPr lang="en-US" altLang="zh-CN" sz="2400" dirty="0" smtClean="0"/>
              <a:t>: 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(branch</a:t>
            </a:r>
            <a:r>
              <a:rPr lang="zh-CN" altLang="en-US" sz="2400" i="1" dirty="0" smtClean="0">
                <a:solidFill>
                  <a:srgbClr val="00E444"/>
                </a:solidFill>
              </a:rPr>
              <a:t>，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manager)</a:t>
            </a:r>
            <a:r>
              <a:rPr lang="zh-CN" altLang="en-US" sz="2400" dirty="0" smtClean="0"/>
              <a:t>的重复</a:t>
            </a:r>
            <a:endParaRPr lang="zh-CN" altLang="en-US" sz="2400" dirty="0" smtClean="0"/>
          </a:p>
        </p:txBody>
      </p:sp>
      <p:graphicFrame>
        <p:nvGraphicFramePr>
          <p:cNvPr id="8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ldLvl="2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MVD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be a relation schema with a set of attributes that are partitioned into 3 nonempty subsets.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Y, Z, W</a:t>
            </a:r>
            <a:endParaRPr lang="en-US" altLang="en-US" sz="2000" i="1" dirty="0"/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/>
              <a:t>We say that </a:t>
            </a:r>
            <a:r>
              <a:rPr lang="en-US" altLang="en-US" sz="2000" i="1" dirty="0"/>
              <a:t>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b="1" dirty="0" err="1">
                <a:solidFill>
                  <a:srgbClr val="002060"/>
                </a:solidFill>
                <a:sym typeface="Monotype Sorts" pitchFamily="-65" charset="2"/>
              </a:rPr>
              <a:t>multidetermines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br>
              <a:rPr lang="en-US" altLang="en-US" sz="2000" i="1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if and only if for all possible relations </a:t>
            </a:r>
            <a:r>
              <a:rPr lang="en-US" altLang="en-US" sz="2000" i="1" dirty="0">
                <a:sym typeface="Monotype Sorts" pitchFamily="-65" charset="2"/>
              </a:rPr>
              <a:t>r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R 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Monotype Sorts" pitchFamily="-65" charset="2"/>
              </a:rPr>
              <a:t>		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then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dirty="0">
                <a:sym typeface="Monotype Sorts" pitchFamily="-65" charset="2"/>
              </a:rPr>
              <a:t>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and &lt;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w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dirty="0">
                <a:sym typeface="Monotype Sorts" pitchFamily="-65" charset="2"/>
              </a:rPr>
              <a:t> &gt; </a:t>
            </a:r>
            <a:r>
              <a:rPr lang="en-US" altLang="en-US" sz="2000" dirty="0">
                <a:sym typeface="Symbol" panose="05050102010706020507" pitchFamily="18" charset="2"/>
              </a:rPr>
              <a:t>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sz="2000" i="1" dirty="0">
                <a:sym typeface="Symbol" panose="05050102010706020507" pitchFamily="18" charset="2"/>
              </a:rPr>
              <a:t>Z</a:t>
            </a:r>
            <a:r>
              <a:rPr lang="en-US" altLang="en-US" sz="2000" dirty="0"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sym typeface="Symbol" panose="05050102010706020507" pitchFamily="18" charset="2"/>
              </a:rPr>
              <a:t>W</a:t>
            </a:r>
            <a:r>
              <a:rPr lang="en-US" altLang="en-US" sz="2000" dirty="0">
                <a:sym typeface="Symbol" panose="05050102010706020507" pitchFamily="18" charset="2"/>
              </a:rPr>
              <a:t> are identical it follows that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	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if </a:t>
            </a:r>
            <a:r>
              <a:rPr lang="en-US" altLang="en-US" sz="2000" i="1" dirty="0">
                <a:sym typeface="Monotype Sorts" pitchFamily="-65" charset="2"/>
              </a:rPr>
              <a:t>Y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W 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sz="2000" dirty="0"/>
              <a:t>In our example: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463800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ID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child_name</a:t>
            </a:r>
            <a:r>
              <a:rPr lang="en-US" altLang="en-US" sz="2000" dirty="0">
                <a:sym typeface="Monotype Sorts" pitchFamily="-65" charset="2"/>
              </a:rPr>
              <a:t>	</a:t>
            </a:r>
            <a:br>
              <a:rPr lang="en-US" altLang="en-US" sz="2000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	</a:t>
            </a:r>
            <a:r>
              <a:rPr lang="en-US" altLang="en-US" sz="2000" i="1" dirty="0">
                <a:sym typeface="Monotype Sorts" pitchFamily="-65" charset="2"/>
              </a:rPr>
              <a:t>ID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i="1" dirty="0" err="1">
                <a:sym typeface="Monotype Sorts" pitchFamily="-65" charset="2"/>
              </a:rPr>
              <a:t>phone_number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The above formal definition is supposed to formalize the notion that given a particular value of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dirty="0">
                <a:sym typeface="Monotype Sorts" pitchFamily="-65" charset="2"/>
              </a:rPr>
              <a:t>(</a:t>
            </a:r>
            <a:r>
              <a:rPr lang="en-US" altLang="en-US" sz="2000" i="1" dirty="0">
                <a:sym typeface="Monotype Sorts" pitchFamily="-65" charset="2"/>
              </a:rPr>
              <a:t>ID</a:t>
            </a:r>
            <a:r>
              <a:rPr lang="en-US" altLang="en-US" sz="2000" dirty="0">
                <a:sym typeface="Monotype Sorts" pitchFamily="-65" charset="2"/>
              </a:rPr>
              <a:t>) it has associated with it a set of values of </a:t>
            </a:r>
            <a:r>
              <a:rPr lang="en-US" altLang="en-US" sz="2000" i="1" dirty="0">
                <a:sym typeface="Monotype Sorts" pitchFamily="-65" charset="2"/>
              </a:rPr>
              <a:t>Z (</a:t>
            </a:r>
            <a:r>
              <a:rPr lang="en-US" altLang="en-US" sz="2000" i="1" dirty="0" err="1">
                <a:sym typeface="Monotype Sorts" pitchFamily="-65" charset="2"/>
              </a:rPr>
              <a:t>child_name</a:t>
            </a:r>
            <a:r>
              <a:rPr lang="en-US" altLang="en-US" sz="2000" i="1" dirty="0">
                <a:sym typeface="Monotype Sorts" pitchFamily="-65" charset="2"/>
              </a:rPr>
              <a:t>) </a:t>
            </a:r>
            <a:r>
              <a:rPr lang="en-US" altLang="en-US" sz="2000" dirty="0">
                <a:sym typeface="Monotype Sorts" pitchFamily="-65" charset="2"/>
              </a:rPr>
              <a:t>and a set of values of </a:t>
            </a:r>
            <a:r>
              <a:rPr lang="en-US" altLang="en-US" sz="2000" i="1" dirty="0">
                <a:sym typeface="Monotype Sorts" pitchFamily="-65" charset="2"/>
              </a:rPr>
              <a:t>W (</a:t>
            </a:r>
            <a:r>
              <a:rPr lang="en-US" altLang="en-US" sz="2000" i="1" dirty="0" err="1">
                <a:sym typeface="Monotype Sorts" pitchFamily="-65" charset="2"/>
              </a:rPr>
              <a:t>phone_number</a:t>
            </a:r>
            <a:r>
              <a:rPr lang="en-US" altLang="en-US" sz="2000" i="1" dirty="0">
                <a:sym typeface="Monotype Sorts" pitchFamily="-65" charset="2"/>
              </a:rPr>
              <a:t>)</a:t>
            </a:r>
            <a:r>
              <a:rPr lang="en-US" altLang="en-US" sz="2000" dirty="0">
                <a:sym typeface="Monotype Sorts" pitchFamily="-65" charset="2"/>
              </a:rPr>
              <a:t>, and these two sets are in some sense independent of each other.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Note: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If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 </a:t>
            </a:r>
            <a:r>
              <a:rPr lang="en-US" altLang="en-US" sz="2000" dirty="0">
                <a:sym typeface="Monotype Sorts" pitchFamily="-65" charset="2"/>
              </a:rPr>
              <a:t> then  </a:t>
            </a:r>
            <a:r>
              <a:rPr lang="en-US" altLang="en-US" sz="2000" i="1" dirty="0">
                <a:sym typeface="Monotype Sorts" pitchFamily="-65" charset="2"/>
              </a:rPr>
              <a:t>Y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sz="2000" dirty="0">
                <a:sym typeface="Monotype Sorts" pitchFamily="-65" charset="2"/>
              </a:rPr>
              <a:t>Indeed we have (in above notation) </a:t>
            </a:r>
            <a:r>
              <a:rPr lang="en-US" altLang="en-US" sz="2000" i="1" dirty="0">
                <a:sym typeface="Monotype Sorts" pitchFamily="-65" charset="2"/>
              </a:rPr>
              <a:t>Z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Z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br>
              <a:rPr lang="en-US" altLang="en-US" sz="2000" baseline="-25000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The claim follows.</a:t>
            </a:r>
            <a:endParaRPr lang="en-US" altLang="en-US" sz="2000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sz="2000" dirty="0"/>
              <a:t>We use multivalued dependencies in two ways: 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1.	To test relations to </a:t>
            </a:r>
            <a:r>
              <a:rPr lang="en-US" altLang="en-US" sz="2000" b="1" dirty="0">
                <a:solidFill>
                  <a:srgbClr val="002060"/>
                </a:solidFill>
              </a:rPr>
              <a:t>determine</a:t>
            </a:r>
            <a:r>
              <a:rPr lang="en-US" altLang="en-US" sz="2000" dirty="0"/>
              <a:t> whether they are legal under a given set of functional and multivalued dependencies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2.	To specify </a:t>
            </a:r>
            <a:r>
              <a:rPr lang="en-US" altLang="en-US" sz="2000" b="1" dirty="0">
                <a:solidFill>
                  <a:srgbClr val="002060"/>
                </a:solidFill>
              </a:rPr>
              <a:t>constraints</a:t>
            </a:r>
            <a:r>
              <a:rPr lang="en-US" altLang="en-US" sz="2000" dirty="0"/>
              <a:t> on the set of legal relations.  We shall concern ourselves </a:t>
            </a:r>
            <a:r>
              <a:rPr lang="en-US" altLang="en-US" sz="2000" i="1" dirty="0"/>
              <a:t>only</a:t>
            </a:r>
            <a:r>
              <a:rPr lang="en-US" altLang="en-US" sz="2000" dirty="0"/>
              <a:t> with relations that satisfy a given set of functional and multivalued dependencies.</a:t>
            </a:r>
            <a:endParaRPr lang="en-US" altLang="en-US" sz="2000" dirty="0"/>
          </a:p>
          <a:p>
            <a:r>
              <a:rPr lang="en-US" altLang="en-US" sz="2000" dirty="0"/>
              <a:t>If a relation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fails to satisfy a given multivalued dependency, we can construct a relations </a:t>
            </a:r>
            <a:r>
              <a:rPr lang="en-US" altLang="en-US" sz="2000" i="1" dirty="0"/>
              <a:t>r</a:t>
            </a:r>
            <a:r>
              <a:rPr lang="en-US" altLang="en-US" sz="2000" i="1" dirty="0">
                <a:sym typeface="Symbol" panose="05050102010706020507" pitchFamily="18" charset="2"/>
              </a:rPr>
              <a:t></a:t>
            </a:r>
            <a:r>
              <a:rPr lang="en-US" altLang="en-US" sz="2000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sz="2000" i="1" dirty="0">
                <a:sym typeface="Symbol" panose="05050102010706020507" pitchFamily="18" charset="2"/>
              </a:rPr>
              <a:t>r.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Theory of MVDs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sz="2000" dirty="0"/>
              <a:t>From the definition of multivalued dependency, we can derive the following rule:</a:t>
            </a:r>
            <a:endParaRPr lang="en-US" altLang="en-US" sz="2000" dirty="0"/>
          </a:p>
          <a:p>
            <a:pPr lvl="1"/>
            <a:r>
              <a:rPr lang="en-US" altLang="en-US" sz="2000" dirty="0"/>
              <a:t>If </a:t>
            </a:r>
            <a:r>
              <a:rPr lang="en-US" altLang="en-US" sz="2000" dirty="0">
                <a:sym typeface="Symbol" panose="05050102010706020507" pitchFamily="18" charset="2"/>
              </a:rPr>
              <a:t>  </a:t>
            </a:r>
            <a:r>
              <a:rPr lang="en-US" altLang="en-US" sz="2000" dirty="0"/>
              <a:t>, then </a:t>
            </a:r>
            <a:r>
              <a:rPr lang="en-US" altLang="en-US" sz="2000" dirty="0">
                <a:sym typeface="Symbol" panose="05050102010706020507" pitchFamily="18" charset="2"/>
              </a:rPr>
              <a:t> </a:t>
            </a:r>
            <a:r>
              <a:rPr lang="en-US" altLang="en-US" sz="2000" b="1" dirty="0"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ym typeface="Symbol" panose="05050102010706020507" pitchFamily="18" charset="2"/>
              </a:rPr>
              <a:t> 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That is, every functional dependency is also a multivalued dependency</a:t>
            </a:r>
            <a:endParaRPr lang="en-US" altLang="en-US" sz="2000" dirty="0"/>
          </a:p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closure</a:t>
            </a:r>
            <a:r>
              <a:rPr lang="en-US" altLang="en-US" sz="2000" dirty="0"/>
              <a:t> D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is the set of all functional and multivalued dependencies logically implied by </a:t>
            </a:r>
            <a:r>
              <a:rPr lang="en-US" altLang="en-US" sz="2000" i="1" dirty="0"/>
              <a:t>D</a:t>
            </a:r>
            <a:r>
              <a:rPr lang="en-US" altLang="en-US" sz="2000" dirty="0"/>
              <a:t>. </a:t>
            </a:r>
            <a:endParaRPr lang="en-US" altLang="en-US" sz="2000" dirty="0"/>
          </a:p>
          <a:p>
            <a:pPr lvl="1"/>
            <a:r>
              <a:rPr lang="en-US" altLang="en-US" sz="2000" dirty="0"/>
              <a:t>We can compute D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from </a:t>
            </a:r>
            <a:r>
              <a:rPr lang="en-US" altLang="en-US" sz="2000" i="1" dirty="0"/>
              <a:t>D</a:t>
            </a:r>
            <a:r>
              <a:rPr lang="en-US" altLang="en-US" sz="2000" dirty="0"/>
              <a:t>, using the formal definitions of functional dependencies and multivalued dependencies.</a:t>
            </a:r>
            <a:endParaRPr lang="en-US" altLang="en-US" sz="2000" dirty="0"/>
          </a:p>
          <a:p>
            <a:pPr lvl="1"/>
            <a:r>
              <a:rPr lang="en-US" altLang="en-US" sz="2000" dirty="0"/>
              <a:t>We can manage with such reasoning for very simple multivalued dependencies, which seem to be most common in practice</a:t>
            </a:r>
            <a:endParaRPr lang="en-US" altLang="en-US" sz="2000" dirty="0"/>
          </a:p>
          <a:p>
            <a:pPr lvl="1"/>
            <a:r>
              <a:rPr lang="en-US" altLang="en-US" sz="2000" dirty="0"/>
              <a:t>For complex dependencies, it is better to reason about sets of dependencies using a system of inference rules (Appendix C).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Fourth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sz="2400" dirty="0"/>
              <a:t>A relation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en-US" altLang="en-US" sz="2400" b="1" dirty="0">
                <a:solidFill>
                  <a:srgbClr val="002060"/>
                </a:solidFill>
              </a:rPr>
              <a:t>4NF</a:t>
            </a:r>
            <a:r>
              <a:rPr lang="en-US" altLang="en-US" sz="2400" dirty="0"/>
              <a:t> with respect to a set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of functional and multivalued dependencies if for all multivalued dependencies in </a:t>
            </a:r>
            <a:r>
              <a:rPr lang="en-US" altLang="en-US" sz="2400" i="1" dirty="0"/>
              <a:t>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of the form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, 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and </a:t>
            </a:r>
            <a:r>
              <a:rPr lang="en-US" altLang="en-US" sz="2400" i="1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R, </a:t>
            </a:r>
            <a:r>
              <a:rPr lang="en-US" altLang="en-US" sz="2400" dirty="0">
                <a:sym typeface="Symbol" panose="05050102010706020507" pitchFamily="18" charset="2"/>
              </a:rPr>
              <a:t>at least one of the following hold: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is trivial (i.e.,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</a:t>
            </a:r>
            <a:r>
              <a:rPr lang="en-US" altLang="en-US" sz="2400" dirty="0">
                <a:sym typeface="Greek Symbols"/>
              </a:rPr>
              <a:t> or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</a:t>
            </a:r>
            <a:r>
              <a:rPr lang="en-US" altLang="en-US" sz="2400" i="1" dirty="0">
                <a:sym typeface="Greek Symbols"/>
              </a:rPr>
              <a:t> = R)</a:t>
            </a:r>
            <a:endParaRPr lang="en-US" altLang="en-US" sz="2400" i="1" dirty="0">
              <a:sym typeface="Greek Symbols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is a </a:t>
            </a:r>
            <a:r>
              <a:rPr lang="en-US" altLang="en-US" sz="2400" dirty="0" err="1">
                <a:sym typeface="Greek Symbols"/>
              </a:rPr>
              <a:t>superkey</a:t>
            </a:r>
            <a:r>
              <a:rPr lang="en-US" altLang="en-US" sz="2400" dirty="0">
                <a:sym typeface="Greek Symbols"/>
              </a:rPr>
              <a:t> for schema </a:t>
            </a:r>
            <a:r>
              <a:rPr lang="en-US" altLang="en-US" sz="2400" i="1" dirty="0">
                <a:sym typeface="Greek Symbols"/>
              </a:rPr>
              <a:t>R</a:t>
            </a:r>
            <a:endParaRPr lang="en-US" altLang="en-US" sz="2400" i="1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If a relation is in 4NF it is in BCNF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Restriction of Multivalued Dependencies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sz="2400" dirty="0"/>
              <a:t>The restriction of  D to 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is the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consisting of</a:t>
            </a:r>
            <a:endParaRPr lang="en-US" altLang="en-US" sz="2400" dirty="0"/>
          </a:p>
          <a:p>
            <a:pPr lvl="1"/>
            <a:r>
              <a:rPr lang="en-US" altLang="en-US" sz="2400" dirty="0"/>
              <a:t>All functional dependencies in 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that include only attributes of R</a:t>
            </a:r>
            <a:r>
              <a:rPr lang="en-US" altLang="en-US" sz="2400" baseline="-25000" dirty="0"/>
              <a:t>i</a:t>
            </a:r>
            <a:endParaRPr lang="en-US" altLang="en-US" sz="2400" baseline="-25000" dirty="0"/>
          </a:p>
          <a:p>
            <a:pPr lvl="1"/>
            <a:r>
              <a:rPr lang="en-US" altLang="en-US" sz="2400" dirty="0"/>
              <a:t>All multivalued dependencies of the form</a:t>
            </a:r>
            <a:endParaRPr lang="en-US" altLang="en-US" sz="2400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i="1" dirty="0">
                <a:sym typeface="Monotype Sorts" pitchFamily="-65" charset="2"/>
              </a:rPr>
              <a:t> (</a:t>
            </a:r>
            <a:r>
              <a:rPr lang="en-US" altLang="en-US" sz="2400" dirty="0">
                <a:sym typeface="Symbol" panose="05050102010706020507" pitchFamily="18" charset="2"/>
              </a:rPr>
              <a:t> 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)</a:t>
            </a:r>
            <a:endParaRPr lang="en-US" altLang="en-US" sz="2400" baseline="-25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400" dirty="0"/>
              <a:t>    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</a:t>
            </a:r>
            <a:r>
              <a:rPr lang="en-US" altLang="en-US" sz="2400" dirty="0"/>
              <a:t> R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 and 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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dirty="0"/>
              <a:t> is in D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4NF Decomposition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 </a:t>
            </a:r>
            <a:r>
              <a:rPr lang="en-US" altLang="en-US" sz="2000" i="1" dirty="0">
                <a:solidFill>
                  <a:srgbClr val="7030A0"/>
                </a:solidFill>
              </a:rPr>
              <a:t>result:</a:t>
            </a:r>
            <a:r>
              <a:rPr lang="en-US" altLang="en-US" sz="2000" dirty="0">
                <a:solidFill>
                  <a:srgbClr val="7030A0"/>
                </a:solidFill>
              </a:rPr>
              <a:t> = {</a:t>
            </a:r>
            <a:r>
              <a:rPr lang="en-US" altLang="en-US" sz="2000" i="1" dirty="0">
                <a:solidFill>
                  <a:srgbClr val="7030A0"/>
                </a:solidFill>
              </a:rPr>
              <a:t>R</a:t>
            </a:r>
            <a:r>
              <a:rPr lang="en-US" altLang="en-US" sz="2000" dirty="0">
                <a:solidFill>
                  <a:srgbClr val="7030A0"/>
                </a:solidFill>
              </a:rPr>
              <a:t>};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</a:rPr>
              <a:t> := false;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i="1" dirty="0">
                <a:solidFill>
                  <a:srgbClr val="7030A0"/>
                </a:solidFill>
              </a:rPr>
              <a:t>compute D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;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Let D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 denote the restriction of D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 to R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endParaRPr lang="en-US" altLang="en-US" sz="2000" baseline="-25000" dirty="0">
              <a:solidFill>
                <a:srgbClr val="7030A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b="1" dirty="0">
                <a:solidFill>
                  <a:srgbClr val="7030A0"/>
                </a:solidFill>
              </a:rPr>
              <a:t>      while </a:t>
            </a:r>
            <a:r>
              <a:rPr lang="en-US" altLang="en-US" sz="2000" dirty="0">
                <a:solidFill>
                  <a:srgbClr val="7030A0"/>
                </a:solidFill>
              </a:rPr>
              <a:t>(</a:t>
            </a:r>
            <a:r>
              <a:rPr lang="en-US" altLang="en-US" sz="2000" b="1" dirty="0">
                <a:solidFill>
                  <a:srgbClr val="7030A0"/>
                </a:solidFill>
              </a:rPr>
              <a:t>not </a:t>
            </a:r>
            <a:r>
              <a:rPr lang="en-US" altLang="en-US" sz="2000" i="1" dirty="0">
                <a:solidFill>
                  <a:srgbClr val="7030A0"/>
                </a:solidFill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</a:rPr>
              <a:t>) </a:t>
            </a:r>
            <a:br>
              <a:rPr lang="en-US" altLang="en-US" sz="2000" dirty="0">
                <a:solidFill>
                  <a:srgbClr val="7030A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    </a:t>
            </a:r>
            <a:r>
              <a:rPr lang="en-US" altLang="en-US" sz="2000" b="1" dirty="0">
                <a:solidFill>
                  <a:srgbClr val="7030A0"/>
                </a:solidFill>
              </a:rPr>
              <a:t>if </a:t>
            </a:r>
            <a:r>
              <a:rPr lang="en-US" altLang="en-US" sz="2000" dirty="0">
                <a:solidFill>
                  <a:srgbClr val="7030A0"/>
                </a:solidFill>
              </a:rPr>
              <a:t>(there is a schema </a:t>
            </a:r>
            <a:r>
              <a:rPr lang="en-US" altLang="en-US" sz="2000" b="1" dirty="0">
                <a:solidFill>
                  <a:srgbClr val="7030A0"/>
                </a:solidFill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 in </a:t>
            </a: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that is not in 4NF) </a:t>
            </a:r>
            <a:r>
              <a:rPr lang="en-US" altLang="en-US" sz="2000" b="1" dirty="0">
                <a:solidFill>
                  <a:srgbClr val="7030A0"/>
                </a:solidFill>
              </a:rPr>
              <a:t>then</a:t>
            </a:r>
            <a:br>
              <a:rPr lang="en-US" altLang="en-US" sz="2000" b="1" dirty="0">
                <a:solidFill>
                  <a:srgbClr val="7030A0"/>
                </a:solidFill>
              </a:rPr>
            </a:br>
            <a:r>
              <a:rPr lang="en-US" altLang="en-US" sz="2000" b="1" dirty="0">
                <a:solidFill>
                  <a:srgbClr val="7030A0"/>
                </a:solidFill>
              </a:rPr>
              <a:t>       begin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olidFill>
                  <a:srgbClr val="7030A0"/>
                </a:solidFill>
              </a:rPr>
              <a:t>		 let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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      on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such that  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 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is not in </a:t>
            </a:r>
            <a:r>
              <a:rPr lang="en-US" altLang="en-US" sz="2000" i="1" dirty="0">
                <a:solidFill>
                  <a:srgbClr val="7030A0"/>
                </a:solidFill>
              </a:rPr>
              <a:t>D</a:t>
            </a:r>
            <a:r>
              <a:rPr lang="en-US" altLang="en-US" sz="2000" baseline="-25000" dirty="0">
                <a:solidFill>
                  <a:srgbClr val="7030A0"/>
                </a:solidFill>
              </a:rPr>
              <a:t>i</a:t>
            </a:r>
            <a:r>
              <a:rPr lang="en-US" altLang="en-US" sz="2000" dirty="0">
                <a:solidFill>
                  <a:srgbClr val="7030A0"/>
                </a:solidFill>
              </a:rPr>
              <a:t>, and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;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   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:= 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-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 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- )   (, );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      end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    else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done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:= true;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    Note: each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is in 4NF, and decomposition is lossless-join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ldLvl="2" autoUpdateAnimBg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Additional issues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Further Normal Forms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  <a:endParaRPr lang="en-US" altLang="en-US" dirty="0"/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  <a:endParaRPr lang="en-US" altLang="en-US" dirty="0"/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  <a:endParaRPr lang="en-US" altLang="en-US" dirty="0"/>
          </a:p>
          <a:p>
            <a:r>
              <a:rPr lang="en-US" altLang="en-US" dirty="0"/>
              <a:t>Hence rarely used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分解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把一个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关系分解为几个更小但是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的关系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例如</a:t>
            </a:r>
            <a:endParaRPr lang="en-US" altLang="zh-CN" sz="240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/>
              <a:t>	</a:t>
            </a:r>
            <a:endParaRPr lang="en-US" altLang="zh-CN" sz="2400" i="1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</a:rPr>
              <a:t>		worker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branch, manager) →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	  worker1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branch), 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branch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branch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</a:t>
            </a:r>
            <a:endParaRPr lang="en-US" altLang="zh-CN" sz="2400" i="1" dirty="0" smtClean="0">
              <a:solidFill>
                <a:srgbClr val="0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i="1" dirty="0" smtClean="0">
              <a:solidFill>
                <a:srgbClr val="00E444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Overall Database Design Process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  <a:endParaRPr lang="en-US" altLang="en-US" dirty="0"/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  <a:endParaRPr lang="en-US" altLang="en-US" dirty="0"/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  <a:endParaRPr lang="en-US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ER Model and Normalization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  <a:endParaRPr lang="en-US" altLang="en-US" dirty="0"/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  <a:endParaRPr lang="en-US" altLang="en-US" dirty="0"/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  <a:endParaRPr lang="en-US" altLang="en-US" dirty="0"/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endParaRPr lang="en-US" altLang="en-US" dirty="0"/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  <a:endParaRPr lang="en-US" altLang="en-US" i="1" dirty="0"/>
          </a:p>
          <a:p>
            <a:pPr lvl="2"/>
            <a:r>
              <a:rPr lang="en-US" altLang="en-US" dirty="0"/>
              <a:t>Good design would have made department an entity</a:t>
            </a:r>
            <a:endParaRPr lang="en-US" altLang="en-US" dirty="0"/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  <a:endParaRPr lang="en-US" altLang="en-US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Denormalization for Performance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  <a:endParaRPr lang="en-US" altLang="en-US" dirty="0"/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  <a:endParaRPr lang="en-US" altLang="en-US" dirty="0"/>
          </a:p>
          <a:p>
            <a:pPr lvl="1"/>
            <a:r>
              <a:rPr lang="en-US" altLang="en-US" dirty="0"/>
              <a:t>faster lookup</a:t>
            </a:r>
            <a:endParaRPr lang="en-US" altLang="en-US" dirty="0"/>
          </a:p>
          <a:p>
            <a:pPr lvl="1"/>
            <a:r>
              <a:rPr lang="en-US" altLang="en-US" dirty="0"/>
              <a:t>extra space and extra execution time for updates</a:t>
            </a:r>
            <a:endParaRPr lang="en-US" altLang="en-US" dirty="0"/>
          </a:p>
          <a:p>
            <a:pPr lvl="1"/>
            <a:r>
              <a:rPr lang="en-US" altLang="en-US" dirty="0"/>
              <a:t>extra coding work for programmer and possibility of error in extra code</a:t>
            </a:r>
            <a:endParaRPr lang="en-US" altLang="en-US" dirty="0"/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  <a:endParaRPr lang="en-US" altLang="en-US" dirty="0"/>
          </a:p>
        </p:txBody>
      </p:sp>
      <p:sp>
        <p:nvSpPr>
          <p:cNvPr id="96260" name="Freeform 4"/>
          <p:cNvSpPr/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Design Issues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  <a:endParaRPr lang="en-US" altLang="en-US" dirty="0"/>
          </a:p>
          <a:p>
            <a:r>
              <a:rPr lang="en-US" altLang="en-US" dirty="0"/>
              <a:t>Examples of bad database design, to be avoided: </a:t>
            </a:r>
            <a:endParaRPr lang="en-US" altLang="en-US" dirty="0"/>
          </a:p>
          <a:p>
            <a:pPr>
              <a:buFont typeface="Monotype Sorts" pitchFamily="-65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  <a:endParaRPr lang="en-US" altLang="en-US" dirty="0"/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  <a:endParaRPr lang="en-US" altLang="en-US" dirty="0"/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  <a:endParaRPr lang="en-US" altLang="en-US" dirty="0"/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  <a:endParaRPr lang="en-US" altLang="en-US" dirty="0"/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  <a:endParaRPr lang="en-US" altLang="en-US" dirty="0"/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  <a:endParaRPr lang="en-US" altLang="en-US" dirty="0"/>
          </a:p>
          <a:p>
            <a:pPr lvl="2"/>
            <a:r>
              <a:rPr lang="en-US" altLang="en-US" dirty="0"/>
              <a:t>Used in spreadsheets, and in data analysis tools</a:t>
            </a:r>
            <a:endParaRPr lang="en-US" altLang="en-US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  <a:endParaRPr lang="en-US" altLang="en-US" i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	not holding, because the address varies over time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Modeling Temporal Data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  <a:endParaRPr lang="en-US" altLang="en-US" dirty="0"/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Constraint: no two tuples can have overlapping valid times</a:t>
            </a:r>
            <a:endParaRPr lang="en-US" altLang="en-US" dirty="0"/>
          </a:p>
          <a:p>
            <a:pPr lvl="2"/>
            <a:r>
              <a:rPr lang="en-US" altLang="en-US" dirty="0"/>
              <a:t>Hard to enforce efficiently</a:t>
            </a:r>
            <a:endParaRPr lang="en-US" altLang="en-US" dirty="0"/>
          </a:p>
          <a:p>
            <a:r>
              <a:rPr lang="en-US" altLang="en-US" dirty="0"/>
              <a:t>Foreign key references may be to current version of data, or to data at a point in time</a:t>
            </a:r>
            <a:endParaRPr lang="en-US" altLang="en-US" dirty="0"/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  <a:endParaRPr lang="en-US" altLang="en-US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7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Proof of Correctness of 3NF Decomposition Algorithm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sz="2400" dirty="0"/>
              <a:t>3NF decomposition algorithm is dependency preserving (since there is a relation for every FD in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c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r>
              <a:rPr lang="en-US" altLang="en-US" sz="2400" dirty="0"/>
              <a:t>Decomposition is lossless</a:t>
            </a:r>
            <a:endParaRPr lang="en-US" altLang="en-US" sz="2400" dirty="0"/>
          </a:p>
          <a:p>
            <a:pPr lvl="1"/>
            <a:r>
              <a:rPr lang="en-US" altLang="en-US" sz="2400" dirty="0"/>
              <a:t>A candidate key (</a:t>
            </a:r>
            <a:r>
              <a:rPr lang="en-US" altLang="en-US" sz="2400" i="1" dirty="0"/>
              <a:t>C </a:t>
            </a:r>
            <a:r>
              <a:rPr lang="en-US" altLang="en-US" sz="2400" dirty="0"/>
              <a:t>) is in one of the relations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in decomposition</a:t>
            </a:r>
            <a:endParaRPr lang="en-US" altLang="en-US" sz="2400" dirty="0"/>
          </a:p>
          <a:p>
            <a:pPr lvl="1"/>
            <a:r>
              <a:rPr lang="en-US" altLang="en-US" sz="2400" dirty="0"/>
              <a:t>Closure of candidate key under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c</a:t>
            </a:r>
            <a:r>
              <a:rPr lang="en-US" altLang="en-US" sz="2400" dirty="0"/>
              <a:t> must contain all attributes in </a:t>
            </a:r>
            <a:r>
              <a:rPr lang="en-US" altLang="en-US" sz="2400" i="1" dirty="0"/>
              <a:t>R</a:t>
            </a:r>
            <a:r>
              <a:rPr lang="en-US" altLang="en-US" sz="2400" dirty="0"/>
              <a:t>.  </a:t>
            </a:r>
            <a:endParaRPr lang="en-US" altLang="en-US" sz="2400" dirty="0"/>
          </a:p>
          <a:p>
            <a:pPr lvl="1"/>
            <a:r>
              <a:rPr lang="en-US" altLang="en-US" sz="2400" dirty="0"/>
              <a:t>Follow the steps of attribute closure algorithm to show there is only one tuple in the join result for each tuple in</a:t>
            </a:r>
            <a:r>
              <a:rPr lang="en-US" altLang="en-US" sz="2400" i="1" dirty="0"/>
              <a:t> R</a:t>
            </a:r>
            <a:r>
              <a:rPr lang="en-US" altLang="en-US" sz="2400" i="1" baseline="-25000" dirty="0"/>
              <a:t>i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636139" cy="3058708"/>
          </a:xfrm>
        </p:spPr>
        <p:txBody>
          <a:bodyPr/>
          <a:lstStyle/>
          <a:p>
            <a:r>
              <a:rPr lang="en-US" altLang="en-US" sz="2400" dirty="0"/>
              <a:t>Claim: if a relation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in the decomposition generated by the  above algorithm, then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satisfies 3NF.</a:t>
            </a:r>
            <a:endParaRPr lang="en-US" altLang="en-US" sz="2400" dirty="0"/>
          </a:p>
          <a:p>
            <a:r>
              <a:rPr lang="en-US" altLang="en-US" sz="2400" dirty="0"/>
              <a:t>Proof:</a:t>
            </a:r>
            <a:endParaRPr lang="en-US" altLang="en-US" sz="2400" dirty="0"/>
          </a:p>
          <a:p>
            <a:pPr lvl="1"/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generated from the dependency </a:t>
            </a:r>
            <a:r>
              <a:rPr lang="en-US" altLang="en-US" sz="2400" dirty="0">
                <a:sym typeface="Symbol" panose="05050102010706020507" pitchFamily="18" charset="2"/>
              </a:rPr>
              <a:t>  </a:t>
            </a:r>
            <a:endParaRPr lang="en-US" altLang="en-US" sz="2400" dirty="0"/>
          </a:p>
          <a:p>
            <a:pPr lvl="1"/>
            <a:r>
              <a:rPr lang="en-US" altLang="en-US" sz="2400" dirty="0"/>
              <a:t>Let </a:t>
            </a:r>
            <a:r>
              <a:rPr lang="en-US" altLang="en-US" sz="2400" dirty="0">
                <a:sym typeface="Symbol" panose="05050102010706020507" pitchFamily="18" charset="2"/>
              </a:rPr>
              <a:t>  B </a:t>
            </a:r>
            <a:r>
              <a:rPr lang="en-US" altLang="en-US" sz="2400" dirty="0"/>
              <a:t>be any non-trivial functional dependency on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. (We need only consider FDs whose right-hand side is a single attribute.)</a:t>
            </a:r>
            <a:endParaRPr lang="en-US" altLang="en-US" sz="2400" dirty="0"/>
          </a:p>
          <a:p>
            <a:pPr lvl="1"/>
            <a:r>
              <a:rPr lang="en-US" altLang="en-US" sz="2400" dirty="0"/>
              <a:t>Now, </a:t>
            </a:r>
            <a:r>
              <a:rPr lang="en-US" altLang="en-US" sz="2400" i="1" dirty="0"/>
              <a:t>B</a:t>
            </a:r>
            <a:r>
              <a:rPr lang="en-US" altLang="en-US" sz="2400" dirty="0"/>
              <a:t> can be in either </a:t>
            </a:r>
            <a:r>
              <a:rPr lang="en-US" altLang="en-US" sz="2400" dirty="0">
                <a:sym typeface="Symbol" panose="05050102010706020507" pitchFamily="18" charset="2"/>
              </a:rPr>
              <a:t> </a:t>
            </a:r>
            <a:r>
              <a:rPr lang="en-US" altLang="en-US" sz="2400" dirty="0"/>
              <a:t>or </a:t>
            </a:r>
            <a:r>
              <a:rPr lang="en-US" altLang="en-US" sz="2400" dirty="0">
                <a:sym typeface="Symbol" panose="05050102010706020507" pitchFamily="18" charset="2"/>
              </a:rPr>
              <a:t> </a:t>
            </a:r>
            <a:r>
              <a:rPr lang="en-US" altLang="en-US" sz="2400" dirty="0"/>
              <a:t>but not in both. Consider each case separately.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>
          <a:xfrm>
            <a:off x="383381" y="1250950"/>
            <a:ext cx="7661275" cy="4903787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/>
              <a:t>在分解后消除了不良函数依赖，所以避免了同一组合的重复，解决了以上问题</a:t>
            </a:r>
            <a:endParaRPr lang="zh-CN" altLang="en-US" sz="2400" dirty="0" smtClean="0"/>
          </a:p>
        </p:txBody>
      </p:sp>
      <p:sp>
        <p:nvSpPr>
          <p:cNvPr id="660546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0621" name="Group 141"/>
          <p:cNvGraphicFramePr>
            <a:graphicFrameLocks noGrp="1"/>
          </p:cNvGraphicFramePr>
          <p:nvPr/>
        </p:nvGraphicFramePr>
        <p:xfrm>
          <a:off x="4618038" y="4090988"/>
          <a:ext cx="1968500" cy="2220910"/>
        </p:xfrm>
        <a:graphic>
          <a:graphicData uri="http://schemas.openxmlformats.org/drawingml/2006/table">
            <a:tbl>
              <a:tblPr/>
              <a:tblGrid>
                <a:gridCol w="942494"/>
                <a:gridCol w="1026006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0569" name="Rectangle 89"/>
          <p:cNvSpPr>
            <a:spLocks noChangeArrowheads="1"/>
          </p:cNvSpPr>
          <p:nvPr/>
        </p:nvSpPr>
        <p:spPr bwMode="auto">
          <a:xfrm>
            <a:off x="4821238" y="3567113"/>
            <a:ext cx="1563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worker1</a:t>
            </a:r>
            <a:endParaRPr kumimoji="1" lang="zh-CN" altLang="en-US" sz="32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0623" name="Group 143"/>
          <p:cNvGraphicFramePr>
            <a:graphicFrameLocks noGrp="1"/>
          </p:cNvGraphicFramePr>
          <p:nvPr/>
        </p:nvGraphicFramePr>
        <p:xfrm>
          <a:off x="6896100" y="4090988"/>
          <a:ext cx="2001838" cy="1487486"/>
        </p:xfrm>
        <a:graphic>
          <a:graphicData uri="http://schemas.openxmlformats.org/drawingml/2006/table">
            <a:tbl>
              <a:tblPr/>
              <a:tblGrid>
                <a:gridCol w="924826"/>
                <a:gridCol w="1077012"/>
              </a:tblGrid>
              <a:tr h="43288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15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5" marB="1801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0609" name="Rectangle 129"/>
          <p:cNvSpPr>
            <a:spLocks noChangeArrowheads="1"/>
          </p:cNvSpPr>
          <p:nvPr/>
        </p:nvSpPr>
        <p:spPr bwMode="auto">
          <a:xfrm>
            <a:off x="7232650" y="3567113"/>
            <a:ext cx="1384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ldLvl="2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sz="2000" dirty="0"/>
              <a:t>Case 1: If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r>
              <a:rPr lang="en-US" altLang="en-US" sz="2000" dirty="0"/>
              <a:t>If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 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, the 2nd condition of 3NF is satisfied</a:t>
            </a:r>
            <a:endParaRPr lang="en-US" altLang="en-US" sz="2000" dirty="0"/>
          </a:p>
          <a:p>
            <a:pPr lvl="1"/>
            <a:r>
              <a:rPr lang="en-US" altLang="en-US" sz="2000" dirty="0"/>
              <a:t>Otherwise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 must contain some attribute not in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endParaRPr lang="en-US" altLang="en-US" sz="2000" dirty="0"/>
          </a:p>
          <a:p>
            <a:pPr lvl="1"/>
            <a:r>
              <a:rPr lang="en-US" altLang="en-US" sz="2000" dirty="0"/>
              <a:t>Since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in </a:t>
            </a:r>
            <a:r>
              <a:rPr lang="en-US" altLang="en-US" sz="2000" i="1" dirty="0"/>
              <a:t>F</a:t>
            </a:r>
            <a:r>
              <a:rPr lang="en-US" altLang="en-US" sz="2000" i="1" baseline="30000" dirty="0"/>
              <a:t>+</a:t>
            </a:r>
            <a:r>
              <a:rPr lang="en-US" altLang="en-US" sz="2000" dirty="0"/>
              <a:t> it must be derivable from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sz="2000" dirty="0"/>
              <a:t>, by using attribute closure on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Attribute closure not have used </a:t>
            </a:r>
            <a:r>
              <a:rPr lang="en-US" altLang="en-US" sz="2000" dirty="0">
                <a:sym typeface="Symbol" panose="05050102010706020507" pitchFamily="18" charset="2"/>
              </a:rPr>
              <a:t> .  If </a:t>
            </a:r>
            <a:r>
              <a:rPr lang="en-US" altLang="en-US" sz="2000" dirty="0"/>
              <a:t>it had been used,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 must be contained in the attribute closure of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, which is not possible, since we assumed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 is not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Now, using </a:t>
            </a:r>
            <a:r>
              <a:rPr lang="en-US" altLang="en-US" sz="2000" dirty="0">
                <a:sym typeface="Symbol" panose="05050102010706020507" pitchFamily="18" charset="2"/>
              </a:rPr>
              <a:t></a:t>
            </a:r>
            <a:r>
              <a:rPr lang="en-US" altLang="en-US" sz="2000" dirty="0"/>
              <a:t>  (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- {B}) and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we can derive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i="1" dirty="0">
                <a:sym typeface="Symbol" panose="05050102010706020507" pitchFamily="18" charset="2"/>
              </a:rPr>
              <a:t>B</a:t>
            </a:r>
            <a:endParaRPr lang="en-US" altLang="en-US" sz="20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	(since </a:t>
            </a:r>
            <a:r>
              <a:rPr lang="en-US" altLang="en-US" sz="2000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non-trivial)</a:t>
            </a:r>
            <a:endParaRPr lang="en-US" altLang="en-US" sz="2000" dirty="0"/>
          </a:p>
          <a:p>
            <a:pPr lvl="1"/>
            <a:r>
              <a:rPr lang="en-US" altLang="en-US" sz="2000" dirty="0"/>
              <a:t>Then,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extraneous in the right-hand side of </a:t>
            </a:r>
            <a:r>
              <a:rPr lang="en-US" altLang="en-US" sz="2000" dirty="0">
                <a:sym typeface="Symbol" panose="05050102010706020507" pitchFamily="18" charset="2"/>
              </a:rPr>
              <a:t> ;</a:t>
            </a:r>
            <a:r>
              <a:rPr lang="en-US" altLang="en-US" sz="2000" dirty="0"/>
              <a:t> which is not possible since </a:t>
            </a:r>
            <a:r>
              <a:rPr lang="en-US" altLang="en-US" sz="2000" dirty="0">
                <a:sym typeface="Symbol" panose="05050102010706020507" pitchFamily="18" charset="2"/>
              </a:rPr>
              <a:t> </a:t>
            </a:r>
            <a:r>
              <a:rPr lang="en-US" altLang="en-US" sz="2000" dirty="0"/>
              <a:t> is in F</a:t>
            </a:r>
            <a:r>
              <a:rPr lang="en-US" altLang="en-US" sz="2000" baseline="-25000" dirty="0"/>
              <a:t>c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/>
            <a:r>
              <a:rPr lang="en-US" altLang="en-US" sz="2000" dirty="0"/>
              <a:t>Thus, if </a:t>
            </a:r>
            <a:r>
              <a:rPr lang="en-US" altLang="en-US" sz="2000" i="1" dirty="0"/>
              <a:t>B</a:t>
            </a:r>
            <a:r>
              <a:rPr lang="en-US" altLang="en-US" sz="2000" dirty="0"/>
              <a:t> is in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/>
              <a:t> then </a:t>
            </a:r>
            <a:r>
              <a:rPr lang="en-US" altLang="en-US" sz="2000" dirty="0">
                <a:sym typeface="Symbol" panose="05050102010706020507" pitchFamily="18" charset="2"/>
              </a:rPr>
              <a:t></a:t>
            </a:r>
            <a:r>
              <a:rPr lang="en-US" altLang="en-US" sz="2000" dirty="0"/>
              <a:t>  must be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, and the second condition of 3NF must be satisfied.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sz="2400" dirty="0"/>
              <a:t>Case 2: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in </a:t>
            </a:r>
            <a:r>
              <a:rPr lang="en-US" altLang="en-US" sz="2400" dirty="0">
                <a:sym typeface="Symbol" panose="05050102010706020507" pitchFamily="18" charset="2"/>
              </a:rPr>
              <a:t>.</a:t>
            </a:r>
            <a:endParaRPr lang="en-US" altLang="en-US" sz="2400" dirty="0"/>
          </a:p>
          <a:p>
            <a:pPr lvl="1"/>
            <a:r>
              <a:rPr lang="en-US" altLang="en-US" sz="2400" dirty="0"/>
              <a:t>Since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 is a candidate key, the third alternative in the definition of 3NF is trivially satisfied.</a:t>
            </a:r>
            <a:endParaRPr lang="en-US" altLang="en-US" sz="2400" dirty="0"/>
          </a:p>
          <a:p>
            <a:pPr lvl="1"/>
            <a:r>
              <a:rPr lang="en-US" altLang="en-US" sz="2400" dirty="0"/>
              <a:t>In fact, we cannot show that </a:t>
            </a:r>
            <a:r>
              <a:rPr lang="en-US" altLang="en-US" sz="2400" dirty="0">
                <a:sym typeface="Symbol" panose="05050102010706020507" pitchFamily="18" charset="2"/>
              </a:rPr>
              <a:t> </a:t>
            </a:r>
            <a:r>
              <a:rPr lang="en-US" altLang="en-US" sz="2400" dirty="0"/>
              <a:t>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This shows exactly why the third alternative is present in the definition of 3NF.</a:t>
            </a:r>
            <a:endParaRPr lang="en-US" altLang="en-US" sz="2400" dirty="0"/>
          </a:p>
          <a:p>
            <a:pPr>
              <a:buFont typeface="Monotype Sorts" pitchFamily="-65" charset="2"/>
              <a:buNone/>
            </a:pPr>
            <a:r>
              <a:rPr lang="en-US" altLang="en-US" sz="2400" dirty="0"/>
              <a:t>Q.E.D.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  <a:endParaRPr lang="en-US" altLang="en-US" dirty="0"/>
          </a:p>
          <a:p>
            <a:pPr lvl="1"/>
            <a:r>
              <a:rPr lang="en-US" altLang="en-US" dirty="0"/>
              <a:t>Examples of non-atomic domains:</a:t>
            </a:r>
            <a:endParaRPr lang="en-US" altLang="en-US" dirty="0"/>
          </a:p>
          <a:p>
            <a:pPr lvl="2"/>
            <a:r>
              <a:rPr lang="en-US" altLang="en-US" dirty="0"/>
              <a:t>Set of names, composite attributes</a:t>
            </a:r>
            <a:endParaRPr lang="en-US" altLang="en-US" dirty="0"/>
          </a:p>
          <a:p>
            <a:pPr lvl="2"/>
            <a:r>
              <a:rPr lang="en-US" altLang="en-US" dirty="0"/>
              <a:t>Identification numbers like CS101  that can be broken up into parts</a:t>
            </a:r>
            <a:endParaRPr lang="en-US" altLang="en-US" dirty="0"/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  <a:endParaRPr lang="en-US" altLang="en-US" dirty="0"/>
          </a:p>
          <a:p>
            <a:r>
              <a:rPr lang="en-US" altLang="en-US" dirty="0"/>
              <a:t>Non-atomic values complicate storage and encourage redundant (repeated) storage of data</a:t>
            </a:r>
            <a:endParaRPr lang="en-US" altLang="en-US" dirty="0"/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  <a:endParaRPr lang="en-US" altLang="en-US" dirty="0"/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  <a:endParaRPr lang="en-US" altLang="en-US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  <a:endParaRPr lang="en-US" altLang="en-US" dirty="0"/>
          </a:p>
          <a:p>
            <a:pPr lvl="1"/>
            <a:r>
              <a:rPr lang="en-US" altLang="en-US" dirty="0"/>
              <a:t>Example: Strings would normally be considered indivisible </a:t>
            </a:r>
            <a:endParaRPr lang="en-US" altLang="en-US" dirty="0"/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  <a:endParaRPr lang="en-US" altLang="en-US" i="1" dirty="0"/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  <a:endParaRPr lang="en-US" altLang="en-US" dirty="0"/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考虑另一种分解方案，如下所示</a:t>
            </a:r>
            <a:br>
              <a:rPr lang="en-US" altLang="zh-CN" sz="2400" dirty="0" smtClean="0"/>
            </a:br>
            <a:r>
              <a:rPr lang="en-US" altLang="zh-CN" sz="2400" i="1" dirty="0" smtClean="0">
                <a:solidFill>
                  <a:srgbClr val="00E444"/>
                </a:solidFill>
              </a:rPr>
              <a:t>	worker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branch, manager) →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      	worker2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name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manager),  </a:t>
            </a:r>
            <a:br>
              <a:rPr lang="en-US" altLang="zh-CN" sz="2400" i="1" dirty="0" smtClean="0">
                <a:solidFill>
                  <a:srgbClr val="00E444"/>
                </a:solidFill>
              </a:rPr>
            </a:br>
            <a:r>
              <a:rPr lang="en-US" altLang="zh-CN" sz="2400" i="1" dirty="0" smtClean="0">
                <a:solidFill>
                  <a:srgbClr val="00E444"/>
                </a:solidFill>
              </a:rPr>
              <a:t>         	branch (</a:t>
            </a:r>
            <a:r>
              <a:rPr lang="en-US" altLang="zh-CN" sz="2400" i="1" u="sng" dirty="0" smtClean="0">
                <a:solidFill>
                  <a:srgbClr val="00E444"/>
                </a:solidFill>
              </a:rPr>
              <a:t>branch</a:t>
            </a:r>
            <a:r>
              <a:rPr lang="en-US" altLang="zh-CN" sz="2400" i="1" dirty="0" smtClean="0">
                <a:solidFill>
                  <a:srgbClr val="00E444"/>
                </a:solidFill>
              </a:rPr>
              <a:t>, manager)</a:t>
            </a:r>
            <a:endParaRPr lang="en-US" altLang="zh-CN" sz="2400" dirty="0" smtClean="0">
              <a:solidFill>
                <a:srgbClr val="00E444"/>
              </a:solidFill>
            </a:endParaRPr>
          </a:p>
        </p:txBody>
      </p:sp>
      <p:graphicFrame>
        <p:nvGraphicFramePr>
          <p:cNvPr id="661658" name="Group 154"/>
          <p:cNvGraphicFramePr>
            <a:graphicFrameLocks noGrp="1"/>
          </p:cNvGraphicFramePr>
          <p:nvPr/>
        </p:nvGraphicFramePr>
        <p:xfrm>
          <a:off x="4618038" y="4090988"/>
          <a:ext cx="2171700" cy="2220910"/>
        </p:xfrm>
        <a:graphic>
          <a:graphicData uri="http://schemas.openxmlformats.org/drawingml/2006/table">
            <a:tbl>
              <a:tblPr/>
              <a:tblGrid>
                <a:gridCol w="979667"/>
                <a:gridCol w="1192033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1621" name="Rectangle 117"/>
          <p:cNvSpPr>
            <a:spLocks noChangeArrowheads="1"/>
          </p:cNvSpPr>
          <p:nvPr/>
        </p:nvSpPr>
        <p:spPr bwMode="auto">
          <a:xfrm>
            <a:off x="4922838" y="3578225"/>
            <a:ext cx="15636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worker2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1657" name="Group 153"/>
          <p:cNvGraphicFramePr>
            <a:graphicFrameLocks noGrp="1"/>
          </p:cNvGraphicFramePr>
          <p:nvPr/>
        </p:nvGraphicFramePr>
        <p:xfrm>
          <a:off x="6992938" y="4100513"/>
          <a:ext cx="2027237" cy="1471612"/>
        </p:xfrm>
        <a:graphic>
          <a:graphicData uri="http://schemas.openxmlformats.org/drawingml/2006/table">
            <a:tbl>
              <a:tblPr/>
              <a:tblGrid>
                <a:gridCol w="936559"/>
                <a:gridCol w="1090678"/>
              </a:tblGrid>
              <a:tr h="42566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1639" name="Rectangle 135"/>
          <p:cNvSpPr>
            <a:spLocks noChangeArrowheads="1"/>
          </p:cNvSpPr>
          <p:nvPr/>
        </p:nvSpPr>
        <p:spPr bwMode="auto">
          <a:xfrm>
            <a:off x="7294563" y="3578225"/>
            <a:ext cx="1423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6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6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6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621" grpId="0" autoUpdateAnimBg="0"/>
      <p:bldP spid="6616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如何解决这些问题？</a:t>
            </a:r>
            <a:endParaRPr lang="zh-CN" altLang="en-US" smtClean="0"/>
          </a:p>
        </p:txBody>
      </p:sp>
      <p:sp>
        <p:nvSpPr>
          <p:cNvPr id="70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思考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在分解后，你能找出</a:t>
            </a:r>
            <a:r>
              <a:rPr lang="en-US" altLang="zh-CN" sz="2400" u="sng" dirty="0" smtClean="0"/>
              <a:t>Jones</a:t>
            </a:r>
            <a:r>
              <a:rPr lang="zh-CN" altLang="en-US" sz="2400" u="sng" dirty="0" smtClean="0"/>
              <a:t>在哪个部门</a:t>
            </a:r>
            <a:r>
              <a:rPr lang="zh-CN" altLang="en-US" sz="2400" dirty="0" smtClean="0"/>
              <a:t>么？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不正确的分解可能带来新的问题：丢失某些信息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例如，这里会丢失有关员工属于哪个部门的信息</a:t>
            </a:r>
            <a:endParaRPr lang="zh-CN" altLang="en-US" sz="2400" dirty="0" smtClean="0"/>
          </a:p>
        </p:txBody>
      </p:sp>
      <p:graphicFrame>
        <p:nvGraphicFramePr>
          <p:cNvPr id="11" name="Group 154"/>
          <p:cNvGraphicFramePr>
            <a:graphicFrameLocks noGrp="1"/>
          </p:cNvGraphicFramePr>
          <p:nvPr/>
        </p:nvGraphicFramePr>
        <p:xfrm>
          <a:off x="4618038" y="4090988"/>
          <a:ext cx="2171700" cy="2220910"/>
        </p:xfrm>
        <a:graphic>
          <a:graphicData uri="http://schemas.openxmlformats.org/drawingml/2006/table">
            <a:tbl>
              <a:tblPr/>
              <a:tblGrid>
                <a:gridCol w="979667"/>
                <a:gridCol w="1192033"/>
              </a:tblGrid>
              <a:tr h="43859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117"/>
          <p:cNvSpPr>
            <a:spLocks noChangeArrowheads="1"/>
          </p:cNvSpPr>
          <p:nvPr/>
        </p:nvSpPr>
        <p:spPr bwMode="auto">
          <a:xfrm>
            <a:off x="4922838" y="3578225"/>
            <a:ext cx="15636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worker2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Group 153"/>
          <p:cNvGraphicFramePr>
            <a:graphicFrameLocks noGrp="1"/>
          </p:cNvGraphicFramePr>
          <p:nvPr/>
        </p:nvGraphicFramePr>
        <p:xfrm>
          <a:off x="6992938" y="4100513"/>
          <a:ext cx="2027237" cy="1471612"/>
        </p:xfrm>
        <a:graphic>
          <a:graphicData uri="http://schemas.openxmlformats.org/drawingml/2006/table">
            <a:tbl>
              <a:tblPr/>
              <a:tblGrid>
                <a:gridCol w="936559"/>
                <a:gridCol w="1090678"/>
              </a:tblGrid>
              <a:tr h="42566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64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17" marB="1801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35"/>
          <p:cNvSpPr>
            <a:spLocks noChangeArrowheads="1"/>
          </p:cNvSpPr>
          <p:nvPr/>
        </p:nvSpPr>
        <p:spPr bwMode="auto">
          <a:xfrm>
            <a:off x="7294563" y="3578225"/>
            <a:ext cx="1423987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Branch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AutoShape 66"/>
          <p:cNvSpPr>
            <a:spLocks noChangeArrowheads="1"/>
          </p:cNvSpPr>
          <p:nvPr/>
        </p:nvSpPr>
        <p:spPr bwMode="auto">
          <a:xfrm rot="16200000">
            <a:off x="4023519" y="4864894"/>
            <a:ext cx="381000" cy="671512"/>
          </a:xfrm>
          <a:prstGeom prst="downArrow">
            <a:avLst>
              <a:gd name="adj1" fmla="val 50000"/>
              <a:gd name="adj2" fmla="val 558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ldLvl="2" build="p"/>
      <p:bldP spid="12" grpId="0" autoUpdateAnimBg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思考与练习</a:t>
            </a:r>
            <a:endParaRPr lang="zh-CN" altLang="en-US" smtClean="0"/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观察以下关系，然后回答问题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：在这个关系上能找到哪些函数依赖？它们是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的还是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的？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2:  </a:t>
            </a:r>
            <a:r>
              <a:rPr lang="zh-CN" altLang="en-US" sz="2400" dirty="0" smtClean="0"/>
              <a:t>它是一个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en-US" altLang="zh-CN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关系么？如果不是，存在哪些问题？</a:t>
            </a:r>
            <a:endParaRPr lang="zh-CN" altLang="en-US" sz="2400" dirty="0" smtClean="0"/>
          </a:p>
        </p:txBody>
      </p:sp>
      <p:graphicFrame>
        <p:nvGraphicFramePr>
          <p:cNvPr id="715901" name="Group 125"/>
          <p:cNvGraphicFramePr>
            <a:graphicFrameLocks noGrp="1"/>
          </p:cNvGraphicFramePr>
          <p:nvPr/>
        </p:nvGraphicFramePr>
        <p:xfrm>
          <a:off x="2455863" y="3997325"/>
          <a:ext cx="4130675" cy="2179638"/>
        </p:xfrm>
        <a:graphic>
          <a:graphicData uri="http://schemas.openxmlformats.org/drawingml/2006/table">
            <a:tbl>
              <a:tblPr/>
              <a:tblGrid>
                <a:gridCol w="974827"/>
                <a:gridCol w="1024185"/>
                <a:gridCol w="1335760"/>
                <a:gridCol w="795903"/>
              </a:tblGrid>
              <a:tr h="39717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算法分析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5" marB="179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5856" name="Rectangle 80"/>
          <p:cNvSpPr>
            <a:spLocks noChangeArrowheads="1"/>
          </p:cNvSpPr>
          <p:nvPr/>
        </p:nvSpPr>
        <p:spPr bwMode="auto">
          <a:xfrm>
            <a:off x="4073525" y="3451225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zh-CN" altLang="en-US" dirty="0" smtClean="0">
                <a:latin typeface="Helvetica" panose="020B0604020202020204" pitchFamily="34" charset="0"/>
              </a:rPr>
              <a:t>选修</a:t>
            </a:r>
            <a:endParaRPr kumimoji="1" lang="zh-CN" altLang="en-US" dirty="0" smtClean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1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ldLvl="2" autoUpdateAnimBg="0" build="p"/>
      <p:bldP spid="7158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数据库设计理论</a:t>
            </a:r>
            <a:endParaRPr lang="zh-CN" alt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如何获得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的数据库设计？</a:t>
            </a:r>
            <a:endParaRPr lang="zh-CN" altLang="en-US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①  判定其中的一个关系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是否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的，即有没有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数据依赖</a:t>
            </a:r>
            <a:endParaRPr lang="zh-CN" altLang="en-US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②  如果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不是好的，则要</a:t>
            </a:r>
            <a:r>
              <a:rPr lang="zh-CN" altLang="en-US" sz="2400" u="sng" dirty="0" smtClean="0"/>
              <a:t>正确地分解</a:t>
            </a:r>
            <a:r>
              <a:rPr lang="zh-CN" altLang="en-US" sz="2400" dirty="0" smtClean="0"/>
              <a:t>为几个较小的好关系</a:t>
            </a:r>
            <a:endParaRPr lang="zh-CN" altLang="en-US" sz="240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③  重复以上两步，直到全部关系都变成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的为止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95005"/>
            <a:ext cx="8246440" cy="5178425"/>
          </a:xfrm>
        </p:spPr>
        <p:txBody>
          <a:bodyPr/>
          <a:lstStyle/>
          <a:p>
            <a:r>
              <a:rPr lang="en-US" altLang="en-US" sz="2000" dirty="0"/>
              <a:t>The only way to avoid the repetition-of-information problem in the </a:t>
            </a:r>
            <a:r>
              <a:rPr lang="en-US" altLang="en-US" sz="2000" dirty="0" err="1" smtClean="0"/>
              <a:t>i</a:t>
            </a:r>
            <a:r>
              <a:rPr lang="en-US" altLang="en-US" sz="2000" i="1" dirty="0" err="1" smtClean="0"/>
              <a:t>n</a:t>
            </a:r>
            <a:r>
              <a:rPr lang="en-US" altLang="zh-CN" sz="2000" i="1" dirty="0" err="1" smtClean="0"/>
              <a:t>st</a:t>
            </a:r>
            <a:r>
              <a:rPr lang="en-US" altLang="en-US" sz="2000" i="1" dirty="0" err="1" smtClean="0"/>
              <a:t>_dep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schema is to decompose it into two schemas – instructor and </a:t>
            </a:r>
            <a:r>
              <a:rPr lang="en-US" altLang="en-US" sz="2000" i="1" dirty="0"/>
              <a:t>department </a:t>
            </a:r>
            <a:r>
              <a:rPr lang="en-US" altLang="en-US" sz="2000" dirty="0"/>
              <a:t>schemas.</a:t>
            </a:r>
            <a:endParaRPr lang="en-US" altLang="en-US" sz="2000" dirty="0"/>
          </a:p>
          <a:p>
            <a:r>
              <a:rPr lang="en-US" altLang="en-US" sz="2000" dirty="0"/>
              <a:t>Not all decompositions are good.  Suppose we </a:t>
            </a:r>
            <a:r>
              <a:rPr lang="en-US" altLang="en-US" sz="2000" dirty="0" smtClean="0"/>
              <a:t>decompose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</a:t>
            </a:r>
            <a:r>
              <a:rPr lang="en-US" altLang="en-US" sz="2000" i="1" dirty="0"/>
              <a:t>employee(ID, name, street, city, salary)</a:t>
            </a:r>
            <a:r>
              <a:rPr lang="en-US" altLang="en-US" sz="2000" dirty="0"/>
              <a:t>  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into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employee1</a:t>
            </a:r>
            <a:r>
              <a:rPr lang="en-US" altLang="en-US" sz="2000" dirty="0"/>
              <a:t> (</a:t>
            </a:r>
            <a:r>
              <a:rPr lang="en-US" altLang="en-US" sz="2000" i="1" dirty="0"/>
              <a:t>ID</a:t>
            </a:r>
            <a:r>
              <a:rPr lang="en-US" altLang="en-US" sz="2000" dirty="0"/>
              <a:t>,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	       </a:t>
            </a:r>
            <a:r>
              <a:rPr lang="en-US" altLang="en-US" sz="2000" i="1" dirty="0"/>
              <a:t>employee2</a:t>
            </a:r>
            <a:r>
              <a:rPr lang="en-US" altLang="en-US" sz="2000" dirty="0"/>
              <a:t> (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, </a:t>
            </a:r>
            <a:r>
              <a:rPr lang="en-US" altLang="en-US" sz="2000" i="1" dirty="0"/>
              <a:t>street, city, salary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problem arises when we have two employees with the same name</a:t>
            </a:r>
            <a:endParaRPr lang="en-US" altLang="en-US" sz="2000" dirty="0"/>
          </a:p>
          <a:p>
            <a:r>
              <a:rPr lang="en-US" altLang="en-US" sz="2000" dirty="0"/>
              <a:t>The next slide shows how we lose information -- we cannot reconstruct the original </a:t>
            </a:r>
            <a:r>
              <a:rPr lang="en-US" altLang="en-US" sz="2000" i="1" dirty="0"/>
              <a:t>employee</a:t>
            </a:r>
            <a:r>
              <a:rPr lang="en-US" altLang="en-US" sz="2000" dirty="0"/>
              <a:t> relation -- and so, this is a </a:t>
            </a:r>
            <a:r>
              <a:rPr lang="en-US" altLang="en-US" sz="20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i="1" dirty="0"/>
          </a:p>
          <a:p>
            <a:pPr lvl="1">
              <a:buFont typeface="Monotype Sorts" pitchFamily="-65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Overview of Normalization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Lossy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schema and let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 </a:t>
            </a:r>
            <a:r>
              <a:rPr lang="en-US" altLang="en-US" sz="2400" dirty="0"/>
              <a:t>form a decomposition of R . That is R =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 U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</a:t>
            </a:r>
            <a:endParaRPr lang="en-US" altLang="en-US" sz="2400" dirty="0"/>
          </a:p>
          <a:p>
            <a:r>
              <a:rPr lang="en-US" altLang="en-US" sz="2400" dirty="0"/>
              <a:t>We say that the decomposition is a </a:t>
            </a:r>
            <a:r>
              <a:rPr lang="en-US" altLang="en-US" sz="24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2400" dirty="0"/>
              <a:t>if there is no loss of information by replacing  R with the two relation schemas</a:t>
            </a:r>
            <a:r>
              <a:rPr lang="en-US" altLang="en-US" sz="2400" i="1" dirty="0"/>
              <a:t> R</a:t>
            </a:r>
            <a:r>
              <a:rPr lang="en-US" altLang="en-US" sz="2400" i="1" baseline="-25000" dirty="0"/>
              <a:t>1 </a:t>
            </a:r>
            <a:r>
              <a:rPr lang="en-US" altLang="en-US" sz="2400" dirty="0"/>
              <a:t> U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</a:t>
            </a:r>
            <a:endParaRPr lang="en-US" altLang="en-US" sz="2400" dirty="0"/>
          </a:p>
          <a:p>
            <a:r>
              <a:rPr lang="en-US" altLang="en-US" sz="2400" dirty="0">
                <a:sym typeface="Symbol" panose="05050102010706020507" pitchFamily="18" charset="2"/>
              </a:rPr>
              <a:t>Formally,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sz="24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en-US" sz="24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2400" i="1" dirty="0"/>
          </a:p>
          <a:p>
            <a:pPr lvl="1">
              <a:buFont typeface="Monotype Sorts" pitchFamily="-65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2400" dirty="0"/>
          </a:p>
        </p:txBody>
      </p:sp>
      <p:sp>
        <p:nvSpPr>
          <p:cNvPr id="12292" name="Freeform 19"/>
          <p:cNvSpPr/>
          <p:nvPr/>
        </p:nvSpPr>
        <p:spPr bwMode="auto">
          <a:xfrm>
            <a:off x="2875994" y="3816627"/>
            <a:ext cx="205137" cy="230014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/>
          <p:nvPr/>
        </p:nvSpPr>
        <p:spPr bwMode="auto">
          <a:xfrm>
            <a:off x="3370238" y="4830259"/>
            <a:ext cx="207849" cy="198941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Lossless Decomposition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2000" dirty="0"/>
              <a:t>Decomposition of </a:t>
            </a: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	R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= (A, B)	R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 = (B, C)</a:t>
            </a:r>
            <a:endParaRPr lang="en-US" altLang="en-US" sz="20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Normalization Theory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925908" cy="3124643"/>
          </a:xfrm>
        </p:spPr>
        <p:txBody>
          <a:bodyPr/>
          <a:lstStyle/>
          <a:p>
            <a:r>
              <a:rPr lang="en-US" altLang="en-US" sz="2400" dirty="0">
                <a:solidFill>
                  <a:srgbClr val="7030A0"/>
                </a:solidFill>
              </a:rPr>
              <a:t>Decide whether a particular relation </a:t>
            </a:r>
            <a:r>
              <a:rPr lang="en-US" altLang="en-US" sz="2400" i="1" dirty="0">
                <a:solidFill>
                  <a:srgbClr val="7030A0"/>
                </a:solidFill>
              </a:rPr>
              <a:t>R</a:t>
            </a:r>
            <a:r>
              <a:rPr lang="en-US" altLang="en-US" sz="2400" dirty="0">
                <a:solidFill>
                  <a:srgbClr val="7030A0"/>
                </a:solidFill>
              </a:rPr>
              <a:t> is in </a:t>
            </a:r>
            <a:r>
              <a:rPr lang="ja-JP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400" dirty="0">
                <a:solidFill>
                  <a:srgbClr val="7030A0"/>
                </a:solidFill>
              </a:rPr>
              <a:t>good</a:t>
            </a:r>
            <a:r>
              <a:rPr lang="ja-JP" alt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2400" dirty="0">
                <a:solidFill>
                  <a:srgbClr val="7030A0"/>
                </a:solidFill>
              </a:rPr>
              <a:t> form</a:t>
            </a:r>
            <a:r>
              <a:rPr lang="en-US" altLang="ja-JP" sz="2400" dirty="0"/>
              <a:t>.</a:t>
            </a:r>
            <a:endParaRPr lang="en-US" altLang="ja-JP" sz="2400" dirty="0"/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decompose it into  set of relations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 </a:t>
            </a:r>
            <a:endParaRPr lang="en-US" altLang="ja-JP" sz="2400" dirty="0"/>
          </a:p>
          <a:p>
            <a:pPr lvl="1"/>
            <a:r>
              <a:rPr lang="en-US" altLang="en-US" sz="2400" dirty="0">
                <a:solidFill>
                  <a:srgbClr val="7030A0"/>
                </a:solidFill>
              </a:rPr>
              <a:t>Each relation is in good form </a:t>
            </a:r>
            <a:endParaRPr lang="en-US" altLang="en-US" sz="2400" dirty="0">
              <a:solidFill>
                <a:srgbClr val="7030A0"/>
              </a:solidFill>
            </a:endParaRPr>
          </a:p>
          <a:p>
            <a:pPr lvl="1"/>
            <a:r>
              <a:rPr lang="en-US" altLang="en-US" sz="2400" dirty="0">
                <a:solidFill>
                  <a:srgbClr val="7030A0"/>
                </a:solidFill>
              </a:rPr>
              <a:t>The decomposition is a lossless decomposition</a:t>
            </a:r>
            <a:endParaRPr lang="en-US" altLang="en-US" sz="2400" dirty="0">
              <a:solidFill>
                <a:srgbClr val="7030A0"/>
              </a:solidFill>
            </a:endParaRPr>
          </a:p>
          <a:p>
            <a:r>
              <a:rPr lang="en-US" altLang="en-US" sz="2400" dirty="0"/>
              <a:t>Our theory is based on:</a:t>
            </a:r>
            <a:endParaRPr lang="en-US" altLang="en-US" sz="2400" dirty="0"/>
          </a:p>
          <a:p>
            <a:pPr lvl="1"/>
            <a:r>
              <a:rPr lang="en-US" altLang="en-US" sz="2400" dirty="0"/>
              <a:t>Functional dependencies</a:t>
            </a:r>
            <a:endParaRPr lang="en-US" altLang="en-US" sz="2400" dirty="0"/>
          </a:p>
          <a:p>
            <a:pPr lvl="1"/>
            <a:r>
              <a:rPr lang="en-US" altLang="en-US" sz="2400" dirty="0"/>
              <a:t>Multivalued dependencies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4880" y="2169042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Functional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Dependencies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There are usually a variety of constraints (rules) on the data in the real world.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For example, some of the constraints that are expected to hold  in a university database are: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Students and instructors are uniquely identified by their ID.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Each student and instructor has only one name.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Each instructor and student is (primarily) associated with only one department.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Each department has only one value for its budget, and only one associated building.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An instance of a relation that satisfies all such real-world constraints is called a 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legal instance </a:t>
            </a:r>
            <a:r>
              <a:rPr lang="en-US" altLang="en-US" sz="2000" dirty="0">
                <a:ea typeface="MS PGothic" panose="020B0600070205080204" pitchFamily="34" charset="-128"/>
              </a:rPr>
              <a:t>of the relation;</a:t>
            </a:r>
            <a:endParaRPr lang="en-US" altLang="en-US" sz="2000" dirty="0"/>
          </a:p>
          <a:p>
            <a:r>
              <a:rPr lang="en-US" altLang="en-US" sz="2000" dirty="0">
                <a:ea typeface="MS PGothic" panose="020B0600070205080204" pitchFamily="34" charset="-128"/>
              </a:rPr>
              <a:t> A legal instance of a database is one where all the relation instances are legal instances</a:t>
            </a:r>
            <a:endParaRPr lang="en-US" altLang="en-US" sz="2000" dirty="0"/>
          </a:p>
          <a:p>
            <a:r>
              <a:rPr lang="en-US" altLang="en-US" sz="2000" dirty="0"/>
              <a:t>Constraints on the set of legal relations.</a:t>
            </a:r>
            <a:endParaRPr lang="en-US" altLang="en-US" sz="2000" dirty="0"/>
          </a:p>
          <a:p>
            <a:r>
              <a:rPr lang="en-US" altLang="en-US" sz="2000" dirty="0"/>
              <a:t>Require that the value for a certain set of attributes determines uniquely the value for another set of attributes.</a:t>
            </a:r>
            <a:endParaRPr lang="en-US" altLang="en-US" sz="2000" dirty="0"/>
          </a:p>
          <a:p>
            <a:r>
              <a:rPr lang="en-US" altLang="en-US" sz="2000" dirty="0"/>
              <a:t>A functional dependency is a generalization of the notion of a </a:t>
            </a:r>
            <a:r>
              <a:rPr lang="en-US" altLang="en-US" sz="2000" i="1" dirty="0"/>
              <a:t>key.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 Dependencies Definition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  <a:endParaRPr lang="en-US" altLang="en-US" sz="1700" b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65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65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65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  <a:endParaRPr lang="en-US" altLang="en-US" sz="1800" dirty="0"/>
          </a:p>
          <a:p>
            <a:r>
              <a:rPr lang="en-US" altLang="en-US" sz="1800" dirty="0"/>
              <a:t>1     5</a:t>
            </a:r>
            <a:endParaRPr lang="en-US" altLang="en-US" sz="1800" dirty="0"/>
          </a:p>
          <a:p>
            <a:r>
              <a:rPr lang="en-US" altLang="en-US" sz="1800" dirty="0"/>
              <a:t>3     7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补充：函数依赖</a:t>
            </a:r>
            <a:endParaRPr lang="zh-CN" alt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定义</a:t>
            </a:r>
            <a:endParaRPr lang="zh-CN" altLang="en-US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R:      </a:t>
            </a:r>
            <a:r>
              <a:rPr lang="zh-CN" altLang="en-US" sz="2400" dirty="0" smtClean="0"/>
              <a:t>一个关系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lvl="1" eaLnBrk="1" hangingPunct="1"/>
            <a:r>
              <a:rPr lang="en-US" altLang="zh-CN" sz="2400" dirty="0" smtClean="0"/>
              <a:t>U:      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中的所有属性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ym typeface="Symbol" panose="05050102010706020507" pitchFamily="18" charset="2"/>
              </a:rPr>
              <a:t>,  : R</a:t>
            </a:r>
            <a:r>
              <a:rPr lang="zh-CN" altLang="en-US" sz="2400" dirty="0" smtClean="0">
                <a:sym typeface="Symbol" panose="05050102010706020507" pitchFamily="18" charset="2"/>
              </a:rPr>
              <a:t>中一或多个属性的集合</a:t>
            </a:r>
            <a:endParaRPr lang="zh-CN" altLang="en-US" sz="24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zh-CN" altLang="en-US" smtClean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>
                <a:sym typeface="Symbol" panose="05050102010706020507" pitchFamily="18" charset="2"/>
              </a:rPr>
              <a:t>我们说关系</a:t>
            </a:r>
            <a:r>
              <a:rPr lang="en-US" altLang="zh-CN" sz="2400" dirty="0" smtClean="0">
                <a:sym typeface="Symbol" panose="05050102010706020507" pitchFamily="18" charset="2"/>
              </a:rPr>
              <a:t>R</a:t>
            </a:r>
            <a:r>
              <a:rPr lang="zh-CN" altLang="en-US" sz="2400" dirty="0" smtClean="0">
                <a:sym typeface="Symbol" panose="05050102010706020507" pitchFamily="18" charset="2"/>
              </a:rPr>
              <a:t>上存在以下函数依赖</a:t>
            </a:r>
            <a:br>
              <a:rPr lang="zh-CN" altLang="en-US" sz="2400" dirty="0" smtClean="0">
                <a:sym typeface="Symbol" panose="05050102010706020507" pitchFamily="18" charset="2"/>
              </a:rPr>
            </a:br>
            <a:endParaRPr lang="zh-CN" altLang="en-US" sz="2400" dirty="0" smtClean="0">
              <a:sym typeface="Symbol" panose="05050102010706020507" pitchFamily="18" charset="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ym typeface="Symbol" panose="05050102010706020507" pitchFamily="18" charset="2"/>
              </a:rPr>
              <a:t>		 </a:t>
            </a:r>
            <a:r>
              <a:rPr lang="zh-CN" altLang="en-US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 </a:t>
            </a:r>
            <a:r>
              <a:rPr lang="en-US" altLang="zh-CN" sz="2400" dirty="0" smtClean="0">
                <a:solidFill>
                  <a:srgbClr val="00E444"/>
                </a:solidFill>
                <a:sym typeface="Monotype Sorts" pitchFamily="-65" charset="2"/>
              </a:rPr>
              <a:t> 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400" i="1" dirty="0" smtClean="0"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zh-CN" altLang="en-US" sz="2400" dirty="0" smtClean="0">
                <a:sym typeface="Symbol" panose="05050102010706020507" pitchFamily="18" charset="2"/>
              </a:rPr>
              <a:t>读作：蕴涵</a:t>
            </a:r>
            <a:r>
              <a:rPr lang="en-US" altLang="zh-CN" sz="2400" dirty="0" smtClean="0">
                <a:sym typeface="Symbol" panose="05050102010706020507" pitchFamily="18" charset="2"/>
              </a:rPr>
              <a:t> </a:t>
            </a:r>
            <a:r>
              <a:rPr lang="zh-CN" altLang="en-US" sz="2400" dirty="0" smtClean="0">
                <a:sym typeface="Symbol" panose="05050102010706020507" pitchFamily="18" charset="2"/>
              </a:rPr>
              <a:t>，或</a:t>
            </a:r>
            <a:r>
              <a:rPr lang="en-US" altLang="zh-CN" sz="2400" dirty="0" smtClean="0"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sym typeface="Symbol" panose="05050102010706020507" pitchFamily="18" charset="2"/>
              </a:rPr>
              <a:t>依赖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br>
              <a:rPr lang="en-US" altLang="zh-CN" sz="2400" i="1" dirty="0" smtClean="0">
                <a:sym typeface="Symbol" panose="05050102010706020507" pitchFamily="18" charset="2"/>
              </a:rPr>
            </a:br>
            <a:br>
              <a:rPr lang="en-US" altLang="zh-CN" sz="2400" i="1" dirty="0" smtClean="0">
                <a:sym typeface="Symbol" panose="05050102010706020507" pitchFamily="18" charset="2"/>
              </a:rPr>
            </a:br>
            <a:r>
              <a:rPr lang="zh-CN" altLang="en-US" sz="2400" dirty="0" smtClean="0">
                <a:sym typeface="Symbol" panose="05050102010706020507" pitchFamily="18" charset="2"/>
              </a:rPr>
              <a:t>的条件是</a:t>
            </a:r>
            <a:r>
              <a:rPr lang="zh-CN" altLang="en-US" sz="2400" u="sng" dirty="0" smtClean="0">
                <a:sym typeface="Symbol" panose="05050102010706020507" pitchFamily="18" charset="2"/>
              </a:rPr>
              <a:t>当且仅当</a:t>
            </a:r>
            <a:r>
              <a:rPr lang="zh-CN" altLang="en-US" sz="2400" dirty="0" smtClean="0">
                <a:sym typeface="Symbol" panose="05050102010706020507" pitchFamily="18" charset="2"/>
              </a:rPr>
              <a:t>：任意</a:t>
            </a:r>
            <a:r>
              <a:rPr lang="zh-CN" altLang="en-US" sz="2400" dirty="0" smtClean="0"/>
              <a:t>两个元组如果在属性集</a:t>
            </a:r>
            <a:r>
              <a:rPr lang="zh-CN" altLang="en-US" sz="2400" dirty="0" smtClean="0">
                <a:sym typeface="Symbol" panose="05050102010706020507" pitchFamily="18" charset="2"/>
              </a:rPr>
              <a:t></a:t>
            </a:r>
            <a:r>
              <a:rPr lang="zh-CN" altLang="en-US" sz="2400" dirty="0" smtClean="0"/>
              <a:t>上相等，它们在属性集</a:t>
            </a:r>
            <a:r>
              <a:rPr lang="en-US" altLang="zh-CN" sz="2400" dirty="0" smtClean="0">
                <a:sym typeface="Symbol" panose="05050102010706020507" pitchFamily="18" charset="2"/>
              </a:rPr>
              <a:t></a:t>
            </a:r>
            <a:r>
              <a:rPr lang="zh-CN" altLang="en-US" sz="2400" dirty="0" smtClean="0"/>
              <a:t>上必然相等（ 同一个</a:t>
            </a:r>
            <a:r>
              <a:rPr lang="zh-CN" altLang="en-US" sz="2400" dirty="0" smtClean="0">
                <a:sym typeface="Symbol" panose="05050102010706020507" pitchFamily="18" charset="2"/>
              </a:rPr>
              <a:t></a:t>
            </a:r>
            <a:r>
              <a:rPr lang="zh-CN" altLang="en-US" sz="2400" dirty="0" smtClean="0"/>
              <a:t>对应同一个</a:t>
            </a:r>
            <a:r>
              <a:rPr lang="en-US" altLang="zh-CN" sz="2400" dirty="0" smtClean="0">
                <a:sym typeface="Symbol" panose="05050102010706020507" pitchFamily="18" charset="2"/>
              </a:rPr>
              <a:t></a:t>
            </a:r>
            <a:r>
              <a:rPr lang="zh-CN" altLang="en-US" sz="2400" dirty="0" smtClean="0">
                <a:sym typeface="Symbol" panose="05050102010706020507" pitchFamily="18" charset="2"/>
              </a:rPr>
              <a:t>）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 smtClean="0">
              <a:sym typeface="Symbol" panose="05050102010706020507" pitchFamily="18" charset="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		 t</a:t>
            </a:r>
            <a:r>
              <a:rPr lang="en-US" altLang="zh-CN" sz="2400" baseline="-25000" dirty="0" smtClean="0">
                <a:solidFill>
                  <a:srgbClr val="00E444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[</a:t>
            </a:r>
            <a:r>
              <a:rPr lang="zh-CN" altLang="en-US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] = 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[</a:t>
            </a:r>
            <a:r>
              <a:rPr lang="zh-CN" altLang="en-US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]      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]  = 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t</a:t>
            </a:r>
            <a:r>
              <a:rPr lang="en-US" altLang="zh-CN" sz="2400" baseline="-25000" dirty="0" smtClean="0">
                <a:solidFill>
                  <a:srgbClr val="00E444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rgbClr val="00E444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400" dirty="0" smtClean="0">
                <a:solidFill>
                  <a:srgbClr val="00E444"/>
                </a:solidFill>
                <a:sym typeface="Symbol" panose="05050102010706020507" pitchFamily="18" charset="2"/>
              </a:rPr>
              <a:t>] </a:t>
            </a:r>
            <a:endParaRPr lang="en-US" altLang="zh-CN" sz="2400" dirty="0" smtClean="0">
              <a:solidFill>
                <a:srgbClr val="00E444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5" grpId="0" bldLvl="2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Features of Good Relational Designs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2000" dirty="0"/>
              <a:t>Suppose we combine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department </a:t>
            </a:r>
            <a:r>
              <a:rPr lang="en-US" altLang="en-US" sz="2000" dirty="0"/>
              <a:t>into </a:t>
            </a:r>
            <a:r>
              <a:rPr lang="en-US" altLang="en-US" sz="2000" i="1" dirty="0"/>
              <a:t>in_dep, </a:t>
            </a:r>
            <a:r>
              <a:rPr lang="en-US" altLang="en-US" sz="2000" dirty="0"/>
              <a:t>which represents the natural join on the relations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department</a:t>
            </a:r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endParaRPr lang="en-US" altLang="en-US" sz="2000" i="1" dirty="0"/>
          </a:p>
          <a:p>
            <a:pPr marL="0" indent="0">
              <a:buNone/>
            </a:pPr>
            <a:endParaRPr lang="en-US" altLang="en-US" sz="2000" i="1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There </a:t>
            </a:r>
            <a:r>
              <a:rPr lang="en-US" altLang="en-US" sz="2000" dirty="0"/>
              <a:t>is repetition of information</a:t>
            </a:r>
            <a:endParaRPr lang="en-US" altLang="en-US" sz="2000" dirty="0"/>
          </a:p>
          <a:p>
            <a:r>
              <a:rPr lang="en-US" altLang="en-US" sz="2000" dirty="0"/>
              <a:t>Need to use null values (if we add a new department with no instructors) </a:t>
            </a: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58" y="2108051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函数依赖</a:t>
            </a:r>
            <a:endParaRPr lang="zh-CN" altLang="en-US" smtClean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考虑以下关系</a:t>
            </a:r>
            <a:endParaRPr lang="zh-CN" altLang="en-US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en-US" altLang="zh-CN" sz="2400" dirty="0" smtClean="0"/>
          </a:p>
          <a:p>
            <a:pPr marL="457200" lvl="1" indent="0" eaLnBrk="1" hangingPunct="1">
              <a:buNone/>
            </a:pP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以上关系满足什么函数依赖？</a:t>
            </a:r>
            <a:endParaRPr lang="en-US" altLang="zh-CN" sz="2400" dirty="0" smtClean="0"/>
          </a:p>
        </p:txBody>
      </p:sp>
      <p:graphicFrame>
        <p:nvGraphicFramePr>
          <p:cNvPr id="669750" name="Group 54"/>
          <p:cNvGraphicFramePr>
            <a:graphicFrameLocks noGrp="1"/>
          </p:cNvGraphicFramePr>
          <p:nvPr/>
        </p:nvGraphicFramePr>
        <p:xfrm>
          <a:off x="3152016" y="2402854"/>
          <a:ext cx="3678237" cy="2162175"/>
        </p:xfrm>
        <a:graphic>
          <a:graphicData uri="http://schemas.openxmlformats.org/drawingml/2006/table">
            <a:tbl>
              <a:tblPr/>
              <a:tblGrid>
                <a:gridCol w="1003300"/>
                <a:gridCol w="1855787"/>
                <a:gridCol w="819150"/>
              </a:tblGrid>
              <a:tr h="4476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college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city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SCNU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SCUT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GZ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5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TShingHua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PKU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PKU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8100" marR="38100" marT="19050" marB="190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9730" name="Rectangle 34"/>
          <p:cNvSpPr>
            <a:spLocks noChangeArrowheads="1"/>
          </p:cNvSpPr>
          <p:nvPr/>
        </p:nvSpPr>
        <p:spPr bwMode="auto">
          <a:xfrm>
            <a:off x="4248978" y="1880566"/>
            <a:ext cx="14843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6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ldLvl="2" autoUpdateAnimBg="0" build="p"/>
      <p:bldP spid="66973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7385" y="1326944"/>
            <a:ext cx="8058896" cy="2720403"/>
          </a:xfrm>
        </p:spPr>
        <p:txBody>
          <a:bodyPr/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set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and 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C</a:t>
            </a:r>
            <a:r>
              <a:rPr lang="en-US" altLang="en-US" sz="2400" dirty="0">
                <a:sym typeface="Monotype Sorts" pitchFamily="-65" charset="2"/>
              </a:rPr>
              <a:t>,  then we can infer that 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C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dirty="0">
                <a:sym typeface="Monotype Sorts" pitchFamily="-65" charset="2"/>
              </a:rPr>
              <a:t>etc.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7030A0"/>
                </a:solidFill>
              </a:rPr>
              <a:t>The set of </a:t>
            </a:r>
            <a:r>
              <a:rPr lang="en-US" altLang="en-US" sz="2400" b="1" dirty="0">
                <a:solidFill>
                  <a:srgbClr val="7030A0"/>
                </a:solidFill>
              </a:rPr>
              <a:t>all</a:t>
            </a:r>
            <a:r>
              <a:rPr lang="en-US" altLang="en-US" sz="2400" dirty="0">
                <a:solidFill>
                  <a:srgbClr val="7030A0"/>
                </a:solidFill>
              </a:rPr>
              <a:t> functional dependencies logically implied by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 is the </a:t>
            </a:r>
            <a:r>
              <a:rPr lang="en-US" altLang="en-US" sz="2400" b="1" dirty="0">
                <a:solidFill>
                  <a:srgbClr val="7030A0"/>
                </a:solidFill>
              </a:rPr>
              <a:t>closure</a:t>
            </a:r>
            <a:r>
              <a:rPr lang="en-US" altLang="en-US" sz="2400" dirty="0">
                <a:solidFill>
                  <a:srgbClr val="7030A0"/>
                </a:solidFill>
              </a:rPr>
              <a:t> of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.</a:t>
            </a:r>
            <a:endParaRPr lang="en-US" altLang="en-US" sz="2400" dirty="0">
              <a:solidFill>
                <a:srgbClr val="7030A0"/>
              </a:solidFill>
            </a:endParaRPr>
          </a:p>
          <a:p>
            <a:r>
              <a:rPr lang="en-US" altLang="en-US" sz="2400" dirty="0">
                <a:solidFill>
                  <a:srgbClr val="7030A0"/>
                </a:solidFill>
              </a:rPr>
              <a:t>We denote the </a:t>
            </a:r>
            <a:r>
              <a:rPr lang="en-US" altLang="en-US" sz="2400" i="1" dirty="0">
                <a:solidFill>
                  <a:srgbClr val="7030A0"/>
                </a:solidFill>
              </a:rPr>
              <a:t>closure </a:t>
            </a:r>
            <a:r>
              <a:rPr lang="en-US" altLang="en-US" sz="2400" dirty="0">
                <a:solidFill>
                  <a:srgbClr val="7030A0"/>
                </a:solidFill>
              </a:rPr>
              <a:t>of </a:t>
            </a:r>
            <a:r>
              <a:rPr lang="en-US" altLang="en-US" sz="2400" i="1" dirty="0">
                <a:solidFill>
                  <a:srgbClr val="7030A0"/>
                </a:solidFill>
              </a:rPr>
              <a:t>F</a:t>
            </a:r>
            <a:r>
              <a:rPr lang="en-US" altLang="en-US" sz="2400" dirty="0">
                <a:solidFill>
                  <a:srgbClr val="7030A0"/>
                </a:solidFill>
              </a:rPr>
              <a:t> by </a:t>
            </a:r>
            <a:r>
              <a:rPr lang="en-US" altLang="en-US" sz="2400" b="1" i="1" dirty="0">
                <a:solidFill>
                  <a:srgbClr val="7030A0"/>
                </a:solidFill>
              </a:rPr>
              <a:t>F</a:t>
            </a:r>
            <a:r>
              <a:rPr lang="en-US" altLang="en-US" sz="2400" b="1" i="1" baseline="44000" dirty="0">
                <a:solidFill>
                  <a:srgbClr val="7030A0"/>
                </a:solidFill>
              </a:rPr>
              <a:t>+</a:t>
            </a:r>
            <a:r>
              <a:rPr lang="en-US" altLang="en-US" sz="2400" i="1" dirty="0">
                <a:solidFill>
                  <a:srgbClr val="7030A0"/>
                </a:solidFill>
              </a:rPr>
              <a:t>.</a:t>
            </a:r>
            <a:endParaRPr lang="en-US" altLang="en-US" sz="2400" i="1" dirty="0">
              <a:solidFill>
                <a:srgbClr val="7030A0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Keys and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Symbol" panose="05050102010706020507" pitchFamily="18" charset="2"/>
              </a:rPr>
              <a:t>K</a:t>
            </a:r>
            <a:r>
              <a:rPr lang="en-US" altLang="en-US" sz="2000" dirty="0">
                <a:sym typeface="Symbol" panose="05050102010706020507" pitchFamily="18" charset="2"/>
              </a:rPr>
              <a:t> is a </a:t>
            </a:r>
            <a:r>
              <a:rPr lang="en-US" altLang="en-US" sz="2000" dirty="0" err="1"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ym typeface="Symbol" panose="05050102010706020507" pitchFamily="18" charset="2"/>
              </a:rPr>
              <a:t> for relation schema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if and only if </a:t>
            </a:r>
            <a:r>
              <a:rPr lang="en-US" altLang="en-US" sz="2000" i="1" dirty="0">
                <a:sym typeface="Symbol" panose="05050102010706020507" pitchFamily="18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K</a:t>
            </a:r>
            <a:r>
              <a:rPr lang="en-US" altLang="en-US" sz="2000" dirty="0">
                <a:sym typeface="Monotype Sorts" pitchFamily="-65" charset="2"/>
              </a:rPr>
              <a:t> is a candidate key for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dirty="0">
                <a:sym typeface="Monotype Sorts" pitchFamily="-65" charset="2"/>
              </a:rPr>
              <a:t> if and only if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dirty="0">
                <a:sym typeface="Monotype Sorts" pitchFamily="-65" charset="2"/>
              </a:rPr>
              <a:t>, and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>
                <a:sym typeface="Monotype Sorts" pitchFamily="-65" charset="2"/>
              </a:rPr>
              <a:t>for no </a:t>
            </a:r>
            <a:r>
              <a:rPr lang="en-US" altLang="en-US" sz="2000" dirty="0">
                <a:sym typeface="Symbol" panose="05050102010706020507" pitchFamily="18" charset="2"/>
              </a:rPr>
              <a:t>  </a:t>
            </a:r>
            <a:r>
              <a:rPr lang="en-US" altLang="en-US" sz="2000" i="1" dirty="0">
                <a:sym typeface="Symbol" panose="05050102010706020507" pitchFamily="18" charset="2"/>
              </a:rPr>
              <a:t>K,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Functional dependencies allow us to express constraints that cannot be expressed using </a:t>
            </a:r>
            <a:r>
              <a:rPr lang="en-US" altLang="en-US" sz="2000" dirty="0" err="1"/>
              <a:t>superkeys</a:t>
            </a:r>
            <a:r>
              <a:rPr lang="en-US" altLang="en-US" sz="2000" dirty="0"/>
              <a:t>.  Consider the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	     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u="sng" dirty="0"/>
              <a:t>ID, </a:t>
            </a:r>
            <a:r>
              <a:rPr lang="en-US" altLang="en-US" sz="2000" i="1" dirty="0"/>
              <a:t>name, salary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dept_name</a:t>
            </a:r>
            <a:r>
              <a:rPr lang="en-US" altLang="en-US" sz="2000" i="1" u="sng" dirty="0"/>
              <a:t>, </a:t>
            </a:r>
            <a:r>
              <a:rPr lang="en-US" altLang="en-US" sz="2000" i="1" dirty="0"/>
              <a:t>building, budget </a:t>
            </a:r>
            <a:r>
              <a:rPr lang="en-US" altLang="en-US" sz="2000" dirty="0"/>
              <a:t>)</a:t>
            </a:r>
            <a:r>
              <a:rPr lang="en-US" altLang="en-US" sz="2000" i="1" dirty="0"/>
              <a:t>.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/>
              <a:t>	</a:t>
            </a:r>
            <a:r>
              <a:rPr lang="en-US" altLang="en-US" sz="2000" dirty="0"/>
              <a:t>We expect these functional dependencies to hold: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/>
              <a:t>	                          </a:t>
            </a:r>
            <a:r>
              <a:rPr lang="en-US" altLang="en-US" sz="2000" i="1" dirty="0" err="1"/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building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                               ID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ym typeface="Wingdings" panose="05000000000000000000" pitchFamily="2" charset="2"/>
              </a:rPr>
              <a:t> building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i="1" dirty="0">
                <a:sym typeface="Monotype Sorts" pitchFamily="-65" charset="2"/>
              </a:rPr>
              <a:t>	</a:t>
            </a:r>
            <a:r>
              <a:rPr lang="en-US" altLang="en-US" sz="2000" dirty="0">
                <a:sym typeface="Monotype Sorts" pitchFamily="-65" charset="2"/>
              </a:rPr>
              <a:t>but would not expect the following to hold: 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r>
              <a:rPr lang="en-US" altLang="en-US" sz="2000" dirty="0">
                <a:sym typeface="Monotype Sorts" pitchFamily="-65" charset="2"/>
              </a:rPr>
              <a:t>			</a:t>
            </a:r>
            <a:r>
              <a:rPr lang="en-US" altLang="en-US" sz="2000" i="1" dirty="0" err="1">
                <a:sym typeface="Monotype Sorts" pitchFamily="-65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salary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1250950" algn="l"/>
                <a:tab pos="2172970" algn="l"/>
                <a:tab pos="3378200" algn="l"/>
              </a:tabLst>
            </a:pPr>
            <a:endParaRPr lang="en-US" altLang="en-US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2000" dirty="0"/>
              <a:t>We use functional dependencies to:</a:t>
            </a:r>
            <a:endParaRPr lang="en-US" altLang="en-US" sz="2000" dirty="0"/>
          </a:p>
          <a:p>
            <a:pPr lvl="1"/>
            <a:r>
              <a:rPr lang="en-US" altLang="en-US" sz="2000" dirty="0"/>
              <a:t>To test relations to see if they are legal under a given set of functional dependencies. </a:t>
            </a:r>
            <a:endParaRPr lang="en-US" altLang="en-US" sz="2000" dirty="0"/>
          </a:p>
          <a:p>
            <a:pPr lvl="2"/>
            <a:r>
              <a:rPr lang="en-US" altLang="en-US" sz="2000" dirty="0"/>
              <a:t> If a relation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legal under a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of functional dependencies, we say that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satisfies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i="1" dirty="0"/>
              <a:t>F.</a:t>
            </a:r>
            <a:endParaRPr lang="en-US" altLang="en-US" sz="2000" dirty="0"/>
          </a:p>
          <a:p>
            <a:pPr lvl="1"/>
            <a:r>
              <a:rPr lang="en-US" altLang="en-US" sz="2000" dirty="0"/>
              <a:t>To specify constraints on the set of legal relations</a:t>
            </a:r>
            <a:endParaRPr lang="en-US" altLang="en-US" sz="2000" dirty="0"/>
          </a:p>
          <a:p>
            <a:pPr lvl="2"/>
            <a:r>
              <a:rPr lang="en-US" altLang="en-US" sz="2000" dirty="0"/>
              <a:t>We say that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holds on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if all legal relations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satisfy the set of functional dependencies </a:t>
            </a:r>
            <a:r>
              <a:rPr lang="en-US" altLang="en-US" sz="2000" i="1" dirty="0"/>
              <a:t>F.</a:t>
            </a:r>
            <a:endParaRPr lang="en-US" altLang="en-US" sz="2000" i="1" dirty="0"/>
          </a:p>
          <a:p>
            <a:r>
              <a:rPr lang="en-US" altLang="en-US" sz="2000" dirty="0"/>
              <a:t>Note:  A specific instance of a relation schema may satisfy a functional dependency even if the functional dependency does not hold on all legal instances.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a specific instance 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may, by chance, satisfy </a:t>
            </a:r>
            <a:br>
              <a:rPr lang="en-US" altLang="en-US" sz="2000" dirty="0"/>
            </a:br>
            <a:r>
              <a:rPr lang="en-US" altLang="en-US" sz="2000" dirty="0"/>
              <a:t>               </a:t>
            </a:r>
            <a:r>
              <a:rPr lang="en-US" altLang="en-US" sz="2000" i="1" dirty="0"/>
              <a:t>name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ID.</a:t>
            </a:r>
            <a:endParaRPr lang="en-US" altLang="en-US" sz="2000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Trivial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2400" i="1" dirty="0">
                <a:sym typeface="Monotype Sorts" pitchFamily="-65" charset="2"/>
              </a:rPr>
              <a:t>A </a:t>
            </a:r>
            <a:r>
              <a:rPr lang="en-US" altLang="en-US" sz="2400" dirty="0">
                <a:sym typeface="Monotype Sorts" pitchFamily="-65" charset="2"/>
              </a:rPr>
              <a:t>functional dependency is </a:t>
            </a:r>
            <a:r>
              <a:rPr lang="en-US" altLang="en-US" sz="2400" b="1" dirty="0">
                <a:solidFill>
                  <a:srgbClr val="002060"/>
                </a:solidFill>
                <a:sym typeface="Monotype Sorts" pitchFamily="-65" charset="2"/>
              </a:rPr>
              <a:t>trivial</a:t>
            </a:r>
            <a:r>
              <a:rPr lang="en-US" altLang="en-US" sz="2400" dirty="0">
                <a:sym typeface="Monotype Sorts" pitchFamily="-65" charset="2"/>
              </a:rPr>
              <a:t> if it is satisfied by all instances of a relation</a:t>
            </a:r>
            <a:endParaRPr lang="en-US" altLang="en-US" sz="2400" dirty="0">
              <a:sym typeface="Monotype Sorts" pitchFamily="-65" charset="2"/>
            </a:endParaRPr>
          </a:p>
          <a:p>
            <a:r>
              <a:rPr lang="en-US" altLang="en-US" sz="2400" dirty="0">
                <a:sym typeface="Monotype Sorts" pitchFamily="-65" charset="2"/>
              </a:rPr>
              <a:t>Example</a:t>
            </a:r>
            <a:r>
              <a:rPr lang="en-US" altLang="en-US" sz="2400" i="1" dirty="0">
                <a:sym typeface="Monotype Sorts" pitchFamily="-65" charset="2"/>
              </a:rPr>
              <a:t>:</a:t>
            </a:r>
            <a:endParaRPr lang="en-US" altLang="en-US" sz="2400" i="1" dirty="0">
              <a:sym typeface="Monotype Sorts" pitchFamily="-65" charset="2"/>
            </a:endParaRPr>
          </a:p>
          <a:p>
            <a:pPr lvl="1"/>
            <a:r>
              <a:rPr lang="en-US" altLang="en-US" sz="2400" i="1" dirty="0">
                <a:sym typeface="Monotype Sorts" pitchFamily="-65" charset="2"/>
              </a:rPr>
              <a:t> ID, name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ID</a:t>
            </a:r>
            <a:endParaRPr lang="en-US" altLang="en-US" sz="2400" i="1" dirty="0">
              <a:sym typeface="Monotype Sorts" pitchFamily="-65" charset="2"/>
            </a:endParaRPr>
          </a:p>
          <a:p>
            <a:pPr lvl="1"/>
            <a:r>
              <a:rPr lang="en-US" altLang="en-US" sz="2400" i="1" dirty="0">
                <a:sym typeface="Monotype Sorts" pitchFamily="-65" charset="2"/>
              </a:rPr>
              <a:t> name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name</a:t>
            </a:r>
            <a:endParaRPr lang="en-US" altLang="en-US" sz="2400" i="1" dirty="0">
              <a:sym typeface="Monotype Sorts" pitchFamily="-65" charset="2"/>
            </a:endParaRPr>
          </a:p>
          <a:p>
            <a:r>
              <a:rPr lang="en-US" altLang="en-US" sz="2400" dirty="0">
                <a:sym typeface="Monotype Sorts" pitchFamily="-65" charset="2"/>
              </a:rPr>
              <a:t>In general,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is trivial if</a:t>
            </a:r>
            <a:r>
              <a:rPr lang="en-US" altLang="en-US" sz="2400" i="1" dirty="0">
                <a:sym typeface="Symbol" panose="05050102010706020507" pitchFamily="18" charset="2"/>
              </a:rPr>
              <a:t> </a:t>
            </a:r>
            <a:r>
              <a:rPr lang="en-US" altLang="en-US" sz="2400" dirty="0">
                <a:sym typeface="Symbol" panose="05050102010706020507" pitchFamily="18" charset="2"/>
              </a:rPr>
              <a:t>   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Monotype Sorts" pitchFamily="-65" charset="2"/>
              </a:rPr>
              <a:t>函数依赖</a:t>
            </a:r>
            <a:r>
              <a:rPr lang="en-US" altLang="zh-CN" sz="2400" dirty="0">
                <a:sym typeface="Symbol" panose="05050102010706020507" pitchFamily="18" charset="2"/>
              </a:rPr>
              <a:t> </a:t>
            </a:r>
            <a:r>
              <a:rPr lang="en-US" altLang="zh-CN" sz="2400" dirty="0">
                <a:sym typeface="Monotype Sorts" pitchFamily="-65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</a:t>
            </a:r>
            <a:r>
              <a:rPr lang="zh-CN" altLang="en-US" sz="2400" dirty="0">
                <a:sym typeface="Symbol" panose="05050102010706020507" pitchFamily="18" charset="2"/>
              </a:rPr>
              <a:t>，当</a:t>
            </a:r>
            <a:r>
              <a:rPr lang="en-US" altLang="zh-CN" sz="2400" dirty="0">
                <a:sym typeface="Symbol" panose="05050102010706020507" pitchFamily="18" charset="2"/>
              </a:rPr>
              <a:t>   </a:t>
            </a:r>
            <a:r>
              <a:rPr lang="zh-CN" altLang="en-US" sz="2400" dirty="0">
                <a:sym typeface="Symbol" panose="05050102010706020507" pitchFamily="18" charset="2"/>
              </a:rPr>
              <a:t>时是平凡的；否则是非平凡的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Monotype Sorts" pitchFamily="-65" charset="2"/>
              </a:rPr>
              <a:t>平凡的函数依赖总是成立的，为什么？</a:t>
            </a:r>
            <a:endParaRPr lang="zh-CN" altLang="en-US" sz="2400" dirty="0">
              <a:sym typeface="Monotype Sorts" pitchFamily="-65" charset="2"/>
            </a:endParaRPr>
          </a:p>
          <a:p>
            <a:pPr lvl="1" eaLnBrk="1" hangingPunct="1"/>
            <a:r>
              <a:rPr lang="zh-CN" altLang="en-US" sz="2400" dirty="0">
                <a:sym typeface="Monotype Sorts" pitchFamily="-65" charset="2"/>
              </a:rPr>
              <a:t>换句话说，平凡的函数依赖是没有意义的，我们一般所讨论的函数依赖都应该排除这种情况。</a:t>
            </a:r>
            <a:endParaRPr lang="zh-CN" altLang="en-US" sz="2400" dirty="0">
              <a:sym typeface="Monotype Sorts" pitchFamily="-65" charset="2"/>
            </a:endParaRPr>
          </a:p>
          <a:p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altLang="en-US" i="1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分解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把一个属于低级范式的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关系，分解为几个属于高级范式的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但是某些情况下分解会带来新的问题，比如信息丢失，这样的分解是不正确的。</a:t>
            </a:r>
            <a:endParaRPr lang="zh-CN" altLang="en-US" sz="24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要点</a:t>
            </a:r>
            <a:endParaRPr lang="zh-CN" alt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zh-CN" altLang="en-US" sz="2400" dirty="0" smtClean="0"/>
              <a:t> 什么样的分解方案才是正确的（不丢失信息的）</a:t>
            </a:r>
            <a:r>
              <a:rPr lang="en-US" altLang="zh-CN" sz="2400" dirty="0" smtClean="0"/>
              <a:t>? </a:t>
            </a:r>
            <a:endParaRPr lang="en-US" altLang="zh-CN" sz="2400" u="sng" dirty="0" smtClean="0">
              <a:solidFill>
                <a:srgbClr val="00E444"/>
              </a:solidFill>
            </a:endParaRPr>
          </a:p>
          <a:p>
            <a:pPr marL="457200" lvl="1" indent="0" eaLnBrk="1" hangingPunct="1">
              <a:buNone/>
              <a:defRPr/>
            </a:pP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	Dependency Preservation </a:t>
            </a:r>
            <a:endParaRPr lang="en-US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     </a:t>
            </a:r>
            <a:r>
              <a:rPr lang="en-US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</a:t>
            </a: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Decomposition</a:t>
            </a:r>
            <a:endParaRPr lang="en-US" altLang="en-US" sz="2400" dirty="0" smtClean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2400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(</a:t>
            </a:r>
            <a:r>
              <a:rPr lang="zh-CN" altLang="en-US" sz="2400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怎么做到？）</a:t>
            </a:r>
            <a:endParaRPr lang="en-US" altLang="zh-CN" sz="2400" u="sng" dirty="0" smtClean="0">
              <a:solidFill>
                <a:srgbClr val="7030A0"/>
              </a:solidFill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endParaRPr lang="zh-CN" altLang="en-US" sz="2400" u="sng" dirty="0" smtClean="0">
              <a:solidFill>
                <a:srgbClr val="00E4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Normal Forms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为什么使用范式？</a:t>
            </a:r>
            <a:endParaRPr lang="zh-CN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的关系数据库设计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如何知道一个关系是否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，是否有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的数据依赖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判断属于哪一级别的</a:t>
            </a:r>
            <a:r>
              <a:rPr lang="zh-CN" altLang="en-US" sz="2400" u="sng" dirty="0" smtClean="0">
                <a:solidFill>
                  <a:srgbClr val="00E444"/>
                </a:solidFill>
              </a:rPr>
              <a:t>范式</a:t>
            </a:r>
            <a:endParaRPr lang="zh-CN" altLang="en-US" sz="2400" u="sng" dirty="0" smtClean="0">
              <a:solidFill>
                <a:srgbClr val="00E444"/>
              </a:solidFill>
            </a:endParaRPr>
          </a:p>
          <a:p>
            <a:pPr lvl="1" eaLnBrk="1" hangingPunct="1"/>
            <a:r>
              <a:rPr lang="en-US" altLang="zh-CN" sz="2400" dirty="0" smtClean="0">
                <a:latin typeface="Helvetica" panose="020B0604020202020204" pitchFamily="34" charset="0"/>
              </a:rPr>
              <a:t>……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高级范式与低级范式相比，是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更好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的关系，因为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数据依赖更少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69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范式</a:t>
            </a:r>
            <a:endParaRPr lang="zh-CN" altLang="en-US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满足一定要求的所有关系的全集</a:t>
            </a:r>
            <a:endParaRPr lang="zh-CN" altLang="en-US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范式级别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从低级到高级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第一范式</a:t>
            </a:r>
            <a:r>
              <a:rPr lang="en-US" altLang="zh-CN" sz="2400" dirty="0" smtClean="0"/>
              <a:t>                (1NF)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第二范式                </a:t>
            </a:r>
            <a:r>
              <a:rPr lang="en-US" altLang="zh-CN" sz="2400" dirty="0" smtClean="0"/>
              <a:t>(2NF)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第三范式                </a:t>
            </a:r>
            <a:r>
              <a:rPr lang="en-US" altLang="zh-CN" sz="2400" dirty="0" smtClean="0"/>
              <a:t>(3NF) 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/>
              <a:t>BC</a:t>
            </a:r>
            <a:r>
              <a:rPr lang="zh-CN" altLang="en-US" sz="2400" dirty="0" smtClean="0"/>
              <a:t>范式                  </a:t>
            </a:r>
            <a:r>
              <a:rPr lang="en-US" altLang="zh-CN" sz="2400" dirty="0" smtClean="0"/>
              <a:t>(BCNF)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第四范式*               </a:t>
            </a:r>
            <a:r>
              <a:rPr lang="en-US" altLang="zh-CN" sz="2400" dirty="0" smtClean="0"/>
              <a:t>(4NF)</a:t>
            </a:r>
            <a:endParaRPr lang="en-US" altLang="zh-CN" sz="24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……</a:t>
            </a:r>
            <a:endParaRPr lang="en-US" altLang="zh-CN" sz="24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范式越高级，代表的关系就越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，要满足的要求也就越高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不同范式之间的联系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4NF </a:t>
            </a:r>
            <a:r>
              <a:rPr lang="en-US" altLang="zh-CN" sz="2400" dirty="0" smtClean="0">
                <a:sym typeface="Symbol" panose="05050102010706020507" pitchFamily="18" charset="2"/>
              </a:rPr>
              <a:t>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BCNF </a:t>
            </a:r>
            <a:r>
              <a:rPr lang="en-US" altLang="zh-CN" sz="2400" dirty="0" smtClean="0">
                <a:sym typeface="Symbol" panose="05050102010706020507" pitchFamily="18" charset="2"/>
              </a:rPr>
              <a:t>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3NF </a:t>
            </a:r>
            <a:r>
              <a:rPr lang="en-US" altLang="zh-CN" sz="2400" dirty="0" smtClean="0">
                <a:sym typeface="Symbol" panose="05050102010706020507" pitchFamily="18" charset="2"/>
              </a:rPr>
              <a:t>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2NF </a:t>
            </a:r>
            <a:r>
              <a:rPr lang="en-US" altLang="zh-CN" sz="2400" dirty="0" smtClean="0">
                <a:sym typeface="Symbol" panose="05050102010706020507" pitchFamily="18" charset="2"/>
              </a:rPr>
              <a:t>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1NF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>
                <a:sym typeface="Symbol" panose="05050102010706020507" pitchFamily="18" charset="2"/>
              </a:rPr>
              <a:t>高级范式是低级范式的子集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2400" dirty="0" smtClean="0">
                <a:sym typeface="Symbol" panose="05050102010706020507" pitchFamily="18" charset="2"/>
              </a:rPr>
              <a:t>范式越高，满足的要求也就越高；满足高要求的关系肯定能够满足低要求，所以高级范式中的关系肯定也在低级范式中</a:t>
            </a:r>
            <a:endParaRPr lang="zh-CN" altLang="en-US" sz="2400" dirty="0" smtClean="0">
              <a:sym typeface="Symbol" panose="05050102010706020507" pitchFamily="18" charset="2"/>
            </a:endParaRPr>
          </a:p>
        </p:txBody>
      </p:sp>
      <p:grpSp>
        <p:nvGrpSpPr>
          <p:cNvPr id="45060" name="Group 4"/>
          <p:cNvGrpSpPr/>
          <p:nvPr/>
        </p:nvGrpSpPr>
        <p:grpSpPr bwMode="auto">
          <a:xfrm>
            <a:off x="5662613" y="3606800"/>
            <a:ext cx="3044825" cy="2979738"/>
            <a:chOff x="3567" y="2272"/>
            <a:chExt cx="1918" cy="1877"/>
          </a:xfrm>
        </p:grpSpPr>
        <p:sp>
          <p:nvSpPr>
            <p:cNvPr id="696325" name="Oval 5"/>
            <p:cNvSpPr>
              <a:spLocks noChangeArrowheads="1"/>
            </p:cNvSpPr>
            <p:nvPr/>
          </p:nvSpPr>
          <p:spPr bwMode="auto">
            <a:xfrm>
              <a:off x="4265" y="3023"/>
              <a:ext cx="543" cy="5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6" name="Oval 6"/>
            <p:cNvSpPr>
              <a:spLocks noChangeAspect="1" noChangeArrowheads="1"/>
            </p:cNvSpPr>
            <p:nvPr/>
          </p:nvSpPr>
          <p:spPr bwMode="auto">
            <a:xfrm>
              <a:off x="4085" y="2838"/>
              <a:ext cx="916" cy="8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7" name="Oval 7"/>
            <p:cNvSpPr>
              <a:spLocks noChangeAspect="1" noChangeArrowheads="1"/>
            </p:cNvSpPr>
            <p:nvPr/>
          </p:nvSpPr>
          <p:spPr bwMode="auto">
            <a:xfrm>
              <a:off x="3931" y="2659"/>
              <a:ext cx="1238" cy="1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8" name="Oval 8"/>
            <p:cNvSpPr>
              <a:spLocks noChangeAspect="1" noChangeArrowheads="1"/>
            </p:cNvSpPr>
            <p:nvPr/>
          </p:nvSpPr>
          <p:spPr bwMode="auto">
            <a:xfrm>
              <a:off x="3769" y="2495"/>
              <a:ext cx="1552" cy="14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29" name="Oval 9"/>
            <p:cNvSpPr>
              <a:spLocks noChangeAspect="1" noChangeArrowheads="1"/>
            </p:cNvSpPr>
            <p:nvPr/>
          </p:nvSpPr>
          <p:spPr bwMode="auto">
            <a:xfrm>
              <a:off x="3567" y="2310"/>
              <a:ext cx="1918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0" name="Text Box 10"/>
            <p:cNvSpPr txBox="1">
              <a:spLocks noChangeArrowheads="1"/>
            </p:cNvSpPr>
            <p:nvPr/>
          </p:nvSpPr>
          <p:spPr bwMode="auto">
            <a:xfrm>
              <a:off x="4316" y="2272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1NF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1" name="Text Box 11"/>
            <p:cNvSpPr txBox="1">
              <a:spLocks noChangeArrowheads="1"/>
            </p:cNvSpPr>
            <p:nvPr/>
          </p:nvSpPr>
          <p:spPr bwMode="auto">
            <a:xfrm>
              <a:off x="4316" y="244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2NF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2" name="Text Box 12"/>
            <p:cNvSpPr txBox="1">
              <a:spLocks noChangeArrowheads="1"/>
            </p:cNvSpPr>
            <p:nvPr/>
          </p:nvSpPr>
          <p:spPr bwMode="auto">
            <a:xfrm>
              <a:off x="4316" y="2634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3NF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3" name="Text Box 13"/>
            <p:cNvSpPr txBox="1">
              <a:spLocks noChangeArrowheads="1"/>
            </p:cNvSpPr>
            <p:nvPr/>
          </p:nvSpPr>
          <p:spPr bwMode="auto">
            <a:xfrm>
              <a:off x="4257" y="2817"/>
              <a:ext cx="6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BCNF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6334" name="Text Box 14"/>
            <p:cNvSpPr txBox="1">
              <a:spLocks noChangeArrowheads="1"/>
            </p:cNvSpPr>
            <p:nvPr/>
          </p:nvSpPr>
          <p:spPr bwMode="auto">
            <a:xfrm>
              <a:off x="4316" y="315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en-US" altLang="zh-CN" sz="2000" b="1">
                  <a:latin typeface="Tahoma" panose="020B0604030504040204" pitchFamily="34" charset="0"/>
                  <a:ea typeface="宋体" panose="02010600030101010101" pitchFamily="2" charset="-122"/>
                </a:rPr>
                <a:t>4NF</a:t>
              </a:r>
              <a:endPara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</a:rPr>
              <a:t>“</a:t>
            </a:r>
            <a:r>
              <a:rPr lang="zh-CN" altLang="en-US" smtClean="0"/>
              <a:t>好</a:t>
            </a:r>
            <a:r>
              <a:rPr lang="zh-CN" altLang="en-US" smtClean="0">
                <a:latin typeface="Tahoma" panose="020B0604030504040204" pitchFamily="34" charset="0"/>
              </a:rPr>
              <a:t>”</a:t>
            </a:r>
            <a:r>
              <a:rPr lang="zh-CN" altLang="en-US" smtClean="0"/>
              <a:t>的关系数据库设计 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关系数据库是由一组关系构成的</a:t>
            </a:r>
            <a:endParaRPr lang="zh-CN" altLang="en-US" sz="2400" dirty="0" smtClean="0"/>
          </a:p>
          <a:p>
            <a:pPr eaLnBrk="1" hangingPunct="1"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的关系数据库设计要求我们找到一些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</a:t>
            </a:r>
            <a:endParaRPr lang="en-US" altLang="zh-CN" sz="2400" dirty="0" smtClean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包含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关系的</a:t>
            </a:r>
            <a:r>
              <a:rPr lang="zh-CN" altLang="en-US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数据库设计具有某些问题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第一范式</a:t>
            </a:r>
            <a:endParaRPr lang="zh-CN" alt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要求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关系的每个属性都是原子的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/>
              <a:t>原子属性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属性值不可再分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例如</a:t>
            </a:r>
            <a:r>
              <a:rPr lang="en-US" altLang="zh-CN" sz="2400" dirty="0" smtClean="0"/>
              <a:t>. age, sex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非原子属性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属性值可以再分，包括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复合属性，例如</a:t>
            </a:r>
            <a:r>
              <a:rPr lang="en-US" altLang="zh-CN" sz="2400" dirty="0" smtClean="0"/>
              <a:t>parents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多值属性，例如</a:t>
            </a:r>
            <a:r>
              <a:rPr lang="en-US" altLang="zh-CN" sz="2400" dirty="0" smtClean="0"/>
              <a:t>phone-numbers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第一范式</a:t>
            </a:r>
            <a:endParaRPr lang="zh-CN" altLang="en-US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例子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下面关系中，哪些在</a:t>
            </a:r>
            <a:r>
              <a:rPr lang="en-US" altLang="zh-CN" sz="2400" dirty="0" smtClean="0"/>
              <a:t>1NF</a:t>
            </a:r>
            <a:r>
              <a:rPr lang="zh-CN" altLang="en-US" sz="2400" dirty="0" smtClean="0"/>
              <a:t>中，哪些不在？ </a:t>
            </a:r>
            <a:endParaRPr lang="zh-CN" altLang="en-US" sz="2400" dirty="0" smtClean="0"/>
          </a:p>
        </p:txBody>
      </p:sp>
      <p:graphicFrame>
        <p:nvGraphicFramePr>
          <p:cNvPr id="698455" name="Group 87"/>
          <p:cNvGraphicFramePr>
            <a:graphicFrameLocks noGrp="1"/>
          </p:cNvGraphicFramePr>
          <p:nvPr/>
        </p:nvGraphicFramePr>
        <p:xfrm>
          <a:off x="628650" y="3408363"/>
          <a:ext cx="3770313" cy="1209675"/>
        </p:xfrm>
        <a:graphic>
          <a:graphicData uri="http://schemas.openxmlformats.org/drawingml/2006/table">
            <a:tbl>
              <a:tblPr/>
              <a:tblGrid>
                <a:gridCol w="813064"/>
                <a:gridCol w="939700"/>
                <a:gridCol w="2017549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C3}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{C3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C5}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8" marB="468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390" name="Rectangle 22"/>
          <p:cNvSpPr>
            <a:spLocks noChangeArrowheads="1"/>
          </p:cNvSpPr>
          <p:nvPr/>
        </p:nvSpPr>
        <p:spPr bwMode="auto">
          <a:xfrm>
            <a:off x="1639888" y="2886075"/>
            <a:ext cx="1746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8457" name="Group 89"/>
          <p:cNvGraphicFramePr>
            <a:graphicFrameLocks noGrp="1"/>
          </p:cNvGraphicFramePr>
          <p:nvPr/>
        </p:nvGraphicFramePr>
        <p:xfrm>
          <a:off x="5186363" y="3408363"/>
          <a:ext cx="3551237" cy="1209675"/>
        </p:xfrm>
        <a:graphic>
          <a:graphicData uri="http://schemas.openxmlformats.org/drawingml/2006/table">
            <a:tbl>
              <a:tblPr/>
              <a:tblGrid>
                <a:gridCol w="697997"/>
                <a:gridCol w="943008"/>
                <a:gridCol w="1910232"/>
              </a:tblGrid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父母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(Tom, Angie)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(Mike, Sophie)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01" marB="468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409" name="Rectangle 41"/>
          <p:cNvSpPr>
            <a:spLocks noChangeArrowheads="1"/>
          </p:cNvSpPr>
          <p:nvPr/>
        </p:nvSpPr>
        <p:spPr bwMode="auto">
          <a:xfrm>
            <a:off x="6088063" y="2886075"/>
            <a:ext cx="17462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8453" name="Group 85"/>
          <p:cNvGraphicFramePr>
            <a:graphicFrameLocks noGrp="1"/>
          </p:cNvGraphicFramePr>
          <p:nvPr/>
        </p:nvGraphicFramePr>
        <p:xfrm>
          <a:off x="5186363" y="5275263"/>
          <a:ext cx="3551237" cy="1260474"/>
        </p:xfrm>
        <a:graphic>
          <a:graphicData uri="http://schemas.openxmlformats.org/drawingml/2006/table">
            <a:tbl>
              <a:tblPr/>
              <a:tblGrid>
                <a:gridCol w="712663"/>
                <a:gridCol w="1038797"/>
                <a:gridCol w="918007"/>
                <a:gridCol w="881770"/>
              </a:tblGrid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性别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年龄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15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Male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768" marB="467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8432" name="Rectangle 64"/>
          <p:cNvSpPr>
            <a:spLocks noChangeArrowheads="1"/>
          </p:cNvSpPr>
          <p:nvPr/>
        </p:nvSpPr>
        <p:spPr bwMode="auto">
          <a:xfrm>
            <a:off x="6229350" y="4752975"/>
            <a:ext cx="174625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一些术语和解释</a:t>
            </a:r>
            <a:endParaRPr lang="zh-CN" altLang="en-US" smtClean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/>
              <a:t>例子关系</a:t>
            </a:r>
            <a:endParaRPr lang="zh-CN" altLang="en-US" sz="26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 smtClean="0"/>
              <a:t>R(</a:t>
            </a:r>
            <a:r>
              <a:rPr lang="en-US" altLang="zh-CN" sz="2000" u="sng" dirty="0" smtClean="0"/>
              <a:t>ABC</a:t>
            </a:r>
            <a:r>
              <a:rPr lang="en-US" altLang="zh-CN" sz="2000" dirty="0" smtClean="0"/>
              <a:t>DE)</a:t>
            </a:r>
            <a:r>
              <a:rPr lang="zh-CN" altLang="en-US" sz="2000" dirty="0" smtClean="0"/>
              <a:t>。候选码只有一个</a:t>
            </a:r>
            <a:r>
              <a:rPr lang="en-US" altLang="zh-CN" sz="2000" dirty="0" smtClean="0"/>
              <a:t>ABC</a:t>
            </a:r>
            <a:r>
              <a:rPr lang="zh-CN" altLang="en-US" sz="2000" dirty="0" smtClean="0"/>
              <a:t>，所以也是主码。</a:t>
            </a:r>
            <a:endParaRPr lang="zh-CN" altLang="en-US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/>
              <a:t>码属性（</a:t>
            </a:r>
            <a:r>
              <a:rPr lang="zh-CN" altLang="en-US" sz="2600" dirty="0" smtClean="0">
                <a:solidFill>
                  <a:srgbClr val="00E444"/>
                </a:solidFill>
              </a:rPr>
              <a:t>主属性</a:t>
            </a:r>
            <a:r>
              <a:rPr lang="en-US" altLang="zh-CN" sz="2600" dirty="0" smtClean="0">
                <a:solidFill>
                  <a:srgbClr val="00E444"/>
                </a:solidFill>
              </a:rPr>
              <a:t>, prime attribute</a:t>
            </a:r>
            <a:r>
              <a:rPr lang="zh-CN" altLang="en-US" sz="2600" dirty="0" smtClean="0"/>
              <a:t>）</a:t>
            </a:r>
            <a:endParaRPr lang="zh-CN" altLang="en-US" sz="26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一个属性，出现在某个</a:t>
            </a:r>
            <a:r>
              <a:rPr lang="zh-CN" altLang="en-US" sz="2000" dirty="0" smtClean="0">
                <a:solidFill>
                  <a:srgbClr val="FF0000"/>
                </a:solidFill>
              </a:rPr>
              <a:t>候选码</a:t>
            </a:r>
            <a:r>
              <a:rPr lang="zh-CN" altLang="en-US" sz="2000" dirty="0"/>
              <a:t>（</a:t>
            </a:r>
            <a:r>
              <a:rPr lang="en-US" altLang="zh-CN" sz="2000" dirty="0">
                <a:solidFill>
                  <a:srgbClr val="00E444"/>
                </a:solidFill>
              </a:rPr>
              <a:t>candidate key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中</a:t>
            </a:r>
            <a:endParaRPr lang="zh-CN" alt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A, B, C</a:t>
            </a:r>
            <a:endParaRPr lang="en-US" altLang="zh-CN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/>
              <a:t>非码属性（</a:t>
            </a:r>
            <a:r>
              <a:rPr lang="zh-CN" altLang="en-US" sz="2600" dirty="0" smtClean="0">
                <a:solidFill>
                  <a:srgbClr val="00E444"/>
                </a:solidFill>
              </a:rPr>
              <a:t>非主属性</a:t>
            </a:r>
            <a:r>
              <a:rPr lang="en-US" altLang="zh-CN" sz="2600" dirty="0">
                <a:solidFill>
                  <a:srgbClr val="00E444"/>
                </a:solidFill>
              </a:rPr>
              <a:t>, </a:t>
            </a:r>
            <a:r>
              <a:rPr lang="en-US" altLang="zh-CN" sz="2600" dirty="0" smtClean="0">
                <a:solidFill>
                  <a:srgbClr val="00E444"/>
                </a:solidFill>
              </a:rPr>
              <a:t>non-prime </a:t>
            </a:r>
            <a:r>
              <a:rPr lang="en-US" altLang="zh-CN" sz="2600" dirty="0">
                <a:solidFill>
                  <a:srgbClr val="00E444"/>
                </a:solidFill>
              </a:rPr>
              <a:t>attribute </a:t>
            </a:r>
            <a:r>
              <a:rPr lang="zh-CN" altLang="en-US" sz="2600" dirty="0" smtClean="0"/>
              <a:t>）</a:t>
            </a:r>
            <a:endParaRPr lang="zh-CN" altLang="en-US" sz="26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一个属性，不出现在任何一个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候选码</a:t>
            </a:r>
            <a:r>
              <a:rPr lang="zh-CN" altLang="en-US" sz="2000" dirty="0" smtClean="0"/>
              <a:t>中</a:t>
            </a:r>
            <a:endParaRPr lang="zh-CN" alt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D, E</a:t>
            </a:r>
            <a:endParaRPr lang="en-US" altLang="zh-CN" sz="2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600" dirty="0" smtClean="0"/>
              <a:t>（候选码）码的一部分</a:t>
            </a:r>
            <a:endParaRPr lang="zh-CN" altLang="en-US" sz="26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就是候选码的真子集。</a:t>
            </a:r>
            <a:endParaRPr lang="zh-CN" altLang="en-US" sz="2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 smtClean="0"/>
              <a:t>例如，</a:t>
            </a:r>
            <a:r>
              <a:rPr lang="en-US" altLang="zh-CN" sz="2000" dirty="0" smtClean="0"/>
              <a:t>AB, BC, AC, A, B, C</a:t>
            </a:r>
            <a:r>
              <a:rPr lang="zh-CN" altLang="en-US" sz="2000" dirty="0" smtClean="0"/>
              <a:t>等等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一些术语和解释</a:t>
            </a:r>
            <a:endParaRPr lang="zh-CN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600" dirty="0" smtClean="0"/>
              <a:t>超码</a:t>
            </a:r>
            <a:endParaRPr lang="zh-CN" altLang="en-US" sz="2600" dirty="0" smtClean="0"/>
          </a:p>
          <a:p>
            <a:pPr lvl="1" eaLnBrk="1" hangingPunct="1"/>
            <a:r>
              <a:rPr lang="zh-CN" altLang="en-US" sz="2000" dirty="0" smtClean="0"/>
              <a:t>具有唯一性的属性集。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超码里面如果有多余的属性，那么去除后剩下的就是候选码。所以直观上看，超码含有或等于候选码。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ABC, ABCD, ABCE, ABCDE</a:t>
            </a:r>
            <a:r>
              <a:rPr lang="zh-CN" altLang="en-US" sz="2000" dirty="0" smtClean="0"/>
              <a:t>都是超码</a:t>
            </a:r>
            <a:endParaRPr lang="zh-CN" altLang="en-US" sz="2000" dirty="0" smtClean="0"/>
          </a:p>
          <a:p>
            <a:pPr eaLnBrk="1" hangingPunct="1"/>
            <a:r>
              <a:rPr lang="zh-CN" altLang="en-US" sz="2600" dirty="0" smtClean="0"/>
              <a:t>非码</a:t>
            </a:r>
            <a:endParaRPr lang="zh-CN" altLang="en-US" sz="2600" dirty="0" smtClean="0"/>
          </a:p>
          <a:p>
            <a:pPr lvl="1" eaLnBrk="1" hangingPunct="1"/>
            <a:r>
              <a:rPr lang="zh-CN" altLang="en-US" sz="2000" dirty="0" smtClean="0"/>
              <a:t>非超码，也就是超码以外，不具有唯一性的属性集。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直观上看，非码不含有候选码</a:t>
            </a:r>
            <a:endParaRPr lang="zh-CN" altLang="en-US" sz="2000" dirty="0" smtClean="0"/>
          </a:p>
          <a:p>
            <a:pPr lvl="1" eaLnBrk="1" hangingPunct="1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AC, AD, CD, BD</a:t>
            </a:r>
            <a:r>
              <a:rPr lang="zh-CN" altLang="en-US" sz="2000" dirty="0" smtClean="0"/>
              <a:t>等都是非码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第二范式</a:t>
            </a:r>
            <a:endParaRPr lang="zh-CN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要求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关系在</a:t>
            </a:r>
            <a:r>
              <a:rPr lang="en-US" altLang="zh-CN" sz="2400" dirty="0" smtClean="0"/>
              <a:t>1NF</a:t>
            </a:r>
            <a:r>
              <a:rPr lang="zh-CN" altLang="en-US" sz="2400" dirty="0" smtClean="0"/>
              <a:t>中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每个非码属性都</a:t>
            </a:r>
            <a:r>
              <a:rPr lang="zh-CN" altLang="en-US" sz="2400" dirty="0" smtClean="0">
                <a:solidFill>
                  <a:schemeClr val="accent3">
                    <a:lumMod val="50000"/>
                  </a:schemeClr>
                </a:solidFill>
              </a:rPr>
              <a:t>完全函数依赖于</a:t>
            </a:r>
            <a:r>
              <a:rPr lang="zh-CN" altLang="en-US" sz="2400" dirty="0" smtClean="0"/>
              <a:t>候选码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判断是否属于</a:t>
            </a:r>
            <a:r>
              <a:rPr lang="en-US" altLang="zh-CN" sz="2400" dirty="0" smtClean="0"/>
              <a:t>2NF</a:t>
            </a:r>
            <a:r>
              <a:rPr lang="zh-CN" altLang="en-US" sz="2400" dirty="0" smtClean="0"/>
              <a:t>：检查每个非码属性，是否可能依赖于候选码的一部分？有，不属于，否则属于。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第二范式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例子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以下关系在</a:t>
            </a:r>
            <a:r>
              <a:rPr lang="en-US" altLang="zh-CN" sz="2400" dirty="0" smtClean="0"/>
              <a:t>1NF</a:t>
            </a:r>
            <a:r>
              <a:rPr lang="zh-CN" altLang="en-US" sz="2400" dirty="0" smtClean="0"/>
              <a:t>中？在</a:t>
            </a:r>
            <a:r>
              <a:rPr lang="en-US" altLang="zh-CN" sz="2400" dirty="0" smtClean="0"/>
              <a:t>2NF</a:t>
            </a:r>
            <a:r>
              <a:rPr lang="zh-CN" altLang="en-US" sz="2400" dirty="0" smtClean="0"/>
              <a:t>中？为什么？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它们有我们以前讨论过的四个问题吗？</a:t>
            </a:r>
            <a:endParaRPr lang="zh-CN" altLang="en-US" sz="2400" dirty="0" smtClean="0"/>
          </a:p>
        </p:txBody>
      </p:sp>
      <p:graphicFrame>
        <p:nvGraphicFramePr>
          <p:cNvPr id="701529" name="Group 89"/>
          <p:cNvGraphicFramePr>
            <a:graphicFrameLocks noGrp="1"/>
          </p:cNvGraphicFramePr>
          <p:nvPr/>
        </p:nvGraphicFramePr>
        <p:xfrm>
          <a:off x="628650" y="4092575"/>
          <a:ext cx="4348163" cy="2112965"/>
        </p:xfrm>
        <a:graphic>
          <a:graphicData uri="http://schemas.openxmlformats.org/drawingml/2006/table">
            <a:tbl>
              <a:tblPr/>
              <a:tblGrid>
                <a:gridCol w="816993"/>
                <a:gridCol w="928054"/>
                <a:gridCol w="1086280"/>
                <a:gridCol w="1516836"/>
              </a:tblGrid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database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algorithm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algorithm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476" name="Rectangle 36"/>
          <p:cNvSpPr>
            <a:spLocks noChangeArrowheads="1"/>
          </p:cNvSpPr>
          <p:nvPr/>
        </p:nvSpPr>
        <p:spPr bwMode="auto">
          <a:xfrm>
            <a:off x="1928813" y="3541713"/>
            <a:ext cx="17462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SC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1528" name="Group 88"/>
          <p:cNvGraphicFramePr>
            <a:graphicFrameLocks noGrp="1"/>
          </p:cNvGraphicFramePr>
          <p:nvPr/>
        </p:nvGraphicFramePr>
        <p:xfrm>
          <a:off x="5580063" y="4092575"/>
          <a:ext cx="2641599" cy="2112965"/>
        </p:xfrm>
        <a:graphic>
          <a:graphicData uri="http://schemas.openxmlformats.org/drawingml/2006/table">
            <a:tbl>
              <a:tblPr/>
              <a:tblGrid>
                <a:gridCol w="721548"/>
                <a:gridCol w="978370"/>
                <a:gridCol w="941681"/>
              </a:tblGrid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59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27" marB="468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1503" name="Rectangle 63"/>
          <p:cNvSpPr>
            <a:spLocks noChangeArrowheads="1"/>
          </p:cNvSpPr>
          <p:nvPr/>
        </p:nvSpPr>
        <p:spPr bwMode="auto">
          <a:xfrm>
            <a:off x="6027738" y="3541713"/>
            <a:ext cx="17462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SC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第三范式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554222" y="1453485"/>
            <a:ext cx="8101013" cy="4351338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要求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关系在</a:t>
            </a:r>
            <a:r>
              <a:rPr lang="en-US" altLang="zh-CN" sz="2400" dirty="0" smtClean="0"/>
              <a:t>1NF</a:t>
            </a:r>
            <a:r>
              <a:rPr lang="zh-CN" altLang="en-US" sz="2400" dirty="0" smtClean="0"/>
              <a:t>中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每个非码属性都非传递依赖于候选码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判断是否属于</a:t>
            </a:r>
            <a:r>
              <a:rPr lang="en-US" altLang="zh-CN" sz="2400" dirty="0" smtClean="0"/>
              <a:t>3NF</a:t>
            </a:r>
            <a:r>
              <a:rPr lang="zh-CN" altLang="en-US" sz="2400" dirty="0" smtClean="0"/>
              <a:t>：检查每个非码属性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是否只依赖于超码（包含候选码）。如果有依赖于非超码，不属于，否则属于。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注意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因为任何属性集都函数依赖于候选码</a:t>
            </a:r>
            <a:r>
              <a:rPr lang="en-US" altLang="zh-CN" sz="2400" dirty="0" smtClean="0"/>
              <a:t>(K</a:t>
            </a:r>
            <a:r>
              <a:rPr lang="zh-CN" altLang="en-US" sz="2400" dirty="0" smtClean="0"/>
              <a:t>→</a:t>
            </a:r>
            <a:r>
              <a:rPr lang="en-US" altLang="zh-CN" sz="2400" dirty="0" smtClean="0"/>
              <a:t>U)</a:t>
            </a:r>
            <a:r>
              <a:rPr lang="zh-CN" altLang="en-US" sz="2400" dirty="0" smtClean="0"/>
              <a:t>，所以非码属性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依赖于某个非码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的同时，也就传递依赖了候选码</a:t>
            </a:r>
            <a:r>
              <a:rPr lang="en-US" altLang="zh-CN" sz="2400" dirty="0" smtClean="0"/>
              <a:t>K (K</a:t>
            </a:r>
            <a:r>
              <a:rPr lang="zh-CN" altLang="en-US" sz="2400" dirty="0" smtClean="0"/>
              <a:t>→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→</a:t>
            </a:r>
            <a:r>
              <a:rPr lang="en-US" altLang="zh-CN" sz="2400" dirty="0" smtClean="0"/>
              <a:t>A)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第三范式</a:t>
            </a:r>
            <a:endParaRPr lang="zh-CN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例子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以下关系在</a:t>
            </a:r>
            <a:r>
              <a:rPr lang="en-US" altLang="zh-CN" sz="2400" dirty="0" smtClean="0"/>
              <a:t>3NF</a:t>
            </a:r>
            <a:r>
              <a:rPr lang="zh-CN" altLang="en-US" sz="2400" dirty="0" smtClean="0"/>
              <a:t>中？在</a:t>
            </a:r>
            <a:r>
              <a:rPr lang="en-US" altLang="zh-CN" sz="2400" dirty="0" smtClean="0"/>
              <a:t>2NF</a:t>
            </a:r>
            <a:r>
              <a:rPr lang="zh-CN" altLang="en-US" sz="2400" dirty="0" smtClean="0"/>
              <a:t>中？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它们有我们以前讨论过的四个问题吗？</a:t>
            </a:r>
            <a:endParaRPr lang="zh-CN" altLang="en-US" sz="2400" dirty="0" smtClean="0"/>
          </a:p>
        </p:txBody>
      </p:sp>
      <p:graphicFrame>
        <p:nvGraphicFramePr>
          <p:cNvPr id="705608" name="Group 72"/>
          <p:cNvGraphicFramePr>
            <a:graphicFrameLocks noGrp="1"/>
          </p:cNvGraphicFramePr>
          <p:nvPr/>
        </p:nvGraphicFramePr>
        <p:xfrm>
          <a:off x="628650" y="4140200"/>
          <a:ext cx="3983038" cy="2036765"/>
        </p:xfrm>
        <a:graphic>
          <a:graphicData uri="http://schemas.openxmlformats.org/drawingml/2006/table">
            <a:tbl>
              <a:tblPr/>
              <a:tblGrid>
                <a:gridCol w="720856"/>
                <a:gridCol w="1030886"/>
                <a:gridCol w="960633"/>
                <a:gridCol w="1270663"/>
              </a:tblGrid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小王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会计班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会计班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电算班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电算班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572" name="Rectangle 36"/>
          <p:cNvSpPr>
            <a:spLocks noChangeArrowheads="1"/>
          </p:cNvSpPr>
          <p:nvPr/>
        </p:nvSpPr>
        <p:spPr bwMode="auto">
          <a:xfrm>
            <a:off x="1747838" y="3616325"/>
            <a:ext cx="174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5609" name="Group 73"/>
          <p:cNvGraphicFramePr>
            <a:graphicFrameLocks noGrp="1"/>
          </p:cNvGraphicFramePr>
          <p:nvPr/>
        </p:nvGraphicFramePr>
        <p:xfrm>
          <a:off x="5262563" y="4140200"/>
          <a:ext cx="3252787" cy="2036765"/>
        </p:xfrm>
        <a:graphic>
          <a:graphicData uri="http://schemas.openxmlformats.org/drawingml/2006/table">
            <a:tbl>
              <a:tblPr/>
              <a:tblGrid>
                <a:gridCol w="842460"/>
                <a:gridCol w="1128926"/>
                <a:gridCol w="1281401"/>
              </a:tblGrid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kumimoji="0" lang="zh-CN" altLang="en-US" sz="20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姓名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班号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小王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小张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3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小孙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46815" marB="468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5599" name="Rectangle 63"/>
          <p:cNvSpPr>
            <a:spLocks noChangeArrowheads="1"/>
          </p:cNvSpPr>
          <p:nvPr/>
        </p:nvSpPr>
        <p:spPr bwMode="auto">
          <a:xfrm>
            <a:off x="6015038" y="3616325"/>
            <a:ext cx="1746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Student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Third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120" algn="l"/>
              </a:tabLst>
            </a:pPr>
            <a:r>
              <a:rPr lang="en-US" altLang="en-US" sz="2000" dirty="0"/>
              <a:t>A relation schema </a:t>
            </a:r>
            <a:r>
              <a:rPr lang="en-US" altLang="en-US" sz="2000" i="1" dirty="0"/>
              <a:t>R</a:t>
            </a:r>
            <a:r>
              <a:rPr lang="en-US" altLang="en-US" sz="2000" dirty="0"/>
              <a:t> is in </a:t>
            </a:r>
            <a:r>
              <a:rPr lang="en-US" altLang="en-US" sz="20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if for all: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dirty="0"/>
              <a:t>		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Monotype Sorts" pitchFamily="-65" charset="2"/>
              </a:rPr>
              <a:t> in </a:t>
            </a:r>
            <a:r>
              <a:rPr lang="en-US" altLang="en-US" sz="2000" i="1" dirty="0">
                <a:sym typeface="Monotype Sorts" pitchFamily="-65" charset="2"/>
              </a:rPr>
              <a:t>F</a:t>
            </a:r>
            <a:r>
              <a:rPr lang="en-US" altLang="en-US" sz="2000" baseline="30000" dirty="0">
                <a:sym typeface="Monotype Sorts" pitchFamily="-65" charset="2"/>
              </a:rPr>
              <a:t>+</a:t>
            </a:r>
            <a:endParaRPr lang="en-US" altLang="en-US" sz="2000" baseline="30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dirty="0">
                <a:sym typeface="Monotype Sorts" pitchFamily="-65" charset="2"/>
              </a:rPr>
              <a:t> </a:t>
            </a:r>
            <a:br>
              <a:rPr lang="en-US" altLang="en-US" sz="2000" dirty="0">
                <a:sym typeface="Monotype Sorts" pitchFamily="-65" charset="2"/>
              </a:rPr>
            </a:br>
            <a:r>
              <a:rPr lang="en-US" altLang="en-US" sz="2000" dirty="0">
                <a:sym typeface="Monotype Sorts" pitchFamily="-65" charset="2"/>
              </a:rPr>
              <a:t>at least one of the following holds: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is trivial (i.e.,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ym typeface="Greek Symbols"/>
              </a:rPr>
              <a:t>)</a:t>
            </a:r>
            <a:endParaRPr lang="en-US" altLang="en-US" sz="20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is a </a:t>
            </a:r>
            <a:r>
              <a:rPr lang="en-US" altLang="en-US" sz="2000" dirty="0" err="1">
                <a:sym typeface="Greek Symbols"/>
              </a:rPr>
              <a:t>superkey</a:t>
            </a:r>
            <a:r>
              <a:rPr lang="en-US" altLang="en-US" sz="2000" dirty="0">
                <a:sym typeface="Greek Symbols"/>
              </a:rPr>
              <a:t> for </a:t>
            </a:r>
            <a:r>
              <a:rPr lang="en-US" altLang="en-US" sz="2000" i="1" dirty="0">
                <a:sym typeface="Greek Symbols"/>
              </a:rPr>
              <a:t>R</a:t>
            </a:r>
            <a:endParaRPr lang="en-US" altLang="en-US" sz="2000" dirty="0">
              <a:sym typeface="Greek Symbols"/>
            </a:endParaRPr>
          </a:p>
          <a:p>
            <a:pPr lvl="1">
              <a:tabLst>
                <a:tab pos="2738120" algn="l"/>
              </a:tabLst>
            </a:pPr>
            <a:r>
              <a:rPr lang="en-US" altLang="en-US" sz="2000" dirty="0">
                <a:sym typeface="Greek Symbols"/>
              </a:rPr>
              <a:t>Each attribute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 –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is contained in a candidate key for </a:t>
            </a:r>
            <a:r>
              <a:rPr lang="en-US" altLang="en-US" sz="2000" i="1" dirty="0">
                <a:sym typeface="Greek Symbols"/>
              </a:rPr>
              <a:t>R.</a:t>
            </a:r>
            <a:endParaRPr lang="en-US" altLang="en-US" sz="2000" i="1" dirty="0">
              <a:sym typeface="Greek Symbols"/>
            </a:endParaRPr>
          </a:p>
          <a:p>
            <a:pPr lvl="1">
              <a:buFont typeface="Monotype Sorts" pitchFamily="-65" charset="2"/>
              <a:buNone/>
              <a:tabLst>
                <a:tab pos="2738120" algn="l"/>
              </a:tabLst>
            </a:pPr>
            <a:r>
              <a:rPr lang="en-US" altLang="en-US" sz="2000" i="1" dirty="0">
                <a:sym typeface="Greek Symbols"/>
              </a:rPr>
              <a:t>   </a:t>
            </a:r>
            <a:r>
              <a:rPr lang="en-US" altLang="en-US" sz="2000" dirty="0">
                <a:sym typeface="Greek Symbols"/>
              </a:rPr>
              <a:t>(</a:t>
            </a:r>
            <a:r>
              <a:rPr lang="en-US" altLang="en-US" sz="2000" b="1" dirty="0">
                <a:sym typeface="Greek Symbols"/>
              </a:rPr>
              <a:t>NOTE</a:t>
            </a:r>
            <a:r>
              <a:rPr lang="en-US" altLang="en-US" sz="2000" i="1" dirty="0">
                <a:sym typeface="Greek Symbols"/>
              </a:rPr>
              <a:t>: </a:t>
            </a:r>
            <a:r>
              <a:rPr lang="en-US" altLang="en-US" sz="2000" dirty="0">
                <a:sym typeface="Greek Symbols"/>
              </a:rPr>
              <a:t>each attribute may be in a different candidate key)</a:t>
            </a:r>
            <a:endParaRPr lang="en-US" altLang="en-US" sz="2000" i="1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2000" dirty="0">
                <a:sym typeface="Greek Symbols"/>
              </a:rPr>
              <a:t>If a relation is in BCNF it is in 3NF (since in BCNF one of the first two conditions above must hold).</a:t>
            </a:r>
            <a:endParaRPr lang="en-US" altLang="en-US" sz="2000" dirty="0">
              <a:sym typeface="Greek Symbols"/>
            </a:endParaRPr>
          </a:p>
          <a:p>
            <a:pPr>
              <a:tabLst>
                <a:tab pos="2738120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Third condition is a minimal relaxation of BCNF to ensure dependency preservation </a:t>
            </a:r>
            <a:r>
              <a:rPr lang="en-US" altLang="en-US" sz="2000" dirty="0"/>
              <a:t>(will see why later).</a:t>
            </a:r>
            <a:endParaRPr lang="en-US" altLang="en-US" sz="2000" dirty="0"/>
          </a:p>
          <a:p>
            <a:pPr>
              <a:tabLst>
                <a:tab pos="2738120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i="1" dirty="0" err="1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   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Two candidate keys =  {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}, {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ym typeface="Symbol" panose="05050102010706020507" pitchFamily="18" charset="2"/>
              </a:rPr>
              <a:t>i_ID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We have seen before that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Monotype Sorts" pitchFamily="-65" charset="2"/>
              </a:rPr>
              <a:t>is </a:t>
            </a:r>
            <a:r>
              <a:rPr lang="en-US" altLang="en-US" sz="2000" dirty="0">
                <a:solidFill>
                  <a:srgbClr val="002060"/>
                </a:solidFill>
                <a:sym typeface="Monotype Sorts" pitchFamily="-65" charset="2"/>
              </a:rPr>
              <a:t>not</a:t>
            </a:r>
            <a:r>
              <a:rPr lang="en-US" altLang="en-US" sz="2000" dirty="0">
                <a:sym typeface="Monotype Sorts" pitchFamily="-65" charset="2"/>
              </a:rPr>
              <a:t> in BCNF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i="1" dirty="0">
                <a:sym typeface="Monotype Sorts" pitchFamily="-65" charset="2"/>
              </a:rPr>
              <a:t>R,  </a:t>
            </a:r>
            <a:r>
              <a:rPr lang="en-US" altLang="en-US" sz="2000" dirty="0">
                <a:sym typeface="Monotype Sorts" pitchFamily="-65" charset="2"/>
              </a:rPr>
              <a:t>however, 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in  3NF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i="1" dirty="0"/>
              <a:t> 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Monotype Sorts" pitchFamily="-65" charset="2"/>
              </a:rPr>
              <a:t>is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dirty="0"/>
              <a:t> </a:t>
            </a:r>
            <a:r>
              <a:rPr lang="en-US" altLang="en-US" sz="2000" i="1" dirty="0" err="1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 and 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i_ID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NOT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r>
              <a:rPr lang="en-US" altLang="en-US" sz="2000" dirty="0">
                <a:sym typeface="Monotype Sorts" pitchFamily="-65" charset="2"/>
              </a:rPr>
              <a:t>, but:</a:t>
            </a:r>
            <a:endParaRPr lang="en-US" altLang="en-US" sz="2000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{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dirty="0">
                <a:sym typeface="Monotype Sorts" pitchFamily="-65" charset="2"/>
              </a:rPr>
              <a:t>} – {</a:t>
            </a:r>
            <a:r>
              <a:rPr lang="en-US" altLang="en-US" sz="2000" i="1" dirty="0" err="1"/>
              <a:t>i_ID</a:t>
            </a:r>
            <a:r>
              <a:rPr lang="en-US" altLang="en-US" sz="2000" dirty="0">
                <a:sym typeface="Monotype Sorts" pitchFamily="-65" charset="2"/>
              </a:rPr>
              <a:t> }  = 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} and</a:t>
            </a:r>
            <a:endParaRPr lang="en-US" altLang="en-US" sz="2000" dirty="0">
              <a:sym typeface="Monotype Sorts" pitchFamily="-65" charset="2"/>
            </a:endParaRPr>
          </a:p>
          <a:p>
            <a:pPr lvl="2"/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Greek Symbols"/>
              </a:rPr>
              <a:t>is contained in a  candidate key</a:t>
            </a:r>
            <a:endParaRPr lang="en-US" altLang="en-US" sz="20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zh-CN" altLang="en-US" sz="2000" i="1" dirty="0" smtClean="0">
                <a:solidFill>
                  <a:schemeClr val="accent3">
                    <a:lumMod val="50000"/>
                  </a:schemeClr>
                </a:solidFill>
                <a:sym typeface="Symbol" panose="05050102010706020507" pitchFamily="18" charset="2"/>
              </a:rPr>
              <a:t>不用管主属性？</a:t>
            </a:r>
            <a:endParaRPr lang="en-US" altLang="en-US" sz="2000" i="1" dirty="0">
              <a:solidFill>
                <a:schemeClr val="accent3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考虑以下数据库设计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关系：</a:t>
            </a:r>
            <a:r>
              <a:rPr lang="en-US" altLang="zh-CN" sz="2400" dirty="0" smtClean="0"/>
              <a:t>worker (</a:t>
            </a:r>
            <a:r>
              <a:rPr lang="en-US" altLang="zh-CN" sz="2400" u="sng" dirty="0" smtClean="0"/>
              <a:t>name</a:t>
            </a:r>
            <a:r>
              <a:rPr lang="en-US" altLang="zh-CN" sz="2400" dirty="0" smtClean="0"/>
              <a:t>, branch, manager)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假设一个部门仅有一位经理。但反过来，一个经理可以是多个部门的经理。</a:t>
            </a:r>
            <a:endParaRPr lang="zh-CN" altLang="en-US" sz="2400" dirty="0" smtClean="0"/>
          </a:p>
        </p:txBody>
      </p:sp>
      <p:graphicFrame>
        <p:nvGraphicFramePr>
          <p:cNvPr id="65130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Redundancy in 3NF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2000" dirty="0"/>
              <a:t>Consider  the schema R below,  which is in 3NF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What is wrong with the table?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/>
              <a:t>R = </a:t>
            </a:r>
            <a:r>
              <a:rPr lang="en-US" altLang="en-US" sz="2000" dirty="0"/>
              <a:t>(</a:t>
            </a:r>
            <a:r>
              <a:rPr lang="en-US" altLang="en-US" sz="2000" i="1" dirty="0"/>
              <a:t>J, K, L </a:t>
            </a:r>
            <a:r>
              <a:rPr lang="en-US" altLang="en-US" sz="2000" dirty="0"/>
              <a:t>)</a:t>
            </a:r>
            <a:endParaRPr lang="en-US" altLang="en-US" sz="20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/>
              <a:t>F = </a:t>
            </a:r>
            <a:r>
              <a:rPr lang="en-US" altLang="en-US" sz="2000" dirty="0"/>
              <a:t>{</a:t>
            </a:r>
            <a:r>
              <a:rPr lang="en-US" altLang="en-US" sz="2000" i="1" dirty="0"/>
              <a:t>JK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L, L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K 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endParaRPr lang="en-US" altLang="en-US" sz="2000" dirty="0">
              <a:sym typeface="Monotype Sorts" pitchFamily="-65" charset="2"/>
            </a:endParaRP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Monotype Sorts" pitchFamily="-65" charset="2"/>
              </a:rPr>
              <a:t>And an instance table:</a:t>
            </a:r>
            <a:endParaRPr lang="en-US" altLang="en-US" sz="2000" dirty="0">
              <a:sym typeface="Monotype Sorts" pitchFamily="-65" charset="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793279"/>
            <a:ext cx="747293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/>
              <a:t>Repetition of information</a:t>
            </a:r>
            <a:endParaRPr lang="en-US" altLang="en-US" sz="2000" dirty="0"/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/>
              <a:t>Need to use null values (e.g., to represent the relationship </a:t>
            </a:r>
            <a:r>
              <a:rPr lang="en-US" altLang="en-US" sz="2000" i="1" dirty="0">
                <a:sym typeface="Monotype Sorts" pitchFamily="-65" charset="2"/>
              </a:rPr>
              <a:t>l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, </a:t>
            </a:r>
            <a:r>
              <a:rPr lang="en-US" altLang="en-US" sz="2000" i="1" dirty="0">
                <a:sym typeface="Monotype Sorts" pitchFamily="-65" charset="2"/>
              </a:rPr>
              <a:t>k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2000" dirty="0">
                <a:sym typeface="Monotype Sorts" pitchFamily="-65" charset="2"/>
              </a:rPr>
              <a:t>     where there is no corresponding value for </a:t>
            </a:r>
            <a:r>
              <a:rPr lang="en-US" altLang="en-US" sz="2000" i="1" dirty="0">
                <a:sym typeface="Monotype Sorts" pitchFamily="-65" charset="2"/>
              </a:rPr>
              <a:t>J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373" y="2546652"/>
            <a:ext cx="1350380" cy="172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relation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BCNF with respect to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of functional  dependencies if for all functional dependencies in </a:t>
            </a:r>
            <a:r>
              <a:rPr lang="en-US" altLang="en-US" sz="2400" i="1" dirty="0"/>
              <a:t>F</a:t>
            </a:r>
            <a:r>
              <a:rPr lang="en-US" altLang="en-US" sz="2400" baseline="30000" dirty="0"/>
              <a:t>+</a:t>
            </a:r>
            <a:r>
              <a:rPr lang="en-US" altLang="en-US" sz="2400" dirty="0"/>
              <a:t> of the form </a:t>
            </a:r>
            <a:endParaRPr lang="en-US" altLang="en-US" sz="2400" dirty="0"/>
          </a:p>
          <a:p>
            <a:pPr>
              <a:buFont typeface="Monotype Sorts" pitchFamily="-65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      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endParaRPr lang="en-US" altLang="en-US" sz="2400" i="1" dirty="0">
              <a:sym typeface="Greek Symbols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400" i="1" dirty="0">
                <a:sym typeface="Greek Symbols"/>
              </a:rPr>
              <a:t>      </a:t>
            </a:r>
            <a:r>
              <a:rPr lang="en-US" altLang="en-US" sz="2400" dirty="0">
                <a:sym typeface="Greek Symbols"/>
              </a:rPr>
              <a:t>where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at least one of the following holds: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ym typeface="Greek Symbols"/>
              </a:rPr>
              <a:t>  </a:t>
            </a:r>
            <a:r>
              <a:rPr lang="en-US" altLang="en-US" sz="2400" dirty="0">
                <a:sym typeface="Greek Symbols"/>
              </a:rPr>
              <a:t>is trivial (i.e.,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 </a:t>
            </a:r>
            <a:r>
              <a:rPr lang="en-US" altLang="en-US" sz="2400" dirty="0">
                <a:sym typeface="Greek Symbols"/>
              </a:rPr>
              <a:t>)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>
                <a:sym typeface="Greek Symbols"/>
              </a:rPr>
              <a:t> is a </a:t>
            </a:r>
            <a:r>
              <a:rPr lang="en-US" altLang="en-US" sz="2400" dirty="0" err="1">
                <a:sym typeface="Greek Symbols"/>
              </a:rPr>
              <a:t>superkey</a:t>
            </a:r>
            <a:r>
              <a:rPr lang="en-US" altLang="en-US" sz="2400" dirty="0">
                <a:sym typeface="Greek Symbols"/>
              </a:rPr>
              <a:t> for </a:t>
            </a:r>
            <a:r>
              <a:rPr lang="en-US" altLang="en-US" sz="2400" i="1" dirty="0">
                <a:sym typeface="Greek Symbols"/>
              </a:rPr>
              <a:t>R</a:t>
            </a:r>
            <a:endParaRPr lang="en-US" altLang="en-US" sz="2400" i="1" dirty="0">
              <a:sym typeface="Greek Symbols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Boyce-Codd Normal Form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Example schema  that is </a:t>
            </a:r>
            <a:r>
              <a:rPr lang="en-US" altLang="en-US" sz="2000" b="1" i="1" dirty="0"/>
              <a:t>not</a:t>
            </a:r>
            <a:r>
              <a:rPr lang="en-US" altLang="en-US" sz="2000" dirty="0"/>
              <a:t>  in BCNF: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   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(</a:t>
            </a:r>
            <a:r>
              <a:rPr lang="en-US" altLang="en-US" sz="2000" i="1" u="sng" dirty="0"/>
              <a:t>ID, </a:t>
            </a:r>
            <a:r>
              <a:rPr lang="en-US" altLang="en-US" sz="2000" i="1" dirty="0"/>
              <a:t>name, salary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dept_name</a:t>
            </a:r>
            <a:r>
              <a:rPr lang="en-US" altLang="en-US" sz="2000" i="1" u="sng" dirty="0"/>
              <a:t>, </a:t>
            </a:r>
            <a:r>
              <a:rPr lang="en-US" altLang="en-US" sz="2000" i="1" dirty="0"/>
              <a:t>building, budget 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r>
              <a:rPr lang="en-US" altLang="en-US" sz="2000" dirty="0"/>
              <a:t>      because 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dept_name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building, budget  </a:t>
            </a:r>
            <a:endParaRPr lang="en-US" altLang="en-US" sz="2000" i="1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holds on </a:t>
            </a:r>
            <a:r>
              <a:rPr lang="en-US" altLang="en-US" sz="2000" i="1" dirty="0" err="1">
                <a:sym typeface="Monotype Sorts" pitchFamily="-65" charset="2"/>
              </a:rPr>
              <a:t>in_dep</a:t>
            </a:r>
            <a:endParaRPr lang="en-US" altLang="en-US" sz="2000" i="1" dirty="0">
              <a:sym typeface="Monotype Sorts" pitchFamily="-65" charset="2"/>
            </a:endParaRPr>
          </a:p>
          <a:p>
            <a:pPr lvl="2"/>
            <a:r>
              <a:rPr lang="en-US" altLang="en-US" sz="2000" dirty="0">
                <a:sym typeface="Monotype Sorts" pitchFamily="-65" charset="2"/>
              </a:rPr>
              <a:t>but </a:t>
            </a:r>
            <a:r>
              <a:rPr lang="en-US" altLang="en-US" sz="2000" i="1" dirty="0" err="1" smtClean="0">
                <a:sym typeface="Monotype Sorts" pitchFamily="-65" charset="2"/>
              </a:rPr>
              <a:t>dept_name</a:t>
            </a:r>
            <a:r>
              <a:rPr lang="en-US" altLang="en-US" sz="2000" dirty="0" smtClean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is not a </a:t>
            </a:r>
            <a:r>
              <a:rPr lang="en-US" altLang="en-US" sz="2000" dirty="0" err="1">
                <a:sym typeface="Monotype Sorts" pitchFamily="-65" charset="2"/>
              </a:rPr>
              <a:t>superkey</a:t>
            </a:r>
            <a:endParaRPr lang="en-US" altLang="en-US" sz="2000" dirty="0">
              <a:sym typeface="Monotype Sorts" pitchFamily="-65" charset="2"/>
            </a:endParaRPr>
          </a:p>
          <a:p>
            <a:r>
              <a:rPr lang="en-US" altLang="en-US" sz="2000" dirty="0">
                <a:sym typeface="Monotype Sorts" pitchFamily="-65" charset="2"/>
              </a:rPr>
              <a:t>When decompose  </a:t>
            </a:r>
            <a:r>
              <a:rPr lang="en-US" altLang="en-US" sz="2000" i="1" dirty="0" err="1">
                <a:sym typeface="Monotype Sorts" pitchFamily="-65" charset="2"/>
              </a:rPr>
              <a:t>in_dept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into</a:t>
            </a:r>
            <a:r>
              <a:rPr lang="en-US" altLang="en-US" sz="2000" i="1" dirty="0">
                <a:sym typeface="Monotype Sorts" pitchFamily="-65" charset="2"/>
              </a:rPr>
              <a:t> instructor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department </a:t>
            </a:r>
            <a:endParaRPr lang="en-US" altLang="en-US" sz="2000" i="1" dirty="0">
              <a:sym typeface="Monotype Sorts" pitchFamily="-65" charset="2"/>
            </a:endParaRPr>
          </a:p>
          <a:p>
            <a:pPr lvl="1"/>
            <a:r>
              <a:rPr lang="en-US" altLang="en-US" sz="2000" i="1" dirty="0">
                <a:sym typeface="Monotype Sorts" pitchFamily="-65" charset="2"/>
              </a:rPr>
              <a:t>instructor</a:t>
            </a:r>
            <a:r>
              <a:rPr lang="en-US" altLang="en-US" sz="2000" dirty="0">
                <a:sym typeface="Monotype Sorts" pitchFamily="-65" charset="2"/>
              </a:rPr>
              <a:t>  is in BCNF</a:t>
            </a:r>
            <a:endParaRPr lang="en-US" altLang="en-US" sz="2000" dirty="0">
              <a:sym typeface="Monotype Sorts" pitchFamily="-65" charset="2"/>
            </a:endParaRPr>
          </a:p>
          <a:p>
            <a:pPr lvl="1"/>
            <a:r>
              <a:rPr lang="en-US" altLang="en-US" sz="2000" i="1" dirty="0">
                <a:sym typeface="Monotype Sorts" pitchFamily="-65" charset="2"/>
              </a:rPr>
              <a:t>department </a:t>
            </a:r>
            <a:r>
              <a:rPr lang="en-US" altLang="en-US" sz="2000" dirty="0">
                <a:sym typeface="Monotype Sorts" pitchFamily="-65" charset="2"/>
              </a:rPr>
              <a:t>is in BCNF</a:t>
            </a: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pPr>
              <a:buFont typeface="Monotype Sorts" pitchFamily="-65" charset="2"/>
              <a:buNone/>
            </a:pPr>
            <a:endParaRPr lang="en-US" altLang="en-US" sz="2000" dirty="0">
              <a:sym typeface="Monotype Sorts" pitchFamily="-65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例子：范式</a:t>
            </a:r>
            <a:endParaRPr lang="zh-CN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例子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考虑以下关系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R(S, T, C)</a:t>
            </a:r>
            <a:endParaRPr lang="en-US" altLang="zh-CN" sz="2400" dirty="0" smtClean="0"/>
          </a:p>
          <a:p>
            <a:pPr lvl="1" algn="ctr" eaLnBrk="1" hangingPunct="1"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S: </a:t>
            </a:r>
            <a:r>
              <a:rPr lang="zh-CN" altLang="en-US" sz="2400" dirty="0" smtClean="0"/>
              <a:t>学生</a:t>
            </a:r>
            <a:r>
              <a:rPr lang="en-US" altLang="zh-CN" sz="2400" dirty="0" smtClean="0"/>
              <a:t>;     T: </a:t>
            </a:r>
            <a:r>
              <a:rPr lang="zh-CN" altLang="en-US" sz="2400" dirty="0" smtClean="0"/>
              <a:t>教师</a:t>
            </a:r>
            <a:r>
              <a:rPr lang="en-US" altLang="zh-CN" sz="2400" dirty="0" smtClean="0"/>
              <a:t>;    C: </a:t>
            </a:r>
            <a:r>
              <a:rPr lang="zh-CN" altLang="en-US" sz="2400" dirty="0" smtClean="0"/>
              <a:t>课程</a:t>
            </a:r>
            <a:endParaRPr lang="zh-CN" altLang="en-US" sz="2400" dirty="0" smtClean="0"/>
          </a:p>
        </p:txBody>
      </p:sp>
      <p:graphicFrame>
        <p:nvGraphicFramePr>
          <p:cNvPr id="725030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5026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/>
            <a:r>
              <a:rPr lang="zh-CN" altLang="en-US" sz="2400" dirty="0" smtClean="0"/>
              <a:t>假设一个教师只教一门课程，但是一门课程有多个教师。也就是</a:t>
            </a:r>
            <a:r>
              <a:rPr lang="en-US" altLang="zh-CN" sz="2400" dirty="0" smtClean="0"/>
              <a:t>T→C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假设给定一个学生和一门课程，只有一个老师给他上这门课程。也就是</a:t>
            </a:r>
            <a:r>
              <a:rPr lang="en-US" altLang="zh-CN" sz="2400" dirty="0" smtClean="0"/>
              <a:t>SC→T</a:t>
            </a:r>
            <a:endParaRPr lang="en-US" altLang="zh-CN" sz="2400" dirty="0" smtClean="0"/>
          </a:p>
          <a:p>
            <a:pPr lvl="1" eaLnBrk="1" hangingPunct="1"/>
            <a:endParaRPr lang="en-US" altLang="zh-CN" sz="1800" dirty="0" smtClean="0"/>
          </a:p>
          <a:p>
            <a:pPr lvl="1" eaLnBrk="1" hangingPunct="1"/>
            <a:r>
              <a:rPr lang="zh-CN" altLang="en-US" sz="2400" dirty="0" smtClean="0"/>
              <a:t>所以函数依赖集为</a:t>
            </a:r>
            <a:r>
              <a:rPr lang="en-US" altLang="zh-CN" sz="2400" dirty="0" smtClean="0"/>
              <a:t>:  F={ T→C, SC→T }</a:t>
            </a:r>
            <a:endParaRPr lang="zh-CN" altLang="en-US" sz="2400" dirty="0" smtClean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bldLvl="2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R(S, T, C),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F={ T→C, SC→T }</a:t>
            </a:r>
            <a:endParaRPr lang="zh-CN" altLang="en-US" sz="2800" dirty="0" smtClean="0"/>
          </a:p>
          <a:p>
            <a:pPr lvl="1" eaLnBrk="1" hangingPunct="1"/>
            <a:endParaRPr lang="en-US" altLang="zh-CN" sz="1200" dirty="0" smtClean="0"/>
          </a:p>
          <a:p>
            <a:pPr lvl="1" eaLnBrk="1" hangingPunct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1: R</a:t>
            </a:r>
            <a:r>
              <a:rPr lang="zh-CN" altLang="en-US" sz="2400" dirty="0" smtClean="0"/>
              <a:t>的候选码是什么？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候选码</a:t>
            </a:r>
            <a:r>
              <a:rPr lang="en-US" altLang="zh-CN" sz="2400" dirty="0" smtClean="0"/>
              <a:t>: ST, SC </a:t>
            </a:r>
            <a:endParaRPr lang="en-US" altLang="zh-CN" sz="2400" dirty="0" smtClean="0"/>
          </a:p>
          <a:p>
            <a:pPr lvl="2" eaLnBrk="1" hangingPunct="1"/>
            <a:r>
              <a:rPr lang="zh-CN" altLang="en-US" sz="2400" dirty="0" smtClean="0"/>
              <a:t>证明</a:t>
            </a:r>
            <a:r>
              <a:rPr lang="en-US" altLang="zh-CN" sz="2400" dirty="0" smtClean="0"/>
              <a:t>: (ST)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=(STC), (SC)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=(STC),</a:t>
            </a:r>
            <a:r>
              <a:rPr lang="zh-CN" altLang="en-US" sz="2400" dirty="0" smtClean="0"/>
              <a:t>所以</a:t>
            </a:r>
            <a:r>
              <a:rPr lang="en-US" altLang="zh-CN" sz="2400" dirty="0" smtClean="0"/>
              <a:t>ST, SC</a:t>
            </a:r>
            <a:r>
              <a:rPr lang="zh-CN" altLang="en-US" sz="2400" dirty="0" smtClean="0"/>
              <a:t>是超码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而</a:t>
            </a:r>
            <a:r>
              <a:rPr lang="en-US" altLang="zh-CN" sz="2400" dirty="0" smtClean="0"/>
              <a:t>(S)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=(S), (T)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=(TC), (C)</a:t>
            </a:r>
            <a:r>
              <a:rPr lang="en-US" altLang="zh-CN" sz="2400" baseline="30000" dirty="0" smtClean="0"/>
              <a:t>+</a:t>
            </a:r>
            <a:r>
              <a:rPr lang="en-US" altLang="zh-CN" sz="2400" dirty="0" smtClean="0"/>
              <a:t>=(C), </a:t>
            </a:r>
            <a:r>
              <a:rPr lang="zh-CN" altLang="en-US" sz="2400" dirty="0" smtClean="0"/>
              <a:t>所以</a:t>
            </a:r>
            <a:r>
              <a:rPr lang="en-US" altLang="zh-CN" sz="2400" dirty="0" smtClean="0"/>
              <a:t>ST, SC</a:t>
            </a:r>
            <a:r>
              <a:rPr lang="zh-CN" altLang="en-US" sz="2400" dirty="0" smtClean="0"/>
              <a:t>的真子集都不是超码</a:t>
            </a:r>
            <a:endParaRPr lang="en-US" altLang="zh-CN" sz="2400" dirty="0" smtClean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ldLvl="2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范式</a:t>
            </a:r>
            <a:endParaRPr lang="zh-CN" altLang="en-US" dirty="0" smtClean="0"/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R(S, T, C),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F={ T→C, SC→T }, </a:t>
            </a:r>
            <a:br>
              <a:rPr lang="en-US" altLang="zh-CN" sz="2800" dirty="0" smtClean="0"/>
            </a:br>
            <a:r>
              <a:rPr lang="zh-CN" altLang="en-US" sz="2600" dirty="0" smtClean="0"/>
              <a:t>候选码</a:t>
            </a:r>
            <a:r>
              <a:rPr lang="en-US" altLang="zh-CN" sz="2600" dirty="0" smtClean="0"/>
              <a:t>: ST, SC</a:t>
            </a:r>
            <a:endParaRPr lang="zh-CN" altLang="en-US" sz="2600" dirty="0" smtClean="0"/>
          </a:p>
          <a:p>
            <a:pPr lvl="1" eaLnBrk="1" hangingPunct="1"/>
            <a:endParaRPr lang="en-US" altLang="zh-CN" sz="1200" dirty="0" smtClean="0"/>
          </a:p>
          <a:p>
            <a:pPr lvl="1" eaLnBrk="1" hangingPunct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2: R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3NF</a:t>
            </a:r>
            <a:r>
              <a:rPr lang="zh-CN" altLang="en-US" sz="2400" dirty="0" smtClean="0"/>
              <a:t>中么？在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中么？</a:t>
            </a:r>
            <a:endParaRPr lang="zh-CN" altLang="en-US" sz="2400" dirty="0" smtClean="0"/>
          </a:p>
          <a:p>
            <a:pPr lvl="2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3NF</a:t>
            </a:r>
            <a:r>
              <a:rPr lang="zh-CN" altLang="en-US" sz="2400" dirty="0" smtClean="0"/>
              <a:t>中，因为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中没有非码属性</a:t>
            </a:r>
            <a:endParaRPr lang="en-US" altLang="zh-CN" sz="2400" dirty="0" smtClean="0"/>
          </a:p>
          <a:p>
            <a:pPr lvl="2" eaLnBrk="1" hangingPunct="1"/>
            <a:r>
              <a:rPr lang="en-US" altLang="zh-CN" sz="2400" dirty="0" smtClean="0"/>
              <a:t>R</a:t>
            </a:r>
            <a:r>
              <a:rPr lang="zh-CN" altLang="en-US" sz="2400" dirty="0" smtClean="0"/>
              <a:t>不在</a:t>
            </a:r>
            <a:r>
              <a:rPr lang="en-US" altLang="zh-CN" sz="2400" dirty="0" smtClean="0"/>
              <a:t>BCNF</a:t>
            </a:r>
            <a:r>
              <a:rPr lang="zh-CN" altLang="en-US" sz="2400" dirty="0" smtClean="0"/>
              <a:t>中，因为</a:t>
            </a:r>
            <a:r>
              <a:rPr lang="en-US" altLang="zh-CN" sz="2400" dirty="0" smtClean="0"/>
              <a:t>T→C</a:t>
            </a:r>
            <a:r>
              <a:rPr lang="zh-CN" altLang="en-US" sz="2400" dirty="0" smtClean="0"/>
              <a:t>是非平凡的，且左边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不是超码</a:t>
            </a:r>
            <a:endParaRPr lang="en-US" altLang="zh-CN" sz="2400" dirty="0" smtClean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bldLvl="2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BC</a:t>
            </a:r>
            <a:r>
              <a:rPr lang="zh-CN" altLang="en-US" smtClean="0"/>
              <a:t>范式</a:t>
            </a:r>
            <a:endParaRPr lang="zh-CN" altLang="en-US" smtClean="0"/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R(S, T, C), 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F={ T→C, SC→T }, </a:t>
            </a:r>
            <a:br>
              <a:rPr lang="en-US" altLang="zh-CN" sz="2800" dirty="0" smtClean="0"/>
            </a:br>
            <a:r>
              <a:rPr lang="zh-CN" altLang="en-US" sz="2600" dirty="0" smtClean="0"/>
              <a:t>候选码</a:t>
            </a:r>
            <a:r>
              <a:rPr lang="en-US" altLang="zh-CN" sz="2600" dirty="0" smtClean="0"/>
              <a:t>: ST, SC</a:t>
            </a:r>
            <a:endParaRPr lang="zh-CN" altLang="en-US" sz="2600" dirty="0" smtClean="0"/>
          </a:p>
          <a:p>
            <a:pPr lvl="1" eaLnBrk="1" hangingPunct="1"/>
            <a:endParaRPr lang="en-US" altLang="zh-CN" sz="1400" dirty="0" smtClean="0"/>
          </a:p>
          <a:p>
            <a:pPr lvl="1" eaLnBrk="1" hangingPunct="1"/>
            <a:r>
              <a:rPr lang="zh-CN" altLang="en-US" sz="2400" dirty="0" smtClean="0"/>
              <a:t>问题</a:t>
            </a:r>
            <a:r>
              <a:rPr lang="en-US" altLang="zh-CN" sz="2400" dirty="0" smtClean="0"/>
              <a:t>3: </a:t>
            </a:r>
            <a:r>
              <a:rPr lang="zh-CN" altLang="en-US" sz="2400" dirty="0" smtClean="0"/>
              <a:t>它们有我们以前讨论过的四个问题吗？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是的，因为组合</a:t>
            </a:r>
            <a:r>
              <a:rPr lang="en-US" altLang="zh-CN" sz="2400" dirty="0" smtClean="0"/>
              <a:t>(T, C)</a:t>
            </a:r>
            <a:r>
              <a:rPr lang="zh-CN" altLang="en-US" sz="2400" dirty="0" smtClean="0"/>
              <a:t>的值重复</a:t>
            </a:r>
            <a:endParaRPr lang="zh-CN" altLang="en-US" sz="2400" dirty="0" smtClean="0"/>
          </a:p>
        </p:txBody>
      </p:sp>
      <p:graphicFrame>
        <p:nvGraphicFramePr>
          <p:cNvPr id="6" name="Group 38"/>
          <p:cNvGraphicFramePr>
            <a:graphicFrameLocks noGrp="1"/>
          </p:cNvGraphicFramePr>
          <p:nvPr/>
        </p:nvGraphicFramePr>
        <p:xfrm>
          <a:off x="4451350" y="4406900"/>
          <a:ext cx="4064001" cy="1905000"/>
        </p:xfrm>
        <a:graphic>
          <a:graphicData uri="http://schemas.openxmlformats.org/drawingml/2006/table">
            <a:tbl>
              <a:tblPr/>
              <a:tblGrid>
                <a:gridCol w="1245275"/>
                <a:gridCol w="1408614"/>
                <a:gridCol w="1410112"/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Java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C++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6261100" y="3883025"/>
            <a:ext cx="444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1" grpId="0" bldLvl="2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  <a:endParaRPr lang="zh-CN" altLang="en-US" smtClean="0"/>
          </a:p>
        </p:txBody>
      </p:sp>
      <p:graphicFrame>
        <p:nvGraphicFramePr>
          <p:cNvPr id="733208" name="Group 24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3795714"/>
        </p:xfrm>
        <a:graphic>
          <a:graphicData uri="http://schemas.openxmlformats.org/drawingml/2006/table">
            <a:tbl>
              <a:tblPr/>
              <a:tblGrid>
                <a:gridCol w="6110732"/>
                <a:gridCol w="1775968"/>
              </a:tblGrid>
              <a:tr h="7032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检查每个函数依赖： 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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Monotype Sorts" pitchFamily="-65" charset="2"/>
                        </a:rPr>
                        <a:t> 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结论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非码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BCNF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非码， </a:t>
                      </a:r>
                      <a:r>
                        <a:rPr kumimoji="0" lang="zh-CN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有非码属性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3NF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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是候选码的一部分，</a:t>
                      </a:r>
                      <a:r>
                        <a:rPr kumimoji="0" lang="zh-CN" alt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有非码属性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L="110400" marR="1104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857250" indent="5715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200150" indent="17145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543050" indent="28575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0002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4574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29146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371850" indent="28575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2NF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10400" marR="1104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分解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把一个属于低级范式的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关系，分解为几个属于高级范式的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但是某些情况下分解会带来新的问题，比如信息丢失，这样的分解是不正确的。</a:t>
            </a:r>
            <a:endParaRPr lang="zh-CN" altLang="en-US" sz="24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两个要点</a:t>
            </a:r>
            <a:endParaRPr lang="zh-CN" altLang="en-US" sz="2400" dirty="0" smtClean="0"/>
          </a:p>
          <a:p>
            <a:pPr marL="457200" lvl="1" indent="0" eaLnBrk="1" hangingPunct="1">
              <a:buNone/>
              <a:defRPr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什么样的分解方案才是正确的（不丢失信息的）</a:t>
            </a:r>
            <a:r>
              <a:rPr lang="en-US" altLang="zh-CN" sz="2400" dirty="0" smtClean="0"/>
              <a:t>? 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Lossless-join </a:t>
            </a:r>
            <a:r>
              <a:rPr lang="en-US" altLang="en-US" sz="2400" dirty="0" smtClean="0">
                <a:solidFill>
                  <a:srgbClr val="FF0000"/>
                </a:solidFill>
                <a:sym typeface="Monotype Sorts" pitchFamily="-65" charset="2"/>
              </a:rPr>
              <a:t>decomposition </a:t>
            </a:r>
            <a:r>
              <a:rPr lang="en-US" altLang="zh-CN" sz="2400" dirty="0" smtClean="0">
                <a:sym typeface="Monotype Sorts" pitchFamily="-65" charset="2"/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dependency preserving </a:t>
            </a:r>
            <a:endParaRPr lang="zh-CN" altLang="en-US" sz="2400" u="sng" dirty="0" smtClean="0">
              <a:solidFill>
                <a:srgbClr val="00E444"/>
              </a:solidFill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怎么找到正确的分解方案</a:t>
            </a:r>
            <a:r>
              <a:rPr lang="en-US" altLang="zh-CN" sz="2400" dirty="0" smtClean="0"/>
              <a:t>?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u="sng" dirty="0" smtClean="0">
                <a:solidFill>
                  <a:srgbClr val="00E444"/>
                </a:solidFill>
              </a:rPr>
              <a:t>规范化</a:t>
            </a:r>
            <a:endParaRPr lang="zh-CN" altLang="en-US" sz="2400" u="sng" dirty="0" smtClean="0">
              <a:solidFill>
                <a:srgbClr val="00E4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944701"/>
            <a:ext cx="7661275" cy="4903787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该数据库设计有如下问题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冗余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思考：有几个元组存储了</a:t>
            </a:r>
            <a:r>
              <a:rPr lang="en-US" altLang="zh-CN" sz="2400" u="sng" dirty="0" smtClean="0"/>
              <a:t>David</a:t>
            </a:r>
            <a:r>
              <a:rPr lang="zh-CN" altLang="en-US" sz="2400" u="sng" dirty="0" smtClean="0"/>
              <a:t>是部门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经理</a:t>
            </a:r>
            <a:r>
              <a:rPr lang="zh-CN" altLang="en-US" sz="2400" dirty="0" smtClean="0"/>
              <a:t>的信息？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同部门的每一个员工都不必要地重复关于</a:t>
            </a:r>
            <a:r>
              <a:rPr lang="zh-CN" altLang="en-US" sz="2400" u="sng" dirty="0" smtClean="0"/>
              <a:t>谁是部门经理</a:t>
            </a:r>
            <a:r>
              <a:rPr lang="zh-CN" altLang="en-US" sz="2400" dirty="0" smtClean="0"/>
              <a:t>的信息</a:t>
            </a:r>
            <a:endParaRPr lang="zh-CN" altLang="en-US" sz="2400" dirty="0" smtClean="0"/>
          </a:p>
        </p:txBody>
      </p:sp>
      <p:graphicFrame>
        <p:nvGraphicFramePr>
          <p:cNvPr id="6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Decomposing a Schema into BCNF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Let  R be a schema </a:t>
            </a:r>
            <a:r>
              <a:rPr lang="en-US" altLang="en-US" sz="2000" i="1" dirty="0"/>
              <a:t>R  </a:t>
            </a:r>
            <a:r>
              <a:rPr lang="en-US" altLang="en-US" sz="2000" dirty="0"/>
              <a:t>that is not in BCNF.  Let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kumimoji="0"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  </a:t>
            </a:r>
            <a:r>
              <a:rPr lang="en-US" altLang="en-US" sz="2000" dirty="0">
                <a:sym typeface="Greek Symbols"/>
              </a:rPr>
              <a:t>be the FD that </a:t>
            </a:r>
            <a:r>
              <a:rPr lang="en-US" altLang="en-US" sz="2000" dirty="0"/>
              <a:t>causes a violation of BCNF.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We decompose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into: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FF0000"/>
                </a:solidFill>
                <a:sym typeface="Greek Symbols"/>
              </a:rPr>
              <a:t> U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</a:rPr>
              <a:t>(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- (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 -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 ) 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In our example of </a:t>
            </a:r>
            <a:r>
              <a:rPr lang="en-US" altLang="en-US" sz="2000" i="1" dirty="0" err="1"/>
              <a:t>in_dep</a:t>
            </a:r>
            <a:r>
              <a:rPr lang="en-US" altLang="en-US" sz="2000" dirty="0"/>
              <a:t>,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 =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ym typeface="Symbol" panose="05050102010706020507" pitchFamily="18" charset="2"/>
              </a:rPr>
              <a:t> </a:t>
            </a:r>
            <a:r>
              <a:rPr lang="en-US" altLang="en-US" sz="2000" dirty="0">
                <a:sym typeface="Symbol" panose="05050102010706020507" pitchFamily="18" charset="2"/>
              </a:rPr>
              <a:t>=</a:t>
            </a:r>
            <a:r>
              <a:rPr lang="en-US" altLang="en-US" sz="2000" i="1" dirty="0">
                <a:sym typeface="Symbol" panose="05050102010706020507" pitchFamily="18" charset="2"/>
              </a:rPr>
              <a:t> building, budget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2000" dirty="0"/>
              <a:t>and </a:t>
            </a:r>
            <a:r>
              <a:rPr lang="en-US" altLang="en-US" sz="2000" i="1" dirty="0" err="1"/>
              <a:t>in_dep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replaced by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 (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U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) = (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2000" dirty="0">
                <a:sym typeface="Symbol" panose="05050102010706020507" pitchFamily="18" charset="2"/>
              </a:rPr>
              <a:t> 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 </a:t>
            </a:r>
            <a:r>
              <a:rPr lang="en-US" altLang="en-US" sz="2000" i="1" dirty="0"/>
              <a:t>R</a:t>
            </a:r>
            <a:r>
              <a:rPr lang="en-US" altLang="en-US" sz="2000" dirty="0"/>
              <a:t> - ( </a:t>
            </a:r>
            <a:r>
              <a:rPr lang="en-US" altLang="en-US" sz="2000" i="1" dirty="0">
                <a:sym typeface="Symbol" panose="05050102010706020507" pitchFamily="18" charset="2"/>
              </a:rPr>
              <a:t> - </a:t>
            </a:r>
            <a:r>
              <a:rPr lang="en-US" altLang="en-US" sz="2000" dirty="0">
                <a:sym typeface="Symbol" panose="05050102010706020507" pitchFamily="18" charset="2"/>
              </a:rPr>
              <a:t> ) ) = ( </a:t>
            </a:r>
            <a:r>
              <a:rPr lang="en-US" altLang="en-US" sz="2000" i="1" dirty="0">
                <a:sym typeface="Symbol" panose="05050102010706020507" pitchFamily="18" charset="2"/>
              </a:rPr>
              <a:t>ID, name, </a:t>
            </a:r>
            <a:r>
              <a:rPr lang="en-US" altLang="en-US" sz="20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2000" i="1" dirty="0">
                <a:sym typeface="Symbol" panose="05050102010706020507" pitchFamily="18" charset="2"/>
              </a:rPr>
              <a:t>, salary</a:t>
            </a:r>
            <a:r>
              <a:rPr lang="en-US" altLang="en-US" sz="2000" dirty="0">
                <a:sym typeface="Symbol" panose="05050102010706020507" pitchFamily="18" charset="2"/>
              </a:rPr>
              <a:t> )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F = {A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B,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C)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(B,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Lossless-join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	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Dependency preserving</a:t>
            </a:r>
            <a:endParaRPr lang="en-US" altLang="en-US" sz="2000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i="1" dirty="0">
                <a:sym typeface="Monotype Sorts" pitchFamily="-65" charset="2"/>
              </a:rPr>
              <a:t>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(A,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Lossless-join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	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A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A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Not dependency preserving </a:t>
            </a:r>
            <a:b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</a:b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(cannot check </a:t>
            </a:r>
            <a:r>
              <a:rPr lang="en-US" altLang="en-US" sz="2000" i="1" dirty="0">
                <a:solidFill>
                  <a:srgbClr val="FF0000"/>
                </a:solidFill>
                <a:sym typeface="Monotype Sorts" pitchFamily="-65" charset="2"/>
              </a:rPr>
              <a:t>B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sym typeface="Monotype Sorts" pitchFamily="-65" charset="2"/>
              </a:rPr>
              <a:t>C </a:t>
            </a:r>
            <a:r>
              <a:rPr lang="en-US" altLang="en-US" sz="2000" dirty="0">
                <a:sym typeface="Monotype Sorts" pitchFamily="-65" charset="2"/>
              </a:rPr>
              <a:t>without computing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dirty="0">
                <a:sym typeface="Monotype Sorts" pitchFamily="-65" charset="2"/>
              </a:rPr>
              <a:t>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dirty="0">
                <a:sym typeface="Monotype Sorts" pitchFamily="-65" charset="2"/>
              </a:rPr>
              <a:t>)</a:t>
            </a:r>
            <a:endParaRPr lang="en-US" altLang="en-US" sz="2000" dirty="0">
              <a:sym typeface="Monotype Sorts" pitchFamily="-65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13" y="5040323"/>
            <a:ext cx="285774" cy="28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BCNF and 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It is not always possible to achieve both BCNF and dependency preservation 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Consider a schema: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</a:t>
            </a:r>
            <a:r>
              <a:rPr lang="en-US" altLang="en-US" sz="2000" i="1" dirty="0" err="1"/>
              <a:t>dept_advisor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s_ID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i_ID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department_name</a:t>
            </a:r>
            <a:r>
              <a:rPr lang="en-US" altLang="en-US" sz="2000" dirty="0"/>
              <a:t>)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With function dependencies:</a:t>
            </a:r>
            <a:endParaRPr lang="en-US" altLang="en-US" sz="2000" dirty="0"/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/>
              <a:t> 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>
                <a:sym typeface="Symbol" panose="05050102010706020507" pitchFamily="18" charset="2"/>
              </a:rPr>
              <a:t>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i="1" dirty="0"/>
              <a:t>dept_advisor </a:t>
            </a:r>
            <a:r>
              <a:rPr lang="en-US" altLang="en-US" sz="2000" dirty="0"/>
              <a:t>is not in BCNF 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 </a:t>
            </a:r>
            <a:r>
              <a:rPr lang="en-US" altLang="en-US" sz="2000" i="1" dirty="0"/>
              <a:t>i_ID</a:t>
            </a:r>
            <a:r>
              <a:rPr lang="en-US" altLang="en-US" sz="2000" dirty="0"/>
              <a:t>  is not a superkey.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Any decomposition  of </a:t>
            </a:r>
            <a:r>
              <a:rPr lang="en-US" altLang="en-US" sz="2000" i="1" dirty="0"/>
              <a:t>dept_advisor </a:t>
            </a:r>
            <a:r>
              <a:rPr lang="en-US" altLang="en-US" sz="2000" dirty="0">
                <a:sym typeface="Symbol" panose="05050102010706020507" pitchFamily="18" charset="2"/>
              </a:rPr>
              <a:t>will not include all the attributes in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            </a:t>
            </a:r>
            <a:r>
              <a:rPr lang="en-US" altLang="en-US" sz="2000" i="1" dirty="0"/>
              <a:t>s_ID, </a:t>
            </a:r>
            <a:r>
              <a:rPr lang="en-US" altLang="en-US" sz="2000" i="1" dirty="0">
                <a:sym typeface="Symbol" panose="05050102010706020507" pitchFamily="18" charset="2"/>
              </a:rPr>
              <a:t>dept_name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 i_ID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en-US" altLang="en-US" sz="2000" dirty="0">
                <a:sym typeface="Symbol" panose="05050102010706020507" pitchFamily="18" charset="2"/>
              </a:rPr>
              <a:t>Thus, the composition is  NOT be</a:t>
            </a:r>
            <a:r>
              <a:rPr lang="en-US" altLang="en-US" sz="20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dependency preserving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Comparison of BCNF and 3NF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2400" dirty="0"/>
              <a:t>Advantages to 3NF over BCNF.  It is always possible to obtain a 3NF design without sacrificing </a:t>
            </a:r>
            <a:r>
              <a:rPr lang="en-US" altLang="en-US" sz="2400" dirty="0" smtClean="0"/>
              <a:t>loss </a:t>
            </a:r>
            <a:r>
              <a:rPr lang="en-US" altLang="en-US" sz="2400" dirty="0"/>
              <a:t>or dependency preservation. </a:t>
            </a:r>
            <a:endParaRPr lang="en-US" altLang="en-US" sz="2400" dirty="0"/>
          </a:p>
          <a:p>
            <a:r>
              <a:rPr lang="en-US" altLang="en-US" sz="2400" dirty="0"/>
              <a:t>Disadvantages to 3NF. </a:t>
            </a:r>
            <a:endParaRPr lang="en-US" altLang="en-US" sz="2400" dirty="0"/>
          </a:p>
          <a:p>
            <a:pPr lvl="1"/>
            <a:r>
              <a:rPr lang="en-US" altLang="en-US" sz="2400" dirty="0"/>
              <a:t>We may have to use null values to represent some of the possible meaningful relationships among data items.</a:t>
            </a:r>
            <a:endParaRPr lang="en-US" altLang="en-US" sz="2400" dirty="0"/>
          </a:p>
          <a:p>
            <a:pPr lvl="1"/>
            <a:r>
              <a:rPr lang="en-US" altLang="en-US" sz="2400" dirty="0"/>
              <a:t> There is the problem of repetition of information.</a:t>
            </a:r>
            <a:endParaRPr lang="en-US" altLang="en-US" sz="24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Goals of Normalization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dirty="0"/>
              <a:t> be a relation scheme with a set</a:t>
            </a:r>
            <a:r>
              <a:rPr lang="en-US" altLang="en-US" sz="2400" i="1" dirty="0"/>
              <a:t> F</a:t>
            </a:r>
            <a:r>
              <a:rPr lang="en-US" altLang="en-US" sz="2400" dirty="0"/>
              <a:t> of functional dependencies.</a:t>
            </a:r>
            <a:endParaRPr lang="en-US" altLang="en-US" sz="2400" dirty="0"/>
          </a:p>
          <a:p>
            <a:r>
              <a:rPr lang="en-US" altLang="en-US" sz="2400" dirty="0"/>
              <a:t>Decide whether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form.</a:t>
            </a:r>
            <a:endParaRPr lang="en-US" altLang="ja-JP" sz="2400" dirty="0"/>
          </a:p>
          <a:p>
            <a:r>
              <a:rPr lang="en-US" altLang="en-US" sz="2400" dirty="0"/>
              <a:t>In the case that a relation scheme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need to decompose it into a set of relation scheme 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that:</a:t>
            </a:r>
            <a:endParaRPr lang="en-US" altLang="ja-JP" sz="2400" dirty="0"/>
          </a:p>
          <a:p>
            <a:pPr lvl="1"/>
            <a:r>
              <a:rPr lang="en-US" altLang="en-US" sz="2400" dirty="0"/>
              <a:t>Each relation scheme is in good form </a:t>
            </a:r>
            <a:endParaRPr lang="en-US" altLang="en-US" sz="2400" dirty="0"/>
          </a:p>
          <a:p>
            <a:pPr lvl="1"/>
            <a:r>
              <a:rPr lang="en-US" altLang="en-US" sz="2400" dirty="0"/>
              <a:t>The decomposition is a lossless decomposition</a:t>
            </a:r>
            <a:endParaRPr lang="en-US" altLang="en-US" sz="2400" dirty="0"/>
          </a:p>
          <a:p>
            <a:pPr lvl="1"/>
            <a:r>
              <a:rPr lang="en-US" altLang="en-US" sz="2400" dirty="0"/>
              <a:t>Preferably, the decomposition should be dependency preserving.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245" algn="ctr"/>
              </a:tabLst>
            </a:pPr>
            <a:r>
              <a:rPr lang="en-US" altLang="en-US" sz="2400" dirty="0"/>
              <a:t>There are database schemas in BCNF that do not seem to be sufficiently normalized </a:t>
            </a:r>
            <a:endParaRPr lang="en-US" altLang="en-US" sz="2400" dirty="0"/>
          </a:p>
          <a:p>
            <a:pPr>
              <a:tabLst>
                <a:tab pos="2976245" algn="ctr"/>
              </a:tabLst>
            </a:pPr>
            <a:r>
              <a:rPr lang="en-US" altLang="en-US" sz="2400" dirty="0"/>
              <a:t>Consider a relation </a:t>
            </a:r>
            <a:endParaRPr lang="en-US" altLang="en-US" sz="24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r>
              <a:rPr lang="en-US" altLang="en-US" sz="2400" dirty="0"/>
              <a:t>		</a:t>
            </a:r>
            <a:r>
              <a:rPr lang="en-US" altLang="en-US" sz="2400" i="1" dirty="0" err="1"/>
              <a:t>inst_info</a:t>
            </a:r>
            <a:r>
              <a:rPr lang="en-US" altLang="en-US" sz="2400" i="1" dirty="0"/>
              <a:t> (ID, </a:t>
            </a:r>
            <a:r>
              <a:rPr lang="en-US" altLang="en-US" sz="2400" i="1" dirty="0" err="1"/>
              <a:t>child_name</a:t>
            </a:r>
            <a:r>
              <a:rPr lang="en-US" altLang="en-US" sz="2400" i="1" dirty="0"/>
              <a:t>, phone)</a:t>
            </a:r>
            <a:endParaRPr lang="en-US" altLang="en-US" sz="2400" i="1" dirty="0"/>
          </a:p>
          <a:p>
            <a:pPr lvl="1">
              <a:tabLst>
                <a:tab pos="2976245" algn="ctr"/>
              </a:tabLst>
            </a:pPr>
            <a:r>
              <a:rPr lang="en-US" altLang="en-US" sz="2400" dirty="0"/>
              <a:t>where an instructor may have more than one phone and can have multiple children</a:t>
            </a:r>
            <a:endParaRPr lang="en-US" altLang="en-US" sz="2400" dirty="0"/>
          </a:p>
          <a:p>
            <a:pPr lvl="1">
              <a:tabLst>
                <a:tab pos="2976245" algn="ctr"/>
              </a:tabLst>
            </a:pPr>
            <a:r>
              <a:rPr lang="en-US" altLang="en-US" sz="2400" dirty="0"/>
              <a:t>Instance of </a:t>
            </a:r>
            <a:r>
              <a:rPr lang="en-US" altLang="en-US" sz="2400" i="1" dirty="0" err="1"/>
              <a:t>inst_info</a:t>
            </a:r>
            <a:endParaRPr lang="en-US" altLang="en-US" sz="2400" i="1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  <a:p>
            <a:pPr>
              <a:buFont typeface="Monotype Sorts" pitchFamily="-65" charset="2"/>
              <a:buNone/>
              <a:tabLst>
                <a:tab pos="2976245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790" y="4533046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2400" dirty="0"/>
              <a:t>There are no non-trivial functional dependencies and therefore the relation is in BCNF </a:t>
            </a:r>
            <a:endParaRPr kumimoji="0" lang="en-US" altLang="en-US" sz="2400" dirty="0"/>
          </a:p>
          <a:p>
            <a:pPr>
              <a:tabLst>
                <a:tab pos="1993900" algn="l"/>
              </a:tabLst>
            </a:pPr>
            <a:r>
              <a:rPr kumimoji="0" lang="en-US" altLang="en-US" sz="2400" dirty="0"/>
              <a:t>Insertion anomalies – i.e., if we add a phone 981-992-3443 to 99999, we need to add two tuples</a:t>
            </a:r>
            <a:endParaRPr kumimoji="0" lang="en-US" altLang="en-US" sz="2400" dirty="0"/>
          </a:p>
          <a:p>
            <a:pPr>
              <a:buFont typeface="Monotype Sorts" pitchFamily="-65" charset="2"/>
              <a:buNone/>
              <a:tabLst>
                <a:tab pos="1993900" algn="l"/>
              </a:tabLst>
            </a:pPr>
            <a:r>
              <a:rPr kumimoji="0" lang="en-US" altLang="en-US" sz="2400" dirty="0"/>
              <a:t>		(99999, David,   981-992-3443)</a:t>
            </a:r>
            <a:br>
              <a:rPr kumimoji="0" lang="en-US" altLang="en-US" sz="2400" dirty="0"/>
            </a:br>
            <a:r>
              <a:rPr kumimoji="0" lang="en-US" altLang="en-US" sz="2400" dirty="0"/>
              <a:t>	(99999, William, 981-992-3443)</a:t>
            </a:r>
            <a:br>
              <a:rPr kumimoji="0" lang="en-US" altLang="en-US" sz="2400" dirty="0"/>
            </a:br>
            <a:endParaRPr kumimoji="0" lang="en-US" alt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How good is BCNF?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2000" dirty="0"/>
              <a:t>It is better to decompose </a:t>
            </a:r>
            <a:r>
              <a:rPr lang="en-US" altLang="en-US" sz="2000" i="1" dirty="0" err="1"/>
              <a:t>inst_info</a:t>
            </a:r>
            <a:r>
              <a:rPr lang="en-US" altLang="en-US" sz="2000" i="1" dirty="0"/>
              <a:t> </a:t>
            </a:r>
            <a:r>
              <a:rPr lang="en-US" altLang="en-US" sz="2000" dirty="0"/>
              <a:t>into:</a:t>
            </a:r>
            <a:endParaRPr lang="en-US" altLang="en-US" sz="2000" dirty="0"/>
          </a:p>
          <a:p>
            <a:pPr lvl="1"/>
            <a:r>
              <a:rPr lang="en-US" altLang="en-US" sz="2000" i="1" dirty="0" err="1"/>
              <a:t>inst_child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endParaRPr lang="en-US" altLang="en-US" sz="2000" dirty="0"/>
          </a:p>
          <a:p>
            <a:pPr lvl="1"/>
            <a:r>
              <a:rPr lang="en-US" altLang="en-US" sz="2000" i="1" dirty="0" err="1"/>
              <a:t>inst_phone</a:t>
            </a:r>
            <a:r>
              <a:rPr lang="en-US" altLang="en-US" sz="2000" i="1" dirty="0"/>
              <a:t>:</a:t>
            </a:r>
            <a:endParaRPr lang="en-US" altLang="en-US" sz="2000" i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This suggests the need for higher normal forms, such as Fourth Normal Form (4NF), which we shall see later</a:t>
            </a:r>
            <a:endParaRPr lang="en-US" altLang="en-US" sz="2000" dirty="0"/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Higher Normal Forms 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62" y="2055285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84" y="3677115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Functional-Dependency Theory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Functional-Dependency Theory Roadmap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sz="2400" dirty="0"/>
              <a:t>We now consider the formal theory that tells us which functional dependencies are implied logically by a given set of functional dependencies.</a:t>
            </a:r>
            <a:endParaRPr lang="en-US" altLang="en-US" sz="2400" dirty="0"/>
          </a:p>
          <a:p>
            <a:r>
              <a:rPr lang="en-US" altLang="en-US" sz="2400" dirty="0"/>
              <a:t>We then develop algorithms to generate lossless decompositions into BCNF and 3NF</a:t>
            </a:r>
            <a:endParaRPr lang="en-US" altLang="en-US" sz="2400" dirty="0"/>
          </a:p>
          <a:p>
            <a:r>
              <a:rPr lang="en-US" altLang="en-US" sz="2400" dirty="0"/>
              <a:t>We then develop algorithms to test if a decomposition is dependency-preserving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idx="1"/>
          </p:nvPr>
        </p:nvSpPr>
        <p:spPr>
          <a:xfrm>
            <a:off x="700088" y="944701"/>
            <a:ext cx="7661275" cy="4903787"/>
          </a:xfrm>
        </p:spPr>
        <p:txBody>
          <a:bodyPr/>
          <a:lstStyle/>
          <a:p>
            <a:pPr lvl="1" eaLnBrk="1" hangingPunct="1"/>
            <a:r>
              <a:rPr lang="zh-CN" altLang="en-US" sz="2400" dirty="0" smtClean="0"/>
              <a:t>更新异常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思考：如果</a:t>
            </a:r>
            <a:r>
              <a:rPr lang="zh-CN" altLang="en-US" sz="2400" u="sng" dirty="0" smtClean="0"/>
              <a:t>部门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的经理变成</a:t>
            </a:r>
            <a:r>
              <a:rPr lang="en-US" altLang="zh-CN" sz="2400" u="sng" dirty="0" smtClean="0"/>
              <a:t>Debbie</a:t>
            </a:r>
            <a:r>
              <a:rPr lang="zh-CN" altLang="en-US" sz="2400" dirty="0" smtClean="0"/>
              <a:t>，需要更新几个元组？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如果一个部门的经理变动，我们必须更新部门里的每个员工以反映谁是新经理，否则就会出现这样的错误：该部门有两个经理</a:t>
            </a:r>
            <a:endParaRPr lang="en-US" altLang="zh-CN" sz="2400" dirty="0" smtClean="0"/>
          </a:p>
        </p:txBody>
      </p:sp>
      <p:sp>
        <p:nvSpPr>
          <p:cNvPr id="691268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1318" name="Group 118"/>
          <p:cNvGraphicFramePr>
            <a:graphicFrameLocks noGrp="1"/>
          </p:cNvGraphicFramePr>
          <p:nvPr/>
        </p:nvGraphicFramePr>
        <p:xfrm>
          <a:off x="5114925" y="4090988"/>
          <a:ext cx="3228975" cy="2220910"/>
        </p:xfrm>
        <a:graphic>
          <a:graphicData uri="http://schemas.openxmlformats.org/drawingml/2006/table">
            <a:tbl>
              <a:tblPr/>
              <a:tblGrid>
                <a:gridCol w="984900"/>
                <a:gridCol w="1072169"/>
                <a:gridCol w="1171906"/>
              </a:tblGrid>
              <a:tr h="43859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6B0B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Debbie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6B0B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46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1299" name="Rectangle 99"/>
          <p:cNvSpPr>
            <a:spLocks noChangeArrowheads="1"/>
          </p:cNvSpPr>
          <p:nvPr/>
        </p:nvSpPr>
        <p:spPr bwMode="auto">
          <a:xfrm>
            <a:off x="6048375" y="3567113"/>
            <a:ext cx="1362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300" name="Text Box 100"/>
          <p:cNvSpPr txBox="1">
            <a:spLocks noChangeArrowheads="1"/>
          </p:cNvSpPr>
          <p:nvPr/>
        </p:nvSpPr>
        <p:spPr bwMode="auto">
          <a:xfrm>
            <a:off x="8361363" y="4711700"/>
            <a:ext cx="80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6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9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ldLvl="3" autoUpdateAnimBg="0" build="p"/>
      <p:bldP spid="691268" grpId="0" animBg="1"/>
      <p:bldP spid="691299" grpId="0" autoUpdateAnimBg="0"/>
      <p:bldP spid="691300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sz="2400" dirty="0"/>
              <a:t>Given a set </a:t>
            </a:r>
            <a:r>
              <a:rPr lang="en-US" altLang="en-US" sz="2400" i="1" dirty="0"/>
              <a:t>F</a:t>
            </a:r>
            <a:r>
              <a:rPr lang="en-US" altLang="en-US" sz="2400" dirty="0"/>
              <a:t> set of functional dependencies, there are certain other functional dependencies that are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400" dirty="0"/>
              <a:t> If 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and 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C</a:t>
            </a:r>
            <a:r>
              <a:rPr lang="en-US" altLang="en-US" sz="2400" dirty="0">
                <a:sym typeface="Monotype Sorts" pitchFamily="-65" charset="2"/>
              </a:rPr>
              <a:t>,  then we can infer that 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C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dirty="0">
                <a:sym typeface="Monotype Sorts" pitchFamily="-65" charset="2"/>
              </a:rPr>
              <a:t>etc.</a:t>
            </a:r>
            <a:endParaRPr lang="en-US" altLang="en-US" sz="2400" dirty="0"/>
          </a:p>
          <a:p>
            <a:r>
              <a:rPr lang="en-US" altLang="en-US" sz="2400" dirty="0"/>
              <a:t>The set of </a:t>
            </a:r>
            <a:r>
              <a:rPr lang="en-US" altLang="en-US" sz="2400" b="1" dirty="0">
                <a:solidFill>
                  <a:srgbClr val="002060"/>
                </a:solidFill>
              </a:rPr>
              <a:t>all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002060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2060"/>
                </a:solidFill>
              </a:rPr>
              <a:t>F</a:t>
            </a:r>
            <a:r>
              <a:rPr lang="en-US" altLang="en-US" sz="2400" b="1" i="1" baseline="44000" dirty="0" smtClean="0">
                <a:solidFill>
                  <a:srgbClr val="002060"/>
                </a:solidFill>
              </a:rPr>
              <a:t>+</a:t>
            </a:r>
            <a:r>
              <a:rPr lang="en-US" altLang="en-US" sz="2400" i="1" dirty="0" smtClean="0">
                <a:solidFill>
                  <a:srgbClr val="000099"/>
                </a:solidFill>
              </a:rPr>
              <a:t>.</a:t>
            </a:r>
            <a:endParaRPr lang="en-US" altLang="en-US" sz="2400" i="1" dirty="0" smtClean="0">
              <a:solidFill>
                <a:srgbClr val="000099"/>
              </a:solidFill>
            </a:endParaRP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Why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？</a:t>
            </a:r>
            <a:endParaRPr lang="en-US" altLang="en-US" sz="2400" i="1" dirty="0">
              <a:solidFill>
                <a:srgbClr val="FF0000"/>
              </a:solidFill>
            </a:endParaRP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 Set of Functional Dependencies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714" y="1303808"/>
            <a:ext cx="7976972" cy="3105654"/>
          </a:xfrm>
        </p:spPr>
        <p:txBody>
          <a:bodyPr/>
          <a:lstStyle/>
          <a:p>
            <a:r>
              <a:rPr lang="en-US" altLang="en-US" sz="2400" dirty="0"/>
              <a:t>We can compute F</a:t>
            </a:r>
            <a:r>
              <a:rPr lang="en-US" altLang="en-US" sz="2400" i="1" baseline="30000" dirty="0"/>
              <a:t>+</a:t>
            </a:r>
            <a:r>
              <a:rPr lang="en-US" altLang="en-US" sz="2400" i="1" dirty="0"/>
              <a:t>,</a:t>
            </a:r>
            <a:r>
              <a:rPr lang="en-US" altLang="en-US" sz="2400" dirty="0"/>
              <a:t> the closure of F, by repeatedly applying </a:t>
            </a:r>
            <a:r>
              <a:rPr lang="en-US" altLang="en-US" sz="2400" b="1" dirty="0">
                <a:solidFill>
                  <a:srgbClr val="002060"/>
                </a:solidFill>
              </a:rPr>
              <a:t>Armstrong</a:t>
            </a:r>
            <a:r>
              <a:rPr lang="en-US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b="1" dirty="0">
                <a:solidFill>
                  <a:srgbClr val="002060"/>
                </a:solidFill>
              </a:rPr>
              <a:t>s Axioms</a:t>
            </a:r>
            <a:r>
              <a:rPr lang="en-US" altLang="ja-JP" sz="2400" b="1" dirty="0">
                <a:solidFill>
                  <a:srgbClr val="000099"/>
                </a:solidFill>
              </a:rPr>
              <a:t>:</a:t>
            </a:r>
            <a:endParaRPr lang="en-US" altLang="ja-JP" sz="2400" b="1" dirty="0">
              <a:solidFill>
                <a:srgbClr val="000099"/>
              </a:solidFill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Reflexive rule:</a:t>
            </a:r>
            <a:r>
              <a:rPr lang="en-US" altLang="en-US" sz="2400" dirty="0"/>
              <a:t> if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ym typeface="Symbol" panose="05050102010706020507" pitchFamily="18" charset="2"/>
              </a:rPr>
              <a:t>  , then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Augmentation  rule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then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Transitivity rule</a:t>
            </a:r>
            <a:r>
              <a:rPr lang="en-US" altLang="en-US" sz="2400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sz="2400" dirty="0">
                <a:sym typeface="Symbol" panose="05050102010706020507" pitchFamily="18" charset="2"/>
              </a:rPr>
              <a:t>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, </a:t>
            </a:r>
            <a:r>
              <a:rPr lang="en-US" altLang="en-US" sz="2400" dirty="0">
                <a:sym typeface="Symbol" panose="05050102010706020507" pitchFamily="18" charset="2"/>
              </a:rPr>
              <a:t>and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 </a:t>
            </a:r>
            <a:r>
              <a:rPr lang="en-US" altLang="en-US" sz="2400" dirty="0">
                <a:sym typeface="Monotype Sorts" pitchFamily="-65" charset="2"/>
              </a:rPr>
              <a:t>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 </a:t>
            </a:r>
            <a:endParaRPr lang="en-US" altLang="en-US" sz="2400" b="1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These rules are 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sz="2400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2400" dirty="0">
                <a:sym typeface="Greek Symbols"/>
              </a:rPr>
              <a:t>-- generate only functional dependencies that actually hold,  and 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sz="2400" dirty="0">
                <a:sym typeface="Greek Symbols"/>
              </a:rPr>
              <a:t>  -- generate all functional dependencies that hold.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r>
              <a:rPr lang="en-US" altLang="en-US" dirty="0">
                <a:sym typeface="Monotype Sorts" pitchFamily="-65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      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 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 </a:t>
            </a:r>
            <a:r>
              <a:rPr lang="en-US" altLang="en-US" dirty="0">
                <a:sym typeface="Monotype Sorts" pitchFamily="-65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CG </a:t>
            </a:r>
            <a:br>
              <a:rPr lang="en-US" altLang="en-US" i="1" dirty="0">
                <a:sym typeface="Monotype Sorts" pitchFamily="-65" charset="2"/>
              </a:rPr>
            </a:br>
            <a:r>
              <a:rPr lang="en-US" altLang="en-US" i="1" dirty="0">
                <a:sym typeface="Monotype Sorts" pitchFamily="-65" charset="2"/>
              </a:rPr>
              <a:t>                   </a:t>
            </a:r>
            <a:r>
              <a:rPr lang="en-US" altLang="en-US" dirty="0">
                <a:sym typeface="Monotype Sorts" pitchFamily="-65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endParaRPr lang="en-US" altLang="en-US" i="1" dirty="0">
              <a:sym typeface="Monotype Sorts" pitchFamily="-65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     </a:t>
            </a:r>
            <a:endParaRPr lang="en-US" altLang="en-US" dirty="0">
              <a:sym typeface="Monotype Sorts" pitchFamily="-65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I </a:t>
            </a:r>
            <a:r>
              <a:rPr lang="en-US" altLang="en-US" dirty="0">
                <a:sym typeface="Monotype Sorts" pitchFamily="-65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CG</a:t>
            </a:r>
            <a:r>
              <a:rPr lang="en-US" altLang="en-US" i="1" dirty="0">
                <a:sym typeface="Monotype Sorts" pitchFamily="-65" charset="2"/>
              </a:rPr>
              <a:t>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65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 </a:t>
            </a:r>
            <a:r>
              <a:rPr lang="en-US" altLang="en-US" dirty="0">
                <a:sym typeface="Monotype Sorts" pitchFamily="-65" charset="2"/>
              </a:rPr>
              <a:t>to infer</a:t>
            </a:r>
            <a:r>
              <a:rPr lang="en-US" altLang="en-US" i="1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65" charset="2"/>
              </a:rPr>
              <a:t> </a:t>
            </a:r>
            <a:r>
              <a:rPr lang="en-US" altLang="en-US" i="1" dirty="0">
                <a:sym typeface="Monotype Sorts" pitchFamily="-65" charset="2"/>
              </a:rPr>
              <a:t>HI, </a:t>
            </a:r>
            <a:endParaRPr lang="en-US" altLang="en-US" i="1" dirty="0">
              <a:sym typeface="Monotype Sorts" pitchFamily="-65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65" charset="2"/>
              </a:rPr>
              <a:t>                         </a:t>
            </a:r>
            <a:r>
              <a:rPr lang="en-US" altLang="en-US" dirty="0">
                <a:sym typeface="Monotype Sorts" pitchFamily="-65" charset="2"/>
              </a:rPr>
              <a:t>and then transitivity</a:t>
            </a:r>
            <a:endParaRPr lang="en-US" altLang="en-US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ldLvl="3" autoUpdateAnimBg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Functional Dependencies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sz="2400" dirty="0"/>
              <a:t>Additional rules:</a:t>
            </a:r>
            <a:endParaRPr lang="en-US" altLang="en-US" sz="2400" dirty="0"/>
          </a:p>
          <a:p>
            <a:pPr lvl="1"/>
            <a:r>
              <a:rPr lang="en-US" altLang="en-US" sz="2400" b="1" dirty="0">
                <a:sym typeface="Symbol" panose="05050102010706020507" pitchFamily="18" charset="2"/>
              </a:rPr>
              <a:t>Union rule</a:t>
            </a:r>
            <a:r>
              <a:rPr lang="en-US" altLang="en-US" sz="2400" dirty="0">
                <a:sym typeface="Symbol" panose="05050102010706020507" pitchFamily="18" charset="2"/>
              </a:rPr>
              <a:t>: If 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holds, 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Greek Symbols"/>
              </a:rPr>
              <a:t> holds.</a:t>
            </a:r>
            <a:endParaRPr lang="en-US" altLang="en-US" sz="2400" dirty="0">
              <a:sym typeface="Greek Symbols"/>
            </a:endParaRPr>
          </a:p>
          <a:p>
            <a:pPr lvl="1"/>
            <a:r>
              <a:rPr lang="en-US" altLang="en-US" sz="2400" b="1" dirty="0">
                <a:sym typeface="Monotype Sorts" pitchFamily="-65" charset="2"/>
              </a:rPr>
              <a:t>Decomposition rule</a:t>
            </a:r>
            <a:r>
              <a:rPr lang="en-US" altLang="en-US" sz="2400" dirty="0">
                <a:sym typeface="Monotype Sorts" pitchFamily="-65" charset="2"/>
              </a:rPr>
              <a:t>:</a:t>
            </a:r>
            <a:r>
              <a:rPr lang="en-US" altLang="en-US" sz="2400" b="1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Greek Symbols"/>
              </a:rPr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sz="2400" dirty="0">
                <a:sym typeface="Symbol" panose="05050102010706020507" pitchFamily="18" charset="2"/>
              </a:rPr>
              <a:t>holds and 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ym typeface="Monotype Sorts" pitchFamily="-65" charset="2"/>
              </a:rPr>
              <a:t> holds.</a:t>
            </a:r>
            <a:endParaRPr lang="en-US" altLang="en-US" sz="2400" dirty="0">
              <a:sym typeface="Monotype Sorts" pitchFamily="-65" charset="2"/>
            </a:endParaRPr>
          </a:p>
          <a:p>
            <a:pPr lvl="1"/>
            <a:r>
              <a:rPr lang="en-US" altLang="en-US" sz="2400" b="1" dirty="0" err="1">
                <a:sym typeface="Greek Symbols"/>
              </a:rPr>
              <a:t>Pseudotransitivity</a:t>
            </a:r>
            <a:r>
              <a:rPr lang="en-US" altLang="en-US" sz="2400" b="1" dirty="0">
                <a:sym typeface="Greek Symbols"/>
              </a:rPr>
              <a:t> </a:t>
            </a:r>
            <a:r>
              <a:rPr lang="en-US" altLang="en-US" sz="2400" b="1" dirty="0" err="1">
                <a:sym typeface="Greek Symbols"/>
              </a:rPr>
              <a:t>rule</a:t>
            </a:r>
            <a:r>
              <a:rPr lang="en-US" altLang="en-US" sz="2400" dirty="0" err="1">
                <a:sym typeface="Greek Symbols"/>
              </a:rPr>
              <a:t>:</a:t>
            </a:r>
            <a:r>
              <a:rPr lang="en-US" altLang="en-US" sz="2400" dirty="0" err="1">
                <a:sym typeface="Monotype Sorts" pitchFamily="-65" charset="2"/>
              </a:rPr>
              <a:t>If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 </a:t>
            </a:r>
            <a:r>
              <a:rPr lang="en-US" altLang="en-US" sz="2400" dirty="0">
                <a:sym typeface="Symbol" panose="05050102010706020507" pitchFamily="18" charset="2"/>
              </a:rPr>
              <a:t>holds</a:t>
            </a:r>
            <a:r>
              <a:rPr lang="en-US" altLang="en-US" sz="2400" i="1" dirty="0">
                <a:sym typeface="Symbol" panose="05050102010706020507" pitchFamily="18" charset="2"/>
              </a:rPr>
              <a:t> a</a:t>
            </a:r>
            <a:r>
              <a:rPr lang="en-US" altLang="en-US" sz="2400" dirty="0">
                <a:sym typeface="Symbol" panose="05050102010706020507" pitchFamily="18" charset="2"/>
              </a:rPr>
              <a:t>nd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/>
              </a:rPr>
              <a:t> holds, then </a:t>
            </a:r>
            <a:r>
              <a:rPr lang="en-US" altLang="en-US" sz="2400" dirty="0">
                <a:sym typeface="Symbol" panose="05050102010706020507" pitchFamily="18" charset="2"/>
              </a:rPr>
              <a:t> 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</a:t>
            </a:r>
            <a:r>
              <a:rPr lang="en-US" altLang="en-US" sz="2400" dirty="0">
                <a:sym typeface="Greek Symbols"/>
              </a:rPr>
              <a:t> holds</a:t>
            </a:r>
            <a:r>
              <a:rPr lang="en-US" altLang="en-US" sz="2400" b="1" dirty="0">
                <a:sym typeface="Greek Symbols"/>
              </a:rPr>
              <a:t>.</a:t>
            </a:r>
            <a:endParaRPr lang="en-US" altLang="en-US" sz="2400" dirty="0">
              <a:sym typeface="Greek Symbols"/>
            </a:endParaRPr>
          </a:p>
          <a:p>
            <a:r>
              <a:rPr lang="en-US" altLang="en-US" sz="2400" dirty="0">
                <a:sym typeface="Greek Symbols"/>
              </a:rPr>
              <a:t>The above rules can be inferred from Armstrong</a:t>
            </a:r>
            <a:r>
              <a:rPr lang="ja-JP" altLang="en-US" sz="2400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sz="2400" dirty="0">
                <a:sym typeface="Greek Symbols"/>
              </a:rPr>
              <a:t>s axioms.</a:t>
            </a:r>
            <a:endParaRPr lang="en-US" altLang="en-US" sz="2400" dirty="0">
              <a:sym typeface="Greek Symbol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5"/>
            <a:ext cx="7918449" cy="3720264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000" dirty="0"/>
              <a:t>To compute the closure of a set of functional dependencies F: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</a:pPr>
            <a:r>
              <a:rPr lang="en-US" altLang="en-US" sz="2000" i="1" dirty="0"/>
              <a:t>         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b="1" dirty="0"/>
              <a:t>repeat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for each</a:t>
            </a:r>
            <a:r>
              <a:rPr lang="en-US" altLang="en-US" sz="2000" dirty="0"/>
              <a:t> functional dependency </a:t>
            </a:r>
            <a:r>
              <a:rPr lang="en-US" altLang="en-US" sz="2000" i="1" dirty="0"/>
              <a:t>f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dirty="0"/>
              <a:t>       apply reflexivity and augmentation rules on </a:t>
            </a:r>
            <a:r>
              <a:rPr lang="en-US" altLang="en-US" sz="2000" i="1" dirty="0"/>
              <a:t>f</a:t>
            </a:r>
            <a:br>
              <a:rPr lang="en-US" altLang="en-US" sz="2000" i="1" dirty="0"/>
            </a:br>
            <a:r>
              <a:rPr lang="en-US" altLang="en-US" sz="2000" i="1" dirty="0"/>
              <a:t>	       </a:t>
            </a:r>
            <a:r>
              <a:rPr lang="en-US" altLang="en-US" sz="2000" dirty="0"/>
              <a:t>add the resulting functional dependencies to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b="1" dirty="0"/>
              <a:t>for each </a:t>
            </a:r>
            <a:r>
              <a:rPr lang="en-US" altLang="en-US" sz="2000" dirty="0"/>
              <a:t>pair of functional dependencies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in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	</a:t>
            </a:r>
            <a:r>
              <a:rPr lang="en-US" altLang="en-US" sz="2000" dirty="0"/>
              <a:t>  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can be combined using transitivity</a:t>
            </a:r>
            <a:br>
              <a:rPr lang="en-US" altLang="en-US" sz="2000" dirty="0"/>
            </a:br>
            <a:r>
              <a:rPr lang="en-US" altLang="en-US" sz="2000" dirty="0"/>
              <a:t>	             </a:t>
            </a:r>
            <a:r>
              <a:rPr lang="en-US" altLang="en-US" sz="2000" b="1" dirty="0"/>
              <a:t>then</a:t>
            </a:r>
            <a:r>
              <a:rPr lang="en-US" altLang="en-US" sz="2000" dirty="0"/>
              <a:t> add the resulting functional dependency to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br>
              <a:rPr lang="en-US" altLang="en-US" sz="2000" baseline="30000" dirty="0"/>
            </a:br>
            <a:r>
              <a:rPr lang="en-US" altLang="en-US" sz="2000" baseline="30000" dirty="0"/>
              <a:t>       </a:t>
            </a:r>
            <a:r>
              <a:rPr lang="en-US" altLang="en-US" sz="2000" b="1" dirty="0"/>
              <a:t>until </a:t>
            </a:r>
            <a:r>
              <a:rPr lang="en-US" altLang="en-US" sz="2000" i="1" dirty="0"/>
              <a:t>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does not change any further</a:t>
            </a:r>
            <a:endParaRPr lang="en-US" altLang="en-US" sz="2000" dirty="0"/>
          </a:p>
          <a:p>
            <a:pPr>
              <a:buFont typeface="Monotype Sorts" pitchFamily="-65" charset="2"/>
              <a:buNone/>
            </a:pPr>
            <a:endParaRPr lang="en-US" altLang="en-US" sz="2000" dirty="0"/>
          </a:p>
          <a:p>
            <a:r>
              <a:rPr lang="en-US" altLang="en-US" sz="2000" b="1" dirty="0"/>
              <a:t> NOTE</a:t>
            </a:r>
            <a:r>
              <a:rPr lang="en-US" altLang="en-US" sz="2000" dirty="0"/>
              <a:t>:  We shall see an alternative procedure for this task later</a:t>
            </a:r>
            <a:endParaRPr lang="en-US" altLang="en-US" sz="2000" i="1" baseline="-25000" dirty="0"/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Closure of Attribute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/>
              <a:t>Given a set of attributes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sz="2400" dirty="0"/>
              <a:t> define the </a:t>
            </a:r>
            <a:r>
              <a:rPr lang="en-US" altLang="en-US" sz="2400" b="1" i="1" dirty="0">
                <a:solidFill>
                  <a:srgbClr val="002060"/>
                </a:solidFill>
              </a:rPr>
              <a:t>closure</a:t>
            </a:r>
            <a:r>
              <a:rPr lang="en-US" altLang="en-US" sz="2400" i="1" dirty="0"/>
              <a:t> </a:t>
            </a:r>
            <a:r>
              <a:rPr lang="en-US" altLang="en-US" sz="2400" dirty="0"/>
              <a:t>of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dirty="0">
                <a:sym typeface="Greek Symbols"/>
              </a:rPr>
              <a:t> (denoted by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baseline="30000" dirty="0">
                <a:sym typeface="Greek Symbols"/>
              </a:rPr>
              <a:t>+</a:t>
            </a:r>
            <a:r>
              <a:rPr lang="en-US" altLang="en-US" sz="2400" dirty="0">
                <a:sym typeface="Greek Symbols"/>
              </a:rPr>
              <a:t>) as the set of attributes that are functionally determined by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under </a:t>
            </a:r>
            <a:r>
              <a:rPr lang="en-US" altLang="en-US" sz="2400" i="1" dirty="0">
                <a:sym typeface="Greek Symbols"/>
              </a:rPr>
              <a:t>F</a:t>
            </a:r>
            <a:endParaRPr lang="en-US" altLang="en-US" sz="2400" i="1" dirty="0">
              <a:sym typeface="Greek Symbols"/>
            </a:endParaRPr>
          </a:p>
          <a:p>
            <a:pPr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dirty="0">
                <a:sym typeface="Greek Symbols"/>
              </a:rPr>
              <a:t> Algorithm to compute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baseline="30000" dirty="0">
                <a:sym typeface="Greek Symbols"/>
              </a:rPr>
              <a:t>+</a:t>
            </a:r>
            <a:r>
              <a:rPr lang="en-US" altLang="en-US" sz="2400" dirty="0">
                <a:sym typeface="Greek Symbols"/>
              </a:rPr>
              <a:t>, the closure of </a:t>
            </a:r>
            <a:r>
              <a:rPr lang="en-US" altLang="en-US" sz="24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ym typeface="Greek Symbols"/>
              </a:rPr>
              <a:t> under </a:t>
            </a:r>
            <a:r>
              <a:rPr lang="en-US" altLang="en-US" sz="2400" i="1" dirty="0">
                <a:sym typeface="Greek Symbols"/>
              </a:rPr>
              <a:t>F</a:t>
            </a:r>
            <a:endParaRPr lang="en-US" altLang="en-US" sz="2400" i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r>
              <a:rPr lang="en-US" altLang="en-US" sz="2400" i="1" dirty="0">
                <a:sym typeface="Greek Symbols"/>
              </a:rPr>
              <a:t>      	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result 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:= </a:t>
            </a:r>
            <a:r>
              <a:rPr lang="en-US" altLang="en-US" sz="2400" dirty="0">
                <a:solidFill>
                  <a:srgbClr val="7030A0"/>
                </a:solidFill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;</a:t>
            </a:r>
            <a:br>
              <a:rPr lang="en-US" altLang="en-US" sz="24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	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while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(changes to 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result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) 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do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for each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in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F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 do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	begin</a:t>
            </a:r>
            <a:br>
              <a:rPr lang="en-US" altLang="en-US" sz="2400" b="1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				if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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 then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 result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:=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24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			</a:t>
            </a:r>
            <a:r>
              <a:rPr lang="en-US" altLang="en-US" sz="2400" b="1" dirty="0">
                <a:solidFill>
                  <a:srgbClr val="7030A0"/>
                </a:solidFill>
                <a:sym typeface="Greek Symbols"/>
              </a:rPr>
              <a:t>end</a:t>
            </a:r>
            <a:endParaRPr lang="en-US" altLang="en-US" sz="2400" b="1" dirty="0">
              <a:solidFill>
                <a:srgbClr val="7030A0"/>
              </a:solidFill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65" charset="2"/>
              <a:buNone/>
              <a:tabLst>
                <a:tab pos="1026795" algn="l"/>
                <a:tab pos="1547495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Attribute Set Closure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  <a:endParaRPr lang="en-US" altLang="en-US" sz="1600" i="1" dirty="0"/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H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None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65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I</a:t>
            </a:r>
            <a:r>
              <a:rPr lang="en-US" altLang="en-US" sz="1600" dirty="0">
                <a:sym typeface="Monotype Sorts" pitchFamily="-65" charset="2"/>
              </a:rPr>
              <a:t> and </a:t>
            </a:r>
            <a:r>
              <a:rPr lang="en-US" altLang="en-US" sz="1600" i="1" dirty="0">
                <a:sym typeface="Monotype Sorts" pitchFamily="-65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Is AG a super key?</a:t>
            </a:r>
            <a:endParaRPr lang="en-US" altLang="en-US" sz="16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R? 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i="1" dirty="0">
              <a:sym typeface="Monotype Sorts" pitchFamily="-65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65" charset="2"/>
              <a:buAutoNum type="arabicPeriod" startAt="2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olidFill>
                  <a:srgbClr val="FF0000"/>
                </a:solidFill>
                <a:sym typeface="Monotype Sorts" pitchFamily="-65" charset="2"/>
              </a:rPr>
              <a:t>Is any subset of AG a </a:t>
            </a:r>
            <a:r>
              <a:rPr lang="en-US" altLang="en-US" sz="1600" dirty="0" err="1">
                <a:solidFill>
                  <a:srgbClr val="FF0000"/>
                </a:solidFill>
                <a:sym typeface="Monotype Sorts" pitchFamily="-65" charset="2"/>
              </a:rPr>
              <a:t>superkey</a:t>
            </a:r>
            <a:r>
              <a:rPr lang="en-US" altLang="en-US" sz="1600" dirty="0">
                <a:solidFill>
                  <a:srgbClr val="FF0000"/>
                </a:solidFill>
                <a:sym typeface="Monotype Sorts" pitchFamily="-65" charset="2"/>
              </a:rPr>
              <a:t>?</a:t>
            </a:r>
            <a:endParaRPr lang="en-US" altLang="en-US" sz="1600" dirty="0">
              <a:solidFill>
                <a:srgbClr val="FF0000"/>
              </a:solidFill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</a:t>
            </a:r>
            <a:r>
              <a:rPr lang="en-US" altLang="en-US" sz="1600" i="1" dirty="0">
                <a:sym typeface="Monotype Sorts" pitchFamily="-65" charset="2"/>
              </a:rPr>
              <a:t>== </a:t>
            </a:r>
            <a:r>
              <a:rPr lang="en-US" altLang="en-US" sz="1600" dirty="0">
                <a:sym typeface="Monotype Sorts" pitchFamily="-65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65" charset="2"/>
              </a:rPr>
              <a:t>(A)</a:t>
            </a:r>
            <a:r>
              <a:rPr lang="en-US" altLang="en-US" sz="1600" baseline="30000" dirty="0">
                <a:sym typeface="Monotype Sorts" pitchFamily="-65" charset="2"/>
              </a:rPr>
              <a:t>+   </a:t>
            </a:r>
            <a:endParaRPr lang="en-US" altLang="en-US" sz="16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Does </a:t>
            </a:r>
            <a:r>
              <a:rPr lang="en-US" altLang="en-US" sz="1600" i="1" dirty="0">
                <a:sym typeface="Monotype Sorts" pitchFamily="-65" charset="2"/>
              </a:rPr>
              <a:t>G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R</a:t>
            </a:r>
            <a:r>
              <a:rPr lang="en-US" altLang="en-US" sz="1600" dirty="0">
                <a:sym typeface="Monotype Sorts" pitchFamily="-65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65" charset="2"/>
              </a:rPr>
              <a:t>(G)</a:t>
            </a:r>
            <a:r>
              <a:rPr lang="en-US" altLang="en-US" sz="1600" baseline="30000" dirty="0">
                <a:sym typeface="Monotype Sorts" pitchFamily="-65" charset="2"/>
              </a:rPr>
              <a:t>+ </a:t>
            </a:r>
            <a:endParaRPr lang="en-US" altLang="en-US" sz="1600" baseline="30000" dirty="0">
              <a:sym typeface="Monotype Sorts" pitchFamily="-65" charset="2"/>
            </a:endParaRPr>
          </a:p>
          <a:p>
            <a:pPr marL="1163955" lvl="2" indent="-304800">
              <a:lnSpc>
                <a:spcPct val="90000"/>
              </a:lnSpc>
              <a:buFont typeface="Monotype Sorts" pitchFamily="-65" charset="2"/>
              <a:buAutoNum type="arabicPeriod"/>
              <a:tabLst>
                <a:tab pos="803275" algn="l"/>
                <a:tab pos="2633345" algn="l"/>
                <a:tab pos="3140075" algn="l"/>
              </a:tabLst>
            </a:pPr>
            <a:r>
              <a:rPr lang="en-US" altLang="en-US" sz="1600" dirty="0">
                <a:sym typeface="Monotype Sorts" pitchFamily="-65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65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ldLvl="2" autoUpdateAnimBg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Uses of Attribute Closure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dirty="0"/>
              <a:t>There are several uses of the attribute closure algorithm: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Testing for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</a:rPr>
              <a:t>To test if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is a </a:t>
            </a:r>
            <a:r>
              <a:rPr lang="en-US" altLang="en-US" sz="2000" dirty="0" err="1">
                <a:solidFill>
                  <a:srgbClr val="7030A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we compute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+,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and check if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contains all attributes of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Testing functional dependencies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), just check if   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. 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That is, we compute </a:t>
            </a:r>
            <a:r>
              <a:rPr lang="en-US" altLang="en-US" sz="2000" baseline="30000" dirty="0"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Is a simple and cheap test, and very useful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Computing closure of F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For each  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R,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we find the closure 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and for each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 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sym typeface="Symbol" panose="05050102010706020507" pitchFamily="18" charset="2"/>
              </a:rPr>
              <a:t>.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属性集的闭包</a:t>
            </a:r>
            <a:endParaRPr lang="zh-CN" altLang="en-US" smtClean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60" i="1" smtClean="0"/>
              <a:t>R (A, B, C, G, H, I)</a:t>
            </a:r>
            <a:endParaRPr lang="en-US" altLang="zh-CN" sz="2160" i="1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60" i="1" smtClean="0"/>
              <a:t>F = </a:t>
            </a:r>
            <a:r>
              <a:rPr lang="en-US" altLang="zh-CN" sz="2160" smtClean="0"/>
              <a:t>{</a:t>
            </a:r>
            <a:r>
              <a:rPr lang="en-US" altLang="zh-CN" sz="2160" i="1" smtClean="0">
                <a:sym typeface="Iconic Symbols Ext" pitchFamily="2" charset="2"/>
              </a:rPr>
              <a:t>CG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H, </a:t>
            </a:r>
            <a:r>
              <a:rPr lang="en-US" altLang="zh-CN" sz="2160" i="1" smtClean="0">
                <a:sym typeface="Iconic Symbols Ext" pitchFamily="2" charset="2"/>
              </a:rPr>
              <a:t>CG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I,</a:t>
            </a:r>
            <a:r>
              <a:rPr lang="en-US" altLang="zh-CN" sz="2160" smtClean="0"/>
              <a:t> </a:t>
            </a:r>
            <a:r>
              <a:rPr lang="en-US" altLang="zh-CN" sz="2160" i="1" smtClean="0">
                <a:sym typeface="Iconic Symbols Ext" pitchFamily="2" charset="2"/>
              </a:rPr>
              <a:t>A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B, </a:t>
            </a:r>
            <a:r>
              <a:rPr lang="en-US" altLang="zh-CN" sz="2160" i="1" smtClean="0">
                <a:sym typeface="Iconic Symbols Ext" pitchFamily="2" charset="2"/>
              </a:rPr>
              <a:t>A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C, </a:t>
            </a:r>
            <a:r>
              <a:rPr lang="en-US" altLang="zh-CN" sz="2160" i="1" smtClean="0">
                <a:sym typeface="Iconic Symbols Ext" pitchFamily="2" charset="2"/>
              </a:rPr>
              <a:t>B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H </a:t>
            </a:r>
            <a:r>
              <a:rPr lang="en-US" altLang="zh-CN" sz="2160" smtClean="0">
                <a:sym typeface="Monotype Sorts" pitchFamily="-65" charset="2"/>
              </a:rPr>
              <a:t>}</a:t>
            </a:r>
            <a:endParaRPr lang="en-US" altLang="zh-CN" sz="2160" smtClean="0">
              <a:sym typeface="MS LineDraw" pitchFamily="49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60" smtClean="0">
                <a:sym typeface="MS LineDraw" pitchFamily="49" charset="2"/>
              </a:rPr>
              <a:t>(</a:t>
            </a:r>
            <a:r>
              <a:rPr lang="en-US" altLang="zh-CN" sz="2160" i="1" smtClean="0">
                <a:sym typeface="MS LineDraw" pitchFamily="49" charset="2"/>
              </a:rPr>
              <a:t>AG)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endParaRPr lang="en-US" altLang="zh-CN" sz="2160" smtClean="0">
              <a:sym typeface="MS LineDraw" pitchFamily="49" charset="2"/>
            </a:endParaRP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160" smtClean="0">
                <a:sym typeface="MS LineDraw" pitchFamily="49" charset="2"/>
              </a:rPr>
              <a:t>开始</a:t>
            </a:r>
            <a:r>
              <a:rPr lang="en-US" altLang="zh-CN" sz="2160" smtClean="0">
                <a:sym typeface="MS LineDraw" pitchFamily="49" charset="2"/>
              </a:rPr>
              <a:t>.	  (</a:t>
            </a:r>
            <a:r>
              <a:rPr lang="en-US" altLang="zh-CN" sz="2160" i="1" smtClean="0">
                <a:sym typeface="MS LineDraw" pitchFamily="49" charset="2"/>
              </a:rPr>
              <a:t>AG)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r>
              <a:rPr lang="en-US" altLang="zh-CN" sz="2160" i="1" smtClean="0">
                <a:sym typeface="MS LineDraw" pitchFamily="49" charset="2"/>
              </a:rPr>
              <a:t> = AG</a:t>
            </a:r>
            <a:endParaRPr lang="en-US" altLang="zh-CN" sz="2160" smtClean="0">
              <a:sym typeface="MS LineDraw" pitchFamily="49" charset="2"/>
            </a:endParaRP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160" smtClean="0">
                <a:sym typeface="MS LineDraw" pitchFamily="49" charset="2"/>
              </a:rPr>
              <a:t>           1.	  (</a:t>
            </a:r>
            <a:r>
              <a:rPr lang="en-US" altLang="zh-CN" sz="2160" i="1" smtClean="0">
                <a:sym typeface="MS LineDraw" pitchFamily="49" charset="2"/>
              </a:rPr>
              <a:t>AG)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r>
              <a:rPr lang="en-US" altLang="zh-CN" sz="2160" i="1" smtClean="0">
                <a:sym typeface="MS LineDraw" pitchFamily="49" charset="2"/>
              </a:rPr>
              <a:t> = ABCG              (A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B, </a:t>
            </a:r>
            <a:r>
              <a:rPr lang="en-US" altLang="zh-CN" sz="2160" i="1" smtClean="0">
                <a:sym typeface="MS LineDraw" pitchFamily="49" charset="2"/>
              </a:rPr>
              <a:t>A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C</a:t>
            </a:r>
            <a:r>
              <a:rPr lang="en-US" altLang="zh-CN" sz="2160" i="1" smtClean="0">
                <a:sym typeface="Symbol" panose="05050102010706020507" pitchFamily="18" charset="2"/>
              </a:rPr>
              <a:t>)</a:t>
            </a:r>
            <a:endParaRPr lang="en-US" altLang="zh-CN" sz="2160" smtClean="0"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160" smtClean="0">
                <a:sym typeface="Symbol" panose="05050102010706020507" pitchFamily="18" charset="2"/>
              </a:rPr>
              <a:t>           2.       </a:t>
            </a:r>
            <a:r>
              <a:rPr lang="en-US" altLang="zh-CN" sz="2160" smtClean="0">
                <a:sym typeface="MS LineDraw" pitchFamily="49" charset="2"/>
              </a:rPr>
              <a:t>(</a:t>
            </a:r>
            <a:r>
              <a:rPr lang="en-US" altLang="zh-CN" sz="2160" i="1" smtClean="0">
                <a:sym typeface="MS LineDraw" pitchFamily="49" charset="2"/>
              </a:rPr>
              <a:t>AG)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r>
              <a:rPr lang="en-US" altLang="zh-CN" sz="2160" i="1" smtClean="0">
                <a:sym typeface="MS LineDraw" pitchFamily="49" charset="2"/>
              </a:rPr>
              <a:t> = ABCG</a:t>
            </a:r>
            <a:r>
              <a:rPr lang="en-US" altLang="zh-CN" sz="2160" i="1" smtClean="0">
                <a:sym typeface="Monotype Sorts" pitchFamily="-65" charset="2"/>
              </a:rPr>
              <a:t>HI	   (CG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H, CG </a:t>
            </a:r>
            <a:r>
              <a:rPr lang="en-US" altLang="zh-CN" sz="2160" smtClean="0">
                <a:sym typeface="Symbol" panose="05050102010706020507" pitchFamily="18" charset="2"/>
              </a:rPr>
              <a:t></a:t>
            </a:r>
            <a:r>
              <a:rPr lang="en-US" altLang="zh-CN" sz="2160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Monotype Sorts" pitchFamily="-65" charset="2"/>
              </a:rPr>
              <a:t>I</a:t>
            </a:r>
            <a:r>
              <a:rPr lang="en-US" altLang="zh-CN" sz="2160" i="1" smtClean="0">
                <a:sym typeface="Symbol" panose="05050102010706020507" pitchFamily="18" charset="2"/>
              </a:rPr>
              <a:t>)</a:t>
            </a:r>
            <a:endParaRPr lang="en-US" altLang="zh-CN" sz="2160" i="1" smtClean="0"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160" smtClean="0">
                <a:sym typeface="Symbol" panose="05050102010706020507" pitchFamily="18" charset="2"/>
              </a:rPr>
              <a:t>           3.	  </a:t>
            </a:r>
            <a:r>
              <a:rPr lang="en-US" altLang="zh-CN" sz="2160" smtClean="0">
                <a:sym typeface="MS LineDraw" pitchFamily="49" charset="2"/>
              </a:rPr>
              <a:t>(</a:t>
            </a:r>
            <a:r>
              <a:rPr lang="en-US" altLang="zh-CN" sz="2160" i="1" smtClean="0">
                <a:sym typeface="MS LineDraw" pitchFamily="49" charset="2"/>
              </a:rPr>
              <a:t>AG)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r>
              <a:rPr lang="en-US" altLang="zh-CN" sz="2160" i="1" smtClean="0">
                <a:sym typeface="MS LineDraw" pitchFamily="49" charset="2"/>
              </a:rPr>
              <a:t> = ABCG</a:t>
            </a:r>
            <a:r>
              <a:rPr lang="en-US" altLang="zh-CN" sz="2160" i="1" smtClean="0">
                <a:sym typeface="Monotype Sorts" pitchFamily="-65" charset="2"/>
              </a:rPr>
              <a:t>HI          (</a:t>
            </a:r>
            <a:r>
              <a:rPr lang="zh-CN" altLang="en-US" sz="2160" smtClean="0">
                <a:sym typeface="Monotype Sorts" pitchFamily="-65" charset="2"/>
              </a:rPr>
              <a:t>无变化</a:t>
            </a:r>
            <a:r>
              <a:rPr lang="en-US" altLang="zh-CN" sz="2160" i="1" smtClean="0">
                <a:sym typeface="Monotype Sorts" pitchFamily="-65" charset="2"/>
              </a:rPr>
              <a:t>) </a:t>
            </a:r>
            <a:endParaRPr lang="en-US" altLang="zh-CN" sz="2160" i="1" smtClean="0">
              <a:sym typeface="Monotype Sorts" pitchFamily="-65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160" smtClean="0"/>
              <a:t>思考</a:t>
            </a:r>
            <a:endParaRPr lang="zh-CN" altLang="en-US" sz="216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160" smtClean="0">
                <a:sym typeface="MS LineDraw" pitchFamily="49" charset="2"/>
              </a:rPr>
              <a:t>我们现在能推导出</a:t>
            </a:r>
            <a:r>
              <a:rPr lang="en-US" altLang="zh-CN" sz="2160" smtClean="0">
                <a:sym typeface="MS LineDraw" pitchFamily="49" charset="2"/>
              </a:rPr>
              <a:t>AG </a:t>
            </a:r>
            <a:r>
              <a:rPr lang="en-US" altLang="zh-CN" sz="2160" smtClean="0">
                <a:sym typeface="Symbol" panose="05050102010706020507" pitchFamily="18" charset="2"/>
              </a:rPr>
              <a:t> BCI</a:t>
            </a:r>
            <a:r>
              <a:rPr lang="zh-CN" altLang="en-US" sz="2160" smtClean="0">
                <a:sym typeface="Symbol" panose="05050102010706020507" pitchFamily="18" charset="2"/>
              </a:rPr>
              <a:t>么</a:t>
            </a:r>
            <a:r>
              <a:rPr lang="en-US" altLang="zh-CN" sz="2160" smtClean="0">
                <a:sym typeface="Symbol" panose="05050102010706020507" pitchFamily="18" charset="2"/>
              </a:rPr>
              <a:t>?</a:t>
            </a:r>
            <a:endParaRPr lang="en-US" altLang="zh-CN" sz="2160" smtClean="0"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160" smtClean="0">
                <a:sym typeface="MS LineDraw" pitchFamily="49" charset="2"/>
              </a:rPr>
              <a:t>是，因为</a:t>
            </a:r>
            <a:r>
              <a:rPr lang="en-US" altLang="zh-CN" sz="2160" smtClean="0">
                <a:sym typeface="MS LineDraw" pitchFamily="49" charset="2"/>
              </a:rPr>
              <a:t>(BCI) </a:t>
            </a:r>
            <a:r>
              <a:rPr lang="en-US" altLang="zh-CN" sz="2160" smtClean="0">
                <a:sym typeface="Symbol" panose="05050102010706020507" pitchFamily="18" charset="2"/>
              </a:rPr>
              <a:t></a:t>
            </a:r>
            <a:r>
              <a:rPr lang="en-US" altLang="zh-CN" sz="2160" smtClean="0">
                <a:sym typeface="MS LineDraw" pitchFamily="49" charset="2"/>
              </a:rPr>
              <a:t>(AG)</a:t>
            </a:r>
            <a:r>
              <a:rPr lang="zh-CN" altLang="en-US" sz="2160" smtClean="0">
                <a:sym typeface="MS LineDraw" pitchFamily="49" charset="2"/>
              </a:rPr>
              <a:t> 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endParaRPr lang="en-US" altLang="zh-CN" sz="2160" baseline="30000" smtClean="0">
              <a:sym typeface="MS LineDraw" pitchFamily="49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160" smtClean="0"/>
              <a:t>结论</a:t>
            </a:r>
            <a:endParaRPr lang="zh-CN" altLang="en-US" sz="216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160" smtClean="0">
                <a:sym typeface="MS LineDraw" pitchFamily="49" charset="2"/>
              </a:rPr>
              <a:t>判断</a:t>
            </a:r>
            <a:r>
              <a:rPr lang="en-US" altLang="zh-CN" sz="2160" i="1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en-US" altLang="zh-CN" sz="2160" i="1" smtClean="0">
                <a:sym typeface="Greek Symbols" pitchFamily="18" charset="2"/>
              </a:rPr>
              <a:t> </a:t>
            </a:r>
            <a:r>
              <a:rPr lang="en-US" altLang="zh-CN" sz="2160" i="1" smtClean="0">
                <a:sym typeface="Symbol" panose="05050102010706020507" pitchFamily="18" charset="2"/>
              </a:rPr>
              <a:t></a:t>
            </a:r>
            <a:r>
              <a:rPr lang="en-US" altLang="zh-CN" sz="2160" i="1" smtClean="0">
                <a:sym typeface="Monotype Sorts" pitchFamily="-65" charset="2"/>
              </a:rPr>
              <a:t> </a:t>
            </a:r>
            <a:r>
              <a:rPr lang="en-US" altLang="zh-CN" sz="2160" i="1" smtClean="0">
                <a:sym typeface="Symbol" panose="05050102010706020507" pitchFamily="18" charset="2"/>
              </a:rPr>
              <a:t></a:t>
            </a:r>
            <a:r>
              <a:rPr lang="zh-CN" altLang="en-US" sz="2160" smtClean="0">
                <a:sym typeface="MS LineDraw" pitchFamily="49" charset="2"/>
              </a:rPr>
              <a:t>是否成立，等价的方法判断</a:t>
            </a:r>
            <a:r>
              <a:rPr lang="en-US" altLang="zh-CN" sz="2160" i="1" smtClean="0">
                <a:sym typeface="Symbol" panose="05050102010706020507" pitchFamily="18" charset="2"/>
              </a:rPr>
              <a:t></a:t>
            </a:r>
            <a:r>
              <a:rPr lang="zh-CN" altLang="en-US" sz="2160" smtClean="0">
                <a:sym typeface="MS LineDraw" pitchFamily="49" charset="2"/>
              </a:rPr>
              <a:t>是否在</a:t>
            </a:r>
            <a:r>
              <a:rPr lang="en-US" altLang="zh-CN" sz="2160" i="1" smtClean="0">
                <a:latin typeface="Symbol" panose="05050102010706020507" pitchFamily="18" charset="2"/>
                <a:sym typeface="Greek Symbols" pitchFamily="18" charset="2"/>
              </a:rPr>
              <a:t>a</a:t>
            </a:r>
            <a:r>
              <a:rPr lang="zh-CN" altLang="en-US" sz="2160" smtClean="0">
                <a:sym typeface="MS LineDraw" pitchFamily="49" charset="2"/>
              </a:rPr>
              <a:t> </a:t>
            </a:r>
            <a:r>
              <a:rPr lang="en-US" altLang="zh-CN" sz="2160" baseline="30000" smtClean="0">
                <a:sym typeface="MS LineDraw" pitchFamily="49" charset="2"/>
              </a:rPr>
              <a:t>+</a:t>
            </a:r>
            <a:r>
              <a:rPr lang="zh-CN" altLang="en-US" sz="2160" smtClean="0">
                <a:sym typeface="MS LineDraw" pitchFamily="49" charset="2"/>
              </a:rPr>
              <a:t>中</a:t>
            </a:r>
            <a:endParaRPr lang="en-US" altLang="zh-CN" sz="2160" baseline="30000" smtClean="0">
              <a:sym typeface="MS LineDraw" pitchFamily="49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属性集的闭包</a:t>
            </a:r>
            <a:endParaRPr lang="zh-CN" altLang="en-US" smtClean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000" i="1" smtClean="0"/>
              <a:t>R (A, B, C, G, H, I)</a:t>
            </a:r>
            <a:endParaRPr lang="en-US" altLang="zh-CN" sz="2000" i="1" smtClean="0"/>
          </a:p>
          <a:p>
            <a:pPr eaLnBrk="1" hangingPunct="1"/>
            <a:r>
              <a:rPr lang="en-US" altLang="zh-CN" sz="2000" i="1" smtClean="0"/>
              <a:t>F = </a:t>
            </a:r>
            <a:r>
              <a:rPr lang="en-US" altLang="zh-CN" sz="2000" smtClean="0"/>
              <a:t>{</a:t>
            </a:r>
            <a:r>
              <a:rPr lang="en-US" altLang="zh-CN" sz="2000" i="1" smtClean="0">
                <a:sym typeface="Iconic Symbols Ext" pitchFamily="2" charset="2"/>
              </a:rPr>
              <a:t>CG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H, </a:t>
            </a:r>
            <a:r>
              <a:rPr lang="en-US" altLang="zh-CN" sz="2000" i="1" smtClean="0">
                <a:sym typeface="Iconic Symbols Ext" pitchFamily="2" charset="2"/>
              </a:rPr>
              <a:t>CG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I,</a:t>
            </a:r>
            <a:r>
              <a:rPr lang="en-US" altLang="zh-CN" sz="2000" smtClean="0"/>
              <a:t> </a:t>
            </a:r>
            <a:r>
              <a:rPr lang="en-US" altLang="zh-CN" sz="2000" i="1" smtClean="0">
                <a:sym typeface="Iconic Symbols Ext" pitchFamily="2" charset="2"/>
              </a:rPr>
              <a:t>A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B, </a:t>
            </a:r>
            <a:r>
              <a:rPr lang="en-US" altLang="zh-CN" sz="2000" i="1" smtClean="0">
                <a:sym typeface="Iconic Symbols Ext" pitchFamily="2" charset="2"/>
              </a:rPr>
              <a:t>A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C, </a:t>
            </a:r>
            <a:r>
              <a:rPr lang="en-US" altLang="zh-CN" sz="2000" i="1" smtClean="0">
                <a:sym typeface="Iconic Symbols Ext" pitchFamily="2" charset="2"/>
              </a:rPr>
              <a:t>B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H </a:t>
            </a:r>
            <a:r>
              <a:rPr lang="en-US" altLang="zh-CN" sz="2000" smtClean="0">
                <a:sym typeface="Monotype Sorts" pitchFamily="-65" charset="2"/>
              </a:rPr>
              <a:t>}</a:t>
            </a:r>
            <a:endParaRPr lang="en-US" altLang="zh-CN" sz="2000" smtClean="0">
              <a:sym typeface="MS LineDraw" pitchFamily="49" charset="2"/>
            </a:endParaRPr>
          </a:p>
          <a:p>
            <a:pPr eaLnBrk="1" hangingPunct="1"/>
            <a:r>
              <a:rPr lang="en-US" altLang="zh-CN" sz="2000" smtClean="0">
                <a:sym typeface="MS LineDraw" pitchFamily="49" charset="2"/>
              </a:rPr>
              <a:t>(</a:t>
            </a:r>
            <a:r>
              <a:rPr lang="en-US" altLang="zh-CN" sz="2000" i="1" smtClean="0">
                <a:sym typeface="MS LineDraw" pitchFamily="49" charset="2"/>
              </a:rPr>
              <a:t>AG)</a:t>
            </a:r>
            <a:r>
              <a:rPr lang="en-US" altLang="zh-CN" sz="2000" baseline="30000" smtClean="0">
                <a:sym typeface="MS LineDraw" pitchFamily="49" charset="2"/>
              </a:rPr>
              <a:t>+</a:t>
            </a:r>
            <a:r>
              <a:rPr lang="en-US" altLang="zh-CN" sz="2000" smtClean="0">
                <a:sym typeface="Symbol" panose="05050102010706020507" pitchFamily="18" charset="2"/>
              </a:rPr>
              <a:t> = </a:t>
            </a:r>
            <a:r>
              <a:rPr lang="en-US" altLang="zh-CN" sz="2000" i="1" smtClean="0">
                <a:sym typeface="MS LineDraw" pitchFamily="49" charset="2"/>
              </a:rPr>
              <a:t>ABCG</a:t>
            </a:r>
            <a:r>
              <a:rPr lang="en-US" altLang="zh-CN" sz="2000" i="1" smtClean="0">
                <a:sym typeface="Monotype Sorts" pitchFamily="-65" charset="2"/>
              </a:rPr>
              <a:t>HI</a:t>
            </a:r>
            <a:endParaRPr lang="en-US" altLang="zh-CN" sz="200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000" smtClean="0">
                <a:sym typeface="Symbol" panose="05050102010706020507" pitchFamily="18" charset="2"/>
              </a:rPr>
              <a:t>(AG)</a:t>
            </a:r>
            <a:r>
              <a:rPr lang="zh-CN" altLang="en-US" sz="2000" smtClean="0">
                <a:sym typeface="Symbol" panose="05050102010706020507" pitchFamily="18" charset="2"/>
              </a:rPr>
              <a:t>是候选码么？</a:t>
            </a:r>
            <a:endParaRPr lang="zh-CN" altLang="en-US" sz="200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000" smtClean="0">
                <a:sym typeface="Symbol" panose="05050102010706020507" pitchFamily="18" charset="2"/>
              </a:rPr>
              <a:t>(AG)</a:t>
            </a:r>
            <a:r>
              <a:rPr lang="zh-CN" altLang="en-US" sz="2000" smtClean="0">
                <a:sym typeface="Symbol" panose="05050102010706020507" pitchFamily="18" charset="2"/>
              </a:rPr>
              <a:t>是超码么？</a:t>
            </a:r>
            <a:endParaRPr lang="en-US" altLang="zh-CN" sz="2000" smtClean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sz="2000" smtClean="0">
                <a:sym typeface="Monotype Sorts" pitchFamily="-65" charset="2"/>
              </a:rPr>
              <a:t>(</a:t>
            </a:r>
            <a:r>
              <a:rPr lang="en-US" altLang="zh-CN" sz="2000" i="1" smtClean="0">
                <a:sym typeface="Monotype Sorts" pitchFamily="-65" charset="2"/>
              </a:rPr>
              <a:t>AG</a:t>
            </a:r>
            <a:r>
              <a:rPr lang="en-US" altLang="zh-CN" sz="2000" smtClean="0">
                <a:sym typeface="Monotype Sorts" pitchFamily="-65" charset="2"/>
              </a:rPr>
              <a:t>)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U </a:t>
            </a:r>
            <a:r>
              <a:rPr lang="en-US" altLang="zh-CN" sz="2000" smtClean="0">
                <a:sym typeface="Monotype Sorts" pitchFamily="-65" charset="2"/>
              </a:rPr>
              <a:t>? </a:t>
            </a:r>
            <a:r>
              <a:rPr lang="en-US" altLang="zh-CN" sz="2000" smtClean="0">
                <a:sym typeface="Symbol" panose="05050102010706020507" pitchFamily="18" charset="2"/>
              </a:rPr>
              <a:t></a:t>
            </a:r>
            <a:r>
              <a:rPr lang="en-US" altLang="zh-CN" sz="2000" smtClean="0">
                <a:sym typeface="Monotype Sorts" pitchFamily="-65" charset="2"/>
              </a:rPr>
              <a:t>  </a:t>
            </a:r>
            <a:r>
              <a:rPr lang="en-US" altLang="zh-CN" sz="2000" smtClean="0">
                <a:sym typeface="Symbol" panose="05050102010706020507" pitchFamily="18" charset="2"/>
              </a:rPr>
              <a:t>U  </a:t>
            </a:r>
            <a:r>
              <a:rPr lang="en-US" altLang="zh-CN" sz="2000" smtClean="0">
                <a:sym typeface="Monotype Sorts" pitchFamily="-65" charset="2"/>
              </a:rPr>
              <a:t>(AG)</a:t>
            </a:r>
            <a:r>
              <a:rPr lang="en-US" altLang="zh-CN" sz="2000" baseline="30000" smtClean="0">
                <a:sym typeface="Monotype Sorts" pitchFamily="-65" charset="2"/>
              </a:rPr>
              <a:t>+ </a:t>
            </a:r>
            <a:r>
              <a:rPr lang="en-US" altLang="zh-CN" sz="2000" smtClean="0">
                <a:sym typeface="Symbol" panose="05050102010706020507" pitchFamily="18" charset="2"/>
              </a:rPr>
              <a:t>?</a:t>
            </a:r>
            <a:endParaRPr lang="en-US" altLang="zh-CN" sz="2000" i="1" smtClean="0">
              <a:sym typeface="Monotype Sorts" pitchFamily="-65" charset="2"/>
            </a:endParaRPr>
          </a:p>
          <a:p>
            <a:pPr lvl="1" eaLnBrk="1" hangingPunct="1"/>
            <a:r>
              <a:rPr lang="en-US" altLang="zh-CN" sz="2000" smtClean="0">
                <a:sym typeface="Symbol" panose="05050102010706020507" pitchFamily="18" charset="2"/>
              </a:rPr>
              <a:t>(AG)</a:t>
            </a:r>
            <a:r>
              <a:rPr lang="zh-CN" altLang="en-US" sz="2000" smtClean="0">
                <a:sym typeface="Symbol" panose="05050102010706020507" pitchFamily="18" charset="2"/>
              </a:rPr>
              <a:t>的某个真子集是超码么？</a:t>
            </a:r>
            <a:endParaRPr lang="en-US" altLang="zh-CN" sz="2000" smtClean="0">
              <a:sym typeface="Monotype Sorts" pitchFamily="-65" charset="2"/>
            </a:endParaRPr>
          </a:p>
          <a:p>
            <a:pPr lvl="2" eaLnBrk="1" hangingPunct="1"/>
            <a:r>
              <a:rPr lang="en-US" altLang="zh-CN" sz="2000" i="1" smtClean="0">
                <a:sym typeface="Monotype Sorts" pitchFamily="-65" charset="2"/>
              </a:rPr>
              <a:t>A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U </a:t>
            </a:r>
            <a:r>
              <a:rPr lang="en-US" altLang="zh-CN" sz="2000" smtClean="0">
                <a:sym typeface="Monotype Sorts" pitchFamily="-65" charset="2"/>
              </a:rPr>
              <a:t>? </a:t>
            </a:r>
            <a:r>
              <a:rPr lang="en-US" altLang="zh-CN" sz="2000" smtClean="0">
                <a:sym typeface="Symbol" panose="05050102010706020507" pitchFamily="18" charset="2"/>
              </a:rPr>
              <a:t>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 </a:t>
            </a:r>
            <a:r>
              <a:rPr lang="en-US" altLang="zh-CN" sz="2000" smtClean="0">
                <a:sym typeface="Symbol" panose="05050102010706020507" pitchFamily="18" charset="2"/>
              </a:rPr>
              <a:t>U   </a:t>
            </a:r>
            <a:r>
              <a:rPr lang="en-US" altLang="zh-CN" sz="2000" smtClean="0">
                <a:sym typeface="Monotype Sorts" pitchFamily="-65" charset="2"/>
              </a:rPr>
              <a:t>(A)</a:t>
            </a:r>
            <a:r>
              <a:rPr lang="en-US" altLang="zh-CN" sz="2000" baseline="30000" smtClean="0">
                <a:sym typeface="Monotype Sorts" pitchFamily="-65" charset="2"/>
              </a:rPr>
              <a:t>+</a:t>
            </a:r>
            <a:r>
              <a:rPr lang="en-US" altLang="zh-CN" sz="2000" smtClean="0">
                <a:sym typeface="Symbol" panose="05050102010706020507" pitchFamily="18" charset="2"/>
              </a:rPr>
              <a:t> ?</a:t>
            </a:r>
            <a:endParaRPr lang="en-US" altLang="zh-CN" sz="2000" i="1" smtClean="0">
              <a:sym typeface="Monotype Sorts" pitchFamily="-65" charset="2"/>
            </a:endParaRPr>
          </a:p>
          <a:p>
            <a:pPr lvl="2" eaLnBrk="1" hangingPunct="1"/>
            <a:r>
              <a:rPr lang="en-US" altLang="zh-CN" sz="2000" i="1" smtClean="0">
                <a:sym typeface="Monotype Sorts" pitchFamily="-65" charset="2"/>
              </a:rPr>
              <a:t>G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smtClean="0">
                <a:sym typeface="Symbol" panose="05050102010706020507" pitchFamily="18" charset="2"/>
              </a:rPr>
              <a:t></a:t>
            </a:r>
            <a:r>
              <a:rPr lang="en-US" altLang="zh-CN" sz="2000" smtClean="0">
                <a:sym typeface="Monotype Sorts" pitchFamily="-65" charset="2"/>
              </a:rPr>
              <a:t> </a:t>
            </a:r>
            <a:r>
              <a:rPr lang="en-US" altLang="zh-CN" sz="2000" i="1" smtClean="0">
                <a:sym typeface="Monotype Sorts" pitchFamily="-65" charset="2"/>
              </a:rPr>
              <a:t>U </a:t>
            </a:r>
            <a:r>
              <a:rPr lang="en-US" altLang="zh-CN" sz="2000" smtClean="0">
                <a:sym typeface="Monotype Sorts" pitchFamily="-65" charset="2"/>
              </a:rPr>
              <a:t>? </a:t>
            </a:r>
            <a:r>
              <a:rPr lang="en-US" altLang="zh-CN" sz="2000" smtClean="0">
                <a:sym typeface="Symbol" panose="05050102010706020507" pitchFamily="18" charset="2"/>
              </a:rPr>
              <a:t></a:t>
            </a:r>
            <a:r>
              <a:rPr lang="en-US" altLang="zh-CN" sz="2000" smtClean="0">
                <a:sym typeface="Monotype Sorts" pitchFamily="-65" charset="2"/>
              </a:rPr>
              <a:t>  </a:t>
            </a:r>
            <a:r>
              <a:rPr lang="en-US" altLang="zh-CN" sz="2000" smtClean="0">
                <a:sym typeface="Symbol" panose="05050102010706020507" pitchFamily="18" charset="2"/>
              </a:rPr>
              <a:t>U  </a:t>
            </a:r>
            <a:r>
              <a:rPr lang="en-US" altLang="zh-CN" sz="2000" smtClean="0">
                <a:sym typeface="Monotype Sorts" pitchFamily="-65" charset="2"/>
              </a:rPr>
              <a:t>(G)</a:t>
            </a:r>
            <a:r>
              <a:rPr lang="en-US" altLang="zh-CN" sz="2000" baseline="30000" smtClean="0">
                <a:sym typeface="Monotype Sorts" pitchFamily="-65" charset="2"/>
              </a:rPr>
              <a:t>+ </a:t>
            </a:r>
            <a:r>
              <a:rPr lang="en-US" altLang="zh-CN" sz="2000" smtClean="0">
                <a:sym typeface="Symbol" panose="05050102010706020507" pitchFamily="18" charset="2"/>
              </a:rPr>
              <a:t>?</a:t>
            </a:r>
            <a:endParaRPr lang="en-US" altLang="zh-CN" sz="2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ldLvl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插入异常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思考：假设成立一个新部门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。经理是</a:t>
            </a:r>
            <a:r>
              <a:rPr lang="en-US" altLang="zh-CN" sz="2400" dirty="0" err="1" smtClean="0"/>
              <a:t>kevin</a:t>
            </a:r>
            <a:r>
              <a:rPr lang="zh-CN" altLang="en-US" sz="2400" dirty="0" smtClean="0"/>
              <a:t>，没有员工。我们能增加关于部门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的信息么？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如果</a:t>
            </a:r>
            <a:r>
              <a:rPr lang="zh-CN" altLang="en-US" sz="2400" u="sng" dirty="0" smtClean="0"/>
              <a:t>一个部门还没有员工</a:t>
            </a:r>
            <a:r>
              <a:rPr lang="zh-CN" altLang="en-US" sz="2400" dirty="0" smtClean="0"/>
              <a:t>，我们就无法添加这个部门的信息</a:t>
            </a:r>
            <a:endParaRPr lang="zh-CN" altLang="en-US" sz="2400" dirty="0" smtClean="0"/>
          </a:p>
        </p:txBody>
      </p:sp>
      <p:graphicFrame>
        <p:nvGraphicFramePr>
          <p:cNvPr id="692308" name="Group 84"/>
          <p:cNvGraphicFramePr>
            <a:graphicFrameLocks noGrp="1"/>
          </p:cNvGraphicFramePr>
          <p:nvPr/>
        </p:nvGraphicFramePr>
        <p:xfrm>
          <a:off x="5081588" y="4090988"/>
          <a:ext cx="3173412" cy="2563812"/>
        </p:xfrm>
        <a:graphic>
          <a:graphicData uri="http://schemas.openxmlformats.org/drawingml/2006/table">
            <a:tbl>
              <a:tblPr/>
              <a:tblGrid>
                <a:gridCol w="967952"/>
                <a:gridCol w="1053720"/>
                <a:gridCol w="1151740"/>
              </a:tblGrid>
              <a:tr h="43639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56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null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Kevin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90" marB="179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2294" name="Rectangle 70"/>
          <p:cNvSpPr>
            <a:spLocks noChangeArrowheads="1"/>
          </p:cNvSpPr>
          <p:nvPr/>
        </p:nvSpPr>
        <p:spPr bwMode="auto">
          <a:xfrm>
            <a:off x="6043613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2295" name="Text Box 71"/>
          <p:cNvSpPr txBox="1">
            <a:spLocks noChangeArrowheads="1"/>
          </p:cNvSpPr>
          <p:nvPr/>
        </p:nvSpPr>
        <p:spPr bwMode="auto">
          <a:xfrm>
            <a:off x="8332788" y="4743450"/>
            <a:ext cx="80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endParaRPr kumimoji="1" lang="en-US" altLang="zh-CN" sz="6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9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ldLvl="3" autoUpdateAnimBg="0" build="p"/>
      <p:bldP spid="692294" grpId="0" autoUpdateAnimBg="0"/>
      <p:bldP spid="692295" grpId="0" autoUpdateAnimBg="0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endParaRPr lang="zh-CN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/>
              <a:t>R (C, T, H, R, S)</a:t>
            </a:r>
            <a:endParaRPr lang="en-US" altLang="zh-CN" sz="2400" dirty="0" smtClean="0"/>
          </a:p>
          <a:p>
            <a:pPr eaLnBrk="1" hangingPunct="1"/>
            <a:r>
              <a:rPr lang="en-US" altLang="zh-CN" sz="2400" dirty="0" smtClean="0"/>
              <a:t>F = {C</a:t>
            </a:r>
            <a:r>
              <a:rPr lang="en-US" altLang="zh-CN" sz="2400" dirty="0" smtClean="0">
                <a:sym typeface="Symbol" panose="05050102010706020507" pitchFamily="18" charset="2"/>
              </a:rPr>
              <a:t>T</a:t>
            </a:r>
            <a:r>
              <a:rPr lang="en-US" altLang="zh-CN" sz="2400" dirty="0" smtClean="0"/>
              <a:t>, HR</a:t>
            </a:r>
            <a:r>
              <a:rPr lang="en-US" altLang="zh-CN" sz="2400" dirty="0" smtClean="0">
                <a:sym typeface="Symbol" panose="05050102010706020507" pitchFamily="18" charset="2"/>
              </a:rPr>
              <a:t>C, HTR, HSR}</a:t>
            </a:r>
            <a:endParaRPr lang="en-US" altLang="zh-CN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 smtClean="0">
                <a:sym typeface="Symbol" panose="05050102010706020507" pitchFamily="18" charset="2"/>
              </a:rPr>
              <a:t>问题</a:t>
            </a:r>
            <a:r>
              <a:rPr lang="en-US" altLang="zh-CN" sz="2400" dirty="0" smtClean="0">
                <a:sym typeface="Symbol" panose="05050102010706020507" pitchFamily="18" charset="2"/>
              </a:rPr>
              <a:t>1</a:t>
            </a:r>
            <a:r>
              <a:rPr lang="zh-CN" altLang="en-US" sz="2400" dirty="0" smtClean="0">
                <a:sym typeface="Symbol" panose="05050102010706020507" pitchFamily="18" charset="2"/>
              </a:rPr>
              <a:t>：求</a:t>
            </a:r>
            <a:r>
              <a:rPr lang="en-US" altLang="zh-CN" sz="2400" dirty="0" smtClean="0">
                <a:sym typeface="Symbol" panose="05050102010706020507" pitchFamily="18" charset="2"/>
              </a:rPr>
              <a:t>(HR)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baseline="30000" dirty="0" smtClean="0">
                <a:sym typeface="Symbol" panose="05050102010706020507" pitchFamily="18" charset="2"/>
              </a:rPr>
              <a:t>+</a:t>
            </a:r>
            <a:r>
              <a:rPr lang="zh-CN" altLang="en-US" sz="2400" dirty="0" smtClean="0">
                <a:sym typeface="Symbol" panose="05050102010706020507" pitchFamily="18" charset="2"/>
              </a:rPr>
              <a:t>？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 smtClean="0">
                <a:sym typeface="Symbol" panose="05050102010706020507" pitchFamily="18" charset="2"/>
              </a:rPr>
              <a:t>问题</a:t>
            </a:r>
            <a:r>
              <a:rPr lang="en-US" altLang="zh-CN" sz="2400" dirty="0" smtClean="0">
                <a:sym typeface="Symbol" panose="05050102010706020507" pitchFamily="18" charset="2"/>
              </a:rPr>
              <a:t>2</a:t>
            </a:r>
            <a:r>
              <a:rPr lang="zh-CN" altLang="en-US" sz="2400" dirty="0" smtClean="0">
                <a:sym typeface="Symbol" panose="05050102010706020507" pitchFamily="18" charset="2"/>
              </a:rPr>
              <a:t>：</a:t>
            </a:r>
            <a:r>
              <a:rPr lang="en-US" altLang="zh-CN" sz="2400" dirty="0" smtClean="0">
                <a:sym typeface="Symbol" panose="05050102010706020507" pitchFamily="18" charset="2"/>
              </a:rPr>
              <a:t>HS</a:t>
            </a:r>
            <a:r>
              <a:rPr lang="zh-CN" altLang="en-US" sz="2400" dirty="0" smtClean="0">
                <a:sym typeface="Symbol" panose="05050102010706020507" pitchFamily="18" charset="2"/>
              </a:rPr>
              <a:t>是候选码么？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 smtClean="0">
                <a:sym typeface="Symbol" panose="05050102010706020507" pitchFamily="18" charset="2"/>
              </a:rPr>
              <a:t>问题</a:t>
            </a:r>
            <a:r>
              <a:rPr lang="en-US" altLang="zh-CN" sz="2400" dirty="0" smtClean="0">
                <a:sym typeface="Symbol" panose="05050102010706020507" pitchFamily="18" charset="2"/>
              </a:rPr>
              <a:t>3</a:t>
            </a:r>
            <a:r>
              <a:rPr lang="zh-CN" altLang="en-US" sz="2400" dirty="0" smtClean="0">
                <a:sym typeface="Symbol" panose="05050102010706020507" pitchFamily="18" charset="2"/>
              </a:rPr>
              <a:t>：</a:t>
            </a:r>
            <a:r>
              <a:rPr lang="en-US" altLang="zh-CN" sz="2400" dirty="0" smtClean="0">
                <a:sym typeface="Symbol" panose="05050102010706020507" pitchFamily="18" charset="2"/>
              </a:rPr>
              <a:t>CH </a:t>
            </a:r>
            <a:r>
              <a:rPr lang="en-US" altLang="en-US" sz="2400" dirty="0" smtClean="0">
                <a:sym typeface="Symbol" panose="05050102010706020507" pitchFamily="18" charset="2"/>
              </a:rPr>
              <a:t>→</a:t>
            </a:r>
            <a:r>
              <a:rPr lang="en-US" altLang="zh-CN" sz="2400" dirty="0" smtClean="0">
                <a:sym typeface="Symbol" panose="05050102010706020507" pitchFamily="18" charset="2"/>
              </a:rPr>
              <a:t> S</a:t>
            </a:r>
            <a:r>
              <a:rPr lang="zh-CN" altLang="en-US" sz="2400" dirty="0" smtClean="0">
                <a:sym typeface="Symbol" panose="05050102010706020507" pitchFamily="18" charset="2"/>
              </a:rPr>
              <a:t>成立么？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910"/>
            <a:ext cx="8077199" cy="4425553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Suppose that we have a set of functional dependencies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on a relation schema. Whenever a user performs an update on the relation, the database system must ensure that </a:t>
            </a:r>
            <a:r>
              <a:rPr lang="en-US" altLang="en-US" sz="2000" dirty="0">
                <a:solidFill>
                  <a:srgbClr val="FF0000"/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update does not violate any functional dependencies</a:t>
            </a:r>
            <a:r>
              <a:rPr lang="en-US" altLang="en-US" sz="2000" dirty="0"/>
              <a:t>; that is, all the functional dependencies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are satisfied in the new database state.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If an update violates any functional dependencies in the set </a:t>
            </a:r>
            <a:r>
              <a:rPr lang="en-US" altLang="en-US" sz="2000" i="1" dirty="0"/>
              <a:t>F, </a:t>
            </a:r>
            <a:r>
              <a:rPr lang="en-US" altLang="en-US" sz="2000" dirty="0"/>
              <a:t>the system must roll back the update.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>
                <a:solidFill>
                  <a:srgbClr val="7030A0"/>
                </a:solidFill>
              </a:rPr>
              <a:t>We can reduce the effort spent in checking for violations by testing a simplified set of functional dependencies that has the same closure as the given set. 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altLang="en-US" sz="2000" dirty="0"/>
              <a:t>This simplified set is termed the </a:t>
            </a:r>
            <a:r>
              <a:rPr lang="en-US" altLang="en-US" sz="2000" b="1" dirty="0">
                <a:solidFill>
                  <a:srgbClr val="002060"/>
                </a:solidFill>
              </a:rPr>
              <a:t>canonical cover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To define canonical cover we must first define </a:t>
            </a:r>
            <a:r>
              <a:rPr lang="en-US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</a:t>
            </a:r>
            <a:r>
              <a:rPr lang="en-US" altLang="en-US" sz="2000" b="1" dirty="0">
                <a:solidFill>
                  <a:srgbClr val="002060"/>
                </a:solidFill>
              </a:rPr>
              <a:t>xtraneous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attributes</a:t>
            </a:r>
            <a:r>
              <a:rPr lang="en-US" altLang="en-US" sz="2000" b="1" dirty="0">
                <a:solidFill>
                  <a:srgbClr val="000099"/>
                </a:solidFill>
              </a:rPr>
              <a:t>.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altLang="en-US" sz="2000" dirty="0">
                <a:solidFill>
                  <a:srgbClr val="7030A0"/>
                </a:solidFill>
              </a:rPr>
              <a:t>An attribute of a functional dependency  in </a:t>
            </a:r>
            <a:r>
              <a:rPr lang="en-US" altLang="en-US" sz="2000" i="1" dirty="0">
                <a:solidFill>
                  <a:srgbClr val="7030A0"/>
                </a:solidFill>
              </a:rPr>
              <a:t>F</a:t>
            </a:r>
            <a:r>
              <a:rPr lang="en-US" altLang="en-US" sz="2000" dirty="0">
                <a:solidFill>
                  <a:srgbClr val="7030A0"/>
                </a:solidFill>
              </a:rPr>
              <a:t> is </a:t>
            </a:r>
            <a:r>
              <a:rPr lang="en-US" altLang="en-US" sz="2000" b="1" dirty="0">
                <a:solidFill>
                  <a:srgbClr val="7030A0"/>
                </a:solidFill>
              </a:rPr>
              <a:t>extraneous </a:t>
            </a:r>
            <a:r>
              <a:rPr lang="en-US" altLang="en-US" sz="2000" dirty="0">
                <a:solidFill>
                  <a:srgbClr val="7030A0"/>
                </a:solidFill>
              </a:rPr>
              <a:t>if we can remove it without changing </a:t>
            </a:r>
            <a:r>
              <a:rPr lang="en-US" altLang="en-US" sz="2000" i="1" dirty="0">
                <a:solidFill>
                  <a:srgbClr val="7030A0"/>
                </a:solidFill>
              </a:rPr>
              <a:t> F </a:t>
            </a:r>
            <a:r>
              <a:rPr lang="en-US" altLang="en-US" sz="2000" baseline="30000" dirty="0">
                <a:solidFill>
                  <a:srgbClr val="7030A0"/>
                </a:solidFill>
              </a:rPr>
              <a:t>+</a:t>
            </a:r>
            <a:r>
              <a:rPr lang="en-US" altLang="en-US" sz="2000" dirty="0">
                <a:solidFill>
                  <a:srgbClr val="7030A0"/>
                </a:solidFill>
              </a:rPr>
              <a:t> </a:t>
            </a:r>
            <a:endParaRPr lang="en-US" altLang="en-US" sz="2000" dirty="0">
              <a:solidFill>
                <a:srgbClr val="7030A0"/>
              </a:solidFill>
            </a:endParaRP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sz="2000" dirty="0"/>
              <a:t>Removing an attribute from the left side of a functional dependency could make it a stronger constraint.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if we have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and remove B, we get the possibly stronger result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C.  It may be stronger because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 logically implies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but 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does not, on its own, logically imply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 C</a:t>
            </a:r>
            <a:endParaRPr lang="en-US" altLang="en-US" sz="2000" dirty="0"/>
          </a:p>
          <a:p>
            <a:r>
              <a:rPr lang="en-US" altLang="en-US" sz="2000" dirty="0"/>
              <a:t>But, depending on what our set F of functional dependencies happens to be, we may be able to remove B from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safely.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suppose that</a:t>
            </a:r>
            <a:endParaRPr lang="en-US" altLang="en-US" sz="2000" dirty="0"/>
          </a:p>
          <a:p>
            <a:pPr lvl="1"/>
            <a:r>
              <a:rPr lang="en-US" altLang="en-US" sz="2000" dirty="0"/>
              <a:t>F =  {AB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D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C}</a:t>
            </a:r>
            <a:endParaRPr lang="en-US" altLang="en-US" sz="2000" dirty="0"/>
          </a:p>
          <a:p>
            <a:pPr lvl="1"/>
            <a:r>
              <a:rPr lang="en-US" altLang="en-US" sz="2000" dirty="0"/>
              <a:t>Then we can show that F logically implies A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C, making extraneous in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sz="2000" dirty="0"/>
              <a:t>Removing an attribute from the right side of a functional dependency could make it a weaker constraint.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if we have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CD and remove C, we get the possibly weaker result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D.  It may be weaker because using just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we can no longer infer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C.</a:t>
            </a:r>
            <a:endParaRPr lang="en-US" altLang="en-US" sz="2000" dirty="0"/>
          </a:p>
          <a:p>
            <a:r>
              <a:rPr lang="en-US" altLang="en-US" sz="2000" dirty="0"/>
              <a:t>But, depending on what our set F of functional dependencies happens to be, we may be able to remove C from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CD safely.  </a:t>
            </a:r>
            <a:endParaRPr lang="en-US" altLang="en-US" sz="2000" dirty="0"/>
          </a:p>
          <a:p>
            <a:pPr lvl="1"/>
            <a:r>
              <a:rPr lang="en-US" altLang="en-US" sz="2000" dirty="0"/>
              <a:t>For example, suppose that</a:t>
            </a:r>
            <a:endParaRPr lang="en-US" altLang="en-US" sz="2000" dirty="0"/>
          </a:p>
          <a:p>
            <a:pPr lvl="1">
              <a:buFont typeface="Monotype Sorts" pitchFamily="-65" charset="2"/>
              <a:buNone/>
            </a:pPr>
            <a:r>
              <a:rPr lang="en-US" altLang="en-US" sz="2000" dirty="0"/>
              <a:t>           F = {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CD, 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C.</a:t>
            </a:r>
            <a:endParaRPr lang="en-US" altLang="en-US" sz="2000" dirty="0"/>
          </a:p>
          <a:p>
            <a:pPr lvl="1"/>
            <a:r>
              <a:rPr lang="en-US" altLang="en-US" sz="2000" dirty="0"/>
              <a:t>Then we can show that even after replacing AB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CD by 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D, we can still infer $AB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C and thus AB</a:t>
            </a:r>
            <a:r>
              <a:rPr lang="en-US" altLang="en-US" sz="2000" dirty="0">
                <a:sym typeface="Symbol" panose="05050102010706020507" pitchFamily="18" charset="2"/>
              </a:rPr>
              <a:t> </a:t>
            </a:r>
            <a:r>
              <a:rPr lang="en-US" altLang="en-US" sz="2000" dirty="0"/>
              <a:t> CD.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8077200" cy="4511608"/>
          </a:xfrm>
        </p:spPr>
        <p:txBody>
          <a:bodyPr/>
          <a:lstStyle/>
          <a:p>
            <a:r>
              <a:rPr lang="en-US" altLang="en-US" sz="2000" dirty="0"/>
              <a:t>An attribute of a functional dependency  in </a:t>
            </a:r>
            <a:r>
              <a:rPr lang="en-US" altLang="en-US" sz="2000" i="1" dirty="0"/>
              <a:t>F</a:t>
            </a:r>
            <a:r>
              <a:rPr lang="en-US" altLang="en-US" sz="2000" dirty="0"/>
              <a:t> is </a:t>
            </a:r>
            <a:r>
              <a:rPr lang="en-US" altLang="en-US" sz="2000" b="1" dirty="0">
                <a:solidFill>
                  <a:srgbClr val="002060"/>
                </a:solidFill>
              </a:rPr>
              <a:t>extraneous</a:t>
            </a:r>
            <a:r>
              <a:rPr lang="en-US" altLang="en-US" sz="2000" b="1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if we can remove it without changing </a:t>
            </a:r>
            <a:r>
              <a:rPr lang="en-US" altLang="en-US" sz="2000" i="1" dirty="0"/>
              <a:t> F 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 </a:t>
            </a:r>
            <a:endParaRPr lang="en-US" altLang="en-US" sz="2000" dirty="0"/>
          </a:p>
          <a:p>
            <a:r>
              <a:rPr lang="en-US" altLang="en-US" sz="2000" dirty="0"/>
              <a:t>Consider a set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of functional dependencies and the functional dependency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 </a:t>
            </a:r>
            <a:r>
              <a:rPr lang="en-US" altLang="en-US" sz="2000" dirty="0">
                <a:sym typeface="Greek Symbols"/>
              </a:rPr>
              <a:t>in 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.</a:t>
            </a:r>
            <a:endParaRPr lang="en-US" altLang="en-US" sz="2000" dirty="0">
              <a:sym typeface="Greek Symbols"/>
            </a:endParaRPr>
          </a:p>
          <a:p>
            <a:pPr lvl="1"/>
            <a:r>
              <a:rPr lang="en-US" altLang="en-US" sz="2000" b="1" dirty="0">
                <a:sym typeface="Monotype Sorts" pitchFamily="-65" charset="2"/>
              </a:rPr>
              <a:t>Remove from the left side</a:t>
            </a:r>
            <a:r>
              <a:rPr lang="en-US" altLang="en-US" sz="2000" dirty="0">
                <a:sym typeface="Monotype Sorts" pitchFamily="-65" charset="2"/>
              </a:rPr>
              <a:t>: Attribute A is </a:t>
            </a:r>
            <a:r>
              <a:rPr lang="en-US" altLang="en-US" sz="2000" b="1" dirty="0">
                <a:solidFill>
                  <a:srgbClr val="002060"/>
                </a:solidFill>
                <a:sym typeface="Monotype Sorts" pitchFamily="-65" charset="2"/>
              </a:rPr>
              <a:t>extraneous</a:t>
            </a:r>
            <a:r>
              <a:rPr lang="en-US" altLang="en-US" sz="2000" dirty="0">
                <a:solidFill>
                  <a:schemeClr val="tx2"/>
                </a:solidFill>
                <a:sym typeface="Monotype Sorts" pitchFamily="-65" charset="2"/>
              </a:rPr>
              <a:t> </a:t>
            </a:r>
            <a:r>
              <a:rPr lang="en-US" altLang="en-US" sz="2000" dirty="0">
                <a:sym typeface="Monotype Sorts" pitchFamily="-65" charset="2"/>
              </a:rPr>
              <a:t>in 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if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i="1" dirty="0">
                <a:sym typeface="Greek Symbols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ym typeface="Greek Symbols"/>
              </a:rPr>
              <a:t>  and 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i="1" dirty="0">
                <a:sym typeface="Greek Symbols"/>
              </a:rPr>
              <a:t>F </a:t>
            </a:r>
            <a:r>
              <a:rPr lang="en-US" altLang="en-US" sz="2000" dirty="0">
                <a:sym typeface="Greek Symbols"/>
              </a:rPr>
              <a:t> logically implies (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– {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}) </a:t>
            </a:r>
            <a:r>
              <a:rPr lang="en-US" altLang="en-US" sz="2000" dirty="0">
                <a:sym typeface="Symbol" panose="05050102010706020507" pitchFamily="18" charset="2"/>
              </a:rPr>
              <a:t> {(</a:t>
            </a:r>
            <a:r>
              <a:rPr lang="en-US" altLang="en-US" sz="2000" dirty="0">
                <a:sym typeface="Greek Symbols"/>
              </a:rPr>
              <a:t>  –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}.</a:t>
            </a:r>
            <a:endParaRPr lang="en-US" altLang="en-US" sz="2000" dirty="0">
              <a:sym typeface="Greek Symbols"/>
            </a:endParaRPr>
          </a:p>
          <a:p>
            <a:pPr lvl="1"/>
            <a:r>
              <a:rPr lang="en-US" altLang="en-US" sz="2000" b="1" dirty="0">
                <a:sym typeface="Monotype Sorts" pitchFamily="-65" charset="2"/>
              </a:rPr>
              <a:t>Remove from the right side</a:t>
            </a:r>
            <a:r>
              <a:rPr lang="en-US" altLang="en-US" sz="2000" dirty="0">
                <a:sym typeface="Monotype Sorts" pitchFamily="-65" charset="2"/>
              </a:rPr>
              <a:t>: </a:t>
            </a:r>
            <a:r>
              <a:rPr lang="en-US" altLang="en-US" sz="2000" dirty="0">
                <a:sym typeface="Greek Symbols"/>
              </a:rPr>
              <a:t>Attribute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is </a:t>
            </a:r>
            <a:r>
              <a:rPr lang="en-US" altLang="en-US" sz="2000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sz="2000" dirty="0">
                <a:sym typeface="Greek Symbols"/>
              </a:rPr>
              <a:t> in </a:t>
            </a:r>
            <a:r>
              <a:rPr lang="en-US" altLang="en-US" sz="2000" dirty="0">
                <a:sym typeface="Symbol" panose="05050102010706020507" pitchFamily="18" charset="2"/>
              </a:rPr>
              <a:t> if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/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 </a:t>
            </a:r>
            <a:r>
              <a:rPr lang="en-US" altLang="en-US" sz="2000" dirty="0">
                <a:sym typeface="Greek Symbols"/>
              </a:rPr>
              <a:t> and </a:t>
            </a:r>
            <a:endParaRPr lang="en-US" altLang="en-US" sz="2000" dirty="0">
              <a:sym typeface="Greek Symbols"/>
            </a:endParaRPr>
          </a:p>
          <a:p>
            <a:pPr lvl="2"/>
            <a:r>
              <a:rPr lang="en-US" altLang="en-US" sz="2000" dirty="0">
                <a:sym typeface="Greek Symbols"/>
              </a:rPr>
              <a:t>The set of functional dependencies    </a:t>
            </a:r>
            <a:endParaRPr lang="en-US" altLang="en-US" sz="2000" dirty="0">
              <a:sym typeface="Greek Symbols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>
                <a:sym typeface="Greek Symbols"/>
              </a:rPr>
              <a:t>        (</a:t>
            </a:r>
            <a:r>
              <a:rPr lang="en-US" altLang="en-US" sz="2000" i="1" dirty="0">
                <a:sym typeface="Greek Symbols"/>
              </a:rPr>
              <a:t>F</a:t>
            </a:r>
            <a:r>
              <a:rPr lang="en-US" altLang="en-US" sz="2000" dirty="0">
                <a:sym typeface="Greek Symbols"/>
              </a:rPr>
              <a:t>  – {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}) </a:t>
            </a:r>
            <a:r>
              <a:rPr lang="en-US" altLang="en-US" sz="2000" dirty="0">
                <a:sym typeface="Symbol" panose="05050102010706020507" pitchFamily="18" charset="2"/>
              </a:rPr>
              <a:t> {</a:t>
            </a:r>
            <a:r>
              <a:rPr lang="en-US" altLang="en-US" sz="2000" dirty="0">
                <a:sym typeface="Greek Symbols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>
                <a:sym typeface="Greek Symbols"/>
              </a:rPr>
              <a:t>(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i="1" dirty="0">
                <a:sym typeface="Greek Symbols"/>
              </a:rPr>
              <a:t> </a:t>
            </a:r>
            <a:r>
              <a:rPr lang="en-US" altLang="en-US" sz="2000" dirty="0">
                <a:sym typeface="Greek Symbols"/>
              </a:rPr>
              <a:t>– </a:t>
            </a:r>
            <a:r>
              <a:rPr lang="en-US" altLang="en-US" sz="2000" i="1" dirty="0">
                <a:sym typeface="Greek Symbols"/>
              </a:rPr>
              <a:t>A</a:t>
            </a:r>
            <a:r>
              <a:rPr lang="en-US" altLang="en-US" sz="2000" dirty="0">
                <a:sym typeface="Greek Symbols"/>
              </a:rPr>
              <a:t>)} logically implies </a:t>
            </a:r>
            <a:r>
              <a:rPr lang="en-US" altLang="en-US" sz="2000" i="1" dirty="0">
                <a:sym typeface="Greek Symbols"/>
              </a:rPr>
              <a:t>F.</a:t>
            </a:r>
            <a:endParaRPr lang="en-US" altLang="en-US" sz="2000" i="1" dirty="0">
              <a:sym typeface="Greek Symbols"/>
            </a:endParaRPr>
          </a:p>
          <a:p>
            <a:r>
              <a:rPr lang="en-US" altLang="en-US" sz="2000" i="1" dirty="0">
                <a:sym typeface="Greek Symbols"/>
              </a:rPr>
              <a:t>Note: </a:t>
            </a:r>
            <a:r>
              <a:rPr lang="en-US" altLang="en-US" sz="2000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sz="2000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sz="2000" dirty="0">
                <a:sym typeface="Greek Symbols"/>
              </a:rPr>
              <a:t>stronger</a:t>
            </a:r>
            <a:r>
              <a:rPr lang="ja-JP" altLang="en-US" sz="2000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sz="2000" dirty="0">
                <a:sym typeface="Greek Symbols"/>
              </a:rPr>
              <a:t> functional dependency always implies a weaker one</a:t>
            </a:r>
            <a:endParaRPr lang="en-US" altLang="ja-JP" sz="2000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if an Attribute is Extraneous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sz="2000" dirty="0"/>
              <a:t>Let </a:t>
            </a:r>
            <a:r>
              <a:rPr lang="en-US" altLang="en-US" sz="2000" i="1" dirty="0"/>
              <a:t>R</a:t>
            </a:r>
            <a:r>
              <a:rPr lang="en-US" altLang="en-US" sz="2000" dirty="0"/>
              <a:t>  be  a relation  schema and  let  </a:t>
            </a:r>
            <a:r>
              <a:rPr lang="en-US" altLang="en-US" sz="2000" i="1" dirty="0"/>
              <a:t>F </a:t>
            </a:r>
            <a:r>
              <a:rPr lang="en-US" altLang="en-US" sz="2000" dirty="0"/>
              <a:t> be  a set of functional dependencies that hold on </a:t>
            </a:r>
            <a:r>
              <a:rPr lang="en-US" altLang="en-US" sz="2000" i="1" dirty="0"/>
              <a:t>R</a:t>
            </a:r>
            <a:r>
              <a:rPr lang="en-US" altLang="en-US" sz="2000" dirty="0"/>
              <a:t> . Consider an attribute  in the functional dependency </a:t>
            </a:r>
            <a:r>
              <a:rPr lang="en-US" altLang="en-US" sz="2000" dirty="0">
                <a:sym typeface="Symbol" panose="05050102010706020507" pitchFamily="18" charset="2"/>
              </a:rPr>
              <a:t> 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ym typeface="Greek Symbols"/>
              </a:rPr>
              <a:t>.</a:t>
            </a:r>
            <a:endParaRPr lang="en-US" altLang="en-US" sz="2000" dirty="0">
              <a:sym typeface="Greek Symbols"/>
            </a:endParaRPr>
          </a:p>
          <a:p>
            <a:pPr marL="381000" indent="-381000"/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To test if attribute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A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 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 is extraneous in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endParaRPr lang="en-US" altLang="en-US" sz="2000" dirty="0">
              <a:solidFill>
                <a:srgbClr val="7030A0"/>
              </a:solidFill>
              <a:sym typeface="Greek Symbols"/>
            </a:endParaRPr>
          </a:p>
          <a:p>
            <a:pPr marL="800100" lvl="1" indent="-342900"/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Consider the set:</a:t>
            </a:r>
            <a:br>
              <a:rPr lang="en-US" altLang="en-US" sz="20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        F</a:t>
            </a:r>
            <a:r>
              <a:rPr lang="en-US" altLang="ja-JP" sz="2000" dirty="0">
                <a:solidFill>
                  <a:srgbClr val="7030A0"/>
                </a:solidFill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 = (</a:t>
            </a:r>
            <a:r>
              <a:rPr lang="en-US" altLang="ja-JP" sz="20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  – {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})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 {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2000" i="1" dirty="0">
                <a:solidFill>
                  <a:srgbClr val="7030A0"/>
                </a:solidFill>
                <a:sym typeface="Greek Symbols"/>
              </a:rPr>
              <a:t>(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ja-JP" sz="20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– </a:t>
            </a:r>
            <a:r>
              <a:rPr lang="en-US" altLang="ja-JP" sz="2000" i="1" dirty="0">
                <a:solidFill>
                  <a:srgbClr val="7030A0"/>
                </a:solidFill>
                <a:sym typeface="Greek Symbols"/>
              </a:rPr>
              <a:t>A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)}, </a:t>
            </a:r>
            <a:endParaRPr lang="en-US" altLang="ja-JP" sz="2000" dirty="0">
              <a:solidFill>
                <a:srgbClr val="7030A0"/>
              </a:solidFill>
              <a:sym typeface="Greek Symbols"/>
            </a:endParaRPr>
          </a:p>
          <a:p>
            <a:pPr marL="800100" lvl="1" indent="-342900"/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check that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baseline="30000" dirty="0">
                <a:solidFill>
                  <a:srgbClr val="7030A0"/>
                </a:solidFill>
                <a:sym typeface="Greek Symbols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contains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A;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if it does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, A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is extraneous in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endParaRPr lang="en-US" altLang="en-US" sz="2000" dirty="0">
              <a:solidFill>
                <a:srgbClr val="7030A0"/>
              </a:solidFill>
              <a:sym typeface="Greek Symbols"/>
            </a:endParaRPr>
          </a:p>
          <a:p>
            <a:pPr marL="381000" indent="-381000"/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To test if attribute A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 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is extraneous in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endParaRPr lang="en-US" altLang="en-US" sz="2000" dirty="0">
              <a:solidFill>
                <a:srgbClr val="7030A0"/>
              </a:solidFill>
              <a:sym typeface="Monotype Sorts" pitchFamily="-65" charset="2"/>
            </a:endParaRPr>
          </a:p>
          <a:p>
            <a:pPr marL="800100" lvl="1" indent="-342900"/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Let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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=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– {A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}. Check if  </a:t>
            </a:r>
            <a:r>
              <a:rPr lang="en-US" altLang="ja-JP" sz="20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ja-JP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ja-JP" sz="20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 can be inferred  from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F. </a:t>
            </a:r>
            <a:endParaRPr lang="en-US" altLang="en-US" sz="2000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Compute </a:t>
            </a:r>
            <a:r>
              <a:rPr lang="en-US" altLang="en-US" sz="2000" baseline="30000" dirty="0">
                <a:solidFill>
                  <a:srgbClr val="7030A0"/>
                </a:solidFill>
                <a:sym typeface="Greek Symbols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using the dependencies in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</a:t>
            </a:r>
            <a:endParaRPr lang="en-US" altLang="en-US" sz="20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If </a:t>
            </a:r>
            <a:r>
              <a:rPr lang="en-US" altLang="en-US" sz="2000" baseline="30000" dirty="0">
                <a:solidFill>
                  <a:srgbClr val="7030A0"/>
                </a:solidFill>
                <a:sym typeface="Greek Symbols"/>
              </a:rPr>
              <a:t>+ 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includes all attributes in  then 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, </a:t>
            </a:r>
            <a:r>
              <a:rPr lang="en-US" altLang="en-US" sz="2000" i="1" dirty="0">
                <a:solidFill>
                  <a:srgbClr val="7030A0"/>
                </a:solidFill>
                <a:sym typeface="Greek Symbols"/>
              </a:rPr>
              <a:t>A</a:t>
            </a:r>
            <a:r>
              <a:rPr lang="en-US" altLang="en-US" sz="2000" dirty="0">
                <a:solidFill>
                  <a:srgbClr val="7030A0"/>
                </a:solidFill>
                <a:sym typeface="Greek Symbols"/>
              </a:rPr>
              <a:t> is extraneous 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in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20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endParaRPr lang="en-US" altLang="en-US" sz="2000" dirty="0">
              <a:solidFill>
                <a:srgbClr val="7030A0"/>
              </a:solidFill>
              <a:sym typeface="Greek Symbols"/>
            </a:endParaRPr>
          </a:p>
          <a:p>
            <a:pPr marL="381000" indent="-381000"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Examples of Extraneous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sz="2000" dirty="0"/>
              <a:t>Let </a:t>
            </a:r>
            <a:r>
              <a:rPr lang="en-US" altLang="en-US" sz="2000" i="1" dirty="0"/>
              <a:t>F</a:t>
            </a:r>
            <a:r>
              <a:rPr lang="en-US" altLang="en-US" sz="2000" dirty="0"/>
              <a:t> = {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CD</a:t>
            </a:r>
            <a:r>
              <a:rPr lang="en-US" altLang="en-US" sz="2000" dirty="0"/>
              <a:t>,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E, E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</a:t>
            </a:r>
            <a:r>
              <a:rPr lang="en-US" altLang="en-US" sz="2000" dirty="0"/>
              <a:t> }</a:t>
            </a:r>
            <a:endParaRPr lang="en-US" altLang="en-US" sz="2000" dirty="0"/>
          </a:p>
          <a:p>
            <a:r>
              <a:rPr lang="en-US" altLang="en-US" sz="2000" dirty="0"/>
              <a:t>To check if </a:t>
            </a:r>
            <a:r>
              <a:rPr lang="en-US" altLang="en-US" sz="2000" i="1" dirty="0"/>
              <a:t>C</a:t>
            </a:r>
            <a:r>
              <a:rPr lang="en-US" altLang="en-US" sz="2000" dirty="0"/>
              <a:t> is extraneous in 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/>
              <a:t> CD, </a:t>
            </a:r>
            <a:r>
              <a:rPr lang="en-US" altLang="en-US" sz="2000" dirty="0"/>
              <a:t>we:</a:t>
            </a:r>
            <a:endParaRPr lang="en-US" altLang="en-US" sz="2000" dirty="0"/>
          </a:p>
          <a:p>
            <a:pPr lvl="1"/>
            <a:r>
              <a:rPr lang="en-US" altLang="en-US" sz="2000" i="1" dirty="0"/>
              <a:t> </a:t>
            </a:r>
            <a:r>
              <a:rPr lang="en-US" altLang="en-US" sz="2000" dirty="0"/>
              <a:t>Compute the attribute closure of AB under </a:t>
            </a:r>
            <a:r>
              <a:rPr lang="en-US" altLang="en-US" sz="2000" i="1" dirty="0"/>
              <a:t>F</a:t>
            </a:r>
            <a:r>
              <a:rPr lang="en-US" altLang="en-US" sz="2000" dirty="0"/>
              <a:t>' = {</a:t>
            </a:r>
            <a:r>
              <a:rPr lang="en-US" altLang="en-US" sz="2000" i="1" dirty="0"/>
              <a:t>AB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/>
              <a:t> D,</a:t>
            </a:r>
            <a:r>
              <a:rPr lang="en-US" altLang="en-US" sz="2000" dirty="0"/>
              <a:t>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E, E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/>
              <a:t> </a:t>
            </a:r>
            <a:r>
              <a:rPr lang="en-US" altLang="en-US" sz="2000" i="1" dirty="0"/>
              <a:t>C}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The closure is </a:t>
            </a:r>
            <a:r>
              <a:rPr lang="en-US" altLang="en-US" sz="2000" i="1" dirty="0"/>
              <a:t>ABCDE, </a:t>
            </a:r>
            <a:r>
              <a:rPr lang="en-US" altLang="en-US" sz="2000" dirty="0"/>
              <a:t>which includes </a:t>
            </a:r>
            <a:r>
              <a:rPr lang="en-US" altLang="en-US" sz="2000" i="1" dirty="0"/>
              <a:t>CD</a:t>
            </a:r>
            <a:endParaRPr lang="en-US" altLang="en-US" sz="2000" i="1" dirty="0"/>
          </a:p>
          <a:p>
            <a:pPr lvl="1"/>
            <a:r>
              <a:rPr lang="en-US" altLang="en-US" sz="2000" dirty="0"/>
              <a:t>This implies tha</a:t>
            </a:r>
            <a:r>
              <a:rPr lang="en-US" altLang="en-US" sz="2000" i="1" dirty="0"/>
              <a:t>t C </a:t>
            </a:r>
            <a:r>
              <a:rPr lang="en-US" altLang="en-US" sz="2000" dirty="0"/>
              <a:t>is</a:t>
            </a:r>
            <a:r>
              <a:rPr lang="en-US" altLang="en-US" sz="2000" i="1" dirty="0"/>
              <a:t> </a:t>
            </a:r>
            <a:r>
              <a:rPr lang="en-US" altLang="en-US" sz="2000" dirty="0"/>
              <a:t>extraneous</a:t>
            </a:r>
            <a:endParaRPr lang="en-US" altLang="en-US" sz="2000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65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699" y="2019087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dirty="0">
                <a:sym typeface="Greek Symbols"/>
              </a:rPr>
              <a:t> logically implies all dependencies in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i="1" baseline="-25000" dirty="0">
                <a:sym typeface="Greek Symbols"/>
              </a:rPr>
              <a:t>c</a:t>
            </a:r>
            <a:r>
              <a:rPr lang="en-US" altLang="en-US" sz="2400" dirty="0">
                <a:sym typeface="Greek Symbols"/>
              </a:rPr>
              <a:t> , and </a:t>
            </a:r>
            <a:endParaRPr lang="en-US" altLang="en-US" sz="24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i="1" baseline="-25000" dirty="0">
                <a:sym typeface="Greek Symbols"/>
              </a:rPr>
              <a:t>c</a:t>
            </a:r>
            <a:r>
              <a:rPr lang="en-US" altLang="en-US" sz="2400" baseline="-25000" dirty="0">
                <a:sym typeface="Greek Symbols"/>
              </a:rPr>
              <a:t> </a:t>
            </a:r>
            <a:r>
              <a:rPr lang="en-US" altLang="en-US" sz="2400" dirty="0">
                <a:sym typeface="Greek Symbols"/>
              </a:rPr>
              <a:t>logically implies all dependencies in </a:t>
            </a:r>
            <a:r>
              <a:rPr lang="en-US" altLang="en-US" sz="2400" i="1" dirty="0">
                <a:sym typeface="Greek Symbols"/>
              </a:rPr>
              <a:t>F,</a:t>
            </a:r>
            <a:r>
              <a:rPr lang="en-US" altLang="en-US" sz="2400" dirty="0">
                <a:sym typeface="Greek Symbols"/>
              </a:rPr>
              <a:t> and</a:t>
            </a:r>
            <a:endParaRPr lang="en-US" altLang="en-US" sz="24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No functional dependency in 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24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 contains an extraneous attribute</a:t>
            </a:r>
            <a:r>
              <a:rPr lang="en-US" altLang="en-US" sz="2400" dirty="0">
                <a:sym typeface="Greek Symbols"/>
              </a:rPr>
              <a:t>, and</a:t>
            </a:r>
            <a:endParaRPr lang="en-US" altLang="en-US" sz="24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Each left side of functional dependency in 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24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sz="2400" i="1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2400" dirty="0">
                <a:solidFill>
                  <a:srgbClr val="7030A0"/>
                </a:solidFill>
                <a:sym typeface="Greek Symbols"/>
              </a:rPr>
              <a:t>is unique</a:t>
            </a:r>
            <a:r>
              <a:rPr lang="en-US" altLang="en-US" sz="2400" dirty="0">
                <a:sym typeface="Greek Symbols"/>
              </a:rPr>
              <a:t>. That is, there are no two dependencies in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i="1" baseline="-25000" dirty="0">
                <a:sym typeface="Greek Symbols"/>
              </a:rPr>
              <a:t>c</a:t>
            </a:r>
            <a:endParaRPr lang="en-US" altLang="en-US" sz="2400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-25000" dirty="0">
                <a:sym typeface="Greek Symbols"/>
              </a:rPr>
              <a:t>1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sym typeface="Greek Symbols"/>
              </a:rPr>
              <a:t>1</a:t>
            </a:r>
            <a:r>
              <a:rPr lang="en-US" altLang="en-US" sz="2400" dirty="0">
                <a:sym typeface="Greek Symbols"/>
              </a:rPr>
              <a:t> and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-25000" dirty="0">
                <a:sym typeface="Greek Symbols"/>
              </a:rPr>
              <a:t>2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sym typeface="Greek Symbols"/>
              </a:rPr>
              <a:t>2</a:t>
            </a:r>
            <a:r>
              <a:rPr lang="en-US" altLang="en-US" sz="2400" dirty="0">
                <a:sym typeface="Greek Symbols"/>
              </a:rPr>
              <a:t> such that </a:t>
            </a:r>
            <a:endParaRPr lang="en-US" altLang="en-US" sz="2400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-25000" dirty="0">
                <a:sym typeface="Greek Symbols"/>
              </a:rPr>
              <a:t>1</a:t>
            </a:r>
            <a:r>
              <a:rPr lang="en-US" altLang="en-US" sz="2400" dirty="0">
                <a:sym typeface="Greek Symbols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=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baseline="-25000" dirty="0">
                <a:sym typeface="Greek Symbols"/>
              </a:rPr>
              <a:t>2</a:t>
            </a:r>
            <a:endParaRPr lang="en-US" altLang="en-US" sz="2400" baseline="-250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49" y="1118934"/>
            <a:ext cx="752504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ym typeface="Greek Symbols"/>
              </a:rPr>
              <a:t>A </a:t>
            </a:r>
            <a:r>
              <a:rPr lang="en-US" altLang="en-US" sz="24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24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2400" dirty="0">
                <a:sym typeface="Greek Symbols"/>
              </a:rPr>
              <a:t>for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dirty="0">
                <a:sym typeface="Greek Symbols"/>
              </a:rPr>
              <a:t> is a set of dependencies </a:t>
            </a:r>
            <a:r>
              <a:rPr lang="en-US" altLang="en-US" sz="2400" i="1" dirty="0">
                <a:sym typeface="Greek Symbols"/>
              </a:rPr>
              <a:t>F</a:t>
            </a:r>
            <a:r>
              <a:rPr lang="en-US" altLang="en-US" sz="2400" i="1" baseline="-25000" dirty="0">
                <a:sym typeface="Greek Symbols"/>
              </a:rPr>
              <a:t>c </a:t>
            </a:r>
            <a:r>
              <a:rPr lang="en-US" altLang="en-US" sz="2400" dirty="0">
                <a:sym typeface="Greek Symbols"/>
              </a:rPr>
              <a:t>such that</a:t>
            </a:r>
            <a:r>
              <a:rPr lang="en-US" altLang="en-US" sz="2000" dirty="0">
                <a:sym typeface="Greek Symbols"/>
              </a:rPr>
              <a:t> </a:t>
            </a:r>
            <a:endParaRPr lang="en-US" altLang="en-US" sz="2000" dirty="0">
              <a:sym typeface="Greek Symbols"/>
            </a:endParaRP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To compute a canonical cover for </a:t>
            </a:r>
            <a:r>
              <a:rPr lang="en-US" altLang="en-US" sz="1800" i="1" dirty="0"/>
              <a:t>F</a:t>
            </a:r>
            <a:r>
              <a:rPr lang="en-US" altLang="en-US" sz="1800" dirty="0"/>
              <a:t>:</a:t>
            </a:r>
            <a:endParaRPr lang="en-US" altLang="en-US" sz="1800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en-US" sz="1800" b="1" dirty="0"/>
              <a:t>repeat</a:t>
            </a:r>
            <a:endParaRPr lang="en-US" altLang="en-US" sz="1800" b="1" dirty="0"/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b="1" dirty="0"/>
              <a:t>	</a:t>
            </a:r>
            <a:r>
              <a:rPr lang="en-US" altLang="en-US" sz="1800" b="1" dirty="0">
                <a:solidFill>
                  <a:srgbClr val="7030A0"/>
                </a:solidFill>
              </a:rPr>
              <a:t>         </a:t>
            </a:r>
            <a:r>
              <a:rPr lang="en-US" altLang="en-US" sz="1800" dirty="0">
                <a:solidFill>
                  <a:srgbClr val="7030A0"/>
                </a:solidFill>
              </a:rPr>
              <a:t>Use the union rule to replace any dependencies in </a:t>
            </a:r>
            <a:r>
              <a:rPr lang="en-US" altLang="en-US" sz="1800" i="1" dirty="0">
                <a:solidFill>
                  <a:srgbClr val="7030A0"/>
                </a:solidFill>
              </a:rPr>
              <a:t>F </a:t>
            </a:r>
            <a:r>
              <a:rPr lang="en-US" altLang="en-US" sz="1800" dirty="0">
                <a:solidFill>
                  <a:srgbClr val="7030A0"/>
                </a:solidFill>
              </a:rPr>
              <a:t>of the form</a:t>
            </a:r>
            <a:endParaRPr lang="en-US" altLang="en-US" sz="1800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i="1" dirty="0">
                <a:solidFill>
                  <a:srgbClr val="7030A0"/>
                </a:solidFill>
              </a:rPr>
              <a:t> </a:t>
            </a:r>
            <a:br>
              <a:rPr lang="en-US" altLang="en-US" sz="1800" i="1" dirty="0">
                <a:solidFill>
                  <a:srgbClr val="7030A0"/>
                </a:solidFill>
              </a:rPr>
            </a:br>
            <a:r>
              <a:rPr lang="en-US" altLang="en-US" sz="1800" i="1" dirty="0">
                <a:solidFill>
                  <a:srgbClr val="7030A0"/>
                </a:solidFill>
              </a:rPr>
              <a:t>		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and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2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with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1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baseline="-25000" dirty="0">
                <a:solidFill>
                  <a:srgbClr val="7030A0"/>
                </a:solidFill>
                <a:sym typeface="Greek Symbols"/>
              </a:rPr>
              <a:t>2</a:t>
            </a:r>
            <a:endParaRPr lang="en-US" altLang="en-US" sz="1800" baseline="-250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	Find a functional dependency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in 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1800" i="1" baseline="-25000" dirty="0">
                <a:solidFill>
                  <a:srgbClr val="7030A0"/>
                </a:solidFill>
                <a:sym typeface="Greek Symbols"/>
              </a:rPr>
              <a:t>c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with an extraneous  </a:t>
            </a:r>
            <a:endParaRPr lang="en-US" altLang="en-US" sz="18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             attribute either in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or in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endParaRPr lang="en-US" altLang="en-US" sz="1800" dirty="0">
              <a:solidFill>
                <a:srgbClr val="7030A0"/>
              </a:solidFill>
              <a:sym typeface="Monotype Sorts" pitchFamily="-65" charset="2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               /* Note: test for extraneous attributes done using 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F</a:t>
            </a:r>
            <a:r>
              <a:rPr lang="en-US" altLang="en-US" sz="1800" i="1" baseline="-25000" dirty="0">
                <a:solidFill>
                  <a:srgbClr val="7030A0"/>
                </a:solidFill>
                <a:sym typeface="Greek Symbols"/>
              </a:rPr>
              <a:t>c,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not F*/</a:t>
            </a:r>
            <a:endParaRPr lang="en-US" altLang="en-US" sz="1800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br>
              <a:rPr lang="en-US" altLang="en-US" sz="1800" dirty="0">
                <a:solidFill>
                  <a:srgbClr val="7030A0"/>
                </a:solidFill>
                <a:sym typeface="Greek Symbols"/>
              </a:rPr>
            </a:b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	If an extraneous attribute is found, delete it from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r>
              <a:rPr lang="en-US" altLang="en-US" sz="1800" dirty="0">
                <a:solidFill>
                  <a:srgbClr val="7030A0"/>
                </a:solidFill>
                <a:sym typeface="Greek Symbols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1800" dirty="0">
                <a:solidFill>
                  <a:srgbClr val="7030A0"/>
                </a:solidFill>
                <a:sym typeface="Monotype Sorts" pitchFamily="-65" charset="2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sym typeface="Symbol" panose="05050102010706020507" pitchFamily="18" charset="2"/>
              </a:rPr>
              <a:t></a:t>
            </a:r>
            <a:r>
              <a:rPr lang="en-US" altLang="en-US" sz="1800" i="1" dirty="0">
                <a:solidFill>
                  <a:srgbClr val="7030A0"/>
                </a:solidFill>
                <a:sym typeface="Greek Symbols"/>
              </a:rPr>
              <a:t> </a:t>
            </a:r>
            <a:endParaRPr lang="en-US" altLang="en-US" sz="1800" i="1" dirty="0">
              <a:solidFill>
                <a:srgbClr val="7030A0"/>
              </a:solidFill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br>
              <a:rPr lang="en-US" altLang="en-US" sz="1800" dirty="0">
                <a:sym typeface="Greek Symbols"/>
              </a:rPr>
            </a:br>
            <a:r>
              <a:rPr lang="en-US" altLang="en-US" sz="1800" b="1" dirty="0">
                <a:sym typeface="Greek Symbols"/>
              </a:rPr>
              <a:t>until  </a:t>
            </a:r>
            <a:r>
              <a:rPr lang="en-US" altLang="en-US" sz="1800" dirty="0">
                <a:sym typeface="Greek Symbols"/>
              </a:rPr>
              <a:t>(</a:t>
            </a:r>
            <a:r>
              <a:rPr lang="en-US" altLang="en-US" sz="1800" i="1" dirty="0">
                <a:sym typeface="Greek Symbols"/>
              </a:rPr>
              <a:t>F</a:t>
            </a:r>
            <a:r>
              <a:rPr lang="en-US" altLang="en-US" sz="1800" i="1" baseline="-25000" dirty="0">
                <a:sym typeface="Greek Symbols"/>
              </a:rPr>
              <a:t>c</a:t>
            </a:r>
            <a:r>
              <a:rPr lang="en-US" altLang="en-US" sz="1800" dirty="0">
                <a:sym typeface="Greek Symbols"/>
              </a:rPr>
              <a:t> not </a:t>
            </a:r>
            <a:r>
              <a:rPr lang="en-US" altLang="en-US" sz="1800" dirty="0" smtClean="0">
                <a:sym typeface="Greek Symbols"/>
              </a:rPr>
              <a:t>change</a:t>
            </a:r>
            <a:r>
              <a:rPr lang="zh-CN" altLang="en-US" sz="1800" dirty="0" smtClean="0">
                <a:sym typeface="Greek Symbols"/>
              </a:rPr>
              <a:t>）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sz="1800" dirty="0">
                <a:sym typeface="Greek Symbols"/>
              </a:rPr>
              <a:t> 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sz="1800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Computing a Canonical Cover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dirty="0">
                <a:sym typeface="Monotype Sorts" pitchFamily="-65" charset="2"/>
              </a:rPr>
            </a:br>
            <a:r>
              <a:rPr lang="en-US" altLang="en-US" sz="1600" dirty="0">
                <a:sym typeface="Monotype Sorts" pitchFamily="-65" charset="2"/>
              </a:rPr>
              <a:t>	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Combine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 </a:t>
            </a:r>
            <a:r>
              <a:rPr lang="en-US" altLang="en-US" sz="1600" dirty="0">
                <a:sym typeface="Monotype Sorts" pitchFamily="-65" charset="2"/>
              </a:rPr>
              <a:t>and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into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C, 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65" charset="2"/>
              </a:rPr>
              <a:t>AB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 </a:t>
            </a:r>
            <a:r>
              <a:rPr lang="en-US" altLang="en-US" sz="1600" dirty="0">
                <a:sym typeface="Monotype Sorts" pitchFamily="-65" charset="2"/>
              </a:rPr>
              <a:t>is implied by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Yes: in fact, 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 </a:t>
            </a:r>
            <a:r>
              <a:rPr lang="en-US" altLang="en-US" sz="1600" dirty="0">
                <a:sym typeface="Monotype Sorts" pitchFamily="-65" charset="2"/>
              </a:rPr>
              <a:t>is already present!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}</a:t>
            </a:r>
            <a:endParaRPr lang="en-US" altLang="en-US" sz="1600" i="1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extraneous in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BC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endParaRPr lang="en-US" altLang="en-US" sz="1600" dirty="0">
              <a:sym typeface="Monotype Sorts" pitchFamily="-65" charset="2"/>
            </a:endParaRPr>
          </a:p>
          <a:p>
            <a:pPr lvl="1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Check if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r>
              <a:rPr lang="en-US" altLang="en-US" sz="1600" dirty="0">
                <a:sym typeface="Monotype Sorts" pitchFamily="-65" charset="2"/>
              </a:rPr>
              <a:t> is logically implied by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</a:t>
            </a:r>
            <a:r>
              <a:rPr lang="en-US" altLang="en-US" sz="1600" dirty="0">
                <a:sym typeface="Monotype Sorts" pitchFamily="-65" charset="2"/>
              </a:rPr>
              <a:t>and the other dependencies</a:t>
            </a:r>
            <a:endParaRPr lang="en-US" altLang="en-US" sz="1600" dirty="0">
              <a:sym typeface="Monotype Sorts" pitchFamily="-65" charset="2"/>
            </a:endParaRPr>
          </a:p>
          <a:p>
            <a:pPr lvl="2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Yes</a:t>
            </a:r>
            <a:r>
              <a:rPr lang="en-US" altLang="en-US" sz="1600" i="1" dirty="0">
                <a:sym typeface="Monotype Sorts" pitchFamily="-65" charset="2"/>
              </a:rPr>
              <a:t>: </a:t>
            </a:r>
            <a:r>
              <a:rPr lang="en-US" altLang="en-US" sz="1600" dirty="0">
                <a:sym typeface="Monotype Sorts" pitchFamily="-65" charset="2"/>
              </a:rPr>
              <a:t>using transitivity on 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C. </a:t>
            </a:r>
            <a:endParaRPr lang="en-US" altLang="en-US" sz="1600" dirty="0">
              <a:sym typeface="Monotype Sorts" pitchFamily="-65" charset="2"/>
            </a:endParaRPr>
          </a:p>
          <a:p>
            <a:pPr lvl="3"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Can use attribute closure of </a:t>
            </a:r>
            <a:r>
              <a:rPr lang="en-US" altLang="en-US" sz="1600" i="1" dirty="0">
                <a:sym typeface="Monotype Sorts" pitchFamily="-65" charset="2"/>
              </a:rPr>
              <a:t>A</a:t>
            </a:r>
            <a:r>
              <a:rPr lang="en-US" altLang="en-US" sz="1600" dirty="0">
                <a:sym typeface="Monotype Sorts" pitchFamily="-65" charset="2"/>
              </a:rPr>
              <a:t> in more complex cases</a:t>
            </a:r>
            <a:endParaRPr lang="en-US" altLang="en-US" sz="1600" dirty="0">
              <a:sym typeface="Monotype Sorts" pitchFamily="-65" charset="2"/>
            </a:endParaRPr>
          </a:p>
          <a:p>
            <a:pPr>
              <a:tabLst>
                <a:tab pos="683895" algn="l"/>
                <a:tab pos="2917825" algn="l"/>
              </a:tabLst>
            </a:pPr>
            <a:r>
              <a:rPr lang="en-US" altLang="en-US" sz="1600" dirty="0">
                <a:sym typeface="Monotype Sorts" pitchFamily="-65" charset="2"/>
              </a:rPr>
              <a:t>The canonical cover is: 	</a:t>
            </a:r>
            <a:r>
              <a:rPr lang="en-US" altLang="en-US" sz="1600" i="1" dirty="0">
                <a:sym typeface="Monotype Sorts" pitchFamily="-65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B</a:t>
            </a:r>
            <a:br>
              <a:rPr lang="en-US" altLang="en-US" sz="1600" i="1" dirty="0">
                <a:sym typeface="Monotype Sorts" pitchFamily="-65" charset="2"/>
              </a:rPr>
            </a:br>
            <a:r>
              <a:rPr lang="en-US" altLang="en-US" sz="1600" i="1" dirty="0">
                <a:sym typeface="Monotype Sorts" pitchFamily="-65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65" charset="2"/>
              </a:rPr>
              <a:t> </a:t>
            </a:r>
            <a:r>
              <a:rPr lang="en-US" altLang="en-US" sz="1600" i="1" dirty="0">
                <a:sym typeface="Monotype Sorts" pitchFamily="-65" charset="2"/>
              </a:rPr>
              <a:t>C</a:t>
            </a:r>
            <a:endParaRPr lang="en-US" altLang="en-US" sz="1600" i="1" dirty="0"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关系数据库中的问题</a:t>
            </a:r>
            <a:endParaRPr lang="zh-CN" altLang="en-US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zh-CN" altLang="en-US" sz="2400" dirty="0" smtClean="0"/>
              <a:t>删除异常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思考：在删除了部门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的所有员工以后，我们还能找出</a:t>
            </a:r>
            <a:r>
              <a:rPr lang="zh-CN" altLang="en-US" sz="2400" u="sng" dirty="0" smtClean="0"/>
              <a:t>谁是部门</a:t>
            </a:r>
            <a:r>
              <a:rPr lang="en-US" altLang="zh-CN" sz="2400" u="sng" dirty="0" smtClean="0"/>
              <a:t>B</a:t>
            </a:r>
            <a:r>
              <a:rPr lang="zh-CN" altLang="en-US" sz="2400" u="sng" dirty="0" smtClean="0"/>
              <a:t>的经理</a:t>
            </a:r>
            <a:r>
              <a:rPr lang="zh-CN" altLang="en-US" sz="2400" dirty="0" smtClean="0"/>
              <a:t>么？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400" dirty="0" smtClean="0"/>
              <a:t>如果一个部门里的所有员工都被删除了，谁是部门经理的信息也会被删除</a:t>
            </a:r>
            <a:endParaRPr lang="en-US" altLang="zh-CN" sz="2400" dirty="0" smtClean="0"/>
          </a:p>
          <a:p>
            <a:pPr lvl="2" eaLnBrk="1" hangingPunct="1"/>
            <a:endParaRPr lang="zh-CN" altLang="en-US" dirty="0" smtClean="0"/>
          </a:p>
        </p:txBody>
      </p:sp>
      <p:graphicFrame>
        <p:nvGraphicFramePr>
          <p:cNvPr id="693324" name="Group 76"/>
          <p:cNvGraphicFramePr>
            <a:graphicFrameLocks noGrp="1"/>
          </p:cNvGraphicFramePr>
          <p:nvPr/>
        </p:nvGraphicFramePr>
        <p:xfrm>
          <a:off x="5105400" y="4090988"/>
          <a:ext cx="3289300" cy="1571624"/>
        </p:xfrm>
        <a:graphic>
          <a:graphicData uri="http://schemas.openxmlformats.org/drawingml/2006/table">
            <a:tbl>
              <a:tblPr/>
              <a:tblGrid>
                <a:gridCol w="1003300"/>
                <a:gridCol w="1092200"/>
                <a:gridCol w="1193800"/>
              </a:tblGrid>
              <a:tr h="45737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18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8007" marB="180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3306" name="Rectangle 58"/>
          <p:cNvSpPr>
            <a:spLocks noChangeArrowheads="1"/>
          </p:cNvSpPr>
          <p:nvPr/>
        </p:nvSpPr>
        <p:spPr bwMode="auto">
          <a:xfrm>
            <a:off x="6067425" y="3567113"/>
            <a:ext cx="1363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zh-CN" altLang="en-US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3307" name="Text Box 59"/>
          <p:cNvSpPr txBox="1">
            <a:spLocks noChangeArrowheads="1"/>
          </p:cNvSpPr>
          <p:nvPr/>
        </p:nvSpPr>
        <p:spPr bwMode="auto">
          <a:xfrm>
            <a:off x="5011738" y="5843588"/>
            <a:ext cx="35687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谁是部门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B</a:t>
            </a:r>
            <a:r>
              <a:rPr kumimoji="1" lang="zh-CN" altLang="en-US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的经理</a:t>
            </a:r>
            <a:r>
              <a:rPr kumimoji="1" lang="en-US" altLang="zh-CN" sz="2000" b="0" dirty="0" smtClean="0">
                <a:solidFill>
                  <a:srgbClr val="7030A0"/>
                </a:solidFill>
                <a:latin typeface="Helvetica" panose="020B0604020202020204" pitchFamily="34" charset="0"/>
              </a:rPr>
              <a:t>?</a:t>
            </a:r>
            <a:endParaRPr kumimoji="1" lang="en-US" altLang="zh-CN" sz="2000" b="0" dirty="0" smtClean="0">
              <a:solidFill>
                <a:srgbClr val="7030A0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AutoShape 68"/>
          <p:cNvSpPr>
            <a:spLocks noChangeArrowheads="1"/>
          </p:cNvSpPr>
          <p:nvPr/>
        </p:nvSpPr>
        <p:spPr bwMode="auto">
          <a:xfrm rot="16200000">
            <a:off x="4271963" y="4725988"/>
            <a:ext cx="381000" cy="1041400"/>
          </a:xfrm>
          <a:prstGeom prst="downArrow">
            <a:avLst>
              <a:gd name="adj1" fmla="val 50000"/>
              <a:gd name="adj2" fmla="val 6833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Group 42"/>
          <p:cNvGraphicFramePr>
            <a:graphicFrameLocks noGrp="1"/>
          </p:cNvGraphicFramePr>
          <p:nvPr/>
        </p:nvGraphicFramePr>
        <p:xfrm>
          <a:off x="628650" y="4090988"/>
          <a:ext cx="3182938" cy="2220912"/>
        </p:xfrm>
        <a:graphic>
          <a:graphicData uri="http://schemas.openxmlformats.org/drawingml/2006/table">
            <a:tbl>
              <a:tblPr/>
              <a:tblGrid>
                <a:gridCol w="970857"/>
                <a:gridCol w="1056883"/>
                <a:gridCol w="1155198"/>
              </a:tblGrid>
              <a:tr h="44103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name</a:t>
                      </a:r>
                      <a:endParaRPr kumimoji="0" lang="en-US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manager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Jones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Curry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Larry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E444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David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E444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975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Julia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Frank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17984" marB="179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1538288" y="3567113"/>
            <a:ext cx="13636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ct val="350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Monotype Sorts" pitchFamily="-65" charset="2"/>
              <a:buNone/>
              <a:defRPr/>
            </a:pPr>
            <a:r>
              <a:rPr kumimoji="1" lang="en-US" altLang="zh-CN" sz="2800" b="1" dirty="0">
                <a:latin typeface="Helvetica" panose="020B0604020202020204" pitchFamily="34" charset="0"/>
                <a:ea typeface="宋体" panose="02010600030101010101" pitchFamily="2" charset="-122"/>
              </a:rPr>
              <a:t>worker</a:t>
            </a:r>
            <a:endParaRPr kumimoji="1" lang="en-US" altLang="zh-CN" sz="2800" b="1" dirty="0">
              <a:latin typeface="Helvetica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9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9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ldLvl="3" autoUpdateAnimBg="0" build="p"/>
      <p:bldP spid="693306" grpId="0" autoUpdateAnimBg="0"/>
      <p:bldP spid="693307" grpId="0" autoUpdateAnimBg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Algorithm for Decomposition Using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  <a:p>
            <a:pPr>
              <a:buFont typeface="Monotype Sorts" pitchFamily="-65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panose="020B0600070205080204" pitchFamily="34" charset="-128"/>
                <a:cs typeface="+mj-cs"/>
              </a:rPr>
              <a:t>        Functional Dependencies </a:t>
            </a:r>
            <a:endParaRPr lang="en-US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panose="020B0600070205080204" pitchFamily="34" charset="-128"/>
              <a:cs typeface="+mj-cs"/>
            </a:endParaRPr>
          </a:p>
        </p:txBody>
      </p:sp>
    </p:spTree>
  </p:cSld>
  <p:clrMapOvr>
    <a:masterClrMapping/>
  </p:clrMapOvr>
  <p:transition spd="slow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如何让关系达到更高的范式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分解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把一个属于低级范式的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坏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关系，分解为几个属于高级范式的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好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关系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但是某些情况下分解会带来新的问题，比如信息丢失，这样的分解是不正确的。</a:t>
            </a:r>
            <a:endParaRPr lang="zh-CN" altLang="en-US" sz="24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两个要点</a:t>
            </a:r>
            <a:endParaRPr lang="zh-CN" altLang="en-US" sz="2400" dirty="0" smtClean="0"/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zh-CN" altLang="en-US" sz="2400" dirty="0" smtClean="0"/>
              <a:t>什么样的分解方案才是正确的（不丢失信息的）</a:t>
            </a:r>
            <a:r>
              <a:rPr lang="en-US" altLang="zh-CN" sz="2400" dirty="0" smtClean="0"/>
              <a:t>?  </a:t>
            </a:r>
            <a:r>
              <a:rPr lang="en-US" altLang="zh-CN" sz="24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400" dirty="0" smtClean="0"/>
              <a:t> </a:t>
            </a:r>
            <a:r>
              <a:rPr lang="zh-CN" altLang="en-US" sz="2400" u="sng" dirty="0" smtClean="0">
                <a:solidFill>
                  <a:srgbClr val="00E444"/>
                </a:solidFill>
              </a:rPr>
              <a:t>无损连接分解： </a:t>
            </a:r>
            <a:endParaRPr lang="en-US" altLang="zh-CN" sz="2400" u="sng" dirty="0" smtClean="0">
              <a:solidFill>
                <a:srgbClr val="00E444"/>
              </a:solidFill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</a:t>
            </a:r>
            <a:endParaRPr lang="en-US" altLang="en-US" sz="2400" dirty="0"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en-US" sz="2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</a:t>
            </a:r>
            <a:r>
              <a:rPr lang="en-US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Decomposition</a:t>
            </a:r>
            <a:endParaRPr lang="en-US" altLang="zh-CN" sz="2400" u="sng" dirty="0" smtClean="0">
              <a:solidFill>
                <a:srgbClr val="7030A0"/>
              </a:solidFill>
            </a:endParaRPr>
          </a:p>
          <a:p>
            <a:pPr marL="914400" lvl="1" indent="-457200" eaLnBrk="1" hangingPunct="1">
              <a:buFont typeface="Arial" panose="020B0604020202020204" pitchFamily="34" charset="0"/>
              <a:buAutoNum type="arabicPeriod"/>
              <a:defRPr/>
            </a:pPr>
            <a:endParaRPr lang="zh-CN" altLang="en-US" sz="2400" u="sng" dirty="0" smtClean="0">
              <a:solidFill>
                <a:srgbClr val="00E44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sz="2400" dirty="0"/>
              <a:t> Let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be the set of dependencies </a:t>
            </a:r>
            <a:r>
              <a:rPr lang="en-US" altLang="en-US" sz="2400" i="1" dirty="0"/>
              <a:t>F </a:t>
            </a:r>
            <a:r>
              <a:rPr lang="en-US" altLang="en-US" sz="2400" i="1" baseline="30000" dirty="0"/>
              <a:t>+</a:t>
            </a:r>
            <a:r>
              <a:rPr lang="en-US" altLang="en-US" sz="2400" dirty="0"/>
              <a:t> that include only attributes in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. 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 A  decomposition is </a:t>
            </a:r>
            <a:r>
              <a:rPr lang="en-US" altLang="en-US" sz="24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400" dirty="0"/>
              <a:t>,  if</a:t>
            </a:r>
            <a:endParaRPr lang="en-US" altLang="en-US" sz="2400" dirty="0"/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sz="2400" dirty="0"/>
              <a:t>           (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i="1" dirty="0">
                <a:sym typeface="Symbol" panose="05050102010706020507" pitchFamily="18" charset="2"/>
              </a:rPr>
              <a:t>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r>
              <a:rPr lang="en-US" altLang="en-US" sz="2400" i="1" dirty="0">
                <a:sym typeface="Symbol" panose="05050102010706020507" pitchFamily="18" charset="2"/>
              </a:rPr>
              <a:t> …</a:t>
            </a:r>
            <a:r>
              <a:rPr lang="en-US" altLang="en-US" sz="2400" dirty="0">
                <a:sym typeface="Symbol" panose="05050102010706020507" pitchFamily="18" charset="2"/>
              </a:rPr>
              <a:t> 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F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+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+</a:t>
            </a:r>
            <a:endParaRPr lang="en-US" altLang="en-US" sz="2400" i="1" baseline="30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sz="2400" dirty="0"/>
              <a:t>then checking updates for violation of functional dependencies may require computing joins, which is expensive.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093788"/>
            <a:ext cx="7995017" cy="3466180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F 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be the set of dependencies  on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 and let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R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 .., R</a:t>
            </a:r>
            <a:r>
              <a:rPr lang="en-US" altLang="en-US" sz="2400" baseline="-25000" dirty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  be a decomposition of </a:t>
            </a:r>
            <a:r>
              <a:rPr lang="en-US" altLang="en-US" sz="2400" i="1" dirty="0">
                <a:sym typeface="Symbol" panose="05050102010706020507" pitchFamily="18" charset="2"/>
              </a:rPr>
              <a:t>R.</a:t>
            </a:r>
            <a:endParaRPr lang="en-US" altLang="en-US" sz="2400" i="1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restriction of 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to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the set 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i  </a:t>
            </a:r>
            <a:r>
              <a:rPr lang="en-US" altLang="en-US" sz="2400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sz="2400" i="1" dirty="0"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ym typeface="Symbol" panose="05050102010706020507" pitchFamily="18" charset="2"/>
              </a:rPr>
              <a:t>+ </a:t>
            </a:r>
            <a:r>
              <a:rPr lang="en-US" altLang="en-US" sz="2400" dirty="0">
                <a:sym typeface="Symbol" panose="05050102010706020507" pitchFamily="18" charset="2"/>
              </a:rPr>
              <a:t>that include </a:t>
            </a:r>
            <a:r>
              <a:rPr lang="en-US" altLang="en-US" sz="2400" b="1" dirty="0">
                <a:sym typeface="Symbol" panose="05050102010706020507" pitchFamily="18" charset="2"/>
              </a:rPr>
              <a:t>only</a:t>
            </a:r>
            <a:r>
              <a:rPr lang="en-US" altLang="en-US" sz="2400" dirty="0">
                <a:sym typeface="Symbol" panose="05050102010706020507" pitchFamily="18" charset="2"/>
              </a:rPr>
              <a:t> attributes  of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F </a:t>
            </a:r>
            <a:r>
              <a:rPr lang="en-US" altLang="en-US" sz="2400" i="1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not just those in </a:t>
            </a:r>
            <a:r>
              <a:rPr lang="en-US" altLang="en-US" sz="2400" i="1" dirty="0">
                <a:solidFill>
                  <a:srgbClr val="7030A0"/>
                </a:solidFill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olidFill>
                  <a:srgbClr val="7030A0"/>
                </a:solidFill>
                <a:sym typeface="Symbol" panose="05050102010706020507" pitchFamily="18" charset="2"/>
              </a:rPr>
              <a:t>.</a:t>
            </a:r>
            <a:endParaRPr lang="en-US" altLang="en-US" sz="2400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r>
              <a:rPr lang="en-US" altLang="en-US" sz="2400" dirty="0"/>
              <a:t>The set of restrictions </a:t>
            </a:r>
            <a:r>
              <a:rPr lang="en-US" altLang="en-US" sz="2400" i="1" dirty="0"/>
              <a:t>F</a:t>
            </a:r>
            <a:r>
              <a:rPr lang="en-US" altLang="en-US" sz="2400" baseline="-25000" dirty="0"/>
              <a:t>1</a:t>
            </a:r>
            <a:r>
              <a:rPr lang="en-US" altLang="en-US" sz="2400" i="1" dirty="0"/>
              <a:t>,</a:t>
            </a:r>
            <a:r>
              <a:rPr lang="en-US" altLang="en-US" sz="2400" i="1" dirty="0">
                <a:sym typeface="Symbol" panose="05050102010706020507" pitchFamily="18" charset="2"/>
              </a:rPr>
              <a:t>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 </a:t>
            </a:r>
            <a:r>
              <a:rPr lang="en-US" altLang="en-US" sz="2400" dirty="0">
                <a:sym typeface="Symbol" panose="05050102010706020507" pitchFamily="18" charset="2"/>
              </a:rPr>
              <a:t>, .. ,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dirty="0" err="1">
                <a:sym typeface="Symbol" panose="05050102010706020507" pitchFamily="18" charset="2"/>
              </a:rPr>
              <a:t>F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baseline="-25000" dirty="0">
                <a:sym typeface="Symbol" panose="05050102010706020507" pitchFamily="18" charset="2"/>
              </a:rPr>
              <a:t>  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is the set of functional  dependencies that can be checked efficiently.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Testing for Dependency Preservation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871402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into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…,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7030A0"/>
                </a:solidFill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</a:rPr>
              <a:t>=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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repeat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in the decomposition</a:t>
            </a:r>
            <a:b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=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)</a:t>
            </a:r>
            <a:r>
              <a:rPr lang="en-US" altLang="en-US" sz="2000" baseline="30000" dirty="0">
                <a:solidFill>
                  <a:srgbClr val="7030A0"/>
                </a:solidFill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i</a:t>
            </a:r>
            <a:b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</a:br>
            <a:r>
              <a:rPr lang="en-US" altLang="en-US" sz="2000" i="1" baseline="-25000" dirty="0">
                <a:solidFill>
                  <a:srgbClr val="7030A0"/>
                </a:solidFill>
                <a:sym typeface="Symbol" panose="05050102010706020507" pitchFamily="18" charset="2"/>
              </a:rPr>
              <a:t>		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 =  result 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endParaRPr lang="en-US" altLang="en-US" sz="2000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marL="457200" lvl="1" indent="0">
              <a:buSzPct val="110000"/>
              <a:buNone/>
            </a:pP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          </a:t>
            </a:r>
            <a:r>
              <a:rPr lang="en-US" altLang="en-US" sz="2000" b="1" dirty="0">
                <a:solidFill>
                  <a:srgbClr val="7030A0"/>
                </a:solidFill>
                <a:sym typeface="Symbol" panose="05050102010706020507" pitchFamily="18" charset="2"/>
              </a:rPr>
              <a:t>until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(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 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does not change)</a:t>
            </a:r>
            <a:endParaRPr lang="en-US" altLang="en-US" sz="2000" i="1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solidFill>
                  <a:srgbClr val="7030A0"/>
                </a:solidFill>
                <a:sym typeface="Symbol" panose="05050102010706020507" pitchFamily="18" charset="2"/>
              </a:rPr>
              <a:t>result</a:t>
            </a:r>
            <a:r>
              <a:rPr lang="en-US" altLang="en-US" sz="2000" dirty="0">
                <a:solidFill>
                  <a:srgbClr val="7030A0"/>
                </a:solidFill>
                <a:sym typeface="Symbol" panose="05050102010706020507" pitchFamily="18" charset="2"/>
              </a:rPr>
              <a:t> contains all attributes in , then the functional dependency     is preserved</a:t>
            </a:r>
            <a:r>
              <a:rPr lang="en-US" altLang="en-US" sz="2000" dirty="0">
                <a:sym typeface="Symbol" panose="05050102010706020507" pitchFamily="18" charset="2"/>
              </a:rPr>
              <a:t>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ym typeface="Symbol" panose="05050102010706020507" pitchFamily="18" charset="2"/>
              </a:rPr>
              <a:t>  to check if a decomposition is dependency preserving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sz="2000" i="1" dirty="0">
                <a:sym typeface="Symbol" panose="05050102010706020507" pitchFamily="18" charset="2"/>
              </a:rPr>
              <a:t>F</a:t>
            </a:r>
            <a:r>
              <a:rPr lang="en-US" altLang="en-US" sz="2000" i="1" baseline="30000" dirty="0"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and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i="1" dirty="0"/>
              <a:t>F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i="1" dirty="0">
                <a:sym typeface="Symbol" panose="05050102010706020507" pitchFamily="18" charset="2"/>
              </a:rPr>
              <a:t> F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</a:t>
            </a:r>
            <a:r>
              <a:rPr lang="en-US" altLang="en-US" sz="2000" i="1" dirty="0">
                <a:sym typeface="Symbol" panose="05050102010706020507" pitchFamily="18" charset="2"/>
              </a:rPr>
              <a:t> … </a:t>
            </a:r>
            <a:r>
              <a:rPr lang="en-US" altLang="en-US" sz="2000" dirty="0">
                <a:sym typeface="Symbol" panose="05050102010706020507" pitchFamily="18" charset="2"/>
              </a:rPr>
              <a:t></a:t>
            </a:r>
            <a:r>
              <a:rPr lang="en-US" altLang="en-US" sz="2000" i="1" dirty="0"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ym typeface="Symbol" panose="05050102010706020507" pitchFamily="18" charset="2"/>
              </a:rPr>
              <a:t>F</a:t>
            </a:r>
            <a:r>
              <a:rPr lang="en-US" altLang="en-US" sz="2000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r>
              <a:rPr lang="en-US" altLang="en-US" sz="2000" baseline="30000" dirty="0"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220" algn="l"/>
              </a:tabLst>
            </a:pPr>
            <a:r>
              <a:rPr lang="en-US" altLang="en-US" sz="2400" i="1" dirty="0"/>
              <a:t>R = </a:t>
            </a:r>
            <a:r>
              <a:rPr lang="en-US" altLang="en-US" sz="2400" dirty="0"/>
              <a:t>(</a:t>
            </a:r>
            <a:r>
              <a:rPr lang="en-US" altLang="en-US" sz="2400" i="1" dirty="0"/>
              <a:t>A, B, C </a:t>
            </a:r>
            <a:r>
              <a:rPr lang="en-US" altLang="en-US" sz="2400" dirty="0"/>
              <a:t>)</a:t>
            </a:r>
            <a:br>
              <a:rPr lang="en-US" altLang="en-US" sz="2400" i="1" dirty="0"/>
            </a:br>
            <a:r>
              <a:rPr lang="en-US" altLang="en-US" sz="2400" i="1" dirty="0"/>
              <a:t>F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65" charset="2"/>
              </a:rPr>
              <a:t> </a:t>
            </a:r>
            <a:r>
              <a:rPr lang="en-US" altLang="en-US" sz="2400" i="1" dirty="0">
                <a:sym typeface="Monotype Sorts" pitchFamily="-65" charset="2"/>
              </a:rPr>
              <a:t>B</a:t>
            </a:r>
            <a:br>
              <a:rPr lang="en-US" altLang="en-US" sz="2400" i="1" dirty="0">
                <a:sym typeface="Monotype Sorts" pitchFamily="-65" charset="2"/>
              </a:rPr>
            </a:br>
            <a:r>
              <a:rPr lang="en-US" altLang="en-US" sz="2400" i="1" dirty="0">
                <a:sym typeface="Monotype Sorts" pitchFamily="-65" charset="2"/>
              </a:rPr>
              <a:t>	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i="1" dirty="0">
                <a:sym typeface="Monotype Sorts" pitchFamily="-65" charset="2"/>
              </a:rPr>
              <a:t> C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br>
              <a:rPr lang="en-US" altLang="en-US" sz="2400" dirty="0">
                <a:sym typeface="Monotype Sorts" pitchFamily="-65" charset="2"/>
              </a:rPr>
            </a:br>
            <a:r>
              <a:rPr lang="en-US" altLang="en-US" sz="2400" dirty="0">
                <a:sym typeface="Monotype Sorts" pitchFamily="-65" charset="2"/>
              </a:rPr>
              <a:t>Key = {</a:t>
            </a:r>
            <a:r>
              <a:rPr lang="en-US" altLang="en-US" sz="2400" i="1" dirty="0">
                <a:sym typeface="Monotype Sorts" pitchFamily="-65" charset="2"/>
              </a:rPr>
              <a:t>A</a:t>
            </a:r>
            <a:r>
              <a:rPr lang="en-US" altLang="en-US" sz="2400" dirty="0">
                <a:sym typeface="Monotype Sorts" pitchFamily="-65" charset="2"/>
              </a:rPr>
              <a:t>}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dirty="0">
                <a:sym typeface="Monotype Sorts" pitchFamily="-65" charset="2"/>
              </a:rPr>
              <a:t> is not in BCNF</a:t>
            </a:r>
            <a:endParaRPr lang="en-US" altLang="en-US" sz="2400" dirty="0">
              <a:sym typeface="Monotype Sorts" pitchFamily="-65" charset="2"/>
            </a:endParaRPr>
          </a:p>
          <a:p>
            <a:pPr>
              <a:tabLst>
                <a:tab pos="744220" algn="l"/>
              </a:tabLst>
            </a:pPr>
            <a:r>
              <a:rPr lang="en-US" altLang="en-US" sz="2400" dirty="0">
                <a:sym typeface="Monotype Sorts" pitchFamily="-65" charset="2"/>
              </a:rPr>
              <a:t>Decomposition </a:t>
            </a: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1</a:t>
            </a:r>
            <a:r>
              <a:rPr lang="en-US" altLang="en-US" sz="2400" dirty="0">
                <a:sym typeface="Monotype Sorts" pitchFamily="-65" charset="2"/>
              </a:rPr>
              <a:t> = (</a:t>
            </a:r>
            <a:r>
              <a:rPr lang="en-US" altLang="en-US" sz="2400" i="1" dirty="0">
                <a:sym typeface="Monotype Sorts" pitchFamily="-65" charset="2"/>
              </a:rPr>
              <a:t>A, B),  R</a:t>
            </a:r>
            <a:r>
              <a:rPr lang="en-US" altLang="en-US" sz="2400" baseline="-25000" dirty="0">
                <a:sym typeface="Monotype Sorts" pitchFamily="-65" charset="2"/>
              </a:rPr>
              <a:t>2</a:t>
            </a:r>
            <a:r>
              <a:rPr lang="en-US" altLang="en-US" sz="2400" dirty="0">
                <a:sym typeface="Monotype Sorts" pitchFamily="-65" charset="2"/>
              </a:rPr>
              <a:t> = </a:t>
            </a:r>
            <a:r>
              <a:rPr lang="en-US" altLang="en-US" sz="2400" i="1" dirty="0">
                <a:sym typeface="Monotype Sorts" pitchFamily="-65" charset="2"/>
              </a:rPr>
              <a:t>(B, C)</a:t>
            </a:r>
            <a:endParaRPr lang="en-US" altLang="en-US" sz="2400" i="1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1</a:t>
            </a:r>
            <a:r>
              <a:rPr lang="en-US" altLang="en-US" sz="2400" i="1" baseline="-25000" dirty="0">
                <a:sym typeface="Monotype Sorts" pitchFamily="-65" charset="2"/>
              </a:rPr>
              <a:t> </a:t>
            </a:r>
            <a:r>
              <a:rPr lang="en-US" altLang="en-US" sz="2400" dirty="0">
                <a:sym typeface="Monotype Sorts" pitchFamily="-65" charset="2"/>
              </a:rPr>
              <a:t>and </a:t>
            </a:r>
            <a:r>
              <a:rPr lang="en-US" altLang="en-US" sz="2400" i="1" dirty="0">
                <a:sym typeface="Monotype Sorts" pitchFamily="-65" charset="2"/>
              </a:rPr>
              <a:t>R</a:t>
            </a:r>
            <a:r>
              <a:rPr lang="en-US" altLang="en-US" sz="2400" baseline="-25000" dirty="0">
                <a:sym typeface="Monotype Sorts" pitchFamily="-65" charset="2"/>
              </a:rPr>
              <a:t>2</a:t>
            </a:r>
            <a:r>
              <a:rPr lang="en-US" altLang="en-US" sz="2400" dirty="0">
                <a:sym typeface="Monotype Sorts" pitchFamily="-65" charset="2"/>
              </a:rPr>
              <a:t> in BCNF</a:t>
            </a:r>
            <a:endParaRPr lang="en-US" altLang="en-US" sz="2400" dirty="0"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Lossless-join decomposition</a:t>
            </a:r>
            <a:endParaRPr lang="en-US" altLang="en-US" sz="2400" dirty="0">
              <a:solidFill>
                <a:srgbClr val="FF0000"/>
              </a:solidFill>
              <a:sym typeface="Monotype Sorts" pitchFamily="-65" charset="2"/>
            </a:endParaRPr>
          </a:p>
          <a:p>
            <a:pPr lvl="1">
              <a:tabLst>
                <a:tab pos="744220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Monotype Sorts" pitchFamily="-65" charset="2"/>
              </a:rPr>
              <a:t>Dependency preserving</a:t>
            </a:r>
            <a:endParaRPr lang="en-US" altLang="en-US" sz="2400" dirty="0">
              <a:solidFill>
                <a:srgbClr val="FF0000"/>
              </a:solidFill>
              <a:sym typeface="Monotype Sorts" pitchFamily="-65" charset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Lossless Decomposition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/>
              <a:t>We can use functional dependencies to show when certain decomposition are lossless.  </a:t>
            </a:r>
            <a:endParaRPr lang="en-US" altLang="en-US" sz="2000" dirty="0"/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/>
              <a:t>For the case of</a:t>
            </a:r>
            <a:r>
              <a:rPr lang="en-US" altLang="en-US" sz="2000" i="1" dirty="0"/>
              <a:t> R</a:t>
            </a:r>
            <a:r>
              <a:rPr lang="en-US" altLang="en-US" sz="2000" dirty="0"/>
              <a:t> = (</a:t>
            </a:r>
            <a:r>
              <a:rPr lang="en-US" altLang="en-US" sz="2000" i="1" dirty="0"/>
              <a:t>R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, 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</a:t>
            </a:r>
            <a:r>
              <a:rPr lang="en-US" altLang="en-US" sz="2000" i="1" dirty="0"/>
              <a:t>,</a:t>
            </a:r>
            <a:r>
              <a:rPr lang="en-US" altLang="en-US" sz="2000" dirty="0"/>
              <a:t> we require that for all possible relations </a:t>
            </a:r>
            <a:r>
              <a:rPr lang="en-US" altLang="en-US" sz="2000" i="1" dirty="0"/>
              <a:t>r</a:t>
            </a:r>
            <a:r>
              <a:rPr lang="en-US" altLang="en-US" sz="2000" dirty="0"/>
              <a:t> on schema </a:t>
            </a:r>
            <a:r>
              <a:rPr lang="en-US" altLang="en-US" sz="2000" i="1" dirty="0"/>
              <a:t>R</a:t>
            </a:r>
            <a:endParaRPr lang="en-US" altLang="en-US" sz="2000" i="1" dirty="0"/>
          </a:p>
          <a:p>
            <a:pPr>
              <a:buFont typeface="Monotype Sorts" pitchFamily="-65" charset="2"/>
              <a:buNone/>
              <a:tabLst>
                <a:tab pos="2292350" algn="l"/>
                <a:tab pos="2976245" algn="l"/>
              </a:tabLst>
            </a:pPr>
            <a:r>
              <a:rPr lang="en-US" altLang="en-US" sz="2000" baseline="-25000" dirty="0"/>
              <a:t>		</a:t>
            </a:r>
            <a:r>
              <a:rPr lang="en-US" altLang="en-US" sz="2000" i="1" dirty="0"/>
              <a:t>r = </a:t>
            </a:r>
            <a:r>
              <a:rPr lang="en-US" altLang="en-US" sz="2000" dirty="0">
                <a:sym typeface="Symbol" panose="05050102010706020507" pitchFamily="18" charset="2"/>
              </a:rPr>
              <a:t>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)    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2000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sym typeface="Symbol" panose="05050102010706020507" pitchFamily="18" charset="2"/>
              </a:rPr>
              <a:t>) 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A decomposition of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dirty="0">
                <a:solidFill>
                  <a:srgbClr val="FF0000"/>
                </a:solidFill>
              </a:rPr>
              <a:t> into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R</a:t>
            </a:r>
            <a:r>
              <a:rPr kumimoji="0"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kumimoji="0" lang="en-US" altLang="en-US" sz="2000" dirty="0">
                <a:solidFill>
                  <a:srgbClr val="FF0000"/>
                </a:solidFill>
              </a:rPr>
              <a:t> and </a:t>
            </a:r>
            <a:r>
              <a:rPr kumimoji="0" lang="en-US" altLang="en-US" sz="2000" i="1" dirty="0">
                <a:solidFill>
                  <a:srgbClr val="FF0000"/>
                </a:solidFill>
              </a:rPr>
              <a:t>R</a:t>
            </a:r>
            <a:r>
              <a:rPr kumimoji="0"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kumimoji="0" lang="en-US" altLang="en-US" sz="2000" dirty="0">
                <a:solidFill>
                  <a:srgbClr val="FF0000"/>
                </a:solidFill>
              </a:rPr>
              <a:t> is lossless decomposition  if at</a:t>
            </a:r>
            <a:r>
              <a:rPr lang="en-US" altLang="en-US" sz="2000" dirty="0">
                <a:solidFill>
                  <a:srgbClr val="FF0000"/>
                </a:solidFill>
              </a:rPr>
              <a:t> least one of the following dependencies is in </a:t>
            </a:r>
            <a:r>
              <a:rPr lang="en-US" altLang="en-US" sz="2000" i="1" dirty="0">
                <a:solidFill>
                  <a:srgbClr val="FF0000"/>
                </a:solidFill>
              </a:rPr>
              <a:t>F</a:t>
            </a:r>
            <a:r>
              <a:rPr lang="en-US" altLang="en-US" sz="2000" baseline="30000" dirty="0">
                <a:solidFill>
                  <a:srgbClr val="FF0000"/>
                </a:solidFill>
              </a:rPr>
              <a:t>+</a:t>
            </a:r>
            <a:r>
              <a:rPr lang="en-US" altLang="en-US" sz="2000" dirty="0">
                <a:solidFill>
                  <a:srgbClr val="FF0000"/>
                </a:solidFill>
              </a:rPr>
              <a:t>: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endParaRPr lang="en-US" altLang="en-US" sz="2000" baseline="-25000" dirty="0">
              <a:solidFill>
                <a:srgbClr val="FF0000"/>
              </a:solidFill>
            </a:endParaRPr>
          </a:p>
          <a:p>
            <a:pPr lvl="1">
              <a:tabLst>
                <a:tab pos="2292350" algn="l"/>
                <a:tab pos="2976245" algn="l"/>
              </a:tabLst>
            </a:pP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olidFill>
                  <a:srgbClr val="FF0000"/>
                </a:solidFill>
                <a:sym typeface="Monotype Sorts" pitchFamily="-65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R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tabLst>
                <a:tab pos="2292350" algn="l"/>
                <a:tab pos="297624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p:sp>
        <p:nvSpPr>
          <p:cNvPr id="22532" name="Freeform 4"/>
          <p:cNvSpPr/>
          <p:nvPr/>
        </p:nvSpPr>
        <p:spPr bwMode="auto">
          <a:xfrm>
            <a:off x="4387364" y="2703444"/>
            <a:ext cx="164757" cy="175321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MS PGothic" panose="020B0600070205080204" pitchFamily="34" charset="-128"/>
              </a:rPr>
              <a:t>Example</a:t>
            </a:r>
            <a:endParaRPr lang="en-US" sz="2800" dirty="0">
              <a:ea typeface="MS PGothic" panose="020B0600070205080204" pitchFamily="34" charset="-128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000" i="1" dirty="0"/>
              <a:t>R = (A, B, C)</a:t>
            </a:r>
            <a:br>
              <a:rPr lang="en-US" altLang="en-US" sz="2000" i="1" dirty="0"/>
            </a:br>
            <a:r>
              <a:rPr lang="en-US" altLang="en-US" sz="2000" i="1" dirty="0"/>
              <a:t>F = {A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B,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C)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</a:t>
            </a:r>
            <a:r>
              <a:rPr lang="en-US" altLang="en-US" sz="2000" i="1" dirty="0">
                <a:sym typeface="Monotype Sorts" pitchFamily="-65" charset="2"/>
              </a:rPr>
              <a:t> 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(B,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	    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</a:t>
            </a:r>
            <a:r>
              <a:rPr lang="en-US" altLang="en-US" sz="2000" dirty="0">
                <a:sym typeface="Monotype Sorts" pitchFamily="-65" charset="2"/>
              </a:rPr>
              <a:t>{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i="1" baseline="-25000" dirty="0">
                <a:sym typeface="Monotype Sorts" pitchFamily="-65" charset="2"/>
              </a:rPr>
              <a:t>1 </a:t>
            </a:r>
            <a:r>
              <a:rPr lang="en-US" altLang="en-US" sz="2000" i="1" dirty="0">
                <a:sym typeface="Monotype Sorts" pitchFamily="-65" charset="2"/>
              </a:rPr>
              <a:t>= (A, B),   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 (A, C)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Lossless decomposition: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dirty="0">
                <a:sym typeface="Monotype Sorts" pitchFamily="-65" charset="2"/>
              </a:rPr>
              <a:t>            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1  </a:t>
            </a:r>
            <a:r>
              <a:rPr lang="en-US" altLang="en-US" sz="2000" dirty="0">
                <a:sym typeface="Symbol" panose="05050102010706020507" pitchFamily="18" charset="2"/>
              </a:rPr>
              <a:t> </a:t>
            </a:r>
            <a:r>
              <a:rPr lang="en-US" altLang="en-US" sz="2000" i="1" dirty="0">
                <a:sym typeface="Monotype Sorts" pitchFamily="-65" charset="2"/>
              </a:rPr>
              <a:t>R</a:t>
            </a:r>
            <a:r>
              <a:rPr lang="en-US" altLang="en-US" sz="2000" baseline="-25000" dirty="0">
                <a:sym typeface="Monotype Sorts" pitchFamily="-65" charset="2"/>
              </a:rPr>
              <a:t>2</a:t>
            </a:r>
            <a:r>
              <a:rPr lang="en-US" altLang="en-US" sz="2000" i="1" dirty="0">
                <a:sym typeface="Monotype Sorts" pitchFamily="-65" charset="2"/>
              </a:rPr>
              <a:t> =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A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r>
              <a:rPr lang="en-US" altLang="en-US" sz="2000" i="1" dirty="0">
                <a:sym typeface="Monotype Sorts" pitchFamily="-65" charset="2"/>
              </a:rPr>
              <a:t>  </a:t>
            </a:r>
            <a:r>
              <a:rPr lang="en-US" altLang="en-US" sz="2000" dirty="0">
                <a:sym typeface="Monotype Sorts" pitchFamily="-65" charset="2"/>
              </a:rPr>
              <a:t>and </a:t>
            </a:r>
            <a:r>
              <a:rPr lang="en-US" altLang="en-US" sz="2000" i="1" dirty="0">
                <a:sym typeface="Monotype Sorts" pitchFamily="-65" charset="2"/>
              </a:rPr>
              <a:t>A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A</a:t>
            </a:r>
            <a:r>
              <a:rPr lang="en-US" altLang="en-US" sz="2000" i="1" dirty="0">
                <a:sym typeface="Monotype Sorts" pitchFamily="-65" charset="2"/>
              </a:rPr>
              <a:t>B</a:t>
            </a:r>
            <a:endParaRPr lang="en-US" altLang="en-US" sz="2000" i="1" dirty="0">
              <a:sym typeface="Monotype Sorts" pitchFamily="-65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Note: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</a:t>
            </a:r>
            <a:r>
              <a:rPr lang="en-US" altLang="en-US" sz="2000" i="1" dirty="0">
                <a:sym typeface="Monotype Sorts" pitchFamily="-65" charset="2"/>
              </a:rPr>
              <a:t>BC 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buFont typeface="Monotype Sorts" pitchFamily="-65" charset="2"/>
              <a:buNone/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        </a:t>
            </a:r>
            <a:r>
              <a:rPr lang="en-US" altLang="en-US" sz="2000" dirty="0">
                <a:sym typeface="Monotype Sorts" pitchFamily="-65" charset="2"/>
              </a:rPr>
              <a:t>is a shorthand notation for </a:t>
            </a:r>
            <a:endParaRPr lang="en-US" altLang="en-US" sz="2000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2000" i="1" dirty="0">
                <a:sym typeface="Monotype Sorts" pitchFamily="-65" charset="2"/>
              </a:rPr>
              <a:t> B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65" charset="2"/>
              </a:rPr>
              <a:t> {</a:t>
            </a:r>
            <a:r>
              <a:rPr lang="en-US" altLang="en-US" sz="2000" i="1" dirty="0">
                <a:sym typeface="Monotype Sorts" pitchFamily="-65" charset="2"/>
              </a:rPr>
              <a:t>B, C</a:t>
            </a:r>
            <a:r>
              <a:rPr lang="en-US" altLang="en-US" sz="2000" dirty="0">
                <a:sym typeface="Monotype Sorts" pitchFamily="-65" charset="2"/>
              </a:rPr>
              <a:t>}</a:t>
            </a: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utoUpdateAnimBg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</a:rPr>
              <a:t>Example</a:t>
            </a:r>
            <a:endParaRPr lang="zh-CN" altLang="en-US" dirty="0" smtClean="0"/>
          </a:p>
        </p:txBody>
      </p:sp>
      <p:sp>
        <p:nvSpPr>
          <p:cNvPr id="7393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i="1" dirty="0" smtClean="0"/>
              <a:t>R(C, T, H, R, S)    </a:t>
            </a:r>
            <a:br>
              <a:rPr lang="en-US" altLang="zh-CN" sz="2400" i="1" dirty="0" smtClean="0"/>
            </a:br>
            <a:r>
              <a:rPr lang="en-US" altLang="zh-CN" sz="2400" i="1" dirty="0" smtClean="0"/>
              <a:t>F = </a:t>
            </a:r>
            <a:r>
              <a:rPr lang="en-US" altLang="zh-CN" sz="2400" dirty="0" smtClean="0"/>
              <a:t>{ </a:t>
            </a:r>
            <a:r>
              <a:rPr lang="en-US" altLang="zh-CN" sz="2400" dirty="0" smtClean="0">
                <a:sym typeface="Monotype Sorts" pitchFamily="-65" charset="2"/>
              </a:rPr>
              <a:t>C→T, HR</a:t>
            </a:r>
            <a:r>
              <a:rPr lang="zh-CN" altLang="en-US" sz="2400" dirty="0" smtClean="0">
                <a:sym typeface="Monotype Sorts" pitchFamily="-65" charset="2"/>
              </a:rPr>
              <a:t>→</a:t>
            </a:r>
            <a:r>
              <a:rPr lang="en-US" altLang="zh-CN" sz="2400" dirty="0" smtClean="0">
                <a:sym typeface="Monotype Sorts" pitchFamily="-65" charset="2"/>
              </a:rPr>
              <a:t>C, HT</a:t>
            </a:r>
            <a:r>
              <a:rPr lang="zh-CN" altLang="en-US" sz="2400" dirty="0" smtClean="0">
                <a:sym typeface="Monotype Sorts" pitchFamily="-65" charset="2"/>
              </a:rPr>
              <a:t>→</a:t>
            </a:r>
            <a:r>
              <a:rPr lang="en-US" altLang="zh-CN" sz="2400" dirty="0" smtClean="0">
                <a:sym typeface="Monotype Sorts" pitchFamily="-65" charset="2"/>
              </a:rPr>
              <a:t>R, HS</a:t>
            </a:r>
            <a:r>
              <a:rPr lang="zh-CN" altLang="en-US" sz="2400" dirty="0" smtClean="0">
                <a:sym typeface="Monotype Sorts" pitchFamily="-65" charset="2"/>
              </a:rPr>
              <a:t>→</a:t>
            </a:r>
            <a:r>
              <a:rPr lang="en-US" altLang="zh-CN" sz="2400" dirty="0" smtClean="0">
                <a:sym typeface="Monotype Sorts" pitchFamily="-65" charset="2"/>
              </a:rPr>
              <a:t>R }</a:t>
            </a:r>
            <a:endParaRPr lang="en-US" altLang="zh-CN" sz="2400" dirty="0" smtClean="0">
              <a:sym typeface="Monotype Sorts" pitchFamily="-65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400" dirty="0" smtClean="0">
              <a:sym typeface="Monotype Sorts" pitchFamily="-65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sym typeface="Monotype Sorts" pitchFamily="-65" charset="2"/>
              </a:rPr>
              <a:t>问题</a:t>
            </a:r>
            <a:r>
              <a:rPr lang="en-US" altLang="zh-CN" sz="2400" dirty="0" smtClean="0">
                <a:sym typeface="Monotype Sorts" pitchFamily="-65" charset="2"/>
              </a:rPr>
              <a:t>1: </a:t>
            </a:r>
            <a:r>
              <a:rPr lang="en-US" altLang="zh-CN" sz="2400" i="1" dirty="0" smtClean="0">
                <a:sym typeface="Monotype Sorts" pitchFamily="-65" charset="2"/>
              </a:rPr>
              <a:t>R → R1(C, H, S), R2(C, T, H, R)</a:t>
            </a:r>
            <a:r>
              <a:rPr lang="en-US" altLang="zh-CN" sz="2400" dirty="0" smtClean="0">
                <a:sym typeface="Monotype Sorts" pitchFamily="-65" charset="2"/>
              </a:rPr>
              <a:t>. </a:t>
            </a:r>
            <a:r>
              <a:rPr lang="zh-CN" altLang="en-US" sz="2400" dirty="0" smtClean="0">
                <a:sym typeface="Monotype Sorts" pitchFamily="-65" charset="2"/>
              </a:rPr>
              <a:t>这一分解是无损的么</a:t>
            </a:r>
            <a:r>
              <a:rPr lang="en-US" altLang="zh-CN" sz="2400" dirty="0" smtClean="0">
                <a:sym typeface="Monotype Sorts" pitchFamily="-65" charset="2"/>
              </a:rPr>
              <a:t>?</a:t>
            </a:r>
            <a:endParaRPr lang="en-US" altLang="zh-CN" sz="2400" dirty="0">
              <a:sym typeface="Monotype Sorts" pitchFamily="-65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400" i="1" dirty="0" smtClean="0">
              <a:sym typeface="Monotype Sorts" pitchFamily="-65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Dependency Preservation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2000" dirty="0"/>
              <a:t>Testing functional dependency constraints each time the database is updated can be costly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It is useful to design the database in a way that constraints can be tested efficiently.  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If testing a functional dependency can be done by considering just one relation, then the cost of testing this constraint is low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When decomposing a relation it is possible that it is no longer possible to do the testing without having to perform a Cartesian Produced.</a:t>
            </a:r>
            <a:endParaRPr lang="en-US" altLang="en-US" sz="2000" dirty="0"/>
          </a:p>
          <a:p>
            <a:pPr>
              <a:defRPr/>
            </a:pPr>
            <a:r>
              <a:rPr lang="en-US" altLang="en-US" sz="2000" dirty="0"/>
              <a:t>A decomposition that makes it computationally hard to enforce functional dependency is said to be NOT </a:t>
            </a:r>
            <a:r>
              <a:rPr lang="en-US" altLang="en-US" sz="20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000" dirty="0"/>
              <a:t>.</a:t>
            </a:r>
            <a:endParaRPr lang="en-US" altLang="en-US" sz="20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47586</Words>
  <Application>WPS 演示</Application>
  <PresentationFormat>全屏显示(4:3)</PresentationFormat>
  <Paragraphs>2492</Paragraphs>
  <Slides>143</Slides>
  <Notes>105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143</vt:i4>
      </vt:variant>
      <vt:variant>
        <vt:lpstr>自定义放映</vt:lpstr>
      </vt:variant>
      <vt:variant>
        <vt:i4>1</vt:i4>
      </vt:variant>
    </vt:vector>
  </HeadingPairs>
  <TitlesOfParts>
    <vt:vector size="167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Webdings</vt:lpstr>
      <vt:lpstr>Tahoma</vt:lpstr>
      <vt:lpstr>Symbol</vt:lpstr>
      <vt:lpstr>微软雅黑</vt:lpstr>
      <vt:lpstr>Arial Unicode MS</vt:lpstr>
      <vt:lpstr>Greek Symbols</vt:lpstr>
      <vt:lpstr>Segoe Print</vt:lpstr>
      <vt:lpstr>Times</vt:lpstr>
      <vt:lpstr>MS LineDraw</vt:lpstr>
      <vt:lpstr>Iconic Symbols Ext</vt:lpstr>
      <vt:lpstr>Monotype Sorts</vt:lpstr>
      <vt:lpstr>Iconic Symbols Ext</vt:lpstr>
      <vt:lpstr>MS LineDraw</vt:lpstr>
      <vt:lpstr>Greek Symbols</vt:lpstr>
      <vt:lpstr>2_db-5-grey</vt:lpstr>
      <vt:lpstr>Chapter 7:  Normalization</vt:lpstr>
      <vt:lpstr>PowerPoint 演示文稿</vt:lpstr>
      <vt:lpstr>Features of Good Relational Designs</vt:lpstr>
      <vt:lpstr>“好”的关系数据库设计 </vt:lpstr>
      <vt:lpstr>关系数据库中的问题</vt:lpstr>
      <vt:lpstr>关系数据库中的问题</vt:lpstr>
      <vt:lpstr>关系数据库中的问题</vt:lpstr>
      <vt:lpstr>关系数据库中的问题</vt:lpstr>
      <vt:lpstr>关系数据库中的问题</vt:lpstr>
      <vt:lpstr>什么导致了这些问题？</vt:lpstr>
      <vt:lpstr>什么导致了这些问题？</vt:lpstr>
      <vt:lpstr>什么导致了这些问题？</vt:lpstr>
      <vt:lpstr>如何解决这些问题？</vt:lpstr>
      <vt:lpstr>如何解决这些问题？</vt:lpstr>
      <vt:lpstr>如何解决这些问题？</vt:lpstr>
      <vt:lpstr>如何解决这些问题？</vt:lpstr>
      <vt:lpstr>思考与练习</vt:lpstr>
      <vt:lpstr>数据库设计理论</vt:lpstr>
      <vt:lpstr>Decomposition</vt:lpstr>
      <vt:lpstr>A Lossy Decomposition</vt:lpstr>
      <vt:lpstr>Lossless Decomposition</vt:lpstr>
      <vt:lpstr>Example of Lossless Decomposition </vt:lpstr>
      <vt:lpstr>Normalization Theory</vt:lpstr>
      <vt:lpstr>PowerPoint 演示文稿</vt:lpstr>
      <vt:lpstr>Functional Dependencies</vt:lpstr>
      <vt:lpstr>Functional Dependencies (Cont.)</vt:lpstr>
      <vt:lpstr>Functional Dependencies Definition </vt:lpstr>
      <vt:lpstr>补充：函数依赖</vt:lpstr>
      <vt:lpstr>函数依赖</vt:lpstr>
      <vt:lpstr>函数依赖</vt:lpstr>
      <vt:lpstr>Closure of a Set of Functional Dependencies</vt:lpstr>
      <vt:lpstr>Keys and Functional Dependencies</vt:lpstr>
      <vt:lpstr>Use of Functional Dependencies</vt:lpstr>
      <vt:lpstr>Trivial Functional Dependencies</vt:lpstr>
      <vt:lpstr>如何让关系达到更高的范式?</vt:lpstr>
      <vt:lpstr>PowerPoint 演示文稿</vt:lpstr>
      <vt:lpstr>为什么使用范式？</vt:lpstr>
      <vt:lpstr>范式</vt:lpstr>
      <vt:lpstr>范式</vt:lpstr>
      <vt:lpstr>第一范式</vt:lpstr>
      <vt:lpstr>第一范式</vt:lpstr>
      <vt:lpstr>一些术语和解释</vt:lpstr>
      <vt:lpstr>一些术语和解释</vt:lpstr>
      <vt:lpstr>第二范式</vt:lpstr>
      <vt:lpstr>第二范式</vt:lpstr>
      <vt:lpstr>第三范式</vt:lpstr>
      <vt:lpstr>第三范式</vt:lpstr>
      <vt:lpstr>Third Normal Form</vt:lpstr>
      <vt:lpstr>3NF Example</vt:lpstr>
      <vt:lpstr>Redundancy in 3NF</vt:lpstr>
      <vt:lpstr>Boyce-Codd Normal Form</vt:lpstr>
      <vt:lpstr>Boyce-Codd Normal Form (Cont.)</vt:lpstr>
      <vt:lpstr>例子：范式</vt:lpstr>
      <vt:lpstr>范式</vt:lpstr>
      <vt:lpstr>范式</vt:lpstr>
      <vt:lpstr>范式</vt:lpstr>
      <vt:lpstr>BC范式</vt:lpstr>
      <vt:lpstr>总结</vt:lpstr>
      <vt:lpstr>如何让关系达到更高的范式?</vt:lpstr>
      <vt:lpstr>Decomposing a Schema into BCNF</vt:lpstr>
      <vt:lpstr>Example</vt:lpstr>
      <vt:lpstr>BCNF and Dependency Preservation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属性集的闭包</vt:lpstr>
      <vt:lpstr>属性集的闭包</vt:lpstr>
      <vt:lpstr>练习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PowerPoint 演示文稿</vt:lpstr>
      <vt:lpstr>如何让关系达到更高的范式?</vt:lpstr>
      <vt:lpstr>Dependency Preservation</vt:lpstr>
      <vt:lpstr>Dependency Preservation (Cont.)</vt:lpstr>
      <vt:lpstr>Testing for Dependency Preservation</vt:lpstr>
      <vt:lpstr>Example</vt:lpstr>
      <vt:lpstr>Lossless Decomposition</vt:lpstr>
      <vt:lpstr>Example</vt:lpstr>
      <vt:lpstr>Example</vt:lpstr>
      <vt:lpstr>Dependency Preservation</vt:lpstr>
      <vt:lpstr>Dependency Preservation Example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规范化到3NF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575</cp:revision>
  <cp:lastPrinted>1999-06-28T19:27:00Z</cp:lastPrinted>
  <dcterms:created xsi:type="dcterms:W3CDTF">2009-12-21T15:40:00Z</dcterms:created>
  <dcterms:modified xsi:type="dcterms:W3CDTF">2024-10-14T05:05:24Z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97B94CDADA334AF39A199BFDF32EBDC4_12</vt:lpwstr>
  </property>
  <property fmtid="{D5CDD505-2E9C-101B-9397-08002B2CF9AE}" pid="3" name="KSOProductBuildVer">
    <vt:lpwstr>2052-12.1.0.18276</vt:lpwstr>
  </property>
</Properties>
</file>