
<file path=[Content_Types].xml><?xml version="1.0" encoding="utf-8"?>
<Types xmlns="http://schemas.openxmlformats.org/package/2006/content-types">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63"/>
  </p:handoutMasterIdLst>
  <p:sldIdLst>
    <p:sldId id="335" r:id="rId3"/>
    <p:sldId id="418" r:id="rId5"/>
    <p:sldId id="421" r:id="rId6"/>
    <p:sldId id="422" r:id="rId7"/>
    <p:sldId id="423" r:id="rId8"/>
    <p:sldId id="480" r:id="rId9"/>
    <p:sldId id="481" r:id="rId10"/>
    <p:sldId id="482" r:id="rId11"/>
    <p:sldId id="427" r:id="rId12"/>
    <p:sldId id="428" r:id="rId13"/>
    <p:sldId id="483" r:id="rId14"/>
    <p:sldId id="430" r:id="rId15"/>
    <p:sldId id="484" r:id="rId16"/>
    <p:sldId id="432" r:id="rId17"/>
    <p:sldId id="433" r:id="rId18"/>
    <p:sldId id="434" r:id="rId19"/>
    <p:sldId id="435" r:id="rId20"/>
    <p:sldId id="436" r:id="rId21"/>
    <p:sldId id="437" r:id="rId22"/>
    <p:sldId id="438" r:id="rId23"/>
    <p:sldId id="439" r:id="rId24"/>
    <p:sldId id="440" r:id="rId25"/>
    <p:sldId id="441" r:id="rId26"/>
    <p:sldId id="485" r:id="rId27"/>
    <p:sldId id="486" r:id="rId28"/>
    <p:sldId id="444" r:id="rId29"/>
    <p:sldId id="445" r:id="rId30"/>
    <p:sldId id="446" r:id="rId31"/>
    <p:sldId id="447" r:id="rId32"/>
    <p:sldId id="448" r:id="rId33"/>
    <p:sldId id="449" r:id="rId34"/>
    <p:sldId id="450" r:id="rId35"/>
    <p:sldId id="451" r:id="rId36"/>
    <p:sldId id="452" r:id="rId37"/>
    <p:sldId id="453" r:id="rId38"/>
    <p:sldId id="454" r:id="rId39"/>
    <p:sldId id="455" r:id="rId40"/>
    <p:sldId id="456" r:id="rId41"/>
    <p:sldId id="457" r:id="rId42"/>
    <p:sldId id="458" r:id="rId43"/>
    <p:sldId id="487" r:id="rId44"/>
    <p:sldId id="460" r:id="rId45"/>
    <p:sldId id="461" r:id="rId46"/>
    <p:sldId id="462" r:id="rId47"/>
    <p:sldId id="463" r:id="rId48"/>
    <p:sldId id="464" r:id="rId49"/>
    <p:sldId id="465" r:id="rId50"/>
    <p:sldId id="466" r:id="rId51"/>
    <p:sldId id="467" r:id="rId52"/>
    <p:sldId id="468" r:id="rId53"/>
    <p:sldId id="469" r:id="rId54"/>
    <p:sldId id="488" r:id="rId55"/>
    <p:sldId id="489" r:id="rId56"/>
    <p:sldId id="472" r:id="rId57"/>
    <p:sldId id="473" r:id="rId58"/>
    <p:sldId id="474" r:id="rId59"/>
    <p:sldId id="475" r:id="rId60"/>
    <p:sldId id="476" r:id="rId61"/>
    <p:sldId id="477" r:id="rId62"/>
  </p:sldIdLst>
  <p:sldSz cx="9144000" cy="6858000" type="screen4x3"/>
  <p:notesSz cx="6997700" cy="9283700"/>
  <p:custShowLst>
    <p:custShow name="Custom Show 1" id="0">
      <p:sldLst>
        <p:sld r:id="rId3"/>
      </p:sldLst>
    </p:custShow>
  </p:custShowLst>
  <p:custDataLst>
    <p:tags r:id="rId67"/>
  </p:custData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userDrawn="1">
          <p15:clr>
            <a:srgbClr val="A4A3A4"/>
          </p15:clr>
        </p15:guide>
        <p15:guide id="2" pos="5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2" autoAdjust="0"/>
    <p:restoredTop sz="77034" autoAdjust="0"/>
  </p:normalViewPr>
  <p:slideViewPr>
    <p:cSldViewPr snapToGrid="0" showGuides="1">
      <p:cViewPr varScale="1">
        <p:scale>
          <a:sx n="53" d="100"/>
          <a:sy n="53" d="100"/>
        </p:scale>
        <p:origin x="1528" y="36"/>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tags" Target="tags/tag1.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square" lIns="93027" tIns="46514" rIns="93027" bIns="46514" numCol="1" anchor="t" anchorCtr="0" compatLnSpc="1"/>
          <a:lstStyle>
            <a:lvl1pPr defTabSz="930275">
              <a:defRPr sz="1300">
                <a:latin typeface="Helvetica" panose="020B0604020202020204" pitchFamily="34" charset="0"/>
                <a:ea typeface="+mn-ea"/>
                <a:cs typeface="+mn-cs"/>
              </a:defRPr>
            </a:lvl1pPr>
          </a:lstStyle>
          <a:p>
            <a:pPr>
              <a:defRPr/>
            </a:pPr>
            <a:endParaRPr lang="en-US"/>
          </a:p>
        </p:txBody>
      </p:sp>
      <p:sp>
        <p:nvSpPr>
          <p:cNvPr id="267267" name="Rectangle 3"/>
          <p:cNvSpPr>
            <a:spLocks noGrp="1" noChangeArrowheads="1"/>
          </p:cNvSpPr>
          <p:nvPr>
            <p:ph type="dt" sz="quarter" idx="1"/>
          </p:nvPr>
        </p:nvSpPr>
        <p:spPr bwMode="auto">
          <a:xfrm>
            <a:off x="3965575" y="0"/>
            <a:ext cx="3032125" cy="463550"/>
          </a:xfrm>
          <a:prstGeom prst="rect">
            <a:avLst/>
          </a:prstGeom>
          <a:noFill/>
          <a:ln w="9525">
            <a:noFill/>
            <a:miter lim="800000"/>
          </a:ln>
          <a:effectLst/>
        </p:spPr>
        <p:txBody>
          <a:bodyPr vert="horz" wrap="square" lIns="93027" tIns="46514" rIns="93027" bIns="46514" numCol="1" anchor="t" anchorCtr="0" compatLnSpc="1"/>
          <a:lstStyle>
            <a:lvl1pPr algn="r" defTabSz="930275">
              <a:defRPr sz="1300">
                <a:latin typeface="Helvetica" panose="020B0604020202020204" pitchFamily="34" charset="0"/>
                <a:ea typeface="+mn-ea"/>
                <a:cs typeface="+mn-cs"/>
              </a:defRPr>
            </a:lvl1pPr>
          </a:lstStyle>
          <a:p>
            <a:pPr>
              <a:defRPr/>
            </a:pPr>
            <a:endParaRPr lang="en-US"/>
          </a:p>
        </p:txBody>
      </p:sp>
      <p:sp>
        <p:nvSpPr>
          <p:cNvPr id="267268" name="Rectangle 4"/>
          <p:cNvSpPr>
            <a:spLocks noGrp="1" noChangeArrowheads="1"/>
          </p:cNvSpPr>
          <p:nvPr>
            <p:ph type="ftr" sz="quarter" idx="2"/>
          </p:nvPr>
        </p:nvSpPr>
        <p:spPr bwMode="auto">
          <a:xfrm>
            <a:off x="0" y="8820150"/>
            <a:ext cx="3032125" cy="463550"/>
          </a:xfrm>
          <a:prstGeom prst="rect">
            <a:avLst/>
          </a:prstGeom>
          <a:noFill/>
          <a:ln w="9525">
            <a:noFill/>
            <a:miter lim="800000"/>
          </a:ln>
          <a:effectLst/>
        </p:spPr>
        <p:txBody>
          <a:bodyPr vert="horz" wrap="square" lIns="93027" tIns="46514" rIns="93027" bIns="46514" numCol="1" anchor="b" anchorCtr="0" compatLnSpc="1"/>
          <a:lstStyle>
            <a:lvl1pPr defTabSz="930275">
              <a:defRPr sz="1300">
                <a:latin typeface="Helvetica" panose="020B0604020202020204" pitchFamily="34" charset="0"/>
                <a:ea typeface="+mn-ea"/>
                <a:cs typeface="+mn-cs"/>
              </a:defRPr>
            </a:lvl1pPr>
          </a:lstStyle>
          <a:p>
            <a:pPr>
              <a:defRPr/>
            </a:pPr>
            <a:endParaRPr lang="en-US"/>
          </a:p>
        </p:txBody>
      </p:sp>
      <p:sp>
        <p:nvSpPr>
          <p:cNvPr id="267269" name="Rectangle 5"/>
          <p:cNvSpPr>
            <a:spLocks noGrp="1" noChangeArrowheads="1"/>
          </p:cNvSpPr>
          <p:nvPr>
            <p:ph type="sldNum" sz="quarter" idx="3"/>
          </p:nvPr>
        </p:nvSpPr>
        <p:spPr bwMode="auto">
          <a:xfrm>
            <a:off x="3965575" y="8820150"/>
            <a:ext cx="3032125" cy="463550"/>
          </a:xfrm>
          <a:prstGeom prst="rect">
            <a:avLst/>
          </a:prstGeom>
          <a:noFill/>
          <a:ln w="9525">
            <a:noFill/>
            <a:miter lim="800000"/>
          </a:ln>
          <a:effectLst/>
        </p:spPr>
        <p:txBody>
          <a:bodyPr vert="horz" wrap="square" lIns="93027" tIns="46514" rIns="93027" bIns="46514" numCol="1" anchor="b" anchorCtr="0" compatLnSpc="1"/>
          <a:lstStyle>
            <a:lvl1pPr algn="r" defTabSz="930275">
              <a:defRPr sz="1300"/>
            </a:lvl1pPr>
          </a:lstStyle>
          <a:p>
            <a:pPr>
              <a:defRPr/>
            </a:pPr>
            <a:fld id="{A8B4C920-550B-4EA7-9CB5-2D8883A273BF}"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none" lIns="93027" tIns="46514" rIns="93027" bIns="46514" numCol="1" anchor="t" anchorCtr="0" compatLnSpc="1"/>
          <a:lstStyle>
            <a:lvl1pPr defTabSz="930275">
              <a:defRPr sz="1300">
                <a:latin typeface="Helvetica" panose="020B0604020202020204" pitchFamily="34" charset="0"/>
                <a:ea typeface="+mn-ea"/>
                <a:cs typeface="+mn-cs"/>
              </a:defRPr>
            </a:lvl1pPr>
          </a:lstStyle>
          <a:p>
            <a:pPr>
              <a:defRPr/>
            </a:pPr>
            <a:endParaRPr lang="en-US"/>
          </a:p>
        </p:txBody>
      </p:sp>
      <p:sp>
        <p:nvSpPr>
          <p:cNvPr id="240643" name="Rectangle 3"/>
          <p:cNvSpPr>
            <a:spLocks noGrp="1" noChangeArrowheads="1"/>
          </p:cNvSpPr>
          <p:nvPr>
            <p:ph type="dt" idx="1"/>
          </p:nvPr>
        </p:nvSpPr>
        <p:spPr bwMode="auto">
          <a:xfrm>
            <a:off x="3965575" y="0"/>
            <a:ext cx="3032125" cy="463550"/>
          </a:xfrm>
          <a:prstGeom prst="rect">
            <a:avLst/>
          </a:prstGeom>
          <a:noFill/>
          <a:ln w="9525">
            <a:noFill/>
            <a:miter lim="800000"/>
          </a:ln>
          <a:effectLst/>
        </p:spPr>
        <p:txBody>
          <a:bodyPr vert="horz" wrap="none" lIns="93027" tIns="46514" rIns="93027" bIns="46514" numCol="1" anchor="t" anchorCtr="0" compatLnSpc="1"/>
          <a:lstStyle>
            <a:lvl1pPr algn="r" defTabSz="930275">
              <a:defRPr sz="1300">
                <a:latin typeface="Helvetica" panose="020B0604020202020204" pitchFamily="34" charset="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0645" name="Rectangle 5"/>
          <p:cNvSpPr>
            <a:spLocks noGrp="1" noChangeArrowheads="1"/>
          </p:cNvSpPr>
          <p:nvPr>
            <p:ph type="body" sz="quarter" idx="3"/>
          </p:nvPr>
        </p:nvSpPr>
        <p:spPr bwMode="auto">
          <a:xfrm>
            <a:off x="931863" y="4410075"/>
            <a:ext cx="5133975" cy="4176713"/>
          </a:xfrm>
          <a:prstGeom prst="rect">
            <a:avLst/>
          </a:prstGeom>
          <a:noFill/>
          <a:ln w="9525">
            <a:noFill/>
            <a:miter lim="800000"/>
          </a:ln>
          <a:effectLst/>
        </p:spPr>
        <p:txBody>
          <a:bodyPr vert="horz" wrap="none" lIns="93027" tIns="46514" rIns="93027" bIns="46514"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40646" name="Rectangle 6"/>
          <p:cNvSpPr>
            <a:spLocks noGrp="1" noChangeArrowheads="1"/>
          </p:cNvSpPr>
          <p:nvPr>
            <p:ph type="ftr" sz="quarter" idx="4"/>
          </p:nvPr>
        </p:nvSpPr>
        <p:spPr bwMode="auto">
          <a:xfrm>
            <a:off x="0" y="8820150"/>
            <a:ext cx="3032125" cy="463550"/>
          </a:xfrm>
          <a:prstGeom prst="rect">
            <a:avLst/>
          </a:prstGeom>
          <a:noFill/>
          <a:ln w="9525">
            <a:noFill/>
            <a:miter lim="800000"/>
          </a:ln>
          <a:effectLst/>
        </p:spPr>
        <p:txBody>
          <a:bodyPr vert="horz" wrap="none" lIns="93027" tIns="46514" rIns="93027" bIns="46514" numCol="1" anchor="b" anchorCtr="0" compatLnSpc="1"/>
          <a:lstStyle>
            <a:lvl1pPr defTabSz="930275">
              <a:defRPr sz="1300">
                <a:latin typeface="Helvetica" panose="020B0604020202020204" pitchFamily="34" charset="0"/>
                <a:ea typeface="+mn-ea"/>
                <a:cs typeface="+mn-cs"/>
              </a:defRPr>
            </a:lvl1pPr>
          </a:lstStyle>
          <a:p>
            <a:pPr>
              <a:defRPr/>
            </a:pPr>
            <a:endParaRPr lang="en-US"/>
          </a:p>
        </p:txBody>
      </p:sp>
      <p:sp>
        <p:nvSpPr>
          <p:cNvPr id="240647" name="Rectangle 7"/>
          <p:cNvSpPr>
            <a:spLocks noGrp="1" noChangeArrowheads="1"/>
          </p:cNvSpPr>
          <p:nvPr>
            <p:ph type="sldNum" sz="quarter" idx="5"/>
          </p:nvPr>
        </p:nvSpPr>
        <p:spPr bwMode="auto">
          <a:xfrm>
            <a:off x="3965575" y="8820150"/>
            <a:ext cx="3032125" cy="463550"/>
          </a:xfrm>
          <a:prstGeom prst="rect">
            <a:avLst/>
          </a:prstGeom>
          <a:noFill/>
          <a:ln w="9525">
            <a:noFill/>
            <a:miter lim="800000"/>
          </a:ln>
          <a:effectLst/>
        </p:spPr>
        <p:txBody>
          <a:bodyPr vert="horz" wrap="none" lIns="93027" tIns="46514" rIns="93027" bIns="46514" numCol="1" anchor="b" anchorCtr="0" compatLnSpc="1"/>
          <a:lstStyle>
            <a:lvl1pPr algn="r" defTabSz="930275">
              <a:defRPr sz="1300"/>
            </a:lvl1pPr>
          </a:lstStyle>
          <a:p>
            <a:pPr>
              <a:defRPr/>
            </a:pPr>
            <a:fld id="{AE66C03C-4B0E-4149-8287-A3B340EB818D}"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fld>
            <a:endParaRPr lang="en-US" altLang="en-US" sz="1300"/>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56B0CA42-F3CB-4EB0-8C6A-EAC12F41B475}" type="slidenum">
              <a:rPr lang="en-US" altLang="en-US" smtClean="0"/>
            </a:fld>
            <a:endParaRPr lang="en-US" altLang="en-US"/>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xfrm>
            <a:off x="931864" y="4410076"/>
            <a:ext cx="5133975" cy="4176713"/>
          </a:xfrm>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BC2FD8CA-5F39-4DA9-A47C-9FA073436B0F}" type="slidenum">
              <a:rPr lang="en-US" altLang="en-US" smtClean="0"/>
            </a:fld>
            <a:endParaRPr lang="en-US" altLang="en-US"/>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xfrm>
            <a:off x="931864" y="4410076"/>
            <a:ext cx="5133975" cy="4176713"/>
          </a:xfrm>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2AF9C947-8613-4D48-AC57-D627136DF9C9}" type="slidenum">
              <a:rPr lang="en-US" altLang="en-US" smtClean="0"/>
            </a:fld>
            <a:endParaRPr lang="en-US" altLang="en-US"/>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xfrm>
            <a:off x="931864" y="4410076"/>
            <a:ext cx="5133975" cy="4176713"/>
          </a:xfrm>
          <a:noFill/>
        </p:spPr>
        <p:txBody>
          <a:bodyPr/>
          <a:lstStyle/>
          <a:p>
            <a:r>
              <a:rPr lang="en-US" altLang="en-US" dirty="0" smtClean="0">
                <a:latin typeface="Times New Roman" panose="02020603050405020304" pitchFamily="18" charset="0"/>
              </a:rPr>
              <a:t>https://www.runoob.com/servlet/servlet-intro.html</a:t>
            </a:r>
            <a:endParaRPr lang="en-US" altLang="en-US" dirty="0" smtClean="0">
              <a:latin typeface="Times New Roman" panose="02020603050405020304" pitchFamily="18" charset="0"/>
            </a:endParaRPr>
          </a:p>
          <a:p>
            <a:r>
              <a:rPr lang="en-US" altLang="en-US" dirty="0" smtClean="0">
                <a:latin typeface="Times New Roman" panose="02020603050405020304" pitchFamily="18" charset="0"/>
              </a:rPr>
              <a:t>https://www.runoob.com/servlet/servlet-database-access.html</a:t>
            </a:r>
            <a:endParaRPr lang="en-US" altLang="en-US" dirty="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0CE788F1-DE5E-4DC7-B21A-B6C2740078D5}" type="slidenum">
              <a:rPr lang="en-US" altLang="en-US" smtClean="0"/>
            </a:fld>
            <a:endParaRPr lang="en-US" altLang="en-US"/>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xfrm>
            <a:off x="931864" y="4410076"/>
            <a:ext cx="5133975" cy="4176713"/>
          </a:xfrm>
          <a:noFill/>
        </p:spPr>
        <p:txBody>
          <a:bodyPr/>
          <a:lstStyle/>
          <a:p>
            <a:r>
              <a:rPr lang="en-US" altLang="en-US" dirty="0" smtClean="0">
                <a:latin typeface="Times New Roman" panose="02020603050405020304" pitchFamily="18" charset="0"/>
              </a:rPr>
              <a:t>https://zhuanlan.zhihu.com/p/38225742</a:t>
            </a:r>
            <a:endParaRPr lang="en-US" altLang="en-US" dirty="0" smtClean="0">
              <a:latin typeface="Times New Roman" panose="02020603050405020304" pitchFamily="18" charset="0"/>
            </a:endParaRPr>
          </a:p>
          <a:p>
            <a:r>
              <a:rPr lang="en-US" altLang="en-US" dirty="0" smtClean="0">
                <a:latin typeface="Times New Roman" panose="02020603050405020304" pitchFamily="18" charset="0"/>
              </a:rPr>
              <a:t>https://www.runoob.com/servlet/servlet-tutorial.html</a:t>
            </a:r>
            <a:endParaRPr lang="en-US" altLang="en-US" dirty="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B64690AA-4C56-45D5-9494-9FB5CAA11514}" type="slidenum">
              <a:rPr lang="en-US" altLang="en-US" smtClean="0"/>
            </a:fld>
            <a:endParaRPr lang="en-US" altLang="en-US"/>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xfrm>
            <a:off x="931864" y="4410076"/>
            <a:ext cx="5133975" cy="4176713"/>
          </a:xfrm>
          <a:noFill/>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p:sp>
      <p:sp>
        <p:nvSpPr>
          <p:cNvPr id="83971" name="Rectangle 3"/>
          <p:cNvSpPr>
            <a:spLocks noGrp="1" noChangeArrowheads="1"/>
          </p:cNvSpPr>
          <p:nvPr>
            <p:ph type="body" idx="1"/>
          </p:nvPr>
        </p:nvSpPr>
        <p:spPr>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3E3B7FA-8799-440C-9AB8-129330C0653B}" type="slidenum">
              <a:rPr lang="en-US" altLang="en-US" smtClean="0"/>
            </a:fld>
            <a:endParaRPr lang="en-US" altLang="en-US"/>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xfrm>
            <a:off x="931864" y="4410076"/>
            <a:ext cx="5133975" cy="4176713"/>
          </a:xfrm>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https://www.runoob.com/jsp/jsp-tutorial.html</a:t>
            </a:r>
            <a:endParaRPr lang="en-US" altLang="zh-CN" dirty="0" smtClean="0"/>
          </a:p>
          <a:p>
            <a:r>
              <a:rPr lang="en-US" altLang="zh-CN" dirty="0" smtClean="0"/>
              <a:t>https://www.runoob.com/jsp/jsp-database-access.html</a:t>
            </a:r>
            <a:endParaRPr lang="en-US" altLang="zh-CN" dirty="0" smtClean="0"/>
          </a:p>
          <a:p>
            <a:r>
              <a:rPr lang="en-US" altLang="zh-CN" dirty="0" smtClean="0"/>
              <a:t>https://blog.csdn.net/qq_44886213/article/details/106366727</a:t>
            </a:r>
            <a:endParaRPr lang="zh-CN" altLang="en-US" dirty="0"/>
          </a:p>
        </p:txBody>
      </p:sp>
      <p:sp>
        <p:nvSpPr>
          <p:cNvPr id="4" name="灯片编号占位符 3"/>
          <p:cNvSpPr>
            <a:spLocks noGrp="1"/>
          </p:cNvSpPr>
          <p:nvPr>
            <p:ph type="sldNum" sz="quarter" idx="10"/>
          </p:nvPr>
        </p:nvSpPr>
        <p:spPr/>
        <p:txBody>
          <a:bodyPr/>
          <a:lstStyle/>
          <a:p>
            <a:pPr>
              <a:defRPr/>
            </a:pPr>
            <a:fld id="{AE66C03C-4B0E-4149-8287-A3B340EB818D}" type="slidenum">
              <a:rPr lang="en-US" altLang="en-US" smtClean="0"/>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http://c.biancheng.net/spring_mvc/mvc.html    </a:t>
            </a:r>
            <a:endParaRPr lang="en-US" altLang="zh-CN" dirty="0" smtClean="0"/>
          </a:p>
          <a:p>
            <a:r>
              <a:rPr lang="en-US" altLang="zh-CN" dirty="0" smtClean="0"/>
              <a:t>http://c.biancheng.net/spring_mvc/</a:t>
            </a:r>
            <a:endParaRPr lang="zh-CN" altLang="en-US" dirty="0"/>
          </a:p>
        </p:txBody>
      </p:sp>
      <p:sp>
        <p:nvSpPr>
          <p:cNvPr id="4" name="灯片编号占位符 3"/>
          <p:cNvSpPr>
            <a:spLocks noGrp="1"/>
          </p:cNvSpPr>
          <p:nvPr>
            <p:ph type="sldNum" sz="quarter" idx="10"/>
          </p:nvPr>
        </p:nvSpPr>
        <p:spPr/>
        <p:txBody>
          <a:bodyPr/>
          <a:lstStyle/>
          <a:p>
            <a:pPr>
              <a:defRPr/>
            </a:pPr>
            <a:fld id="{AE66C03C-4B0E-4149-8287-A3B340EB818D}" type="slidenum">
              <a:rPr lang="en-US" altLang="en-US" smtClean="0"/>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https://www.runoob.com/design-pattern/mvc-pattern.html</a:t>
            </a:r>
            <a:endParaRPr lang="en-US" altLang="zh-CN" dirty="0" smtClean="0"/>
          </a:p>
        </p:txBody>
      </p:sp>
      <p:sp>
        <p:nvSpPr>
          <p:cNvPr id="4" name="灯片编号占位符 3"/>
          <p:cNvSpPr>
            <a:spLocks noGrp="1"/>
          </p:cNvSpPr>
          <p:nvPr>
            <p:ph type="sldNum" sz="quarter" idx="10"/>
          </p:nvPr>
        </p:nvSpPr>
        <p:spPr/>
        <p:txBody>
          <a:bodyPr/>
          <a:lstStyle/>
          <a:p>
            <a:pPr>
              <a:defRPr/>
            </a:pPr>
            <a:fld id="{AE66C03C-4B0E-4149-8287-A3B340EB818D}" type="slidenum">
              <a:rPr lang="en-US" altLang="en-US" smtClean="0"/>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6EBC6F7-0B59-40C7-9A37-E095D130A781}" type="slidenum">
              <a:rPr lang="en-US" altLang="en-US" smtClean="0"/>
            </a:fld>
            <a:endParaRPr lang="en-US" altLang="en-US"/>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xfrm>
            <a:off x="931864" y="4410076"/>
            <a:ext cx="5133975" cy="4176713"/>
          </a:xfrm>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D6363EF0-60A3-4B85-B94B-92010F22FA2B}" type="slidenum">
              <a:rPr lang="en-US" altLang="en-US" smtClean="0"/>
            </a:fld>
            <a:endParaRPr lang="en-US" altLang="en-US"/>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xfrm>
            <a:off x="931864" y="4410076"/>
            <a:ext cx="5133975" cy="4176713"/>
          </a:xfrm>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E2E84E3-8FE5-4F88-9209-B24AF625CDA3}" type="slidenum">
              <a:rPr lang="en-US" altLang="en-US" smtClean="0"/>
            </a:fld>
            <a:endParaRPr lang="en-US" altLang="en-US"/>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xfrm>
            <a:off x="931864" y="4410076"/>
            <a:ext cx="5133975" cy="4176713"/>
          </a:xfrm>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6562752-3927-434A-BB68-CDB0AC6CA104}" type="slidenum">
              <a:rPr lang="en-US" altLang="en-US" smtClean="0"/>
            </a:fld>
            <a:endParaRPr lang="en-US" altLang="en-US"/>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xfrm>
            <a:off x="931864" y="4410076"/>
            <a:ext cx="5133975" cy="4176713"/>
          </a:xfrm>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3965576" y="8820150"/>
            <a:ext cx="3032125" cy="463550"/>
          </a:xfrm>
          <a:prstGeom prst="rect">
            <a:avLst/>
          </a:prstGeom>
          <a:noFill/>
          <a:ln w="9525">
            <a:noFill/>
            <a:miter lim="800000"/>
          </a:ln>
        </p:spPr>
        <p:txBody>
          <a:bodyPr wrap="none" lIns="93022" tIns="46511" rIns="93022" bIns="46511" anchor="b"/>
          <a:lstStyle/>
          <a:p>
            <a:pPr algn="r" defTabSz="930275"/>
            <a:fld id="{021717B1-B4CD-4A73-8C5B-D41FE6AA90DD}" type="slidenum">
              <a:rPr lang="en-US" altLang="en-US" sz="1200"/>
            </a:fld>
            <a:endParaRPr lang="en-US" altLang="en-US" sz="1200" dirty="0"/>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xfrm>
            <a:off x="931864" y="4410076"/>
            <a:ext cx="5133975" cy="4176713"/>
          </a:xfrm>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 New Roman" panose="02020603050405020304" pitchFamily="18" charset="0"/>
              </a:rPr>
              <a:t>https://www.runoob.com/html/html-tutorial.html</a:t>
            </a:r>
            <a:endParaRPr lang="en-US" altLang="en-US" dirty="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01BD5F98-E897-4F7C-BF4A-07497FB2F66B}" type="slidenum">
              <a:rPr lang="en-US" altLang="en-US" smtClean="0"/>
            </a:fld>
            <a:endParaRPr lang="en-US" altLang="en-US"/>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xfrm>
            <a:off x="931864" y="4410076"/>
            <a:ext cx="5133975" cy="4176713"/>
          </a:xfrm>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71D6276-A668-4829-91BD-DD3E9B44FDF4}" type="slidenum">
              <a:rPr lang="en-US" altLang="en-US" smtClean="0"/>
            </a:fld>
            <a:endParaRPr lang="en-US" altLang="en-US"/>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xfrm>
            <a:off x="931864" y="4410076"/>
            <a:ext cx="5133975" cy="4176713"/>
          </a:xfrm>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DE207F2-04EB-4739-B607-2C8F8FB1D4A1}" type="slidenum">
              <a:rPr lang="en-US" altLang="en-US" smtClean="0"/>
            </a:fld>
            <a:endParaRPr lang="en-US" altLang="en-US"/>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xfrm>
            <a:off x="931864" y="4410076"/>
            <a:ext cx="5133975" cy="4176713"/>
          </a:xfrm>
          <a:noFill/>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4938" y="5726113"/>
            <a:ext cx="3694112" cy="7937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endParaRPr lang="en-US" altLang="en-US" dirty="0">
              <a:solidFill>
                <a:srgbClr val="002060"/>
              </a:solidFill>
            </a:endParaRP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endParaRPr lang="en-US" altLang="en-US" sz="1200" b="1" dirty="0">
              <a:solidFill>
                <a:srgbClr val="002060"/>
              </a:solidFill>
            </a:endParaRP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endParaRPr lang="en-US" dirty="0"/>
          </a:p>
        </p:txBody>
      </p:sp>
      <p:sp>
        <p:nvSpPr>
          <p:cNvPr id="8" name="Rectangle 5"/>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lvl1pPr>
              <a:defRPr sz="1700"/>
            </a:lvl1pPr>
            <a:lvl2pPr>
              <a:defRPr sz="1700"/>
            </a:lvl2pPr>
            <a:lvl3pPr>
              <a:defRPr sz="1700"/>
            </a:lvl3pPr>
            <a:lvl4pPr>
              <a:defRPr sz="1700"/>
            </a:lvl4pPr>
            <a:lvl5pPr>
              <a:defRPr sz="17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D7E5E31B-1343-4510-8DCD-65E7B6544692}"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lvl1pPr>
              <a:defRPr sz="2800"/>
            </a:lvl1pPr>
          </a:lstStyle>
          <a:p>
            <a:r>
              <a:rPr lang="en-US"/>
              <a:t>Click to edit Master title style</a:t>
            </a:r>
            <a:endParaRPr lang="en-US"/>
          </a:p>
        </p:txBody>
      </p:sp>
      <p:sp>
        <p:nvSpPr>
          <p:cNvPr id="3" name="Vertical Text Placeholder 2"/>
          <p:cNvSpPr>
            <a:spLocks noGrp="1"/>
          </p:cNvSpPr>
          <p:nvPr>
            <p:ph type="body" orient="vert" idx="1"/>
          </p:nvPr>
        </p:nvSpPr>
        <p:spPr>
          <a:xfrm>
            <a:off x="768350" y="117475"/>
            <a:ext cx="5905500" cy="5880100"/>
          </a:xfrm>
        </p:spPr>
        <p:txBody>
          <a:bodyPr vert="eaVert"/>
          <a:lstStyle>
            <a:lvl1pPr>
              <a:defRPr sz="1700"/>
            </a:lvl1pPr>
            <a:lvl2pPr>
              <a:defRPr sz="1700"/>
            </a:lvl2pPr>
            <a:lvl3pPr>
              <a:defRPr sz="1700"/>
            </a:lvl3pPr>
            <a:lvl4pPr>
              <a:defRPr sz="1700"/>
            </a:lvl4pPr>
            <a:lvl5pPr>
              <a:defRPr sz="17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833574B0-C055-4E38-82A9-667A1DF1F8D0}" type="slidenum">
              <a:rPr lang="en-US" altLang="en-US"/>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300D9E99-A0D8-4F2F-B04A-331DF655FEAB}"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endParaRPr lang="en-US" dirty="0"/>
          </a:p>
        </p:txBody>
      </p:sp>
      <p:sp>
        <p:nvSpPr>
          <p:cNvPr id="3" name="Content Placeholder 2"/>
          <p:cNvSpPr>
            <a:spLocks noGrp="1"/>
          </p:cNvSpPr>
          <p:nvPr>
            <p:ph idx="1"/>
          </p:nvPr>
        </p:nvSpPr>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547F3CAF-32BF-49A6-93F1-59C9E4B7C957}"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endParaRPr lang="en-US" dirty="0"/>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00852D5F-D37B-4E9D-98AD-511A1ABBD6A9}"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2800"/>
            </a:lvl1pPr>
          </a:lstStyle>
          <a:p>
            <a:r>
              <a:rPr lang="en-US"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
          <p:cNvSpPr>
            <a:spLocks noGrp="1" noChangeArrowheads="1"/>
          </p:cNvSpPr>
          <p:nvPr>
            <p:ph type="sldNum" sz="quarter" idx="10"/>
          </p:nvPr>
        </p:nvSpPr>
        <p:spPr/>
        <p:txBody>
          <a:bodyPr/>
          <a:lstStyle>
            <a:lvl1pPr>
              <a:defRPr/>
            </a:lvl1pPr>
          </a:lstStyle>
          <a:p>
            <a:pPr>
              <a:defRPr/>
            </a:pPr>
            <a:fld id="{C0191CCC-CC48-429B-87C9-7123B48E52D4}"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endParaRPr lang="en-US" dirty="0"/>
          </a:p>
        </p:txBody>
      </p:sp>
      <p:sp>
        <p:nvSpPr>
          <p:cNvPr id="3" name="Rectangle 3"/>
          <p:cNvSpPr>
            <a:spLocks noGrp="1" noChangeArrowheads="1"/>
          </p:cNvSpPr>
          <p:nvPr>
            <p:ph type="sldNum" sz="quarter" idx="10"/>
          </p:nvPr>
        </p:nvSpPr>
        <p:spPr/>
        <p:txBody>
          <a:bodyPr/>
          <a:lstStyle>
            <a:lvl1pPr>
              <a:defRPr/>
            </a:lvl1pPr>
          </a:lstStyle>
          <a:p>
            <a:pPr>
              <a:defRPr/>
            </a:pPr>
            <a:fld id="{5E9D92F0-DB25-4E6B-A10D-A7937AC7A365}"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p:txBody>
          <a:bodyPr/>
          <a:lstStyle>
            <a:lvl1pPr>
              <a:defRPr/>
            </a:lvl1pPr>
          </a:lstStyle>
          <a:p>
            <a:pPr>
              <a:defRPr/>
            </a:pPr>
            <a:fld id="{0E555C8E-F740-4D28-8DA3-D7B8E0F6F578}"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2BBBE5B0-1186-4DAB-9E97-511F15F5C63C}"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F291DB2E-7BC4-4C22-ACAE-0B8B3F0C5147}"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768350" y="1093788"/>
            <a:ext cx="7707313"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512003" name="Rectangle 3"/>
          <p:cNvSpPr>
            <a:spLocks noGrp="1" noChangeArrowheads="1"/>
          </p:cNvSpPr>
          <p:nvPr>
            <p:ph type="sldNum" sz="quarter" idx="4"/>
          </p:nvPr>
        </p:nvSpPr>
        <p:spPr bwMode="auto">
          <a:xfrm>
            <a:off x="6553200" y="6400800"/>
            <a:ext cx="1905000" cy="457200"/>
          </a:xfrm>
          <a:prstGeom prst="rect">
            <a:avLst/>
          </a:prstGeom>
          <a:noFill/>
          <a:ln w="9525">
            <a:noFill/>
            <a:miter lim="800000"/>
          </a:ln>
        </p:spPr>
        <p:txBody>
          <a:bodyPr vert="horz" wrap="square" lIns="91440" tIns="45720" rIns="91440" bIns="45720" numCol="1" anchor="t" anchorCtr="0" compatLnSpc="1"/>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fld>
            <a:endParaRPr lang="en-US" altLang="en-US" dirty="0"/>
          </a:p>
        </p:txBody>
      </p:sp>
      <p:sp>
        <p:nvSpPr>
          <p:cNvPr id="1028" name="Text Box 4"/>
          <p:cNvSpPr txBox="1">
            <a:spLocks noChangeArrowheads="1"/>
          </p:cNvSpPr>
          <p:nvPr/>
        </p:nvSpPr>
        <p:spPr bwMode="auto">
          <a:xfrm>
            <a:off x="6762750" y="6613525"/>
            <a:ext cx="2381250" cy="244475"/>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endParaRPr lang="en-US" altLang="en-US" sz="1000" b="1" dirty="0">
              <a:solidFill>
                <a:srgbClr val="002060"/>
              </a:solidFill>
            </a:endParaRPr>
          </a:p>
        </p:txBody>
      </p:sp>
      <p:sp>
        <p:nvSpPr>
          <p:cNvPr id="512005" name="Text Box 5"/>
          <p:cNvSpPr txBox="1">
            <a:spLocks noChangeArrowheads="1"/>
          </p:cNvSpPr>
          <p:nvPr userDrawn="1"/>
        </p:nvSpPr>
        <p:spPr bwMode="auto">
          <a:xfrm>
            <a:off x="4479985" y="6613525"/>
            <a:ext cx="447558" cy="246221"/>
          </a:xfrm>
          <a:prstGeom prst="rect">
            <a:avLst/>
          </a:prstGeom>
          <a:noFill/>
          <a:ln w="9525">
            <a:noFill/>
            <a:miter lim="800000"/>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9.</a:t>
            </a:r>
            <a:fld id="{669DE52E-05EC-4487-BE79-3F9A6A9F8797}" type="slidenum">
              <a:rPr lang="en-US" altLang="en-US" sz="1000" b="1" smtClean="0">
                <a:solidFill>
                  <a:srgbClr val="002060"/>
                </a:solidFill>
              </a:rPr>
            </a:fld>
            <a:endParaRPr lang="en-US" altLang="en-US" sz="1000" b="1" dirty="0">
              <a:solidFill>
                <a:srgbClr val="002060"/>
              </a:solidFill>
            </a:endParaRPr>
          </a:p>
        </p:txBody>
      </p:sp>
      <p:sp>
        <p:nvSpPr>
          <p:cNvPr id="512006" name="Rectangle 6"/>
          <p:cNvSpPr>
            <a:spLocks noGrp="1" noChangeArrowheads="1"/>
          </p:cNvSpPr>
          <p:nvPr>
            <p:ph type="title"/>
          </p:nvPr>
        </p:nvSpPr>
        <p:spPr bwMode="auto">
          <a:xfrm>
            <a:off x="768350" y="117475"/>
            <a:ext cx="8077200" cy="609600"/>
          </a:xfrm>
          <a:prstGeom prst="rect">
            <a:avLst/>
          </a:prstGeom>
          <a:noFill/>
          <a:ln w="9525">
            <a:noFill/>
            <a:miter lim="800000"/>
          </a:ln>
        </p:spPr>
        <p:txBody>
          <a:bodyPr vert="horz" wrap="square" lIns="91440" tIns="45720" rIns="91440" bIns="45720" numCol="1" anchor="b" anchorCtr="0" compatLnSpc="1"/>
          <a:lstStyle/>
          <a:p>
            <a:pPr lvl="0"/>
            <a:r>
              <a:rPr lang="en-US" dirty="0"/>
              <a:t>Click to edit Master title style</a:t>
            </a:r>
            <a:endParaRPr lang="en-US" dirty="0"/>
          </a:p>
        </p:txBody>
      </p:sp>
      <p:sp>
        <p:nvSpPr>
          <p:cNvPr id="1031" name="Text Box 7"/>
          <p:cNvSpPr txBox="1">
            <a:spLocks noChangeArrowheads="1"/>
          </p:cNvSpPr>
          <p:nvPr/>
        </p:nvSpPr>
        <p:spPr bwMode="auto">
          <a:xfrm>
            <a:off x="0" y="6613525"/>
            <a:ext cx="2571750" cy="244475"/>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endParaRPr lang="en-US" sz="1000" b="1" dirty="0">
              <a:solidFill>
                <a:srgbClr val="002060"/>
              </a:solidFill>
            </a:endParaRPr>
          </a:p>
        </p:txBody>
      </p:sp>
      <p:sp>
        <p:nvSpPr>
          <p:cNvPr id="1032" name="Freeform 8"/>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pic>
        <p:nvPicPr>
          <p:cNvPr id="10" name="Picture 8" descr="Cover-6Ed"/>
          <p:cNvPicPr>
            <a:picLocks noChangeAspect="1" noChangeArrowheads="1"/>
          </p:cNvPicPr>
          <p:nvPr userDrawn="1"/>
        </p:nvPicPr>
        <p:blipFill>
          <a:blip r:embed="rId13"/>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4.emf"/><Relationship Id="rId1" Type="http://schemas.openxmlformats.org/officeDocument/2006/relationships/image" Target="../media/image3.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mybank.com/transfermoney?amount=1000&amp;toaccount=14523"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joe@yale.edu"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image" Target="../media/image9.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hyperlink" Target="http://www.google.com/search?q=silberschatz" TargetMode="External"/><Relationship Id="rId1" Type="http://schemas.openxmlformats.org/officeDocument/2006/relationships/hyperlink" Target="http://a/"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9: Application Development </a:t>
            </a:r>
            <a:endParaRPr lang="en-US" altLang="en-US" dirty="0">
              <a:effectLst>
                <a:outerShdw blurRad="38100" dist="38100" dir="2700000" algn="tl">
                  <a:srgbClr val="C0C0C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a:xfrm>
            <a:off x="533400" y="109538"/>
            <a:ext cx="8077200" cy="609600"/>
          </a:xfrm>
        </p:spPr>
        <p:txBody>
          <a:bodyPr/>
          <a:lstStyle/>
          <a:p>
            <a:pPr>
              <a:defRPr/>
            </a:pPr>
            <a:r>
              <a:rPr lang="en-US" altLang="en-US">
                <a:effectLst>
                  <a:outerShdw blurRad="38100" dist="38100" dir="2700000" algn="tl">
                    <a:srgbClr val="C0C0C0"/>
                  </a:outerShdw>
                </a:effectLst>
              </a:rPr>
              <a:t>Display of Sample HTML Source</a:t>
            </a:r>
            <a:endParaRPr lang="en-US" altLang="en-US">
              <a:effectLst>
                <a:outerShdw blurRad="38100" dist="38100" dir="2700000" algn="tl">
                  <a:srgbClr val="C0C0C0"/>
                </a:outerShdw>
              </a:effectLst>
            </a:endParaRPr>
          </a:p>
        </p:txBody>
      </p:sp>
      <p:pic>
        <p:nvPicPr>
          <p:cNvPr id="14339" name="Picture 8"/>
          <p:cNvPicPr>
            <a:picLocks noChangeAspect="1" noChangeArrowheads="1"/>
          </p:cNvPicPr>
          <p:nvPr/>
        </p:nvPicPr>
        <p:blipFill>
          <a:blip r:embed="rId1"/>
          <a:srcRect/>
          <a:stretch>
            <a:fillRect/>
          </a:stretch>
        </p:blipFill>
        <p:spPr bwMode="auto">
          <a:xfrm>
            <a:off x="3320714" y="1588163"/>
            <a:ext cx="2995195" cy="1257963"/>
          </a:xfrm>
          <a:prstGeom prst="rect">
            <a:avLst/>
          </a:prstGeom>
          <a:noFill/>
          <a:ln w="9525">
            <a:noFill/>
            <a:miter lim="800000"/>
            <a:headEnd/>
            <a:tailEnd/>
          </a:ln>
        </p:spPr>
      </p:pic>
      <p:pic>
        <p:nvPicPr>
          <p:cNvPr id="14340" name="Picture 9"/>
          <p:cNvPicPr>
            <a:picLocks noChangeAspect="1" noChangeArrowheads="1"/>
          </p:cNvPicPr>
          <p:nvPr/>
        </p:nvPicPr>
        <p:blipFill>
          <a:blip r:embed="rId2"/>
          <a:srcRect/>
          <a:stretch>
            <a:fillRect/>
          </a:stretch>
        </p:blipFill>
        <p:spPr bwMode="auto">
          <a:xfrm>
            <a:off x="3368834" y="3558023"/>
            <a:ext cx="3373576" cy="85615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Web Servers</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93790"/>
            <a:ext cx="7656559" cy="4717463"/>
          </a:xfrm>
        </p:spPr>
        <p:txBody>
          <a:bodyPr lIns="91440"/>
          <a:lstStyle/>
          <a:p>
            <a:r>
              <a:rPr lang="en-US" altLang="en-US" sz="2000" dirty="0"/>
              <a:t>A Web server can easily serve as a front end to a variety of information services.</a:t>
            </a:r>
            <a:endParaRPr lang="en-US" altLang="en-US" sz="2000" dirty="0"/>
          </a:p>
          <a:p>
            <a:r>
              <a:rPr lang="en-US" altLang="en-US" sz="2000" dirty="0"/>
              <a:t>The document name in a URL may identify an executable program, that, when run, generates a HTML document.</a:t>
            </a:r>
            <a:endParaRPr lang="en-US" altLang="en-US" sz="2000" dirty="0"/>
          </a:p>
          <a:p>
            <a:pPr lvl="1"/>
            <a:r>
              <a:rPr lang="en-US" altLang="en-US" sz="2000" dirty="0">
                <a:ea typeface="MS PGothic" panose="020B0600070205080204" pitchFamily="34" charset="-128"/>
              </a:rPr>
              <a:t>When an HTTP server receives a request for such a document, it executes the program, and sends back the HTML document that is generated.</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The Web client can pass extra arguments with the name of the document.</a:t>
            </a:r>
            <a:endParaRPr lang="en-US" altLang="en-US" sz="2000" dirty="0">
              <a:ea typeface="MS PGothic" panose="020B0600070205080204" pitchFamily="34" charset="-128"/>
            </a:endParaRPr>
          </a:p>
          <a:p>
            <a:r>
              <a:rPr lang="en-US" altLang="en-US" sz="2000" dirty="0"/>
              <a:t>To install a new service on the Web, one simply needs to create and install an executable that provides that service.</a:t>
            </a:r>
            <a:endParaRPr lang="en-US" altLang="en-US" sz="2000" dirty="0"/>
          </a:p>
          <a:p>
            <a:pPr lvl="1"/>
            <a:r>
              <a:rPr lang="en-US" altLang="en-US" sz="2000" dirty="0">
                <a:ea typeface="MS PGothic" panose="020B0600070205080204" pitchFamily="34" charset="-128"/>
              </a:rPr>
              <a:t>The Web browser provides a graphical user interface to the information service.</a:t>
            </a:r>
            <a:endParaRPr lang="en-US" altLang="en-US" sz="2000" dirty="0">
              <a:ea typeface="MS PGothic" panose="020B0600070205080204" pitchFamily="34" charset="-128"/>
            </a:endParaRPr>
          </a:p>
          <a:p>
            <a:r>
              <a:rPr lang="en-US" altLang="en-US" sz="2000" dirty="0"/>
              <a:t>Common Gateway Interface (CGI): a standard interface between web and application server</a:t>
            </a:r>
            <a:endParaRPr lang="en-US" altLang="en-US" sz="2000" dirty="0"/>
          </a:p>
          <a:p>
            <a:pPr indent="-365760"/>
            <a:endParaRPr lang="en-US" altLang="en-US" dirty="0"/>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p:cNvSpPr>
            <a:spLocks noGrp="1" noChangeArrowheads="1"/>
          </p:cNvSpPr>
          <p:nvPr>
            <p:ph type="title"/>
          </p:nvPr>
        </p:nvSpPr>
        <p:spPr>
          <a:xfrm>
            <a:off x="682625" y="117475"/>
            <a:ext cx="8077200" cy="609600"/>
          </a:xfrm>
        </p:spPr>
        <p:txBody>
          <a:bodyPr/>
          <a:lstStyle/>
          <a:p>
            <a:pPr>
              <a:defRPr/>
            </a:pPr>
            <a:r>
              <a:rPr lang="en-US" altLang="en-US">
                <a:effectLst>
                  <a:outerShdw blurRad="38100" dist="38100" dir="2700000" algn="tl">
                    <a:srgbClr val="C0C0C0"/>
                  </a:outerShdw>
                </a:effectLst>
              </a:rPr>
              <a:t>Three-Layer Web Architecture</a:t>
            </a:r>
            <a:endParaRPr lang="en-US" altLang="en-US">
              <a:effectLst>
                <a:outerShdw blurRad="38100" dist="38100" dir="2700000" algn="tl">
                  <a:srgbClr val="C0C0C0"/>
                </a:outerShdw>
              </a:effectLst>
            </a:endParaRPr>
          </a:p>
        </p:txBody>
      </p:sp>
      <p:pic>
        <p:nvPicPr>
          <p:cNvPr id="16387" name="Picture 4" descr="9"/>
          <p:cNvPicPr>
            <a:picLocks noChangeAspect="1" noChangeArrowheads="1"/>
          </p:cNvPicPr>
          <p:nvPr/>
        </p:nvPicPr>
        <p:blipFill>
          <a:blip r:embed="rId1"/>
          <a:srcRect/>
          <a:stretch>
            <a:fillRect/>
          </a:stretch>
        </p:blipFill>
        <p:spPr bwMode="auto">
          <a:xfrm>
            <a:off x="1458942" y="1743281"/>
            <a:ext cx="5852917" cy="31467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Two-Layer Web Architecture</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93791"/>
            <a:ext cx="6895769" cy="909295"/>
          </a:xfrm>
        </p:spPr>
        <p:txBody>
          <a:bodyPr lIns="91440"/>
          <a:lstStyle/>
          <a:p>
            <a:pPr indent="-365760"/>
            <a:r>
              <a:rPr lang="en-US" altLang="en-US" sz="2400" dirty="0"/>
              <a:t>Multiple levels of indirection have overheads</a:t>
            </a:r>
            <a:endParaRPr lang="en-US" altLang="en-US" sz="2400" dirty="0"/>
          </a:p>
          <a:p>
            <a:pPr marL="342900" lvl="1" indent="-365760">
              <a:buClr>
                <a:srgbClr val="002060"/>
              </a:buClr>
              <a:buFont typeface="Wingdings" panose="05000000000000000000" pitchFamily="2" charset="2"/>
              <a:buChar char="§"/>
            </a:pPr>
            <a:r>
              <a:rPr lang="en-US" altLang="en-US" sz="2400" dirty="0"/>
              <a:t>Alternative: two-layer architecture</a:t>
            </a:r>
            <a:endParaRPr lang="en-US" altLang="en-US" sz="2400" dirty="0"/>
          </a:p>
          <a:p>
            <a:pPr indent="-365760"/>
            <a:endParaRPr lang="en-US" altLang="en-US" dirty="0"/>
          </a:p>
          <a:p>
            <a:pPr indent="-365760"/>
            <a:endParaRPr lang="en-US" altLang="en-US" dirty="0"/>
          </a:p>
        </p:txBody>
      </p:sp>
      <p:pic>
        <p:nvPicPr>
          <p:cNvPr id="5" name="Picture 7"/>
          <p:cNvPicPr>
            <a:picLocks noChangeAspect="1" noChangeArrowheads="1"/>
          </p:cNvPicPr>
          <p:nvPr/>
        </p:nvPicPr>
        <p:blipFill>
          <a:blip r:embed="rId1"/>
          <a:srcRect/>
          <a:stretch>
            <a:fillRect/>
          </a:stretch>
        </p:blipFill>
        <p:spPr bwMode="auto">
          <a:xfrm>
            <a:off x="2177705" y="2065760"/>
            <a:ext cx="5317750" cy="2859399"/>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HTTP and Sessions</a:t>
            </a:r>
            <a:endParaRPr lang="en-US" altLang="en-US">
              <a:effectLst>
                <a:outerShdw blurRad="38100" dist="38100" dir="2700000" algn="tl">
                  <a:srgbClr val="C0C0C0"/>
                </a:outerShdw>
              </a:effectLst>
            </a:endParaRPr>
          </a:p>
        </p:txBody>
      </p:sp>
      <p:sp>
        <p:nvSpPr>
          <p:cNvPr id="18435" name="Rectangle 3"/>
          <p:cNvSpPr>
            <a:spLocks noGrp="1" noChangeArrowheads="1"/>
          </p:cNvSpPr>
          <p:nvPr>
            <p:ph type="body" idx="1"/>
          </p:nvPr>
        </p:nvSpPr>
        <p:spPr>
          <a:xfrm>
            <a:off x="768350" y="1136651"/>
            <a:ext cx="7638803" cy="4048960"/>
          </a:xfrm>
        </p:spPr>
        <p:txBody>
          <a:bodyPr/>
          <a:lstStyle/>
          <a:p>
            <a:r>
              <a:rPr lang="en-US" altLang="en-US" sz="2000" dirty="0"/>
              <a:t>The HTTP protocol is </a:t>
            </a:r>
            <a:r>
              <a:rPr lang="en-US" altLang="en-US" sz="2000" b="1" dirty="0">
                <a:solidFill>
                  <a:srgbClr val="FF0000"/>
                </a:solidFill>
              </a:rPr>
              <a:t>connectionless</a:t>
            </a:r>
            <a:endParaRPr lang="en-US" altLang="en-US" sz="2000" b="1" dirty="0">
              <a:solidFill>
                <a:srgbClr val="FF0000"/>
              </a:solidFill>
            </a:endParaRPr>
          </a:p>
          <a:p>
            <a:pPr lvl="1"/>
            <a:r>
              <a:rPr lang="en-US" altLang="en-US" sz="2000" dirty="0">
                <a:ea typeface="MS PGothic" panose="020B0600070205080204" pitchFamily="34" charset="-128"/>
              </a:rPr>
              <a:t>That is, once the server replies to a request, the server closes the connection with the client, and forgets all about the request</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In contrast, Unix logins, and JDBC/ODBC connections stay connected until the client disconnects</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 retaining user authentication and other information</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Motivation: reduces load on server </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operating systems have tight limits on number of open connections on a machine</a:t>
            </a:r>
            <a:endParaRPr lang="en-US" altLang="en-US" sz="2000" dirty="0">
              <a:ea typeface="MS PGothic" panose="020B0600070205080204" pitchFamily="34" charset="-128"/>
            </a:endParaRPr>
          </a:p>
          <a:p>
            <a:r>
              <a:rPr lang="en-US" altLang="en-US" sz="2000" dirty="0"/>
              <a:t>Information services need session information</a:t>
            </a:r>
            <a:endParaRPr lang="en-US" altLang="en-US" sz="2000" dirty="0"/>
          </a:p>
          <a:p>
            <a:pPr lvl="1"/>
            <a:r>
              <a:rPr lang="en-US" altLang="en-US" sz="2000" dirty="0">
                <a:ea typeface="MS PGothic" panose="020B0600070205080204" pitchFamily="34" charset="-128"/>
              </a:rPr>
              <a:t>E.g., user authentication should be done only once per session</a:t>
            </a:r>
            <a:endParaRPr lang="en-US" altLang="en-US" sz="2000" dirty="0">
              <a:ea typeface="MS PGothic" panose="020B0600070205080204" pitchFamily="34" charset="-128"/>
            </a:endParaRPr>
          </a:p>
          <a:p>
            <a:r>
              <a:rPr lang="en-US" altLang="en-US" sz="2000" dirty="0"/>
              <a:t>Solution:  use a </a:t>
            </a:r>
            <a:r>
              <a:rPr lang="en-US" altLang="en-US" sz="2000" b="1" dirty="0">
                <a:solidFill>
                  <a:srgbClr val="002060"/>
                </a:solidFill>
              </a:rPr>
              <a:t>cookie</a:t>
            </a:r>
            <a:endParaRPr lang="en-US" altLang="en-US" sz="2000" b="1" dirty="0">
              <a:solidFill>
                <a:srgbClr val="00206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Sessions and Cookies</a:t>
            </a:r>
            <a:endParaRPr lang="en-US" altLang="en-US">
              <a:effectLst>
                <a:outerShdw blurRad="38100" dist="38100" dir="2700000" algn="tl">
                  <a:srgbClr val="C0C0C0"/>
                </a:outerShdw>
              </a:effectLst>
            </a:endParaRPr>
          </a:p>
        </p:txBody>
      </p:sp>
      <p:sp>
        <p:nvSpPr>
          <p:cNvPr id="19459" name="Rectangle 3"/>
          <p:cNvSpPr>
            <a:spLocks noGrp="1" noChangeArrowheads="1"/>
          </p:cNvSpPr>
          <p:nvPr>
            <p:ph type="body" idx="1"/>
          </p:nvPr>
        </p:nvSpPr>
        <p:spPr>
          <a:xfrm>
            <a:off x="768351" y="1165225"/>
            <a:ext cx="7629926" cy="3611312"/>
          </a:xfrm>
        </p:spPr>
        <p:txBody>
          <a:bodyPr/>
          <a:lstStyle/>
          <a:p>
            <a:r>
              <a:rPr lang="en-US" altLang="en-US" sz="2000" dirty="0"/>
              <a:t>A </a:t>
            </a:r>
            <a:r>
              <a:rPr lang="en-US" altLang="en-US" sz="2000" b="1" dirty="0">
                <a:solidFill>
                  <a:srgbClr val="002060"/>
                </a:solidFill>
              </a:rPr>
              <a:t>cookie</a:t>
            </a:r>
            <a:r>
              <a:rPr lang="en-US" altLang="en-US" sz="2000" dirty="0"/>
              <a:t> is a small piece of text containing identifying information</a:t>
            </a:r>
            <a:endParaRPr lang="en-US" altLang="en-US" sz="2000" dirty="0"/>
          </a:p>
          <a:p>
            <a:pPr lvl="1"/>
            <a:r>
              <a:rPr lang="en-US" altLang="en-US" sz="2000" dirty="0">
                <a:ea typeface="MS PGothic" panose="020B0600070205080204" pitchFamily="34" charset="-128"/>
              </a:rPr>
              <a:t>Sent by server to browser </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Sent on first interaction, to identify session</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Sent by browser to the server that created the cookie on further interactions</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part of the HTTP protocol</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Server saves information about cookies it issued, and can use it when serving a request</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E.g., authentication information, and user preferences</a:t>
            </a:r>
            <a:endParaRPr lang="en-US" altLang="en-US" sz="2000" dirty="0">
              <a:ea typeface="MS PGothic" panose="020B0600070205080204" pitchFamily="34" charset="-128"/>
            </a:endParaRPr>
          </a:p>
          <a:p>
            <a:r>
              <a:rPr lang="en-US" altLang="en-US" sz="2000" dirty="0"/>
              <a:t>Cookies can be stored permanently or for a limited time</a:t>
            </a:r>
            <a:endParaRPr lang="en-US" alt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Servlets</a:t>
            </a:r>
            <a:endParaRPr lang="en-US" altLang="en-US" dirty="0">
              <a:effectLst>
                <a:outerShdw blurRad="38100" dist="38100" dir="2700000" algn="tl">
                  <a:srgbClr val="C0C0C0"/>
                </a:outerShdw>
              </a:effectLst>
            </a:endParaRPr>
          </a:p>
        </p:txBody>
      </p:sp>
      <p:sp>
        <p:nvSpPr>
          <p:cNvPr id="20483" name="Rectangle 3"/>
          <p:cNvSpPr>
            <a:spLocks noGrp="1" noChangeArrowheads="1"/>
          </p:cNvSpPr>
          <p:nvPr>
            <p:ph type="body" idx="1"/>
          </p:nvPr>
        </p:nvSpPr>
        <p:spPr>
          <a:xfrm>
            <a:off x="606287" y="1171575"/>
            <a:ext cx="7991061" cy="4314825"/>
          </a:xfrm>
        </p:spPr>
        <p:txBody>
          <a:bodyPr/>
          <a:lstStyle/>
          <a:p>
            <a:r>
              <a:rPr lang="en-US" altLang="en-US" sz="2000" dirty="0">
                <a:solidFill>
                  <a:srgbClr val="FF0000"/>
                </a:solidFill>
              </a:rPr>
              <a:t>Java Servlet </a:t>
            </a:r>
            <a:r>
              <a:rPr lang="en-US" altLang="en-US" sz="2000" dirty="0"/>
              <a:t>specification </a:t>
            </a:r>
            <a:r>
              <a:rPr lang="en-US" altLang="en-US" sz="2000" dirty="0">
                <a:solidFill>
                  <a:srgbClr val="0070C0"/>
                </a:solidFill>
                <a:ea typeface="MS PGothic" panose="020B0600070205080204" pitchFamily="34" charset="-128"/>
              </a:rPr>
              <a:t>defines an API for communication between the Web/application server and application program running in the server</a:t>
            </a:r>
            <a:endParaRPr lang="en-US" altLang="en-US" sz="2000" dirty="0">
              <a:solidFill>
                <a:srgbClr val="0070C0"/>
              </a:solidFill>
              <a:ea typeface="MS PGothic" panose="020B0600070205080204" pitchFamily="34" charset="-128"/>
            </a:endParaRPr>
          </a:p>
          <a:p>
            <a:pPr lvl="1"/>
            <a:r>
              <a:rPr lang="en-US" altLang="en-US" sz="2000" dirty="0">
                <a:ea typeface="MS PGothic" panose="020B0600070205080204" pitchFamily="34" charset="-128"/>
              </a:rPr>
              <a:t>E.g., methods to get parameter values from Web forms, and to send HTML text back to client</a:t>
            </a:r>
            <a:endParaRPr lang="en-US" altLang="en-US" sz="2000" dirty="0">
              <a:ea typeface="MS PGothic" panose="020B0600070205080204" pitchFamily="34" charset="-128"/>
            </a:endParaRPr>
          </a:p>
          <a:p>
            <a:r>
              <a:rPr lang="en-US" altLang="en-US" sz="2000" dirty="0"/>
              <a:t>Application program (also called a servlet) is loaded into the server</a:t>
            </a:r>
            <a:endParaRPr lang="en-US" altLang="en-US" sz="2000" dirty="0"/>
          </a:p>
          <a:p>
            <a:pPr lvl="1"/>
            <a:r>
              <a:rPr lang="en-US" altLang="en-US" sz="2000" dirty="0">
                <a:ea typeface="MS PGothic" panose="020B0600070205080204" pitchFamily="34" charset="-128"/>
              </a:rPr>
              <a:t>Each request spawns a new thread in the server</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 thread is closed once the request is serviced</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Programmer creates a class that inherits from </a:t>
            </a:r>
            <a:r>
              <a:rPr lang="en-US" altLang="en-US" sz="2000" dirty="0" err="1">
                <a:ea typeface="MS PGothic" panose="020B0600070205080204" pitchFamily="34" charset="-128"/>
              </a:rPr>
              <a:t>HttpServlet</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And overrides methods </a:t>
            </a:r>
            <a:r>
              <a:rPr lang="en-US" altLang="en-US" sz="2000" dirty="0" err="1">
                <a:ea typeface="MS PGothic" panose="020B0600070205080204" pitchFamily="34" charset="-128"/>
              </a:rPr>
              <a:t>doGet</a:t>
            </a:r>
            <a:r>
              <a:rPr lang="en-US" altLang="en-US" sz="2000" dirty="0">
                <a:ea typeface="MS PGothic" panose="020B0600070205080204" pitchFamily="34" charset="-128"/>
              </a:rPr>
              <a:t>, </a:t>
            </a:r>
            <a:r>
              <a:rPr lang="en-US" altLang="en-US" sz="2000" dirty="0" err="1">
                <a:ea typeface="MS PGothic" panose="020B0600070205080204" pitchFamily="34" charset="-128"/>
              </a:rPr>
              <a:t>doPost</a:t>
            </a:r>
            <a:r>
              <a:rPr lang="en-US" altLang="en-US" sz="2000" dirty="0">
                <a:ea typeface="MS PGothic" panose="020B0600070205080204" pitchFamily="34" charset="-128"/>
              </a:rPr>
              <a:t>, …</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Mapping from servlet name (accessible via HTTP), to the servlet class is done in a file web.xml</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Done automatically by most IDEs when you create a Servlet using the IDE</a:t>
            </a:r>
            <a:endParaRPr lang="en-US" altLang="en-US" sz="2000" dirty="0">
              <a:ea typeface="MS PGothic" panose="020B0600070205080204" pitchFamily="34" charset="-128"/>
            </a:endParaRPr>
          </a:p>
        </p:txBody>
      </p:sp>
      <p:pic>
        <p:nvPicPr>
          <p:cNvPr id="1026" name="Picture 2" descr="Servlet 架构"/>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03947" y="2469216"/>
            <a:ext cx="5739063" cy="37201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 Servlet Code</a:t>
            </a:r>
            <a:endParaRPr lang="en-US" altLang="en-US">
              <a:effectLst>
                <a:outerShdw blurRad="38100" dist="38100" dir="2700000" algn="tl">
                  <a:srgbClr val="C0C0C0"/>
                </a:outerShdw>
              </a:effectLst>
            </a:endParaRPr>
          </a:p>
        </p:txBody>
      </p:sp>
      <p:sp>
        <p:nvSpPr>
          <p:cNvPr id="21507" name="Rectangle 3"/>
          <p:cNvSpPr>
            <a:spLocks noGrp="1" noChangeArrowheads="1"/>
          </p:cNvSpPr>
          <p:nvPr>
            <p:ph type="body" idx="1"/>
          </p:nvPr>
        </p:nvSpPr>
        <p:spPr>
          <a:xfrm>
            <a:off x="768350" y="1223208"/>
            <a:ext cx="7413124" cy="5057274"/>
          </a:xfrm>
        </p:spPr>
        <p:txBody>
          <a:bodyPr/>
          <a:lstStyle/>
          <a:p>
            <a:pPr>
              <a:lnSpc>
                <a:spcPct val="90000"/>
              </a:lnSpc>
              <a:buFont typeface="Monotype Sorts" pitchFamily="-65" charset="2"/>
              <a:buNone/>
            </a:pPr>
            <a:r>
              <a:rPr lang="en-US" altLang="en-US" sz="1600" dirty="0">
                <a:solidFill>
                  <a:srgbClr val="993300"/>
                </a:solidFill>
              </a:rPr>
              <a:t>import java.io.*;</a:t>
            </a:r>
            <a:endParaRPr lang="en-US" altLang="en-US" sz="1600" dirty="0">
              <a:solidFill>
                <a:srgbClr val="993300"/>
              </a:solidFill>
            </a:endParaRPr>
          </a:p>
          <a:p>
            <a:pPr>
              <a:lnSpc>
                <a:spcPct val="90000"/>
              </a:lnSpc>
              <a:buFont typeface="Monotype Sorts" pitchFamily="-65" charset="2"/>
              <a:buNone/>
            </a:pPr>
            <a:r>
              <a:rPr lang="en-US" altLang="en-US" sz="1600" dirty="0">
                <a:solidFill>
                  <a:srgbClr val="993300"/>
                </a:solidFill>
              </a:rPr>
              <a:t>import </a:t>
            </a:r>
            <a:r>
              <a:rPr lang="en-US" altLang="en-US" sz="1600" dirty="0" err="1">
                <a:solidFill>
                  <a:srgbClr val="993300"/>
                </a:solidFill>
              </a:rPr>
              <a:t>javax.servlet</a:t>
            </a:r>
            <a:r>
              <a:rPr lang="en-US" altLang="en-US" sz="1600" dirty="0">
                <a:solidFill>
                  <a:srgbClr val="993300"/>
                </a:solidFill>
              </a:rPr>
              <a:t>.*;</a:t>
            </a:r>
            <a:endParaRPr lang="en-US" altLang="en-US" sz="1600" dirty="0">
              <a:solidFill>
                <a:srgbClr val="993300"/>
              </a:solidFill>
            </a:endParaRPr>
          </a:p>
          <a:p>
            <a:pPr>
              <a:lnSpc>
                <a:spcPct val="90000"/>
              </a:lnSpc>
              <a:buFont typeface="Monotype Sorts" pitchFamily="-65" charset="2"/>
              <a:buNone/>
            </a:pPr>
            <a:r>
              <a:rPr lang="en-US" altLang="en-US" sz="1600" dirty="0">
                <a:solidFill>
                  <a:srgbClr val="993300"/>
                </a:solidFill>
              </a:rPr>
              <a:t>import </a:t>
            </a:r>
            <a:r>
              <a:rPr lang="en-US" altLang="en-US" sz="1600" dirty="0" err="1">
                <a:solidFill>
                  <a:srgbClr val="993300"/>
                </a:solidFill>
              </a:rPr>
              <a:t>javax.servlet.http</a:t>
            </a:r>
            <a:r>
              <a:rPr lang="en-US" altLang="en-US" sz="1600" dirty="0">
                <a:solidFill>
                  <a:srgbClr val="993300"/>
                </a:solidFill>
              </a:rPr>
              <a:t>.*;</a:t>
            </a:r>
            <a:endParaRPr lang="en-US" altLang="en-US" sz="1600" dirty="0">
              <a:solidFill>
                <a:srgbClr val="993300"/>
              </a:solidFill>
            </a:endParaRPr>
          </a:p>
          <a:p>
            <a:pPr>
              <a:lnSpc>
                <a:spcPct val="90000"/>
              </a:lnSpc>
              <a:buFont typeface="Monotype Sorts" pitchFamily="-65" charset="2"/>
              <a:buNone/>
            </a:pPr>
            <a:r>
              <a:rPr lang="en-US" altLang="en-US" sz="1600" dirty="0">
                <a:solidFill>
                  <a:srgbClr val="993300"/>
                </a:solidFill>
              </a:rPr>
              <a:t>public class </a:t>
            </a:r>
            <a:r>
              <a:rPr lang="en-US" altLang="en-US" sz="1600" dirty="0" err="1">
                <a:solidFill>
                  <a:srgbClr val="993300"/>
                </a:solidFill>
              </a:rPr>
              <a:t>PersonQueryServlet</a:t>
            </a:r>
            <a:r>
              <a:rPr lang="en-US" altLang="en-US" sz="1600" dirty="0">
                <a:solidFill>
                  <a:srgbClr val="993300"/>
                </a:solidFill>
              </a:rPr>
              <a:t> extends </a:t>
            </a:r>
            <a:r>
              <a:rPr lang="en-US" altLang="en-US" sz="1600" dirty="0" err="1">
                <a:solidFill>
                  <a:srgbClr val="993300"/>
                </a:solidFill>
              </a:rPr>
              <a:t>HttpServlet</a:t>
            </a:r>
            <a:r>
              <a:rPr lang="en-US" altLang="en-US" sz="1600" dirty="0">
                <a:solidFill>
                  <a:srgbClr val="993300"/>
                </a:solidFill>
              </a:rPr>
              <a:t> {</a:t>
            </a:r>
            <a:endParaRPr lang="en-US" altLang="en-US" sz="1600" dirty="0">
              <a:solidFill>
                <a:srgbClr val="993300"/>
              </a:solidFill>
            </a:endParaRPr>
          </a:p>
          <a:p>
            <a:pPr>
              <a:lnSpc>
                <a:spcPct val="90000"/>
              </a:lnSpc>
              <a:buFont typeface="Monotype Sorts" pitchFamily="-65" charset="2"/>
              <a:buNone/>
            </a:pPr>
            <a:r>
              <a:rPr lang="en-US" altLang="en-US" sz="1600" dirty="0">
                <a:solidFill>
                  <a:srgbClr val="993300"/>
                </a:solidFill>
              </a:rPr>
              <a:t>   public void</a:t>
            </a:r>
            <a:r>
              <a:rPr lang="en-US" altLang="en-US" sz="1600" dirty="0"/>
              <a:t> </a:t>
            </a:r>
            <a:r>
              <a:rPr lang="en-US" altLang="en-US" sz="1600" dirty="0" err="1">
                <a:solidFill>
                  <a:srgbClr val="008000"/>
                </a:solidFill>
              </a:rPr>
              <a:t>doGet</a:t>
            </a:r>
            <a:r>
              <a:rPr lang="en-US" altLang="en-US" sz="1600" dirty="0">
                <a:solidFill>
                  <a:srgbClr val="008000"/>
                </a:solidFill>
              </a:rPr>
              <a:t> </a:t>
            </a:r>
            <a:r>
              <a:rPr lang="en-US" altLang="en-US" sz="1600" dirty="0">
                <a:solidFill>
                  <a:srgbClr val="993300"/>
                </a:solidFill>
              </a:rPr>
              <a:t>(</a:t>
            </a:r>
            <a:r>
              <a:rPr lang="en-US" altLang="en-US" sz="1600" dirty="0" err="1">
                <a:solidFill>
                  <a:srgbClr val="993300"/>
                </a:solidFill>
              </a:rPr>
              <a:t>HttpServletRequest</a:t>
            </a:r>
            <a:r>
              <a:rPr lang="en-US" altLang="en-US" sz="1600" dirty="0">
                <a:solidFill>
                  <a:srgbClr val="993300"/>
                </a:solidFill>
              </a:rPr>
              <a:t> request, </a:t>
            </a:r>
            <a:r>
              <a:rPr lang="en-US" altLang="en-US" sz="1600" dirty="0" err="1">
                <a:solidFill>
                  <a:srgbClr val="993300"/>
                </a:solidFill>
              </a:rPr>
              <a:t>HttpServletResponse</a:t>
            </a:r>
            <a:r>
              <a:rPr lang="en-US" altLang="en-US" sz="1600" dirty="0">
                <a:solidFill>
                  <a:srgbClr val="993300"/>
                </a:solidFill>
              </a:rPr>
              <a:t> response)</a:t>
            </a:r>
            <a:endParaRPr lang="en-US" altLang="en-US" sz="1600" dirty="0">
              <a:solidFill>
                <a:srgbClr val="993300"/>
              </a:solidFill>
            </a:endParaRPr>
          </a:p>
          <a:p>
            <a:pPr>
              <a:lnSpc>
                <a:spcPct val="90000"/>
              </a:lnSpc>
              <a:buFont typeface="Monotype Sorts" pitchFamily="-65" charset="2"/>
              <a:buNone/>
            </a:pPr>
            <a:r>
              <a:rPr lang="en-US" altLang="en-US" sz="1600" dirty="0">
                <a:solidFill>
                  <a:srgbClr val="993300"/>
                </a:solidFill>
              </a:rPr>
              <a:t>                          throws </a:t>
            </a:r>
            <a:r>
              <a:rPr lang="en-US" altLang="en-US" sz="1600" dirty="0" err="1">
                <a:solidFill>
                  <a:srgbClr val="993300"/>
                </a:solidFill>
              </a:rPr>
              <a:t>ServletException</a:t>
            </a:r>
            <a:r>
              <a:rPr lang="en-US" altLang="en-US" sz="1600" dirty="0">
                <a:solidFill>
                  <a:srgbClr val="993300"/>
                </a:solidFill>
              </a:rPr>
              <a:t>, </a:t>
            </a:r>
            <a:r>
              <a:rPr lang="en-US" altLang="en-US" sz="1600" dirty="0" err="1">
                <a:solidFill>
                  <a:srgbClr val="993300"/>
                </a:solidFill>
              </a:rPr>
              <a:t>IOException</a:t>
            </a:r>
            <a:endParaRPr lang="en-US" altLang="en-US" sz="1600" dirty="0">
              <a:solidFill>
                <a:srgbClr val="993300"/>
              </a:solidFill>
            </a:endParaRPr>
          </a:p>
          <a:p>
            <a:pPr>
              <a:lnSpc>
                <a:spcPct val="90000"/>
              </a:lnSpc>
              <a:buFont typeface="Monotype Sorts" pitchFamily="-65" charset="2"/>
              <a:buNone/>
            </a:pPr>
            <a:r>
              <a:rPr lang="en-US" altLang="en-US" sz="1600" dirty="0"/>
              <a:t>   </a:t>
            </a:r>
            <a:r>
              <a:rPr lang="en-US" altLang="en-US" sz="1600" dirty="0">
                <a:solidFill>
                  <a:srgbClr val="008000"/>
                </a:solidFill>
              </a:rPr>
              <a:t>{</a:t>
            </a:r>
            <a:endParaRPr lang="en-US" altLang="en-US" sz="1600" dirty="0">
              <a:solidFill>
                <a:srgbClr val="008000"/>
              </a:solidFill>
            </a:endParaRPr>
          </a:p>
          <a:p>
            <a:pPr>
              <a:lnSpc>
                <a:spcPct val="90000"/>
              </a:lnSpc>
              <a:buFont typeface="Monotype Sorts" pitchFamily="-65" charset="2"/>
              <a:buNone/>
            </a:pPr>
            <a:r>
              <a:rPr lang="en-US" altLang="en-US" sz="1600" dirty="0">
                <a:solidFill>
                  <a:srgbClr val="008000"/>
                </a:solidFill>
              </a:rPr>
              <a:t>      </a:t>
            </a:r>
            <a:r>
              <a:rPr lang="en-US" altLang="en-US" sz="1600" dirty="0" err="1">
                <a:solidFill>
                  <a:srgbClr val="008000"/>
                </a:solidFill>
              </a:rPr>
              <a:t>response.setContentType</a:t>
            </a:r>
            <a:r>
              <a:rPr lang="en-US" altLang="en-US" sz="1600" dirty="0">
                <a:solidFill>
                  <a:srgbClr val="008000"/>
                </a:solidFill>
              </a:rPr>
              <a:t>("text/html");</a:t>
            </a:r>
            <a:endParaRPr lang="en-US" altLang="en-US" sz="1600" dirty="0">
              <a:solidFill>
                <a:srgbClr val="008000"/>
              </a:solidFill>
            </a:endParaRPr>
          </a:p>
          <a:p>
            <a:pPr>
              <a:lnSpc>
                <a:spcPct val="90000"/>
              </a:lnSpc>
              <a:buFont typeface="Monotype Sorts" pitchFamily="-65" charset="2"/>
              <a:buNone/>
            </a:pPr>
            <a:r>
              <a:rPr lang="en-US" altLang="en-US" sz="1600" dirty="0">
                <a:solidFill>
                  <a:srgbClr val="008000"/>
                </a:solidFill>
              </a:rPr>
              <a:t>      </a:t>
            </a:r>
            <a:r>
              <a:rPr lang="en-US" altLang="en-US" sz="1600" dirty="0" err="1">
                <a:solidFill>
                  <a:srgbClr val="008000"/>
                </a:solidFill>
              </a:rPr>
              <a:t>PrintWriter</a:t>
            </a:r>
            <a:r>
              <a:rPr lang="en-US" altLang="en-US" sz="1600" dirty="0">
                <a:solidFill>
                  <a:srgbClr val="008000"/>
                </a:solidFill>
              </a:rPr>
              <a:t> out = </a:t>
            </a:r>
            <a:r>
              <a:rPr lang="en-US" altLang="en-US" sz="1600" dirty="0" err="1">
                <a:solidFill>
                  <a:srgbClr val="008000"/>
                </a:solidFill>
              </a:rPr>
              <a:t>response.getWriter</a:t>
            </a:r>
            <a:r>
              <a:rPr lang="en-US" altLang="en-US" sz="1600" dirty="0">
                <a:solidFill>
                  <a:srgbClr val="008000"/>
                </a:solidFill>
              </a:rPr>
              <a:t>();</a:t>
            </a:r>
            <a:endParaRPr lang="en-US" altLang="en-US" sz="1600" dirty="0">
              <a:solidFill>
                <a:srgbClr val="008000"/>
              </a:solidFill>
            </a:endParaRPr>
          </a:p>
          <a:p>
            <a:pPr>
              <a:lnSpc>
                <a:spcPct val="90000"/>
              </a:lnSpc>
              <a:buFont typeface="Monotype Sorts" pitchFamily="-65"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("&lt;HEAD&gt;&lt;TITLE&gt; Query Result&lt;/TITLE&gt;&lt;/HEAD&gt;");</a:t>
            </a:r>
            <a:endParaRPr lang="en-US" altLang="en-US" sz="1600" dirty="0">
              <a:solidFill>
                <a:srgbClr val="008000"/>
              </a:solidFill>
            </a:endParaRPr>
          </a:p>
          <a:p>
            <a:pPr>
              <a:lnSpc>
                <a:spcPct val="90000"/>
              </a:lnSpc>
              <a:buFont typeface="Monotype Sorts" pitchFamily="-65"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("&lt;BODY&gt;");</a:t>
            </a:r>
            <a:endParaRPr lang="en-US" altLang="en-US" sz="1600" dirty="0">
              <a:solidFill>
                <a:srgbClr val="008000"/>
              </a:solidFill>
            </a:endParaRPr>
          </a:p>
          <a:p>
            <a:pPr>
              <a:lnSpc>
                <a:spcPct val="90000"/>
              </a:lnSpc>
              <a:buFont typeface="Monotype Sorts" pitchFamily="-65" charset="2"/>
              <a:buNone/>
            </a:pPr>
            <a:r>
              <a:rPr lang="en-US" altLang="en-US" sz="1600" dirty="0">
                <a:solidFill>
                  <a:srgbClr val="993300"/>
                </a:solidFill>
              </a:rPr>
              <a:t>         ….. BODY OF SERVLET (next slide) …</a:t>
            </a:r>
            <a:endParaRPr lang="en-US" altLang="en-US" sz="1600" dirty="0">
              <a:solidFill>
                <a:srgbClr val="993300"/>
              </a:solidFill>
            </a:endParaRPr>
          </a:p>
          <a:p>
            <a:pPr>
              <a:lnSpc>
                <a:spcPct val="90000"/>
              </a:lnSpc>
              <a:buFont typeface="Monotype Sorts" pitchFamily="-65"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("&lt;/BODY&gt;");</a:t>
            </a:r>
            <a:endParaRPr lang="en-US" altLang="en-US" sz="1600" dirty="0">
              <a:solidFill>
                <a:srgbClr val="008000"/>
              </a:solidFill>
            </a:endParaRPr>
          </a:p>
          <a:p>
            <a:pPr>
              <a:lnSpc>
                <a:spcPct val="90000"/>
              </a:lnSpc>
              <a:buFont typeface="Monotype Sorts" pitchFamily="-65" charset="2"/>
              <a:buNone/>
            </a:pPr>
            <a:r>
              <a:rPr lang="en-US" altLang="en-US" sz="1600" dirty="0">
                <a:solidFill>
                  <a:srgbClr val="008000"/>
                </a:solidFill>
              </a:rPr>
              <a:t>      </a:t>
            </a:r>
            <a:r>
              <a:rPr lang="en-US" altLang="en-US" sz="1600" dirty="0" err="1">
                <a:solidFill>
                  <a:srgbClr val="008000"/>
                </a:solidFill>
              </a:rPr>
              <a:t>out.close</a:t>
            </a:r>
            <a:r>
              <a:rPr lang="en-US" altLang="en-US" sz="1600" dirty="0">
                <a:solidFill>
                  <a:srgbClr val="008000"/>
                </a:solidFill>
              </a:rPr>
              <a:t>();</a:t>
            </a:r>
            <a:endParaRPr lang="en-US" altLang="en-US" sz="1600" dirty="0">
              <a:solidFill>
                <a:srgbClr val="008000"/>
              </a:solidFill>
            </a:endParaRPr>
          </a:p>
          <a:p>
            <a:pPr>
              <a:lnSpc>
                <a:spcPct val="90000"/>
              </a:lnSpc>
              <a:buFont typeface="Monotype Sorts" pitchFamily="-65" charset="2"/>
              <a:buNone/>
            </a:pPr>
            <a:r>
              <a:rPr lang="en-US" altLang="en-US" sz="1600" dirty="0"/>
              <a:t>   }</a:t>
            </a:r>
            <a:endParaRPr lang="en-US" altLang="en-US" sz="1600" dirty="0"/>
          </a:p>
          <a:p>
            <a:pPr>
              <a:lnSpc>
                <a:spcPct val="90000"/>
              </a:lnSpc>
              <a:buFont typeface="Monotype Sorts" pitchFamily="-65" charset="2"/>
              <a:buNone/>
            </a:pPr>
            <a:r>
              <a:rPr lang="en-US" altLang="en-US" sz="1600" dirty="0"/>
              <a:t>}</a:t>
            </a:r>
            <a:endParaRPr lang="en-US" alt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 Servlet Code</a:t>
            </a:r>
            <a:endParaRPr lang="en-US" altLang="en-US">
              <a:effectLst>
                <a:outerShdw blurRad="38100" dist="38100" dir="2700000" algn="tl">
                  <a:srgbClr val="C0C0C0"/>
                </a:outerShdw>
              </a:effectLst>
            </a:endParaRPr>
          </a:p>
        </p:txBody>
      </p:sp>
      <p:sp>
        <p:nvSpPr>
          <p:cNvPr id="22531" name="Rectangle 3"/>
          <p:cNvSpPr>
            <a:spLocks noGrp="1" noChangeArrowheads="1"/>
          </p:cNvSpPr>
          <p:nvPr>
            <p:ph type="body" idx="1"/>
          </p:nvPr>
        </p:nvSpPr>
        <p:spPr>
          <a:xfrm>
            <a:off x="768350" y="1130300"/>
            <a:ext cx="8352850" cy="5280025"/>
          </a:xfrm>
        </p:spPr>
        <p:txBody>
          <a:bodyPr/>
          <a:lstStyle/>
          <a:p>
            <a:pPr>
              <a:lnSpc>
                <a:spcPct val="80000"/>
              </a:lnSpc>
              <a:buFont typeface="Monotype Sorts" pitchFamily="-65" charset="2"/>
              <a:buNone/>
            </a:pPr>
            <a:r>
              <a:rPr lang="en-US" altLang="en-US" sz="1600" dirty="0">
                <a:solidFill>
                  <a:srgbClr val="008000"/>
                </a:solidFill>
              </a:rPr>
              <a:t>String </a:t>
            </a:r>
            <a:r>
              <a:rPr lang="en-US" altLang="en-US" sz="1600" dirty="0" err="1">
                <a:solidFill>
                  <a:srgbClr val="008000"/>
                </a:solidFill>
              </a:rPr>
              <a:t>persontype</a:t>
            </a:r>
            <a:r>
              <a:rPr lang="en-US" altLang="en-US" sz="1600" dirty="0">
                <a:solidFill>
                  <a:srgbClr val="008000"/>
                </a:solidFill>
              </a:rPr>
              <a:t> = </a:t>
            </a:r>
            <a:r>
              <a:rPr lang="en-US" altLang="en-US" sz="1600" dirty="0" err="1">
                <a:solidFill>
                  <a:srgbClr val="008000"/>
                </a:solidFill>
              </a:rPr>
              <a:t>request.getParameter</a:t>
            </a:r>
            <a:r>
              <a:rPr lang="en-US" altLang="en-US" sz="1600" dirty="0">
                <a:solidFill>
                  <a:srgbClr val="008000"/>
                </a:solidFill>
              </a:rPr>
              <a:t>("</a:t>
            </a:r>
            <a:r>
              <a:rPr lang="en-US" altLang="en-US" sz="1600" dirty="0" err="1">
                <a:solidFill>
                  <a:srgbClr val="008000"/>
                </a:solidFill>
              </a:rPr>
              <a:t>persontype</a:t>
            </a:r>
            <a:r>
              <a:rPr lang="en-US" altLang="en-US" sz="1600" dirty="0">
                <a:solidFill>
                  <a:srgbClr val="008000"/>
                </a:solidFill>
              </a:rPr>
              <a:t>");</a:t>
            </a:r>
            <a:endParaRPr lang="en-US" altLang="en-US" sz="1600" dirty="0">
              <a:solidFill>
                <a:srgbClr val="008000"/>
              </a:solidFill>
            </a:endParaRPr>
          </a:p>
          <a:p>
            <a:pPr>
              <a:lnSpc>
                <a:spcPct val="80000"/>
              </a:lnSpc>
              <a:buFont typeface="Monotype Sorts" pitchFamily="-65" charset="2"/>
              <a:buNone/>
            </a:pPr>
            <a:r>
              <a:rPr lang="en-US" altLang="en-US" sz="1600" dirty="0">
                <a:solidFill>
                  <a:srgbClr val="008000"/>
                </a:solidFill>
              </a:rPr>
              <a:t>String number = </a:t>
            </a:r>
            <a:r>
              <a:rPr lang="en-US" altLang="en-US" sz="1600" dirty="0" err="1">
                <a:solidFill>
                  <a:srgbClr val="008000"/>
                </a:solidFill>
              </a:rPr>
              <a:t>request.getParameter</a:t>
            </a:r>
            <a:r>
              <a:rPr lang="en-US" altLang="en-US" sz="1600" dirty="0">
                <a:solidFill>
                  <a:srgbClr val="008000"/>
                </a:solidFill>
              </a:rPr>
              <a:t>("name");</a:t>
            </a:r>
            <a:endParaRPr lang="en-US" altLang="en-US" sz="1600" dirty="0">
              <a:solidFill>
                <a:srgbClr val="008000"/>
              </a:solidFill>
            </a:endParaRPr>
          </a:p>
          <a:p>
            <a:pPr>
              <a:lnSpc>
                <a:spcPct val="80000"/>
              </a:lnSpc>
              <a:buFont typeface="Monotype Sorts" pitchFamily="-65" charset="2"/>
              <a:buNone/>
            </a:pPr>
            <a:r>
              <a:rPr lang="en-US" altLang="en-US" sz="1600" dirty="0">
                <a:solidFill>
                  <a:srgbClr val="008000"/>
                </a:solidFill>
              </a:rPr>
              <a:t>if(</a:t>
            </a:r>
            <a:r>
              <a:rPr lang="en-US" altLang="en-US" sz="1600" dirty="0" err="1">
                <a:solidFill>
                  <a:srgbClr val="008000"/>
                </a:solidFill>
              </a:rPr>
              <a:t>persontype.equals</a:t>
            </a:r>
            <a:r>
              <a:rPr lang="en-US" altLang="en-US" sz="1600" dirty="0">
                <a:solidFill>
                  <a:srgbClr val="008000"/>
                </a:solidFill>
              </a:rPr>
              <a:t>("student")) {</a:t>
            </a:r>
            <a:endParaRPr lang="en-US" altLang="en-US" sz="1600" dirty="0">
              <a:solidFill>
                <a:srgbClr val="008000"/>
              </a:solidFill>
            </a:endParaRPr>
          </a:p>
          <a:p>
            <a:pPr>
              <a:lnSpc>
                <a:spcPct val="80000"/>
              </a:lnSpc>
              <a:buFont typeface="Monotype Sorts" pitchFamily="-65" charset="2"/>
              <a:buNone/>
            </a:pPr>
            <a:r>
              <a:rPr lang="en-US" altLang="en-US" sz="1600" dirty="0">
                <a:solidFill>
                  <a:srgbClr val="008000"/>
                </a:solidFill>
              </a:rPr>
              <a:t>    </a:t>
            </a:r>
            <a:r>
              <a:rPr lang="en-US" altLang="en-US" sz="1600" dirty="0">
                <a:solidFill>
                  <a:srgbClr val="993300"/>
                </a:solidFill>
              </a:rPr>
              <a:t>... code to find students with the specified name ...</a:t>
            </a:r>
            <a:endParaRPr lang="en-US" altLang="en-US" sz="1600" dirty="0">
              <a:solidFill>
                <a:srgbClr val="993300"/>
              </a:solidFill>
            </a:endParaRPr>
          </a:p>
          <a:p>
            <a:pPr>
              <a:lnSpc>
                <a:spcPct val="80000"/>
              </a:lnSpc>
              <a:buFont typeface="Monotype Sorts" pitchFamily="-65" charset="2"/>
              <a:buNone/>
            </a:pPr>
            <a:r>
              <a:rPr lang="en-US" altLang="en-US" sz="1600" dirty="0">
                <a:solidFill>
                  <a:srgbClr val="993300"/>
                </a:solidFill>
              </a:rPr>
              <a:t>    ... using JDBC to communicate with the database ..</a:t>
            </a:r>
            <a:endParaRPr lang="en-US" altLang="en-US" sz="1600" dirty="0">
              <a:solidFill>
                <a:srgbClr val="993300"/>
              </a:solidFill>
            </a:endParaRPr>
          </a:p>
          <a:p>
            <a:pPr>
              <a:lnSpc>
                <a:spcPct val="80000"/>
              </a:lnSpc>
              <a:buFont typeface="Monotype Sorts" pitchFamily="-65"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("&lt;table BORDER COLS=3&gt;");</a:t>
            </a:r>
            <a:endParaRPr lang="en-US" altLang="en-US" sz="1600" dirty="0">
              <a:solidFill>
                <a:srgbClr val="008000"/>
              </a:solidFill>
            </a:endParaRPr>
          </a:p>
          <a:p>
            <a:pPr>
              <a:lnSpc>
                <a:spcPct val="80000"/>
              </a:lnSpc>
              <a:buFont typeface="Monotype Sorts" pitchFamily="-65"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 &lt;</a:t>
            </a:r>
            <a:r>
              <a:rPr lang="en-US" altLang="en-US" sz="1600" dirty="0" err="1">
                <a:solidFill>
                  <a:srgbClr val="008000"/>
                </a:solidFill>
              </a:rPr>
              <a:t>tr</a:t>
            </a:r>
            <a:r>
              <a:rPr lang="en-US" altLang="en-US" sz="1600" dirty="0">
                <a:solidFill>
                  <a:srgbClr val="008000"/>
                </a:solidFill>
              </a:rPr>
              <a:t>&gt; &lt;td&gt;ID&lt;/td&gt; &lt;td&gt;Name: &lt;/td&gt;" + " &lt;td&gt;Department&lt;/td&gt; &lt;/</a:t>
            </a:r>
            <a:r>
              <a:rPr lang="en-US" altLang="en-US" sz="1600" dirty="0" err="1">
                <a:solidFill>
                  <a:srgbClr val="008000"/>
                </a:solidFill>
              </a:rPr>
              <a:t>tr</a:t>
            </a:r>
            <a:r>
              <a:rPr lang="en-US" altLang="en-US" sz="1600" dirty="0">
                <a:solidFill>
                  <a:srgbClr val="008000"/>
                </a:solidFill>
              </a:rPr>
              <a:t>&gt;");</a:t>
            </a:r>
            <a:endParaRPr lang="en-US" altLang="en-US" sz="1600" dirty="0">
              <a:solidFill>
                <a:srgbClr val="008000"/>
              </a:solidFill>
            </a:endParaRPr>
          </a:p>
          <a:p>
            <a:pPr>
              <a:lnSpc>
                <a:spcPct val="80000"/>
              </a:lnSpc>
              <a:buFont typeface="Monotype Sorts" pitchFamily="-65" charset="2"/>
              <a:buNone/>
            </a:pPr>
            <a:r>
              <a:rPr lang="en-US" altLang="en-US" sz="1600" dirty="0">
                <a:solidFill>
                  <a:srgbClr val="008000"/>
                </a:solidFill>
              </a:rPr>
              <a:t>    for(... each result ...){</a:t>
            </a:r>
            <a:endParaRPr lang="en-US" altLang="en-US" sz="1600" dirty="0">
              <a:solidFill>
                <a:srgbClr val="008000"/>
              </a:solidFill>
            </a:endParaRPr>
          </a:p>
          <a:p>
            <a:pPr>
              <a:lnSpc>
                <a:spcPct val="80000"/>
              </a:lnSpc>
              <a:buFont typeface="Monotype Sorts" pitchFamily="-65" charset="2"/>
              <a:buNone/>
            </a:pPr>
            <a:r>
              <a:rPr lang="en-US" altLang="en-US" sz="1600" dirty="0">
                <a:solidFill>
                  <a:srgbClr val="008000"/>
                </a:solidFill>
              </a:rPr>
              <a:t>        </a:t>
            </a:r>
            <a:r>
              <a:rPr lang="en-US" altLang="en-US" sz="1600" dirty="0">
                <a:solidFill>
                  <a:srgbClr val="993300"/>
                </a:solidFill>
              </a:rPr>
              <a:t>... retrieve ID, </a:t>
            </a:r>
            <a:r>
              <a:rPr lang="en-US" altLang="en-US" sz="1600" i="1" dirty="0">
                <a:solidFill>
                  <a:srgbClr val="993300"/>
                </a:solidFill>
              </a:rPr>
              <a:t>name </a:t>
            </a:r>
            <a:r>
              <a:rPr lang="en-US" altLang="en-US" sz="1600" dirty="0">
                <a:solidFill>
                  <a:srgbClr val="993300"/>
                </a:solidFill>
              </a:rPr>
              <a:t>and </a:t>
            </a:r>
            <a:r>
              <a:rPr lang="en-US" altLang="en-US" sz="1600" i="1" dirty="0">
                <a:solidFill>
                  <a:srgbClr val="993300"/>
                </a:solidFill>
              </a:rPr>
              <a:t>dept name</a:t>
            </a:r>
            <a:endParaRPr lang="en-US" altLang="en-US" sz="1600" i="1" dirty="0">
              <a:solidFill>
                <a:srgbClr val="993300"/>
              </a:solidFill>
            </a:endParaRPr>
          </a:p>
          <a:p>
            <a:pPr>
              <a:lnSpc>
                <a:spcPct val="80000"/>
              </a:lnSpc>
              <a:buFont typeface="Monotype Sorts" pitchFamily="-65" charset="2"/>
              <a:buNone/>
            </a:pPr>
            <a:r>
              <a:rPr lang="en-US" altLang="en-US" sz="1600" dirty="0">
                <a:solidFill>
                  <a:srgbClr val="993300"/>
                </a:solidFill>
              </a:rPr>
              <a:t>        ... into variables ID, name and </a:t>
            </a:r>
            <a:r>
              <a:rPr lang="en-US" altLang="en-US" sz="1600" dirty="0" err="1">
                <a:solidFill>
                  <a:srgbClr val="993300"/>
                </a:solidFill>
              </a:rPr>
              <a:t>deptname</a:t>
            </a:r>
            <a:endParaRPr lang="en-US" altLang="en-US" sz="1600" dirty="0">
              <a:solidFill>
                <a:srgbClr val="993300"/>
              </a:solidFill>
            </a:endParaRPr>
          </a:p>
          <a:p>
            <a:pPr>
              <a:lnSpc>
                <a:spcPct val="80000"/>
              </a:lnSpc>
              <a:buFont typeface="Monotype Sorts" pitchFamily="-65"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a:t>
            </a:r>
            <a:r>
              <a:rPr lang="en-US" altLang="en-US" sz="1600" dirty="0" err="1">
                <a:solidFill>
                  <a:srgbClr val="008000"/>
                </a:solidFill>
              </a:rPr>
              <a:t>tr</a:t>
            </a:r>
            <a:r>
              <a:rPr lang="en-US" altLang="en-US" sz="1600" dirty="0">
                <a:solidFill>
                  <a:srgbClr val="008000"/>
                </a:solidFill>
              </a:rPr>
              <a:t>&gt; &lt;td&gt;" + ID + "&lt;/td&gt;" + "&lt;td&gt;" + name + "&lt;/td&gt;" + "&lt;td&gt;" + </a:t>
            </a:r>
            <a:r>
              <a:rPr lang="en-US" altLang="en-US" sz="1600" dirty="0" err="1">
                <a:solidFill>
                  <a:srgbClr val="008000"/>
                </a:solidFill>
              </a:rPr>
              <a:t>deptname</a:t>
            </a:r>
            <a:r>
              <a:rPr lang="en-US" altLang="en-US" sz="1600" dirty="0">
                <a:solidFill>
                  <a:srgbClr val="008000"/>
                </a:solidFill>
              </a:rPr>
              <a:t>  </a:t>
            </a:r>
            <a:br>
              <a:rPr lang="en-US" altLang="en-US" sz="1600" dirty="0">
                <a:solidFill>
                  <a:srgbClr val="008000"/>
                </a:solidFill>
              </a:rPr>
            </a:br>
            <a:r>
              <a:rPr lang="en-US" altLang="en-US" sz="1600" dirty="0">
                <a:solidFill>
                  <a:srgbClr val="008000"/>
                </a:solidFill>
              </a:rPr>
              <a:t>           + "&lt;/td&gt;&lt;/</a:t>
            </a:r>
            <a:r>
              <a:rPr lang="en-US" altLang="en-US" sz="1600" dirty="0" err="1">
                <a:solidFill>
                  <a:srgbClr val="008000"/>
                </a:solidFill>
              </a:rPr>
              <a:t>tr</a:t>
            </a:r>
            <a:r>
              <a:rPr lang="en-US" altLang="en-US" sz="1600" dirty="0">
                <a:solidFill>
                  <a:srgbClr val="008000"/>
                </a:solidFill>
              </a:rPr>
              <a:t>&gt;");</a:t>
            </a:r>
            <a:endParaRPr lang="en-US" altLang="en-US" sz="1600" dirty="0">
              <a:solidFill>
                <a:srgbClr val="008000"/>
              </a:solidFill>
            </a:endParaRPr>
          </a:p>
          <a:p>
            <a:pPr>
              <a:lnSpc>
                <a:spcPct val="80000"/>
              </a:lnSpc>
              <a:buFont typeface="Monotype Sorts" pitchFamily="-65" charset="2"/>
              <a:buNone/>
            </a:pPr>
            <a:r>
              <a:rPr lang="en-US" altLang="en-US" sz="1600" dirty="0">
                <a:solidFill>
                  <a:srgbClr val="008000"/>
                </a:solidFill>
              </a:rPr>
              <a:t>    };</a:t>
            </a:r>
            <a:endParaRPr lang="en-US" altLang="en-US" sz="1600" dirty="0">
              <a:solidFill>
                <a:srgbClr val="008000"/>
              </a:solidFill>
            </a:endParaRPr>
          </a:p>
          <a:p>
            <a:pPr>
              <a:lnSpc>
                <a:spcPct val="80000"/>
              </a:lnSpc>
              <a:buFont typeface="Monotype Sorts" pitchFamily="-65"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("&lt;/table&gt;");</a:t>
            </a:r>
            <a:endParaRPr lang="en-US" altLang="en-US" sz="1600" dirty="0">
              <a:solidFill>
                <a:srgbClr val="008000"/>
              </a:solidFill>
            </a:endParaRPr>
          </a:p>
          <a:p>
            <a:pPr>
              <a:lnSpc>
                <a:spcPct val="80000"/>
              </a:lnSpc>
              <a:buFont typeface="Monotype Sorts" pitchFamily="-65" charset="2"/>
              <a:buNone/>
            </a:pPr>
            <a:r>
              <a:rPr lang="en-US" altLang="en-US" sz="1600" dirty="0">
                <a:solidFill>
                  <a:srgbClr val="008000"/>
                </a:solidFill>
              </a:rPr>
              <a:t>}</a:t>
            </a:r>
            <a:endParaRPr lang="en-US" altLang="en-US" sz="1600" dirty="0">
              <a:solidFill>
                <a:srgbClr val="008000"/>
              </a:solidFill>
            </a:endParaRPr>
          </a:p>
          <a:p>
            <a:pPr>
              <a:lnSpc>
                <a:spcPct val="80000"/>
              </a:lnSpc>
              <a:buFont typeface="Monotype Sorts" pitchFamily="-65" charset="2"/>
              <a:buNone/>
            </a:pPr>
            <a:r>
              <a:rPr lang="en-US" altLang="en-US" sz="1600" dirty="0">
                <a:solidFill>
                  <a:srgbClr val="008000"/>
                </a:solidFill>
              </a:rPr>
              <a:t>else {</a:t>
            </a:r>
            <a:endParaRPr lang="en-US" altLang="en-US" sz="1600" dirty="0">
              <a:solidFill>
                <a:srgbClr val="008000"/>
              </a:solidFill>
            </a:endParaRPr>
          </a:p>
          <a:p>
            <a:pPr>
              <a:lnSpc>
                <a:spcPct val="80000"/>
              </a:lnSpc>
              <a:buFont typeface="Monotype Sorts" pitchFamily="-65" charset="2"/>
              <a:buNone/>
            </a:pPr>
            <a:r>
              <a:rPr lang="en-US" altLang="en-US" sz="1600" dirty="0">
                <a:solidFill>
                  <a:srgbClr val="008000"/>
                </a:solidFill>
              </a:rPr>
              <a:t>    </a:t>
            </a:r>
            <a:r>
              <a:rPr lang="en-US" altLang="en-US" sz="1600" dirty="0">
                <a:solidFill>
                  <a:srgbClr val="993300"/>
                </a:solidFill>
              </a:rPr>
              <a:t>... as above, but for instructors ...</a:t>
            </a:r>
            <a:endParaRPr lang="en-US" altLang="en-US" sz="1600" dirty="0">
              <a:solidFill>
                <a:srgbClr val="993300"/>
              </a:solidFill>
            </a:endParaRPr>
          </a:p>
          <a:p>
            <a:pPr>
              <a:lnSpc>
                <a:spcPct val="80000"/>
              </a:lnSpc>
              <a:buFont typeface="Monotype Sorts" pitchFamily="-65" charset="2"/>
              <a:buNone/>
            </a:pPr>
            <a:r>
              <a:rPr lang="en-US" altLang="en-US" sz="1600" dirty="0">
                <a:solidFill>
                  <a:srgbClr val="008000"/>
                </a:solidFill>
              </a:rPr>
              <a:t>}</a:t>
            </a:r>
            <a:endParaRPr lang="en-US" altLang="en-US" sz="1600" dirty="0">
              <a:solidFill>
                <a:srgbClr val="008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Servlet Sessions</a:t>
            </a:r>
            <a:endParaRPr lang="en-US" altLang="en-US">
              <a:effectLst>
                <a:outerShdw blurRad="38100" dist="38100" dir="2700000" algn="tl">
                  <a:srgbClr val="C0C0C0"/>
                </a:outerShdw>
              </a:effectLst>
            </a:endParaRPr>
          </a:p>
        </p:txBody>
      </p:sp>
      <p:sp>
        <p:nvSpPr>
          <p:cNvPr id="23555" name="Rectangle 3"/>
          <p:cNvSpPr>
            <a:spLocks noGrp="1" noChangeArrowheads="1"/>
          </p:cNvSpPr>
          <p:nvPr>
            <p:ph type="body" idx="1"/>
          </p:nvPr>
        </p:nvSpPr>
        <p:spPr>
          <a:xfrm>
            <a:off x="768351" y="1044498"/>
            <a:ext cx="7665436" cy="5536782"/>
          </a:xfrm>
        </p:spPr>
        <p:txBody>
          <a:bodyPr/>
          <a:lstStyle/>
          <a:p>
            <a:r>
              <a:rPr lang="en-US" altLang="en-US" dirty="0"/>
              <a:t>Servlet API supports handling of sessions</a:t>
            </a:r>
            <a:endParaRPr lang="en-US" altLang="en-US" dirty="0"/>
          </a:p>
          <a:p>
            <a:pPr lvl="1"/>
            <a:r>
              <a:rPr lang="en-US" altLang="en-US" dirty="0">
                <a:ea typeface="MS PGothic" panose="020B0600070205080204" pitchFamily="34" charset="-128"/>
              </a:rPr>
              <a:t>Sets a cookie on first interaction with browser, and uses it to identify session on further interactions</a:t>
            </a:r>
            <a:endParaRPr lang="en-US" altLang="en-US" dirty="0">
              <a:ea typeface="MS PGothic" panose="020B0600070205080204" pitchFamily="34" charset="-128"/>
            </a:endParaRPr>
          </a:p>
          <a:p>
            <a:r>
              <a:rPr lang="en-US" altLang="en-US" dirty="0"/>
              <a:t>To check if session is already active:</a:t>
            </a:r>
            <a:endParaRPr lang="en-US" altLang="en-US" dirty="0"/>
          </a:p>
          <a:p>
            <a:pPr lvl="1"/>
            <a:r>
              <a:rPr lang="en-US" altLang="en-US" dirty="0">
                <a:ea typeface="MS PGothic" panose="020B0600070205080204" pitchFamily="34" charset="-128"/>
              </a:rPr>
              <a:t>if (</a:t>
            </a:r>
            <a:r>
              <a:rPr lang="en-US" altLang="en-US" dirty="0" err="1">
                <a:ea typeface="MS PGothic" panose="020B0600070205080204" pitchFamily="34" charset="-128"/>
              </a:rPr>
              <a:t>request.getSession</a:t>
            </a:r>
            <a:r>
              <a:rPr lang="en-US" altLang="en-US" dirty="0">
                <a:ea typeface="MS PGothic" panose="020B0600070205080204" pitchFamily="34" charset="-128"/>
              </a:rPr>
              <a:t>(false) == true)</a:t>
            </a:r>
            <a:endParaRPr lang="en-US" altLang="en-US" dirty="0">
              <a:ea typeface="MS PGothic" panose="020B0600070205080204" pitchFamily="34" charset="-128"/>
            </a:endParaRPr>
          </a:p>
          <a:p>
            <a:pPr lvl="2"/>
            <a:r>
              <a:rPr lang="en-US" altLang="en-US" dirty="0">
                <a:ea typeface="MS PGothic" panose="020B0600070205080204" pitchFamily="34" charset="-128"/>
              </a:rPr>
              <a:t>.. then existing session</a:t>
            </a:r>
            <a:endParaRPr lang="en-US" altLang="en-US" dirty="0">
              <a:ea typeface="MS PGothic" panose="020B0600070205080204" pitchFamily="34" charset="-128"/>
            </a:endParaRPr>
          </a:p>
          <a:p>
            <a:pPr lvl="2"/>
            <a:r>
              <a:rPr lang="en-US" altLang="en-US" dirty="0">
                <a:ea typeface="MS PGothic" panose="020B0600070205080204" pitchFamily="34" charset="-128"/>
              </a:rPr>
              <a:t>else .. redirect to authentication page</a:t>
            </a:r>
            <a:endParaRPr lang="en-US" altLang="en-US" dirty="0">
              <a:ea typeface="MS PGothic" panose="020B0600070205080204" pitchFamily="34" charset="-128"/>
            </a:endParaRPr>
          </a:p>
          <a:p>
            <a:pPr lvl="1"/>
            <a:r>
              <a:rPr lang="en-US" altLang="en-US" dirty="0">
                <a:ea typeface="MS PGothic" panose="020B0600070205080204" pitchFamily="34" charset="-128"/>
              </a:rPr>
              <a:t>authentication page</a:t>
            </a:r>
            <a:endParaRPr lang="en-US" altLang="en-US" dirty="0">
              <a:ea typeface="MS PGothic" panose="020B0600070205080204" pitchFamily="34" charset="-128"/>
            </a:endParaRPr>
          </a:p>
          <a:p>
            <a:pPr lvl="2"/>
            <a:r>
              <a:rPr lang="en-US" altLang="en-US" dirty="0">
                <a:ea typeface="MS PGothic" panose="020B0600070205080204" pitchFamily="34" charset="-128"/>
              </a:rPr>
              <a:t>check login/password</a:t>
            </a:r>
            <a:endParaRPr lang="en-US" altLang="en-US" dirty="0">
              <a:ea typeface="MS PGothic" panose="020B0600070205080204" pitchFamily="34" charset="-128"/>
            </a:endParaRPr>
          </a:p>
          <a:p>
            <a:pPr lvl="2"/>
            <a:r>
              <a:rPr lang="en-US" altLang="en-US" dirty="0">
                <a:ea typeface="MS PGothic" panose="020B0600070205080204" pitchFamily="34" charset="-128"/>
              </a:rPr>
              <a:t>Create new session</a:t>
            </a:r>
            <a:endParaRPr lang="en-US" altLang="en-US" dirty="0">
              <a:ea typeface="MS PGothic" panose="020B0600070205080204" pitchFamily="34" charset="-128"/>
            </a:endParaRPr>
          </a:p>
          <a:p>
            <a:pPr lvl="3"/>
            <a:r>
              <a:rPr lang="en-US" altLang="en-US" dirty="0" err="1">
                <a:ea typeface="MS PGothic" panose="020B0600070205080204" pitchFamily="34" charset="-128"/>
              </a:rPr>
              <a:t>HttpSession</a:t>
            </a:r>
            <a:r>
              <a:rPr lang="en-US" altLang="en-US" dirty="0">
                <a:ea typeface="MS PGothic" panose="020B0600070205080204" pitchFamily="34" charset="-128"/>
              </a:rPr>
              <a:t> session = </a:t>
            </a:r>
            <a:r>
              <a:rPr lang="en-US" altLang="en-US" dirty="0" err="1">
                <a:ea typeface="MS PGothic" panose="020B0600070205080204" pitchFamily="34" charset="-128"/>
              </a:rPr>
              <a:t>request.getSession</a:t>
            </a:r>
            <a:r>
              <a:rPr lang="en-US" altLang="en-US" dirty="0">
                <a:ea typeface="MS PGothic" panose="020B0600070205080204" pitchFamily="34" charset="-128"/>
              </a:rPr>
              <a:t>(true)</a:t>
            </a:r>
            <a:endParaRPr lang="en-US" altLang="en-US" dirty="0">
              <a:ea typeface="MS PGothic" panose="020B0600070205080204" pitchFamily="34" charset="-128"/>
            </a:endParaRPr>
          </a:p>
          <a:p>
            <a:pPr lvl="2"/>
            <a:r>
              <a:rPr lang="en-US" altLang="en-US" dirty="0">
                <a:ea typeface="MS PGothic" panose="020B0600070205080204" pitchFamily="34" charset="-128"/>
              </a:rPr>
              <a:t>Store/retrieve attribute value pairs for a particular session</a:t>
            </a:r>
            <a:endParaRPr lang="en-US" altLang="en-US" dirty="0">
              <a:ea typeface="MS PGothic" panose="020B0600070205080204" pitchFamily="34" charset="-128"/>
            </a:endParaRPr>
          </a:p>
          <a:p>
            <a:pPr lvl="3"/>
            <a:r>
              <a:rPr lang="en-US" altLang="en-US" dirty="0" err="1">
                <a:ea typeface="MS PGothic" panose="020B0600070205080204" pitchFamily="34" charset="-128"/>
              </a:rPr>
              <a:t>session.setAttribute</a:t>
            </a:r>
            <a:r>
              <a:rPr lang="en-US" altLang="en-US" dirty="0">
                <a:ea typeface="MS PGothic" panose="020B0600070205080204" pitchFamily="34" charset="-128"/>
              </a:rPr>
              <a:t>(</a:t>
            </a:r>
            <a:r>
              <a:rPr lang="ja-JP" altLang="en-US" dirty="0">
                <a:ea typeface="MS PGothic" panose="020B0600070205080204" pitchFamily="34" charset="-128"/>
              </a:rPr>
              <a:t>“</a:t>
            </a:r>
            <a:r>
              <a:rPr lang="en-US" altLang="ja-JP" dirty="0" err="1">
                <a:ea typeface="MS PGothic" panose="020B0600070205080204" pitchFamily="34" charset="-128"/>
              </a:rPr>
              <a:t>userid</a:t>
            </a:r>
            <a:r>
              <a:rPr lang="ja-JP" altLang="en-US" dirty="0">
                <a:ea typeface="MS PGothic" panose="020B0600070205080204" pitchFamily="34" charset="-128"/>
              </a:rPr>
              <a:t>”</a:t>
            </a:r>
            <a:r>
              <a:rPr lang="en-US" altLang="ja-JP" dirty="0">
                <a:ea typeface="MS PGothic" panose="020B0600070205080204" pitchFamily="34" charset="-128"/>
              </a:rPr>
              <a:t>, </a:t>
            </a:r>
            <a:r>
              <a:rPr lang="en-US" altLang="ja-JP" dirty="0" err="1">
                <a:ea typeface="MS PGothic" panose="020B0600070205080204" pitchFamily="34" charset="-128"/>
              </a:rPr>
              <a:t>userid</a:t>
            </a:r>
            <a:r>
              <a:rPr lang="en-US" altLang="ja-JP" dirty="0">
                <a:ea typeface="MS PGothic" panose="020B0600070205080204" pitchFamily="34" charset="-128"/>
              </a:rPr>
              <a:t>)</a:t>
            </a:r>
            <a:endParaRPr lang="en-US" altLang="ja-JP" dirty="0">
              <a:ea typeface="MS PGothic" panose="020B0600070205080204" pitchFamily="34" charset="-128"/>
            </a:endParaRPr>
          </a:p>
          <a:p>
            <a:pPr lvl="1"/>
            <a:r>
              <a:rPr lang="en-US" altLang="en-US" dirty="0">
                <a:ea typeface="MS PGothic" panose="020B0600070205080204" pitchFamily="34" charset="-128"/>
              </a:rPr>
              <a:t>If existing session:</a:t>
            </a:r>
            <a:br>
              <a:rPr lang="en-US" altLang="en-US" dirty="0">
                <a:ea typeface="MS PGothic" panose="020B0600070205080204" pitchFamily="34" charset="-128"/>
              </a:rPr>
            </a:br>
            <a:r>
              <a:rPr lang="en-US" altLang="en-US" dirty="0">
                <a:ea typeface="MS PGothic" panose="020B0600070205080204" pitchFamily="34" charset="-128"/>
              </a:rPr>
              <a:t>    </a:t>
            </a:r>
            <a:r>
              <a:rPr lang="en-US" altLang="en-US" dirty="0" err="1">
                <a:ea typeface="MS PGothic" panose="020B0600070205080204" pitchFamily="34" charset="-128"/>
              </a:rPr>
              <a:t>HttpSession</a:t>
            </a:r>
            <a:r>
              <a:rPr lang="en-US" altLang="en-US" dirty="0">
                <a:ea typeface="MS PGothic" panose="020B0600070205080204" pitchFamily="34" charset="-128"/>
              </a:rPr>
              <a:t> = </a:t>
            </a:r>
            <a:r>
              <a:rPr lang="en-US" altLang="en-US" dirty="0" err="1">
                <a:ea typeface="MS PGothic" panose="020B0600070205080204" pitchFamily="34" charset="-128"/>
              </a:rPr>
              <a:t>request.getSession</a:t>
            </a:r>
            <a:r>
              <a:rPr lang="en-US" altLang="en-US" dirty="0">
                <a:ea typeface="MS PGothic" panose="020B0600070205080204" pitchFamily="34" charset="-128"/>
              </a:rPr>
              <a:t>(false);</a:t>
            </a:r>
            <a:br>
              <a:rPr lang="en-US" altLang="en-US" dirty="0">
                <a:ea typeface="MS PGothic" panose="020B0600070205080204" pitchFamily="34" charset="-128"/>
              </a:rPr>
            </a:br>
            <a:r>
              <a:rPr lang="en-US" altLang="en-US" dirty="0">
                <a:ea typeface="MS PGothic" panose="020B0600070205080204" pitchFamily="34" charset="-128"/>
              </a:rPr>
              <a:t>    String </a:t>
            </a:r>
            <a:r>
              <a:rPr lang="en-US" altLang="en-US" dirty="0" err="1">
                <a:ea typeface="MS PGothic" panose="020B0600070205080204" pitchFamily="34" charset="-128"/>
              </a:rPr>
              <a:t>userid</a:t>
            </a:r>
            <a:r>
              <a:rPr lang="en-US" altLang="en-US" dirty="0">
                <a:ea typeface="MS PGothic" panose="020B0600070205080204" pitchFamily="34" charset="-128"/>
              </a:rPr>
              <a:t> = (String) </a:t>
            </a:r>
            <a:r>
              <a:rPr lang="en-US" altLang="en-US" dirty="0" err="1">
                <a:ea typeface="MS PGothic" panose="020B0600070205080204" pitchFamily="34" charset="-128"/>
              </a:rPr>
              <a:t>session.getAttribute</a:t>
            </a:r>
            <a:r>
              <a:rPr lang="en-US" altLang="en-US" dirty="0">
                <a:ea typeface="MS PGothic" panose="020B0600070205080204" pitchFamily="34" charset="-128"/>
              </a:rPr>
              <a:t>(</a:t>
            </a:r>
            <a:r>
              <a:rPr lang="ja-JP" altLang="en-US" dirty="0">
                <a:ea typeface="MS PGothic" panose="020B0600070205080204" pitchFamily="34" charset="-128"/>
              </a:rPr>
              <a:t>“</a:t>
            </a:r>
            <a:r>
              <a:rPr lang="en-US" altLang="ja-JP" dirty="0" err="1">
                <a:ea typeface="MS PGothic" panose="020B0600070205080204" pitchFamily="34" charset="-128"/>
              </a:rPr>
              <a:t>userid</a:t>
            </a:r>
            <a:r>
              <a:rPr lang="ja-JP" altLang="en-US" dirty="0">
                <a:ea typeface="MS PGothic" panose="020B0600070205080204" pitchFamily="34" charset="-128"/>
              </a:rPr>
              <a:t>”</a:t>
            </a:r>
            <a:r>
              <a:rPr lang="en-US" altLang="ja-JP" dirty="0">
                <a:ea typeface="MS PGothic" panose="020B0600070205080204" pitchFamily="34" charset="-128"/>
              </a:rPr>
              <a:t>)</a:t>
            </a:r>
            <a:endParaRPr lang="en-US" altLang="ja-JP" dirty="0">
              <a:ea typeface="MS PGothic" panose="020B0600070205080204" pitchFamily="34" charset="-128"/>
            </a:endParaRPr>
          </a:p>
          <a:p>
            <a:endParaRPr lang="en-US"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Outline</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93791"/>
            <a:ext cx="7470128" cy="2912725"/>
          </a:xfrm>
        </p:spPr>
        <p:txBody>
          <a:bodyPr lIns="91440"/>
          <a:lstStyle/>
          <a:p>
            <a:r>
              <a:rPr lang="en-US" altLang="en-US" sz="2400" dirty="0"/>
              <a:t>Application Programs and User Interfaces</a:t>
            </a:r>
            <a:endParaRPr lang="en-US" altLang="en-US" sz="2400" dirty="0"/>
          </a:p>
          <a:p>
            <a:r>
              <a:rPr lang="en-US" altLang="en-US" sz="2400" dirty="0"/>
              <a:t>Web Fundamentals</a:t>
            </a:r>
            <a:endParaRPr lang="en-US" altLang="en-US" sz="2400" dirty="0"/>
          </a:p>
          <a:p>
            <a:r>
              <a:rPr lang="en-US" altLang="en-US" sz="2400" dirty="0"/>
              <a:t>Servlets and JSP</a:t>
            </a:r>
            <a:endParaRPr lang="en-US" altLang="en-US" sz="2400" dirty="0"/>
          </a:p>
          <a:p>
            <a:r>
              <a:rPr lang="en-US" altLang="en-US" sz="2400" dirty="0"/>
              <a:t>Application Architectures</a:t>
            </a:r>
            <a:endParaRPr lang="en-US" altLang="en-US" sz="2400" dirty="0"/>
          </a:p>
          <a:p>
            <a:r>
              <a:rPr lang="en-US" altLang="en-US" sz="2400" dirty="0"/>
              <a:t>Rapid Application Development</a:t>
            </a:r>
            <a:endParaRPr lang="en-US" altLang="en-US" sz="2400" dirty="0"/>
          </a:p>
          <a:p>
            <a:r>
              <a:rPr lang="en-US" altLang="en-US" sz="2400" dirty="0"/>
              <a:t>Application Performance</a:t>
            </a:r>
            <a:endParaRPr lang="en-US" altLang="en-US" sz="2400" dirty="0"/>
          </a:p>
          <a:p>
            <a:r>
              <a:rPr lang="en-US" altLang="en-US" sz="2400" dirty="0"/>
              <a:t>Application Security</a:t>
            </a:r>
            <a:endParaRPr lang="en-US" altLang="en-US" sz="2400" dirty="0"/>
          </a:p>
          <a:p>
            <a:r>
              <a:rPr lang="en-US" altLang="en-US" sz="2400" dirty="0"/>
              <a:t>Encryption and Its Applications</a:t>
            </a:r>
            <a:endParaRPr lang="en-US" altLang="en-US" sz="2400" dirty="0"/>
          </a:p>
          <a:p>
            <a:pPr indent="-365760"/>
            <a:endParaRPr lang="en-US" altLang="en-US"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effectLst/>
              </a:rPr>
              <a:t>Servlet Support</a:t>
            </a:r>
            <a:endParaRPr lang="en-US" altLang="en-US">
              <a:effectLst/>
            </a:endParaRPr>
          </a:p>
        </p:txBody>
      </p:sp>
      <p:sp>
        <p:nvSpPr>
          <p:cNvPr id="24579" name="Rectangle 3"/>
          <p:cNvSpPr>
            <a:spLocks noGrp="1" noChangeArrowheads="1"/>
          </p:cNvSpPr>
          <p:nvPr>
            <p:ph type="body" idx="1"/>
          </p:nvPr>
        </p:nvSpPr>
        <p:spPr>
          <a:xfrm>
            <a:off x="768350" y="1117853"/>
            <a:ext cx="7629696" cy="2780380"/>
          </a:xfrm>
        </p:spPr>
        <p:txBody>
          <a:bodyPr/>
          <a:lstStyle/>
          <a:p>
            <a:r>
              <a:rPr lang="en-US" altLang="en-US" sz="2400" dirty="0"/>
              <a:t>Servlets run inside application servers such as </a:t>
            </a:r>
            <a:endParaRPr lang="en-US" altLang="en-US" sz="2400" dirty="0"/>
          </a:p>
          <a:p>
            <a:pPr lvl="1"/>
            <a:r>
              <a:rPr lang="en-US" altLang="en-US" sz="2400" dirty="0">
                <a:solidFill>
                  <a:srgbClr val="FF0000"/>
                </a:solidFill>
                <a:ea typeface="MS PGothic" panose="020B0600070205080204" pitchFamily="34" charset="-128"/>
              </a:rPr>
              <a:t>Apache</a:t>
            </a:r>
            <a:r>
              <a:rPr lang="en-US" altLang="en-US" sz="2400" dirty="0">
                <a:ea typeface="MS PGothic" panose="020B0600070205080204" pitchFamily="34" charset="-128"/>
              </a:rPr>
              <a:t> </a:t>
            </a:r>
            <a:r>
              <a:rPr lang="en-US" altLang="en-US" sz="2400" dirty="0">
                <a:solidFill>
                  <a:srgbClr val="FF0000"/>
                </a:solidFill>
                <a:ea typeface="MS PGothic" panose="020B0600070205080204" pitchFamily="34" charset="-128"/>
              </a:rPr>
              <a:t>Tomcat</a:t>
            </a:r>
            <a:r>
              <a:rPr lang="en-US" altLang="en-US" sz="2400" dirty="0">
                <a:ea typeface="MS PGothic" panose="020B0600070205080204" pitchFamily="34" charset="-128"/>
              </a:rPr>
              <a:t>, Glassfish, </a:t>
            </a:r>
            <a:r>
              <a:rPr lang="en-US" altLang="en-US" sz="2400" dirty="0" err="1">
                <a:ea typeface="MS PGothic" panose="020B0600070205080204" pitchFamily="34" charset="-128"/>
              </a:rPr>
              <a:t>JBoss</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BEA </a:t>
            </a:r>
            <a:r>
              <a:rPr lang="en-US" altLang="en-US" sz="2400" dirty="0" err="1">
                <a:ea typeface="MS PGothic" panose="020B0600070205080204" pitchFamily="34" charset="-128"/>
              </a:rPr>
              <a:t>Weblogic</a:t>
            </a:r>
            <a:r>
              <a:rPr lang="en-US" altLang="en-US" sz="2400" dirty="0">
                <a:ea typeface="MS PGothic" panose="020B0600070205080204" pitchFamily="34" charset="-128"/>
              </a:rPr>
              <a:t>, IBM </a:t>
            </a:r>
            <a:r>
              <a:rPr lang="en-US" altLang="en-US" sz="2400" dirty="0" err="1">
                <a:ea typeface="MS PGothic" panose="020B0600070205080204" pitchFamily="34" charset="-128"/>
              </a:rPr>
              <a:t>WebSphere</a:t>
            </a:r>
            <a:r>
              <a:rPr lang="en-US" altLang="en-US" sz="2400" dirty="0">
                <a:ea typeface="MS PGothic" panose="020B0600070205080204" pitchFamily="34" charset="-128"/>
              </a:rPr>
              <a:t> and Oracle Application Servers</a:t>
            </a:r>
            <a:endParaRPr lang="en-US" altLang="en-US" sz="2400" dirty="0">
              <a:ea typeface="MS PGothic" panose="020B0600070205080204" pitchFamily="34" charset="-128"/>
            </a:endParaRPr>
          </a:p>
          <a:p>
            <a:r>
              <a:rPr lang="en-US" altLang="en-US" sz="2400" dirty="0"/>
              <a:t>Application servers support </a:t>
            </a:r>
            <a:endParaRPr lang="en-US" altLang="en-US" sz="2400" dirty="0"/>
          </a:p>
          <a:p>
            <a:pPr lvl="1"/>
            <a:r>
              <a:rPr lang="en-US" altLang="en-US" sz="2400" dirty="0">
                <a:ea typeface="MS PGothic" panose="020B0600070205080204" pitchFamily="34" charset="-128"/>
              </a:rPr>
              <a:t>Deployment and monitoring of servlets</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Java 2 Enterprise Edition (J2EE) platform supporting objects, parallel processing across multiple application servers, etc</a:t>
            </a:r>
            <a:endParaRPr lang="en-US" altLang="en-US" sz="2400" dirty="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Server-Side Scripting</a:t>
            </a:r>
            <a:endParaRPr lang="en-US" altLang="en-US">
              <a:effectLst>
                <a:outerShdw blurRad="38100" dist="38100" dir="2700000" algn="tl">
                  <a:srgbClr val="C0C0C0"/>
                </a:outerShdw>
              </a:effectLst>
            </a:endParaRPr>
          </a:p>
        </p:txBody>
      </p:sp>
      <p:sp>
        <p:nvSpPr>
          <p:cNvPr id="25603" name="Rectangle 3"/>
          <p:cNvSpPr>
            <a:spLocks noGrp="1" noChangeArrowheads="1"/>
          </p:cNvSpPr>
          <p:nvPr>
            <p:ph type="body" idx="1"/>
          </p:nvPr>
        </p:nvSpPr>
        <p:spPr>
          <a:xfrm>
            <a:off x="768351" y="1165980"/>
            <a:ext cx="7629926" cy="3442117"/>
          </a:xfrm>
        </p:spPr>
        <p:txBody>
          <a:bodyPr/>
          <a:lstStyle/>
          <a:p>
            <a:r>
              <a:rPr lang="en-US" altLang="en-US" sz="2000" dirty="0"/>
              <a:t>Server-side scripting simplifies the task of connecting a database to the Web</a:t>
            </a:r>
            <a:endParaRPr lang="en-US" altLang="en-US" sz="2000" dirty="0"/>
          </a:p>
          <a:p>
            <a:pPr lvl="1"/>
            <a:r>
              <a:rPr lang="en-US" altLang="en-US" sz="2000" dirty="0">
                <a:ea typeface="MS PGothic" panose="020B0600070205080204" pitchFamily="34" charset="-128"/>
              </a:rPr>
              <a:t>Define an HTML document with embedded executable code/SQL queries.</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Input values from HTML forms can be used directly in the embedded code/SQL queries.</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When the document is requested, the Web server executes the embedded code/SQL queries to generate the actual HTML document.</a:t>
            </a:r>
            <a:endParaRPr lang="en-US" altLang="en-US" sz="2000" dirty="0">
              <a:ea typeface="MS PGothic" panose="020B0600070205080204" pitchFamily="34" charset="-128"/>
            </a:endParaRPr>
          </a:p>
          <a:p>
            <a:r>
              <a:rPr lang="en-US" altLang="en-US" sz="2000" dirty="0"/>
              <a:t>Numerous server-side scripting languages</a:t>
            </a:r>
            <a:endParaRPr lang="en-US" altLang="en-US" sz="2000" dirty="0"/>
          </a:p>
          <a:p>
            <a:pPr lvl="1"/>
            <a:r>
              <a:rPr lang="en-US" altLang="en-US" sz="2000" dirty="0">
                <a:ea typeface="MS PGothic" panose="020B0600070205080204" pitchFamily="34" charset="-128"/>
              </a:rPr>
              <a:t>JSP, PHP</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General purpose scripting languages: VBScript, Perl, Python</a:t>
            </a:r>
            <a:endParaRPr lang="en-US" altLang="en-US" sz="2000" dirty="0">
              <a:ea typeface="MS PGothic" panose="020B0600070205080204" pitchFamily="34" charset="-128"/>
            </a:endParaRPr>
          </a:p>
          <a:p>
            <a:endParaRPr lang="en-US"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Java Server Pages (JSP)</a:t>
            </a:r>
            <a:endParaRPr lang="en-US" altLang="en-US">
              <a:effectLst>
                <a:outerShdw blurRad="38100" dist="38100" dir="2700000" algn="tl">
                  <a:srgbClr val="C0C0C0"/>
                </a:outerShdw>
              </a:effectLst>
            </a:endParaRPr>
          </a:p>
        </p:txBody>
      </p:sp>
      <p:sp>
        <p:nvSpPr>
          <p:cNvPr id="26627" name="Rectangle 3"/>
          <p:cNvSpPr>
            <a:spLocks noGrp="1" noChangeArrowheads="1"/>
          </p:cNvSpPr>
          <p:nvPr>
            <p:ph type="body" idx="1"/>
          </p:nvPr>
        </p:nvSpPr>
        <p:spPr>
          <a:xfrm>
            <a:off x="768351" y="1093788"/>
            <a:ext cx="7954544" cy="4585117"/>
          </a:xfrm>
        </p:spPr>
        <p:txBody>
          <a:bodyPr/>
          <a:lstStyle/>
          <a:p>
            <a:pPr>
              <a:lnSpc>
                <a:spcPct val="90000"/>
              </a:lnSpc>
            </a:pPr>
            <a:r>
              <a:rPr lang="en-US" altLang="en-US" sz="2000" dirty="0"/>
              <a:t>A JSP page with embedded Java code</a:t>
            </a:r>
            <a:endParaRPr lang="en-US" altLang="en-US" sz="2000" dirty="0"/>
          </a:p>
          <a:p>
            <a:pPr>
              <a:lnSpc>
                <a:spcPct val="90000"/>
              </a:lnSpc>
              <a:buFont typeface="Monotype Sorts" pitchFamily="-65" charset="2"/>
              <a:buNone/>
            </a:pPr>
            <a:r>
              <a:rPr lang="en-US" altLang="en-US" sz="2000" dirty="0"/>
              <a:t>	</a:t>
            </a:r>
            <a:r>
              <a:rPr lang="en-US" altLang="en-US" sz="2000" dirty="0">
                <a:solidFill>
                  <a:srgbClr val="993300"/>
                </a:solidFill>
              </a:rPr>
              <a:t>&lt;html&gt;</a:t>
            </a:r>
            <a:endParaRPr lang="en-US" altLang="en-US" sz="2000" dirty="0">
              <a:solidFill>
                <a:srgbClr val="993300"/>
              </a:solidFill>
            </a:endParaRPr>
          </a:p>
          <a:p>
            <a:pPr>
              <a:lnSpc>
                <a:spcPct val="90000"/>
              </a:lnSpc>
              <a:buFont typeface="Monotype Sorts" pitchFamily="-65" charset="2"/>
              <a:buNone/>
            </a:pPr>
            <a:r>
              <a:rPr lang="en-US" altLang="en-US" sz="2000" dirty="0">
                <a:solidFill>
                  <a:srgbClr val="993300"/>
                </a:solidFill>
              </a:rPr>
              <a:t>	&lt;head&gt; &lt;title&gt; Hello &lt;/title&gt; &lt;/head&gt;</a:t>
            </a:r>
            <a:endParaRPr lang="en-US" altLang="en-US" sz="2000" dirty="0">
              <a:solidFill>
                <a:srgbClr val="993300"/>
              </a:solidFill>
            </a:endParaRPr>
          </a:p>
          <a:p>
            <a:pPr>
              <a:lnSpc>
                <a:spcPct val="90000"/>
              </a:lnSpc>
              <a:buFont typeface="Monotype Sorts" pitchFamily="-65" charset="2"/>
              <a:buNone/>
            </a:pPr>
            <a:r>
              <a:rPr lang="en-US" altLang="en-US" sz="2000" dirty="0">
                <a:solidFill>
                  <a:srgbClr val="993300"/>
                </a:solidFill>
              </a:rPr>
              <a:t>	&lt;body&gt;</a:t>
            </a:r>
            <a:endParaRPr lang="en-US" altLang="en-US" sz="2000" dirty="0">
              <a:solidFill>
                <a:srgbClr val="993300"/>
              </a:solidFill>
            </a:endParaRPr>
          </a:p>
          <a:p>
            <a:pPr>
              <a:lnSpc>
                <a:spcPct val="90000"/>
              </a:lnSpc>
              <a:buFont typeface="Monotype Sorts" pitchFamily="-65" charset="2"/>
              <a:buNone/>
            </a:pPr>
            <a:r>
              <a:rPr lang="en-US" altLang="en-US" sz="2000" dirty="0"/>
              <a:t>	</a:t>
            </a:r>
            <a:r>
              <a:rPr lang="en-US" altLang="en-US" sz="2000" dirty="0">
                <a:solidFill>
                  <a:srgbClr val="008000"/>
                </a:solidFill>
              </a:rPr>
              <a:t>&lt;% if (</a:t>
            </a:r>
            <a:r>
              <a:rPr lang="en-US" altLang="en-US" sz="2000" dirty="0" err="1">
                <a:solidFill>
                  <a:srgbClr val="008000"/>
                </a:solidFill>
              </a:rPr>
              <a:t>request.getParameter</a:t>
            </a:r>
            <a:r>
              <a:rPr lang="en-US" altLang="en-US" sz="2000" dirty="0">
                <a:solidFill>
                  <a:srgbClr val="008000"/>
                </a:solidFill>
              </a:rPr>
              <a:t>(</a:t>
            </a:r>
            <a:r>
              <a:rPr lang="ja-JP" altLang="en-US" sz="2000" dirty="0">
                <a:solidFill>
                  <a:srgbClr val="008000"/>
                </a:solidFill>
              </a:rPr>
              <a:t>“</a:t>
            </a:r>
            <a:r>
              <a:rPr lang="en-US" altLang="ja-JP" sz="2000" dirty="0">
                <a:solidFill>
                  <a:srgbClr val="008000"/>
                </a:solidFill>
              </a:rPr>
              <a:t>name</a:t>
            </a:r>
            <a:r>
              <a:rPr lang="ja-JP" altLang="en-US" sz="2000" dirty="0">
                <a:solidFill>
                  <a:srgbClr val="008000"/>
                </a:solidFill>
              </a:rPr>
              <a:t>”</a:t>
            </a:r>
            <a:r>
              <a:rPr lang="en-US" altLang="ja-JP" sz="2000" dirty="0">
                <a:solidFill>
                  <a:srgbClr val="008000"/>
                </a:solidFill>
              </a:rPr>
              <a:t>) == null)</a:t>
            </a:r>
            <a:endParaRPr lang="en-US" altLang="ja-JP" sz="2000" dirty="0">
              <a:solidFill>
                <a:srgbClr val="008000"/>
              </a:solidFill>
            </a:endParaRPr>
          </a:p>
          <a:p>
            <a:pPr>
              <a:lnSpc>
                <a:spcPct val="90000"/>
              </a:lnSpc>
              <a:buFont typeface="Monotype Sorts" pitchFamily="-65" charset="2"/>
              <a:buNone/>
            </a:pPr>
            <a:r>
              <a:rPr lang="en-US" altLang="en-US" sz="2000" dirty="0">
                <a:solidFill>
                  <a:srgbClr val="008000"/>
                </a:solidFill>
              </a:rPr>
              <a:t>	{ </a:t>
            </a:r>
            <a:r>
              <a:rPr lang="en-US" altLang="en-US" sz="2000" dirty="0" err="1">
                <a:solidFill>
                  <a:srgbClr val="008000"/>
                </a:solidFill>
              </a:rPr>
              <a:t>out.println</a:t>
            </a:r>
            <a:r>
              <a:rPr lang="en-US" altLang="en-US" sz="2000" dirty="0">
                <a:solidFill>
                  <a:srgbClr val="008000"/>
                </a:solidFill>
              </a:rPr>
              <a:t>(</a:t>
            </a:r>
            <a:r>
              <a:rPr lang="ja-JP" altLang="en-US" sz="2000" dirty="0">
                <a:solidFill>
                  <a:srgbClr val="008000"/>
                </a:solidFill>
              </a:rPr>
              <a:t>“</a:t>
            </a:r>
            <a:r>
              <a:rPr lang="en-US" altLang="ja-JP" sz="2000" dirty="0">
                <a:solidFill>
                  <a:srgbClr val="008000"/>
                </a:solidFill>
              </a:rPr>
              <a:t>Hello World</a:t>
            </a:r>
            <a:r>
              <a:rPr lang="ja-JP" altLang="en-US" sz="2000" dirty="0">
                <a:solidFill>
                  <a:srgbClr val="008000"/>
                </a:solidFill>
              </a:rPr>
              <a:t>”</a:t>
            </a:r>
            <a:r>
              <a:rPr lang="en-US" altLang="ja-JP" sz="2000" dirty="0">
                <a:solidFill>
                  <a:srgbClr val="008000"/>
                </a:solidFill>
              </a:rPr>
              <a:t>); }</a:t>
            </a:r>
            <a:endParaRPr lang="en-US" altLang="ja-JP" sz="2000" dirty="0">
              <a:solidFill>
                <a:srgbClr val="008000"/>
              </a:solidFill>
            </a:endParaRPr>
          </a:p>
          <a:p>
            <a:pPr>
              <a:lnSpc>
                <a:spcPct val="90000"/>
              </a:lnSpc>
              <a:buFont typeface="Monotype Sorts" pitchFamily="-65" charset="2"/>
              <a:buNone/>
            </a:pPr>
            <a:r>
              <a:rPr lang="en-US" altLang="en-US" sz="2000" dirty="0">
                <a:solidFill>
                  <a:srgbClr val="008000"/>
                </a:solidFill>
              </a:rPr>
              <a:t>	else { </a:t>
            </a:r>
            <a:r>
              <a:rPr lang="en-US" altLang="en-US" sz="2000" dirty="0" err="1">
                <a:solidFill>
                  <a:srgbClr val="008000"/>
                </a:solidFill>
              </a:rPr>
              <a:t>out.println</a:t>
            </a:r>
            <a:r>
              <a:rPr lang="en-US" altLang="en-US" sz="2000" dirty="0">
                <a:solidFill>
                  <a:srgbClr val="008000"/>
                </a:solidFill>
              </a:rPr>
              <a:t>(</a:t>
            </a:r>
            <a:r>
              <a:rPr lang="ja-JP" altLang="en-US" sz="2000" dirty="0">
                <a:solidFill>
                  <a:srgbClr val="008000"/>
                </a:solidFill>
              </a:rPr>
              <a:t>“</a:t>
            </a:r>
            <a:r>
              <a:rPr lang="en-US" altLang="ja-JP" sz="2000" dirty="0">
                <a:solidFill>
                  <a:srgbClr val="008000"/>
                </a:solidFill>
              </a:rPr>
              <a:t>Hello, </a:t>
            </a:r>
            <a:r>
              <a:rPr lang="ja-JP" altLang="en-US" sz="2000" dirty="0">
                <a:solidFill>
                  <a:srgbClr val="008000"/>
                </a:solidFill>
              </a:rPr>
              <a:t>”</a:t>
            </a:r>
            <a:r>
              <a:rPr lang="en-US" altLang="ja-JP" sz="2000" dirty="0">
                <a:solidFill>
                  <a:srgbClr val="008000"/>
                </a:solidFill>
              </a:rPr>
              <a:t> + </a:t>
            </a:r>
            <a:r>
              <a:rPr lang="en-US" altLang="ja-JP" sz="2000" dirty="0" err="1">
                <a:solidFill>
                  <a:srgbClr val="008000"/>
                </a:solidFill>
              </a:rPr>
              <a:t>request.getParameter</a:t>
            </a:r>
            <a:r>
              <a:rPr lang="en-US" altLang="ja-JP" sz="2000" dirty="0">
                <a:solidFill>
                  <a:srgbClr val="008000"/>
                </a:solidFill>
              </a:rPr>
              <a:t>(</a:t>
            </a:r>
            <a:r>
              <a:rPr lang="ja-JP" altLang="en-US" sz="2000" dirty="0">
                <a:solidFill>
                  <a:srgbClr val="008000"/>
                </a:solidFill>
              </a:rPr>
              <a:t>“</a:t>
            </a:r>
            <a:r>
              <a:rPr lang="en-US" altLang="ja-JP" sz="2000" dirty="0">
                <a:solidFill>
                  <a:srgbClr val="008000"/>
                </a:solidFill>
              </a:rPr>
              <a:t>name</a:t>
            </a:r>
            <a:r>
              <a:rPr lang="ja-JP" altLang="en-US" sz="2000" dirty="0">
                <a:solidFill>
                  <a:srgbClr val="008000"/>
                </a:solidFill>
              </a:rPr>
              <a:t>”</a:t>
            </a:r>
            <a:r>
              <a:rPr lang="en-US" altLang="ja-JP" sz="2000" dirty="0">
                <a:solidFill>
                  <a:srgbClr val="008000"/>
                </a:solidFill>
              </a:rPr>
              <a:t>)); }</a:t>
            </a:r>
            <a:endParaRPr lang="en-US" altLang="ja-JP" sz="2000" dirty="0">
              <a:solidFill>
                <a:srgbClr val="008000"/>
              </a:solidFill>
            </a:endParaRPr>
          </a:p>
          <a:p>
            <a:pPr>
              <a:lnSpc>
                <a:spcPct val="90000"/>
              </a:lnSpc>
              <a:buFont typeface="Monotype Sorts" pitchFamily="-65" charset="2"/>
              <a:buNone/>
            </a:pPr>
            <a:r>
              <a:rPr lang="en-US" altLang="en-US" sz="2000" dirty="0">
                <a:solidFill>
                  <a:srgbClr val="008000"/>
                </a:solidFill>
              </a:rPr>
              <a:t>	%&gt;</a:t>
            </a:r>
            <a:endParaRPr lang="en-US" altLang="en-US" sz="2000" dirty="0">
              <a:solidFill>
                <a:srgbClr val="008000"/>
              </a:solidFill>
            </a:endParaRPr>
          </a:p>
          <a:p>
            <a:pPr>
              <a:lnSpc>
                <a:spcPct val="90000"/>
              </a:lnSpc>
              <a:buFont typeface="Monotype Sorts" pitchFamily="-65" charset="2"/>
              <a:buNone/>
            </a:pPr>
            <a:r>
              <a:rPr lang="en-US" altLang="en-US" sz="2000" dirty="0">
                <a:solidFill>
                  <a:srgbClr val="993300"/>
                </a:solidFill>
              </a:rPr>
              <a:t>	&lt;/body&gt;</a:t>
            </a:r>
            <a:endParaRPr lang="en-US" altLang="en-US" sz="2000" dirty="0">
              <a:solidFill>
                <a:srgbClr val="993300"/>
              </a:solidFill>
            </a:endParaRPr>
          </a:p>
          <a:p>
            <a:pPr>
              <a:lnSpc>
                <a:spcPct val="90000"/>
              </a:lnSpc>
              <a:buFont typeface="Monotype Sorts" pitchFamily="-65" charset="2"/>
              <a:buNone/>
            </a:pPr>
            <a:r>
              <a:rPr lang="en-US" altLang="en-US" sz="2000" dirty="0">
                <a:solidFill>
                  <a:srgbClr val="993300"/>
                </a:solidFill>
              </a:rPr>
              <a:t>	&lt;/html&gt;</a:t>
            </a:r>
            <a:endParaRPr lang="en-US" altLang="en-US" sz="2000" dirty="0">
              <a:solidFill>
                <a:srgbClr val="993300"/>
              </a:solidFill>
            </a:endParaRPr>
          </a:p>
          <a:p>
            <a:pPr>
              <a:lnSpc>
                <a:spcPct val="90000"/>
              </a:lnSpc>
            </a:pPr>
            <a:r>
              <a:rPr lang="en-US" altLang="en-US" sz="2000" dirty="0"/>
              <a:t>JSP is compiled into Java + Servlets</a:t>
            </a:r>
            <a:endParaRPr lang="en-US" altLang="en-US" sz="2000" dirty="0"/>
          </a:p>
          <a:p>
            <a:pPr>
              <a:lnSpc>
                <a:spcPct val="90000"/>
              </a:lnSpc>
            </a:pPr>
            <a:r>
              <a:rPr lang="en-US" altLang="en-US" sz="2000" dirty="0"/>
              <a:t>JSP allows new tags to be defined, in tag libraries</a:t>
            </a:r>
            <a:endParaRPr lang="en-US" altLang="en-US" sz="2000" dirty="0"/>
          </a:p>
          <a:p>
            <a:pPr lvl="1">
              <a:lnSpc>
                <a:spcPct val="90000"/>
              </a:lnSpc>
            </a:pPr>
            <a:r>
              <a:rPr lang="en-US" altLang="en-US" sz="2000" dirty="0">
                <a:ea typeface="MS PGothic" panose="020B0600070205080204" pitchFamily="34" charset="-128"/>
              </a:rPr>
              <a:t>Such tags are like library functions, can are used for example to build rich user interfaces such as paginated display of large datasets</a:t>
            </a:r>
            <a:endParaRPr lang="en-US" altLang="en-US" sz="2000" dirty="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effectLst/>
              </a:rPr>
              <a:t>PHP</a:t>
            </a:r>
            <a:endParaRPr lang="en-US" altLang="en-US">
              <a:effectLst/>
            </a:endParaRPr>
          </a:p>
        </p:txBody>
      </p:sp>
      <p:sp>
        <p:nvSpPr>
          <p:cNvPr id="27651" name="Rectangle 3"/>
          <p:cNvSpPr>
            <a:spLocks noGrp="1" noChangeArrowheads="1"/>
          </p:cNvSpPr>
          <p:nvPr>
            <p:ph type="body" idx="1"/>
          </p:nvPr>
        </p:nvSpPr>
        <p:spPr>
          <a:xfrm>
            <a:off x="768350" y="1093789"/>
            <a:ext cx="7076245" cy="3983537"/>
          </a:xfrm>
        </p:spPr>
        <p:txBody>
          <a:bodyPr/>
          <a:lstStyle/>
          <a:p>
            <a:r>
              <a:rPr lang="en-US" altLang="en-US" dirty="0"/>
              <a:t>PHP is widely used for Web server scripting</a:t>
            </a:r>
            <a:endParaRPr lang="en-US" altLang="en-US" dirty="0"/>
          </a:p>
          <a:p>
            <a:r>
              <a:rPr lang="en-US" altLang="en-US" dirty="0"/>
              <a:t>Extensive </a:t>
            </a:r>
            <a:r>
              <a:rPr lang="en-US" altLang="en-US" dirty="0" err="1"/>
              <a:t>libaries</a:t>
            </a:r>
            <a:r>
              <a:rPr lang="en-US" altLang="en-US" dirty="0"/>
              <a:t> including for database access using ODBC</a:t>
            </a:r>
            <a:endParaRPr lang="en-US" altLang="en-US" dirty="0"/>
          </a:p>
          <a:p>
            <a:pPr>
              <a:buFont typeface="Monotype Sorts" pitchFamily="-65" charset="2"/>
              <a:buNone/>
            </a:pPr>
            <a:r>
              <a:rPr lang="en-US" altLang="en-US" dirty="0"/>
              <a:t>         </a:t>
            </a:r>
            <a:r>
              <a:rPr lang="en-US" altLang="en-US" dirty="0">
                <a:solidFill>
                  <a:srgbClr val="993300"/>
                </a:solidFill>
              </a:rPr>
              <a:t>&lt;html&gt;</a:t>
            </a:r>
            <a:endParaRPr lang="en-US" altLang="en-US" dirty="0">
              <a:solidFill>
                <a:srgbClr val="993300"/>
              </a:solidFill>
            </a:endParaRPr>
          </a:p>
          <a:p>
            <a:pPr>
              <a:buFont typeface="Monotype Sorts" pitchFamily="-65" charset="2"/>
              <a:buNone/>
            </a:pPr>
            <a:r>
              <a:rPr lang="en-US" altLang="en-US" dirty="0">
                <a:solidFill>
                  <a:srgbClr val="993300"/>
                </a:solidFill>
              </a:rPr>
              <a:t>	      &lt;head&gt; &lt;title&gt; Hello &lt;/title&gt; &lt;/head&gt;</a:t>
            </a:r>
            <a:endParaRPr lang="en-US" altLang="en-US" dirty="0">
              <a:solidFill>
                <a:srgbClr val="993300"/>
              </a:solidFill>
            </a:endParaRPr>
          </a:p>
          <a:p>
            <a:pPr>
              <a:buFont typeface="Monotype Sorts" pitchFamily="-65" charset="2"/>
              <a:buNone/>
            </a:pPr>
            <a:r>
              <a:rPr lang="en-US" altLang="en-US" dirty="0">
                <a:solidFill>
                  <a:srgbClr val="993300"/>
                </a:solidFill>
              </a:rPr>
              <a:t>	      &lt;body&gt;</a:t>
            </a:r>
            <a:endParaRPr lang="en-US" altLang="en-US" dirty="0">
              <a:solidFill>
                <a:srgbClr val="993300"/>
              </a:solidFill>
            </a:endParaRPr>
          </a:p>
          <a:p>
            <a:pPr>
              <a:buFont typeface="Monotype Sorts" pitchFamily="-65" charset="2"/>
              <a:buNone/>
            </a:pPr>
            <a:r>
              <a:rPr lang="en-US" altLang="en-US" dirty="0"/>
              <a:t>	      </a:t>
            </a:r>
            <a:r>
              <a:rPr lang="en-US" altLang="en-US" dirty="0">
                <a:solidFill>
                  <a:srgbClr val="008000"/>
                </a:solidFill>
              </a:rPr>
              <a:t>&lt;?</a:t>
            </a:r>
            <a:r>
              <a:rPr lang="en-US" altLang="en-US" dirty="0" err="1">
                <a:solidFill>
                  <a:srgbClr val="008000"/>
                </a:solidFill>
              </a:rPr>
              <a:t>php</a:t>
            </a:r>
            <a:r>
              <a:rPr lang="en-US" altLang="en-US" dirty="0">
                <a:solidFill>
                  <a:srgbClr val="008000"/>
                </a:solidFill>
              </a:rPr>
              <a:t> if (!</a:t>
            </a:r>
            <a:r>
              <a:rPr lang="en-US" altLang="en-US" dirty="0" err="1">
                <a:solidFill>
                  <a:srgbClr val="008000"/>
                </a:solidFill>
              </a:rPr>
              <a:t>isset</a:t>
            </a:r>
            <a:r>
              <a:rPr lang="en-US" altLang="en-US" dirty="0">
                <a:solidFill>
                  <a:srgbClr val="008000"/>
                </a:solidFill>
              </a:rPr>
              <a:t>($_REQUEST[</a:t>
            </a:r>
            <a:r>
              <a:rPr lang="ja-JP" altLang="en-US" dirty="0">
                <a:solidFill>
                  <a:srgbClr val="008000"/>
                </a:solidFill>
              </a:rPr>
              <a:t>‘</a:t>
            </a:r>
            <a:r>
              <a:rPr lang="en-US" altLang="ja-JP" dirty="0">
                <a:solidFill>
                  <a:srgbClr val="008000"/>
                </a:solidFill>
              </a:rPr>
              <a:t>name</a:t>
            </a:r>
            <a:r>
              <a:rPr lang="ja-JP" altLang="en-US" dirty="0">
                <a:solidFill>
                  <a:srgbClr val="008000"/>
                </a:solidFill>
              </a:rPr>
              <a:t>’</a:t>
            </a:r>
            <a:r>
              <a:rPr lang="en-US" altLang="ja-JP" dirty="0">
                <a:solidFill>
                  <a:srgbClr val="008000"/>
                </a:solidFill>
              </a:rPr>
              <a:t>]))</a:t>
            </a:r>
            <a:endParaRPr lang="en-US" altLang="ja-JP" dirty="0">
              <a:solidFill>
                <a:srgbClr val="008000"/>
              </a:solidFill>
            </a:endParaRPr>
          </a:p>
          <a:p>
            <a:pPr>
              <a:buFont typeface="Monotype Sorts" pitchFamily="-65" charset="2"/>
              <a:buNone/>
            </a:pPr>
            <a:r>
              <a:rPr lang="en-US" altLang="en-US" dirty="0">
                <a:solidFill>
                  <a:srgbClr val="008000"/>
                </a:solidFill>
              </a:rPr>
              <a:t>	      { echo </a:t>
            </a:r>
            <a:r>
              <a:rPr lang="ja-JP" altLang="en-US" dirty="0">
                <a:solidFill>
                  <a:srgbClr val="008000"/>
                </a:solidFill>
              </a:rPr>
              <a:t>“</a:t>
            </a:r>
            <a:r>
              <a:rPr lang="en-US" altLang="ja-JP" dirty="0">
                <a:solidFill>
                  <a:srgbClr val="008000"/>
                </a:solidFill>
              </a:rPr>
              <a:t>Hello World</a:t>
            </a:r>
            <a:r>
              <a:rPr lang="ja-JP" altLang="en-US" dirty="0">
                <a:solidFill>
                  <a:srgbClr val="008000"/>
                </a:solidFill>
              </a:rPr>
              <a:t>”</a:t>
            </a:r>
            <a:r>
              <a:rPr lang="en-US" altLang="ja-JP" dirty="0">
                <a:solidFill>
                  <a:srgbClr val="008000"/>
                </a:solidFill>
              </a:rPr>
              <a:t>; }</a:t>
            </a:r>
            <a:endParaRPr lang="en-US" altLang="ja-JP" dirty="0">
              <a:solidFill>
                <a:srgbClr val="008000"/>
              </a:solidFill>
            </a:endParaRPr>
          </a:p>
          <a:p>
            <a:pPr>
              <a:buFont typeface="Monotype Sorts" pitchFamily="-65" charset="2"/>
              <a:buNone/>
            </a:pPr>
            <a:r>
              <a:rPr lang="en-US" altLang="en-US" dirty="0">
                <a:solidFill>
                  <a:srgbClr val="008000"/>
                </a:solidFill>
              </a:rPr>
              <a:t>	      else { echo </a:t>
            </a:r>
            <a:r>
              <a:rPr lang="ja-JP" altLang="en-US" dirty="0">
                <a:solidFill>
                  <a:srgbClr val="008000"/>
                </a:solidFill>
              </a:rPr>
              <a:t>“</a:t>
            </a:r>
            <a:r>
              <a:rPr lang="en-US" altLang="ja-JP" dirty="0">
                <a:solidFill>
                  <a:srgbClr val="008000"/>
                </a:solidFill>
              </a:rPr>
              <a:t>Hello, </a:t>
            </a:r>
            <a:r>
              <a:rPr lang="ja-JP" altLang="en-US" dirty="0">
                <a:solidFill>
                  <a:srgbClr val="008000"/>
                </a:solidFill>
              </a:rPr>
              <a:t>”</a:t>
            </a:r>
            <a:r>
              <a:rPr lang="en-US" altLang="ja-JP" dirty="0">
                <a:solidFill>
                  <a:srgbClr val="008000"/>
                </a:solidFill>
              </a:rPr>
              <a:t> + $_REQUEST[</a:t>
            </a:r>
            <a:r>
              <a:rPr lang="ja-JP" altLang="en-US" dirty="0">
                <a:solidFill>
                  <a:srgbClr val="008000"/>
                </a:solidFill>
              </a:rPr>
              <a:t>‘</a:t>
            </a:r>
            <a:r>
              <a:rPr lang="en-US" altLang="ja-JP" dirty="0">
                <a:solidFill>
                  <a:srgbClr val="008000"/>
                </a:solidFill>
              </a:rPr>
              <a:t>name</a:t>
            </a:r>
            <a:r>
              <a:rPr lang="ja-JP" altLang="en-US" dirty="0">
                <a:solidFill>
                  <a:srgbClr val="008000"/>
                </a:solidFill>
              </a:rPr>
              <a:t>’</a:t>
            </a:r>
            <a:r>
              <a:rPr lang="en-US" altLang="ja-JP" dirty="0">
                <a:solidFill>
                  <a:srgbClr val="008000"/>
                </a:solidFill>
              </a:rPr>
              <a:t>]; }</a:t>
            </a:r>
            <a:endParaRPr lang="en-US" altLang="ja-JP" dirty="0">
              <a:solidFill>
                <a:srgbClr val="008000"/>
              </a:solidFill>
            </a:endParaRPr>
          </a:p>
          <a:p>
            <a:pPr>
              <a:buFont typeface="Monotype Sorts" pitchFamily="-65" charset="2"/>
              <a:buNone/>
            </a:pPr>
            <a:r>
              <a:rPr lang="en-US" altLang="en-US" dirty="0">
                <a:solidFill>
                  <a:srgbClr val="008000"/>
                </a:solidFill>
              </a:rPr>
              <a:t>	      ?&gt;</a:t>
            </a:r>
            <a:endParaRPr lang="en-US" altLang="en-US" dirty="0">
              <a:solidFill>
                <a:srgbClr val="008000"/>
              </a:solidFill>
            </a:endParaRPr>
          </a:p>
          <a:p>
            <a:pPr>
              <a:buFont typeface="Monotype Sorts" pitchFamily="-65" charset="2"/>
              <a:buNone/>
            </a:pPr>
            <a:r>
              <a:rPr lang="en-US" altLang="en-US" dirty="0">
                <a:solidFill>
                  <a:srgbClr val="993300"/>
                </a:solidFill>
              </a:rPr>
              <a:t>	      &lt;/body&gt;</a:t>
            </a:r>
            <a:endParaRPr lang="en-US" altLang="en-US" dirty="0">
              <a:solidFill>
                <a:srgbClr val="993300"/>
              </a:solidFill>
            </a:endParaRPr>
          </a:p>
          <a:p>
            <a:pPr>
              <a:buFont typeface="Monotype Sorts" pitchFamily="-65" charset="2"/>
              <a:buNone/>
            </a:pPr>
            <a:r>
              <a:rPr lang="en-US" altLang="en-US" dirty="0">
                <a:solidFill>
                  <a:srgbClr val="993300"/>
                </a:solidFill>
              </a:rPr>
              <a:t>	   &lt;/html&gt;</a:t>
            </a:r>
            <a:endParaRPr lang="en-US" altLang="en-US" dirty="0">
              <a:solidFill>
                <a:srgbClr val="993300"/>
              </a:solidFill>
            </a:endParaRPr>
          </a:p>
          <a:p>
            <a:pPr>
              <a:buFont typeface="Monotype Sorts" pitchFamily="-65" charset="2"/>
              <a:buNone/>
            </a:pPr>
            <a:endParaRPr lang="en-US" altLang="en-US" dirty="0"/>
          </a:p>
          <a:p>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Client Side Scripting</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117855"/>
            <a:ext cx="7737976" cy="4380577"/>
          </a:xfrm>
        </p:spPr>
        <p:txBody>
          <a:bodyPr lIns="91440"/>
          <a:lstStyle/>
          <a:p>
            <a:r>
              <a:rPr lang="en-US" altLang="en-US" sz="2000" dirty="0"/>
              <a:t>Browsers can fetch certain scripts (</a:t>
            </a:r>
            <a:r>
              <a:rPr lang="en-US" altLang="en-US" sz="2000" dirty="0">
                <a:solidFill>
                  <a:srgbClr val="002060"/>
                </a:solidFill>
              </a:rPr>
              <a:t>client-side scripts</a:t>
            </a:r>
            <a:r>
              <a:rPr lang="en-US" altLang="en-US" sz="2000" dirty="0"/>
              <a:t>) or programs along with documents, and execute them in </a:t>
            </a:r>
            <a:r>
              <a:rPr lang="ja-JP" altLang="en-US" sz="2000" dirty="0"/>
              <a:t>“</a:t>
            </a:r>
            <a:r>
              <a:rPr lang="en-US" altLang="ja-JP" sz="2000" dirty="0">
                <a:solidFill>
                  <a:srgbClr val="002060"/>
                </a:solidFill>
              </a:rPr>
              <a:t>safe mode</a:t>
            </a:r>
            <a:r>
              <a:rPr lang="ja-JP" altLang="en-US" sz="2000" dirty="0"/>
              <a:t>”</a:t>
            </a:r>
            <a:r>
              <a:rPr lang="en-US" altLang="ja-JP" sz="2000" dirty="0"/>
              <a:t> at the client site</a:t>
            </a:r>
            <a:endParaRPr lang="en-US" altLang="ja-JP" sz="2000" dirty="0"/>
          </a:p>
          <a:p>
            <a:pPr lvl="1"/>
            <a:r>
              <a:rPr lang="en-US" altLang="en-US" sz="2000" dirty="0" err="1">
                <a:ea typeface="MS PGothic" panose="020B0600070205080204" pitchFamily="34" charset="-128"/>
              </a:rPr>
              <a:t>Javascript</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Adobe Flash and Shockwave for animation/games</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VRML</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Applets (now defunct)</a:t>
            </a:r>
            <a:endParaRPr lang="en-US" altLang="en-US" sz="2000" dirty="0">
              <a:ea typeface="MS PGothic" panose="020B0600070205080204" pitchFamily="34" charset="-128"/>
            </a:endParaRPr>
          </a:p>
          <a:p>
            <a:r>
              <a:rPr lang="en-US" altLang="en-US" sz="2000" dirty="0"/>
              <a:t>Client-side scripts/programs allow documents to be active</a:t>
            </a:r>
            <a:endParaRPr lang="en-US" altLang="en-US" sz="2000" dirty="0"/>
          </a:p>
          <a:p>
            <a:pPr lvl="1"/>
            <a:r>
              <a:rPr lang="en-US" altLang="en-US" sz="2000" dirty="0">
                <a:ea typeface="MS PGothic" panose="020B0600070205080204" pitchFamily="34" charset="-128"/>
              </a:rPr>
              <a:t>E.g., animation by executing programs at the local site</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E.g., ensure that values entered by users satisfy some correctness checks</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Permit flexible interaction with the user.</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Executing programs at the client site speeds up interaction by avoiding many round trips to server</a:t>
            </a:r>
            <a:endParaRPr lang="en-US" altLang="en-US" sz="2000" dirty="0">
              <a:ea typeface="MS PGothic" panose="020B0600070205080204" pitchFamily="34" charset="-128"/>
            </a:endParaRPr>
          </a:p>
          <a:p>
            <a:pPr indent="-365760"/>
            <a:endParaRPr lang="en-US" altLang="en-US" dirty="0"/>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Client Side Scripting and Security</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129887"/>
            <a:ext cx="7617662" cy="2864598"/>
          </a:xfrm>
        </p:spPr>
        <p:txBody>
          <a:bodyPr lIns="91440"/>
          <a:lstStyle/>
          <a:p>
            <a:r>
              <a:rPr lang="en-US" altLang="en-US" sz="2000" dirty="0"/>
              <a:t>Security mechanisms needed to ensure that malicious scripts do not cause damage to the client machine</a:t>
            </a:r>
            <a:endParaRPr lang="en-US" altLang="en-US" sz="2000" dirty="0"/>
          </a:p>
          <a:p>
            <a:pPr lvl="1"/>
            <a:r>
              <a:rPr lang="en-US" altLang="en-US" sz="2000" dirty="0">
                <a:ea typeface="MS PGothic" panose="020B0600070205080204" pitchFamily="34" charset="-128"/>
              </a:rPr>
              <a:t>Easy for limited capability scripting languages, harder for general purpose programming languages like Java</a:t>
            </a:r>
            <a:endParaRPr lang="en-US" altLang="en-US" sz="2000" dirty="0">
              <a:ea typeface="MS PGothic" panose="020B0600070205080204" pitchFamily="34" charset="-128"/>
            </a:endParaRPr>
          </a:p>
          <a:p>
            <a:r>
              <a:rPr lang="en-US" altLang="en-US" sz="2000" dirty="0"/>
              <a:t>E.g., Java</a:t>
            </a:r>
            <a:r>
              <a:rPr lang="ja-JP" altLang="en-US" sz="2000" dirty="0"/>
              <a:t>’</a:t>
            </a:r>
            <a:r>
              <a:rPr lang="en-US" altLang="ja-JP" sz="2000" dirty="0"/>
              <a:t>s security system ensures that the Java applet code does not make any system calls directly</a:t>
            </a:r>
            <a:endParaRPr lang="en-US" altLang="ja-JP" sz="2000" dirty="0"/>
          </a:p>
          <a:p>
            <a:pPr lvl="1"/>
            <a:r>
              <a:rPr lang="en-US" altLang="en-US" sz="2000" dirty="0">
                <a:ea typeface="MS PGothic" panose="020B0600070205080204" pitchFamily="34" charset="-128"/>
              </a:rPr>
              <a:t>Disallows dangerous actions such as file writes</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Notifies the user about potentially dangerous actions, and allows the option to abort the program or to continue execution.</a:t>
            </a:r>
            <a:endParaRPr lang="en-US" altLang="en-US" sz="2000" dirty="0">
              <a:ea typeface="MS PGothic" panose="020B0600070205080204" pitchFamily="34" charset="-128"/>
            </a:endParaRPr>
          </a:p>
          <a:p>
            <a:pPr indent="-365760"/>
            <a:endParaRPr lang="en-US" altLang="en-US" dirty="0"/>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effectLst/>
              </a:rPr>
              <a:t>Javascript</a:t>
            </a:r>
            <a:endParaRPr lang="en-US" altLang="en-US">
              <a:effectLst/>
            </a:endParaRPr>
          </a:p>
        </p:txBody>
      </p:sp>
      <p:sp>
        <p:nvSpPr>
          <p:cNvPr id="30723" name="Rectangle 3"/>
          <p:cNvSpPr>
            <a:spLocks noGrp="1" noChangeArrowheads="1"/>
          </p:cNvSpPr>
          <p:nvPr>
            <p:ph type="body" idx="1"/>
          </p:nvPr>
        </p:nvSpPr>
        <p:spPr>
          <a:xfrm>
            <a:off x="768350" y="1093788"/>
            <a:ext cx="7647681" cy="4031665"/>
          </a:xfrm>
        </p:spPr>
        <p:txBody>
          <a:bodyPr/>
          <a:lstStyle/>
          <a:p>
            <a:pPr>
              <a:lnSpc>
                <a:spcPct val="90000"/>
              </a:lnSpc>
            </a:pPr>
            <a:r>
              <a:rPr lang="en-US" altLang="en-US" sz="2000" dirty="0" err="1"/>
              <a:t>Javascript</a:t>
            </a:r>
            <a:r>
              <a:rPr lang="en-US" altLang="en-US" sz="2000" dirty="0"/>
              <a:t> very widely used</a:t>
            </a:r>
            <a:endParaRPr lang="en-US" altLang="en-US" sz="2000" dirty="0"/>
          </a:p>
          <a:p>
            <a:pPr lvl="1">
              <a:lnSpc>
                <a:spcPct val="90000"/>
              </a:lnSpc>
            </a:pPr>
            <a:r>
              <a:rPr lang="en-US" altLang="en-US" sz="2000" dirty="0">
                <a:ea typeface="MS PGothic" panose="020B0600070205080204" pitchFamily="34" charset="-128"/>
              </a:rPr>
              <a:t>Forms basis of new generation of Web applications (called Web 2.0 applications) offering rich user interfaces</a:t>
            </a:r>
            <a:endParaRPr lang="en-US" altLang="en-US" sz="2000" dirty="0">
              <a:ea typeface="MS PGothic" panose="020B0600070205080204" pitchFamily="34" charset="-128"/>
            </a:endParaRPr>
          </a:p>
          <a:p>
            <a:pPr>
              <a:lnSpc>
                <a:spcPct val="90000"/>
              </a:lnSpc>
            </a:pPr>
            <a:r>
              <a:rPr lang="en-US" altLang="en-US" sz="2000" dirty="0" err="1"/>
              <a:t>Javascript</a:t>
            </a:r>
            <a:r>
              <a:rPr lang="en-US" altLang="en-US" sz="2000" dirty="0"/>
              <a:t> functions can</a:t>
            </a:r>
            <a:endParaRPr lang="en-US" altLang="en-US" sz="2000" dirty="0"/>
          </a:p>
          <a:p>
            <a:pPr lvl="1">
              <a:lnSpc>
                <a:spcPct val="90000"/>
              </a:lnSpc>
            </a:pPr>
            <a:r>
              <a:rPr lang="en-US" altLang="en-US" sz="2000" dirty="0">
                <a:ea typeface="MS PGothic" panose="020B0600070205080204" pitchFamily="34" charset="-128"/>
              </a:rPr>
              <a:t>Check input for validity</a:t>
            </a:r>
            <a:endParaRPr lang="en-US" altLang="en-US" sz="2000" dirty="0">
              <a:ea typeface="MS PGothic" panose="020B0600070205080204" pitchFamily="34" charset="-128"/>
            </a:endParaRPr>
          </a:p>
          <a:p>
            <a:pPr lvl="1">
              <a:lnSpc>
                <a:spcPct val="90000"/>
              </a:lnSpc>
            </a:pPr>
            <a:r>
              <a:rPr lang="en-US" altLang="en-US" sz="2000" dirty="0">
                <a:ea typeface="MS PGothic" panose="020B0600070205080204" pitchFamily="34" charset="-128"/>
              </a:rPr>
              <a:t>Modify the displayed Web page, by altering the underling </a:t>
            </a:r>
            <a:r>
              <a:rPr lang="en-US" altLang="en-US" sz="2000" b="1" dirty="0">
                <a:solidFill>
                  <a:srgbClr val="002060"/>
                </a:solidFill>
                <a:ea typeface="MS PGothic" panose="020B0600070205080204" pitchFamily="34" charset="-128"/>
              </a:rPr>
              <a:t>document object model (DOM)</a:t>
            </a:r>
            <a:r>
              <a:rPr lang="en-US" altLang="en-US" sz="2000" dirty="0">
                <a:solidFill>
                  <a:srgbClr val="002060"/>
                </a:solidFill>
                <a:ea typeface="MS PGothic" panose="020B0600070205080204" pitchFamily="34" charset="-128"/>
              </a:rPr>
              <a:t> </a:t>
            </a:r>
            <a:r>
              <a:rPr lang="en-US" altLang="en-US" sz="2000" dirty="0">
                <a:ea typeface="MS PGothic" panose="020B0600070205080204" pitchFamily="34" charset="-128"/>
              </a:rPr>
              <a:t>tree representation of the displayed HTML text</a:t>
            </a:r>
            <a:endParaRPr lang="en-US" altLang="en-US" sz="2000" dirty="0">
              <a:ea typeface="MS PGothic" panose="020B0600070205080204" pitchFamily="34" charset="-128"/>
            </a:endParaRPr>
          </a:p>
          <a:p>
            <a:pPr lvl="1">
              <a:lnSpc>
                <a:spcPct val="90000"/>
              </a:lnSpc>
            </a:pPr>
            <a:r>
              <a:rPr lang="en-US" altLang="en-US" sz="2000" dirty="0">
                <a:ea typeface="MS PGothic" panose="020B0600070205080204" pitchFamily="34" charset="-128"/>
              </a:rPr>
              <a:t>Communicate with a Web server to fetch data and modify the current page using fetched data, without needing to reload/refresh the page</a:t>
            </a:r>
            <a:endParaRPr lang="en-US" altLang="en-US" sz="2000" dirty="0">
              <a:ea typeface="MS PGothic" panose="020B0600070205080204" pitchFamily="34" charset="-128"/>
            </a:endParaRPr>
          </a:p>
          <a:p>
            <a:pPr lvl="2">
              <a:lnSpc>
                <a:spcPct val="90000"/>
              </a:lnSpc>
            </a:pPr>
            <a:r>
              <a:rPr lang="en-US" altLang="en-US" sz="2000" dirty="0">
                <a:ea typeface="MS PGothic" panose="020B0600070205080204" pitchFamily="34" charset="-128"/>
              </a:rPr>
              <a:t>Forms basis of AJAX technology used widely in Web 2.0 applications</a:t>
            </a:r>
            <a:endParaRPr lang="en-US" altLang="en-US" sz="2000" dirty="0">
              <a:ea typeface="MS PGothic" panose="020B0600070205080204" pitchFamily="34" charset="-128"/>
            </a:endParaRPr>
          </a:p>
          <a:p>
            <a:pPr lvl="2">
              <a:lnSpc>
                <a:spcPct val="90000"/>
              </a:lnSpc>
            </a:pPr>
            <a:r>
              <a:rPr lang="en-US" altLang="en-US" sz="2000" dirty="0">
                <a:ea typeface="MS PGothic" panose="020B0600070205080204" pitchFamily="34" charset="-128"/>
              </a:rPr>
              <a:t>E.g. on selecting a country in a drop-down menu, the list of states in that country is automatically populated in a linked drop-down menu</a:t>
            </a:r>
            <a:endParaRPr lang="en-US" altLang="en-US" sz="2000" dirty="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effectLst/>
              </a:rPr>
              <a:t>Javascript</a:t>
            </a:r>
            <a:endParaRPr lang="en-US" altLang="en-US">
              <a:effectLst/>
            </a:endParaRPr>
          </a:p>
        </p:txBody>
      </p:sp>
      <p:sp>
        <p:nvSpPr>
          <p:cNvPr id="31747" name="Rectangle 3"/>
          <p:cNvSpPr>
            <a:spLocks noGrp="1" noChangeArrowheads="1"/>
          </p:cNvSpPr>
          <p:nvPr>
            <p:ph type="body" idx="1"/>
          </p:nvPr>
        </p:nvSpPr>
        <p:spPr>
          <a:xfrm>
            <a:off x="685298" y="937378"/>
            <a:ext cx="8243303" cy="4693400"/>
          </a:xfrm>
        </p:spPr>
        <p:txBody>
          <a:bodyPr/>
          <a:lstStyle/>
          <a:p>
            <a:pPr>
              <a:lnSpc>
                <a:spcPct val="90000"/>
              </a:lnSpc>
            </a:pPr>
            <a:r>
              <a:rPr lang="en-US" altLang="en-US" sz="2000" dirty="0"/>
              <a:t>Example of </a:t>
            </a:r>
            <a:r>
              <a:rPr lang="en-US" altLang="en-US" sz="2000" dirty="0" err="1"/>
              <a:t>Javascript</a:t>
            </a:r>
            <a:r>
              <a:rPr lang="en-US" altLang="en-US" sz="2000" dirty="0"/>
              <a:t> used to validate form input</a:t>
            </a:r>
            <a:endParaRPr lang="en-US" altLang="en-US" sz="2000" dirty="0"/>
          </a:p>
          <a:p>
            <a:pPr lvl="1">
              <a:lnSpc>
                <a:spcPct val="90000"/>
              </a:lnSpc>
              <a:buFont typeface="Monotype Sorts" pitchFamily="-65" charset="2"/>
              <a:buNone/>
            </a:pPr>
            <a:r>
              <a:rPr lang="en-US" altLang="en-US" sz="2000" dirty="0">
                <a:ea typeface="MS PGothic" panose="020B0600070205080204" pitchFamily="34" charset="-128"/>
              </a:rPr>
              <a:t>&lt;html&gt; &lt;head&gt;</a:t>
            </a:r>
            <a:br>
              <a:rPr lang="en-US" altLang="en-US" sz="2000" dirty="0">
                <a:ea typeface="MS PGothic" panose="020B0600070205080204" pitchFamily="34" charset="-128"/>
              </a:rPr>
            </a:br>
            <a:r>
              <a:rPr lang="en-US" altLang="en-US" sz="2000" dirty="0">
                <a:ea typeface="MS PGothic" panose="020B0600070205080204" pitchFamily="34" charset="-128"/>
              </a:rPr>
              <a:t>&lt;script type="text/</a:t>
            </a:r>
            <a:r>
              <a:rPr lang="en-US" altLang="en-US" sz="2000" dirty="0" err="1">
                <a:ea typeface="MS PGothic" panose="020B0600070205080204" pitchFamily="34" charset="-128"/>
              </a:rPr>
              <a:t>javascript</a:t>
            </a:r>
            <a:r>
              <a:rPr lang="en-US" altLang="en-US" sz="2000" dirty="0">
                <a:ea typeface="MS PGothic" panose="020B0600070205080204" pitchFamily="34" charset="-128"/>
              </a:rPr>
              <a:t>"&gt;</a:t>
            </a:r>
            <a:br>
              <a:rPr lang="en-US" altLang="en-US" sz="2000" dirty="0">
                <a:ea typeface="MS PGothic" panose="020B0600070205080204" pitchFamily="34" charset="-128"/>
              </a:rPr>
            </a:br>
            <a:r>
              <a:rPr lang="en-US" altLang="en-US" sz="2000" dirty="0">
                <a:ea typeface="MS PGothic" panose="020B0600070205080204" pitchFamily="34" charset="-128"/>
              </a:rPr>
              <a:t>    function validate() {</a:t>
            </a:r>
            <a:br>
              <a:rPr lang="en-US" altLang="en-US" sz="2000" dirty="0">
                <a:ea typeface="MS PGothic" panose="020B0600070205080204" pitchFamily="34" charset="-128"/>
              </a:rPr>
            </a:br>
            <a:r>
              <a:rPr lang="en-US" altLang="en-US" sz="2000" dirty="0">
                <a:ea typeface="MS PGothic" panose="020B0600070205080204" pitchFamily="34" charset="-128"/>
              </a:rPr>
              <a:t>        </a:t>
            </a:r>
            <a:r>
              <a:rPr lang="en-US" altLang="en-US" sz="2000" dirty="0" err="1">
                <a:ea typeface="MS PGothic" panose="020B0600070205080204" pitchFamily="34" charset="-128"/>
              </a:rPr>
              <a:t>var</a:t>
            </a:r>
            <a:r>
              <a:rPr lang="en-US" altLang="en-US" sz="2000" dirty="0">
                <a:ea typeface="MS PGothic" panose="020B0600070205080204" pitchFamily="34" charset="-128"/>
              </a:rPr>
              <a:t> credits=</a:t>
            </a:r>
            <a:r>
              <a:rPr lang="en-US" altLang="en-US" sz="2000" dirty="0" err="1">
                <a:ea typeface="MS PGothic" panose="020B0600070205080204" pitchFamily="34" charset="-128"/>
              </a:rPr>
              <a:t>document.getElementById</a:t>
            </a:r>
            <a:r>
              <a:rPr lang="en-US" altLang="en-US" sz="2000" dirty="0">
                <a:ea typeface="MS PGothic" panose="020B0600070205080204" pitchFamily="34" charset="-128"/>
              </a:rPr>
              <a:t>("credits").value;</a:t>
            </a:r>
            <a:br>
              <a:rPr lang="en-US" altLang="en-US" sz="2000" dirty="0">
                <a:ea typeface="MS PGothic" panose="020B0600070205080204" pitchFamily="34" charset="-128"/>
              </a:rPr>
            </a:br>
            <a:r>
              <a:rPr lang="en-US" altLang="en-US" sz="2000" dirty="0">
                <a:ea typeface="MS PGothic" panose="020B0600070205080204" pitchFamily="34" charset="-128"/>
              </a:rPr>
              <a:t>        if (</a:t>
            </a:r>
            <a:r>
              <a:rPr lang="en-US" altLang="en-US" sz="2000" dirty="0" err="1">
                <a:ea typeface="MS PGothic" panose="020B0600070205080204" pitchFamily="34" charset="-128"/>
              </a:rPr>
              <a:t>isNaN</a:t>
            </a:r>
            <a:r>
              <a:rPr lang="en-US" altLang="en-US" sz="2000" dirty="0">
                <a:ea typeface="MS PGothic" panose="020B0600070205080204" pitchFamily="34" charset="-128"/>
              </a:rPr>
              <a:t>(credits)|| credits&lt;=0 || credits&gt;=16) {</a:t>
            </a:r>
            <a:br>
              <a:rPr lang="en-US" altLang="en-US" sz="2000" dirty="0">
                <a:ea typeface="MS PGothic" panose="020B0600070205080204" pitchFamily="34" charset="-128"/>
              </a:rPr>
            </a:br>
            <a:r>
              <a:rPr lang="en-US" altLang="en-US" sz="2000" dirty="0">
                <a:ea typeface="MS PGothic" panose="020B0600070205080204" pitchFamily="34" charset="-128"/>
              </a:rPr>
              <a:t>             alert("Credits must be a number greater than 0 and less than 16");</a:t>
            </a:r>
            <a:br>
              <a:rPr lang="en-US" altLang="en-US" sz="2000" dirty="0">
                <a:ea typeface="MS PGothic" panose="020B0600070205080204" pitchFamily="34" charset="-128"/>
              </a:rPr>
            </a:br>
            <a:r>
              <a:rPr lang="en-US" altLang="en-US" sz="2000" dirty="0">
                <a:ea typeface="MS PGothic" panose="020B0600070205080204" pitchFamily="34" charset="-128"/>
              </a:rPr>
              <a:t>             return false</a:t>
            </a:r>
            <a:br>
              <a:rPr lang="en-US" altLang="en-US" sz="2000" dirty="0">
                <a:ea typeface="MS PGothic" panose="020B0600070205080204" pitchFamily="34" charset="-128"/>
              </a:rPr>
            </a:br>
            <a:r>
              <a:rPr lang="en-US" altLang="en-US" sz="2000" dirty="0">
                <a:ea typeface="MS PGothic" panose="020B0600070205080204" pitchFamily="34" charset="-128"/>
              </a:rPr>
              <a:t>       }</a:t>
            </a:r>
            <a:br>
              <a:rPr lang="en-US" altLang="en-US" sz="2000" dirty="0">
                <a:ea typeface="MS PGothic" panose="020B0600070205080204" pitchFamily="34" charset="-128"/>
              </a:rPr>
            </a:br>
            <a:r>
              <a:rPr lang="en-US" altLang="en-US" sz="2000" dirty="0">
                <a:ea typeface="MS PGothic" panose="020B0600070205080204" pitchFamily="34" charset="-128"/>
              </a:rPr>
              <a:t>    }</a:t>
            </a:r>
            <a:br>
              <a:rPr lang="en-US" altLang="en-US" sz="2000" dirty="0">
                <a:ea typeface="MS PGothic" panose="020B0600070205080204" pitchFamily="34" charset="-128"/>
              </a:rPr>
            </a:br>
            <a:r>
              <a:rPr lang="en-US" altLang="en-US" sz="2000" dirty="0">
                <a:ea typeface="MS PGothic" panose="020B0600070205080204" pitchFamily="34" charset="-128"/>
              </a:rPr>
              <a:t>&lt;/script&gt;</a:t>
            </a:r>
            <a:endParaRPr lang="en-US" altLang="en-US" sz="2000" dirty="0">
              <a:ea typeface="MS PGothic" panose="020B0600070205080204" pitchFamily="34" charset="-128"/>
            </a:endParaRPr>
          </a:p>
          <a:p>
            <a:pPr lvl="1">
              <a:lnSpc>
                <a:spcPct val="90000"/>
              </a:lnSpc>
              <a:buFont typeface="Monotype Sorts" pitchFamily="-65" charset="2"/>
              <a:buNone/>
            </a:pPr>
            <a:r>
              <a:rPr lang="en-US" altLang="en-US" sz="2000" dirty="0">
                <a:ea typeface="MS PGothic" panose="020B0600070205080204" pitchFamily="34" charset="-128"/>
              </a:rPr>
              <a:t>&lt;/head&gt; &lt;body&gt;</a:t>
            </a:r>
            <a:br>
              <a:rPr lang="en-US" altLang="en-US" sz="2000" dirty="0">
                <a:ea typeface="MS PGothic" panose="020B0600070205080204" pitchFamily="34" charset="-128"/>
              </a:rPr>
            </a:br>
            <a:r>
              <a:rPr lang="en-US" altLang="en-US" sz="2000" dirty="0">
                <a:ea typeface="MS PGothic" panose="020B0600070205080204" pitchFamily="34" charset="-128"/>
              </a:rPr>
              <a:t>&lt;form action="</a:t>
            </a:r>
            <a:r>
              <a:rPr lang="en-US" altLang="en-US" sz="2000" dirty="0" err="1">
                <a:ea typeface="MS PGothic" panose="020B0600070205080204" pitchFamily="34" charset="-128"/>
              </a:rPr>
              <a:t>createCourse</a:t>
            </a:r>
            <a:r>
              <a:rPr lang="en-US" altLang="en-US" sz="2000" dirty="0">
                <a:ea typeface="MS PGothic" panose="020B0600070205080204" pitchFamily="34" charset="-128"/>
              </a:rPr>
              <a:t>" </a:t>
            </a:r>
            <a:r>
              <a:rPr lang="en-US" altLang="en-US" sz="2000" dirty="0" err="1">
                <a:ea typeface="MS PGothic" panose="020B0600070205080204" pitchFamily="34" charset="-128"/>
              </a:rPr>
              <a:t>onsubmit</a:t>
            </a:r>
            <a:r>
              <a:rPr lang="en-US" altLang="en-US" sz="2000" dirty="0">
                <a:ea typeface="MS PGothic" panose="020B0600070205080204" pitchFamily="34" charset="-128"/>
              </a:rPr>
              <a:t>="return validate()"&gt;</a:t>
            </a:r>
            <a:br>
              <a:rPr lang="en-US" altLang="en-US" sz="2000" dirty="0">
                <a:ea typeface="MS PGothic" panose="020B0600070205080204" pitchFamily="34" charset="-128"/>
              </a:rPr>
            </a:br>
            <a:r>
              <a:rPr lang="en-US" altLang="en-US" sz="2000" dirty="0">
                <a:ea typeface="MS PGothic" panose="020B0600070205080204" pitchFamily="34" charset="-128"/>
              </a:rPr>
              <a:t>    Title: &lt;input type="text" id="title" size="20"&gt;&lt;</a:t>
            </a:r>
            <a:r>
              <a:rPr lang="en-US" altLang="en-US" sz="2000" dirty="0" err="1">
                <a:ea typeface="MS PGothic" panose="020B0600070205080204" pitchFamily="34" charset="-128"/>
              </a:rPr>
              <a:t>br</a:t>
            </a:r>
            <a:r>
              <a:rPr lang="en-US" altLang="en-US" sz="2000" dirty="0">
                <a:ea typeface="MS PGothic" panose="020B0600070205080204" pitchFamily="34" charset="-128"/>
              </a:rPr>
              <a:t> /&gt;</a:t>
            </a:r>
            <a:br>
              <a:rPr lang="en-US" altLang="en-US" sz="2000" dirty="0">
                <a:ea typeface="MS PGothic" panose="020B0600070205080204" pitchFamily="34" charset="-128"/>
              </a:rPr>
            </a:br>
            <a:r>
              <a:rPr lang="en-US" altLang="en-US" sz="2000" dirty="0">
                <a:ea typeface="MS PGothic" panose="020B0600070205080204" pitchFamily="34" charset="-128"/>
              </a:rPr>
              <a:t>    Credits: &lt;input type="text" id="credits" size="2"&gt;&lt;</a:t>
            </a:r>
            <a:r>
              <a:rPr lang="en-US" altLang="en-US" sz="2000" dirty="0" err="1">
                <a:ea typeface="MS PGothic" panose="020B0600070205080204" pitchFamily="34" charset="-128"/>
              </a:rPr>
              <a:t>br</a:t>
            </a:r>
            <a:r>
              <a:rPr lang="en-US" altLang="en-US" sz="2000" dirty="0">
                <a:ea typeface="MS PGothic" panose="020B0600070205080204" pitchFamily="34" charset="-128"/>
              </a:rPr>
              <a:t> /&gt;</a:t>
            </a:r>
            <a:br>
              <a:rPr lang="en-US" altLang="en-US" sz="2000" dirty="0">
                <a:ea typeface="MS PGothic" panose="020B0600070205080204" pitchFamily="34" charset="-128"/>
              </a:rPr>
            </a:br>
            <a:r>
              <a:rPr lang="en-US" altLang="en-US" sz="2000" dirty="0">
                <a:ea typeface="MS PGothic" panose="020B0600070205080204" pitchFamily="34" charset="-128"/>
              </a:rPr>
              <a:t>    &lt;Input type="submit" value="Submit"&gt;</a:t>
            </a:r>
            <a:br>
              <a:rPr lang="en-US" altLang="en-US" sz="2000" dirty="0">
                <a:ea typeface="MS PGothic" panose="020B0600070205080204" pitchFamily="34" charset="-128"/>
              </a:rPr>
            </a:br>
            <a:r>
              <a:rPr lang="en-US" altLang="en-US" sz="2000" dirty="0">
                <a:ea typeface="MS PGothic" panose="020B0600070205080204" pitchFamily="34" charset="-128"/>
              </a:rPr>
              <a:t>&lt;/form&gt;</a:t>
            </a:r>
            <a:endParaRPr lang="en-US" altLang="en-US" sz="2000" dirty="0">
              <a:ea typeface="MS PGothic" panose="020B0600070205080204" pitchFamily="34" charset="-128"/>
            </a:endParaRPr>
          </a:p>
          <a:p>
            <a:pPr lvl="1">
              <a:lnSpc>
                <a:spcPct val="90000"/>
              </a:lnSpc>
              <a:buFont typeface="Monotype Sorts" pitchFamily="-65" charset="2"/>
              <a:buNone/>
            </a:pPr>
            <a:r>
              <a:rPr lang="en-US" altLang="en-US" sz="2000" dirty="0">
                <a:ea typeface="MS PGothic" panose="020B0600070205080204" pitchFamily="34" charset="-128"/>
              </a:rPr>
              <a:t>&lt;/body&gt; &lt;/html&gt;</a:t>
            </a:r>
            <a:endParaRPr lang="en-US" altLang="en-US" sz="2000" dirty="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ctrTitle"/>
          </p:nvPr>
        </p:nvSpPr>
        <p:spPr/>
        <p:txBody>
          <a:bodyPr/>
          <a:lstStyle/>
          <a:p>
            <a:r>
              <a:rPr lang="en-US" altLang="en-US">
                <a:effectLst/>
              </a:rPr>
              <a:t>Application Architectures</a:t>
            </a:r>
            <a:endParaRPr lang="en-US" altLang="en-US">
              <a:effectLs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effectLst/>
              </a:rPr>
              <a:t>Application Architectures</a:t>
            </a:r>
            <a:endParaRPr lang="en-US" altLang="en-US">
              <a:effectLst/>
            </a:endParaRPr>
          </a:p>
        </p:txBody>
      </p:sp>
      <p:sp>
        <p:nvSpPr>
          <p:cNvPr id="33795" name="Rectangle 3"/>
          <p:cNvSpPr>
            <a:spLocks noGrp="1" noChangeArrowheads="1"/>
          </p:cNvSpPr>
          <p:nvPr>
            <p:ph type="body" idx="1"/>
          </p:nvPr>
        </p:nvSpPr>
        <p:spPr>
          <a:xfrm>
            <a:off x="0" y="859422"/>
            <a:ext cx="9144000" cy="5297238"/>
          </a:xfrm>
        </p:spPr>
        <p:txBody>
          <a:bodyPr/>
          <a:lstStyle/>
          <a:p>
            <a:r>
              <a:rPr lang="en-US" altLang="en-US" sz="2000" dirty="0"/>
              <a:t>Application layers</a:t>
            </a:r>
            <a:endParaRPr lang="en-US" altLang="en-US" sz="2000" dirty="0"/>
          </a:p>
          <a:p>
            <a:pPr lvl="1"/>
            <a:r>
              <a:rPr lang="en-US" altLang="en-US" sz="2000" dirty="0">
                <a:ea typeface="MS PGothic" panose="020B0600070205080204" pitchFamily="34" charset="-128"/>
              </a:rPr>
              <a:t>Presentation or user interface</a:t>
            </a:r>
            <a:endParaRPr lang="en-US" altLang="en-US" sz="2000" dirty="0">
              <a:ea typeface="MS PGothic" panose="020B0600070205080204" pitchFamily="34" charset="-128"/>
            </a:endParaRPr>
          </a:p>
          <a:p>
            <a:pPr lvl="2"/>
            <a:r>
              <a:rPr lang="en-US" altLang="en-US" sz="2000" b="1" dirty="0">
                <a:solidFill>
                  <a:srgbClr val="002060"/>
                </a:solidFill>
                <a:ea typeface="MS PGothic" panose="020B0600070205080204" pitchFamily="34" charset="-128"/>
              </a:rPr>
              <a:t>model-view-controller (MVC)</a:t>
            </a:r>
            <a:r>
              <a:rPr lang="en-US" altLang="en-US" sz="2000" dirty="0">
                <a:solidFill>
                  <a:srgbClr val="002060"/>
                </a:solidFill>
                <a:ea typeface="MS PGothic" panose="020B0600070205080204" pitchFamily="34" charset="-128"/>
              </a:rPr>
              <a:t> </a:t>
            </a:r>
            <a:r>
              <a:rPr lang="en-US" altLang="en-US" sz="2000" dirty="0">
                <a:ea typeface="MS PGothic" panose="020B0600070205080204" pitchFamily="34" charset="-128"/>
              </a:rPr>
              <a:t>architecture</a:t>
            </a:r>
            <a:endParaRPr lang="en-US" altLang="en-US" sz="2000" dirty="0">
              <a:ea typeface="MS PGothic" panose="020B0600070205080204" pitchFamily="34" charset="-128"/>
            </a:endParaRPr>
          </a:p>
          <a:p>
            <a:pPr lvl="3"/>
            <a:r>
              <a:rPr lang="en-US" altLang="en-US" sz="2000" b="1" dirty="0">
                <a:solidFill>
                  <a:srgbClr val="002060"/>
                </a:solidFill>
                <a:ea typeface="MS PGothic" panose="020B0600070205080204" pitchFamily="34" charset="-128"/>
              </a:rPr>
              <a:t>model</a:t>
            </a:r>
            <a:r>
              <a:rPr lang="en-US" altLang="en-US" sz="2000" dirty="0">
                <a:ea typeface="MS PGothic" panose="020B0600070205080204" pitchFamily="34" charset="-128"/>
              </a:rPr>
              <a:t>: business logic</a:t>
            </a:r>
            <a:endParaRPr lang="en-US" altLang="en-US" sz="2000" dirty="0">
              <a:ea typeface="MS PGothic" panose="020B0600070205080204" pitchFamily="34" charset="-128"/>
            </a:endParaRPr>
          </a:p>
          <a:p>
            <a:pPr lvl="3"/>
            <a:r>
              <a:rPr lang="en-US" altLang="en-US" sz="2000" b="1" dirty="0">
                <a:solidFill>
                  <a:srgbClr val="002060"/>
                </a:solidFill>
                <a:ea typeface="MS PGothic" panose="020B0600070205080204" pitchFamily="34" charset="-128"/>
              </a:rPr>
              <a:t>view</a:t>
            </a:r>
            <a:r>
              <a:rPr lang="en-US" altLang="en-US" sz="2000" dirty="0">
                <a:ea typeface="MS PGothic" panose="020B0600070205080204" pitchFamily="34" charset="-128"/>
              </a:rPr>
              <a:t>: presentation of data, depends on display device</a:t>
            </a:r>
            <a:endParaRPr lang="en-US" altLang="en-US" sz="2000" dirty="0">
              <a:ea typeface="MS PGothic" panose="020B0600070205080204" pitchFamily="34" charset="-128"/>
            </a:endParaRPr>
          </a:p>
          <a:p>
            <a:pPr lvl="3"/>
            <a:r>
              <a:rPr lang="en-US" altLang="en-US" sz="2000" b="1" dirty="0">
                <a:solidFill>
                  <a:srgbClr val="002060"/>
                </a:solidFill>
                <a:ea typeface="MS PGothic" panose="020B0600070205080204" pitchFamily="34" charset="-128"/>
              </a:rPr>
              <a:t>controller</a:t>
            </a:r>
            <a:r>
              <a:rPr lang="en-US" altLang="en-US" sz="2000" dirty="0">
                <a:ea typeface="MS PGothic" panose="020B0600070205080204" pitchFamily="34" charset="-128"/>
              </a:rPr>
              <a:t>: receives events, executes actions, and returns a view to the user</a:t>
            </a:r>
            <a:endParaRPr lang="en-US" altLang="en-US" sz="2000" dirty="0">
              <a:ea typeface="MS PGothic" panose="020B0600070205080204" pitchFamily="34" charset="-128"/>
            </a:endParaRPr>
          </a:p>
          <a:p>
            <a:pPr lvl="1"/>
            <a:r>
              <a:rPr lang="en-US" altLang="en-US" sz="2000" b="1" dirty="0">
                <a:solidFill>
                  <a:srgbClr val="002060"/>
                </a:solidFill>
                <a:ea typeface="MS PGothic" panose="020B0600070205080204" pitchFamily="34" charset="-128"/>
              </a:rPr>
              <a:t>business-logic</a:t>
            </a:r>
            <a:r>
              <a:rPr lang="en-US" altLang="en-US" sz="2000" dirty="0">
                <a:ea typeface="MS PGothic" panose="020B0600070205080204" pitchFamily="34" charset="-128"/>
              </a:rPr>
              <a:t> layer </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provides high level view of data and actions on data</a:t>
            </a:r>
            <a:endParaRPr lang="en-US" altLang="en-US" sz="2000" dirty="0">
              <a:ea typeface="MS PGothic" panose="020B0600070205080204" pitchFamily="34" charset="-128"/>
            </a:endParaRPr>
          </a:p>
          <a:p>
            <a:pPr lvl="3"/>
            <a:r>
              <a:rPr lang="en-US" altLang="en-US" sz="2000" dirty="0">
                <a:ea typeface="MS PGothic" panose="020B0600070205080204" pitchFamily="34" charset="-128"/>
              </a:rPr>
              <a:t>often using an object data model</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hides details of data storage schema</a:t>
            </a:r>
            <a:endParaRPr lang="en-US" altLang="en-US" sz="2000" dirty="0">
              <a:ea typeface="MS PGothic" panose="020B0600070205080204" pitchFamily="34" charset="-128"/>
            </a:endParaRPr>
          </a:p>
          <a:p>
            <a:pPr lvl="1"/>
            <a:r>
              <a:rPr lang="en-US" altLang="en-US" sz="2000" b="1" dirty="0">
                <a:solidFill>
                  <a:srgbClr val="002060"/>
                </a:solidFill>
                <a:ea typeface="MS PGothic" panose="020B0600070205080204" pitchFamily="34" charset="-128"/>
              </a:rPr>
              <a:t>data access</a:t>
            </a:r>
            <a:r>
              <a:rPr lang="en-US" altLang="en-US" sz="2000" dirty="0">
                <a:solidFill>
                  <a:srgbClr val="002060"/>
                </a:solidFill>
                <a:ea typeface="MS PGothic" panose="020B0600070205080204" pitchFamily="34" charset="-128"/>
              </a:rPr>
              <a:t> </a:t>
            </a:r>
            <a:r>
              <a:rPr lang="en-US" altLang="en-US" sz="2000" dirty="0">
                <a:ea typeface="MS PGothic" panose="020B0600070205080204" pitchFamily="34" charset="-128"/>
              </a:rPr>
              <a:t>layer</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interfaces between business logic layer and the underlying database</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provides mapping from object model of business layer to relational model of database</a:t>
            </a:r>
            <a:endParaRPr lang="en-US" altLang="en-US" sz="2000" dirty="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Application Programs and User Interfaces</a:t>
            </a:r>
            <a:endParaRPr lang="en-US" altLang="en-US" sz="2800" dirty="0">
              <a:effectLst>
                <a:outerShdw blurRad="38100" dist="38100" dir="2700000" algn="tl">
                  <a:srgbClr val="C0C0C0"/>
                </a:outerShdw>
              </a:effectLst>
            </a:endParaRPr>
          </a:p>
        </p:txBody>
      </p:sp>
      <p:sp>
        <p:nvSpPr>
          <p:cNvPr id="7171" name="Rectangle 3"/>
          <p:cNvSpPr>
            <a:spLocks noGrp="1" noChangeArrowheads="1"/>
          </p:cNvSpPr>
          <p:nvPr>
            <p:ph type="body" idx="1"/>
          </p:nvPr>
        </p:nvSpPr>
        <p:spPr>
          <a:xfrm>
            <a:off x="768350" y="1153949"/>
            <a:ext cx="7461250" cy="3839156"/>
          </a:xfrm>
        </p:spPr>
        <p:txBody>
          <a:bodyPr/>
          <a:lstStyle/>
          <a:p>
            <a:r>
              <a:rPr lang="en-US" altLang="en-US" sz="2200" dirty="0"/>
              <a:t>Most database users do </a:t>
            </a:r>
            <a:r>
              <a:rPr lang="en-US" altLang="en-US" sz="2200" i="1" dirty="0"/>
              <a:t>not</a:t>
            </a:r>
            <a:r>
              <a:rPr lang="en-US" altLang="en-US" sz="2200" dirty="0"/>
              <a:t> use a query language like SQL</a:t>
            </a:r>
            <a:endParaRPr lang="en-US" altLang="en-US" sz="2200" dirty="0"/>
          </a:p>
          <a:p>
            <a:r>
              <a:rPr lang="en-US" altLang="en-US" sz="2200" dirty="0"/>
              <a:t>An application program acts as the intermediary between users and the database</a:t>
            </a:r>
            <a:endParaRPr lang="en-US" altLang="en-US" sz="2200" dirty="0"/>
          </a:p>
          <a:p>
            <a:pPr lvl="1"/>
            <a:r>
              <a:rPr lang="en-US" altLang="en-US" sz="2200" dirty="0">
                <a:ea typeface="MS PGothic" panose="020B0600070205080204" pitchFamily="34" charset="-128"/>
              </a:rPr>
              <a:t>Applications split into</a:t>
            </a:r>
            <a:endParaRPr lang="en-US" altLang="en-US" sz="2200" dirty="0">
              <a:ea typeface="MS PGothic" panose="020B0600070205080204" pitchFamily="34" charset="-128"/>
            </a:endParaRPr>
          </a:p>
          <a:p>
            <a:pPr lvl="2"/>
            <a:r>
              <a:rPr lang="en-US" altLang="en-US" sz="2200" dirty="0">
                <a:ea typeface="MS PGothic" panose="020B0600070205080204" pitchFamily="34" charset="-128"/>
              </a:rPr>
              <a:t>front-end</a:t>
            </a:r>
            <a:endParaRPr lang="en-US" altLang="en-US" sz="2200" dirty="0">
              <a:ea typeface="MS PGothic" panose="020B0600070205080204" pitchFamily="34" charset="-128"/>
            </a:endParaRPr>
          </a:p>
          <a:p>
            <a:pPr lvl="2"/>
            <a:r>
              <a:rPr lang="en-US" altLang="en-US" sz="2200" dirty="0">
                <a:ea typeface="MS PGothic" panose="020B0600070205080204" pitchFamily="34" charset="-128"/>
              </a:rPr>
              <a:t>middle layer</a:t>
            </a:r>
            <a:endParaRPr lang="en-US" altLang="en-US" sz="2200" dirty="0">
              <a:ea typeface="MS PGothic" panose="020B0600070205080204" pitchFamily="34" charset="-128"/>
            </a:endParaRPr>
          </a:p>
          <a:p>
            <a:pPr lvl="2"/>
            <a:r>
              <a:rPr lang="en-US" altLang="en-US" sz="2200" dirty="0">
                <a:ea typeface="MS PGothic" panose="020B0600070205080204" pitchFamily="34" charset="-128"/>
              </a:rPr>
              <a:t>backend</a:t>
            </a:r>
            <a:endParaRPr lang="en-US" altLang="en-US" sz="2200" dirty="0">
              <a:ea typeface="MS PGothic" panose="020B0600070205080204" pitchFamily="34" charset="-128"/>
            </a:endParaRPr>
          </a:p>
          <a:p>
            <a:r>
              <a:rPr lang="en-US" altLang="en-US" sz="2200" dirty="0"/>
              <a:t>Front-end: user interface</a:t>
            </a:r>
            <a:endParaRPr lang="en-US" altLang="en-US" sz="2200" dirty="0"/>
          </a:p>
          <a:p>
            <a:pPr lvl="1"/>
            <a:r>
              <a:rPr lang="en-US" altLang="en-US" sz="2200" dirty="0">
                <a:ea typeface="MS PGothic" panose="020B0600070205080204" pitchFamily="34" charset="-128"/>
              </a:rPr>
              <a:t>Forms</a:t>
            </a:r>
            <a:endParaRPr lang="en-US" altLang="en-US" sz="2200" dirty="0">
              <a:ea typeface="MS PGothic" panose="020B0600070205080204" pitchFamily="34" charset="-128"/>
            </a:endParaRPr>
          </a:p>
          <a:p>
            <a:pPr lvl="1"/>
            <a:r>
              <a:rPr lang="en-US" altLang="en-US" sz="2200" dirty="0">
                <a:ea typeface="MS PGothic" panose="020B0600070205080204" pitchFamily="34" charset="-128"/>
              </a:rPr>
              <a:t>Graphical user interfaces</a:t>
            </a:r>
            <a:endParaRPr lang="en-US" altLang="en-US" sz="2200" dirty="0">
              <a:ea typeface="MS PGothic" panose="020B0600070205080204" pitchFamily="34" charset="-128"/>
            </a:endParaRPr>
          </a:p>
          <a:p>
            <a:pPr lvl="1"/>
            <a:r>
              <a:rPr lang="en-US" altLang="en-US" sz="2200" dirty="0">
                <a:ea typeface="MS PGothic" panose="020B0600070205080204" pitchFamily="34" charset="-128"/>
              </a:rPr>
              <a:t>Many interfaces are Web-based</a:t>
            </a:r>
            <a:endParaRPr lang="en-US" altLang="en-US" sz="2200" dirty="0">
              <a:ea typeface="MS PGothic" panose="020B0600070205080204" pitchFamily="34"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effectLst/>
              </a:rPr>
              <a:t>Application Architecture</a:t>
            </a:r>
            <a:endParaRPr lang="en-US" altLang="en-US">
              <a:effectLst/>
            </a:endParaRPr>
          </a:p>
        </p:txBody>
      </p:sp>
      <p:pic>
        <p:nvPicPr>
          <p:cNvPr id="34820" name="Picture 5"/>
          <p:cNvPicPr>
            <a:picLocks noChangeAspect="1" noChangeArrowheads="1"/>
          </p:cNvPicPr>
          <p:nvPr/>
        </p:nvPicPr>
        <p:blipFill>
          <a:blip r:embed="rId1"/>
          <a:srcRect/>
          <a:stretch>
            <a:fillRect/>
          </a:stretch>
        </p:blipFill>
        <p:spPr bwMode="auto">
          <a:xfrm>
            <a:off x="768350" y="1540041"/>
            <a:ext cx="7118755" cy="42110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effectLst/>
              </a:rPr>
              <a:t>Business Logic Layer</a:t>
            </a:r>
            <a:endParaRPr lang="en-US" altLang="en-US">
              <a:effectLst/>
            </a:endParaRPr>
          </a:p>
        </p:txBody>
      </p:sp>
      <p:sp>
        <p:nvSpPr>
          <p:cNvPr id="35843" name="Rectangle 3"/>
          <p:cNvSpPr>
            <a:spLocks noGrp="1" noChangeArrowheads="1"/>
          </p:cNvSpPr>
          <p:nvPr>
            <p:ph type="body" idx="1"/>
          </p:nvPr>
        </p:nvSpPr>
        <p:spPr>
          <a:xfrm>
            <a:off x="768350" y="1093789"/>
            <a:ext cx="7603293" cy="4260264"/>
          </a:xfrm>
        </p:spPr>
        <p:txBody>
          <a:bodyPr/>
          <a:lstStyle/>
          <a:p>
            <a:r>
              <a:rPr lang="en-US" altLang="en-US" sz="2000" dirty="0"/>
              <a:t>Provides abstractions of entities</a:t>
            </a:r>
            <a:endParaRPr lang="en-US" altLang="en-US" sz="2000" dirty="0"/>
          </a:p>
          <a:p>
            <a:pPr lvl="1"/>
            <a:r>
              <a:rPr lang="en-US" altLang="en-US" sz="2000" dirty="0">
                <a:ea typeface="MS PGothic" panose="020B0600070205080204" pitchFamily="34" charset="-128"/>
              </a:rPr>
              <a:t>E.g., students, instructors, courses, </a:t>
            </a:r>
            <a:r>
              <a:rPr lang="en-US" altLang="en-US" sz="2000" dirty="0" err="1">
                <a:ea typeface="MS PGothic" panose="020B0600070205080204" pitchFamily="34" charset="-128"/>
              </a:rPr>
              <a:t>etc</a:t>
            </a:r>
            <a:endParaRPr lang="en-US" altLang="en-US" sz="2000" dirty="0">
              <a:ea typeface="MS PGothic" panose="020B0600070205080204" pitchFamily="34" charset="-128"/>
            </a:endParaRPr>
          </a:p>
          <a:p>
            <a:r>
              <a:rPr lang="en-US" altLang="en-US" sz="2000" dirty="0"/>
              <a:t>Enforces </a:t>
            </a:r>
            <a:r>
              <a:rPr lang="en-US" altLang="en-US" sz="2000" b="1" dirty="0">
                <a:solidFill>
                  <a:srgbClr val="002060"/>
                </a:solidFill>
              </a:rPr>
              <a:t>business rules</a:t>
            </a:r>
            <a:r>
              <a:rPr lang="en-US" altLang="en-US" sz="2000" dirty="0">
                <a:solidFill>
                  <a:srgbClr val="002060"/>
                </a:solidFill>
              </a:rPr>
              <a:t> </a:t>
            </a:r>
            <a:r>
              <a:rPr lang="en-US" altLang="en-US" sz="2000" dirty="0"/>
              <a:t>for carrying out actions</a:t>
            </a:r>
            <a:endParaRPr lang="en-US" altLang="en-US" sz="2000" dirty="0"/>
          </a:p>
          <a:p>
            <a:pPr lvl="1"/>
            <a:r>
              <a:rPr lang="en-US" altLang="en-US" sz="2000" dirty="0">
                <a:ea typeface="MS PGothic" panose="020B0600070205080204" pitchFamily="34" charset="-128"/>
              </a:rPr>
              <a:t>E.g., student can enroll in a class only if she has completed </a:t>
            </a:r>
            <a:r>
              <a:rPr lang="en-US" altLang="en-US" sz="2000" dirty="0" err="1">
                <a:ea typeface="MS PGothic" panose="020B0600070205080204" pitchFamily="34" charset="-128"/>
              </a:rPr>
              <a:t>prerequsites</a:t>
            </a:r>
            <a:r>
              <a:rPr lang="en-US" altLang="en-US" sz="2000" dirty="0">
                <a:ea typeface="MS PGothic" panose="020B0600070205080204" pitchFamily="34" charset="-128"/>
              </a:rPr>
              <a:t>, and has paid her tuition fees</a:t>
            </a:r>
            <a:endParaRPr lang="en-US" altLang="en-US" sz="2000" dirty="0">
              <a:ea typeface="MS PGothic" panose="020B0600070205080204" pitchFamily="34" charset="-128"/>
            </a:endParaRPr>
          </a:p>
          <a:p>
            <a:r>
              <a:rPr lang="en-US" altLang="en-US" sz="2000" dirty="0"/>
              <a:t>Supports </a:t>
            </a:r>
            <a:r>
              <a:rPr lang="en-US" altLang="en-US" sz="2000" b="1" dirty="0">
                <a:solidFill>
                  <a:srgbClr val="002060"/>
                </a:solidFill>
              </a:rPr>
              <a:t>workflows </a:t>
            </a:r>
            <a:r>
              <a:rPr lang="en-US" altLang="en-US" sz="2000" dirty="0"/>
              <a:t>which define how a task involving multiple participants is to be carried out</a:t>
            </a:r>
            <a:endParaRPr lang="en-US" altLang="en-US" sz="2000" dirty="0"/>
          </a:p>
          <a:p>
            <a:pPr lvl="1"/>
            <a:r>
              <a:rPr lang="en-US" altLang="en-US" sz="2000" dirty="0">
                <a:ea typeface="MS PGothic" panose="020B0600070205080204" pitchFamily="34" charset="-128"/>
              </a:rPr>
              <a:t>E.g., how to process application by a student applying to a university</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Sequence of steps to carry out task</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Error handling</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 E.g. what to do if recommendation letters not received on </a:t>
            </a:r>
            <a:r>
              <a:rPr lang="en-US" altLang="en-US" sz="2000" dirty="0" smtClean="0">
                <a:ea typeface="MS PGothic" panose="020B0600070205080204" pitchFamily="34" charset="-128"/>
              </a:rPr>
              <a:t>time</a:t>
            </a:r>
            <a:endParaRPr lang="en-US" altLang="en-US" sz="2000" dirty="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effectLst/>
              </a:rPr>
              <a:t>Object-Relational Mapping</a:t>
            </a:r>
            <a:endParaRPr lang="en-US" altLang="en-US">
              <a:effectLst/>
            </a:endParaRPr>
          </a:p>
        </p:txBody>
      </p:sp>
      <p:sp>
        <p:nvSpPr>
          <p:cNvPr id="36867" name="Rectangle 3"/>
          <p:cNvSpPr>
            <a:spLocks noGrp="1" noChangeArrowheads="1"/>
          </p:cNvSpPr>
          <p:nvPr>
            <p:ph type="body" idx="1"/>
          </p:nvPr>
        </p:nvSpPr>
        <p:spPr>
          <a:xfrm>
            <a:off x="623971" y="1129883"/>
            <a:ext cx="8077200" cy="4488864"/>
          </a:xfrm>
        </p:spPr>
        <p:txBody>
          <a:bodyPr/>
          <a:lstStyle/>
          <a:p>
            <a:pPr>
              <a:lnSpc>
                <a:spcPct val="90000"/>
              </a:lnSpc>
            </a:pPr>
            <a:r>
              <a:rPr lang="en-US" altLang="en-US" sz="2000" dirty="0"/>
              <a:t>Allows application code to be written on top of object-oriented data model, while storing data in a traditional relational database</a:t>
            </a:r>
            <a:endParaRPr lang="en-US" altLang="en-US" sz="2000" dirty="0"/>
          </a:p>
          <a:p>
            <a:pPr lvl="1">
              <a:lnSpc>
                <a:spcPct val="90000"/>
              </a:lnSpc>
            </a:pPr>
            <a:r>
              <a:rPr lang="en-US" altLang="en-US" sz="2000" dirty="0">
                <a:ea typeface="MS PGothic" panose="020B0600070205080204" pitchFamily="34" charset="-128"/>
              </a:rPr>
              <a:t>Alternative: implement object-oriented or object-relational database to store object model</a:t>
            </a:r>
            <a:endParaRPr lang="en-US" altLang="en-US" sz="2000" dirty="0">
              <a:ea typeface="MS PGothic" panose="020B0600070205080204" pitchFamily="34" charset="-128"/>
            </a:endParaRPr>
          </a:p>
          <a:p>
            <a:pPr lvl="2">
              <a:lnSpc>
                <a:spcPct val="90000"/>
              </a:lnSpc>
            </a:pPr>
            <a:r>
              <a:rPr lang="en-US" altLang="en-US" sz="2000" dirty="0">
                <a:ea typeface="MS PGothic" panose="020B0600070205080204" pitchFamily="34" charset="-128"/>
              </a:rPr>
              <a:t>Has not been commercially successful</a:t>
            </a:r>
            <a:endParaRPr lang="en-US" altLang="en-US" sz="2000" dirty="0">
              <a:ea typeface="MS PGothic" panose="020B0600070205080204" pitchFamily="34" charset="-128"/>
            </a:endParaRPr>
          </a:p>
          <a:p>
            <a:pPr>
              <a:lnSpc>
                <a:spcPct val="90000"/>
              </a:lnSpc>
            </a:pPr>
            <a:r>
              <a:rPr lang="en-US" altLang="en-US" sz="2000" dirty="0"/>
              <a:t>Schema designer has to provide a mapping between object data and relational schema</a:t>
            </a:r>
            <a:endParaRPr lang="en-US" altLang="en-US" sz="2000" dirty="0"/>
          </a:p>
          <a:p>
            <a:pPr lvl="1">
              <a:lnSpc>
                <a:spcPct val="90000"/>
              </a:lnSpc>
            </a:pPr>
            <a:r>
              <a:rPr lang="en-US" altLang="en-US" sz="2000" dirty="0">
                <a:ea typeface="MS PGothic" panose="020B0600070205080204" pitchFamily="34" charset="-128"/>
              </a:rPr>
              <a:t>E.g., Java class </a:t>
            </a:r>
            <a:r>
              <a:rPr lang="en-US" altLang="en-US" sz="2000" i="1" dirty="0">
                <a:ea typeface="MS PGothic" panose="020B0600070205080204" pitchFamily="34" charset="-128"/>
              </a:rPr>
              <a:t>Student</a:t>
            </a:r>
            <a:r>
              <a:rPr lang="en-US" altLang="en-US" sz="2000" dirty="0">
                <a:ea typeface="MS PGothic" panose="020B0600070205080204" pitchFamily="34" charset="-128"/>
              </a:rPr>
              <a:t> mapped to relation </a:t>
            </a:r>
            <a:r>
              <a:rPr lang="en-US" altLang="en-US" sz="2000" i="1" dirty="0">
                <a:ea typeface="MS PGothic" panose="020B0600070205080204" pitchFamily="34" charset="-128"/>
              </a:rPr>
              <a:t>student, </a:t>
            </a:r>
            <a:r>
              <a:rPr lang="en-US" altLang="en-US" sz="2000" dirty="0">
                <a:ea typeface="MS PGothic" panose="020B0600070205080204" pitchFamily="34" charset="-128"/>
              </a:rPr>
              <a:t>with corresponding mapping of attributes</a:t>
            </a:r>
            <a:endParaRPr lang="en-US" altLang="en-US" sz="2000" dirty="0">
              <a:ea typeface="MS PGothic" panose="020B0600070205080204" pitchFamily="34" charset="-128"/>
            </a:endParaRPr>
          </a:p>
          <a:p>
            <a:pPr lvl="1">
              <a:lnSpc>
                <a:spcPct val="90000"/>
              </a:lnSpc>
            </a:pPr>
            <a:r>
              <a:rPr lang="en-US" altLang="en-US" sz="2000" dirty="0">
                <a:ea typeface="MS PGothic" panose="020B0600070205080204" pitchFamily="34" charset="-128"/>
              </a:rPr>
              <a:t>An object can map to multiple tuples in multiple relations</a:t>
            </a:r>
            <a:endParaRPr lang="en-US" altLang="en-US" sz="2000" dirty="0">
              <a:ea typeface="MS PGothic" panose="020B0600070205080204" pitchFamily="34" charset="-128"/>
            </a:endParaRPr>
          </a:p>
          <a:p>
            <a:pPr>
              <a:lnSpc>
                <a:spcPct val="90000"/>
              </a:lnSpc>
            </a:pPr>
            <a:r>
              <a:rPr lang="en-US" altLang="en-US" sz="2000" dirty="0"/>
              <a:t>Application opens a session, which connects to the database</a:t>
            </a:r>
            <a:endParaRPr lang="en-US" altLang="en-US" sz="2000" dirty="0"/>
          </a:p>
          <a:p>
            <a:pPr>
              <a:lnSpc>
                <a:spcPct val="90000"/>
              </a:lnSpc>
            </a:pPr>
            <a:r>
              <a:rPr lang="en-US" altLang="en-US" sz="2000" dirty="0"/>
              <a:t>Objects can be created and saved to the database using 	</a:t>
            </a:r>
            <a:r>
              <a:rPr lang="en-US" altLang="en-US" sz="2000" dirty="0" err="1">
                <a:solidFill>
                  <a:srgbClr val="002060"/>
                </a:solidFill>
              </a:rPr>
              <a:t>session.save</a:t>
            </a:r>
            <a:r>
              <a:rPr lang="en-US" altLang="en-US" sz="2000" dirty="0">
                <a:solidFill>
                  <a:srgbClr val="002060"/>
                </a:solidFill>
              </a:rPr>
              <a:t>(object)</a:t>
            </a:r>
            <a:endParaRPr lang="en-US" altLang="en-US" sz="2000" dirty="0">
              <a:solidFill>
                <a:srgbClr val="002060"/>
              </a:solidFill>
            </a:endParaRPr>
          </a:p>
          <a:p>
            <a:pPr lvl="1">
              <a:lnSpc>
                <a:spcPct val="90000"/>
              </a:lnSpc>
            </a:pPr>
            <a:r>
              <a:rPr lang="en-US" altLang="en-US" sz="2000" dirty="0">
                <a:ea typeface="MS PGothic" panose="020B0600070205080204" pitchFamily="34" charset="-128"/>
              </a:rPr>
              <a:t>Mapping used to create appropriate tuples in the database</a:t>
            </a:r>
            <a:endParaRPr lang="en-US" altLang="en-US" sz="2000" dirty="0">
              <a:ea typeface="MS PGothic" panose="020B0600070205080204" pitchFamily="34" charset="-128"/>
            </a:endParaRPr>
          </a:p>
          <a:p>
            <a:pPr>
              <a:lnSpc>
                <a:spcPct val="90000"/>
              </a:lnSpc>
            </a:pPr>
            <a:r>
              <a:rPr lang="en-US" altLang="en-US" sz="2000" dirty="0"/>
              <a:t>Query can be run to retrieve objects satisfying specified predicates</a:t>
            </a:r>
            <a:endParaRPr lang="en-US" altLang="en-US"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68350" y="117139"/>
            <a:ext cx="8313506" cy="609600"/>
          </a:xfrm>
        </p:spPr>
        <p:txBody>
          <a:bodyPr/>
          <a:lstStyle/>
          <a:p>
            <a:r>
              <a:rPr lang="en-US" altLang="en-US" sz="2700" dirty="0">
                <a:effectLst/>
              </a:rPr>
              <a:t>Object-Relational Mapping and Hibernate (Cont.)</a:t>
            </a:r>
            <a:endParaRPr lang="en-US" altLang="en-US" sz="2700" dirty="0">
              <a:effectLst/>
            </a:endParaRPr>
          </a:p>
        </p:txBody>
      </p:sp>
      <p:sp>
        <p:nvSpPr>
          <p:cNvPr id="37891" name="Rectangle 3"/>
          <p:cNvSpPr>
            <a:spLocks noGrp="1" noChangeArrowheads="1"/>
          </p:cNvSpPr>
          <p:nvPr>
            <p:ph type="body" idx="1"/>
          </p:nvPr>
        </p:nvSpPr>
        <p:spPr>
          <a:xfrm>
            <a:off x="637674" y="1110294"/>
            <a:ext cx="8121315" cy="4640802"/>
          </a:xfrm>
        </p:spPr>
        <p:txBody>
          <a:bodyPr/>
          <a:lstStyle/>
          <a:p>
            <a:r>
              <a:rPr lang="en-US" altLang="en-US" sz="2400" dirty="0"/>
              <a:t>The </a:t>
            </a:r>
            <a:r>
              <a:rPr lang="en-US" altLang="en-US" sz="2400" b="1" dirty="0">
                <a:solidFill>
                  <a:srgbClr val="FF0000"/>
                </a:solidFill>
              </a:rPr>
              <a:t>Hibernate</a:t>
            </a:r>
            <a:r>
              <a:rPr lang="en-US" altLang="en-US" sz="2400" b="1" dirty="0">
                <a:solidFill>
                  <a:srgbClr val="000099"/>
                </a:solidFill>
              </a:rPr>
              <a:t> </a:t>
            </a:r>
            <a:r>
              <a:rPr lang="en-US" altLang="en-US" sz="2400" dirty="0"/>
              <a:t>object-relational mapping system is widely used</a:t>
            </a:r>
            <a:endParaRPr lang="en-US" altLang="en-US" sz="2400" dirty="0"/>
          </a:p>
          <a:p>
            <a:pPr lvl="1"/>
            <a:r>
              <a:rPr lang="en-US" altLang="en-US" sz="2400" dirty="0">
                <a:ea typeface="MS PGothic" panose="020B0600070205080204" pitchFamily="34" charset="-128"/>
              </a:rPr>
              <a:t>Public domain system, runs on a variety of database systems</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Supports a query language that can express complex queries involving joins</a:t>
            </a:r>
            <a:endParaRPr lang="en-US" altLang="en-US" sz="2400" dirty="0">
              <a:ea typeface="MS PGothic" panose="020B0600070205080204" pitchFamily="34" charset="-128"/>
            </a:endParaRPr>
          </a:p>
          <a:p>
            <a:pPr lvl="2"/>
            <a:r>
              <a:rPr lang="en-US" altLang="en-US" sz="2400" dirty="0">
                <a:ea typeface="MS PGothic" panose="020B0600070205080204" pitchFamily="34" charset="-128"/>
              </a:rPr>
              <a:t>Translates queries into SQL queries</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Allows relationships to be mapped to sets associated with objects</a:t>
            </a:r>
            <a:endParaRPr lang="en-US" altLang="en-US" sz="2400" dirty="0">
              <a:ea typeface="MS PGothic" panose="020B0600070205080204" pitchFamily="34" charset="-128"/>
            </a:endParaRPr>
          </a:p>
          <a:p>
            <a:pPr lvl="2"/>
            <a:r>
              <a:rPr lang="en-US" altLang="en-US" sz="2400" dirty="0">
                <a:ea typeface="MS PGothic" panose="020B0600070205080204" pitchFamily="34" charset="-128"/>
              </a:rPr>
              <a:t>E.g., courses taken by a student can be a set in Student </a:t>
            </a:r>
            <a:r>
              <a:rPr lang="en-US" altLang="en-US" sz="2400" dirty="0" smtClean="0">
                <a:ea typeface="MS PGothic" panose="020B0600070205080204" pitchFamily="34" charset="-128"/>
              </a:rPr>
              <a:t>object</a:t>
            </a:r>
            <a:endParaRPr lang="en-US" altLang="en-US" sz="2400" dirty="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effectLst/>
              </a:rPr>
              <a:t>Web Services</a:t>
            </a:r>
            <a:endParaRPr lang="en-US" altLang="en-US">
              <a:effectLst/>
            </a:endParaRPr>
          </a:p>
        </p:txBody>
      </p:sp>
      <p:sp>
        <p:nvSpPr>
          <p:cNvPr id="38915" name="Rectangle 3"/>
          <p:cNvSpPr>
            <a:spLocks noGrp="1" noChangeArrowheads="1"/>
          </p:cNvSpPr>
          <p:nvPr>
            <p:ph type="body" idx="1"/>
          </p:nvPr>
        </p:nvSpPr>
        <p:spPr>
          <a:xfrm>
            <a:off x="768351" y="1093788"/>
            <a:ext cx="7736458" cy="4091823"/>
          </a:xfrm>
        </p:spPr>
        <p:txBody>
          <a:bodyPr/>
          <a:lstStyle/>
          <a:p>
            <a:r>
              <a:rPr lang="en-US" altLang="en-US" sz="2000" dirty="0"/>
              <a:t>Allow data on Web to be accessed using remote procedure call mechanism</a:t>
            </a:r>
            <a:endParaRPr lang="en-US" altLang="en-US" sz="2000" dirty="0"/>
          </a:p>
          <a:p>
            <a:r>
              <a:rPr lang="en-US" altLang="en-US" sz="2000" dirty="0"/>
              <a:t>Two approaches are widely used</a:t>
            </a:r>
            <a:endParaRPr lang="en-US" altLang="en-US" sz="2000" dirty="0"/>
          </a:p>
          <a:p>
            <a:pPr lvl="1"/>
            <a:r>
              <a:rPr lang="en-US" altLang="en-US" sz="2000" b="1" dirty="0">
                <a:solidFill>
                  <a:srgbClr val="002060"/>
                </a:solidFill>
                <a:ea typeface="MS PGothic" panose="020B0600070205080204" pitchFamily="34" charset="-128"/>
              </a:rPr>
              <a:t>Representation State Transfer (REST)</a:t>
            </a:r>
            <a:r>
              <a:rPr lang="en-US" altLang="en-US" sz="2000" dirty="0">
                <a:ea typeface="MS PGothic" panose="020B0600070205080204" pitchFamily="34" charset="-128"/>
              </a:rPr>
              <a:t>: allows use of standard HTTP request to a URL to execute a request and return data</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Returned data is encoded either in XML, or in </a:t>
            </a:r>
            <a:r>
              <a:rPr lang="en-US" altLang="en-US" sz="2000" b="1" dirty="0">
                <a:solidFill>
                  <a:srgbClr val="002060"/>
                </a:solidFill>
                <a:ea typeface="MS PGothic" panose="020B0600070205080204" pitchFamily="34" charset="-128"/>
              </a:rPr>
              <a:t>JavaScript Object Notation (JSON) </a:t>
            </a:r>
            <a:endParaRPr lang="en-US" altLang="en-US" sz="2000" dirty="0">
              <a:solidFill>
                <a:srgbClr val="002060"/>
              </a:solidFill>
              <a:ea typeface="MS PGothic" panose="020B0600070205080204" pitchFamily="34" charset="-128"/>
            </a:endParaRPr>
          </a:p>
          <a:p>
            <a:pPr lvl="1"/>
            <a:r>
              <a:rPr lang="en-US" altLang="en-US" sz="2000" b="1" dirty="0">
                <a:solidFill>
                  <a:srgbClr val="002060"/>
                </a:solidFill>
                <a:ea typeface="MS PGothic" panose="020B0600070205080204" pitchFamily="34" charset="-128"/>
              </a:rPr>
              <a:t>Big Web Services</a:t>
            </a:r>
            <a:r>
              <a:rPr lang="en-US" altLang="en-US" sz="2000" dirty="0">
                <a:ea typeface="MS PGothic" panose="020B0600070205080204" pitchFamily="34" charset="-128"/>
              </a:rPr>
              <a:t>: </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Uses XML representation for sending request data, as well as for returning results</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Standard protocol layer built on top of HTTP</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See Section 23.7.3</a:t>
            </a:r>
            <a:endParaRPr lang="en-US" altLang="en-US" sz="2000" b="1" dirty="0">
              <a:solidFill>
                <a:srgbClr val="000099"/>
              </a:solidFill>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effectLst/>
              </a:rPr>
              <a:t>Disconnected Operations</a:t>
            </a:r>
            <a:endParaRPr lang="en-US" altLang="en-US">
              <a:effectLst/>
            </a:endParaRPr>
          </a:p>
        </p:txBody>
      </p:sp>
      <p:sp>
        <p:nvSpPr>
          <p:cNvPr id="39939" name="Rectangle 3"/>
          <p:cNvSpPr>
            <a:spLocks noGrp="1" noChangeArrowheads="1"/>
          </p:cNvSpPr>
          <p:nvPr>
            <p:ph type="body" idx="1"/>
          </p:nvPr>
        </p:nvSpPr>
        <p:spPr>
          <a:xfrm>
            <a:off x="768350" y="1093789"/>
            <a:ext cx="7629693" cy="1408779"/>
          </a:xfrm>
        </p:spPr>
        <p:txBody>
          <a:bodyPr/>
          <a:lstStyle/>
          <a:p>
            <a:r>
              <a:rPr lang="en-US" altLang="en-US" sz="2400" dirty="0"/>
              <a:t>Tools for applications to use the Web when connected, but operate locally when disconnected from the Web</a:t>
            </a:r>
            <a:endParaRPr lang="en-US" altLang="en-US" sz="2400" dirty="0"/>
          </a:p>
          <a:p>
            <a:pPr lvl="1"/>
            <a:r>
              <a:rPr lang="en-US" altLang="en-US" sz="2400" dirty="0">
                <a:ea typeface="MS PGothic" panose="020B0600070205080204" pitchFamily="34" charset="-128"/>
              </a:rPr>
              <a:t>Make use of HTML5 local storage</a:t>
            </a:r>
            <a:endParaRPr lang="en-US" altLang="en-US" sz="2400" dirty="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dirty="0">
                <a:effectLst/>
              </a:rPr>
              <a:t>Rapid Application Development</a:t>
            </a:r>
            <a:endParaRPr lang="en-US" altLang="en-US" dirty="0">
              <a:effectLst/>
            </a:endParaRPr>
          </a:p>
        </p:txBody>
      </p:sp>
      <p:sp>
        <p:nvSpPr>
          <p:cNvPr id="40963" name="Rectangle 3"/>
          <p:cNvSpPr>
            <a:spLocks noGrp="1" noChangeArrowheads="1"/>
          </p:cNvSpPr>
          <p:nvPr>
            <p:ph type="body" idx="1"/>
          </p:nvPr>
        </p:nvSpPr>
        <p:spPr>
          <a:xfrm>
            <a:off x="380164" y="1087984"/>
            <a:ext cx="8465386" cy="4903745"/>
          </a:xfrm>
        </p:spPr>
        <p:txBody>
          <a:bodyPr/>
          <a:lstStyle/>
          <a:p>
            <a:pPr>
              <a:lnSpc>
                <a:spcPct val="90000"/>
              </a:lnSpc>
            </a:pPr>
            <a:r>
              <a:rPr lang="en-US" altLang="en-US" sz="2000" dirty="0"/>
              <a:t>A lot of effort is required to develop Web application interfaces</a:t>
            </a:r>
            <a:endParaRPr lang="en-US" altLang="en-US" sz="2000" dirty="0"/>
          </a:p>
          <a:p>
            <a:pPr lvl="1">
              <a:lnSpc>
                <a:spcPct val="90000"/>
              </a:lnSpc>
            </a:pPr>
            <a:r>
              <a:rPr lang="en-US" altLang="en-US" sz="2000" dirty="0">
                <a:ea typeface="MS PGothic" panose="020B0600070205080204" pitchFamily="34" charset="-128"/>
              </a:rPr>
              <a:t>More so, to support rich interaction functionality associated with Web 2.0 applications</a:t>
            </a:r>
            <a:endParaRPr lang="en-US" altLang="en-US" sz="2000" dirty="0">
              <a:ea typeface="MS PGothic" panose="020B0600070205080204" pitchFamily="34" charset="-128"/>
            </a:endParaRPr>
          </a:p>
          <a:p>
            <a:pPr>
              <a:lnSpc>
                <a:spcPct val="90000"/>
              </a:lnSpc>
            </a:pPr>
            <a:r>
              <a:rPr lang="en-US" altLang="en-US" sz="2000" dirty="0"/>
              <a:t>Several approaches to speed up application development</a:t>
            </a:r>
            <a:endParaRPr lang="en-US" altLang="en-US" sz="2000" dirty="0"/>
          </a:p>
          <a:p>
            <a:pPr lvl="1">
              <a:lnSpc>
                <a:spcPct val="90000"/>
              </a:lnSpc>
            </a:pPr>
            <a:r>
              <a:rPr lang="en-US" altLang="en-US" sz="2000" dirty="0">
                <a:ea typeface="MS PGothic" panose="020B0600070205080204" pitchFamily="34" charset="-128"/>
              </a:rPr>
              <a:t>Function library to generate user-interface elements</a:t>
            </a:r>
            <a:endParaRPr lang="en-US" altLang="en-US" sz="2000" dirty="0">
              <a:ea typeface="MS PGothic" panose="020B0600070205080204" pitchFamily="34" charset="-128"/>
            </a:endParaRPr>
          </a:p>
          <a:p>
            <a:pPr lvl="1">
              <a:lnSpc>
                <a:spcPct val="90000"/>
              </a:lnSpc>
            </a:pPr>
            <a:r>
              <a:rPr lang="en-US" altLang="en-US" sz="2000" dirty="0">
                <a:ea typeface="MS PGothic" panose="020B0600070205080204" pitchFamily="34" charset="-128"/>
              </a:rPr>
              <a:t>Drag-and-drop features in an IDE to create user-interface elements</a:t>
            </a:r>
            <a:endParaRPr lang="en-US" altLang="en-US" sz="2000" dirty="0">
              <a:ea typeface="MS PGothic" panose="020B0600070205080204" pitchFamily="34" charset="-128"/>
            </a:endParaRPr>
          </a:p>
          <a:p>
            <a:pPr lvl="1">
              <a:lnSpc>
                <a:spcPct val="90000"/>
              </a:lnSpc>
            </a:pPr>
            <a:r>
              <a:rPr lang="en-US" altLang="en-US" sz="2000" dirty="0">
                <a:ea typeface="MS PGothic" panose="020B0600070205080204" pitchFamily="34" charset="-128"/>
              </a:rPr>
              <a:t>Automatically generate code for user interface from a declarative specification</a:t>
            </a:r>
            <a:endParaRPr lang="en-US" altLang="en-US" sz="2000" dirty="0">
              <a:ea typeface="MS PGothic" panose="020B0600070205080204" pitchFamily="34" charset="-128"/>
            </a:endParaRPr>
          </a:p>
          <a:p>
            <a:pPr>
              <a:lnSpc>
                <a:spcPct val="90000"/>
              </a:lnSpc>
            </a:pPr>
            <a:r>
              <a:rPr lang="en-US" altLang="en-US" sz="2000" dirty="0"/>
              <a:t>Above features have been in used as part of </a:t>
            </a:r>
            <a:r>
              <a:rPr lang="en-US" altLang="en-US" sz="2000" b="1" dirty="0">
                <a:solidFill>
                  <a:srgbClr val="002060"/>
                </a:solidFill>
              </a:rPr>
              <a:t>rapid application development (RAD</a:t>
            </a:r>
            <a:r>
              <a:rPr lang="en-US" altLang="en-US" sz="2000" dirty="0">
                <a:solidFill>
                  <a:srgbClr val="002060"/>
                </a:solidFill>
              </a:rPr>
              <a:t>)</a:t>
            </a:r>
            <a:r>
              <a:rPr lang="en-US" altLang="en-US" sz="2000" dirty="0"/>
              <a:t> tools even before advent of Web</a:t>
            </a:r>
            <a:endParaRPr lang="en-US" altLang="en-US" sz="2000" dirty="0"/>
          </a:p>
          <a:p>
            <a:pPr>
              <a:lnSpc>
                <a:spcPct val="90000"/>
              </a:lnSpc>
            </a:pPr>
            <a:r>
              <a:rPr lang="en-US" altLang="en-US" sz="2000" dirty="0"/>
              <a:t>Web application development frameworks</a:t>
            </a:r>
            <a:endParaRPr lang="en-US" altLang="en-US" sz="2000" dirty="0"/>
          </a:p>
          <a:p>
            <a:pPr lvl="1">
              <a:lnSpc>
                <a:spcPct val="90000"/>
              </a:lnSpc>
            </a:pPr>
            <a:r>
              <a:rPr lang="en-US" altLang="en-US" sz="2000" dirty="0">
                <a:ea typeface="MS PGothic" panose="020B0600070205080204" pitchFamily="34" charset="-128"/>
              </a:rPr>
              <a:t>Java Server Faces (JSF) includes JSP tag library</a:t>
            </a:r>
            <a:endParaRPr lang="en-US" altLang="en-US" sz="2000" dirty="0">
              <a:ea typeface="MS PGothic" panose="020B0600070205080204" pitchFamily="34" charset="-128"/>
            </a:endParaRPr>
          </a:p>
          <a:p>
            <a:pPr lvl="1">
              <a:lnSpc>
                <a:spcPct val="90000"/>
              </a:lnSpc>
            </a:pPr>
            <a:r>
              <a:rPr lang="en-US" altLang="en-US" sz="2000" dirty="0">
                <a:ea typeface="MS PGothic" panose="020B0600070205080204" pitchFamily="34" charset="-128"/>
              </a:rPr>
              <a:t>Ruby on Rails</a:t>
            </a:r>
            <a:endParaRPr lang="en-US" altLang="en-US" sz="2000" dirty="0">
              <a:ea typeface="MS PGothic" panose="020B0600070205080204" pitchFamily="34" charset="-128"/>
            </a:endParaRPr>
          </a:p>
          <a:p>
            <a:pPr lvl="2">
              <a:lnSpc>
                <a:spcPct val="90000"/>
              </a:lnSpc>
            </a:pPr>
            <a:r>
              <a:rPr lang="en-US" altLang="en-US" sz="2000" dirty="0">
                <a:ea typeface="MS PGothic" panose="020B0600070205080204" pitchFamily="34" charset="-128"/>
              </a:rPr>
              <a:t>Allows easy creation of simple </a:t>
            </a:r>
            <a:r>
              <a:rPr lang="en-US" altLang="en-US" sz="2000" b="1" dirty="0">
                <a:solidFill>
                  <a:srgbClr val="002060"/>
                </a:solidFill>
                <a:ea typeface="MS PGothic" panose="020B0600070205080204" pitchFamily="34" charset="-128"/>
              </a:rPr>
              <a:t>CRUD</a:t>
            </a:r>
            <a:r>
              <a:rPr lang="en-US" altLang="en-US" sz="2000" dirty="0">
                <a:ea typeface="MS PGothic" panose="020B0600070205080204" pitchFamily="34" charset="-128"/>
              </a:rPr>
              <a:t> (create, read, update and delete) interfaces by code generation from database schema or object model</a:t>
            </a:r>
            <a:endParaRPr lang="en-US" altLang="en-US" sz="2000" dirty="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effectLst/>
              </a:rPr>
              <a:t>ASP.NET and Visual Studio</a:t>
            </a:r>
            <a:endParaRPr lang="en-US" altLang="en-US">
              <a:effectLst/>
            </a:endParaRPr>
          </a:p>
        </p:txBody>
      </p:sp>
      <p:sp>
        <p:nvSpPr>
          <p:cNvPr id="41987" name="Rectangle 3"/>
          <p:cNvSpPr>
            <a:spLocks noGrp="1" noChangeArrowheads="1"/>
          </p:cNvSpPr>
          <p:nvPr>
            <p:ph type="body" idx="1"/>
          </p:nvPr>
        </p:nvSpPr>
        <p:spPr>
          <a:xfrm>
            <a:off x="768351" y="1117853"/>
            <a:ext cx="7629926" cy="3622590"/>
          </a:xfrm>
        </p:spPr>
        <p:txBody>
          <a:bodyPr/>
          <a:lstStyle/>
          <a:p>
            <a:r>
              <a:rPr lang="en-US" altLang="en-US" sz="2000" dirty="0"/>
              <a:t>ASP.NET provides a variety of controls that are interpreted at server, and generate HTML code</a:t>
            </a:r>
            <a:endParaRPr lang="en-US" altLang="en-US" sz="2000" dirty="0"/>
          </a:p>
          <a:p>
            <a:r>
              <a:rPr lang="en-US" altLang="en-US" sz="2000" dirty="0"/>
              <a:t>Visual Studio provides drag-and-drop development using these controls</a:t>
            </a:r>
            <a:endParaRPr lang="en-US" altLang="en-US" sz="2000" dirty="0"/>
          </a:p>
          <a:p>
            <a:pPr lvl="1"/>
            <a:r>
              <a:rPr lang="en-US" altLang="en-US" sz="2000" dirty="0">
                <a:ea typeface="MS PGothic" panose="020B0600070205080204" pitchFamily="34" charset="-128"/>
              </a:rPr>
              <a:t>E.g., menus and list boxes can be associated with </a:t>
            </a:r>
            <a:r>
              <a:rPr lang="en-US" altLang="en-US" sz="2000" dirty="0" err="1">
                <a:ea typeface="MS PGothic" panose="020B0600070205080204" pitchFamily="34" charset="-128"/>
              </a:rPr>
              <a:t>DataSet</a:t>
            </a:r>
            <a:r>
              <a:rPr lang="en-US" altLang="en-US" sz="2000" dirty="0">
                <a:ea typeface="MS PGothic" panose="020B0600070205080204" pitchFamily="34" charset="-128"/>
              </a:rPr>
              <a:t> object</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Validator controls (constraints) can be added to form input fields</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JavaScript to enforce constraints at client, and separately enforced at server</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User actions such as selecting a value from a menu can be associated with actions at server</a:t>
            </a:r>
            <a:endParaRPr lang="en-US" altLang="en-US" sz="2000" dirty="0">
              <a:ea typeface="MS PGothic" panose="020B0600070205080204" pitchFamily="34" charset="-128"/>
            </a:endParaRPr>
          </a:p>
          <a:p>
            <a:pPr lvl="1"/>
            <a:r>
              <a:rPr lang="en-US" altLang="en-US" sz="2000" dirty="0" err="1">
                <a:ea typeface="MS PGothic" panose="020B0600070205080204" pitchFamily="34" charset="-128"/>
              </a:rPr>
              <a:t>DataGrid</a:t>
            </a:r>
            <a:r>
              <a:rPr lang="en-US" altLang="en-US" sz="2000" dirty="0">
                <a:ea typeface="MS PGothic" panose="020B0600070205080204" pitchFamily="34" charset="-128"/>
              </a:rPr>
              <a:t> provides convenient way of displaying SQL query results in tabular format</a:t>
            </a:r>
            <a:endParaRPr lang="en-US" altLang="en-US" sz="2000" dirty="0">
              <a:ea typeface="MS PGothic" panose="020B0600070205080204" pitchFamily="34" charset="-128"/>
            </a:endParaRP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4"/>
          <p:cNvSpPr>
            <a:spLocks noGrp="1" noChangeArrowheads="1"/>
          </p:cNvSpPr>
          <p:nvPr>
            <p:ph type="ctrTitle"/>
          </p:nvPr>
        </p:nvSpPr>
        <p:spPr/>
        <p:txBody>
          <a:bodyPr/>
          <a:lstStyle/>
          <a:p>
            <a:r>
              <a:rPr lang="en-US" altLang="en-US">
                <a:effectLst/>
              </a:rPr>
              <a:t>Application Performance</a:t>
            </a:r>
            <a:endParaRPr lang="en-US" altLang="en-US">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678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Improving Web Server Performance</a:t>
            </a:r>
            <a:endParaRPr lang="en-US" altLang="en-US">
              <a:effectLst>
                <a:outerShdw blurRad="38100" dist="38100" dir="2700000" algn="tl">
                  <a:srgbClr val="C0C0C0"/>
                </a:outerShdw>
              </a:effectLst>
            </a:endParaRPr>
          </a:p>
        </p:txBody>
      </p:sp>
      <p:sp>
        <p:nvSpPr>
          <p:cNvPr id="44035" name="Rectangle 3"/>
          <p:cNvSpPr>
            <a:spLocks noGrp="1" noChangeArrowheads="1"/>
          </p:cNvSpPr>
          <p:nvPr>
            <p:ph type="body" idx="1"/>
          </p:nvPr>
        </p:nvSpPr>
        <p:spPr>
          <a:xfrm>
            <a:off x="768350" y="1093788"/>
            <a:ext cx="7647681" cy="4524959"/>
          </a:xfrm>
        </p:spPr>
        <p:txBody>
          <a:bodyPr/>
          <a:lstStyle/>
          <a:p>
            <a:pPr>
              <a:lnSpc>
                <a:spcPct val="90000"/>
              </a:lnSpc>
            </a:pPr>
            <a:r>
              <a:rPr lang="en-US" altLang="en-US" dirty="0"/>
              <a:t>Performance is an issue for popular Web sites </a:t>
            </a:r>
            <a:endParaRPr lang="en-US" altLang="en-US" dirty="0"/>
          </a:p>
          <a:p>
            <a:pPr lvl="1">
              <a:lnSpc>
                <a:spcPct val="90000"/>
              </a:lnSpc>
            </a:pPr>
            <a:r>
              <a:rPr lang="en-US" altLang="en-US" dirty="0">
                <a:ea typeface="MS PGothic" panose="020B0600070205080204" pitchFamily="34" charset="-128"/>
              </a:rPr>
              <a:t>May be accessed by millions of users every day, thousands of requests per second at peak time</a:t>
            </a:r>
            <a:endParaRPr lang="en-US" altLang="en-US" dirty="0">
              <a:ea typeface="MS PGothic" panose="020B0600070205080204" pitchFamily="34" charset="-128"/>
            </a:endParaRPr>
          </a:p>
          <a:p>
            <a:pPr>
              <a:lnSpc>
                <a:spcPct val="90000"/>
              </a:lnSpc>
            </a:pPr>
            <a:r>
              <a:rPr lang="en-US" altLang="en-US" dirty="0"/>
              <a:t>Caching techniques used to reduce cost of serving pages by exploiting commonalities between requests</a:t>
            </a:r>
            <a:endParaRPr lang="en-US" altLang="en-US" dirty="0"/>
          </a:p>
          <a:p>
            <a:pPr lvl="1">
              <a:lnSpc>
                <a:spcPct val="90000"/>
              </a:lnSpc>
            </a:pPr>
            <a:r>
              <a:rPr lang="en-US" altLang="en-US" dirty="0">
                <a:ea typeface="MS PGothic" panose="020B0600070205080204" pitchFamily="34" charset="-128"/>
              </a:rPr>
              <a:t>At the server site:</a:t>
            </a:r>
            <a:endParaRPr lang="en-US" altLang="en-US" dirty="0">
              <a:ea typeface="MS PGothic" panose="020B0600070205080204" pitchFamily="34" charset="-128"/>
            </a:endParaRPr>
          </a:p>
          <a:p>
            <a:pPr lvl="2">
              <a:lnSpc>
                <a:spcPct val="90000"/>
              </a:lnSpc>
            </a:pPr>
            <a:r>
              <a:rPr lang="en-US" altLang="en-US" dirty="0">
                <a:ea typeface="MS PGothic" panose="020B0600070205080204" pitchFamily="34" charset="-128"/>
              </a:rPr>
              <a:t>Caching of JDBC connections between servlet requests</a:t>
            </a:r>
            <a:endParaRPr lang="en-US" altLang="en-US" dirty="0">
              <a:ea typeface="MS PGothic" panose="020B0600070205080204" pitchFamily="34" charset="-128"/>
            </a:endParaRPr>
          </a:p>
          <a:p>
            <a:pPr lvl="3">
              <a:lnSpc>
                <a:spcPct val="90000"/>
              </a:lnSpc>
            </a:pPr>
            <a:r>
              <a:rPr lang="en-US" altLang="en-US" dirty="0">
                <a:ea typeface="MS PGothic" panose="020B0600070205080204" pitchFamily="34" charset="-128"/>
              </a:rPr>
              <a:t>a.k.a.</a:t>
            </a:r>
            <a:r>
              <a:rPr lang="en-US" altLang="en-US" b="1" dirty="0">
                <a:solidFill>
                  <a:srgbClr val="000099"/>
                </a:solidFill>
                <a:ea typeface="MS PGothic" panose="020B0600070205080204" pitchFamily="34" charset="-128"/>
              </a:rPr>
              <a:t> </a:t>
            </a:r>
            <a:r>
              <a:rPr lang="en-US" altLang="en-US" b="1" dirty="0">
                <a:solidFill>
                  <a:srgbClr val="002060"/>
                </a:solidFill>
                <a:ea typeface="MS PGothic" panose="020B0600070205080204" pitchFamily="34" charset="-128"/>
              </a:rPr>
              <a:t>connection pooling</a:t>
            </a:r>
            <a:endParaRPr lang="en-US" altLang="en-US" b="1" dirty="0">
              <a:solidFill>
                <a:srgbClr val="002060"/>
              </a:solidFill>
              <a:ea typeface="MS PGothic" panose="020B0600070205080204" pitchFamily="34" charset="-128"/>
            </a:endParaRPr>
          </a:p>
          <a:p>
            <a:pPr lvl="2">
              <a:lnSpc>
                <a:spcPct val="90000"/>
              </a:lnSpc>
            </a:pPr>
            <a:r>
              <a:rPr lang="en-US" altLang="en-US" dirty="0">
                <a:ea typeface="MS PGothic" panose="020B0600070205080204" pitchFamily="34" charset="-128"/>
              </a:rPr>
              <a:t>Caching results of database queries</a:t>
            </a:r>
            <a:endParaRPr lang="en-US" altLang="en-US" dirty="0">
              <a:ea typeface="MS PGothic" panose="020B0600070205080204" pitchFamily="34" charset="-128"/>
            </a:endParaRPr>
          </a:p>
          <a:p>
            <a:pPr lvl="3">
              <a:lnSpc>
                <a:spcPct val="90000"/>
              </a:lnSpc>
            </a:pPr>
            <a:r>
              <a:rPr lang="en-US" altLang="en-US" dirty="0">
                <a:ea typeface="MS PGothic" panose="020B0600070205080204" pitchFamily="34" charset="-128"/>
              </a:rPr>
              <a:t>Cached results must be updated if underlying database changes</a:t>
            </a:r>
            <a:endParaRPr lang="en-US" altLang="en-US" dirty="0">
              <a:ea typeface="MS PGothic" panose="020B0600070205080204" pitchFamily="34" charset="-128"/>
            </a:endParaRPr>
          </a:p>
          <a:p>
            <a:pPr lvl="2">
              <a:lnSpc>
                <a:spcPct val="90000"/>
              </a:lnSpc>
            </a:pPr>
            <a:r>
              <a:rPr lang="en-US" altLang="en-US" dirty="0">
                <a:ea typeface="MS PGothic" panose="020B0600070205080204" pitchFamily="34" charset="-128"/>
              </a:rPr>
              <a:t>Caching of generated HTML</a:t>
            </a:r>
            <a:endParaRPr lang="en-US" altLang="en-US" dirty="0">
              <a:ea typeface="MS PGothic" panose="020B0600070205080204" pitchFamily="34" charset="-128"/>
            </a:endParaRPr>
          </a:p>
          <a:p>
            <a:pPr lvl="1">
              <a:lnSpc>
                <a:spcPct val="90000"/>
              </a:lnSpc>
            </a:pPr>
            <a:r>
              <a:rPr lang="en-US" altLang="en-US" dirty="0">
                <a:ea typeface="MS PGothic" panose="020B0600070205080204" pitchFamily="34" charset="-128"/>
              </a:rPr>
              <a:t>At the client</a:t>
            </a:r>
            <a:r>
              <a:rPr lang="ja-JP" altLang="en-US" dirty="0">
                <a:ea typeface="MS PGothic" panose="020B0600070205080204" pitchFamily="34" charset="-128"/>
              </a:rPr>
              <a:t>’</a:t>
            </a:r>
            <a:r>
              <a:rPr lang="en-US" altLang="ja-JP" dirty="0">
                <a:ea typeface="MS PGothic" panose="020B0600070205080204" pitchFamily="34" charset="-128"/>
              </a:rPr>
              <a:t>s network</a:t>
            </a:r>
            <a:endParaRPr lang="en-US" altLang="ja-JP" dirty="0">
              <a:ea typeface="MS PGothic" panose="020B0600070205080204" pitchFamily="34" charset="-128"/>
            </a:endParaRPr>
          </a:p>
          <a:p>
            <a:pPr lvl="2">
              <a:lnSpc>
                <a:spcPct val="90000"/>
              </a:lnSpc>
            </a:pPr>
            <a:r>
              <a:rPr lang="en-US" altLang="en-US" dirty="0">
                <a:ea typeface="MS PGothic" panose="020B0600070205080204" pitchFamily="34" charset="-128"/>
              </a:rPr>
              <a:t>Caching of pages by Web proxy</a:t>
            </a:r>
            <a:endParaRPr lang="en-US" altLang="en-US" dirty="0">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effectLst/>
              </a:rPr>
              <a:t>Application Architecture Evolution</a:t>
            </a:r>
            <a:endParaRPr lang="en-US" altLang="en-US">
              <a:effectLst/>
            </a:endParaRPr>
          </a:p>
        </p:txBody>
      </p:sp>
      <p:sp>
        <p:nvSpPr>
          <p:cNvPr id="8195" name="Rectangle 3"/>
          <p:cNvSpPr>
            <a:spLocks noGrp="1" noChangeArrowheads="1"/>
          </p:cNvSpPr>
          <p:nvPr>
            <p:ph type="body" idx="1"/>
          </p:nvPr>
        </p:nvSpPr>
        <p:spPr>
          <a:xfrm>
            <a:off x="768350" y="1034153"/>
            <a:ext cx="7788513" cy="1986296"/>
          </a:xfrm>
        </p:spPr>
        <p:txBody>
          <a:bodyPr/>
          <a:lstStyle/>
          <a:p>
            <a:r>
              <a:rPr lang="en-US" altLang="en-US" sz="2000" dirty="0"/>
              <a:t>Three distinct era</a:t>
            </a:r>
            <a:r>
              <a:rPr lang="ja-JP" altLang="en-US" sz="2000" dirty="0"/>
              <a:t>’</a:t>
            </a:r>
            <a:r>
              <a:rPr lang="en-US" altLang="ja-JP" sz="2000" dirty="0"/>
              <a:t>s of application architecture</a:t>
            </a:r>
            <a:endParaRPr lang="en-US" altLang="ja-JP" sz="2000" dirty="0"/>
          </a:p>
          <a:p>
            <a:pPr lvl="1"/>
            <a:r>
              <a:rPr lang="en-US" altLang="en-US" sz="2000" dirty="0">
                <a:ea typeface="MS PGothic" panose="020B0600070205080204" pitchFamily="34" charset="-128"/>
              </a:rPr>
              <a:t>Mainframe (1960</a:t>
            </a:r>
            <a:r>
              <a:rPr lang="ja-JP" altLang="en-US" sz="2000" dirty="0">
                <a:ea typeface="MS PGothic" panose="020B0600070205080204" pitchFamily="34" charset="-128"/>
              </a:rPr>
              <a:t>’</a:t>
            </a:r>
            <a:r>
              <a:rPr lang="en-US" altLang="ja-JP" sz="2000" dirty="0">
                <a:ea typeface="MS PGothic" panose="020B0600070205080204" pitchFamily="34" charset="-128"/>
              </a:rPr>
              <a:t>s and 70</a:t>
            </a:r>
            <a:r>
              <a:rPr lang="ja-JP" altLang="en-US" sz="2000" dirty="0">
                <a:ea typeface="MS PGothic" panose="020B0600070205080204" pitchFamily="34" charset="-128"/>
              </a:rPr>
              <a:t>’</a:t>
            </a:r>
            <a:r>
              <a:rPr lang="en-US" altLang="ja-JP" sz="2000" dirty="0">
                <a:ea typeface="MS PGothic" panose="020B0600070205080204" pitchFamily="34" charset="-128"/>
              </a:rPr>
              <a:t>s)</a:t>
            </a:r>
            <a:endParaRPr lang="en-US" altLang="ja-JP" sz="2000" dirty="0">
              <a:ea typeface="MS PGothic" panose="020B0600070205080204" pitchFamily="34" charset="-128"/>
            </a:endParaRPr>
          </a:p>
          <a:p>
            <a:pPr lvl="1"/>
            <a:r>
              <a:rPr lang="en-US" altLang="en-US" sz="2000" dirty="0">
                <a:ea typeface="MS PGothic" panose="020B0600070205080204" pitchFamily="34" charset="-128"/>
              </a:rPr>
              <a:t>Personal computer era (1980</a:t>
            </a:r>
            <a:r>
              <a:rPr lang="ja-JP" altLang="en-US" sz="2000" dirty="0">
                <a:ea typeface="MS PGothic" panose="020B0600070205080204" pitchFamily="34" charset="-128"/>
              </a:rPr>
              <a:t>’</a:t>
            </a:r>
            <a:r>
              <a:rPr lang="en-US" altLang="ja-JP" sz="2000" dirty="0">
                <a:ea typeface="MS PGothic" panose="020B0600070205080204" pitchFamily="34" charset="-128"/>
              </a:rPr>
              <a:t>s)</a:t>
            </a:r>
            <a:endParaRPr lang="en-US" altLang="ja-JP" sz="2000" dirty="0">
              <a:ea typeface="MS PGothic" panose="020B0600070205080204" pitchFamily="34" charset="-128"/>
            </a:endParaRPr>
          </a:p>
          <a:p>
            <a:pPr lvl="1"/>
            <a:r>
              <a:rPr lang="en-US" altLang="en-US" sz="2000" dirty="0">
                <a:ea typeface="MS PGothic" panose="020B0600070205080204" pitchFamily="34" charset="-128"/>
              </a:rPr>
              <a:t>Web era (mid 1990</a:t>
            </a:r>
            <a:r>
              <a:rPr lang="ja-JP" altLang="en-US" sz="2000" dirty="0">
                <a:ea typeface="MS PGothic" panose="020B0600070205080204" pitchFamily="34" charset="-128"/>
              </a:rPr>
              <a:t>’</a:t>
            </a:r>
            <a:r>
              <a:rPr lang="en-US" altLang="ja-JP" sz="2000" dirty="0">
                <a:ea typeface="MS PGothic" panose="020B0600070205080204" pitchFamily="34" charset="-128"/>
              </a:rPr>
              <a:t>s onwards)</a:t>
            </a:r>
            <a:endParaRPr lang="en-US" altLang="ja-JP" sz="2000" dirty="0">
              <a:ea typeface="MS PGothic" panose="020B0600070205080204" pitchFamily="34" charset="-128"/>
            </a:endParaRPr>
          </a:p>
          <a:p>
            <a:pPr lvl="1"/>
            <a:r>
              <a:rPr lang="en-US" altLang="ja-JP" sz="2000" dirty="0">
                <a:ea typeface="MS PGothic" panose="020B0600070205080204" pitchFamily="34" charset="-128"/>
              </a:rPr>
              <a:t>Web and Smartphone era (2010 onwards)</a:t>
            </a:r>
            <a:endParaRPr lang="en-US" altLang="ja-JP" sz="2000" dirty="0">
              <a:ea typeface="MS PGothic" panose="020B0600070205080204" pitchFamily="34" charset="-128"/>
            </a:endParaRPr>
          </a:p>
        </p:txBody>
      </p:sp>
      <p:pic>
        <p:nvPicPr>
          <p:cNvPr id="8196" name="Picture 5"/>
          <p:cNvPicPr>
            <a:picLocks noChangeAspect="1" noChangeArrowheads="1"/>
          </p:cNvPicPr>
          <p:nvPr/>
        </p:nvPicPr>
        <p:blipFill>
          <a:blip r:embed="rId1"/>
          <a:srcRect/>
          <a:stretch>
            <a:fillRect/>
          </a:stretch>
        </p:blipFill>
        <p:spPr bwMode="auto">
          <a:xfrm>
            <a:off x="955992" y="3167504"/>
            <a:ext cx="7788513" cy="245848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ctrTitle"/>
          </p:nvPr>
        </p:nvSpPr>
        <p:spPr/>
        <p:txBody>
          <a:bodyPr/>
          <a:lstStyle/>
          <a:p>
            <a:r>
              <a:rPr lang="en-US" altLang="en-US">
                <a:effectLst/>
              </a:rPr>
              <a:t>Application Security</a:t>
            </a:r>
            <a:endParaRPr lang="en-US" altLang="en-US">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SQL Injection</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409075" y="901284"/>
            <a:ext cx="8608910" cy="4903787"/>
          </a:xfrm>
        </p:spPr>
        <p:txBody>
          <a:bodyPr lIns="91440"/>
          <a:lstStyle/>
          <a:p>
            <a:r>
              <a:rPr lang="en-US" altLang="en-US" sz="1800" dirty="0"/>
              <a:t>Suppose query is constructed using</a:t>
            </a:r>
            <a:endParaRPr lang="en-US" altLang="en-US" sz="1800" dirty="0"/>
          </a:p>
          <a:p>
            <a:pPr lvl="1"/>
            <a:r>
              <a:rPr lang="en-US" altLang="en-US" sz="1800" dirty="0">
                <a:solidFill>
                  <a:srgbClr val="993300"/>
                </a:solidFill>
                <a:ea typeface="MS PGothic" panose="020B0600070205080204" pitchFamily="34" charset="-128"/>
              </a:rPr>
              <a:t>"select * from instructor where name = </a:t>
            </a:r>
            <a:r>
              <a:rPr lang="ja-JP" altLang="en-US" sz="1800" dirty="0">
                <a:solidFill>
                  <a:srgbClr val="993300"/>
                </a:solidFill>
                <a:ea typeface="MS PGothic" panose="020B0600070205080204" pitchFamily="34" charset="-128"/>
              </a:rPr>
              <a:t>’</a:t>
            </a:r>
            <a:r>
              <a:rPr lang="en-US" altLang="ja-JP" sz="1800" dirty="0">
                <a:solidFill>
                  <a:srgbClr val="993300"/>
                </a:solidFill>
                <a:ea typeface="MS PGothic" panose="020B0600070205080204" pitchFamily="34" charset="-128"/>
              </a:rPr>
              <a:t>" + name + "</a:t>
            </a:r>
            <a:r>
              <a:rPr lang="ja-JP" altLang="en-US" sz="1800" dirty="0">
                <a:solidFill>
                  <a:srgbClr val="993300"/>
                </a:solidFill>
                <a:ea typeface="MS PGothic" panose="020B0600070205080204" pitchFamily="34" charset="-128"/>
              </a:rPr>
              <a:t>’</a:t>
            </a:r>
            <a:r>
              <a:rPr lang="en-US" altLang="ja-JP" sz="1800" dirty="0">
                <a:solidFill>
                  <a:srgbClr val="993300"/>
                </a:solidFill>
                <a:ea typeface="MS PGothic" panose="020B0600070205080204" pitchFamily="34" charset="-128"/>
              </a:rPr>
              <a:t>"</a:t>
            </a:r>
            <a:endParaRPr lang="en-US" altLang="ja-JP" sz="1800" dirty="0">
              <a:solidFill>
                <a:srgbClr val="993300"/>
              </a:solidFill>
              <a:ea typeface="MS PGothic" panose="020B0600070205080204" pitchFamily="34" charset="-128"/>
            </a:endParaRPr>
          </a:p>
          <a:p>
            <a:r>
              <a:rPr lang="en-US" altLang="en-US" sz="1800" dirty="0"/>
              <a:t>Suppose the user, instead of entering a name, enters:</a:t>
            </a:r>
            <a:endParaRPr lang="en-US" altLang="en-US" sz="1800" dirty="0"/>
          </a:p>
          <a:p>
            <a:pPr lvl="1"/>
            <a:r>
              <a:rPr lang="en-US" altLang="en-US" sz="1800" dirty="0">
                <a:ea typeface="MS PGothic" panose="020B0600070205080204" pitchFamily="34" charset="-128"/>
              </a:rPr>
              <a:t>X</a:t>
            </a:r>
            <a:r>
              <a:rPr lang="ja-JP" altLang="en-US" sz="1800" dirty="0">
                <a:ea typeface="MS PGothic" panose="020B0600070205080204" pitchFamily="34" charset="-128"/>
              </a:rPr>
              <a:t>’</a:t>
            </a:r>
            <a:r>
              <a:rPr lang="en-US" altLang="ja-JP" sz="1800" dirty="0">
                <a:ea typeface="MS PGothic" panose="020B0600070205080204" pitchFamily="34" charset="-128"/>
              </a:rPr>
              <a:t> or </a:t>
            </a:r>
            <a:r>
              <a:rPr lang="ja-JP" altLang="en-US" sz="1800" dirty="0">
                <a:ea typeface="MS PGothic" panose="020B0600070205080204" pitchFamily="34" charset="-128"/>
              </a:rPr>
              <a:t>’</a:t>
            </a:r>
            <a:r>
              <a:rPr lang="en-US" altLang="ja-JP" sz="1800" dirty="0">
                <a:ea typeface="MS PGothic" panose="020B0600070205080204" pitchFamily="34" charset="-128"/>
              </a:rPr>
              <a:t>Y</a:t>
            </a:r>
            <a:r>
              <a:rPr lang="ja-JP" altLang="en-US" sz="1800" dirty="0">
                <a:ea typeface="MS PGothic" panose="020B0600070205080204" pitchFamily="34" charset="-128"/>
              </a:rPr>
              <a:t>’</a:t>
            </a:r>
            <a:r>
              <a:rPr lang="en-US" altLang="ja-JP" sz="1800" dirty="0">
                <a:ea typeface="MS PGothic" panose="020B0600070205080204" pitchFamily="34" charset="-128"/>
              </a:rPr>
              <a:t> = </a:t>
            </a:r>
            <a:r>
              <a:rPr lang="ja-JP" altLang="en-US" sz="1800" dirty="0">
                <a:ea typeface="MS PGothic" panose="020B0600070205080204" pitchFamily="34" charset="-128"/>
              </a:rPr>
              <a:t>’</a:t>
            </a:r>
            <a:r>
              <a:rPr lang="en-US" altLang="ja-JP" sz="1800" dirty="0">
                <a:ea typeface="MS PGothic" panose="020B0600070205080204" pitchFamily="34" charset="-128"/>
              </a:rPr>
              <a:t>Y</a:t>
            </a:r>
            <a:endParaRPr lang="en-US" altLang="ja-JP" sz="1800" dirty="0">
              <a:ea typeface="MS PGothic" panose="020B0600070205080204" pitchFamily="34" charset="-128"/>
            </a:endParaRPr>
          </a:p>
          <a:p>
            <a:r>
              <a:rPr lang="en-US" altLang="en-US" sz="1800" dirty="0"/>
              <a:t>then the resulting statement becomes:</a:t>
            </a:r>
            <a:endParaRPr lang="en-US" altLang="en-US" sz="1800" dirty="0"/>
          </a:p>
          <a:p>
            <a:pPr lvl="1"/>
            <a:r>
              <a:rPr lang="en-US" altLang="en-US" sz="1800" dirty="0">
                <a:solidFill>
                  <a:srgbClr val="993300"/>
                </a:solidFill>
                <a:ea typeface="MS PGothic" panose="020B0600070205080204" pitchFamily="34" charset="-128"/>
              </a:rPr>
              <a:t>"select * from instructor where name = </a:t>
            </a:r>
            <a:r>
              <a:rPr lang="ja-JP" altLang="en-US" sz="1800" dirty="0">
                <a:solidFill>
                  <a:srgbClr val="993300"/>
                </a:solidFill>
                <a:ea typeface="MS PGothic" panose="020B0600070205080204" pitchFamily="34" charset="-128"/>
              </a:rPr>
              <a:t>’</a:t>
            </a:r>
            <a:r>
              <a:rPr lang="en-US" altLang="ja-JP" sz="1800" dirty="0">
                <a:solidFill>
                  <a:srgbClr val="993300"/>
                </a:solidFill>
                <a:ea typeface="MS PGothic" panose="020B0600070205080204" pitchFamily="34" charset="-128"/>
              </a:rPr>
              <a:t>" + "X</a:t>
            </a:r>
            <a:r>
              <a:rPr lang="ja-JP" altLang="en-US" sz="1800" dirty="0">
                <a:solidFill>
                  <a:srgbClr val="993300"/>
                </a:solidFill>
                <a:ea typeface="MS PGothic" panose="020B0600070205080204" pitchFamily="34" charset="-128"/>
              </a:rPr>
              <a:t>’</a:t>
            </a:r>
            <a:r>
              <a:rPr lang="en-US" altLang="ja-JP" sz="1800" dirty="0">
                <a:solidFill>
                  <a:srgbClr val="993300"/>
                </a:solidFill>
                <a:ea typeface="MS PGothic" panose="020B0600070205080204" pitchFamily="34" charset="-128"/>
              </a:rPr>
              <a:t> or </a:t>
            </a:r>
            <a:r>
              <a:rPr lang="ja-JP" altLang="en-US" sz="1800" dirty="0">
                <a:solidFill>
                  <a:srgbClr val="993300"/>
                </a:solidFill>
                <a:ea typeface="MS PGothic" panose="020B0600070205080204" pitchFamily="34" charset="-128"/>
              </a:rPr>
              <a:t>’</a:t>
            </a:r>
            <a:r>
              <a:rPr lang="en-US" altLang="ja-JP" sz="1800" dirty="0">
                <a:solidFill>
                  <a:srgbClr val="993300"/>
                </a:solidFill>
                <a:ea typeface="MS PGothic" panose="020B0600070205080204" pitchFamily="34" charset="-128"/>
              </a:rPr>
              <a:t>Y</a:t>
            </a:r>
            <a:r>
              <a:rPr lang="ja-JP" altLang="en-US" sz="1800" dirty="0">
                <a:solidFill>
                  <a:srgbClr val="993300"/>
                </a:solidFill>
                <a:ea typeface="MS PGothic" panose="020B0600070205080204" pitchFamily="34" charset="-128"/>
              </a:rPr>
              <a:t>’</a:t>
            </a:r>
            <a:r>
              <a:rPr lang="en-US" altLang="ja-JP" sz="1800" dirty="0">
                <a:solidFill>
                  <a:srgbClr val="993300"/>
                </a:solidFill>
                <a:ea typeface="MS PGothic" panose="020B0600070205080204" pitchFamily="34" charset="-128"/>
              </a:rPr>
              <a:t> = </a:t>
            </a:r>
            <a:r>
              <a:rPr lang="ja-JP" altLang="en-US" sz="1800" dirty="0">
                <a:solidFill>
                  <a:srgbClr val="993300"/>
                </a:solidFill>
                <a:ea typeface="MS PGothic" panose="020B0600070205080204" pitchFamily="34" charset="-128"/>
              </a:rPr>
              <a:t>’</a:t>
            </a:r>
            <a:r>
              <a:rPr lang="en-US" altLang="ja-JP" sz="1800" dirty="0">
                <a:solidFill>
                  <a:srgbClr val="993300"/>
                </a:solidFill>
                <a:ea typeface="MS PGothic" panose="020B0600070205080204" pitchFamily="34" charset="-128"/>
              </a:rPr>
              <a:t>Y" + "</a:t>
            </a:r>
            <a:r>
              <a:rPr lang="ja-JP" altLang="en-US" sz="1800" dirty="0">
                <a:solidFill>
                  <a:srgbClr val="993300"/>
                </a:solidFill>
                <a:ea typeface="MS PGothic" panose="020B0600070205080204" pitchFamily="34" charset="-128"/>
              </a:rPr>
              <a:t>’</a:t>
            </a:r>
            <a:r>
              <a:rPr lang="en-US" altLang="ja-JP" sz="1800" dirty="0">
                <a:solidFill>
                  <a:srgbClr val="993300"/>
                </a:solidFill>
                <a:ea typeface="MS PGothic" panose="020B0600070205080204" pitchFamily="34" charset="-128"/>
              </a:rPr>
              <a:t>"</a:t>
            </a:r>
            <a:endParaRPr lang="en-US" altLang="ja-JP" sz="1800" dirty="0">
              <a:solidFill>
                <a:srgbClr val="993300"/>
              </a:solidFill>
              <a:ea typeface="MS PGothic" panose="020B0600070205080204" pitchFamily="34" charset="-128"/>
            </a:endParaRPr>
          </a:p>
          <a:p>
            <a:pPr lvl="1"/>
            <a:r>
              <a:rPr lang="en-US" altLang="en-US" sz="1800" dirty="0">
                <a:ea typeface="MS PGothic" panose="020B0600070205080204" pitchFamily="34" charset="-128"/>
              </a:rPr>
              <a:t>which is:</a:t>
            </a:r>
            <a:endParaRPr lang="en-US" altLang="en-US" sz="1800" dirty="0">
              <a:ea typeface="MS PGothic" panose="020B0600070205080204" pitchFamily="34" charset="-128"/>
            </a:endParaRPr>
          </a:p>
          <a:p>
            <a:pPr lvl="2"/>
            <a:r>
              <a:rPr lang="en-US" altLang="en-US" sz="1800" dirty="0">
                <a:solidFill>
                  <a:srgbClr val="993300"/>
                </a:solidFill>
                <a:ea typeface="MS PGothic" panose="020B0600070205080204" pitchFamily="34" charset="-128"/>
              </a:rPr>
              <a:t>select * from instructor where name = </a:t>
            </a:r>
            <a:r>
              <a:rPr lang="ja-JP" altLang="en-US" sz="1800" dirty="0">
                <a:solidFill>
                  <a:srgbClr val="993300"/>
                </a:solidFill>
                <a:ea typeface="MS PGothic" panose="020B0600070205080204" pitchFamily="34" charset="-128"/>
              </a:rPr>
              <a:t>’</a:t>
            </a:r>
            <a:r>
              <a:rPr lang="en-US" altLang="ja-JP" sz="1800" dirty="0">
                <a:solidFill>
                  <a:srgbClr val="993300"/>
                </a:solidFill>
                <a:ea typeface="MS PGothic" panose="020B0600070205080204" pitchFamily="34" charset="-128"/>
              </a:rPr>
              <a:t>X</a:t>
            </a:r>
            <a:r>
              <a:rPr lang="ja-JP" altLang="en-US" sz="1800" dirty="0">
                <a:solidFill>
                  <a:srgbClr val="993300"/>
                </a:solidFill>
                <a:ea typeface="MS PGothic" panose="020B0600070205080204" pitchFamily="34" charset="-128"/>
              </a:rPr>
              <a:t>’</a:t>
            </a:r>
            <a:r>
              <a:rPr lang="en-US" altLang="ja-JP" sz="1800" dirty="0">
                <a:solidFill>
                  <a:srgbClr val="993300"/>
                </a:solidFill>
                <a:ea typeface="MS PGothic" panose="020B0600070205080204" pitchFamily="34" charset="-128"/>
              </a:rPr>
              <a:t> or </a:t>
            </a:r>
            <a:r>
              <a:rPr lang="ja-JP" altLang="en-US" sz="1800" dirty="0">
                <a:solidFill>
                  <a:srgbClr val="993300"/>
                </a:solidFill>
                <a:ea typeface="MS PGothic" panose="020B0600070205080204" pitchFamily="34" charset="-128"/>
              </a:rPr>
              <a:t>’</a:t>
            </a:r>
            <a:r>
              <a:rPr lang="en-US" altLang="ja-JP" sz="1800" dirty="0">
                <a:solidFill>
                  <a:srgbClr val="993300"/>
                </a:solidFill>
                <a:ea typeface="MS PGothic" panose="020B0600070205080204" pitchFamily="34" charset="-128"/>
              </a:rPr>
              <a:t>Y</a:t>
            </a:r>
            <a:r>
              <a:rPr lang="ja-JP" altLang="en-US" sz="1800" dirty="0">
                <a:solidFill>
                  <a:srgbClr val="993300"/>
                </a:solidFill>
                <a:ea typeface="MS PGothic" panose="020B0600070205080204" pitchFamily="34" charset="-128"/>
              </a:rPr>
              <a:t>’</a:t>
            </a:r>
            <a:r>
              <a:rPr lang="en-US" altLang="ja-JP" sz="1800" dirty="0">
                <a:solidFill>
                  <a:srgbClr val="993300"/>
                </a:solidFill>
                <a:ea typeface="MS PGothic" panose="020B0600070205080204" pitchFamily="34" charset="-128"/>
              </a:rPr>
              <a:t> = </a:t>
            </a:r>
            <a:r>
              <a:rPr lang="ja-JP" altLang="en-US" sz="1800" dirty="0">
                <a:solidFill>
                  <a:srgbClr val="993300"/>
                </a:solidFill>
                <a:ea typeface="MS PGothic" panose="020B0600070205080204" pitchFamily="34" charset="-128"/>
              </a:rPr>
              <a:t>’</a:t>
            </a:r>
            <a:r>
              <a:rPr lang="en-US" altLang="ja-JP" sz="1800" dirty="0">
                <a:solidFill>
                  <a:srgbClr val="993300"/>
                </a:solidFill>
                <a:ea typeface="MS PGothic" panose="020B0600070205080204" pitchFamily="34" charset="-128"/>
              </a:rPr>
              <a:t>Y</a:t>
            </a:r>
            <a:r>
              <a:rPr lang="ja-JP" altLang="en-US" sz="1800" dirty="0">
                <a:solidFill>
                  <a:srgbClr val="993300"/>
                </a:solidFill>
                <a:ea typeface="MS PGothic" panose="020B0600070205080204" pitchFamily="34" charset="-128"/>
              </a:rPr>
              <a:t>’</a:t>
            </a:r>
            <a:endParaRPr lang="en-US" altLang="ja-JP" sz="1800" dirty="0">
              <a:solidFill>
                <a:srgbClr val="993300"/>
              </a:solidFill>
              <a:ea typeface="MS PGothic" panose="020B0600070205080204" pitchFamily="34" charset="-128"/>
            </a:endParaRPr>
          </a:p>
          <a:p>
            <a:pPr lvl="1"/>
            <a:r>
              <a:rPr lang="en-US" altLang="en-US" sz="1800" dirty="0">
                <a:ea typeface="MS PGothic" panose="020B0600070205080204" pitchFamily="34" charset="-128"/>
              </a:rPr>
              <a:t>User could have even used</a:t>
            </a:r>
            <a:endParaRPr lang="en-US" altLang="en-US" sz="1800" dirty="0">
              <a:ea typeface="MS PGothic" panose="020B0600070205080204" pitchFamily="34" charset="-128"/>
            </a:endParaRPr>
          </a:p>
          <a:p>
            <a:pPr lvl="2"/>
            <a:r>
              <a:rPr lang="en-US" altLang="en-US" sz="1800" dirty="0">
                <a:ea typeface="MS PGothic" panose="020B0600070205080204" pitchFamily="34" charset="-128"/>
              </a:rPr>
              <a:t>X</a:t>
            </a:r>
            <a:r>
              <a:rPr lang="ja-JP" altLang="en-US" sz="1800" dirty="0">
                <a:ea typeface="MS PGothic" panose="020B0600070205080204" pitchFamily="34" charset="-128"/>
              </a:rPr>
              <a:t>’</a:t>
            </a:r>
            <a:r>
              <a:rPr lang="en-US" altLang="ja-JP" sz="1800" dirty="0">
                <a:ea typeface="MS PGothic" panose="020B0600070205080204" pitchFamily="34" charset="-128"/>
              </a:rPr>
              <a:t>; update instructor set salary = salary + 10000; --</a:t>
            </a:r>
            <a:endParaRPr lang="en-US" altLang="ja-JP" sz="1800" dirty="0">
              <a:ea typeface="MS PGothic" panose="020B0600070205080204" pitchFamily="34" charset="-128"/>
            </a:endParaRPr>
          </a:p>
          <a:p>
            <a:r>
              <a:rPr lang="en-US" altLang="en-US" sz="1800" dirty="0"/>
              <a:t>Prepared statement internally uses:</a:t>
            </a:r>
            <a:br>
              <a:rPr lang="en-US" altLang="en-US" sz="1800" dirty="0"/>
            </a:br>
            <a:r>
              <a:rPr lang="en-US" altLang="en-US" sz="1800" dirty="0">
                <a:solidFill>
                  <a:srgbClr val="993300"/>
                </a:solidFill>
              </a:rPr>
              <a:t>"select * from instructor where name = </a:t>
            </a:r>
            <a:r>
              <a:rPr lang="ja-JP" altLang="en-US" sz="1800" dirty="0">
                <a:solidFill>
                  <a:srgbClr val="993300"/>
                </a:solidFill>
              </a:rPr>
              <a:t>’</a:t>
            </a:r>
            <a:r>
              <a:rPr lang="en-US" altLang="ja-JP" sz="1800" dirty="0">
                <a:solidFill>
                  <a:srgbClr val="993300"/>
                </a:solidFill>
              </a:rPr>
              <a:t>X\</a:t>
            </a:r>
            <a:r>
              <a:rPr lang="ja-JP" altLang="en-US" sz="1800" dirty="0">
                <a:solidFill>
                  <a:srgbClr val="993300"/>
                </a:solidFill>
              </a:rPr>
              <a:t>’</a:t>
            </a:r>
            <a:r>
              <a:rPr lang="en-US" altLang="ja-JP" sz="1800" dirty="0">
                <a:solidFill>
                  <a:srgbClr val="993300"/>
                </a:solidFill>
              </a:rPr>
              <a:t> or \</a:t>
            </a:r>
            <a:r>
              <a:rPr lang="ja-JP" altLang="en-US" sz="1800" dirty="0">
                <a:solidFill>
                  <a:srgbClr val="993300"/>
                </a:solidFill>
              </a:rPr>
              <a:t>’</a:t>
            </a:r>
            <a:r>
              <a:rPr lang="en-US" altLang="ja-JP" sz="1800" dirty="0">
                <a:solidFill>
                  <a:srgbClr val="993300"/>
                </a:solidFill>
              </a:rPr>
              <a:t>Y\</a:t>
            </a:r>
            <a:r>
              <a:rPr lang="ja-JP" altLang="en-US" sz="1800" dirty="0">
                <a:solidFill>
                  <a:srgbClr val="993300"/>
                </a:solidFill>
              </a:rPr>
              <a:t>’</a:t>
            </a:r>
            <a:r>
              <a:rPr lang="en-US" altLang="ja-JP" sz="1800" dirty="0">
                <a:solidFill>
                  <a:srgbClr val="993300"/>
                </a:solidFill>
              </a:rPr>
              <a:t> = \</a:t>
            </a:r>
            <a:r>
              <a:rPr lang="ja-JP" altLang="en-US" sz="1800" dirty="0">
                <a:solidFill>
                  <a:srgbClr val="993300"/>
                </a:solidFill>
              </a:rPr>
              <a:t>’</a:t>
            </a:r>
            <a:r>
              <a:rPr lang="en-US" altLang="ja-JP" sz="1800" dirty="0">
                <a:solidFill>
                  <a:srgbClr val="993300"/>
                </a:solidFill>
              </a:rPr>
              <a:t>Y</a:t>
            </a:r>
            <a:r>
              <a:rPr lang="ja-JP" altLang="en-US" sz="1800" dirty="0">
                <a:solidFill>
                  <a:srgbClr val="993300"/>
                </a:solidFill>
              </a:rPr>
              <a:t>’</a:t>
            </a:r>
            <a:endParaRPr lang="en-US" altLang="ja-JP" sz="1800" dirty="0">
              <a:solidFill>
                <a:srgbClr val="993300"/>
              </a:solidFill>
            </a:endParaRPr>
          </a:p>
          <a:p>
            <a:r>
              <a:rPr lang="en-US" altLang="en-US" sz="1800" b="1" dirty="0">
                <a:solidFill>
                  <a:srgbClr val="002060"/>
                </a:solidFill>
              </a:rPr>
              <a:t>Always use prepared statements, with user inputs as parameters</a:t>
            </a:r>
            <a:endParaRPr lang="en-US" altLang="en-US" sz="1800" b="1" dirty="0">
              <a:solidFill>
                <a:srgbClr val="002060"/>
              </a:solidFill>
            </a:endParaRPr>
          </a:p>
          <a:p>
            <a:r>
              <a:rPr lang="en-US" altLang="en-US" sz="1800" dirty="0"/>
              <a:t>Is the following prepared </a:t>
            </a:r>
            <a:r>
              <a:rPr lang="en-US" altLang="en-US" sz="1800" dirty="0" err="1"/>
              <a:t>statemen</a:t>
            </a:r>
            <a:r>
              <a:rPr lang="en-US" altLang="en-US" sz="1800" dirty="0"/>
              <a:t> secure? </a:t>
            </a:r>
            <a:endParaRPr lang="en-US" altLang="en-US" sz="1800" dirty="0"/>
          </a:p>
          <a:p>
            <a:pPr lvl="1"/>
            <a:r>
              <a:rPr lang="en-US" altLang="en-US" sz="1800" dirty="0" err="1">
                <a:solidFill>
                  <a:srgbClr val="993300"/>
                </a:solidFill>
                <a:ea typeface="MS PGothic" panose="020B0600070205080204" pitchFamily="34" charset="-128"/>
              </a:rPr>
              <a:t>conn.prepareStatement</a:t>
            </a:r>
            <a:r>
              <a:rPr lang="en-US" altLang="en-US" sz="1800" dirty="0">
                <a:solidFill>
                  <a:srgbClr val="993300"/>
                </a:solidFill>
                <a:ea typeface="MS PGothic" panose="020B0600070205080204" pitchFamily="34" charset="-128"/>
              </a:rPr>
              <a:t>("select * from instructor where name = </a:t>
            </a:r>
            <a:r>
              <a:rPr lang="ja-JP" altLang="en-US" sz="1800" dirty="0">
                <a:solidFill>
                  <a:srgbClr val="993300"/>
                </a:solidFill>
                <a:ea typeface="MS PGothic" panose="020B0600070205080204" pitchFamily="34" charset="-128"/>
              </a:rPr>
              <a:t>’</a:t>
            </a:r>
            <a:r>
              <a:rPr lang="en-US" altLang="ja-JP" sz="1800" dirty="0">
                <a:solidFill>
                  <a:srgbClr val="993300"/>
                </a:solidFill>
                <a:ea typeface="MS PGothic" panose="020B0600070205080204" pitchFamily="34" charset="-128"/>
              </a:rPr>
              <a:t>" + name + "</a:t>
            </a:r>
            <a:r>
              <a:rPr lang="ja-JP" altLang="en-US" sz="1800" dirty="0">
                <a:solidFill>
                  <a:srgbClr val="993300"/>
                </a:solidFill>
                <a:ea typeface="MS PGothic" panose="020B0600070205080204" pitchFamily="34" charset="-128"/>
              </a:rPr>
              <a:t>’“</a:t>
            </a:r>
            <a:r>
              <a:rPr lang="en-US" altLang="ja-JP" sz="1800" dirty="0">
                <a:solidFill>
                  <a:srgbClr val="993300"/>
                </a:solidFill>
                <a:ea typeface="MS PGothic" panose="020B0600070205080204" pitchFamily="34" charset="-128"/>
              </a:rPr>
              <a:t>)</a:t>
            </a:r>
            <a:endParaRPr lang="en-US" altLang="ja-JP" sz="1800" dirty="0">
              <a:solidFill>
                <a:srgbClr val="993300"/>
              </a:solidFill>
              <a:ea typeface="MS PGothic" panose="020B0600070205080204" pitchFamily="34" charset="-128"/>
            </a:endParaRPr>
          </a:p>
          <a:p>
            <a:pPr indent="-365760"/>
            <a:endParaRPr lang="en-US" altLang="en-US" dirty="0"/>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effectLst/>
              </a:rPr>
              <a:t>Cross Site Scripting</a:t>
            </a:r>
            <a:endParaRPr lang="en-US" altLang="en-US">
              <a:effectLst/>
            </a:endParaRPr>
          </a:p>
        </p:txBody>
      </p:sp>
      <p:sp>
        <p:nvSpPr>
          <p:cNvPr id="47107" name="Rectangle 3"/>
          <p:cNvSpPr>
            <a:spLocks noGrp="1" noChangeArrowheads="1"/>
          </p:cNvSpPr>
          <p:nvPr>
            <p:ph type="body" idx="1"/>
          </p:nvPr>
        </p:nvSpPr>
        <p:spPr>
          <a:xfrm>
            <a:off x="768350" y="1129884"/>
            <a:ext cx="7532271" cy="4934033"/>
          </a:xfrm>
        </p:spPr>
        <p:txBody>
          <a:bodyPr/>
          <a:lstStyle/>
          <a:p>
            <a:pPr>
              <a:lnSpc>
                <a:spcPct val="90000"/>
              </a:lnSpc>
            </a:pPr>
            <a:r>
              <a:rPr lang="en-US" altLang="en-US" dirty="0"/>
              <a:t>HTML code on one page executes action on another page</a:t>
            </a:r>
            <a:endParaRPr lang="en-US" altLang="en-US" dirty="0"/>
          </a:p>
          <a:p>
            <a:pPr lvl="1">
              <a:lnSpc>
                <a:spcPct val="90000"/>
              </a:lnSpc>
            </a:pPr>
            <a:r>
              <a:rPr lang="en-US" altLang="en-US" dirty="0">
                <a:ea typeface="MS PGothic" panose="020B0600070205080204" pitchFamily="34" charset="-128"/>
              </a:rPr>
              <a:t>E.g.,  &lt;</a:t>
            </a:r>
            <a:r>
              <a:rPr lang="en-US" altLang="en-US" dirty="0" err="1">
                <a:ea typeface="MS PGothic" panose="020B0600070205080204" pitchFamily="34" charset="-128"/>
              </a:rPr>
              <a:t>img</a:t>
            </a:r>
            <a:r>
              <a:rPr lang="en-US" altLang="en-US" dirty="0">
                <a:ea typeface="MS PGothic" panose="020B0600070205080204" pitchFamily="34" charset="-128"/>
              </a:rPr>
              <a:t> </a:t>
            </a:r>
            <a:r>
              <a:rPr lang="en-US" altLang="en-US" dirty="0" err="1">
                <a:ea typeface="MS PGothic" panose="020B0600070205080204" pitchFamily="34" charset="-128"/>
              </a:rPr>
              <a:t>src</a:t>
            </a:r>
            <a:r>
              <a:rPr lang="en-US" altLang="en-US" dirty="0">
                <a:ea typeface="MS PGothic" panose="020B0600070205080204" pitchFamily="34" charset="-128"/>
              </a:rPr>
              <a:t> = </a:t>
            </a:r>
            <a:r>
              <a:rPr lang="en-US" altLang="en-US" dirty="0">
                <a:ea typeface="MS PGothic" panose="020B0600070205080204" pitchFamily="34" charset="-128"/>
                <a:hlinkClick r:id="rId1"/>
              </a:rPr>
              <a:t>http://mybank.com/transfermoney?amount=1000&amp;toaccount=14523</a:t>
            </a:r>
            <a:r>
              <a:rPr lang="en-US" altLang="en-US" dirty="0">
                <a:ea typeface="MS PGothic" panose="020B0600070205080204" pitchFamily="34" charset="-128"/>
              </a:rPr>
              <a:t>&gt;</a:t>
            </a:r>
            <a:endParaRPr lang="en-US" altLang="en-US" dirty="0">
              <a:ea typeface="MS PGothic" panose="020B0600070205080204" pitchFamily="34" charset="-128"/>
            </a:endParaRPr>
          </a:p>
          <a:p>
            <a:pPr lvl="1">
              <a:lnSpc>
                <a:spcPct val="90000"/>
              </a:lnSpc>
            </a:pPr>
            <a:r>
              <a:rPr lang="en-US" altLang="en-US" dirty="0">
                <a:ea typeface="MS PGothic" panose="020B0600070205080204" pitchFamily="34" charset="-128"/>
              </a:rPr>
              <a:t>Risk: if user viewing page with above code is currently logged into </a:t>
            </a:r>
            <a:r>
              <a:rPr lang="en-US" altLang="en-US" dirty="0" err="1">
                <a:ea typeface="MS PGothic" panose="020B0600070205080204" pitchFamily="34" charset="-128"/>
              </a:rPr>
              <a:t>mybank</a:t>
            </a:r>
            <a:r>
              <a:rPr lang="en-US" altLang="en-US" dirty="0">
                <a:ea typeface="MS PGothic" panose="020B0600070205080204" pitchFamily="34" charset="-128"/>
              </a:rPr>
              <a:t>, the transfer may succeed</a:t>
            </a:r>
            <a:endParaRPr lang="en-US" altLang="en-US" dirty="0">
              <a:ea typeface="MS PGothic" panose="020B0600070205080204" pitchFamily="34" charset="-128"/>
            </a:endParaRPr>
          </a:p>
          <a:p>
            <a:pPr lvl="1">
              <a:lnSpc>
                <a:spcPct val="90000"/>
              </a:lnSpc>
            </a:pPr>
            <a:r>
              <a:rPr lang="en-US" altLang="en-US" dirty="0">
                <a:ea typeface="MS PGothic" panose="020B0600070205080204" pitchFamily="34" charset="-128"/>
              </a:rPr>
              <a:t>Above example simplistic, since GET method is normally not used for updates, but if the code were instead a script, it could execute POST methods</a:t>
            </a:r>
            <a:endParaRPr lang="en-US" altLang="en-US" dirty="0">
              <a:ea typeface="MS PGothic" panose="020B0600070205080204" pitchFamily="34" charset="-128"/>
            </a:endParaRPr>
          </a:p>
          <a:p>
            <a:pPr>
              <a:lnSpc>
                <a:spcPct val="90000"/>
              </a:lnSpc>
            </a:pPr>
            <a:r>
              <a:rPr lang="en-US" altLang="en-US" dirty="0"/>
              <a:t>Above vulnerability called </a:t>
            </a:r>
            <a:r>
              <a:rPr lang="en-US" altLang="en-US" b="1" dirty="0">
                <a:solidFill>
                  <a:srgbClr val="002060"/>
                </a:solidFill>
              </a:rPr>
              <a:t>cross-site scripting (XSS)</a:t>
            </a:r>
            <a:r>
              <a:rPr lang="en-US" altLang="en-US" dirty="0">
                <a:solidFill>
                  <a:srgbClr val="002060"/>
                </a:solidFill>
              </a:rPr>
              <a:t> </a:t>
            </a:r>
            <a:r>
              <a:rPr lang="en-US" altLang="en-US" dirty="0"/>
              <a:t>or </a:t>
            </a:r>
            <a:r>
              <a:rPr lang="en-US" altLang="en-US" b="1" dirty="0">
                <a:solidFill>
                  <a:srgbClr val="002060"/>
                </a:solidFill>
              </a:rPr>
              <a:t>cross-site request forgery (XSRF or CSRF)</a:t>
            </a:r>
            <a:endParaRPr lang="en-US" altLang="en-US" b="1" dirty="0">
              <a:solidFill>
                <a:srgbClr val="002060"/>
              </a:solidFill>
            </a:endParaRPr>
          </a:p>
          <a:p>
            <a:pPr>
              <a:lnSpc>
                <a:spcPct val="90000"/>
              </a:lnSpc>
            </a:pPr>
            <a:r>
              <a:rPr lang="en-US" altLang="en-US" b="1" dirty="0"/>
              <a:t>Prevent your web site from being used to launch XSS or XSRF attacks</a:t>
            </a:r>
            <a:endParaRPr lang="en-US" altLang="en-US" b="1" dirty="0"/>
          </a:p>
          <a:p>
            <a:pPr lvl="1">
              <a:lnSpc>
                <a:spcPct val="90000"/>
              </a:lnSpc>
            </a:pPr>
            <a:r>
              <a:rPr lang="en-US" altLang="en-US" dirty="0">
                <a:ea typeface="MS PGothic" panose="020B0600070205080204" pitchFamily="34" charset="-128"/>
              </a:rPr>
              <a:t>Disallow HTML tags in text input provided by users, using functions to detect and strip such tags</a:t>
            </a:r>
            <a:endParaRPr lang="en-US" altLang="en-US" dirty="0">
              <a:ea typeface="MS PGothic" panose="020B0600070205080204" pitchFamily="34" charset="-128"/>
            </a:endParaRPr>
          </a:p>
          <a:p>
            <a:pPr>
              <a:lnSpc>
                <a:spcPct val="90000"/>
              </a:lnSpc>
            </a:pPr>
            <a:r>
              <a:rPr lang="en-US" altLang="en-US" b="1" dirty="0"/>
              <a:t>Protect your web site from XSS/XSRF attacks launched from other sites</a:t>
            </a:r>
            <a:endParaRPr lang="en-US" altLang="en-US" b="1" dirty="0"/>
          </a:p>
          <a:p>
            <a:pPr lvl="1">
              <a:lnSpc>
                <a:spcPct val="90000"/>
              </a:lnSpc>
            </a:pPr>
            <a:r>
              <a:rPr lang="en-US" altLang="en-US" dirty="0">
                <a:ea typeface="MS PGothic" panose="020B0600070205080204" pitchFamily="34" charset="-128"/>
              </a:rPr>
              <a:t>..next slide</a:t>
            </a:r>
            <a:endParaRPr lang="en-US" altLang="en-US" dirty="0">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effectLst/>
              </a:rPr>
              <a:t>Cross Site Scripting</a:t>
            </a:r>
            <a:endParaRPr lang="en-US" altLang="en-US">
              <a:effectLst/>
            </a:endParaRPr>
          </a:p>
        </p:txBody>
      </p:sp>
      <p:sp>
        <p:nvSpPr>
          <p:cNvPr id="48131" name="Rectangle 3"/>
          <p:cNvSpPr>
            <a:spLocks noGrp="1" noChangeArrowheads="1"/>
          </p:cNvSpPr>
          <p:nvPr>
            <p:ph type="body" idx="1"/>
          </p:nvPr>
        </p:nvSpPr>
        <p:spPr>
          <a:xfrm>
            <a:off x="1034365" y="2065443"/>
            <a:ext cx="7261934" cy="3553287"/>
          </a:xfrm>
        </p:spPr>
        <p:txBody>
          <a:bodyPr/>
          <a:lstStyle/>
          <a:p>
            <a:r>
              <a:rPr lang="en-US" altLang="en-US" sz="2400" dirty="0">
                <a:ea typeface="MS PGothic" panose="020B0600070205080204" pitchFamily="34" charset="-128"/>
              </a:rPr>
              <a:t>Use </a:t>
            </a:r>
            <a:r>
              <a:rPr lang="en-US" altLang="en-US" sz="2400" b="1" dirty="0" err="1">
                <a:ea typeface="MS PGothic" panose="020B0600070205080204" pitchFamily="34" charset="-128"/>
              </a:rPr>
              <a:t>referer</a:t>
            </a:r>
            <a:r>
              <a:rPr lang="en-US" altLang="en-US" sz="2400" b="1" dirty="0">
                <a:ea typeface="MS PGothic" panose="020B0600070205080204" pitchFamily="34" charset="-128"/>
              </a:rPr>
              <a:t> </a:t>
            </a:r>
            <a:r>
              <a:rPr lang="en-US" altLang="en-US" sz="2400" dirty="0">
                <a:ea typeface="MS PGothic" panose="020B0600070205080204" pitchFamily="34" charset="-128"/>
              </a:rPr>
              <a:t>value (URL of page from where a link was clicked) provided by the HTTP protocol, to check that the link was followed from a valid page served from same site, not another site</a:t>
            </a:r>
            <a:endParaRPr lang="en-US" altLang="en-US" sz="2400" dirty="0">
              <a:ea typeface="MS PGothic" panose="020B0600070205080204" pitchFamily="34" charset="-128"/>
            </a:endParaRPr>
          </a:p>
          <a:p>
            <a:r>
              <a:rPr lang="en-US" altLang="en-US" sz="2400" dirty="0">
                <a:ea typeface="MS PGothic" panose="020B0600070205080204" pitchFamily="34" charset="-128"/>
              </a:rPr>
              <a:t>Ensure IP of request is same as IP from where the user was authenticated</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Prevents hijacking of cookie by malicious user</a:t>
            </a:r>
            <a:endParaRPr lang="en-US" altLang="en-US" sz="2400" dirty="0">
              <a:ea typeface="MS PGothic" panose="020B0600070205080204" pitchFamily="34" charset="-128"/>
            </a:endParaRPr>
          </a:p>
          <a:p>
            <a:r>
              <a:rPr lang="en-US" altLang="en-US" sz="2400" dirty="0">
                <a:ea typeface="MS PGothic" panose="020B0600070205080204" pitchFamily="34" charset="-128"/>
              </a:rPr>
              <a:t>Never use a GET method to perform any updates</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This is actually recommended by HTTP standard</a:t>
            </a:r>
            <a:endParaRPr lang="en-US" altLang="en-US" sz="2400" dirty="0">
              <a:ea typeface="MS PGothic" panose="020B0600070205080204" pitchFamily="34" charset="-128"/>
            </a:endParaRPr>
          </a:p>
          <a:p>
            <a:endParaRPr lang="en-US" altLang="en-US" b="1" dirty="0">
              <a:ea typeface="MS PGothic" panose="020B0600070205080204" pitchFamily="34" charset="-128"/>
            </a:endParaRPr>
          </a:p>
          <a:p>
            <a:endParaRPr lang="en-US" altLang="en-US" dirty="0"/>
          </a:p>
        </p:txBody>
      </p:sp>
      <p:sp>
        <p:nvSpPr>
          <p:cNvPr id="2" name="TextBox 1"/>
          <p:cNvSpPr txBox="1"/>
          <p:nvPr/>
        </p:nvSpPr>
        <p:spPr>
          <a:xfrm>
            <a:off x="768350" y="1234446"/>
            <a:ext cx="7328903" cy="830997"/>
          </a:xfrm>
          <a:prstGeom prst="rect">
            <a:avLst/>
          </a:prstGeom>
          <a:noFill/>
        </p:spPr>
        <p:txBody>
          <a:bodyPr wrap="square" rtlCol="0">
            <a:spAutoFit/>
          </a:bodyPr>
          <a:lstStyle/>
          <a:p>
            <a:r>
              <a:rPr lang="en-US" altLang="en-US" sz="2400" dirty="0"/>
              <a:t>Protect your web site from XSS/XSRF attacks launched from other sites</a:t>
            </a:r>
            <a:endParaRPr lang="en-US"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effectLst/>
              </a:rPr>
              <a:t>Password Leakage</a:t>
            </a:r>
            <a:endParaRPr lang="en-US" altLang="en-US">
              <a:effectLst/>
            </a:endParaRPr>
          </a:p>
        </p:txBody>
      </p:sp>
      <p:sp>
        <p:nvSpPr>
          <p:cNvPr id="49155" name="Rectangle 3"/>
          <p:cNvSpPr>
            <a:spLocks noGrp="1" noChangeArrowheads="1"/>
          </p:cNvSpPr>
          <p:nvPr>
            <p:ph type="body" idx="1"/>
          </p:nvPr>
        </p:nvSpPr>
        <p:spPr>
          <a:xfrm>
            <a:off x="768350" y="1117852"/>
            <a:ext cx="7521409" cy="2816473"/>
          </a:xfrm>
        </p:spPr>
        <p:txBody>
          <a:bodyPr/>
          <a:lstStyle/>
          <a:p>
            <a:r>
              <a:rPr lang="en-US" altLang="en-US" sz="2400" dirty="0"/>
              <a:t>Never store passwords, such as database passwords, in clear text in scripts that may be accessible to users</a:t>
            </a:r>
            <a:endParaRPr lang="en-US" altLang="en-US" sz="2400" dirty="0"/>
          </a:p>
          <a:p>
            <a:pPr lvl="1"/>
            <a:r>
              <a:rPr lang="en-US" altLang="en-US" sz="2400" dirty="0">
                <a:ea typeface="MS PGothic" panose="020B0600070205080204" pitchFamily="34" charset="-128"/>
              </a:rPr>
              <a:t>E.g., in files in a directory accessible to a web server</a:t>
            </a:r>
            <a:endParaRPr lang="en-US" altLang="en-US" sz="2400" dirty="0">
              <a:ea typeface="MS PGothic" panose="020B0600070205080204" pitchFamily="34" charset="-128"/>
            </a:endParaRPr>
          </a:p>
          <a:p>
            <a:pPr lvl="2"/>
            <a:r>
              <a:rPr lang="en-US" altLang="en-US" sz="2400" dirty="0">
                <a:ea typeface="MS PGothic" panose="020B0600070205080204" pitchFamily="34" charset="-128"/>
              </a:rPr>
              <a:t>Normally, web server will execute, but not provide source of script files such as </a:t>
            </a:r>
            <a:r>
              <a:rPr lang="en-US" altLang="en-US" sz="2400" dirty="0" err="1">
                <a:ea typeface="MS PGothic" panose="020B0600070205080204" pitchFamily="34" charset="-128"/>
              </a:rPr>
              <a:t>file.jsp</a:t>
            </a:r>
            <a:r>
              <a:rPr lang="en-US" altLang="en-US" sz="2400" dirty="0">
                <a:ea typeface="MS PGothic" panose="020B0600070205080204" pitchFamily="34" charset="-128"/>
              </a:rPr>
              <a:t> or </a:t>
            </a:r>
            <a:r>
              <a:rPr lang="en-US" altLang="en-US" sz="2400" dirty="0" err="1">
                <a:ea typeface="MS PGothic" panose="020B0600070205080204" pitchFamily="34" charset="-128"/>
              </a:rPr>
              <a:t>file.php</a:t>
            </a:r>
            <a:r>
              <a:rPr lang="en-US" altLang="en-US" sz="2400" dirty="0">
                <a:ea typeface="MS PGothic" panose="020B0600070205080204" pitchFamily="34" charset="-128"/>
              </a:rPr>
              <a:t>, but source of editor backup files such as </a:t>
            </a:r>
            <a:r>
              <a:rPr lang="en-US" altLang="en-US" sz="2400" dirty="0" err="1">
                <a:ea typeface="MS PGothic" panose="020B0600070205080204" pitchFamily="34" charset="-128"/>
              </a:rPr>
              <a:t>file.jsp</a:t>
            </a:r>
            <a:r>
              <a:rPr lang="en-US" altLang="en-US" sz="2400" dirty="0">
                <a:ea typeface="MS PGothic" panose="020B0600070205080204" pitchFamily="34" charset="-128"/>
              </a:rPr>
              <a:t>~, or .</a:t>
            </a:r>
            <a:r>
              <a:rPr lang="en-US" altLang="en-US" sz="2400" dirty="0" err="1">
                <a:ea typeface="MS PGothic" panose="020B0600070205080204" pitchFamily="34" charset="-128"/>
              </a:rPr>
              <a:t>file.jsp.swp</a:t>
            </a:r>
            <a:r>
              <a:rPr lang="en-US" altLang="en-US" sz="2400" dirty="0">
                <a:ea typeface="MS PGothic" panose="020B0600070205080204" pitchFamily="34" charset="-128"/>
              </a:rPr>
              <a:t> may be served </a:t>
            </a:r>
            <a:endParaRPr lang="en-US" altLang="en-US" sz="2400" dirty="0">
              <a:ea typeface="MS PGothic" panose="020B0600070205080204" pitchFamily="34" charset="-128"/>
            </a:endParaRPr>
          </a:p>
          <a:p>
            <a:r>
              <a:rPr lang="en-US" altLang="en-US" sz="2400" dirty="0"/>
              <a:t>Restrict access to database server from IPs of machines running application servers</a:t>
            </a:r>
            <a:endParaRPr lang="en-US" altLang="en-US" sz="2400" dirty="0"/>
          </a:p>
          <a:p>
            <a:pPr lvl="1"/>
            <a:r>
              <a:rPr lang="en-US" altLang="en-US" sz="2400" dirty="0">
                <a:ea typeface="MS PGothic" panose="020B0600070205080204" pitchFamily="34" charset="-128"/>
              </a:rPr>
              <a:t>Most databases allow restriction of access by source IP address</a:t>
            </a:r>
            <a:endParaRPr lang="en-US" altLang="en-US" sz="2400" dirty="0">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a:effectLst/>
              </a:rPr>
              <a:t>Application Authentication</a:t>
            </a:r>
            <a:endParaRPr lang="en-US" altLang="en-US">
              <a:effectLst/>
            </a:endParaRPr>
          </a:p>
        </p:txBody>
      </p:sp>
      <p:sp>
        <p:nvSpPr>
          <p:cNvPr id="50179" name="Rectangle 3"/>
          <p:cNvSpPr>
            <a:spLocks noGrp="1" noChangeArrowheads="1"/>
          </p:cNvSpPr>
          <p:nvPr>
            <p:ph type="body" idx="1"/>
          </p:nvPr>
        </p:nvSpPr>
        <p:spPr>
          <a:xfrm>
            <a:off x="768350" y="1093788"/>
            <a:ext cx="7647681" cy="4903787"/>
          </a:xfrm>
        </p:spPr>
        <p:txBody>
          <a:bodyPr/>
          <a:lstStyle/>
          <a:p>
            <a:r>
              <a:rPr lang="en-US" altLang="en-US" sz="2000" dirty="0"/>
              <a:t>Single factor authentication such as passwords too risky for critical applications</a:t>
            </a:r>
            <a:endParaRPr lang="en-US" altLang="en-US" sz="2000" dirty="0"/>
          </a:p>
          <a:p>
            <a:pPr lvl="1"/>
            <a:r>
              <a:rPr lang="en-US" altLang="en-US" sz="2000" dirty="0">
                <a:ea typeface="MS PGothic" panose="020B0600070205080204" pitchFamily="34" charset="-128"/>
              </a:rPr>
              <a:t>Guessing of passwords, sniffing of packets if passwords are not encrypted</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Passwords reused by user across sites</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Spyware which captures password</a:t>
            </a:r>
            <a:endParaRPr lang="en-US" altLang="en-US" sz="2000" dirty="0">
              <a:ea typeface="MS PGothic" panose="020B0600070205080204" pitchFamily="34" charset="-128"/>
            </a:endParaRPr>
          </a:p>
          <a:p>
            <a:r>
              <a:rPr lang="en-US" altLang="en-US" sz="2000" dirty="0"/>
              <a:t>Two-factor authentication</a:t>
            </a:r>
            <a:endParaRPr lang="en-US" altLang="en-US" sz="2000" dirty="0"/>
          </a:p>
          <a:p>
            <a:pPr lvl="1"/>
            <a:r>
              <a:rPr lang="en-US" altLang="en-US" sz="2000" dirty="0">
                <a:ea typeface="MS PGothic" panose="020B0600070205080204" pitchFamily="34" charset="-128"/>
              </a:rPr>
              <a:t>E.g., password plus one-time password sent by SMS</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E.g., password plus one-time password devices</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Device generates a new pseudo-random number every minute, and displays to user</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User enters the current number as password</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Application server generates same sequence of pseudo-random numbers to check that the number is correct.</a:t>
            </a:r>
            <a:endParaRPr lang="en-US" altLang="en-US" sz="2000" dirty="0">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effectLst/>
              </a:rPr>
              <a:t>Application Authentication</a:t>
            </a:r>
            <a:endParaRPr lang="en-US" altLang="en-US">
              <a:effectLst/>
            </a:endParaRPr>
          </a:p>
        </p:txBody>
      </p:sp>
      <p:sp>
        <p:nvSpPr>
          <p:cNvPr id="51203" name="Rectangle 3"/>
          <p:cNvSpPr>
            <a:spLocks noGrp="1" noChangeArrowheads="1"/>
          </p:cNvSpPr>
          <p:nvPr>
            <p:ph type="body" idx="1"/>
          </p:nvPr>
        </p:nvSpPr>
        <p:spPr>
          <a:xfrm>
            <a:off x="768350" y="1093788"/>
            <a:ext cx="7700947" cy="4007601"/>
          </a:xfrm>
        </p:spPr>
        <p:txBody>
          <a:bodyPr/>
          <a:lstStyle/>
          <a:p>
            <a:r>
              <a:rPr lang="en-US" altLang="en-US" sz="2000" b="1" dirty="0">
                <a:solidFill>
                  <a:srgbClr val="002060"/>
                </a:solidFill>
              </a:rPr>
              <a:t>Man-in-the-middle</a:t>
            </a:r>
            <a:r>
              <a:rPr lang="en-US" altLang="en-US" sz="2000" dirty="0"/>
              <a:t> attack</a:t>
            </a:r>
            <a:endParaRPr lang="en-US" altLang="en-US" sz="2000" dirty="0"/>
          </a:p>
          <a:p>
            <a:pPr lvl="1"/>
            <a:r>
              <a:rPr lang="en-US" altLang="en-US" sz="2000" dirty="0">
                <a:ea typeface="MS PGothic" panose="020B0600070205080204" pitchFamily="34" charset="-128"/>
              </a:rPr>
              <a:t>E.g., web site that pretends to be mybank.com, and passes on requests from user to mybank.com, and passes results back to user</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Even two-factor authentication cannot prevent such attacks</a:t>
            </a:r>
            <a:endParaRPr lang="en-US" altLang="en-US" sz="2000" dirty="0">
              <a:ea typeface="MS PGothic" panose="020B0600070205080204" pitchFamily="34" charset="-128"/>
            </a:endParaRPr>
          </a:p>
          <a:p>
            <a:r>
              <a:rPr lang="en-US" altLang="en-US" sz="2000" dirty="0"/>
              <a:t>Solution: authenticate Web site to user, using digital certificates, along with secure http protocol</a:t>
            </a:r>
            <a:endParaRPr lang="en-US" altLang="en-US" sz="2000" dirty="0"/>
          </a:p>
          <a:p>
            <a:r>
              <a:rPr lang="en-US" altLang="en-US" sz="2000" b="1" dirty="0">
                <a:solidFill>
                  <a:srgbClr val="002060"/>
                </a:solidFill>
              </a:rPr>
              <a:t>Central authentication</a:t>
            </a:r>
            <a:r>
              <a:rPr lang="en-US" altLang="en-US" sz="2000" dirty="0">
                <a:solidFill>
                  <a:srgbClr val="002060"/>
                </a:solidFill>
              </a:rPr>
              <a:t> </a:t>
            </a:r>
            <a:r>
              <a:rPr lang="en-US" altLang="en-US" sz="2000" dirty="0"/>
              <a:t>within an organization</a:t>
            </a:r>
            <a:endParaRPr lang="en-US" altLang="en-US" sz="2000" dirty="0"/>
          </a:p>
          <a:p>
            <a:pPr lvl="1"/>
            <a:r>
              <a:rPr lang="en-US" altLang="en-US" sz="2000" dirty="0">
                <a:ea typeface="MS PGothic" panose="020B0600070205080204" pitchFamily="34" charset="-128"/>
              </a:rPr>
              <a:t>Application redirects to central authentication service for authentication</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Avoids multiplicity of sites having access to user</a:t>
            </a:r>
            <a:r>
              <a:rPr lang="ja-JP" altLang="en-US" sz="2000" dirty="0">
                <a:ea typeface="MS PGothic" panose="020B0600070205080204" pitchFamily="34" charset="-128"/>
              </a:rPr>
              <a:t>’</a:t>
            </a:r>
            <a:r>
              <a:rPr lang="en-US" altLang="ja-JP" sz="2000" dirty="0">
                <a:ea typeface="MS PGothic" panose="020B0600070205080204" pitchFamily="34" charset="-128"/>
              </a:rPr>
              <a:t>s password</a:t>
            </a:r>
            <a:endParaRPr lang="en-US" altLang="ja-JP" sz="2000" dirty="0">
              <a:ea typeface="MS PGothic" panose="020B0600070205080204" pitchFamily="34" charset="-128"/>
            </a:endParaRPr>
          </a:p>
          <a:p>
            <a:pPr lvl="1"/>
            <a:r>
              <a:rPr lang="en-US" altLang="en-US" sz="2000" dirty="0">
                <a:ea typeface="MS PGothic" panose="020B0600070205080204" pitchFamily="34" charset="-128"/>
              </a:rPr>
              <a:t>LDAP or Active Directory used for authentication</a:t>
            </a:r>
            <a:endParaRPr lang="en-US" altLang="en-US" sz="2000" dirty="0">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effectLst/>
              </a:rPr>
              <a:t>Single Sign-On</a:t>
            </a:r>
            <a:endParaRPr lang="en-US" altLang="en-US">
              <a:effectLst/>
            </a:endParaRPr>
          </a:p>
        </p:txBody>
      </p:sp>
      <p:sp>
        <p:nvSpPr>
          <p:cNvPr id="52227" name="Rectangle 3"/>
          <p:cNvSpPr>
            <a:spLocks noGrp="1" noChangeArrowheads="1"/>
          </p:cNvSpPr>
          <p:nvPr>
            <p:ph type="body" idx="1"/>
          </p:nvPr>
        </p:nvSpPr>
        <p:spPr>
          <a:xfrm>
            <a:off x="768350" y="1095108"/>
            <a:ext cx="7692069" cy="4475513"/>
          </a:xfrm>
        </p:spPr>
        <p:txBody>
          <a:bodyPr/>
          <a:lstStyle/>
          <a:p>
            <a:r>
              <a:rPr lang="en-US" altLang="en-US" sz="2000" b="1" dirty="0">
                <a:solidFill>
                  <a:srgbClr val="002060"/>
                </a:solidFill>
              </a:rPr>
              <a:t>Single sign-on </a:t>
            </a:r>
            <a:r>
              <a:rPr lang="en-US" altLang="en-US" sz="2000" dirty="0"/>
              <a:t>allows user to be authenticated once, and applications can communicate with authentication service to verify user</a:t>
            </a:r>
            <a:r>
              <a:rPr lang="ja-JP" altLang="en-US" sz="2000" dirty="0"/>
              <a:t>’</a:t>
            </a:r>
            <a:r>
              <a:rPr lang="en-US" altLang="ja-JP" sz="2000" dirty="0"/>
              <a:t>s identity without repeatedly entering passwords</a:t>
            </a:r>
            <a:endParaRPr lang="en-US" altLang="ja-JP" sz="2000" b="1" dirty="0">
              <a:solidFill>
                <a:srgbClr val="000099"/>
              </a:solidFill>
            </a:endParaRPr>
          </a:p>
          <a:p>
            <a:r>
              <a:rPr lang="en-US" altLang="en-US" sz="2000" b="1" dirty="0">
                <a:solidFill>
                  <a:srgbClr val="002060"/>
                </a:solidFill>
              </a:rPr>
              <a:t>Security Assertion Markup Language (SAML)</a:t>
            </a:r>
            <a:r>
              <a:rPr lang="en-US" altLang="en-US" sz="2000" dirty="0">
                <a:solidFill>
                  <a:srgbClr val="002060"/>
                </a:solidFill>
              </a:rPr>
              <a:t> </a:t>
            </a:r>
            <a:r>
              <a:rPr lang="en-US" altLang="en-US" sz="2000" dirty="0"/>
              <a:t>standard for exchanging authentication and authorization information across security domains</a:t>
            </a:r>
            <a:endParaRPr lang="en-US" altLang="en-US" sz="2000" dirty="0"/>
          </a:p>
          <a:p>
            <a:pPr lvl="1"/>
            <a:r>
              <a:rPr lang="en-US" altLang="en-US" sz="2000" dirty="0">
                <a:ea typeface="MS PGothic" panose="020B0600070205080204" pitchFamily="34" charset="-128"/>
              </a:rPr>
              <a:t>E.g., user from Yale signs on to external application such as acm.org using </a:t>
            </a:r>
            <a:r>
              <a:rPr lang="en-US" altLang="en-US" sz="2000" dirty="0" err="1">
                <a:ea typeface="MS PGothic" panose="020B0600070205080204" pitchFamily="34" charset="-128"/>
              </a:rPr>
              <a:t>userid</a:t>
            </a:r>
            <a:r>
              <a:rPr lang="en-US" altLang="en-US" sz="2000" dirty="0">
                <a:ea typeface="MS PGothic" panose="020B0600070205080204" pitchFamily="34" charset="-128"/>
              </a:rPr>
              <a:t> </a:t>
            </a:r>
            <a:r>
              <a:rPr lang="en-US" altLang="en-US" sz="2000" dirty="0">
                <a:ea typeface="MS PGothic" panose="020B0600070205080204" pitchFamily="34" charset="-128"/>
                <a:hlinkClick r:id="rId1"/>
              </a:rPr>
              <a:t>joe@yale.edu</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Application communicates with Web-based authentication service at Yale to authenticate user, and find what the user is authorized to do by Yale (e.g., access certain journals)</a:t>
            </a:r>
            <a:endParaRPr lang="en-US" altLang="en-US" sz="2000" dirty="0">
              <a:ea typeface="MS PGothic" panose="020B0600070205080204" pitchFamily="34" charset="-128"/>
            </a:endParaRPr>
          </a:p>
          <a:p>
            <a:r>
              <a:rPr lang="en-US" altLang="en-US" sz="2000" b="1" dirty="0">
                <a:solidFill>
                  <a:srgbClr val="002060"/>
                </a:solidFill>
              </a:rPr>
              <a:t>OpenID</a:t>
            </a:r>
            <a:r>
              <a:rPr lang="en-US" altLang="en-US" sz="2000" dirty="0"/>
              <a:t> standard allows sharing of authentication across organizations</a:t>
            </a:r>
            <a:endParaRPr lang="en-US" altLang="en-US" sz="2000" dirty="0"/>
          </a:p>
          <a:p>
            <a:pPr lvl="1"/>
            <a:r>
              <a:rPr lang="en-US" altLang="en-US" sz="2000" dirty="0">
                <a:ea typeface="MS PGothic" panose="020B0600070205080204" pitchFamily="34" charset="-128"/>
              </a:rPr>
              <a:t>E.g., application allows user to choose Yahoo! as OpenID authentication provider, and redirects user to Yahoo! for authentication</a:t>
            </a:r>
            <a:endParaRPr lang="en-US" altLang="en-US" sz="2000" dirty="0">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effectLst/>
              </a:rPr>
              <a:t>Application-Level Authorization</a:t>
            </a:r>
            <a:endParaRPr lang="en-US" altLang="en-US">
              <a:effectLst/>
            </a:endParaRPr>
          </a:p>
        </p:txBody>
      </p:sp>
      <p:sp>
        <p:nvSpPr>
          <p:cNvPr id="53251" name="Rectangle 3"/>
          <p:cNvSpPr>
            <a:spLocks noGrp="1" noChangeArrowheads="1"/>
          </p:cNvSpPr>
          <p:nvPr>
            <p:ph type="body" idx="1"/>
          </p:nvPr>
        </p:nvSpPr>
        <p:spPr>
          <a:xfrm>
            <a:off x="768350" y="1093788"/>
            <a:ext cx="8077200" cy="4428707"/>
          </a:xfrm>
        </p:spPr>
        <p:txBody>
          <a:bodyPr/>
          <a:lstStyle/>
          <a:p>
            <a:r>
              <a:rPr lang="en-US" altLang="en-US" sz="2000" dirty="0"/>
              <a:t>Current SQL standard does not allow fine-grained authorization such as </a:t>
            </a:r>
            <a:r>
              <a:rPr lang="ja-JP" altLang="en-US" sz="2000" dirty="0"/>
              <a:t>“</a:t>
            </a:r>
            <a:r>
              <a:rPr lang="en-US" altLang="ja-JP" sz="2000" dirty="0"/>
              <a:t>students can see their own grades, but not other</a:t>
            </a:r>
            <a:r>
              <a:rPr lang="ja-JP" altLang="en-US" sz="2000" dirty="0"/>
              <a:t>’</a:t>
            </a:r>
            <a:r>
              <a:rPr lang="en-US" altLang="ja-JP" sz="2000" dirty="0"/>
              <a:t>s grades</a:t>
            </a:r>
            <a:r>
              <a:rPr lang="ja-JP" altLang="en-US" sz="2000" dirty="0"/>
              <a:t>”</a:t>
            </a:r>
            <a:endParaRPr lang="en-US" altLang="ja-JP" sz="2000" dirty="0"/>
          </a:p>
          <a:p>
            <a:pPr lvl="1"/>
            <a:r>
              <a:rPr lang="en-US" altLang="en-US" sz="2000" dirty="0">
                <a:ea typeface="MS PGothic" panose="020B0600070205080204" pitchFamily="34" charset="-128"/>
              </a:rPr>
              <a:t>Problem 1: Database has no idea who are application users</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Problem 2: SQL authorization is at the level of tables, or columns of tables, but not to specific rows of a table</a:t>
            </a:r>
            <a:endParaRPr lang="en-US" altLang="en-US" sz="2000" dirty="0">
              <a:ea typeface="MS PGothic" panose="020B0600070205080204" pitchFamily="34" charset="-128"/>
            </a:endParaRPr>
          </a:p>
          <a:p>
            <a:r>
              <a:rPr lang="en-US" altLang="en-US" sz="2000" dirty="0"/>
              <a:t>One workaround: use views such as</a:t>
            </a:r>
            <a:endParaRPr lang="en-US" altLang="en-US" sz="2000" dirty="0"/>
          </a:p>
          <a:p>
            <a:pPr lvl="1">
              <a:buFont typeface="Monotype Sorts" pitchFamily="-65" charset="2"/>
              <a:buNone/>
            </a:pPr>
            <a:r>
              <a:rPr lang="en-US" altLang="en-US" sz="2000" b="1" dirty="0">
                <a:ea typeface="MS PGothic" panose="020B0600070205080204" pitchFamily="34" charset="-128"/>
              </a:rPr>
              <a:t>     create view </a:t>
            </a:r>
            <a:r>
              <a:rPr lang="en-US" altLang="en-US" sz="2000" dirty="0">
                <a:ea typeface="MS PGothic" panose="020B0600070205080204" pitchFamily="34" charset="-128"/>
              </a:rPr>
              <a:t> </a:t>
            </a:r>
            <a:r>
              <a:rPr lang="en-US" altLang="en-US" sz="2000" i="1" dirty="0" err="1">
                <a:ea typeface="MS PGothic" panose="020B0600070205080204" pitchFamily="34" charset="-128"/>
              </a:rPr>
              <a:t>studentTakes</a:t>
            </a:r>
            <a:r>
              <a:rPr lang="en-US" altLang="en-US" sz="2000" b="1" dirty="0">
                <a:ea typeface="MS PGothic" panose="020B0600070205080204" pitchFamily="34" charset="-128"/>
              </a:rPr>
              <a:t>  as</a:t>
            </a:r>
            <a:br>
              <a:rPr lang="en-US" altLang="en-US" sz="2000" b="1" dirty="0">
                <a:ea typeface="MS PGothic" panose="020B0600070205080204" pitchFamily="34" charset="-128"/>
              </a:rPr>
            </a:br>
            <a:r>
              <a:rPr lang="en-US" altLang="en-US" sz="2000" b="1" dirty="0">
                <a:ea typeface="MS PGothic" panose="020B0600070205080204" pitchFamily="34" charset="-128"/>
              </a:rPr>
              <a:t>select </a:t>
            </a:r>
            <a:r>
              <a:rPr lang="en-US" altLang="en-US" sz="2000" dirty="0">
                <a:ea typeface="MS PGothic" panose="020B0600070205080204" pitchFamily="34" charset="-128"/>
              </a:rPr>
              <a:t>*</a:t>
            </a:r>
            <a:br>
              <a:rPr lang="en-US" altLang="en-US" sz="2000" dirty="0">
                <a:ea typeface="MS PGothic" panose="020B0600070205080204" pitchFamily="34" charset="-128"/>
              </a:rPr>
            </a:br>
            <a:r>
              <a:rPr lang="en-US" altLang="en-US" sz="2000" b="1" dirty="0">
                <a:ea typeface="MS PGothic" panose="020B0600070205080204" pitchFamily="34" charset="-128"/>
              </a:rPr>
              <a:t>from   </a:t>
            </a:r>
            <a:r>
              <a:rPr lang="en-US" altLang="en-US" sz="2000" i="1" dirty="0">
                <a:ea typeface="MS PGothic" panose="020B0600070205080204" pitchFamily="34" charset="-128"/>
              </a:rPr>
              <a:t>takes</a:t>
            </a:r>
            <a:br>
              <a:rPr lang="en-US" altLang="en-US" sz="2000" i="1" dirty="0">
                <a:ea typeface="MS PGothic" panose="020B0600070205080204" pitchFamily="34" charset="-128"/>
              </a:rPr>
            </a:br>
            <a:r>
              <a:rPr lang="en-US" altLang="en-US" sz="2000" b="1" dirty="0">
                <a:ea typeface="MS PGothic" panose="020B0600070205080204" pitchFamily="34" charset="-128"/>
              </a:rPr>
              <a:t>where </a:t>
            </a:r>
            <a:r>
              <a:rPr lang="en-US" altLang="en-US" sz="2000" i="1" dirty="0">
                <a:ea typeface="MS PGothic" panose="020B0600070205080204" pitchFamily="34" charset="-128"/>
              </a:rPr>
              <a:t>takes.ID = </a:t>
            </a:r>
            <a:r>
              <a:rPr lang="en-US" altLang="en-US" sz="2000" i="1" dirty="0" err="1">
                <a:ea typeface="MS PGothic" panose="020B0600070205080204" pitchFamily="34" charset="-128"/>
              </a:rPr>
              <a:t>syscontext.user_id</a:t>
            </a:r>
            <a:r>
              <a:rPr lang="en-US" altLang="en-US" sz="2000" dirty="0">
                <a:ea typeface="MS PGothic" panose="020B0600070205080204" pitchFamily="34" charset="-128"/>
              </a:rPr>
              <a:t>()</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where </a:t>
            </a:r>
            <a:r>
              <a:rPr lang="en-US" altLang="en-US" sz="2000" dirty="0" err="1">
                <a:ea typeface="MS PGothic" panose="020B0600070205080204" pitchFamily="34" charset="-128"/>
              </a:rPr>
              <a:t>syscontext.user_id</a:t>
            </a:r>
            <a:r>
              <a:rPr lang="en-US" altLang="en-US" sz="2000" dirty="0">
                <a:ea typeface="MS PGothic" panose="020B0600070205080204" pitchFamily="34" charset="-128"/>
              </a:rPr>
              <a:t>() provides end user identity</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End user identity must be provided to the database by the application </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Having multiple such views is cumbersome</a:t>
            </a:r>
            <a:endParaRPr lang="en-US" altLang="en-US" sz="2000" dirty="0">
              <a:ea typeface="MS PGothic" panose="020B0600070205080204" pitchFamily="34" charset="-128"/>
            </a:endParaRPr>
          </a:p>
          <a:p>
            <a:pPr lvl="1">
              <a:buFont typeface="Monotype Sorts" pitchFamily="-65" charset="2"/>
              <a:buNone/>
            </a:pPr>
            <a:endParaRPr lang="en-US" altLang="en-US" b="1" dirty="0">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effectLst/>
              </a:rPr>
              <a:t>Application-Level Authorization (Cont.)</a:t>
            </a:r>
            <a:endParaRPr lang="en-US" altLang="en-US">
              <a:effectLst/>
            </a:endParaRPr>
          </a:p>
        </p:txBody>
      </p:sp>
      <p:sp>
        <p:nvSpPr>
          <p:cNvPr id="54275" name="Rectangle 3"/>
          <p:cNvSpPr>
            <a:spLocks noGrp="1" noChangeArrowheads="1"/>
          </p:cNvSpPr>
          <p:nvPr>
            <p:ph type="body" idx="1"/>
          </p:nvPr>
        </p:nvSpPr>
        <p:spPr>
          <a:xfrm>
            <a:off x="768350" y="1093788"/>
            <a:ext cx="7621047" cy="3490243"/>
          </a:xfrm>
        </p:spPr>
        <p:txBody>
          <a:bodyPr/>
          <a:lstStyle/>
          <a:p>
            <a:r>
              <a:rPr lang="en-US" altLang="en-US" sz="2000" dirty="0"/>
              <a:t>Currently, authorization is done entirely in application</a:t>
            </a:r>
            <a:endParaRPr lang="en-US" altLang="en-US" sz="2000" dirty="0"/>
          </a:p>
          <a:p>
            <a:r>
              <a:rPr lang="en-US" altLang="en-US" sz="2000" dirty="0"/>
              <a:t>Entire application code has access to entire database</a:t>
            </a:r>
            <a:endParaRPr lang="en-US" altLang="en-US" sz="2000" dirty="0"/>
          </a:p>
          <a:p>
            <a:pPr lvl="1"/>
            <a:r>
              <a:rPr lang="en-US" altLang="en-US" sz="2000" dirty="0">
                <a:ea typeface="MS PGothic" panose="020B0600070205080204" pitchFamily="34" charset="-128"/>
              </a:rPr>
              <a:t>Large surface area, making protection harder</a:t>
            </a:r>
            <a:endParaRPr lang="en-US" altLang="en-US" sz="2000" dirty="0">
              <a:ea typeface="MS PGothic" panose="020B0600070205080204" pitchFamily="34" charset="-128"/>
            </a:endParaRPr>
          </a:p>
          <a:p>
            <a:r>
              <a:rPr lang="en-US" altLang="en-US" sz="2000" dirty="0"/>
              <a:t>Alternative: </a:t>
            </a:r>
            <a:r>
              <a:rPr lang="en-US" altLang="en-US" sz="2000" b="1" dirty="0">
                <a:solidFill>
                  <a:srgbClr val="002060"/>
                </a:solidFill>
              </a:rPr>
              <a:t>fine-grained (row-level) authorization</a:t>
            </a:r>
            <a:r>
              <a:rPr lang="en-US" altLang="en-US" sz="2000" dirty="0">
                <a:solidFill>
                  <a:srgbClr val="002060"/>
                </a:solidFill>
              </a:rPr>
              <a:t> </a:t>
            </a:r>
            <a:r>
              <a:rPr lang="en-US" altLang="en-US" sz="2000" dirty="0"/>
              <a:t>schemes</a:t>
            </a:r>
            <a:endParaRPr lang="en-US" altLang="en-US" sz="2000" dirty="0"/>
          </a:p>
          <a:p>
            <a:pPr lvl="1"/>
            <a:r>
              <a:rPr lang="en-US" altLang="en-US" sz="2000" dirty="0">
                <a:ea typeface="MS PGothic" panose="020B0600070205080204" pitchFamily="34" charset="-128"/>
              </a:rPr>
              <a:t>Extensions to SQL authorization proposed but not currently implemented</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Oracle Virtual Private Database (VPD) allows predicates to be added transparently to all SQL queries, to enforce fine-grained authorization</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E.g., add </a:t>
            </a:r>
            <a:r>
              <a:rPr lang="en-US" altLang="en-US" sz="2000" i="1" dirty="0">
                <a:ea typeface="MS PGothic" panose="020B0600070205080204" pitchFamily="34" charset="-128"/>
              </a:rPr>
              <a:t>ID= </a:t>
            </a:r>
            <a:r>
              <a:rPr lang="en-US" altLang="en-US" sz="2000" i="1" dirty="0" err="1">
                <a:ea typeface="MS PGothic" panose="020B0600070205080204" pitchFamily="34" charset="-128"/>
              </a:rPr>
              <a:t>sys_context.user_id</a:t>
            </a:r>
            <a:r>
              <a:rPr lang="en-US" altLang="en-US" sz="2000" i="1" dirty="0">
                <a:ea typeface="MS PGothic" panose="020B0600070205080204" pitchFamily="34" charset="-128"/>
              </a:rPr>
              <a:t>()</a:t>
            </a:r>
            <a:r>
              <a:rPr lang="en-US" altLang="en-US" sz="2000" dirty="0">
                <a:ea typeface="MS PGothic" panose="020B0600070205080204" pitchFamily="34" charset="-128"/>
              </a:rPr>
              <a:t> to all queries on student relation if user is a student</a:t>
            </a:r>
            <a:endParaRPr lang="en-US" altLang="en-US" sz="2000" dirty="0">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effectLst/>
              </a:rPr>
              <a:t>Web Interface</a:t>
            </a:r>
            <a:endParaRPr lang="en-US" altLang="en-US">
              <a:effectLst/>
            </a:endParaRPr>
          </a:p>
        </p:txBody>
      </p:sp>
      <p:sp>
        <p:nvSpPr>
          <p:cNvPr id="9219" name="Rectangle 3"/>
          <p:cNvSpPr>
            <a:spLocks noGrp="1" noChangeArrowheads="1"/>
          </p:cNvSpPr>
          <p:nvPr>
            <p:ph type="body" idx="1"/>
          </p:nvPr>
        </p:nvSpPr>
        <p:spPr>
          <a:xfrm>
            <a:off x="942019" y="1998218"/>
            <a:ext cx="7714963" cy="2438559"/>
          </a:xfrm>
        </p:spPr>
        <p:txBody>
          <a:bodyPr/>
          <a:lstStyle/>
          <a:p>
            <a:pPr marL="400050"/>
            <a:r>
              <a:rPr lang="en-US" altLang="en-US" sz="2400" dirty="0">
                <a:ea typeface="MS PGothic" panose="020B0600070205080204" pitchFamily="34" charset="-128"/>
              </a:rPr>
              <a:t>Enable large numbers of users to access databases from anywhere</a:t>
            </a:r>
            <a:endParaRPr lang="en-US" altLang="en-US" sz="2400" dirty="0">
              <a:ea typeface="MS PGothic" panose="020B0600070205080204" pitchFamily="34" charset="-128"/>
            </a:endParaRPr>
          </a:p>
          <a:p>
            <a:pPr marL="400050"/>
            <a:r>
              <a:rPr lang="en-US" altLang="en-US" sz="2400" dirty="0">
                <a:ea typeface="MS PGothic" panose="020B0600070205080204" pitchFamily="34" charset="-128"/>
              </a:rPr>
              <a:t>Avoid the need for downloading/installing specialized code, while providing a good graphical user interface</a:t>
            </a:r>
            <a:endParaRPr lang="en-US" altLang="en-US" sz="2400" dirty="0">
              <a:ea typeface="MS PGothic" panose="020B0600070205080204" pitchFamily="34" charset="-128"/>
            </a:endParaRPr>
          </a:p>
          <a:p>
            <a:pPr marL="857250" lvl="1" indent="-342900"/>
            <a:r>
              <a:rPr lang="en-US" altLang="en-US" sz="2400" dirty="0" err="1">
                <a:ea typeface="MS PGothic" panose="020B0600070205080204" pitchFamily="34" charset="-128"/>
              </a:rPr>
              <a:t>Javascript</a:t>
            </a:r>
            <a:r>
              <a:rPr lang="en-US" altLang="en-US" sz="2400" dirty="0">
                <a:ea typeface="MS PGothic" panose="020B0600070205080204" pitchFamily="34" charset="-128"/>
              </a:rPr>
              <a:t>, Flash and other scripting languages run in browser, but are downloaded transparently</a:t>
            </a:r>
            <a:endParaRPr lang="en-US" altLang="en-US" sz="2400" dirty="0">
              <a:ea typeface="MS PGothic" panose="020B0600070205080204" pitchFamily="34" charset="-128"/>
            </a:endParaRPr>
          </a:p>
          <a:p>
            <a:pPr marL="400050"/>
            <a:r>
              <a:rPr lang="en-US" altLang="en-US" sz="2400" dirty="0">
                <a:ea typeface="MS PGothic" panose="020B0600070205080204" pitchFamily="34" charset="-128"/>
              </a:rPr>
              <a:t>Examples: banks, airline and rental car reservations, university course registration and grading, an so on.</a:t>
            </a:r>
            <a:endParaRPr lang="en-US" altLang="en-US" sz="2400" dirty="0">
              <a:ea typeface="MS PGothic" panose="020B0600070205080204" pitchFamily="34" charset="-128"/>
            </a:endParaRPr>
          </a:p>
          <a:p>
            <a:endParaRPr lang="en-US" altLang="en-US" dirty="0"/>
          </a:p>
        </p:txBody>
      </p:sp>
      <p:sp>
        <p:nvSpPr>
          <p:cNvPr id="2" name="TextBox 1"/>
          <p:cNvSpPr txBox="1"/>
          <p:nvPr/>
        </p:nvSpPr>
        <p:spPr>
          <a:xfrm>
            <a:off x="768350" y="1167221"/>
            <a:ext cx="7769363" cy="830997"/>
          </a:xfrm>
          <a:prstGeom prst="rect">
            <a:avLst/>
          </a:prstGeom>
          <a:noFill/>
        </p:spPr>
        <p:txBody>
          <a:bodyPr wrap="square" rtlCol="0">
            <a:spAutoFit/>
          </a:bodyPr>
          <a:lstStyle/>
          <a:p>
            <a:r>
              <a:rPr lang="en-US" altLang="en-US" sz="2400" dirty="0">
                <a:solidFill>
                  <a:srgbClr val="0070C0"/>
                </a:solidFill>
              </a:rPr>
              <a:t>Web browsers have become the de-facto standard user interface to databases</a:t>
            </a:r>
            <a:endParaRPr lang="en-US" altLang="en-US" sz="2400" dirty="0">
              <a:solidFill>
                <a:srgbClr val="0070C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effectLst/>
              </a:rPr>
              <a:t>Audit Trails</a:t>
            </a:r>
            <a:endParaRPr lang="en-US" altLang="en-US">
              <a:effectLst/>
            </a:endParaRPr>
          </a:p>
        </p:txBody>
      </p:sp>
      <p:sp>
        <p:nvSpPr>
          <p:cNvPr id="55299" name="Rectangle 3"/>
          <p:cNvSpPr>
            <a:spLocks noGrp="1" noChangeArrowheads="1"/>
          </p:cNvSpPr>
          <p:nvPr>
            <p:ph type="body" idx="1"/>
          </p:nvPr>
        </p:nvSpPr>
        <p:spPr>
          <a:xfrm>
            <a:off x="768350" y="1093789"/>
            <a:ext cx="7541149" cy="3105232"/>
          </a:xfrm>
        </p:spPr>
        <p:txBody>
          <a:bodyPr/>
          <a:lstStyle/>
          <a:p>
            <a:r>
              <a:rPr lang="en-US" altLang="en-US" sz="2400" dirty="0"/>
              <a:t>Applications must log actions to an audit trail, to detect who carried out an update, or accessed some sensitive data</a:t>
            </a:r>
            <a:endParaRPr lang="en-US" altLang="en-US" sz="2400" dirty="0"/>
          </a:p>
          <a:p>
            <a:r>
              <a:rPr lang="en-US" altLang="en-US" sz="2400" dirty="0"/>
              <a:t>Audit trails used after-the-fact to </a:t>
            </a:r>
            <a:endParaRPr lang="en-US" altLang="en-US" sz="2400" dirty="0"/>
          </a:p>
          <a:p>
            <a:pPr lvl="1"/>
            <a:r>
              <a:rPr lang="en-US" altLang="en-US" sz="2400" dirty="0">
                <a:ea typeface="MS PGothic" panose="020B0600070205080204" pitchFamily="34" charset="-128"/>
              </a:rPr>
              <a:t>Detect security breaches</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Repair damage caused by security breach</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Trace who carried out the breach</a:t>
            </a:r>
            <a:endParaRPr lang="en-US" altLang="en-US" sz="2400" dirty="0">
              <a:ea typeface="MS PGothic" panose="020B0600070205080204" pitchFamily="34" charset="-128"/>
            </a:endParaRPr>
          </a:p>
          <a:p>
            <a:r>
              <a:rPr lang="en-US" altLang="en-US" sz="2400" dirty="0"/>
              <a:t>Audit trails needed at</a:t>
            </a:r>
            <a:endParaRPr lang="en-US" altLang="en-US" sz="2400" dirty="0"/>
          </a:p>
          <a:p>
            <a:pPr lvl="1"/>
            <a:r>
              <a:rPr lang="en-US" altLang="en-US" sz="2400" dirty="0">
                <a:ea typeface="MS PGothic" panose="020B0600070205080204" pitchFamily="34" charset="-128"/>
              </a:rPr>
              <a:t>Database level, and at</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Application level</a:t>
            </a:r>
            <a:endParaRPr lang="en-US" altLang="en-US" sz="2400" dirty="0">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4"/>
          <p:cNvSpPr>
            <a:spLocks noGrp="1" noChangeArrowheads="1"/>
          </p:cNvSpPr>
          <p:nvPr>
            <p:ph type="ctrTitle"/>
          </p:nvPr>
        </p:nvSpPr>
        <p:spPr/>
        <p:txBody>
          <a:bodyPr/>
          <a:lstStyle/>
          <a:p>
            <a:r>
              <a:rPr lang="en-US" altLang="en-US" dirty="0">
                <a:effectLst/>
              </a:rPr>
              <a:t>Encryption</a:t>
            </a:r>
            <a:endParaRPr lang="en-US" altLang="en-US" dirty="0">
              <a:effectLst/>
            </a:endParaRPr>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Encryption</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81758"/>
            <a:ext cx="7509377" cy="4392609"/>
          </a:xfrm>
        </p:spPr>
        <p:txBody>
          <a:bodyPr lIns="91440"/>
          <a:lstStyle/>
          <a:p>
            <a:r>
              <a:rPr lang="en-US" altLang="en-US" dirty="0"/>
              <a:t>Data may be </a:t>
            </a:r>
            <a:r>
              <a:rPr lang="en-US" altLang="en-US" i="1" dirty="0"/>
              <a:t>encrypted</a:t>
            </a:r>
            <a:r>
              <a:rPr lang="en-US" altLang="en-US" dirty="0"/>
              <a:t> when database authorization provisions do not offer sufficient protection.</a:t>
            </a:r>
            <a:endParaRPr lang="en-US" altLang="en-US" dirty="0"/>
          </a:p>
          <a:p>
            <a:r>
              <a:rPr lang="en-US" altLang="en-US" dirty="0"/>
              <a:t>Properties of good encryption technique:</a:t>
            </a:r>
            <a:endParaRPr lang="en-US" altLang="en-US" dirty="0"/>
          </a:p>
          <a:p>
            <a:pPr lvl="1"/>
            <a:r>
              <a:rPr lang="en-US" altLang="en-US" dirty="0">
                <a:ea typeface="MS PGothic" panose="020B0600070205080204" pitchFamily="34" charset="-128"/>
              </a:rPr>
              <a:t>Relatively simple for authorized users to encrypt and decrypt data.</a:t>
            </a:r>
            <a:endParaRPr lang="en-US" altLang="en-US" dirty="0">
              <a:ea typeface="MS PGothic" panose="020B0600070205080204" pitchFamily="34" charset="-128"/>
            </a:endParaRPr>
          </a:p>
          <a:p>
            <a:pPr lvl="1"/>
            <a:r>
              <a:rPr lang="en-US" altLang="en-US" dirty="0">
                <a:ea typeface="MS PGothic" panose="020B0600070205080204" pitchFamily="34" charset="-128"/>
              </a:rPr>
              <a:t>Encryption scheme depends not on the secrecy of the algorithm but on the secrecy of a parameter of the algorithm called the  encryption key.</a:t>
            </a:r>
            <a:endParaRPr lang="en-US" altLang="en-US" dirty="0">
              <a:ea typeface="MS PGothic" panose="020B0600070205080204" pitchFamily="34" charset="-128"/>
            </a:endParaRPr>
          </a:p>
          <a:p>
            <a:pPr lvl="1"/>
            <a:r>
              <a:rPr lang="en-US" altLang="en-US" dirty="0">
                <a:ea typeface="MS PGothic" panose="020B0600070205080204" pitchFamily="34" charset="-128"/>
              </a:rPr>
              <a:t>Extremely difficult for an intruder to determine the encryption key.</a:t>
            </a:r>
            <a:endParaRPr lang="en-US" altLang="en-US" dirty="0">
              <a:ea typeface="MS PGothic" panose="020B0600070205080204" pitchFamily="34" charset="-128"/>
            </a:endParaRPr>
          </a:p>
          <a:p>
            <a:r>
              <a:rPr lang="en-US" altLang="en-US" b="1" dirty="0">
                <a:solidFill>
                  <a:srgbClr val="002060"/>
                </a:solidFill>
              </a:rPr>
              <a:t>Symmetric-key encryption</a:t>
            </a:r>
            <a:r>
              <a:rPr lang="en-US" altLang="en-US" dirty="0"/>
              <a:t>: same key used for encryption and for decryption</a:t>
            </a:r>
            <a:endParaRPr lang="en-US" altLang="en-US" dirty="0"/>
          </a:p>
          <a:p>
            <a:r>
              <a:rPr lang="en-US" altLang="en-US" b="1" dirty="0">
                <a:solidFill>
                  <a:srgbClr val="002060"/>
                </a:solidFill>
              </a:rPr>
              <a:t>Public-key encryption</a:t>
            </a:r>
            <a:r>
              <a:rPr lang="en-US" altLang="en-US" dirty="0">
                <a:solidFill>
                  <a:srgbClr val="002060"/>
                </a:solidFill>
              </a:rPr>
              <a:t> </a:t>
            </a:r>
            <a:r>
              <a:rPr lang="en-US" altLang="en-US" dirty="0"/>
              <a:t>(a.k.a. </a:t>
            </a:r>
            <a:r>
              <a:rPr lang="en-US" altLang="en-US" b="1" dirty="0" err="1">
                <a:solidFill>
                  <a:srgbClr val="002060"/>
                </a:solidFill>
              </a:rPr>
              <a:t>asymmentric</a:t>
            </a:r>
            <a:r>
              <a:rPr lang="en-US" altLang="en-US" b="1" dirty="0">
                <a:solidFill>
                  <a:srgbClr val="002060"/>
                </a:solidFill>
              </a:rPr>
              <a:t>-key encryption</a:t>
            </a:r>
            <a:r>
              <a:rPr lang="en-US" altLang="en-US" dirty="0"/>
              <a:t>): use different keys for encryption and decryption</a:t>
            </a:r>
            <a:endParaRPr lang="en-US" altLang="en-US" dirty="0"/>
          </a:p>
          <a:p>
            <a:pPr lvl="1"/>
            <a:r>
              <a:rPr lang="en-US" altLang="en-US" dirty="0">
                <a:ea typeface="MS PGothic" panose="020B0600070205080204" pitchFamily="34" charset="-128"/>
              </a:rPr>
              <a:t>Encryption key can be public, decryption key secret</a:t>
            </a:r>
            <a:endParaRPr lang="en-US" altLang="en-US" dirty="0">
              <a:ea typeface="MS PGothic" panose="020B0600070205080204" pitchFamily="34" charset="-128"/>
            </a:endParaRPr>
          </a:p>
          <a:p>
            <a:pPr indent="-365760"/>
            <a:endParaRPr lang="en-US" altLang="en-US" dirty="0"/>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Encryption (Cont.)</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1"/>
            <a:ext cx="7674314" cy="4633242"/>
          </a:xfrm>
        </p:spPr>
        <p:txBody>
          <a:bodyPr lIns="91440"/>
          <a:lstStyle/>
          <a:p>
            <a:pPr>
              <a:lnSpc>
                <a:spcPct val="90000"/>
              </a:lnSpc>
            </a:pPr>
            <a:r>
              <a:rPr lang="en-US" altLang="en-US" b="1" i="1" dirty="0">
                <a:solidFill>
                  <a:srgbClr val="002060"/>
                </a:solidFill>
              </a:rPr>
              <a:t>Data Encryption Standard</a:t>
            </a:r>
            <a:r>
              <a:rPr lang="en-US" altLang="en-US" b="1" dirty="0">
                <a:solidFill>
                  <a:srgbClr val="002060"/>
                </a:solidFill>
              </a:rPr>
              <a:t> (DES) </a:t>
            </a:r>
            <a:r>
              <a:rPr lang="en-US" altLang="en-US" dirty="0"/>
              <a:t>substitutes characters and rearranges their order on the basis of an encryption key which is provided to authorized users via a secure mechanism. Scheme is no more secure than the key transmission mechanism since the key has to be shared.</a:t>
            </a:r>
            <a:endParaRPr lang="en-US" altLang="en-US" dirty="0"/>
          </a:p>
          <a:p>
            <a:pPr>
              <a:lnSpc>
                <a:spcPct val="90000"/>
              </a:lnSpc>
            </a:pPr>
            <a:r>
              <a:rPr lang="en-US" altLang="en-US" b="1" dirty="0">
                <a:solidFill>
                  <a:srgbClr val="002060"/>
                </a:solidFill>
              </a:rPr>
              <a:t>Advanced Encryption Standard (AES) </a:t>
            </a:r>
            <a:r>
              <a:rPr lang="en-US" altLang="en-US" dirty="0"/>
              <a:t>is a new standard replacing DES, and is based on the </a:t>
            </a:r>
            <a:r>
              <a:rPr lang="en-US" altLang="en-US" dirty="0" err="1"/>
              <a:t>Rijndael</a:t>
            </a:r>
            <a:r>
              <a:rPr lang="en-US" altLang="en-US" dirty="0"/>
              <a:t> algorithm, but is also dependent on shared secret keys.</a:t>
            </a:r>
            <a:endParaRPr lang="en-US" altLang="en-US" dirty="0"/>
          </a:p>
          <a:p>
            <a:pPr>
              <a:lnSpc>
                <a:spcPct val="90000"/>
              </a:lnSpc>
            </a:pPr>
            <a:r>
              <a:rPr lang="en-US" altLang="en-US" dirty="0"/>
              <a:t> </a:t>
            </a:r>
            <a:r>
              <a:rPr lang="en-US" altLang="en-US" b="1" i="1" dirty="0">
                <a:solidFill>
                  <a:srgbClr val="002060"/>
                </a:solidFill>
              </a:rPr>
              <a:t>Public-key encryption</a:t>
            </a:r>
            <a:r>
              <a:rPr lang="en-US" altLang="en-US" b="1" dirty="0">
                <a:solidFill>
                  <a:srgbClr val="002060"/>
                </a:solidFill>
              </a:rPr>
              <a:t> </a:t>
            </a:r>
            <a:r>
              <a:rPr lang="en-US" altLang="en-US" dirty="0"/>
              <a:t>is based on each user having two keys:</a:t>
            </a:r>
            <a:endParaRPr lang="en-US" altLang="en-US" dirty="0"/>
          </a:p>
          <a:p>
            <a:pPr lvl="1">
              <a:lnSpc>
                <a:spcPct val="90000"/>
              </a:lnSpc>
            </a:pPr>
            <a:r>
              <a:rPr lang="en-US" altLang="en-US" i="1" dirty="0">
                <a:ea typeface="MS PGothic" panose="020B0600070205080204" pitchFamily="34" charset="-128"/>
              </a:rPr>
              <a:t>Public key</a:t>
            </a:r>
            <a:r>
              <a:rPr lang="en-US" altLang="en-US" dirty="0">
                <a:ea typeface="MS PGothic" panose="020B0600070205080204" pitchFamily="34" charset="-128"/>
              </a:rPr>
              <a:t> – publicly published key used to encrypt data, but cannot be used to decrypt data</a:t>
            </a:r>
            <a:endParaRPr lang="en-US" altLang="en-US" dirty="0">
              <a:ea typeface="MS PGothic" panose="020B0600070205080204" pitchFamily="34" charset="-128"/>
            </a:endParaRPr>
          </a:p>
          <a:p>
            <a:pPr lvl="1">
              <a:lnSpc>
                <a:spcPct val="90000"/>
              </a:lnSpc>
            </a:pPr>
            <a:r>
              <a:rPr lang="en-US" altLang="en-US" i="1" dirty="0">
                <a:ea typeface="MS PGothic" panose="020B0600070205080204" pitchFamily="34" charset="-128"/>
              </a:rPr>
              <a:t>Private key</a:t>
            </a:r>
            <a:r>
              <a:rPr lang="en-US" altLang="en-US" dirty="0">
                <a:ea typeface="MS PGothic" panose="020B0600070205080204" pitchFamily="34" charset="-128"/>
              </a:rPr>
              <a:t> -- key known only to individual user, and used to decrypt data.  Need not be transmitted to the site doing encryption.</a:t>
            </a:r>
            <a:endParaRPr lang="en-US" altLang="en-US" dirty="0">
              <a:ea typeface="MS PGothic" panose="020B0600070205080204" pitchFamily="34" charset="-128"/>
            </a:endParaRPr>
          </a:p>
          <a:p>
            <a:pPr>
              <a:lnSpc>
                <a:spcPct val="90000"/>
              </a:lnSpc>
              <a:buFont typeface="Monotype Sorts" pitchFamily="-65" charset="2"/>
              <a:buNone/>
            </a:pPr>
            <a:r>
              <a:rPr lang="en-US" altLang="en-US" dirty="0"/>
              <a:t>      Encryption scheme is such that it is impossible or extremely hard to decrypt data given only  the public key.</a:t>
            </a:r>
            <a:endParaRPr lang="en-US" altLang="en-US" dirty="0"/>
          </a:p>
          <a:p>
            <a:pPr>
              <a:lnSpc>
                <a:spcPct val="90000"/>
              </a:lnSpc>
            </a:pPr>
            <a:r>
              <a:rPr lang="en-US" altLang="en-US" dirty="0"/>
              <a:t>The RSA  public-key encryption scheme is based on the hardness of factoring a very large number (100's of digits) into its prime components</a:t>
            </a:r>
            <a:endParaRPr lang="en-US" altLang="en-US" dirty="0"/>
          </a:p>
          <a:p>
            <a:pPr indent="-365760"/>
            <a:endParaRPr lang="en-US" altLang="en-US" dirty="0"/>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effectLst/>
              </a:rPr>
              <a:t>Encryption (Cont.)</a:t>
            </a:r>
            <a:endParaRPr lang="en-US" altLang="en-US">
              <a:effectLst/>
            </a:endParaRPr>
          </a:p>
        </p:txBody>
      </p:sp>
      <p:sp>
        <p:nvSpPr>
          <p:cNvPr id="59395" name="Rectangle 3"/>
          <p:cNvSpPr>
            <a:spLocks noGrp="1" noChangeArrowheads="1"/>
          </p:cNvSpPr>
          <p:nvPr>
            <p:ph type="body" idx="1"/>
          </p:nvPr>
        </p:nvSpPr>
        <p:spPr>
          <a:xfrm>
            <a:off x="768351" y="1093788"/>
            <a:ext cx="7621048" cy="3959475"/>
          </a:xfrm>
        </p:spPr>
        <p:txBody>
          <a:bodyPr/>
          <a:lstStyle/>
          <a:p>
            <a:r>
              <a:rPr lang="en-US" altLang="en-US" b="1" dirty="0"/>
              <a:t>Hybrid schemes</a:t>
            </a:r>
            <a:r>
              <a:rPr lang="en-US" altLang="en-US" dirty="0"/>
              <a:t> combining public key and private key encryption for efficient encryption of large amounts of data</a:t>
            </a:r>
            <a:endParaRPr lang="en-US" altLang="en-US" dirty="0"/>
          </a:p>
          <a:p>
            <a:r>
              <a:rPr lang="en-US" altLang="en-US" dirty="0"/>
              <a:t>Encryption of small values such as identifiers or names vulnerable to </a:t>
            </a:r>
            <a:r>
              <a:rPr lang="en-US" altLang="en-US" b="1" dirty="0">
                <a:solidFill>
                  <a:srgbClr val="002060"/>
                </a:solidFill>
              </a:rPr>
              <a:t>dictionary attacks </a:t>
            </a:r>
            <a:endParaRPr lang="en-US" altLang="en-US" b="1" dirty="0">
              <a:solidFill>
                <a:srgbClr val="002060"/>
              </a:solidFill>
            </a:endParaRPr>
          </a:p>
          <a:p>
            <a:pPr lvl="1"/>
            <a:r>
              <a:rPr lang="en-US" altLang="en-US" dirty="0">
                <a:ea typeface="MS PGothic" panose="020B0600070205080204" pitchFamily="34" charset="-128"/>
              </a:rPr>
              <a:t>Especially if encryption key is publicly available</a:t>
            </a:r>
            <a:endParaRPr lang="en-US" altLang="en-US" dirty="0">
              <a:ea typeface="MS PGothic" panose="020B0600070205080204" pitchFamily="34" charset="-128"/>
            </a:endParaRPr>
          </a:p>
          <a:p>
            <a:pPr lvl="1"/>
            <a:r>
              <a:rPr lang="en-US" altLang="en-US" dirty="0">
                <a:ea typeface="MS PGothic" panose="020B0600070205080204" pitchFamily="34" charset="-128"/>
              </a:rPr>
              <a:t>But even otherwise, statistical information such as frequency of occurrence can be used to reveal content of encrypted data</a:t>
            </a:r>
            <a:endParaRPr lang="en-US" altLang="en-US" dirty="0">
              <a:ea typeface="MS PGothic" panose="020B0600070205080204" pitchFamily="34" charset="-128"/>
            </a:endParaRPr>
          </a:p>
          <a:p>
            <a:pPr lvl="1"/>
            <a:r>
              <a:rPr lang="en-US" altLang="en-US" dirty="0">
                <a:ea typeface="MS PGothic" panose="020B0600070205080204" pitchFamily="34" charset="-128"/>
              </a:rPr>
              <a:t>Can be deterred by adding extra random bits to the end of the value, before encryption, and removing them after decryption</a:t>
            </a:r>
            <a:endParaRPr lang="en-US" altLang="en-US" dirty="0">
              <a:ea typeface="MS PGothic" panose="020B0600070205080204" pitchFamily="34" charset="-128"/>
            </a:endParaRPr>
          </a:p>
          <a:p>
            <a:pPr lvl="2"/>
            <a:r>
              <a:rPr lang="en-US" altLang="en-US" dirty="0">
                <a:ea typeface="MS PGothic" panose="020B0600070205080204" pitchFamily="34" charset="-128"/>
              </a:rPr>
              <a:t>Same value will have different encrypted forms each time it is encrypted, preventing both above attacks</a:t>
            </a:r>
            <a:endParaRPr lang="en-US" altLang="en-US" dirty="0">
              <a:ea typeface="MS PGothic" panose="020B0600070205080204" pitchFamily="34" charset="-128"/>
            </a:endParaRPr>
          </a:p>
          <a:p>
            <a:pPr lvl="2"/>
            <a:r>
              <a:rPr lang="en-US" altLang="en-US" dirty="0">
                <a:ea typeface="MS PGothic" panose="020B0600070205080204" pitchFamily="34" charset="-128"/>
              </a:rPr>
              <a:t>Extra bits are called </a:t>
            </a:r>
            <a:r>
              <a:rPr lang="en-US" altLang="en-US" b="1" dirty="0">
                <a:solidFill>
                  <a:srgbClr val="002060"/>
                </a:solidFill>
                <a:ea typeface="MS PGothic" panose="020B0600070205080204" pitchFamily="34" charset="-128"/>
              </a:rPr>
              <a:t>salt bits</a:t>
            </a:r>
            <a:endParaRPr lang="en-US" altLang="en-US" b="1" dirty="0">
              <a:solidFill>
                <a:srgbClr val="002060"/>
              </a:solidFill>
              <a:ea typeface="MS PGothic" panose="020B0600070205080204" pitchFamily="34" charset="-128"/>
            </a:endParaRP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effectLst/>
              </a:rPr>
              <a:t>Encryption in Databases</a:t>
            </a:r>
            <a:endParaRPr lang="en-US" altLang="en-US">
              <a:effectLst/>
            </a:endParaRPr>
          </a:p>
        </p:txBody>
      </p:sp>
      <p:sp>
        <p:nvSpPr>
          <p:cNvPr id="60419" name="Rectangle 3"/>
          <p:cNvSpPr>
            <a:spLocks noGrp="1" noChangeArrowheads="1"/>
          </p:cNvSpPr>
          <p:nvPr>
            <p:ph type="body" idx="1"/>
          </p:nvPr>
        </p:nvSpPr>
        <p:spPr>
          <a:xfrm>
            <a:off x="768351" y="1116099"/>
            <a:ext cx="7612170" cy="5068133"/>
          </a:xfrm>
        </p:spPr>
        <p:txBody>
          <a:bodyPr/>
          <a:lstStyle/>
          <a:p>
            <a:pPr>
              <a:lnSpc>
                <a:spcPct val="90000"/>
              </a:lnSpc>
            </a:pPr>
            <a:r>
              <a:rPr lang="en-US" altLang="en-US" dirty="0"/>
              <a:t>Database widely support encryption</a:t>
            </a:r>
            <a:endParaRPr lang="en-US" altLang="en-US" dirty="0"/>
          </a:p>
          <a:p>
            <a:pPr>
              <a:lnSpc>
                <a:spcPct val="90000"/>
              </a:lnSpc>
            </a:pPr>
            <a:r>
              <a:rPr lang="en-US" altLang="en-US" dirty="0"/>
              <a:t>Different levels of encryption:</a:t>
            </a:r>
            <a:endParaRPr lang="en-US" altLang="en-US" dirty="0"/>
          </a:p>
          <a:p>
            <a:pPr lvl="1">
              <a:lnSpc>
                <a:spcPct val="90000"/>
              </a:lnSpc>
            </a:pPr>
            <a:r>
              <a:rPr lang="en-US" altLang="en-US" b="1" dirty="0">
                <a:ea typeface="MS PGothic" panose="020B0600070205080204" pitchFamily="34" charset="-128"/>
              </a:rPr>
              <a:t>disk block</a:t>
            </a:r>
            <a:endParaRPr lang="en-US" altLang="en-US" dirty="0">
              <a:ea typeface="MS PGothic" panose="020B0600070205080204" pitchFamily="34" charset="-128"/>
            </a:endParaRPr>
          </a:p>
          <a:p>
            <a:pPr lvl="2">
              <a:lnSpc>
                <a:spcPct val="90000"/>
              </a:lnSpc>
            </a:pPr>
            <a:r>
              <a:rPr lang="en-US" altLang="en-US" dirty="0">
                <a:ea typeface="MS PGothic" panose="020B0600070205080204" pitchFamily="34" charset="-128"/>
              </a:rPr>
              <a:t>Every disk block encrypted using key available in database-system software.  </a:t>
            </a:r>
            <a:endParaRPr lang="en-US" altLang="en-US" dirty="0">
              <a:ea typeface="MS PGothic" panose="020B0600070205080204" pitchFamily="34" charset="-128"/>
            </a:endParaRPr>
          </a:p>
          <a:p>
            <a:pPr lvl="2">
              <a:lnSpc>
                <a:spcPct val="90000"/>
              </a:lnSpc>
            </a:pPr>
            <a:r>
              <a:rPr lang="en-US" altLang="en-US" dirty="0">
                <a:ea typeface="MS PGothic" panose="020B0600070205080204" pitchFamily="34" charset="-128"/>
              </a:rPr>
              <a:t>Even if attacker gets access to database data, decryption cannot be done without access to the key.</a:t>
            </a:r>
            <a:endParaRPr lang="en-US" altLang="en-US" dirty="0">
              <a:ea typeface="MS PGothic" panose="020B0600070205080204" pitchFamily="34" charset="-128"/>
            </a:endParaRPr>
          </a:p>
          <a:p>
            <a:pPr lvl="1">
              <a:lnSpc>
                <a:spcPct val="90000"/>
              </a:lnSpc>
            </a:pPr>
            <a:r>
              <a:rPr lang="en-US" altLang="en-US" b="1" dirty="0">
                <a:ea typeface="MS PGothic" panose="020B0600070205080204" pitchFamily="34" charset="-128"/>
              </a:rPr>
              <a:t>Entire relations, or specific attributes of relations</a:t>
            </a:r>
            <a:endParaRPr lang="en-US" altLang="en-US" b="1" dirty="0">
              <a:ea typeface="MS PGothic" panose="020B0600070205080204" pitchFamily="34" charset="-128"/>
            </a:endParaRPr>
          </a:p>
          <a:p>
            <a:pPr lvl="2">
              <a:lnSpc>
                <a:spcPct val="90000"/>
              </a:lnSpc>
            </a:pPr>
            <a:r>
              <a:rPr lang="en-US" altLang="en-US" dirty="0">
                <a:ea typeface="MS PGothic" panose="020B0600070205080204" pitchFamily="34" charset="-128"/>
              </a:rPr>
              <a:t>Non-sensitive relations, or non-sensitive attributes of relations need not be encrypted</a:t>
            </a:r>
            <a:endParaRPr lang="en-US" altLang="en-US" dirty="0">
              <a:ea typeface="MS PGothic" panose="020B0600070205080204" pitchFamily="34" charset="-128"/>
            </a:endParaRPr>
          </a:p>
          <a:p>
            <a:pPr lvl="2">
              <a:lnSpc>
                <a:spcPct val="90000"/>
              </a:lnSpc>
            </a:pPr>
            <a:r>
              <a:rPr lang="en-US" altLang="en-US" dirty="0">
                <a:ea typeface="MS PGothic" panose="020B0600070205080204" pitchFamily="34" charset="-128"/>
              </a:rPr>
              <a:t>However, attributes involved in primary/foreign key constraints cannot be encrypted.</a:t>
            </a:r>
            <a:endParaRPr lang="en-US" altLang="en-US" dirty="0">
              <a:ea typeface="MS PGothic" panose="020B0600070205080204" pitchFamily="34" charset="-128"/>
            </a:endParaRPr>
          </a:p>
          <a:p>
            <a:pPr>
              <a:lnSpc>
                <a:spcPct val="90000"/>
              </a:lnSpc>
            </a:pPr>
            <a:r>
              <a:rPr lang="en-US" altLang="en-US" dirty="0"/>
              <a:t>Storage of encryption or decryption keys</a:t>
            </a:r>
            <a:endParaRPr lang="en-US" altLang="en-US" dirty="0"/>
          </a:p>
          <a:p>
            <a:pPr lvl="1">
              <a:lnSpc>
                <a:spcPct val="90000"/>
              </a:lnSpc>
            </a:pPr>
            <a:r>
              <a:rPr lang="en-US" altLang="en-US" dirty="0">
                <a:ea typeface="MS PGothic" panose="020B0600070205080204" pitchFamily="34" charset="-128"/>
              </a:rPr>
              <a:t>Typically, single master key used to protect multiple encryption/decryption keys stored in database</a:t>
            </a:r>
            <a:endParaRPr lang="en-US" altLang="en-US" dirty="0">
              <a:ea typeface="MS PGothic" panose="020B0600070205080204" pitchFamily="34" charset="-128"/>
            </a:endParaRPr>
          </a:p>
          <a:p>
            <a:pPr>
              <a:lnSpc>
                <a:spcPct val="90000"/>
              </a:lnSpc>
            </a:pPr>
            <a:r>
              <a:rPr lang="en-US" altLang="en-US" dirty="0"/>
              <a:t>Alternative: encryption/decryption is done in application, before sending values to the database</a:t>
            </a:r>
            <a:endParaRPr lang="en-US" altLang="en-US" dirty="0"/>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Encryption and Authentication</a:t>
            </a:r>
            <a:endParaRPr lang="en-US" altLang="en-US" dirty="0">
              <a:effectLst>
                <a:outerShdw blurRad="38100" dist="38100" dir="2700000" algn="tl">
                  <a:srgbClr val="C0C0C0"/>
                </a:outerShdw>
              </a:effectLst>
            </a:endParaRPr>
          </a:p>
        </p:txBody>
      </p:sp>
      <p:sp>
        <p:nvSpPr>
          <p:cNvPr id="61443" name="Rectangle 3"/>
          <p:cNvSpPr>
            <a:spLocks noGrp="1" noChangeArrowheads="1"/>
          </p:cNvSpPr>
          <p:nvPr>
            <p:ph type="body" idx="1"/>
          </p:nvPr>
        </p:nvSpPr>
        <p:spPr>
          <a:xfrm>
            <a:off x="768350" y="1065878"/>
            <a:ext cx="7709825" cy="4817564"/>
          </a:xfrm>
        </p:spPr>
        <p:txBody>
          <a:bodyPr/>
          <a:lstStyle/>
          <a:p>
            <a:r>
              <a:rPr lang="en-US" altLang="en-US" dirty="0"/>
              <a:t>Password based authentication is widely used, but is susceptible to sniffing on a network.</a:t>
            </a:r>
            <a:endParaRPr lang="en-US" altLang="en-US" dirty="0"/>
          </a:p>
          <a:p>
            <a:r>
              <a:rPr lang="en-US" altLang="en-US" b="1" dirty="0">
                <a:solidFill>
                  <a:srgbClr val="002060"/>
                </a:solidFill>
              </a:rPr>
              <a:t>Challenge-response</a:t>
            </a:r>
            <a:r>
              <a:rPr lang="en-US" altLang="en-US" dirty="0"/>
              <a:t> systems avoid transmission of passwords</a:t>
            </a:r>
            <a:endParaRPr lang="en-US" altLang="en-US" dirty="0"/>
          </a:p>
          <a:p>
            <a:pPr lvl="1"/>
            <a:r>
              <a:rPr lang="en-US" altLang="en-US" dirty="0">
                <a:ea typeface="MS PGothic" panose="020B0600070205080204" pitchFamily="34" charset="-128"/>
              </a:rPr>
              <a:t>DB sends a (randomly generated) challenge string to user.</a:t>
            </a:r>
            <a:endParaRPr lang="en-US" altLang="en-US" dirty="0">
              <a:ea typeface="MS PGothic" panose="020B0600070205080204" pitchFamily="34" charset="-128"/>
            </a:endParaRPr>
          </a:p>
          <a:p>
            <a:pPr lvl="1"/>
            <a:r>
              <a:rPr lang="en-US" altLang="en-US" dirty="0">
                <a:ea typeface="MS PGothic" panose="020B0600070205080204" pitchFamily="34" charset="-128"/>
              </a:rPr>
              <a:t>User encrypts string and returns result. </a:t>
            </a:r>
            <a:endParaRPr lang="en-US" altLang="en-US" dirty="0">
              <a:ea typeface="MS PGothic" panose="020B0600070205080204" pitchFamily="34" charset="-128"/>
            </a:endParaRPr>
          </a:p>
          <a:p>
            <a:pPr lvl="1"/>
            <a:r>
              <a:rPr lang="en-US" altLang="en-US" dirty="0">
                <a:ea typeface="MS PGothic" panose="020B0600070205080204" pitchFamily="34" charset="-128"/>
              </a:rPr>
              <a:t>DB verifies identity by decrypting result</a:t>
            </a:r>
            <a:endParaRPr lang="en-US" altLang="en-US" dirty="0">
              <a:ea typeface="MS PGothic" panose="020B0600070205080204" pitchFamily="34" charset="-128"/>
            </a:endParaRPr>
          </a:p>
          <a:p>
            <a:pPr lvl="1"/>
            <a:r>
              <a:rPr lang="en-US" altLang="en-US" dirty="0">
                <a:ea typeface="MS PGothic" panose="020B0600070205080204" pitchFamily="34" charset="-128"/>
              </a:rPr>
              <a:t>Can use public-key encryption system by DB sending a message encrypted using user</a:t>
            </a:r>
            <a:r>
              <a:rPr lang="ja-JP" altLang="en-US" dirty="0">
                <a:ea typeface="MS PGothic" panose="020B0600070205080204" pitchFamily="34" charset="-128"/>
              </a:rPr>
              <a:t>’</a:t>
            </a:r>
            <a:r>
              <a:rPr lang="en-US" altLang="ja-JP" dirty="0">
                <a:ea typeface="MS PGothic" panose="020B0600070205080204" pitchFamily="34" charset="-128"/>
              </a:rPr>
              <a:t>s public key, and user decrypting and sending the message back.</a:t>
            </a:r>
            <a:endParaRPr lang="en-US" altLang="ja-JP" dirty="0">
              <a:ea typeface="MS PGothic" panose="020B0600070205080204" pitchFamily="34" charset="-128"/>
            </a:endParaRPr>
          </a:p>
          <a:p>
            <a:r>
              <a:rPr lang="en-US" altLang="en-US" b="1" dirty="0">
                <a:solidFill>
                  <a:srgbClr val="002060"/>
                </a:solidFill>
              </a:rPr>
              <a:t>Digital</a:t>
            </a:r>
            <a:r>
              <a:rPr lang="en-US" altLang="en-US" dirty="0">
                <a:solidFill>
                  <a:srgbClr val="002060"/>
                </a:solidFill>
              </a:rPr>
              <a:t> </a:t>
            </a:r>
            <a:r>
              <a:rPr lang="en-US" altLang="en-US" b="1" dirty="0">
                <a:solidFill>
                  <a:srgbClr val="002060"/>
                </a:solidFill>
              </a:rPr>
              <a:t>signatures</a:t>
            </a:r>
            <a:r>
              <a:rPr lang="en-US" altLang="en-US" dirty="0">
                <a:solidFill>
                  <a:srgbClr val="002060"/>
                </a:solidFill>
              </a:rPr>
              <a:t> </a:t>
            </a:r>
            <a:r>
              <a:rPr lang="en-US" altLang="en-US" dirty="0"/>
              <a:t>are used to verify authenticity of data</a:t>
            </a:r>
            <a:endParaRPr lang="en-US" altLang="en-US" dirty="0"/>
          </a:p>
          <a:p>
            <a:pPr lvl="1"/>
            <a:r>
              <a:rPr lang="en-US" altLang="en-US" dirty="0">
                <a:ea typeface="MS PGothic" panose="020B0600070205080204" pitchFamily="34" charset="-128"/>
              </a:rPr>
              <a:t>E.g., use private key (in reverse) to encrypt data, and anyone can verify authenticity by using public key (in reverse) to decrypt data.  Only holder of private key could have created the encrypted data.</a:t>
            </a:r>
            <a:endParaRPr lang="en-US" altLang="en-US" dirty="0">
              <a:ea typeface="MS PGothic" panose="020B0600070205080204" pitchFamily="34" charset="-128"/>
            </a:endParaRPr>
          </a:p>
          <a:p>
            <a:pPr lvl="1"/>
            <a:r>
              <a:rPr lang="en-US" altLang="en-US" dirty="0">
                <a:ea typeface="MS PGothic" panose="020B0600070205080204" pitchFamily="34" charset="-128"/>
              </a:rPr>
              <a:t>Digital signatures also help ensure </a:t>
            </a:r>
            <a:r>
              <a:rPr lang="en-US" altLang="en-US" b="1" dirty="0">
                <a:solidFill>
                  <a:srgbClr val="002060"/>
                </a:solidFill>
                <a:ea typeface="MS PGothic" panose="020B0600070205080204" pitchFamily="34" charset="-128"/>
              </a:rPr>
              <a:t>nonrepudiation</a:t>
            </a:r>
            <a:r>
              <a:rPr lang="en-US" altLang="en-US" dirty="0">
                <a:ea typeface="MS PGothic" panose="020B0600070205080204" pitchFamily="34" charset="-128"/>
              </a:rPr>
              <a:t>:</a:t>
            </a:r>
            <a:r>
              <a:rPr lang="en-US" altLang="en-US" b="1" dirty="0">
                <a:solidFill>
                  <a:schemeClr val="tx2"/>
                </a:solidFill>
                <a:ea typeface="MS PGothic" panose="020B0600070205080204" pitchFamily="34" charset="-128"/>
              </a:rPr>
              <a:t> </a:t>
            </a:r>
            <a:r>
              <a:rPr lang="en-US" altLang="en-US" dirty="0">
                <a:ea typeface="MS PGothic" panose="020B0600070205080204" pitchFamily="34" charset="-128"/>
              </a:rPr>
              <a:t>sender</a:t>
            </a:r>
            <a:br>
              <a:rPr lang="en-US" altLang="en-US" dirty="0">
                <a:ea typeface="MS PGothic" panose="020B0600070205080204" pitchFamily="34" charset="-128"/>
              </a:rPr>
            </a:br>
            <a:r>
              <a:rPr lang="en-US" altLang="en-US" dirty="0">
                <a:ea typeface="MS PGothic" panose="020B0600070205080204" pitchFamily="34" charset="-128"/>
              </a:rPr>
              <a:t>cannot later claim to have not created the data</a:t>
            </a:r>
            <a:endParaRPr lang="en-US" altLang="en-US" dirty="0">
              <a:ea typeface="MS PGothic" panose="020B0600070205080204" pitchFamily="34" charset="-128"/>
            </a:endParaRP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Rectangle 2"/>
          <p:cNvSpPr>
            <a:spLocks noGrp="1" noChangeArrowheads="1"/>
          </p:cNvSpPr>
          <p:nvPr>
            <p:ph type="ctrTitle" idx="4294967295"/>
          </p:nvPr>
        </p:nvSpPr>
        <p:spPr>
          <a:xfrm>
            <a:off x="685800" y="2286000"/>
            <a:ext cx="7772400" cy="1143000"/>
          </a:xfrm>
        </p:spPr>
        <p:txBody>
          <a:bodyPr/>
          <a:lstStyle/>
          <a:p>
            <a:pPr>
              <a:defRPr/>
            </a:pPr>
            <a:r>
              <a:rPr lang="en-US" altLang="en-US" dirty="0">
                <a:effectLst>
                  <a:outerShdw blurRad="38100" dist="38100" dir="2700000" algn="tl">
                    <a:srgbClr val="C0C0C0"/>
                  </a:outerShdw>
                </a:effectLst>
              </a:rPr>
              <a:t>End of Chapter 9</a:t>
            </a:r>
            <a:endParaRPr lang="en-US" altLang="en-US" dirty="0">
              <a:effectLst>
                <a:outerShdw blurRad="38100" dist="38100" dir="2700000" algn="tl">
                  <a:srgbClr val="C0C0C0"/>
                </a:outerShdw>
              </a:effectLs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617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Digital Certificates</a:t>
            </a:r>
            <a:endParaRPr lang="en-US" altLang="en-US">
              <a:effectLst>
                <a:outerShdw blurRad="38100" dist="38100" dir="2700000" algn="tl">
                  <a:srgbClr val="C0C0C0"/>
                </a:outerShdw>
              </a:effectLst>
            </a:endParaRPr>
          </a:p>
        </p:txBody>
      </p:sp>
      <p:sp>
        <p:nvSpPr>
          <p:cNvPr id="63491" name="Rectangle 3"/>
          <p:cNvSpPr>
            <a:spLocks noGrp="1" noChangeArrowheads="1"/>
          </p:cNvSpPr>
          <p:nvPr>
            <p:ph type="body" idx="1"/>
          </p:nvPr>
        </p:nvSpPr>
        <p:spPr>
          <a:xfrm>
            <a:off x="768350" y="1093709"/>
            <a:ext cx="7727580" cy="5122416"/>
          </a:xfrm>
        </p:spPr>
        <p:txBody>
          <a:bodyPr/>
          <a:lstStyle/>
          <a:p>
            <a:pPr>
              <a:lnSpc>
                <a:spcPct val="90000"/>
              </a:lnSpc>
            </a:pPr>
            <a:r>
              <a:rPr lang="en-US" altLang="en-US" b="1" dirty="0">
                <a:solidFill>
                  <a:srgbClr val="002060"/>
                </a:solidFill>
              </a:rPr>
              <a:t>Digital certificates </a:t>
            </a:r>
            <a:r>
              <a:rPr lang="en-US" altLang="en-US" dirty="0"/>
              <a:t>are used to verify authenticity of public keys. </a:t>
            </a:r>
            <a:endParaRPr lang="en-US" altLang="en-US" dirty="0"/>
          </a:p>
          <a:p>
            <a:pPr>
              <a:lnSpc>
                <a:spcPct val="90000"/>
              </a:lnSpc>
            </a:pPr>
            <a:r>
              <a:rPr lang="en-US" altLang="en-US" dirty="0"/>
              <a:t>Problem: when you communicate with a web site, how do you know if you are talking with the genuine web site or an imposter?</a:t>
            </a:r>
            <a:endParaRPr lang="en-US" altLang="en-US" dirty="0"/>
          </a:p>
          <a:p>
            <a:pPr lvl="1">
              <a:lnSpc>
                <a:spcPct val="90000"/>
              </a:lnSpc>
            </a:pPr>
            <a:r>
              <a:rPr lang="en-US" altLang="en-US" dirty="0">
                <a:ea typeface="MS PGothic" panose="020B0600070205080204" pitchFamily="34" charset="-128"/>
              </a:rPr>
              <a:t>Solution: use the public key of the web site</a:t>
            </a:r>
            <a:endParaRPr lang="en-US" altLang="en-US" dirty="0">
              <a:ea typeface="MS PGothic" panose="020B0600070205080204" pitchFamily="34" charset="-128"/>
            </a:endParaRPr>
          </a:p>
          <a:p>
            <a:pPr lvl="1">
              <a:lnSpc>
                <a:spcPct val="90000"/>
              </a:lnSpc>
            </a:pPr>
            <a:r>
              <a:rPr lang="en-US" altLang="en-US" dirty="0">
                <a:ea typeface="MS PGothic" panose="020B0600070205080204" pitchFamily="34" charset="-128"/>
              </a:rPr>
              <a:t>Problem: how to verify if the public key itself is genuine?</a:t>
            </a:r>
            <a:endParaRPr lang="en-US" altLang="en-US" dirty="0">
              <a:ea typeface="MS PGothic" panose="020B0600070205080204" pitchFamily="34" charset="-128"/>
            </a:endParaRPr>
          </a:p>
          <a:p>
            <a:pPr>
              <a:lnSpc>
                <a:spcPct val="90000"/>
              </a:lnSpc>
            </a:pPr>
            <a:r>
              <a:rPr lang="en-US" altLang="en-US" dirty="0"/>
              <a:t>Solution:</a:t>
            </a:r>
            <a:endParaRPr lang="en-US" altLang="en-US" dirty="0"/>
          </a:p>
          <a:p>
            <a:pPr lvl="1">
              <a:lnSpc>
                <a:spcPct val="90000"/>
              </a:lnSpc>
            </a:pPr>
            <a:r>
              <a:rPr lang="en-US" altLang="en-US" dirty="0">
                <a:ea typeface="MS PGothic" panose="020B0600070205080204" pitchFamily="34" charset="-128"/>
              </a:rPr>
              <a:t>Every client (e.g., browser) has public keys of a few root-level </a:t>
            </a:r>
            <a:r>
              <a:rPr lang="en-US" altLang="en-US" b="1" dirty="0">
                <a:solidFill>
                  <a:srgbClr val="002060"/>
                </a:solidFill>
                <a:ea typeface="MS PGothic" panose="020B0600070205080204" pitchFamily="34" charset="-128"/>
              </a:rPr>
              <a:t>certification authorities</a:t>
            </a:r>
            <a:endParaRPr lang="en-US" altLang="en-US" b="1" dirty="0">
              <a:solidFill>
                <a:srgbClr val="002060"/>
              </a:solidFill>
              <a:ea typeface="MS PGothic" panose="020B0600070205080204" pitchFamily="34" charset="-128"/>
            </a:endParaRPr>
          </a:p>
          <a:p>
            <a:pPr lvl="1">
              <a:lnSpc>
                <a:spcPct val="90000"/>
              </a:lnSpc>
            </a:pPr>
            <a:r>
              <a:rPr lang="en-US" altLang="en-US" dirty="0">
                <a:ea typeface="MS PGothic" panose="020B0600070205080204" pitchFamily="34" charset="-128"/>
              </a:rPr>
              <a:t>A site can get its name/URL and public key signed by a certification authority: signed document is called a </a:t>
            </a:r>
            <a:r>
              <a:rPr lang="en-US" altLang="en-US" b="1" dirty="0">
                <a:solidFill>
                  <a:srgbClr val="002060"/>
                </a:solidFill>
                <a:ea typeface="MS PGothic" panose="020B0600070205080204" pitchFamily="34" charset="-128"/>
              </a:rPr>
              <a:t>certificate</a:t>
            </a:r>
            <a:endParaRPr lang="en-US" altLang="en-US" b="1" dirty="0">
              <a:solidFill>
                <a:srgbClr val="002060"/>
              </a:solidFill>
              <a:ea typeface="MS PGothic" panose="020B0600070205080204" pitchFamily="34" charset="-128"/>
            </a:endParaRPr>
          </a:p>
          <a:p>
            <a:pPr lvl="1">
              <a:lnSpc>
                <a:spcPct val="90000"/>
              </a:lnSpc>
            </a:pPr>
            <a:r>
              <a:rPr lang="en-US" altLang="en-US" dirty="0">
                <a:ea typeface="MS PGothic" panose="020B0600070205080204" pitchFamily="34" charset="-128"/>
              </a:rPr>
              <a:t>Client can use public key of certification authority to verify certificate</a:t>
            </a:r>
            <a:endParaRPr lang="en-US" altLang="en-US" dirty="0">
              <a:ea typeface="MS PGothic" panose="020B0600070205080204" pitchFamily="34" charset="-128"/>
            </a:endParaRPr>
          </a:p>
          <a:p>
            <a:pPr lvl="1">
              <a:lnSpc>
                <a:spcPct val="90000"/>
              </a:lnSpc>
            </a:pPr>
            <a:r>
              <a:rPr lang="en-US" altLang="en-US" dirty="0">
                <a:ea typeface="MS PGothic" panose="020B0600070205080204" pitchFamily="34" charset="-128"/>
              </a:rPr>
              <a:t>Multiple levels of certification authorities can exist. Each certification authority </a:t>
            </a:r>
            <a:endParaRPr lang="en-US" altLang="en-US" dirty="0">
              <a:ea typeface="MS PGothic" panose="020B0600070205080204" pitchFamily="34" charset="-128"/>
            </a:endParaRPr>
          </a:p>
          <a:p>
            <a:pPr lvl="2">
              <a:lnSpc>
                <a:spcPct val="90000"/>
              </a:lnSpc>
            </a:pPr>
            <a:r>
              <a:rPr lang="en-US" altLang="en-US" dirty="0">
                <a:ea typeface="MS PGothic" panose="020B0600070205080204" pitchFamily="34" charset="-128"/>
              </a:rPr>
              <a:t>Presents its own public-key certificate signed by a </a:t>
            </a:r>
            <a:br>
              <a:rPr lang="en-US" altLang="en-US" dirty="0">
                <a:ea typeface="MS PGothic" panose="020B0600070205080204" pitchFamily="34" charset="-128"/>
              </a:rPr>
            </a:br>
            <a:r>
              <a:rPr lang="en-US" altLang="en-US" dirty="0">
                <a:ea typeface="MS PGothic" panose="020B0600070205080204" pitchFamily="34" charset="-128"/>
              </a:rPr>
              <a:t>higher level authority, and </a:t>
            </a:r>
            <a:endParaRPr lang="en-US" altLang="en-US" dirty="0">
              <a:ea typeface="MS PGothic" panose="020B0600070205080204" pitchFamily="34" charset="-128"/>
            </a:endParaRPr>
          </a:p>
          <a:p>
            <a:pPr lvl="2">
              <a:lnSpc>
                <a:spcPct val="90000"/>
              </a:lnSpc>
            </a:pPr>
            <a:r>
              <a:rPr lang="en-US" altLang="en-US" dirty="0">
                <a:ea typeface="MS PGothic" panose="020B0600070205080204" pitchFamily="34" charset="-128"/>
              </a:rPr>
              <a:t>Uses its private key to sign the certificate of  other web sites/authorities</a:t>
            </a:r>
            <a:endParaRPr lang="en-US" altLang="en-US" dirty="0">
              <a:ea typeface="MS PGothic" panose="020B0600070205080204" pitchFamily="34" charset="-128"/>
            </a:endParaRP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51970" name="Rectangle 2"/>
          <p:cNvSpPr>
            <a:spLocks noGrp="1" noChangeArrowheads="1"/>
          </p:cNvSpPr>
          <p:nvPr>
            <p:ph type="title" idx="4294967295"/>
          </p:nvPr>
        </p:nvSpPr>
        <p:spPr/>
        <p:txBody>
          <a:bodyPr/>
          <a:lstStyle/>
          <a:p>
            <a:pPr>
              <a:defRPr/>
            </a:pPr>
            <a:r>
              <a:rPr lang="en-US" altLang="en-US">
                <a:effectLst>
                  <a:outerShdw blurRad="38100" dist="38100" dir="2700000" algn="tl">
                    <a:srgbClr val="C0C0C0"/>
                  </a:outerShdw>
                </a:effectLst>
              </a:rPr>
              <a:t>A formatted report</a:t>
            </a:r>
            <a:endParaRPr lang="en-US" altLang="en-US">
              <a:effectLst>
                <a:outerShdw blurRad="38100" dist="38100" dir="2700000" algn="tl">
                  <a:srgbClr val="C0C0C0"/>
                </a:outerShdw>
              </a:effectLst>
            </a:endParaRPr>
          </a:p>
        </p:txBody>
      </p:sp>
      <p:pic>
        <p:nvPicPr>
          <p:cNvPr id="64515" name="Picture 5"/>
          <p:cNvPicPr>
            <a:picLocks noChangeAspect="1" noChangeArrowheads="1"/>
          </p:cNvPicPr>
          <p:nvPr/>
        </p:nvPicPr>
        <p:blipFill>
          <a:blip r:embed="rId1"/>
          <a:srcRect/>
          <a:stretch>
            <a:fillRect/>
          </a:stretch>
        </p:blipFill>
        <p:spPr bwMode="auto">
          <a:xfrm>
            <a:off x="1612231" y="1402003"/>
            <a:ext cx="6157245" cy="3317466"/>
          </a:xfrm>
          <a:prstGeom prst="rect">
            <a:avLst/>
          </a:prstGeom>
          <a:noFill/>
          <a:ln w="9525">
            <a:noFill/>
            <a:miter lim="800000"/>
            <a:headEnd/>
            <a:tailEnd/>
          </a:ln>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The World Wide Web</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93791"/>
            <a:ext cx="7638803" cy="3008977"/>
          </a:xfrm>
        </p:spPr>
        <p:txBody>
          <a:bodyPr lIns="91440"/>
          <a:lstStyle/>
          <a:p>
            <a:r>
              <a:rPr lang="en-US" altLang="en-US" sz="2400" dirty="0"/>
              <a:t>The Web is a distributed information system based on hypertext.</a:t>
            </a:r>
            <a:endParaRPr lang="en-US" altLang="en-US" sz="2400" dirty="0"/>
          </a:p>
          <a:p>
            <a:r>
              <a:rPr lang="en-US" altLang="en-US" sz="2400" dirty="0"/>
              <a:t>Most Web documents are hypertext documents formatted via the </a:t>
            </a:r>
            <a:r>
              <a:rPr lang="en-US" altLang="en-US" sz="2400" dirty="0" err="1"/>
              <a:t>HyperText</a:t>
            </a:r>
            <a:r>
              <a:rPr lang="en-US" altLang="en-US" sz="2400" dirty="0"/>
              <a:t> Markup Language (HTML)</a:t>
            </a:r>
            <a:endParaRPr lang="en-US" altLang="en-US" sz="2400" dirty="0"/>
          </a:p>
          <a:p>
            <a:r>
              <a:rPr lang="en-US" altLang="en-US" sz="2400" dirty="0"/>
              <a:t>HTML documents contain</a:t>
            </a:r>
            <a:endParaRPr lang="en-US" altLang="en-US" sz="2400" dirty="0"/>
          </a:p>
          <a:p>
            <a:pPr lvl="1"/>
            <a:r>
              <a:rPr lang="en-US" altLang="en-US" sz="2400" dirty="0">
                <a:ea typeface="MS PGothic" panose="020B0600070205080204" pitchFamily="34" charset="-128"/>
              </a:rPr>
              <a:t>text along with font specifications, and other formatting instructions</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hypertext links to other documents, which can be associated with regions of the text.</a:t>
            </a:r>
            <a:endParaRPr lang="en-US" altLang="en-US" sz="2400" dirty="0">
              <a:ea typeface="MS PGothic" panose="020B0600070205080204" pitchFamily="34" charset="-128"/>
            </a:endParaRPr>
          </a:p>
          <a:p>
            <a:pPr lvl="1"/>
            <a:r>
              <a:rPr lang="en-US" altLang="en-US" sz="2400" dirty="0">
                <a:solidFill>
                  <a:srgbClr val="002060"/>
                </a:solidFill>
                <a:ea typeface="MS PGothic" panose="020B0600070205080204" pitchFamily="34" charset="-128"/>
              </a:rPr>
              <a:t>forms</a:t>
            </a:r>
            <a:r>
              <a:rPr lang="en-US" altLang="en-US" sz="2400" dirty="0">
                <a:ea typeface="MS PGothic" panose="020B0600070205080204" pitchFamily="34" charset="-128"/>
              </a:rPr>
              <a:t>, enabling users to enter data which can then be sent back to the Web server</a:t>
            </a:r>
            <a:endParaRPr lang="en-US" altLang="en-US" sz="2400"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Uniform Resources Locators</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469901" y="1151857"/>
            <a:ext cx="8375649" cy="4488863"/>
          </a:xfrm>
        </p:spPr>
        <p:txBody>
          <a:bodyPr lIns="91440"/>
          <a:lstStyle/>
          <a:p>
            <a:pPr>
              <a:lnSpc>
                <a:spcPct val="90000"/>
              </a:lnSpc>
            </a:pPr>
            <a:r>
              <a:rPr lang="en-US" altLang="en-US" sz="2000" dirty="0"/>
              <a:t>In the Web, functionality of pointers is provided by Uniform Resource Locators (URLs).</a:t>
            </a:r>
            <a:endParaRPr lang="en-US" altLang="en-US" sz="2000" dirty="0"/>
          </a:p>
          <a:p>
            <a:pPr>
              <a:lnSpc>
                <a:spcPct val="90000"/>
              </a:lnSpc>
            </a:pPr>
            <a:r>
              <a:rPr lang="en-US" altLang="en-US" sz="2000" dirty="0"/>
              <a:t>URL example: </a:t>
            </a:r>
            <a:endParaRPr lang="en-US" altLang="en-US" sz="2000" dirty="0"/>
          </a:p>
          <a:p>
            <a:pPr>
              <a:lnSpc>
                <a:spcPct val="90000"/>
              </a:lnSpc>
              <a:buFont typeface="Monotype Sorts" pitchFamily="-65" charset="2"/>
              <a:buNone/>
            </a:pPr>
            <a:r>
              <a:rPr lang="en-US" altLang="en-US" sz="2000" dirty="0"/>
              <a:t>	              </a:t>
            </a:r>
            <a:r>
              <a:rPr lang="en-US" altLang="en-US" sz="2000" dirty="0">
                <a:hlinkClick r:id="rId1"/>
              </a:rPr>
              <a:t>http://www.acm.org/sigmod</a:t>
            </a:r>
            <a:r>
              <a:rPr lang="en-US" altLang="en-US" sz="2000" dirty="0"/>
              <a:t> </a:t>
            </a:r>
            <a:endParaRPr lang="en-US" altLang="en-US" sz="2000" dirty="0"/>
          </a:p>
          <a:p>
            <a:pPr lvl="1">
              <a:lnSpc>
                <a:spcPct val="90000"/>
              </a:lnSpc>
            </a:pPr>
            <a:r>
              <a:rPr lang="en-US" altLang="en-US" sz="2000" dirty="0">
                <a:ea typeface="MS PGothic" panose="020B0600070205080204" pitchFamily="34" charset="-128"/>
              </a:rPr>
              <a:t>The first part indicates how the document is to be accessed</a:t>
            </a:r>
            <a:endParaRPr lang="en-US" altLang="en-US" sz="2000" dirty="0">
              <a:ea typeface="MS PGothic" panose="020B0600070205080204" pitchFamily="34" charset="-128"/>
            </a:endParaRPr>
          </a:p>
          <a:p>
            <a:pPr lvl="2">
              <a:lnSpc>
                <a:spcPct val="90000"/>
              </a:lnSpc>
            </a:pPr>
            <a:r>
              <a:rPr lang="ja-JP" altLang="en-US" sz="2000" dirty="0">
                <a:ea typeface="MS PGothic" panose="020B0600070205080204" pitchFamily="34" charset="-128"/>
              </a:rPr>
              <a:t>“</a:t>
            </a:r>
            <a:r>
              <a:rPr lang="en-US" altLang="ja-JP" sz="2000" dirty="0">
                <a:ea typeface="MS PGothic" panose="020B0600070205080204" pitchFamily="34" charset="-128"/>
              </a:rPr>
              <a:t>http</a:t>
            </a:r>
            <a:r>
              <a:rPr lang="ja-JP" altLang="en-US" sz="2000" dirty="0">
                <a:ea typeface="MS PGothic" panose="020B0600070205080204" pitchFamily="34" charset="-128"/>
              </a:rPr>
              <a:t>”</a:t>
            </a:r>
            <a:r>
              <a:rPr lang="en-US" altLang="ja-JP" sz="2000" dirty="0">
                <a:ea typeface="MS PGothic" panose="020B0600070205080204" pitchFamily="34" charset="-128"/>
              </a:rPr>
              <a:t> indicates that the document is to be accessed using the Hyper Text Transfer Protocol.</a:t>
            </a:r>
            <a:endParaRPr lang="en-US" altLang="ja-JP" sz="2000" dirty="0">
              <a:ea typeface="MS PGothic" panose="020B0600070205080204" pitchFamily="34" charset="-128"/>
            </a:endParaRPr>
          </a:p>
          <a:p>
            <a:pPr lvl="1">
              <a:lnSpc>
                <a:spcPct val="90000"/>
              </a:lnSpc>
            </a:pPr>
            <a:r>
              <a:rPr lang="en-US" altLang="en-US" sz="2000" dirty="0">
                <a:ea typeface="MS PGothic" panose="020B0600070205080204" pitchFamily="34" charset="-128"/>
              </a:rPr>
              <a:t>The second part gives the unique name of a machine on the Internet.</a:t>
            </a:r>
            <a:endParaRPr lang="en-US" altLang="en-US" sz="2000" dirty="0">
              <a:ea typeface="MS PGothic" panose="020B0600070205080204" pitchFamily="34" charset="-128"/>
            </a:endParaRPr>
          </a:p>
          <a:p>
            <a:pPr lvl="1">
              <a:lnSpc>
                <a:spcPct val="90000"/>
              </a:lnSpc>
            </a:pPr>
            <a:r>
              <a:rPr lang="en-US" altLang="en-US" sz="2000" dirty="0">
                <a:ea typeface="MS PGothic" panose="020B0600070205080204" pitchFamily="34" charset="-128"/>
              </a:rPr>
              <a:t>The rest of the URL identifies the document within the machine.</a:t>
            </a:r>
            <a:endParaRPr lang="en-US" altLang="en-US" sz="2000" dirty="0">
              <a:ea typeface="MS PGothic" panose="020B0600070205080204" pitchFamily="34" charset="-128"/>
            </a:endParaRPr>
          </a:p>
          <a:p>
            <a:pPr>
              <a:lnSpc>
                <a:spcPct val="90000"/>
              </a:lnSpc>
            </a:pPr>
            <a:r>
              <a:rPr lang="en-US" altLang="en-US" sz="2000" dirty="0"/>
              <a:t>The local identification can be:</a:t>
            </a:r>
            <a:endParaRPr lang="en-US" altLang="en-US" sz="2000" dirty="0"/>
          </a:p>
          <a:p>
            <a:pPr lvl="2">
              <a:lnSpc>
                <a:spcPct val="90000"/>
              </a:lnSpc>
            </a:pPr>
            <a:r>
              <a:rPr lang="en-US" altLang="en-US" sz="2000" dirty="0">
                <a:ea typeface="MS PGothic" panose="020B0600070205080204" pitchFamily="34" charset="-128"/>
              </a:rPr>
              <a:t>The path name of a file on the machine, or</a:t>
            </a:r>
            <a:endParaRPr lang="en-US" altLang="en-US" sz="2000" dirty="0">
              <a:ea typeface="MS PGothic" panose="020B0600070205080204" pitchFamily="34" charset="-128"/>
            </a:endParaRPr>
          </a:p>
          <a:p>
            <a:pPr lvl="2">
              <a:lnSpc>
                <a:spcPct val="90000"/>
              </a:lnSpc>
            </a:pPr>
            <a:r>
              <a:rPr lang="en-US" altLang="en-US" sz="2000" dirty="0">
                <a:ea typeface="MS PGothic" panose="020B0600070205080204" pitchFamily="34" charset="-128"/>
              </a:rPr>
              <a:t>An identifier (path name) of a program, plus arguments to be passed to the program</a:t>
            </a:r>
            <a:endParaRPr lang="en-US" altLang="en-US" sz="2000" dirty="0">
              <a:ea typeface="MS PGothic" panose="020B0600070205080204" pitchFamily="34" charset="-128"/>
            </a:endParaRPr>
          </a:p>
          <a:p>
            <a:pPr lvl="3">
              <a:lnSpc>
                <a:spcPct val="90000"/>
              </a:lnSpc>
            </a:pPr>
            <a:r>
              <a:rPr lang="en-US" altLang="en-US" sz="2000" dirty="0">
                <a:ea typeface="MS PGothic" panose="020B0600070205080204" pitchFamily="34" charset="-128"/>
              </a:rPr>
              <a:t>E.g.,  </a:t>
            </a:r>
            <a:r>
              <a:rPr lang="en-US" altLang="en-US" sz="2000" dirty="0">
                <a:ea typeface="MS PGothic" panose="020B0600070205080204" pitchFamily="34" charset="-128"/>
                <a:hlinkClick r:id="rId2"/>
              </a:rPr>
              <a:t>http://www.google.com/search?q=silberschatz</a:t>
            </a:r>
            <a:endParaRPr lang="en-US" altLang="en-US" sz="2000" dirty="0">
              <a:ea typeface="MS PGothic" panose="020B0600070205080204" pitchFamily="34" charset="-128"/>
            </a:endParaRPr>
          </a:p>
          <a:p>
            <a:pPr indent="-365760"/>
            <a:endParaRPr lang="en-US" altLang="en-US" sz="2000"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HTML and HTTP</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117855"/>
            <a:ext cx="7630215" cy="3754936"/>
          </a:xfrm>
        </p:spPr>
        <p:txBody>
          <a:bodyPr lIns="91440"/>
          <a:lstStyle/>
          <a:p>
            <a:r>
              <a:rPr lang="en-US" altLang="en-US" sz="2000" dirty="0"/>
              <a:t>HTML provides formatting, hypertext link, and image display features</a:t>
            </a:r>
            <a:endParaRPr lang="en-US" altLang="en-US" sz="2000" dirty="0"/>
          </a:p>
          <a:p>
            <a:pPr lvl="1"/>
            <a:r>
              <a:rPr lang="en-US" altLang="en-US" sz="2000" dirty="0">
                <a:ea typeface="MS PGothic" panose="020B0600070205080204" pitchFamily="34" charset="-128"/>
              </a:rPr>
              <a:t>including tables, </a:t>
            </a:r>
            <a:r>
              <a:rPr lang="en-US" altLang="en-US" sz="2000" dirty="0" err="1">
                <a:ea typeface="MS PGothic" panose="020B0600070205080204" pitchFamily="34" charset="-128"/>
              </a:rPr>
              <a:t>stylesheets</a:t>
            </a:r>
            <a:r>
              <a:rPr lang="en-US" altLang="en-US" sz="2000" dirty="0">
                <a:ea typeface="MS PGothic" panose="020B0600070205080204" pitchFamily="34" charset="-128"/>
              </a:rPr>
              <a:t> (to alter default formatting), etc.</a:t>
            </a:r>
            <a:endParaRPr lang="en-US" altLang="en-US" sz="2000" dirty="0">
              <a:ea typeface="MS PGothic" panose="020B0600070205080204" pitchFamily="34" charset="-128"/>
            </a:endParaRPr>
          </a:p>
          <a:p>
            <a:r>
              <a:rPr lang="en-US" altLang="en-US" sz="2000" dirty="0"/>
              <a:t>HTML also provides input features</a:t>
            </a:r>
            <a:endParaRPr lang="en-US" altLang="en-US" sz="2000" dirty="0"/>
          </a:p>
          <a:p>
            <a:pPr lvl="2"/>
            <a:r>
              <a:rPr lang="en-US" altLang="en-US" sz="2000" dirty="0">
                <a:ea typeface="MS PGothic" panose="020B0600070205080204" pitchFamily="34" charset="-128"/>
              </a:rPr>
              <a:t>Select from a set of options</a:t>
            </a:r>
            <a:endParaRPr lang="en-US" altLang="en-US" sz="2000" dirty="0">
              <a:ea typeface="MS PGothic" panose="020B0600070205080204" pitchFamily="34" charset="-128"/>
            </a:endParaRPr>
          </a:p>
          <a:p>
            <a:pPr lvl="3"/>
            <a:r>
              <a:rPr lang="en-US" altLang="en-US" sz="2000" dirty="0">
                <a:ea typeface="MS PGothic" panose="020B0600070205080204" pitchFamily="34" charset="-128"/>
              </a:rPr>
              <a:t>Pop-up menus, radio buttons, check lists</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Enter values</a:t>
            </a:r>
            <a:endParaRPr lang="en-US" altLang="en-US" sz="2000" dirty="0">
              <a:ea typeface="MS PGothic" panose="020B0600070205080204" pitchFamily="34" charset="-128"/>
            </a:endParaRPr>
          </a:p>
          <a:p>
            <a:pPr lvl="3"/>
            <a:r>
              <a:rPr lang="en-US" altLang="en-US" sz="2000" dirty="0">
                <a:ea typeface="MS PGothic" panose="020B0600070205080204" pitchFamily="34" charset="-128"/>
              </a:rPr>
              <a:t>Text boxes</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Filled in input sent back to the server, to be acted upon by an executable at the server</a:t>
            </a:r>
            <a:endParaRPr lang="en-US" altLang="en-US" sz="2000" dirty="0">
              <a:ea typeface="MS PGothic" panose="020B0600070205080204" pitchFamily="34" charset="-128"/>
            </a:endParaRPr>
          </a:p>
          <a:p>
            <a:r>
              <a:rPr lang="en-US" altLang="en-US" sz="2000" dirty="0" err="1"/>
              <a:t>HyperText</a:t>
            </a:r>
            <a:r>
              <a:rPr lang="en-US" altLang="en-US" sz="2000" dirty="0"/>
              <a:t> Transfer Protocol (HTTP) used for communication with the Web server</a:t>
            </a:r>
            <a:endParaRPr lang="en-US" altLang="en-US" sz="2000" dirty="0"/>
          </a:p>
          <a:p>
            <a:pPr indent="-365760"/>
            <a:endParaRPr lang="en-US" altLang="en-US" sz="2000"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a:xfrm>
            <a:off x="685800" y="4763"/>
            <a:ext cx="7772400" cy="762000"/>
          </a:xfrm>
        </p:spPr>
        <p:txBody>
          <a:bodyPr/>
          <a:lstStyle/>
          <a:p>
            <a:pPr>
              <a:defRPr/>
            </a:pPr>
            <a:r>
              <a:rPr lang="en-US" altLang="en-US">
                <a:effectLst>
                  <a:outerShdw blurRad="38100" dist="38100" dir="2700000" algn="tl">
                    <a:srgbClr val="C0C0C0"/>
                  </a:outerShdw>
                </a:effectLst>
              </a:rPr>
              <a:t>Sample HTML Source Text</a:t>
            </a:r>
            <a:endParaRPr lang="en-US" altLang="en-US">
              <a:effectLst>
                <a:outerShdw blurRad="38100" dist="38100" dir="2700000" algn="tl">
                  <a:srgbClr val="C0C0C0"/>
                </a:outerShdw>
              </a:effectLst>
            </a:endParaRPr>
          </a:p>
        </p:txBody>
      </p:sp>
      <p:sp>
        <p:nvSpPr>
          <p:cNvPr id="13315" name="Rectangle 3"/>
          <p:cNvSpPr>
            <a:spLocks noGrp="1" noChangeArrowheads="1"/>
          </p:cNvSpPr>
          <p:nvPr>
            <p:ph type="body" idx="4294967295"/>
          </p:nvPr>
        </p:nvSpPr>
        <p:spPr>
          <a:xfrm>
            <a:off x="807869" y="1169906"/>
            <a:ext cx="7439486" cy="4641351"/>
          </a:xfrm>
        </p:spPr>
        <p:txBody>
          <a:bodyPr/>
          <a:lstStyle/>
          <a:p>
            <a:pPr>
              <a:lnSpc>
                <a:spcPct val="90000"/>
              </a:lnSpc>
              <a:buFont typeface="Monotype Sorts" pitchFamily="-65" charset="2"/>
              <a:buNone/>
            </a:pPr>
            <a:r>
              <a:rPr lang="en-US" altLang="en-US" sz="1700" dirty="0">
                <a:solidFill>
                  <a:srgbClr val="000099"/>
                </a:solidFill>
              </a:rPr>
              <a:t>&lt;html&gt;</a:t>
            </a:r>
            <a:endParaRPr lang="en-US" altLang="en-US" sz="1700" dirty="0">
              <a:solidFill>
                <a:srgbClr val="000099"/>
              </a:solidFill>
            </a:endParaRPr>
          </a:p>
          <a:p>
            <a:pPr>
              <a:lnSpc>
                <a:spcPct val="90000"/>
              </a:lnSpc>
              <a:buFont typeface="Monotype Sorts" pitchFamily="-65" charset="2"/>
              <a:buNone/>
            </a:pPr>
            <a:r>
              <a:rPr lang="en-US" altLang="en-US" sz="1700" dirty="0">
                <a:solidFill>
                  <a:srgbClr val="000099"/>
                </a:solidFill>
              </a:rPr>
              <a:t>&lt;body&gt;</a:t>
            </a:r>
            <a:endParaRPr lang="en-US" altLang="en-US" sz="1700" dirty="0">
              <a:solidFill>
                <a:srgbClr val="000099"/>
              </a:solidFill>
            </a:endParaRPr>
          </a:p>
          <a:p>
            <a:pPr>
              <a:lnSpc>
                <a:spcPct val="90000"/>
              </a:lnSpc>
              <a:buFont typeface="Monotype Sorts" pitchFamily="-65" charset="2"/>
              <a:buNone/>
            </a:pPr>
            <a:r>
              <a:rPr lang="en-US" altLang="en-US" sz="1700" dirty="0">
                <a:solidFill>
                  <a:srgbClr val="000099"/>
                </a:solidFill>
              </a:rPr>
              <a:t>  &lt;table border&gt;</a:t>
            </a:r>
            <a:br>
              <a:rPr lang="en-US" altLang="en-US" sz="1700" dirty="0">
                <a:solidFill>
                  <a:srgbClr val="000099"/>
                </a:solidFill>
              </a:rPr>
            </a:br>
            <a:r>
              <a:rPr lang="en-US" altLang="en-US" sz="1700" dirty="0"/>
              <a:t>&lt;</a:t>
            </a:r>
            <a:r>
              <a:rPr lang="en-US" altLang="en-US" sz="1700" dirty="0" err="1"/>
              <a:t>tr</a:t>
            </a:r>
            <a:r>
              <a:rPr lang="en-US" altLang="en-US" sz="1700" dirty="0"/>
              <a:t>&gt; &lt;</a:t>
            </a:r>
            <a:r>
              <a:rPr lang="en-US" altLang="en-US" sz="1700" dirty="0" err="1"/>
              <a:t>th</a:t>
            </a:r>
            <a:r>
              <a:rPr lang="en-US" altLang="en-US" sz="1700" dirty="0"/>
              <a:t>&gt;ID&lt;/</a:t>
            </a:r>
            <a:r>
              <a:rPr lang="en-US" altLang="en-US" sz="1700" dirty="0" err="1"/>
              <a:t>th</a:t>
            </a:r>
            <a:r>
              <a:rPr lang="en-US" altLang="en-US" sz="1700" dirty="0"/>
              <a:t>&gt; &lt;</a:t>
            </a:r>
            <a:r>
              <a:rPr lang="en-US" altLang="en-US" sz="1700" dirty="0" err="1"/>
              <a:t>th</a:t>
            </a:r>
            <a:r>
              <a:rPr lang="en-US" altLang="en-US" sz="1700" dirty="0"/>
              <a:t>&gt;Name&lt;/</a:t>
            </a:r>
            <a:r>
              <a:rPr lang="en-US" altLang="en-US" sz="1700" dirty="0" err="1"/>
              <a:t>th</a:t>
            </a:r>
            <a:r>
              <a:rPr lang="en-US" altLang="en-US" sz="1700" dirty="0"/>
              <a:t>&gt; &lt;</a:t>
            </a:r>
            <a:r>
              <a:rPr lang="en-US" altLang="en-US" sz="1700" dirty="0" err="1"/>
              <a:t>th</a:t>
            </a:r>
            <a:r>
              <a:rPr lang="en-US" altLang="en-US" sz="1700" dirty="0"/>
              <a:t>&gt;Department&lt;/</a:t>
            </a:r>
            <a:r>
              <a:rPr lang="en-US" altLang="en-US" sz="1700" dirty="0" err="1"/>
              <a:t>th</a:t>
            </a:r>
            <a:r>
              <a:rPr lang="en-US" altLang="en-US" sz="1700" dirty="0"/>
              <a:t>&gt; &lt;/</a:t>
            </a:r>
            <a:r>
              <a:rPr lang="en-US" altLang="en-US" sz="1700" dirty="0" err="1"/>
              <a:t>tr</a:t>
            </a:r>
            <a:r>
              <a:rPr lang="en-US" altLang="en-US" sz="1700" dirty="0"/>
              <a:t>&gt;</a:t>
            </a:r>
            <a:br>
              <a:rPr lang="en-US" altLang="en-US" sz="1700" dirty="0"/>
            </a:br>
            <a:r>
              <a:rPr lang="en-US" altLang="en-US" sz="1700" dirty="0"/>
              <a:t>&lt;</a:t>
            </a:r>
            <a:r>
              <a:rPr lang="en-US" altLang="en-US" sz="1700" dirty="0" err="1"/>
              <a:t>tr</a:t>
            </a:r>
            <a:r>
              <a:rPr lang="en-US" altLang="en-US" sz="1700" dirty="0"/>
              <a:t>&gt; &lt;td&gt;00128&lt;/td&gt; &lt;td&gt;Zhang&lt;/td&gt; &lt;td&gt;Comp. Sci.&lt;/td&gt; &lt;/</a:t>
            </a:r>
            <a:r>
              <a:rPr lang="en-US" altLang="en-US" sz="1700" dirty="0" err="1"/>
              <a:t>tr</a:t>
            </a:r>
            <a:r>
              <a:rPr lang="en-US" altLang="en-US" sz="1700" dirty="0"/>
              <a:t>&gt;</a:t>
            </a:r>
            <a:br>
              <a:rPr lang="en-US" altLang="en-US" sz="1700" dirty="0"/>
            </a:br>
            <a:r>
              <a:rPr lang="en-US" altLang="en-US" sz="1700" dirty="0"/>
              <a:t>….</a:t>
            </a:r>
            <a:endParaRPr lang="en-US" altLang="en-US" sz="1700" dirty="0"/>
          </a:p>
          <a:p>
            <a:pPr>
              <a:lnSpc>
                <a:spcPct val="90000"/>
              </a:lnSpc>
              <a:buFont typeface="Monotype Sorts" pitchFamily="-65" charset="2"/>
              <a:buNone/>
            </a:pPr>
            <a:r>
              <a:rPr lang="en-US" altLang="en-US" sz="1700" dirty="0"/>
              <a:t>  </a:t>
            </a:r>
            <a:r>
              <a:rPr lang="en-US" altLang="en-US" sz="1700" dirty="0">
                <a:solidFill>
                  <a:srgbClr val="000099"/>
                </a:solidFill>
              </a:rPr>
              <a:t>&lt;/table&gt;</a:t>
            </a:r>
            <a:endParaRPr lang="en-US" altLang="en-US" sz="1700" dirty="0">
              <a:solidFill>
                <a:srgbClr val="000099"/>
              </a:solidFill>
            </a:endParaRPr>
          </a:p>
          <a:p>
            <a:pPr>
              <a:lnSpc>
                <a:spcPct val="90000"/>
              </a:lnSpc>
              <a:buFont typeface="Monotype Sorts" pitchFamily="-65" charset="2"/>
              <a:buNone/>
            </a:pPr>
            <a:r>
              <a:rPr lang="en-US" altLang="en-US" sz="1700" dirty="0">
                <a:solidFill>
                  <a:srgbClr val="000099"/>
                </a:solidFill>
              </a:rPr>
              <a:t>   &lt;form action</a:t>
            </a:r>
            <a:r>
              <a:rPr lang="en-US" altLang="en-US" sz="1700" dirty="0"/>
              <a:t>="</a:t>
            </a:r>
            <a:r>
              <a:rPr lang="en-US" altLang="en-US" sz="1700" dirty="0" err="1"/>
              <a:t>PersonQuery</a:t>
            </a:r>
            <a:r>
              <a:rPr lang="en-US" altLang="en-US" sz="1700" dirty="0"/>
              <a:t>" method=get</a:t>
            </a:r>
            <a:r>
              <a:rPr lang="en-US" altLang="en-US" sz="1700" dirty="0">
                <a:solidFill>
                  <a:schemeClr val="tx2"/>
                </a:solidFill>
              </a:rPr>
              <a:t>&gt;</a:t>
            </a:r>
            <a:br>
              <a:rPr lang="en-US" altLang="en-US" sz="1700" dirty="0"/>
            </a:br>
            <a:r>
              <a:rPr lang="en-US" altLang="en-US" sz="1700" dirty="0"/>
              <a:t>Search for: </a:t>
            </a:r>
            <a:br>
              <a:rPr lang="en-US" altLang="en-US" sz="1700" dirty="0"/>
            </a:br>
            <a:r>
              <a:rPr lang="en-US" altLang="en-US" sz="1700" dirty="0"/>
              <a:t>   &lt;select name="</a:t>
            </a:r>
            <a:r>
              <a:rPr lang="en-US" altLang="en-US" sz="1700" dirty="0" err="1"/>
              <a:t>persontype</a:t>
            </a:r>
            <a:r>
              <a:rPr lang="en-US" altLang="en-US" sz="1700" dirty="0"/>
              <a:t>"&gt;</a:t>
            </a:r>
            <a:br>
              <a:rPr lang="en-US" altLang="en-US" sz="1700" dirty="0"/>
            </a:br>
            <a:r>
              <a:rPr lang="en-US" altLang="en-US" sz="1700" dirty="0"/>
              <a:t>       &lt;option value="student" selected&gt;Student &lt;/option&gt;</a:t>
            </a:r>
            <a:br>
              <a:rPr lang="en-US" altLang="en-US" sz="1700" dirty="0"/>
            </a:br>
            <a:r>
              <a:rPr lang="en-US" altLang="en-US" sz="1700" dirty="0"/>
              <a:t>       &lt;option value="instructor"&gt; Instructor &lt;/option&gt;</a:t>
            </a:r>
            <a:br>
              <a:rPr lang="en-US" altLang="en-US" sz="1700" dirty="0"/>
            </a:br>
            <a:r>
              <a:rPr lang="en-US" altLang="en-US" sz="1700" dirty="0"/>
              <a:t>   &lt;/select&gt; &lt;</a:t>
            </a:r>
            <a:r>
              <a:rPr lang="en-US" altLang="en-US" sz="1700" dirty="0" err="1"/>
              <a:t>br</a:t>
            </a:r>
            <a:r>
              <a:rPr lang="en-US" altLang="en-US" sz="1700" dirty="0"/>
              <a:t>&gt;</a:t>
            </a:r>
            <a:br>
              <a:rPr lang="en-US" altLang="en-US" sz="1700" dirty="0"/>
            </a:br>
            <a:r>
              <a:rPr lang="en-US" altLang="en-US" sz="1700" dirty="0"/>
              <a:t>Name: &lt;input type=text size=20 name="name"&gt;</a:t>
            </a:r>
            <a:br>
              <a:rPr lang="en-US" altLang="en-US" sz="1700" dirty="0"/>
            </a:br>
            <a:r>
              <a:rPr lang="en-US" altLang="en-US" sz="1700" dirty="0"/>
              <a:t>&lt;input type=submit value="submit"&gt;</a:t>
            </a:r>
            <a:endParaRPr lang="en-US" altLang="en-US" sz="1700" dirty="0"/>
          </a:p>
          <a:p>
            <a:pPr>
              <a:lnSpc>
                <a:spcPct val="90000"/>
              </a:lnSpc>
              <a:buFont typeface="Monotype Sorts" pitchFamily="-65" charset="2"/>
              <a:buNone/>
            </a:pPr>
            <a:r>
              <a:rPr lang="en-US" altLang="en-US" sz="1700" dirty="0">
                <a:solidFill>
                  <a:schemeClr val="tx2"/>
                </a:solidFill>
              </a:rPr>
              <a:t>  </a:t>
            </a:r>
            <a:r>
              <a:rPr lang="en-US" altLang="en-US" sz="1700" dirty="0">
                <a:solidFill>
                  <a:srgbClr val="000099"/>
                </a:solidFill>
              </a:rPr>
              <a:t>&lt;/form&gt;</a:t>
            </a:r>
            <a:endParaRPr lang="en-US" altLang="en-US" sz="1700" dirty="0">
              <a:solidFill>
                <a:srgbClr val="000099"/>
              </a:solidFill>
            </a:endParaRPr>
          </a:p>
          <a:p>
            <a:pPr>
              <a:lnSpc>
                <a:spcPct val="90000"/>
              </a:lnSpc>
              <a:buFont typeface="Monotype Sorts" pitchFamily="-65" charset="2"/>
              <a:buNone/>
            </a:pPr>
            <a:r>
              <a:rPr lang="en-US" altLang="en-US" sz="1700" dirty="0">
                <a:solidFill>
                  <a:srgbClr val="000099"/>
                </a:solidFill>
              </a:rPr>
              <a:t>&lt;/body&gt; &lt;/html&gt;</a:t>
            </a:r>
            <a:endParaRPr lang="en-US" altLang="en-US" sz="1700" dirty="0">
              <a:solidFill>
                <a:srgbClr val="000099"/>
              </a:solidFill>
            </a:endParaRPr>
          </a:p>
        </p:txBody>
      </p:sp>
    </p:spTree>
  </p:cSld>
  <p:clrMapOvr>
    <a:masterClrMapping/>
  </p:clrMapOvr>
</p:sld>
</file>

<file path=ppt/tags/tag1.xml><?xml version="1.0" encoding="utf-8"?>
<p:tagLst xmlns:p="http://schemas.openxmlformats.org/presentationml/2006/main">
  <p:tag name="commondata" val="eyJoZGlkIjoiZWI1YTJmMzNmZGM4ZGRhZWVmNDNjZjlkMzBlZDg4NmUifQ=="/>
</p:tagLst>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panose="020B0604020202020204" pitchFamily="34"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DB6</Template>
  <TotalTime>0</TotalTime>
  <Words>27178</Words>
  <Application>WPS 演示</Application>
  <PresentationFormat>全屏显示(4:3)</PresentationFormat>
  <Paragraphs>605</Paragraphs>
  <Slides>59</Slides>
  <Notes>30</Notes>
  <HiddenSlides>23</HiddenSlides>
  <MMClips>0</MMClips>
  <ScaleCrop>false</ScaleCrop>
  <HeadingPairs>
    <vt:vector size="8" baseType="variant">
      <vt:variant>
        <vt:lpstr>已用的字体</vt:lpstr>
      </vt:variant>
      <vt:variant>
        <vt:i4>11</vt:i4>
      </vt:variant>
      <vt:variant>
        <vt:lpstr>主题</vt:lpstr>
      </vt:variant>
      <vt:variant>
        <vt:i4>1</vt:i4>
      </vt:variant>
      <vt:variant>
        <vt:lpstr>幻灯片标题</vt:lpstr>
      </vt:variant>
      <vt:variant>
        <vt:i4>59</vt:i4>
      </vt:variant>
      <vt:variant>
        <vt:lpstr>自定义放映</vt:lpstr>
      </vt:variant>
      <vt:variant>
        <vt:i4>1</vt:i4>
      </vt:variant>
    </vt:vector>
  </HeadingPairs>
  <TitlesOfParts>
    <vt:vector size="72" baseType="lpstr">
      <vt:lpstr>Arial</vt:lpstr>
      <vt:lpstr>宋体</vt:lpstr>
      <vt:lpstr>Wingdings</vt:lpstr>
      <vt:lpstr>Helvetica</vt:lpstr>
      <vt:lpstr>MS PGothic</vt:lpstr>
      <vt:lpstr>Times New Roman</vt:lpstr>
      <vt:lpstr>Monotype Sorts</vt:lpstr>
      <vt:lpstr>Wingdings</vt:lpstr>
      <vt:lpstr>Webdings</vt:lpstr>
      <vt:lpstr>微软雅黑</vt:lpstr>
      <vt:lpstr>Arial Unicode MS</vt:lpstr>
      <vt:lpstr>2_db-5-grey</vt:lpstr>
      <vt:lpstr>Chapter 9: Application Development </vt:lpstr>
      <vt:lpstr>Outline</vt:lpstr>
      <vt:lpstr>Application Programs and User Interfaces</vt:lpstr>
      <vt:lpstr>Application Architecture Evolution</vt:lpstr>
      <vt:lpstr>Web Interface</vt:lpstr>
      <vt:lpstr>The World Wide Web</vt:lpstr>
      <vt:lpstr>Uniform Resources Locators</vt:lpstr>
      <vt:lpstr>HTML and HTTP</vt:lpstr>
      <vt:lpstr>Sample HTML Source Text</vt:lpstr>
      <vt:lpstr>Display of Sample HTML Source</vt:lpstr>
      <vt:lpstr>Web Servers</vt:lpstr>
      <vt:lpstr>Three-Layer Web Architecture</vt:lpstr>
      <vt:lpstr>Two-Layer Web Architecture</vt:lpstr>
      <vt:lpstr>HTTP and Sessions</vt:lpstr>
      <vt:lpstr>Sessions and Cookies</vt:lpstr>
      <vt:lpstr>Servlets</vt:lpstr>
      <vt:lpstr>Example Servlet Code</vt:lpstr>
      <vt:lpstr>Example Servlet Code</vt:lpstr>
      <vt:lpstr>Servlet Sessions</vt:lpstr>
      <vt:lpstr>Servlet Support</vt:lpstr>
      <vt:lpstr>Server-Side Scripting</vt:lpstr>
      <vt:lpstr>Java Server Pages (JSP)</vt:lpstr>
      <vt:lpstr>PHP</vt:lpstr>
      <vt:lpstr>Client Side Scripting</vt:lpstr>
      <vt:lpstr>Client Side Scripting and Security</vt:lpstr>
      <vt:lpstr>Javascript</vt:lpstr>
      <vt:lpstr>Javascript</vt:lpstr>
      <vt:lpstr>Application Architectures</vt:lpstr>
      <vt:lpstr>Application Architectures</vt:lpstr>
      <vt:lpstr>Application Architecture</vt:lpstr>
      <vt:lpstr>Business Logic Layer</vt:lpstr>
      <vt:lpstr>Object-Relational Mapping</vt:lpstr>
      <vt:lpstr>Object-Relational Mapping and Hibernate (Cont.)</vt:lpstr>
      <vt:lpstr>Web Services</vt:lpstr>
      <vt:lpstr>Disconnected Operations</vt:lpstr>
      <vt:lpstr>Rapid Application Development</vt:lpstr>
      <vt:lpstr>ASP.NET and Visual Studio</vt:lpstr>
      <vt:lpstr>Application Performance</vt:lpstr>
      <vt:lpstr>Improving Web Server Performance</vt:lpstr>
      <vt:lpstr>Application Security</vt:lpstr>
      <vt:lpstr>SQL Injection</vt:lpstr>
      <vt:lpstr>Cross Site Scripting</vt:lpstr>
      <vt:lpstr>Cross Site Scripting</vt:lpstr>
      <vt:lpstr>Password Leakage</vt:lpstr>
      <vt:lpstr>Application Authentication</vt:lpstr>
      <vt:lpstr>Application Authentication</vt:lpstr>
      <vt:lpstr>Single Sign-On</vt:lpstr>
      <vt:lpstr>Application-Level Authorization</vt:lpstr>
      <vt:lpstr>Application-Level Authorization (Cont.)</vt:lpstr>
      <vt:lpstr>Audit Trails</vt:lpstr>
      <vt:lpstr>Encryption</vt:lpstr>
      <vt:lpstr>Encryption</vt:lpstr>
      <vt:lpstr>Encryption (Cont.)</vt:lpstr>
      <vt:lpstr>Encryption (Cont.)</vt:lpstr>
      <vt:lpstr>Encryption in Databases</vt:lpstr>
      <vt:lpstr>Encryption and Authentication</vt:lpstr>
      <vt:lpstr>End of Chapter 9</vt:lpstr>
      <vt:lpstr>Digital Certificates</vt:lpstr>
      <vt:lpstr>A formatted report</vt:lpstr>
      <vt:lpstr>Custom Show 1</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赖韩江</cp:lastModifiedBy>
  <cp:revision>497</cp:revision>
  <cp:lastPrinted>1999-06-28T19:27:00Z</cp:lastPrinted>
  <dcterms:created xsi:type="dcterms:W3CDTF">2009-12-21T15:40:00Z</dcterms:created>
  <dcterms:modified xsi:type="dcterms:W3CDTF">2024-10-30T06:13:28Z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5D65CF55B11B42908E150F5CF374B234_12</vt:lpwstr>
  </property>
  <property fmtid="{D5CDD505-2E9C-101B-9397-08002B2CF9AE}" pid="3" name="KSOProductBuildVer">
    <vt:lpwstr>2052-12.1.0.18608</vt:lpwstr>
  </property>
</Properties>
</file>