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81" r:id="rId5"/>
    <p:sldId id="318" r:id="rId6"/>
    <p:sldId id="319" r:id="rId7"/>
    <p:sldId id="283" r:id="rId8"/>
    <p:sldId id="328" r:id="rId9"/>
    <p:sldId id="284" r:id="rId10"/>
    <p:sldId id="290" r:id="rId11"/>
    <p:sldId id="298" r:id="rId12"/>
    <p:sldId id="304" r:id="rId13"/>
    <p:sldId id="297" r:id="rId14"/>
    <p:sldId id="320" r:id="rId15"/>
    <p:sldId id="321" r:id="rId16"/>
    <p:sldId id="322" r:id="rId17"/>
    <p:sldId id="305" r:id="rId18"/>
    <p:sldId id="306" r:id="rId19"/>
    <p:sldId id="307" r:id="rId20"/>
    <p:sldId id="325" r:id="rId21"/>
    <p:sldId id="323" r:id="rId22"/>
    <p:sldId id="324" r:id="rId23"/>
    <p:sldId id="326" r:id="rId24"/>
    <p:sldId id="327" r:id="rId25"/>
    <p:sldId id="329" r:id="rId26"/>
    <p:sldId id="330" r:id="rId27"/>
    <p:sldId id="314" r:id="rId28"/>
    <p:sldId id="285" r:id="rId29"/>
    <p:sldId id="286" r:id="rId30"/>
    <p:sldId id="288" r:id="rId31"/>
    <p:sldId id="331" r:id="rId32"/>
    <p:sldId id="289" r:id="rId33"/>
    <p:sldId id="332" r:id="rId34"/>
    <p:sldId id="291" r:id="rId35"/>
    <p:sldId id="287" r:id="rId36"/>
    <p:sldId id="333" r:id="rId37"/>
    <p:sldId id="272" r:id="rId38"/>
    <p:sldId id="280" r:id="rId39"/>
    <p:sldId id="262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第一讲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课程简介与基础知识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8573282-1000-43EA-A191-6680DBFBCAF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97752-220E-4774-BF00-F702EC436A0A}"/>
              </a:ext>
            </a:extLst>
          </p:cNvPr>
          <p:cNvSpPr txBox="1"/>
          <p:nvPr/>
        </p:nvSpPr>
        <p:spPr>
          <a:xfrm>
            <a:off x="649443" y="890866"/>
            <a:ext cx="550896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定义集合的方法有：</a:t>
            </a:r>
            <a:r>
              <a:rPr lang="zh-CN" altLang="en-US" sz="1600" b="1">
                <a:solidFill>
                  <a:srgbClr val="C00000"/>
                </a:solidFill>
              </a:rPr>
              <a:t>元素枚举法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sz="1600" b="1">
                <a:solidFill>
                  <a:srgbClr val="C00000"/>
                </a:solidFill>
              </a:rPr>
              <a:t>性质概括法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zh-CN" altLang="en-US" sz="1600" b="1">
                <a:solidFill>
                  <a:srgbClr val="C00000"/>
                </a:solidFill>
              </a:rPr>
              <a:t>归纳定义法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C1B74D-F2D1-4FC6-B6CE-CC353766118F}"/>
              </a:ext>
            </a:extLst>
          </p:cNvPr>
          <p:cNvSpPr txBox="1"/>
          <p:nvPr/>
        </p:nvSpPr>
        <p:spPr>
          <a:xfrm>
            <a:off x="649444" y="1446492"/>
            <a:ext cx="2823182" cy="143571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zh-CN" altLang="en-US" sz="1600" b="1">
                <a:solidFill>
                  <a:srgbClr val="C00000"/>
                </a:solidFill>
              </a:rPr>
              <a:t>元素枚举法</a:t>
            </a:r>
            <a:endParaRPr lang="en-US" altLang="zh-CN" sz="1600" b="1">
              <a:solidFill>
                <a:srgbClr val="C00000"/>
              </a:solidFill>
            </a:endParaRPr>
          </a:p>
          <a:p>
            <a:pPr>
              <a:spcBef>
                <a:spcPts val="450"/>
              </a:spcBef>
            </a:pPr>
            <a:r>
              <a:rPr lang="zh-CN" altLang="en-US" sz="1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将集合的所有元素一一罗列出来</a:t>
            </a:r>
            <a:endParaRPr lang="en-US" altLang="zh-CN" sz="14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1875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适合元素比较少，或可按明显规律罗列元素时定义集合</a:t>
            </a: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元素罗列规律明显时可使用省略号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BBB67-04AE-463E-8DE6-8739FFDF36AB}"/>
                  </a:ext>
                </a:extLst>
              </p:cNvPr>
              <p:cNvSpPr txBox="1"/>
              <p:nvPr/>
            </p:nvSpPr>
            <p:spPr>
              <a:xfrm>
                <a:off x="3752924" y="1446492"/>
                <a:ext cx="4819576" cy="30795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性质概括法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谓词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概括一个集合的所有元素满足的共同性质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基本形式：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，含义是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600075" lvl="1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允许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是任意性质时有可能产生悖论：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罗素悖论</a:t>
                </a:r>
              </a:p>
              <a:p>
                <a:pPr marL="600075" lvl="1" indent="-257175">
                  <a:lnSpc>
                    <a:spcPts val="195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公理集合论运用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子集分离原则</a:t>
                </a: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避免悖论：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是已知的大集合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扩展形式：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，含义是：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225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↔∃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600075" lvl="1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是一个函数，或说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是含有自由变量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表达式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BBB67-04AE-463E-8DE6-8739FFDF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24" y="1446492"/>
                <a:ext cx="4819576" cy="3079561"/>
              </a:xfrm>
              <a:prstGeom prst="rect">
                <a:avLst/>
              </a:prstGeom>
              <a:blipFill>
                <a:blip r:embed="rId2"/>
                <a:stretch>
                  <a:fillRect l="-380" t="-594" r="-3165" b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67466E7-B2E1-42C9-B7E9-083F7704E4CA}"/>
              </a:ext>
            </a:extLst>
          </p:cNvPr>
          <p:cNvSpPr txBox="1"/>
          <p:nvPr/>
        </p:nvSpPr>
        <p:spPr>
          <a:xfrm>
            <a:off x="649443" y="2985730"/>
            <a:ext cx="2823182" cy="149726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600" b="1">
                <a:solidFill>
                  <a:srgbClr val="C00000"/>
                </a:solidFill>
              </a:rPr>
              <a:t>归纳定义法</a:t>
            </a:r>
            <a:endParaRPr lang="en-US" altLang="zh-CN" sz="1600" b="1">
              <a:solidFill>
                <a:srgbClr val="C00000"/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sz="1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给出基本元素和从已有元素构造其他元素的规则</a:t>
            </a:r>
          </a:p>
          <a:p>
            <a:pPr marL="257175" indent="-257175">
              <a:lnSpc>
                <a:spcPts val="1875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从某种意义上说，集合的归纳定义给出了构造集合元素的算法</a:t>
            </a:r>
          </a:p>
        </p:txBody>
      </p:sp>
    </p:spTree>
    <p:extLst>
      <p:ext uri="{BB962C8B-B14F-4D97-AF65-F5344CB8AC3E}">
        <p14:creationId xmlns:p14="http://schemas.microsoft.com/office/powerpoint/2010/main" val="28572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关系的定义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4E3BB26-CDF5-4CCD-B374-ED15B0FDBC1F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840190-B075-4523-B6AB-02A67068A510}"/>
              </a:ext>
            </a:extLst>
          </p:cNvPr>
          <p:cNvGrpSpPr/>
          <p:nvPr/>
        </p:nvGrpSpPr>
        <p:grpSpPr>
          <a:xfrm>
            <a:off x="652873" y="856509"/>
            <a:ext cx="6200157" cy="2087751"/>
            <a:chOff x="1434094" y="1103964"/>
            <a:chExt cx="8266876" cy="2783668"/>
          </a:xfrm>
          <a:solidFill>
            <a:schemeClr val="accent2">
              <a:lumMod val="20000"/>
              <a:lumOff val="80000"/>
              <a:alpha val="5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19E5ED-4336-4C6B-AB39-5C0A504E2966}"/>
                    </a:ext>
                  </a:extLst>
                </p:cNvPr>
                <p:cNvSpPr txBox="1"/>
                <p:nvPr/>
              </p:nvSpPr>
              <p:spPr>
                <a:xfrm>
                  <a:off x="1434094" y="1103964"/>
                  <a:ext cx="8266876" cy="278366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rgbClr val="C00000"/>
                      </a:solidFill>
                    </a:rPr>
                    <a:t>二元关系</a:t>
                  </a:r>
                  <a:r>
                    <a:rPr lang="en-US" altLang="zh-CN" sz="1600" b="1">
                      <a:solidFill>
                        <a:srgbClr val="C00000"/>
                      </a:solidFill>
                    </a:rPr>
                    <a:t>(binary relation)</a:t>
                  </a: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的二元关系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定义为笛卡尔积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的子集，即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endPara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altLang="zh-CN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时，称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为</a:t>
                  </a: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上的二元关系</a:t>
                  </a:r>
                  <a:endParaRPr lang="en-US" altLang="zh-CN" sz="1600" b="1">
                    <a:solidFill>
                      <a:srgbClr val="C00000"/>
                    </a:solidFill>
                    <a:latin typeface="+mn-ea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对于元素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，</a:t>
                  </a:r>
                </a:p>
                <a:p>
                  <a:pPr marL="600075" lvl="1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有关系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，有时简记为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endPara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600075" lvl="1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1400" b="1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没有</a:t>
                  </a: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，有时简记为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endPara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19E5ED-4336-4C6B-AB39-5C0A504E2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094" y="1103964"/>
                  <a:ext cx="8266876" cy="2783668"/>
                </a:xfrm>
                <a:prstGeom prst="rect">
                  <a:avLst/>
                </a:prstGeom>
                <a:blipFill>
                  <a:blip r:embed="rId2"/>
                  <a:stretch>
                    <a:fillRect l="-492" t="-877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E8836F5-4419-42B9-BE7B-6298DCC58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2391" y="3546175"/>
              <a:ext cx="164461" cy="223667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15C33-46CE-4CC8-A2B4-AEA79D3A78E4}"/>
                  </a:ext>
                </a:extLst>
              </p:cNvPr>
              <p:cNvSpPr txBox="1"/>
              <p:nvPr/>
            </p:nvSpPr>
            <p:spPr>
              <a:xfrm>
                <a:off x="652873" y="3148586"/>
                <a:ext cx="6277839" cy="13696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一些特殊的关系（下面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是任意集合）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空关系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全关系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恒等关系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对角关系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15C33-46CE-4CC8-A2B4-AEA79D3A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3" y="3148586"/>
                <a:ext cx="6277839" cy="1369606"/>
              </a:xfrm>
              <a:prstGeom prst="rect">
                <a:avLst/>
              </a:prstGeom>
              <a:blipFill>
                <a:blip r:embed="rId3"/>
                <a:stretch>
                  <a:fillRect l="-97" t="-1339" r="-291" b="-4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C840DD7-AA91-488A-9C3A-0D26B21AA98A}"/>
                  </a:ext>
                </a:extLst>
              </p:cNvPr>
              <p:cNvSpPr txBox="1"/>
              <p:nvPr/>
            </p:nvSpPr>
            <p:spPr>
              <a:xfrm>
                <a:off x="5480065" y="3635010"/>
                <a:ext cx="2704552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𝒅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1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zh-CN" altLang="en-US" sz="1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C840DD7-AA91-488A-9C3A-0D26B21A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65" y="3635010"/>
                <a:ext cx="2704552" cy="523220"/>
              </a:xfrm>
              <a:prstGeom prst="rect">
                <a:avLst/>
              </a:prstGeom>
              <a:blipFill>
                <a:blip r:embed="rId4"/>
                <a:stretch>
                  <a:fillRect l="-676"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等价关系、等价类与商集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171D4BC5-4D92-4FBA-8F06-5B5B8E710315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A59018-A86E-4FED-9222-6D940D1AF127}"/>
                  </a:ext>
                </a:extLst>
              </p:cNvPr>
              <p:cNvSpPr txBox="1"/>
              <p:nvPr/>
            </p:nvSpPr>
            <p:spPr>
              <a:xfrm>
                <a:off x="602055" y="1091853"/>
                <a:ext cx="7043596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等价关系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上同时满足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对称性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的关系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A59018-A86E-4FED-9222-6D940D1A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55" y="1091853"/>
                <a:ext cx="7043596" cy="338554"/>
              </a:xfrm>
              <a:prstGeom prst="rect">
                <a:avLst/>
              </a:prstGeom>
              <a:blipFill>
                <a:blip r:embed="rId2"/>
                <a:stretch>
                  <a:fillRect l="-519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CCD0A-A212-4F25-B14B-F93B535ABC31}"/>
                  </a:ext>
                </a:extLst>
              </p:cNvPr>
              <p:cNvSpPr txBox="1"/>
              <p:nvPr/>
            </p:nvSpPr>
            <p:spPr>
              <a:xfrm>
                <a:off x="602055" y="2043758"/>
                <a:ext cx="4153313" cy="19825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等价类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(equivalence class)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∀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所在的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</a:rPr>
                  <a:t>等价类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定义为：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即对任意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12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的每个元素所在的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等价类都是一个集合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CCD0A-A212-4F25-B14B-F93B535A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55" y="2043758"/>
                <a:ext cx="4153313" cy="1982594"/>
              </a:xfrm>
              <a:prstGeom prst="rect">
                <a:avLst/>
              </a:prstGeom>
              <a:blipFill>
                <a:blip r:embed="rId3"/>
                <a:stretch>
                  <a:fillRect l="-441" t="-923" b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E8031-2B0D-4A00-847E-B4C648FABA31}"/>
                  </a:ext>
                </a:extLst>
              </p:cNvPr>
              <p:cNvSpPr txBox="1"/>
              <p:nvPr/>
            </p:nvSpPr>
            <p:spPr>
              <a:xfrm>
                <a:off x="5186003" y="1924955"/>
                <a:ext cx="3294230" cy="2357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商集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(quotient set)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的所有等价类构成的集合称为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关于等价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商集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，即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是集合的集合，即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</a:p>
              <a:p>
                <a:pPr marL="557213" lvl="1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注意要剔除重复的等价类</a:t>
                </a:r>
                <a:endParaRPr lang="en-US" altLang="zh-CN" sz="12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E8031-2B0D-4A00-847E-B4C648FA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03" y="1924955"/>
                <a:ext cx="3294230" cy="2357056"/>
              </a:xfrm>
              <a:prstGeom prst="rect">
                <a:avLst/>
              </a:prstGeom>
              <a:blipFill>
                <a:blip r:embed="rId4"/>
                <a:stretch>
                  <a:fillRect l="-556" t="-777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69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等价关系与划分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595FCD7-2245-42BD-838D-0178371CD05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/>
              <p:nvPr/>
            </p:nvSpPr>
            <p:spPr>
              <a:xfrm>
                <a:off x="727757" y="844263"/>
                <a:ext cx="7243459" cy="21082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集合的划分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(partition)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，其中每个集合都是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的子集。说集合族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的划分，如果：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非空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：对任意的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两两不交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：对任意两个集合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覆盖集合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中的每个集合称为这个划分的一个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划分块</a:t>
                </a:r>
                <a:r>
                  <a:rPr lang="en-US" altLang="zh-CN" sz="1400" b="1">
                    <a:solidFill>
                      <a:srgbClr val="C00000"/>
                    </a:solidFill>
                    <a:latin typeface="+mn-ea"/>
                  </a:rPr>
                  <a:t>(block)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7" y="844263"/>
                <a:ext cx="7243459" cy="2108269"/>
              </a:xfrm>
              <a:prstGeom prst="rect">
                <a:avLst/>
              </a:prstGeom>
              <a:blipFill>
                <a:blip r:embed="rId2"/>
                <a:stretch>
                  <a:fillRect l="-252" t="-867" b="-2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7062B-5E5D-46C8-B25B-E6DEFC7E984E}"/>
                  </a:ext>
                </a:extLst>
              </p:cNvPr>
              <p:cNvSpPr txBox="1"/>
              <p:nvPr/>
            </p:nvSpPr>
            <p:spPr>
              <a:xfrm>
                <a:off x="727757" y="3090234"/>
                <a:ext cx="7637010" cy="1439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675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上的等价关系与它的划分有一一对应关系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关于一个等价关系的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商集是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的划分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的一个划分导出的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“在同一划分块”关系是等价关系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进一步，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关于“在同一划分块”这个等价关系的商集就是这个划分，而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关于等价关系的商集作为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的划分所导出的“在同一划分块”关系就是这个等价关系本身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7062B-5E5D-46C8-B25B-E6DEFC7E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7" y="3090234"/>
                <a:ext cx="7637010" cy="1439368"/>
              </a:xfrm>
              <a:prstGeom prst="rect">
                <a:avLst/>
              </a:prstGeom>
              <a:blipFill>
                <a:blip r:embed="rId3"/>
                <a:stretch>
                  <a:fillRect l="-80"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6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同余关系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595FCD7-2245-42BD-838D-0178371CD05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/>
              <p:nvPr/>
            </p:nvSpPr>
            <p:spPr>
              <a:xfrm>
                <a:off x="693251" y="1041578"/>
                <a:ext cx="7757492" cy="32907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是正整数（通常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），在整数集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通常记为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，读做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，简称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下的等价类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称为整数集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的一个（与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同余的）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剩余类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，并记为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，商集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sz="1600" b="1" i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6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zh-CN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</m:d>
                      <m:r>
                        <a:rPr lang="en-US" altLang="zh-CN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𝒎𝒛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acc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有时直接记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不难证明，对任意整数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，则有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1" y="1041578"/>
                <a:ext cx="7757492" cy="3290709"/>
              </a:xfrm>
              <a:prstGeom prst="rect">
                <a:avLst/>
              </a:prstGeom>
              <a:blipFill>
                <a:blip r:embed="rId2"/>
                <a:stretch>
                  <a:fillRect l="-472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26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DFF3B6-CD5B-4E7F-A710-382091DF49F1}"/>
                  </a:ext>
                </a:extLst>
              </p:cNvPr>
              <p:cNvSpPr txBox="1"/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是整数，证明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是等价关系，并给出所有的等价类，以及商集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DFF3B6-CD5B-4E7F-A710-382091DF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blipFill>
                <a:blip r:embed="rId2"/>
                <a:stretch>
                  <a:fillRect l="-469" r="-304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9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是整数，证明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是等价关系，并给出所有的等价类，以及商集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blipFill>
                <a:blip r:embed="rId2"/>
                <a:stretch>
                  <a:fillRect l="-469" r="-304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F9CA44-4CD1-4410-9567-84641D0175C5}"/>
                  </a:ext>
                </a:extLst>
              </p:cNvPr>
              <p:cNvSpPr txBox="1"/>
              <p:nvPr/>
            </p:nvSpPr>
            <p:spPr>
              <a:xfrm>
                <a:off x="669924" y="1794012"/>
                <a:ext cx="7804141" cy="26661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是自反的，因为对任意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是对称的。对任意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是传递的，综上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对每个有理数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是不大于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的最大整数，则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，因此大于等于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小于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的有理数可作为每个等价类的代表，即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𝒓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𝑹</m:t>
                            </m:r>
                          </m:sub>
                        </m:sSub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&lt;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𝒓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F9CA44-4CD1-4410-9567-84641D0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794012"/>
                <a:ext cx="7804141" cy="2666114"/>
              </a:xfrm>
              <a:prstGeom prst="rect">
                <a:avLst/>
              </a:prstGeom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7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函数的基本概念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EBACECD5-D7A9-484D-BBD9-874BF714C2D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6F5BF9-A4DC-4CFD-BDAB-7C3568DCA8CC}"/>
                  </a:ext>
                </a:extLst>
              </p:cNvPr>
              <p:cNvSpPr txBox="1"/>
              <p:nvPr/>
            </p:nvSpPr>
            <p:spPr>
              <a:xfrm>
                <a:off x="872327" y="910855"/>
                <a:ext cx="7399339" cy="65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，是笛卡尔积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的子集，且满足：对任意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有且只有唯一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6F5BF9-A4DC-4CFD-BDAB-7C3568DC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910855"/>
                <a:ext cx="7399339" cy="652807"/>
              </a:xfrm>
              <a:prstGeom prst="rect">
                <a:avLst/>
              </a:prstGeom>
              <a:blipFill>
                <a:blip r:embed="rId2"/>
                <a:stretch>
                  <a:fillRect l="-24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C513C3-78A8-4E25-9D86-0C0E25A8BF7A}"/>
                  </a:ext>
                </a:extLst>
              </p:cNvPr>
              <p:cNvSpPr txBox="1"/>
              <p:nvPr/>
            </p:nvSpPr>
            <p:spPr>
              <a:xfrm>
                <a:off x="872327" y="1829165"/>
                <a:ext cx="6413056" cy="2065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定义域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，或简称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域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陪域</a:t>
                </a:r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∣∃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143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特别地，称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值域</a:t>
                </a:r>
                <a:r>
                  <a:rPr lang="en-US" altLang="zh-CN" sz="1500" b="1">
                    <a:solidFill>
                      <a:schemeClr val="accent6">
                        <a:lumMod val="50000"/>
                      </a:schemeClr>
                    </a:solidFill>
                  </a:rPr>
                  <a:t>(range)</a:t>
                </a: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𝐫𝐚𝐧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逆像集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，也称为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原像集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⊆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15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C513C3-78A8-4E25-9D86-0C0E25A8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1829165"/>
                <a:ext cx="6413056" cy="2065117"/>
              </a:xfrm>
              <a:prstGeom prst="rect">
                <a:avLst/>
              </a:prstGeom>
              <a:blipFill>
                <a:blip r:embed="rId3"/>
                <a:stretch>
                  <a:fillRect l="-285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A25302-BEB6-4B07-9DD3-9609FA8659F3}"/>
                  </a:ext>
                </a:extLst>
              </p:cNvPr>
              <p:cNvSpPr txBox="1"/>
              <p:nvPr/>
            </p:nvSpPr>
            <p:spPr>
              <a:xfrm>
                <a:off x="872327" y="4067414"/>
                <a:ext cx="6899092" cy="32842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是一个整体记号，对任意函数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都适用，不意味着函数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必然有逆函数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A25302-BEB6-4B07-9DD3-9609FA86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4067414"/>
                <a:ext cx="6899092" cy="328423"/>
              </a:xfrm>
              <a:prstGeom prst="rect">
                <a:avLst/>
              </a:prstGeom>
              <a:blipFill>
                <a:blip r:embed="rId4"/>
                <a:stretch>
                  <a:fillRect t="-1852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单函数、满函数和双函数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2E66A71-0DA3-4D4F-9ED1-B8B907214104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472CA-BEC6-4D84-8992-385E62BDDBF0}"/>
                  </a:ext>
                </a:extLst>
              </p:cNvPr>
              <p:cNvSpPr txBox="1"/>
              <p:nvPr/>
            </p:nvSpPr>
            <p:spPr>
              <a:xfrm>
                <a:off x="738540" y="1005698"/>
                <a:ext cx="7666909" cy="19737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每个元素至多有定义域的一个元素与之对应，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单函数也称为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一对一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(one-to-one)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，都存在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𝐫𝐚𝐧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每个元素至少有定义域的一个元素与之对应，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满函数也称为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映上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(onto)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是双函数，如果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既是单函数又是满函数</a:t>
                </a: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每个元素都有且有唯一的定义域元素与之对应，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</a:rPr>
                  <a:t>双函数也称为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一一对应</a:t>
                </a:r>
                <a:r>
                  <a:rPr lang="en-US" altLang="zh-CN" sz="1200" b="1">
                    <a:solidFill>
                      <a:schemeClr val="accent6">
                        <a:lumMod val="50000"/>
                      </a:schemeClr>
                    </a:solidFill>
                  </a:rPr>
                  <a:t>(one-to-one correspondence)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472CA-BEC6-4D84-8992-385E62BD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0" y="1005698"/>
                <a:ext cx="7666909" cy="1973745"/>
              </a:xfrm>
              <a:prstGeom prst="rect">
                <a:avLst/>
              </a:prstGeom>
              <a:blipFill>
                <a:blip r:embed="rId2"/>
                <a:stretch>
                  <a:fillRect l="-238" b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CA11DE-9D66-469E-A212-7892B3BDCAC8}"/>
                  </a:ext>
                </a:extLst>
              </p:cNvPr>
              <p:cNvSpPr txBox="1"/>
              <p:nvPr/>
            </p:nvSpPr>
            <p:spPr>
              <a:xfrm>
                <a:off x="669923" y="3480320"/>
                <a:ext cx="7804141" cy="695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→?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是单函数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CA11DE-9D66-469E-A212-7892B3BD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3" y="3480320"/>
                <a:ext cx="7804141" cy="695703"/>
              </a:xfrm>
              <a:prstGeom prst="rect">
                <a:avLst/>
              </a:prstGeom>
              <a:blipFill>
                <a:blip r:embed="rId3"/>
                <a:stretch>
                  <a:fillRect l="-469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384C8B-9BAE-46BA-90ED-8BAA8EFD1AE4}"/>
                  </a:ext>
                </a:extLst>
              </p:cNvPr>
              <p:cNvSpPr txBox="1"/>
              <p:nvPr/>
            </p:nvSpPr>
            <p:spPr>
              <a:xfrm>
                <a:off x="4119770" y="4006747"/>
                <a:ext cx="4447761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根据这个函数的定义，函数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的陪域应该是什么？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384C8B-9BAE-46BA-90ED-8BAA8EFD1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70" y="4006747"/>
                <a:ext cx="4447761" cy="338554"/>
              </a:xfrm>
              <a:prstGeom prst="rect">
                <a:avLst/>
              </a:prstGeom>
              <a:blipFill>
                <a:blip r:embed="rId4"/>
                <a:stretch>
                  <a:fillRect l="-823" t="-5357" r="-535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函数性质的证明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953777"/>
                <a:ext cx="7804141" cy="695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→℘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是单函数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953777"/>
                <a:ext cx="7804141" cy="695703"/>
              </a:xfrm>
              <a:prstGeom prst="rect">
                <a:avLst/>
              </a:prstGeom>
              <a:blipFill>
                <a:blip r:embed="rId2"/>
                <a:stretch>
                  <a:fillRect l="-469" r="-296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669925" y="1853647"/>
                <a:ext cx="7804141" cy="25316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。这时：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}}={{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。从而必有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，总之有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853647"/>
                <a:ext cx="7804141" cy="2531655"/>
              </a:xfrm>
              <a:prstGeom prst="rect">
                <a:avLst/>
              </a:prstGeom>
              <a:blipFill>
                <a:blip r:embed="rId3"/>
                <a:stretch>
                  <a:fillRect l="-469" r="-2969" b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4AE28-9A59-43A6-82BB-27C95F0522E4}"/>
                  </a:ext>
                </a:extLst>
              </p:cNvPr>
              <p:cNvSpPr txBox="1"/>
              <p:nvPr/>
            </p:nvSpPr>
            <p:spPr>
              <a:xfrm>
                <a:off x="4572000" y="1381059"/>
                <a:ext cx="3902066" cy="3690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有序对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的集合论定义就是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4AE28-9A59-43A6-82BB-27C95F05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81059"/>
                <a:ext cx="3902066" cy="369075"/>
              </a:xfrm>
              <a:prstGeom prst="rect">
                <a:avLst/>
              </a:prstGeom>
              <a:blipFill>
                <a:blip r:embed="rId4"/>
                <a:stretch>
                  <a:fillRect l="-78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4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5427500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教学目标、教学内容、学习方法与考核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集合、关系与函数基本知识回顾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代数一般概念回顾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函数与等价关系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是函数，定义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是等价关系，并给出它的等价类和商集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blipFill>
                <a:blip r:embed="rId2"/>
                <a:stretch>
                  <a:fillRect l="-469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10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函数与等价关系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是函数，定义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是等价关系，并给出它的等价类和商集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blipFill>
                <a:blip r:embed="rId2"/>
                <a:stretch>
                  <a:fillRect l="-469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669924" y="1574906"/>
                <a:ext cx="7804141" cy="30662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是等价关系，因为对任意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𝑹</m:t>
                            </m:r>
                          </m:sub>
                        </m:sSub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。实际上，对任意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。因此若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{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}</m:t>
                            </m:r>
                          </m:e>
                        </m:d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中的等价类与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的元素一一对应！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上的任意等价关系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，自然映射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𝝆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上的等价关系与以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为定义域的满函数对应！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个等价类的等价关系个数等于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的满函数个数除以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的元素作为原像的所有可能排列中选一个即可！）。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574906"/>
                <a:ext cx="7804141" cy="3066289"/>
              </a:xfrm>
              <a:prstGeom prst="rect">
                <a:avLst/>
              </a:prstGeom>
              <a:blipFill>
                <a:blip r:embed="rId3"/>
                <a:stretch>
                  <a:fillRect l="-156" t="-596" r="-156" b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4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上不同的等价关系有多少个？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blipFill>
                <a:blip r:embed="rId2"/>
                <a:stretch>
                  <a:fillRect l="-857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528772" y="1380400"/>
                <a:ext cx="8086449" cy="31248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上的等价关系与以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为定义域的满函数对应！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个等价类的等价关系个数等于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的满函数个数除以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的元素作为原像的所有可能排列中选一个即可！）。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的满函数个数是：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⋯+ 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⋯+ 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1600" b="1">
                  <a:solidFill>
                    <a:srgbClr val="C00000"/>
                  </a:solidFill>
                  <a:latin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1800"/>
                  </a:spcAft>
                  <a:buFont typeface="+mj-lt"/>
                  <a:buAutoNum type="arabicPeriod" startAt="4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个等价类的等价关系有：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𝑩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𝒎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𝒌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𝒎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𝒎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5"/>
                </a:pPr>
                <a:r>
                  <a:rPr lang="zh-CN" altLang="en-US" sz="1600" b="1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元素集合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上的不同等价关系个数有：</a:t>
                </a: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  <m:r>
                      <a:rPr lang="en-US" altLang="zh-CN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𝒎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𝒎</m:t>
                                    </m:r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𝒌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𝒎</m:t>
                                        </m:r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1380400"/>
                <a:ext cx="8086449" cy="3124830"/>
              </a:xfrm>
              <a:prstGeom prst="rect">
                <a:avLst/>
              </a:prstGeom>
              <a:blipFill>
                <a:blip r:embed="rId3"/>
                <a:stretch>
                  <a:fillRect l="-452" t="-1170" r="-302" b="-15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528772" y="1401517"/>
                <a:ext cx="7859854" cy="29993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元素集合上不同等价关系的个数，教材给出了如下递推关系式：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这个递推关系式的理解是：对于有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元素集合（不妨假定为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）的划分，按照最后一个元素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所在的划分块进行分类：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不与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的任意元素在一个划分块，即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单独在一个划分块，这种划分的个数就等于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的划分个数，即等于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𝒋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𝒌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个元素在一个划分块，则这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𝒋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个元素有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𝒋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种选择，而每种选择的划分个数等于剩下的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𝒌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个元素构成集合的划分个数，即等于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，因此有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个划分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1401517"/>
                <a:ext cx="7859854" cy="2999347"/>
              </a:xfrm>
              <a:prstGeom prst="rect">
                <a:avLst/>
              </a:prstGeom>
              <a:blipFill>
                <a:blip r:embed="rId2"/>
                <a:stretch>
                  <a:fillRect l="-465" t="-1220" r="-2560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2B303F-E07E-43E1-8D57-E1DC120DFB92}"/>
                  </a:ext>
                </a:extLst>
              </p:cNvPr>
              <p:cNvSpPr txBox="1"/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上不同的等价关系有多少个？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2B303F-E07E-43E1-8D57-E1DC120DF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blipFill>
                <a:blip r:embed="rId3"/>
                <a:stretch>
                  <a:fillRect l="-857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8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528772" y="1537524"/>
                <a:ext cx="8086449" cy="27914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3000"/>
                  </a:spcAft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上的不同等价关系个数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≥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600" b="1" i="1">
                  <a:solidFill>
                    <a:srgbClr val="00206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  <a:spcBef>
                    <a:spcPts val="18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𝑩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𝑪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𝑩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𝒎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𝒌</m:t>
                                      </m:r>
                                    </m:sup>
                                  </m:sSup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𝑪</m:t>
                                  </m:r>
                                  <m:d>
                                    <m:dPr>
                                      <m:ctrlP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𝒎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𝑩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注意其中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满足递推式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（含义？）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上等价关系个数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上等价关系个数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!+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𝟏𝟓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1537524"/>
                <a:ext cx="8086449" cy="2791405"/>
              </a:xfrm>
              <a:prstGeom prst="rect">
                <a:avLst/>
              </a:prstGeom>
              <a:blipFill>
                <a:blip r:embed="rId2"/>
                <a:stretch>
                  <a:fillRect l="-452" t="-15066" r="-3167" b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2FBBFB-9FCE-4BDA-9340-0733A07E6A7C}"/>
                  </a:ext>
                </a:extLst>
              </p:cNvPr>
              <p:cNvSpPr txBox="1"/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上不同的等价关系有多少个？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2FBBFB-9FCE-4BDA-9340-0733A07E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blipFill>
                <a:blip r:embed="rId3"/>
                <a:stretch>
                  <a:fillRect l="-857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7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5427500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教学目标、教学内容、学习方法与考核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集合、关系与函数基本知识回顾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代数一般概念回顾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运算及其性质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集合上的运算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/>
              <p:nvPr/>
            </p:nvSpPr>
            <p:spPr>
              <a:xfrm>
                <a:off x="1024975" y="1063164"/>
                <a:ext cx="7094049" cy="21646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b="1">
                    <a:solidFill>
                      <a:srgbClr val="C00000"/>
                    </a:solidFill>
                  </a:rPr>
                  <a:t>集合上的运算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(operation)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或直接说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二元</a:t>
                </a:r>
                <a:r>
                  <a:rPr lang="en-US" altLang="zh-CN" sz="1500" b="1">
                    <a:solidFill>
                      <a:srgbClr val="C00000"/>
                    </a:solidFill>
                    <a:latin typeface="+mn-ea"/>
                  </a:rPr>
                  <a:t>(binary)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运算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，是形如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是运算的陪域，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的笛卡尔积是定义域</a:t>
                </a: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运算是具有特殊形式的定义域和陪域的函数，形如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的函数不是运算</a:t>
                </a:r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或直接说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500" b="1">
                    <a:solidFill>
                      <a:srgbClr val="C00000"/>
                    </a:solidFill>
                    <a:latin typeface="+mn-ea"/>
                  </a:rPr>
                  <a:t>-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元</a:t>
                </a:r>
                <a:r>
                  <a:rPr lang="en-US" altLang="zh-CN" sz="1500" b="1">
                    <a:solidFill>
                      <a:srgbClr val="C00000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500" b="1">
                    <a:solidFill>
                      <a:srgbClr val="C00000"/>
                    </a:solidFill>
                    <a:latin typeface="+mn-ea"/>
                  </a:rPr>
                  <a:t>-ary)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运算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，是形如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必要时，将集合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的元素作为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零元运算</a:t>
                </a: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，也称为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常量运算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75" y="1063164"/>
                <a:ext cx="7094049" cy="2164695"/>
              </a:xfrm>
              <a:prstGeom prst="rect">
                <a:avLst/>
              </a:prstGeom>
              <a:blipFill>
                <a:blip r:embed="rId2"/>
                <a:stretch>
                  <a:fillRect l="-258" t="-1404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F7E7E36-DF97-49F4-9BFF-ECD291C9C388}"/>
              </a:ext>
            </a:extLst>
          </p:cNvPr>
          <p:cNvSpPr txBox="1"/>
          <p:nvPr/>
        </p:nvSpPr>
        <p:spPr>
          <a:xfrm>
            <a:off x="1024975" y="3341931"/>
            <a:ext cx="7099757" cy="1120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sz="1500" b="1">
                <a:solidFill>
                  <a:schemeClr val="accent2">
                    <a:lumMod val="50000"/>
                  </a:schemeClr>
                </a:solidFill>
              </a:rPr>
              <a:t>这里定义的是严格意义上的运算，是具有特殊形式的定义域和陪域的函数</a:t>
            </a:r>
            <a:endParaRPr lang="en-US" altLang="zh-CN" sz="1500" b="1">
              <a:solidFill>
                <a:schemeClr val="accent2">
                  <a:lumMod val="50000"/>
                </a:schemeClr>
              </a:solidFill>
            </a:endParaRPr>
          </a:p>
          <a:p>
            <a:pPr marL="257175" indent="-257175">
              <a:lnSpc>
                <a:spcPts val="18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生活和数学中有时也将其他形式的函数称为运算，例如向量的数量积运算，两个向量的数量积是一个数，而不再是一个向量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生活和数学中提到运算，有时不太关注它是哪个集合上的运算</a:t>
            </a:r>
            <a:endParaRPr lang="zh-CN" altLang="en-US" sz="15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09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运算及其性质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运算的封闭性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/>
              <p:nvPr/>
            </p:nvSpPr>
            <p:spPr>
              <a:xfrm>
                <a:off x="765247" y="2645280"/>
                <a:ext cx="7613502" cy="170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7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</a:rPr>
                  <a:t>运算的封闭性</a:t>
                </a:r>
                <a:endParaRPr lang="en-US" altLang="zh-CN" sz="21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7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的运算，则称</a:t>
                </a:r>
                <a:r>
                  <a:rPr lang="zh-CN" altLang="en-US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对运算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封闭</a:t>
                </a:r>
                <a:endParaRPr lang="zh-CN" altLang="en-US" b="1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257175" indent="-257175">
                  <a:lnSpc>
                    <a:spcPts val="27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的子集，如果对任意的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，则称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子集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的运算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封闭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，这时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的运算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" y="2645280"/>
                <a:ext cx="7613502" cy="1708032"/>
              </a:xfrm>
              <a:prstGeom prst="rect">
                <a:avLst/>
              </a:prstGeom>
              <a:blipFill>
                <a:blip r:embed="rId2"/>
                <a:stretch>
                  <a:fillRect l="-721" t="-17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7E7E36-DF97-49F4-9BFF-ECD291C9C388}"/>
                  </a:ext>
                </a:extLst>
              </p:cNvPr>
              <p:cNvSpPr txBox="1"/>
              <p:nvPr/>
            </p:nvSpPr>
            <p:spPr>
              <a:xfrm>
                <a:off x="765247" y="1174109"/>
                <a:ext cx="7654853" cy="11144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45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人们通常关注运算法则，但代数系统中更强调集合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的运算的下面两点性质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中任何两个元素都可进行该运算，且运算结果惟一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的任意两个元素的运算结果都属于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，这称为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对于该运算封闭</a:t>
                </a:r>
                <a:endParaRPr lang="zh-CN" altLang="en-US" sz="1500" b="1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7E7E36-DF97-49F4-9BFF-ECD291C9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" y="1174109"/>
                <a:ext cx="7654853" cy="1114472"/>
              </a:xfrm>
              <a:prstGeom prst="rect">
                <a:avLst/>
              </a:prstGeom>
              <a:blipFill>
                <a:blip r:embed="rId3"/>
                <a:stretch>
                  <a:fillRect l="-717" t="-1648" r="-558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运算及其性质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运算的性质和特殊元素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8B6B88-95C2-4746-8BCA-D3724A4EE871}"/>
              </a:ext>
            </a:extLst>
          </p:cNvPr>
          <p:cNvSpPr txBox="1"/>
          <p:nvPr/>
        </p:nvSpPr>
        <p:spPr>
          <a:xfrm>
            <a:off x="759805" y="1055836"/>
            <a:ext cx="4825271" cy="108747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运算的性质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一个运算可能满足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交换律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结合律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幂等律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消去律</a:t>
            </a:r>
            <a:endParaRPr lang="en-US" altLang="zh-CN" sz="1500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两个运算之间可能满足分配律、吸收律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C6A06-065D-4FA9-947D-C34D591F40F1}"/>
              </a:ext>
            </a:extLst>
          </p:cNvPr>
          <p:cNvSpPr txBox="1"/>
          <p:nvPr/>
        </p:nvSpPr>
        <p:spPr>
          <a:xfrm>
            <a:off x="759806" y="2365091"/>
            <a:ext cx="3873045" cy="23039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+mn-ea"/>
              </a:rPr>
              <a:t>运算的特殊元素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一个运算可能有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单位元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零元</a:t>
            </a:r>
            <a:endParaRPr lang="en-US" altLang="zh-CN" sz="1500" b="1">
              <a:solidFill>
                <a:srgbClr val="C00000"/>
              </a:solidFill>
              <a:latin typeface="+mn-ea"/>
            </a:endParaRPr>
          </a:p>
          <a:p>
            <a:pPr marL="557213" lvl="1" indent="-214313">
              <a:lnSpc>
                <a:spcPts val="1875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运算如果有单位元或零元，则有</a:t>
            </a:r>
            <a:r>
              <a:rPr lang="zh-CN" altLang="en-US" sz="1350" b="1">
                <a:solidFill>
                  <a:srgbClr val="0000FF"/>
                </a:solidFill>
                <a:latin typeface="+mn-ea"/>
              </a:rPr>
              <a:t>唯一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的单位元或零元</a:t>
            </a:r>
            <a:endParaRPr lang="en-US" altLang="zh-CN" sz="135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一个元素对于有单位元的运算可能有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逆元</a:t>
            </a:r>
            <a:endParaRPr lang="en-US" altLang="zh-CN" sz="1500" b="1">
              <a:solidFill>
                <a:srgbClr val="C00000"/>
              </a:solidFill>
              <a:latin typeface="+mn-ea"/>
            </a:endParaRPr>
          </a:p>
          <a:p>
            <a:pPr marL="557213" lvl="1" indent="-214313">
              <a:lnSpc>
                <a:spcPts val="1875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当运算满足结合律时，一个元素有逆元，则有</a:t>
            </a:r>
            <a:r>
              <a:rPr lang="zh-CN" altLang="en-US" sz="1350" b="1">
                <a:solidFill>
                  <a:srgbClr val="0000FF"/>
                </a:solidFill>
                <a:latin typeface="+mn-ea"/>
              </a:rPr>
              <a:t>唯一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的逆元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C8DEB-E7BC-462A-9509-A7D6151B72C3}"/>
              </a:ext>
            </a:extLst>
          </p:cNvPr>
          <p:cNvSpPr txBox="1"/>
          <p:nvPr/>
        </p:nvSpPr>
        <p:spPr>
          <a:xfrm>
            <a:off x="4837892" y="2361952"/>
            <a:ext cx="3546303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集合并满足交换律、结合律、幂等律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集合交对集合并有分配律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集合交和集合并有吸收律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实数集或整数集上的加法运算满足消去律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A08EEB-0BAF-4445-B811-70361B2CA80F}"/>
                  </a:ext>
                </a:extLst>
              </p:cNvPr>
              <p:cNvSpPr txBox="1"/>
              <p:nvPr/>
            </p:nvSpPr>
            <p:spPr>
              <a:xfrm>
                <a:off x="5907420" y="1055836"/>
                <a:ext cx="2260268" cy="1051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75"/>
                  </a:lnSpc>
                </a:pP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运算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满足</a:t>
                </a:r>
                <a:r>
                  <a:rPr lang="zh-CN" altLang="en-US" sz="1350" b="1">
                    <a:solidFill>
                      <a:srgbClr val="C00000"/>
                    </a:solidFill>
                  </a:rPr>
                  <a:t>消去律</a:t>
                </a: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指，对任意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不是零元</a:t>
                </a: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时有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35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A08EEB-0BAF-4445-B811-70361B2C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20" y="1055836"/>
                <a:ext cx="2260268" cy="1051635"/>
              </a:xfrm>
              <a:prstGeom prst="rect">
                <a:avLst/>
              </a:prstGeom>
              <a:blipFill>
                <a:blip r:embed="rId2"/>
                <a:stretch>
                  <a:fillRect l="-539" r="-270" b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5878DE-BE8D-4C49-8016-E0223581C669}"/>
                  </a:ext>
                </a:extLst>
              </p:cNvPr>
              <p:cNvSpPr txBox="1"/>
              <p:nvPr/>
            </p:nvSpPr>
            <p:spPr>
              <a:xfrm>
                <a:off x="4837892" y="3521355"/>
                <a:ext cx="3796281" cy="1123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整数集上的乘法有单位元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和零元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1875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给定全集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𝑼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上的集合并运算的单位元是空集，零元是全集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整数加法有单位元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，这时整数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的逆元是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endParaRPr lang="zh-CN" altLang="en-US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5878DE-BE8D-4C49-8016-E0223581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2" y="3521355"/>
                <a:ext cx="3796281" cy="1123384"/>
              </a:xfrm>
              <a:prstGeom prst="rect">
                <a:avLst/>
              </a:prstGeom>
              <a:blipFill>
                <a:blip r:embed="rId3"/>
                <a:stretch>
                  <a:fillRect l="-161" t="-163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2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代数的定义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1FD3A-43F8-4013-879F-4017AD4EADF6}"/>
              </a:ext>
            </a:extLst>
          </p:cNvPr>
          <p:cNvSpPr txBox="1"/>
          <p:nvPr/>
        </p:nvSpPr>
        <p:spPr>
          <a:xfrm>
            <a:off x="1064745" y="1196729"/>
            <a:ext cx="7079130" cy="82586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900"/>
              </a:spcAft>
            </a:pPr>
            <a:r>
              <a:rPr lang="zh-CN" altLang="en-US" b="1">
                <a:solidFill>
                  <a:srgbClr val="C00000"/>
                </a:solidFill>
              </a:rPr>
              <a:t>代数</a:t>
            </a:r>
            <a:r>
              <a:rPr lang="en-US" altLang="zh-CN" b="1">
                <a:solidFill>
                  <a:srgbClr val="C00000"/>
                </a:solidFill>
              </a:rPr>
              <a:t>(algebra)</a:t>
            </a:r>
          </a:p>
          <a:p>
            <a:pPr>
              <a:spcBef>
                <a:spcPts val="450"/>
              </a:spcBef>
              <a:spcAft>
                <a:spcPts val="900"/>
              </a:spcAft>
            </a:pPr>
            <a:r>
              <a:rPr lang="zh-CN" altLang="en-US" b="1">
                <a:solidFill>
                  <a:srgbClr val="C00000"/>
                </a:solidFill>
              </a:rPr>
              <a:t>代数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是一个集合及这个集合上的一些运算</a:t>
            </a: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这个集合称为代数的</a:t>
            </a:r>
            <a:r>
              <a:rPr lang="zh-CN" altLang="en-US" b="1">
                <a:solidFill>
                  <a:srgbClr val="C00000"/>
                </a:solidFill>
              </a:rPr>
              <a:t>基集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F31178-6A3F-4514-B8D8-78630029F5CE}"/>
                  </a:ext>
                </a:extLst>
              </p:cNvPr>
              <p:cNvSpPr txBox="1"/>
              <p:nvPr/>
            </p:nvSpPr>
            <p:spPr>
              <a:xfrm>
                <a:off x="1064745" y="2242632"/>
                <a:ext cx="4801557" cy="7327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及它的加法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、乘法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运算构成代数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+, ∗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及模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和模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F31178-6A3F-4514-B8D8-78630029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5" y="2242632"/>
                <a:ext cx="4801557" cy="732765"/>
              </a:xfrm>
              <a:prstGeom prst="rect">
                <a:avLst/>
              </a:prstGeom>
              <a:blipFill>
                <a:blip r:embed="rId2"/>
                <a:stretch>
                  <a:fillRect l="-381" t="-83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C10DB-0D61-42F3-ACA1-9E35E90CE958}"/>
                  </a:ext>
                </a:extLst>
              </p:cNvPr>
              <p:cNvSpPr txBox="1"/>
              <p:nvPr/>
            </p:nvSpPr>
            <p:spPr>
              <a:xfrm>
                <a:off x="1064745" y="3110785"/>
                <a:ext cx="6385313" cy="335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全集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∪, ∩, 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是一个有两个二元运算，两个零元运算的代数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C10DB-0D61-42F3-ACA1-9E35E90C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5" y="3110785"/>
                <a:ext cx="6385313" cy="335220"/>
              </a:xfrm>
              <a:prstGeom prst="rect">
                <a:avLst/>
              </a:prstGeom>
              <a:blipFill>
                <a:blip r:embed="rId3"/>
                <a:stretch>
                  <a:fillRect l="-287" t="-181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1A6C60-16D5-4DFD-9B28-9430CA99B2E8}"/>
                  </a:ext>
                </a:extLst>
              </p:cNvPr>
              <p:cNvSpPr txBox="1"/>
              <p:nvPr/>
            </p:nvSpPr>
            <p:spPr>
              <a:xfrm>
                <a:off x="1064745" y="3597633"/>
                <a:ext cx="4865699" cy="7327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和逻辑运算构成代数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,¬, ∧, ∨,→, ↔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命题逻辑公式构成集合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和这些逻辑运算也构成代数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1A6C60-16D5-4DFD-9B28-9430CA99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5" y="3597633"/>
                <a:ext cx="4865699" cy="732765"/>
              </a:xfrm>
              <a:prstGeom prst="rect">
                <a:avLst/>
              </a:prstGeom>
              <a:blipFill>
                <a:blip r:embed="rId4"/>
                <a:stretch>
                  <a:fillRect l="-376" t="-83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19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教学目标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教学目标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BD06A2D-32D4-4C55-8DAF-42A77F8C9EE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1CB025-2713-4824-89B8-EFB8CD3042BA}"/>
              </a:ext>
            </a:extLst>
          </p:cNvPr>
          <p:cNvSpPr txBox="1"/>
          <p:nvPr/>
        </p:nvSpPr>
        <p:spPr>
          <a:xfrm>
            <a:off x="511857" y="777712"/>
            <a:ext cx="3752144" cy="366311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</a:rPr>
              <a:t>知识性目标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在离散数学课程的基础上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</a:t>
            </a:r>
            <a:r>
              <a:rPr lang="zh-CN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群、子群、正规子群及群同态的基本定理，了解群的应用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</a:t>
            </a:r>
            <a:r>
              <a:rPr lang="zh-CN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环、子环、理想与商环的基本概念与性质，尤其是熟悉整环的性质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了解域的扩张理论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和有限域的构造与基本性质</a:t>
            </a:r>
            <a:endParaRPr lang="zh-CN" altLang="en-US" sz="15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6E0BF-61ED-41C4-9EAB-3477D1F3870D}"/>
              </a:ext>
            </a:extLst>
          </p:cNvPr>
          <p:cNvSpPr txBox="1"/>
          <p:nvPr/>
        </p:nvSpPr>
        <p:spPr>
          <a:xfrm>
            <a:off x="4609707" y="835419"/>
            <a:ext cx="4022437" cy="3593741"/>
          </a:xfrm>
          <a:prstGeom prst="rect">
            <a:avLst/>
          </a:prstGeom>
          <a:solidFill>
            <a:schemeClr val="accent4">
              <a:lumMod val="20000"/>
              <a:lumOff val="80000"/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</a:rPr>
              <a:t>能力性目标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提高理解能力、学习能力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学会把握重点，学会归纳总结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培养计算思维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探索如何利用计算机程序求解一些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代数系统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锻炼逻辑思维能力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学习构建数学证明的思路，让思维更有条理、更严谨、更周密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子代数</a:t>
            </a:r>
            <a:r>
              <a:rPr lang="en-US" altLang="zh-CN" sz="1350"/>
              <a:t>(Sub-algebra)</a:t>
            </a: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328A0C-503E-4752-B19B-7EAE6EF9BF19}"/>
              </a:ext>
            </a:extLst>
          </p:cNvPr>
          <p:cNvSpPr txBox="1"/>
          <p:nvPr/>
        </p:nvSpPr>
        <p:spPr>
          <a:xfrm>
            <a:off x="805545" y="1276184"/>
            <a:ext cx="7527150" cy="7745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代数的子代数是基集的一个子集，且对代数的所有运算都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封闭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子集对运算封闭意味着这个子集的任意元素做运算，结果还属于该子集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22920A-F513-4E0F-A3F3-603C2B81810F}"/>
                  </a:ext>
                </a:extLst>
              </p:cNvPr>
              <p:cNvSpPr txBox="1"/>
              <p:nvPr/>
            </p:nvSpPr>
            <p:spPr>
              <a:xfrm>
                <a:off x="805545" y="2316297"/>
                <a:ext cx="7527150" cy="20762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，偶数集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</m:sub>
                    </m:sSub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对运算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+, ∗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封闭，因此构成代数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的子代数，记为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这时封闭的直观含义就是，偶数加偶数仍是偶数，偶数乘偶数仍是偶数</a:t>
                </a:r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奇数集合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对运算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不封闭，奇数加奇数得到的不再是奇数</a:t>
                </a:r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的所有整数可由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用加法和乘法运算得到，因此子代数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>
                    <a:solidFill>
                      <a:srgbClr val="C00000"/>
                    </a:solidFill>
                  </a:rPr>
                  <a:t>生成的子代数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22920A-F513-4E0F-A3F3-603C2B818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5" y="2316297"/>
                <a:ext cx="7527150" cy="2076274"/>
              </a:xfrm>
              <a:prstGeom prst="rect">
                <a:avLst/>
              </a:prstGeom>
              <a:blipFill>
                <a:blip r:embed="rId2"/>
                <a:stretch>
                  <a:fillRect l="-324" t="-293" b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07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子代数</a:t>
            </a:r>
            <a:r>
              <a:rPr lang="en-US" altLang="zh-CN" sz="1350"/>
              <a:t>(Sub-algebra)</a:t>
            </a:r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FE2501-F269-4C78-B5E0-A4EC3C303493}"/>
                  </a:ext>
                </a:extLst>
              </p:cNvPr>
              <p:cNvSpPr txBox="1"/>
              <p:nvPr/>
            </p:nvSpPr>
            <p:spPr>
              <a:xfrm>
                <a:off x="805545" y="2248585"/>
                <a:ext cx="7527150" cy="682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封闭，因此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𝑼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是它的子代数</a:t>
                </a:r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>
                    <a:solidFill>
                      <a:srgbClr val="C00000"/>
                    </a:solidFill>
                  </a:rPr>
                  <a:t>生成的子代数</a:t>
                </a: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15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FE2501-F269-4C78-B5E0-A4EC3C30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5" y="2248585"/>
                <a:ext cx="7527150" cy="682238"/>
              </a:xfrm>
              <a:prstGeom prst="rect">
                <a:avLst/>
              </a:prstGeom>
              <a:blipFill>
                <a:blip r:embed="rId2"/>
                <a:stretch>
                  <a:fillRect l="-324" t="-2679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37AAFC-113A-4D2B-9F3C-0B56C16F5348}"/>
                  </a:ext>
                </a:extLst>
              </p:cNvPr>
              <p:cNvSpPr txBox="1"/>
              <p:nvPr/>
            </p:nvSpPr>
            <p:spPr>
              <a:xfrm>
                <a:off x="805545" y="3024606"/>
                <a:ext cx="7527150" cy="12811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，除集合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外，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的任意真子集对运算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都不封闭，因此它没有除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外的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真子代数</a:t>
                </a:r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除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外，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的任意元素都可通过运算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的所有元素，因此说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都是代数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</a:rPr>
                  <a:t>生成元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37AAFC-113A-4D2B-9F3C-0B56C16F5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5" y="3024606"/>
                <a:ext cx="7527150" cy="1281185"/>
              </a:xfrm>
              <a:prstGeom prst="rect">
                <a:avLst/>
              </a:prstGeom>
              <a:blipFill>
                <a:blip r:embed="rId3"/>
                <a:stretch>
                  <a:fillRect l="-324" t="-47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78C8FEA-C71A-4AB9-B326-1F980196BFA1}"/>
              </a:ext>
            </a:extLst>
          </p:cNvPr>
          <p:cNvSpPr txBox="1"/>
          <p:nvPr/>
        </p:nvSpPr>
        <p:spPr>
          <a:xfrm>
            <a:off x="805545" y="1276184"/>
            <a:ext cx="7527150" cy="7745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代数的子代数是基集的一个子集，且对代数的所有运算都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封闭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子集对运算封闭意味着这个子集的任意元素做运算，结果还属于该子集</a:t>
            </a:r>
          </a:p>
        </p:txBody>
      </p:sp>
    </p:spTree>
    <p:extLst>
      <p:ext uri="{BB962C8B-B14F-4D97-AF65-F5344CB8AC3E}">
        <p14:creationId xmlns:p14="http://schemas.microsoft.com/office/powerpoint/2010/main" val="8101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同余关系</a:t>
            </a:r>
            <a:r>
              <a:rPr lang="en-US" altLang="zh-CN" sz="1350"/>
              <a:t>(Congruence Relation)</a:t>
            </a: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70FC-050F-44EF-A345-33AFE1E9C107}"/>
              </a:ext>
            </a:extLst>
          </p:cNvPr>
          <p:cNvSpPr txBox="1"/>
          <p:nvPr/>
        </p:nvSpPr>
        <p:spPr>
          <a:xfrm>
            <a:off x="699367" y="1084589"/>
            <a:ext cx="7820746" cy="119237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代数上的同余关系是基集上的一个等价关系，且与代数的所有运算都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可置换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或说代数的所有运算都</a:t>
            </a:r>
            <a:r>
              <a:rPr lang="zh-CN" altLang="en-US" b="1">
                <a:solidFill>
                  <a:srgbClr val="C00000"/>
                </a:solidFill>
              </a:rPr>
              <a:t>保持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这个等价关系</a:t>
            </a:r>
            <a:endParaRPr lang="en-US" altLang="zh-CN" b="1">
              <a:solidFill>
                <a:schemeClr val="accent6">
                  <a:lumMod val="50000"/>
                </a:schemeClr>
              </a:solidFill>
            </a:endParaRPr>
          </a:p>
          <a:p>
            <a:pPr marL="557213" lvl="1" indent="-214313"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直观含义是，参与运算的对应元素有这个关系，则运算的结果也有这个关系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132450-FA5A-4411-B6DE-CB543DEE26EB}"/>
                  </a:ext>
                </a:extLst>
              </p:cNvPr>
              <p:cNvSpPr txBox="1"/>
              <p:nvPr/>
            </p:nvSpPr>
            <p:spPr>
              <a:xfrm>
                <a:off x="699367" y="2477302"/>
                <a:ext cx="7968108" cy="3000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={⟨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⟩∣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余数相同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上的同余关系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132450-FA5A-4411-B6DE-CB543DEE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7" y="2477302"/>
                <a:ext cx="7968108" cy="300082"/>
              </a:xfrm>
              <a:prstGeom prst="rect">
                <a:avLst/>
              </a:prstGeom>
              <a:blipFill>
                <a:blip r:embed="rId2"/>
                <a:stretch>
                  <a:fillRect l="-230" t="-4000" r="-153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DD1D407-1D05-4E6A-8A42-E5524E250D65}"/>
              </a:ext>
            </a:extLst>
          </p:cNvPr>
          <p:cNvGrpSpPr/>
          <p:nvPr/>
        </p:nvGrpSpPr>
        <p:grpSpPr>
          <a:xfrm>
            <a:off x="1030867" y="2886899"/>
            <a:ext cx="2920817" cy="991697"/>
            <a:chOff x="1532771" y="3091856"/>
            <a:chExt cx="3894423" cy="13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A7D2E3-ACA9-4C6B-A594-C4AB8212079B}"/>
                    </a:ext>
                  </a:extLst>
                </p:cNvPr>
                <p:cNvSpPr txBox="1"/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A7D2E3-ACA9-4C6B-A594-C4AB82120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B9D67F5-0CDE-4E31-AF41-E97B734D5DF0}"/>
                    </a:ext>
                  </a:extLst>
                </p:cNvPr>
                <p:cNvSpPr txBox="1"/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B9D67F5-0CDE-4E31-AF41-E97B734D5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EC410B48-EAB1-466C-9F70-9F72DF0CDA56}"/>
                </a:ext>
              </a:extLst>
            </p:cNvPr>
            <p:cNvSpPr/>
            <p:nvPr/>
          </p:nvSpPr>
          <p:spPr>
            <a:xfrm>
              <a:off x="2868190" y="3259465"/>
              <a:ext cx="210509" cy="779683"/>
            </a:xfrm>
            <a:prstGeom prst="rightBrace">
              <a:avLst>
                <a:gd name="adj1" fmla="val 39583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E99342F-1B2D-419B-AF1F-DB85B6716911}"/>
                    </a:ext>
                  </a:extLst>
                </p:cNvPr>
                <p:cNvSpPr txBox="1"/>
                <p:nvPr/>
              </p:nvSpPr>
              <p:spPr>
                <a:xfrm>
                  <a:off x="3165316" y="3467793"/>
                  <a:ext cx="2163202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E99342F-1B2D-419B-AF1F-DB85B6716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16" y="3467793"/>
                  <a:ext cx="2163202" cy="400109"/>
                </a:xfrm>
                <a:prstGeom prst="rect">
                  <a:avLst/>
                </a:prstGeom>
                <a:blipFill>
                  <a:blip r:embed="rId5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3FBA580-B4EA-4B3A-A0CD-DCCE466C0B0C}"/>
                    </a:ext>
                  </a:extLst>
                </p:cNvPr>
                <p:cNvSpPr txBox="1"/>
                <p:nvPr/>
              </p:nvSpPr>
              <p:spPr>
                <a:xfrm>
                  <a:off x="3165316" y="3939281"/>
                  <a:ext cx="2022166" cy="40010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的可置换性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3FBA580-B4EA-4B3A-A0CD-DCCE466C0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16" y="3939281"/>
                  <a:ext cx="2022166" cy="400109"/>
                </a:xfrm>
                <a:prstGeom prst="rect">
                  <a:avLst/>
                </a:prstGeom>
                <a:blipFill>
                  <a:blip r:embed="rId6"/>
                  <a:stretch>
                    <a:fillRect t="-6122" b="-183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52A6908-7EDB-45EC-BB0C-1F5C24919CAC}"/>
                </a:ext>
              </a:extLst>
            </p:cNvPr>
            <p:cNvSpPr/>
            <p:nvPr/>
          </p:nvSpPr>
          <p:spPr>
            <a:xfrm>
              <a:off x="1532771" y="3091856"/>
              <a:ext cx="3894423" cy="1322262"/>
            </a:xfrm>
            <a:prstGeom prst="roundRect">
              <a:avLst>
                <a:gd name="adj" fmla="val 14179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98DC50-C21B-4841-AFF6-833690391B83}"/>
              </a:ext>
            </a:extLst>
          </p:cNvPr>
          <p:cNvGrpSpPr/>
          <p:nvPr/>
        </p:nvGrpSpPr>
        <p:grpSpPr>
          <a:xfrm>
            <a:off x="4571476" y="2886899"/>
            <a:ext cx="3754633" cy="991697"/>
            <a:chOff x="1514743" y="3091856"/>
            <a:chExt cx="4572370" cy="13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663CAFE-0987-4F45-9952-E6EDD57AD3EF}"/>
                    </a:ext>
                  </a:extLst>
                </p:cNvPr>
                <p:cNvSpPr txBox="1"/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663CAFE-0987-4F45-9952-E6EDD57AD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6356103-EB8F-41D0-B305-3944552808F8}"/>
                    </a:ext>
                  </a:extLst>
                </p:cNvPr>
                <p:cNvSpPr txBox="1"/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6356103-EB8F-41D0-B305-394455280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A7E214C-37FC-4F53-B44E-E472A95EAD74}"/>
                </a:ext>
              </a:extLst>
            </p:cNvPr>
            <p:cNvSpPr/>
            <p:nvPr/>
          </p:nvSpPr>
          <p:spPr>
            <a:xfrm>
              <a:off x="2868190" y="3259465"/>
              <a:ext cx="210509" cy="779683"/>
            </a:xfrm>
            <a:prstGeom prst="rightBrace">
              <a:avLst>
                <a:gd name="adj1" fmla="val 39583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41263E8-F8E9-4FA0-996B-DB3A95311816}"/>
                    </a:ext>
                  </a:extLst>
                </p:cNvPr>
                <p:cNvSpPr txBox="1"/>
                <p:nvPr/>
              </p:nvSpPr>
              <p:spPr>
                <a:xfrm>
                  <a:off x="3121911" y="3467793"/>
                  <a:ext cx="2894072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41263E8-F8E9-4FA0-996B-DB3A95311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11" y="3467793"/>
                  <a:ext cx="2894072" cy="400109"/>
                </a:xfrm>
                <a:prstGeom prst="rect">
                  <a:avLst/>
                </a:prstGeom>
                <a:blipFill>
                  <a:blip r:embed="rId9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769C664-DF79-48E1-8897-542F919AF0EA}"/>
                    </a:ext>
                  </a:extLst>
                </p:cNvPr>
                <p:cNvSpPr txBox="1"/>
                <p:nvPr/>
              </p:nvSpPr>
              <p:spPr>
                <a:xfrm>
                  <a:off x="3581780" y="3939280"/>
                  <a:ext cx="1998742" cy="40010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的可置换性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769C664-DF79-48E1-8897-542F919AF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780" y="3939280"/>
                  <a:ext cx="1998742" cy="400109"/>
                </a:xfrm>
                <a:prstGeom prst="rect">
                  <a:avLst/>
                </a:prstGeom>
                <a:blipFill>
                  <a:blip r:embed="rId10"/>
                  <a:stretch>
                    <a:fillRect t="-6122" b="-183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46CA5BB-94D9-4564-913A-DBCDEB7330AA}"/>
                </a:ext>
              </a:extLst>
            </p:cNvPr>
            <p:cNvSpPr/>
            <p:nvPr/>
          </p:nvSpPr>
          <p:spPr>
            <a:xfrm>
              <a:off x="1514743" y="3091856"/>
              <a:ext cx="4572370" cy="1322262"/>
            </a:xfrm>
            <a:prstGeom prst="roundRect">
              <a:avLst>
                <a:gd name="adj" fmla="val 14179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BC3A88B-D988-41E2-8501-EA3E1A7C2CB2}"/>
              </a:ext>
            </a:extLst>
          </p:cNvPr>
          <p:cNvSpPr/>
          <p:nvPr/>
        </p:nvSpPr>
        <p:spPr>
          <a:xfrm>
            <a:off x="3999266" y="3343019"/>
            <a:ext cx="498203" cy="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5BACD7-9055-48AC-B26A-38C1DCD13C32}"/>
                  </a:ext>
                </a:extLst>
              </p:cNvPr>
              <p:cNvSpPr txBox="1"/>
              <p:nvPr/>
            </p:nvSpPr>
            <p:spPr>
              <a:xfrm>
                <a:off x="699367" y="4099666"/>
                <a:ext cx="7041786" cy="3231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不难验证，关系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也是代数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上的同余关系，这种例子是一般同余关系的发源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5BACD7-9055-48AC-B26A-38C1DCD1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7" y="4099666"/>
                <a:ext cx="7041786" cy="323165"/>
              </a:xfrm>
              <a:prstGeom prst="rect">
                <a:avLst/>
              </a:prstGeom>
              <a:blipFill>
                <a:blip r:embed="rId11"/>
                <a:stretch>
                  <a:fillRect l="-346" t="-5660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商代数</a:t>
            </a:r>
            <a:r>
              <a:rPr lang="en-US" altLang="zh-CN" sz="1350"/>
              <a:t>(Quotient Algebra)</a:t>
            </a:r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BE61DD-44F7-4F17-BAFF-9BE1A80EB80C}"/>
                  </a:ext>
                </a:extLst>
              </p:cNvPr>
              <p:cNvSpPr txBox="1"/>
              <p:nvPr/>
            </p:nvSpPr>
            <p:spPr>
              <a:xfrm>
                <a:off x="880684" y="1076949"/>
                <a:ext cx="7382630" cy="1782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对代数上的同余关系，基集关于这个同余关系的商集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即等价类的集合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可定义与原代数对应的运算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同余关系的可置换性保证运算定义的可行性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而构成商代数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600075" lvl="1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直观地说，等价类做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商代数运算</a:t>
                </a: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的结果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等价类代表</a:t>
                </a: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做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原来代数运算</a:t>
                </a: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的结果所在的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等价类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BE61DD-44F7-4F17-BAFF-9BE1A80E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84" y="1076949"/>
                <a:ext cx="7382630" cy="1782283"/>
              </a:xfrm>
              <a:prstGeom prst="rect">
                <a:avLst/>
              </a:prstGeom>
              <a:blipFill>
                <a:blip r:embed="rId2"/>
                <a:stretch>
                  <a:fillRect l="-660" t="-3082" r="-660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1C9C3F-FBC0-4F09-BD91-B7D1741A28CB}"/>
                  </a:ext>
                </a:extLst>
              </p:cNvPr>
              <p:cNvSpPr txBox="1"/>
              <p:nvPr/>
            </p:nvSpPr>
            <p:spPr>
              <a:xfrm>
                <a:off x="880684" y="2910791"/>
                <a:ext cx="6689429" cy="9009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，模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上的同余关系，商集是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𝟒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上定义运算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⊗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，构成商代数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</m:e>
                    </m:d>
                  </m:oMath>
                </a14:m>
                <a:r>
                  <a:rPr lang="en-US" altLang="zh-CN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等等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1C9C3F-FBC0-4F09-BD91-B7D1741A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84" y="2910791"/>
                <a:ext cx="6689429" cy="900952"/>
              </a:xfrm>
              <a:prstGeom prst="rect">
                <a:avLst/>
              </a:prstGeom>
              <a:blipFill>
                <a:blip r:embed="rId3"/>
                <a:stretch>
                  <a:fillRect l="-182" t="-1351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A8C8AE-70E3-437E-9633-2AF8F27FF987}"/>
              </a:ext>
            </a:extLst>
          </p:cNvPr>
          <p:cNvGrpSpPr/>
          <p:nvPr/>
        </p:nvGrpSpPr>
        <p:grpSpPr>
          <a:xfrm>
            <a:off x="880685" y="3977065"/>
            <a:ext cx="7237904" cy="373555"/>
            <a:chOff x="1503523" y="3880671"/>
            <a:chExt cx="9650539" cy="498073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1B797E51-8B90-4B04-B2C8-36D3BCD15A2E}"/>
                </a:ext>
              </a:extLst>
            </p:cNvPr>
            <p:cNvSpPr/>
            <p:nvPr/>
          </p:nvSpPr>
          <p:spPr>
            <a:xfrm>
              <a:off x="5470309" y="4104032"/>
              <a:ext cx="152803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B984FE4-16EA-48D3-A084-9998E476EE08}"/>
                    </a:ext>
                  </a:extLst>
                </p:cNvPr>
                <p:cNvSpPr txBox="1"/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B984FE4-16EA-48D3-A084-9998E476E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A94CD82-792A-4778-BFDB-A3991DC4602C}"/>
                    </a:ext>
                  </a:extLst>
                </p:cNvPr>
                <p:cNvSpPr txBox="1"/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A94CD82-792A-4778-BFDB-A3991DC46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DE6419F-0D45-40B7-8FD6-2AA0944968FC}"/>
                </a:ext>
              </a:extLst>
            </p:cNvPr>
            <p:cNvSpPr txBox="1"/>
            <p:nvPr/>
          </p:nvSpPr>
          <p:spPr>
            <a:xfrm>
              <a:off x="1503523" y="3880671"/>
              <a:ext cx="1045969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等价类做商代数运算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E4C047-0F18-4A23-B42E-802CFBADC340}"/>
                </a:ext>
              </a:extLst>
            </p:cNvPr>
            <p:cNvSpPr txBox="1"/>
            <p:nvPr/>
          </p:nvSpPr>
          <p:spPr>
            <a:xfrm>
              <a:off x="5624546" y="3886302"/>
              <a:ext cx="907821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代表做原代数运算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代数同态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代数同态</a:t>
            </a:r>
            <a:r>
              <a:rPr lang="en-US" altLang="zh-CN" sz="1350"/>
              <a:t>(Homomorphism)</a:t>
            </a:r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024878-81ED-4E3C-AB2C-C94C092A11EF}"/>
                  </a:ext>
                </a:extLst>
              </p:cNvPr>
              <p:cNvSpPr txBox="1"/>
              <p:nvPr/>
            </p:nvSpPr>
            <p:spPr>
              <a:xfrm>
                <a:off x="850669" y="960979"/>
                <a:ext cx="7442659" cy="10182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同类型的代数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之间的同态是它们基集之间的函数，且对代数的所有运算可交换</a:t>
                </a:r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可交换的直观含义是，</a:t>
                </a:r>
                <a:r>
                  <a:rPr lang="zh-CN" altLang="en-US" sz="1500" b="1">
                    <a:solidFill>
                      <a:srgbClr val="C00000"/>
                    </a:solidFill>
                  </a:rPr>
                  <a:t>先运算再映射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500" b="1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1500" b="1">
                    <a:solidFill>
                      <a:srgbClr val="C00000"/>
                    </a:solidFill>
                  </a:rPr>
                  <a:t>先映射再运算</a:t>
                </a:r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先做源代数的运算再映射（求函数值）的结果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先求函数值再做目标代数</a:t>
                </a:r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对应运算</a:t>
                </a: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的结果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024878-81ED-4E3C-AB2C-C94C092A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" y="960979"/>
                <a:ext cx="7442659" cy="1018227"/>
              </a:xfrm>
              <a:prstGeom prst="rect">
                <a:avLst/>
              </a:prstGeom>
              <a:blipFill>
                <a:blip r:embed="rId2"/>
                <a:stretch>
                  <a:fillRect l="-328" t="-1796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77BCAB-E758-4E3C-B0DB-C23803CA8848}"/>
                  </a:ext>
                </a:extLst>
              </p:cNvPr>
              <p:cNvSpPr txBox="1"/>
              <p:nvPr/>
            </p:nvSpPr>
            <p:spPr>
              <a:xfrm>
                <a:off x="850669" y="2091944"/>
                <a:ext cx="7442659" cy="5539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同态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77BCAB-E758-4E3C-B0DB-C23803CA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" y="2091944"/>
                <a:ext cx="7442659" cy="553998"/>
              </a:xfrm>
              <a:prstGeom prst="rect">
                <a:avLst/>
              </a:prstGeom>
              <a:blipFill>
                <a:blip r:embed="rId3"/>
                <a:stretch>
                  <a:fillRect l="-328" t="-4396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8F39B280-FF13-4F52-9341-36E1F65C8F59}"/>
              </a:ext>
            </a:extLst>
          </p:cNvPr>
          <p:cNvGrpSpPr/>
          <p:nvPr/>
        </p:nvGrpSpPr>
        <p:grpSpPr>
          <a:xfrm>
            <a:off x="449240" y="2516802"/>
            <a:ext cx="3389225" cy="1263056"/>
            <a:chOff x="572322" y="3361571"/>
            <a:chExt cx="4518966" cy="168407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1791E31-9B75-4A68-A9CC-3B91A3EF94E8}"/>
                </a:ext>
              </a:extLst>
            </p:cNvPr>
            <p:cNvGrpSpPr/>
            <p:nvPr/>
          </p:nvGrpSpPr>
          <p:grpSpPr>
            <a:xfrm>
              <a:off x="685358" y="3444628"/>
              <a:ext cx="4298777" cy="1507646"/>
              <a:chOff x="1751504" y="3467606"/>
              <a:chExt cx="4298777" cy="1507646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C860F7B-5EF5-45F9-B39E-DBA63390D7CD}"/>
                  </a:ext>
                </a:extLst>
              </p:cNvPr>
              <p:cNvGrpSpPr/>
              <p:nvPr/>
            </p:nvGrpSpPr>
            <p:grpSpPr>
              <a:xfrm>
                <a:off x="1751504" y="4513793"/>
                <a:ext cx="1446154" cy="367391"/>
                <a:chOff x="1697231" y="3314350"/>
                <a:chExt cx="1446154" cy="367391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5F523C0-5C93-4C03-8DBE-FCC42FEC4F5B}"/>
                    </a:ext>
                  </a:extLst>
                </p:cNvPr>
                <p:cNvSpPr/>
                <p:nvPr/>
              </p:nvSpPr>
              <p:spPr>
                <a:xfrm>
                  <a:off x="1697231" y="3314350"/>
                  <a:ext cx="1446154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8A6B919E-D3C9-4D6D-8D2C-DE455E24E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6438" y="3358985"/>
                      <a:ext cx="61398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8A6B919E-D3C9-4D6D-8D2C-DE455E24E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6438" y="3358985"/>
                      <a:ext cx="61398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941" r="-13333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B008BF00-63A1-4AC9-9DA7-1997B59FFE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003" y="3360070"/>
                      <a:ext cx="61398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B008BF00-63A1-4AC9-9DA7-1997B59FFE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03" y="3360070"/>
                      <a:ext cx="613985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941" r="-13158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D2FB2F8-FE61-4710-A8BA-A258D546F92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490" y="3627362"/>
                    <a:ext cx="759164" cy="27699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D2FB2F8-FE61-4710-A8BA-A258D546F9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490" y="3627362"/>
                    <a:ext cx="75916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941" b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097981B-CCC6-426D-8121-BBCBB320E104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262" y="4421254"/>
                    <a:ext cx="1589019" cy="55399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altLang="zh-CN" sz="1350" b="1" i="1">
                      <a:solidFill>
                        <a:srgbClr val="C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</m:e>
                            <m:sub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097981B-CCC6-426D-8121-BBCBB320E1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62" y="4421254"/>
                    <a:ext cx="1589019" cy="553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9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0320745-2E3A-4BEF-BB3C-68CFAA8782B6}"/>
                  </a:ext>
                </a:extLst>
              </p:cNvPr>
              <p:cNvGrpSpPr/>
              <p:nvPr/>
            </p:nvGrpSpPr>
            <p:grpSpPr>
              <a:xfrm>
                <a:off x="1836475" y="3581400"/>
                <a:ext cx="1276213" cy="367391"/>
                <a:chOff x="1684075" y="3314350"/>
                <a:chExt cx="1276213" cy="367391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86FC93A-5F7F-4990-B320-0E3FA46EA472}"/>
                    </a:ext>
                  </a:extLst>
                </p:cNvPr>
                <p:cNvSpPr/>
                <p:nvPr/>
              </p:nvSpPr>
              <p:spPr>
                <a:xfrm>
                  <a:off x="1684075" y="3314350"/>
                  <a:ext cx="1276213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9ECD84B4-60F3-46E5-8AB9-53847D022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9ECD84B4-60F3-46E5-8AB9-53847D022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9F269CDC-E04E-43BB-A5D0-A7BA524CE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9F269CDC-E04E-43BB-A5D0-A7BA524CED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2941" b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C8687D82-00D6-488F-A4E1-7079D9B81150}"/>
                  </a:ext>
                </a:extLst>
              </p:cNvPr>
              <p:cNvSpPr/>
              <p:nvPr/>
            </p:nvSpPr>
            <p:spPr>
              <a:xfrm>
                <a:off x="3112688" y="3739107"/>
                <a:ext cx="1782804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0F57FB5-1132-4B6B-86B0-DF469218653D}"/>
                  </a:ext>
                </a:extLst>
              </p:cNvPr>
              <p:cNvSpPr txBox="1"/>
              <p:nvPr/>
            </p:nvSpPr>
            <p:spPr>
              <a:xfrm>
                <a:off x="3461919" y="3467606"/>
                <a:ext cx="1084343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源代数运算</a:t>
                </a:r>
              </a:p>
            </p:txBody>
          </p:sp>
          <p:sp>
            <p:nvSpPr>
              <p:cNvPr id="24" name="箭头: 下 23">
                <a:extLst>
                  <a:ext uri="{FF2B5EF4-FFF2-40B4-BE49-F238E27FC236}">
                    <a16:creationId xmlns:a16="http://schemas.microsoft.com/office/drawing/2014/main" id="{0A828F77-8234-4901-ACA8-E3086313421B}"/>
                  </a:ext>
                </a:extLst>
              </p:cNvPr>
              <p:cNvSpPr/>
              <p:nvPr/>
            </p:nvSpPr>
            <p:spPr>
              <a:xfrm>
                <a:off x="5227704" y="3904361"/>
                <a:ext cx="45719" cy="51689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49FA96-9418-4063-8A44-95FB2BD5EC85}"/>
                  </a:ext>
                </a:extLst>
              </p:cNvPr>
              <p:cNvSpPr txBox="1"/>
              <p:nvPr/>
            </p:nvSpPr>
            <p:spPr>
              <a:xfrm>
                <a:off x="5299845" y="4020432"/>
                <a:ext cx="450403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26" name="箭头: 下 25">
                <a:extLst>
                  <a:ext uri="{FF2B5EF4-FFF2-40B4-BE49-F238E27FC236}">
                    <a16:creationId xmlns:a16="http://schemas.microsoft.com/office/drawing/2014/main" id="{893B96F3-45DB-4399-94CB-0B0EA22E2CFC}"/>
                  </a:ext>
                </a:extLst>
              </p:cNvPr>
              <p:cNvSpPr/>
              <p:nvPr/>
            </p:nvSpPr>
            <p:spPr>
              <a:xfrm>
                <a:off x="2071984" y="3903034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箭头: 下 26">
                <a:extLst>
                  <a:ext uri="{FF2B5EF4-FFF2-40B4-BE49-F238E27FC236}">
                    <a16:creationId xmlns:a16="http://schemas.microsoft.com/office/drawing/2014/main" id="{992000CF-A49F-4A4C-AED9-FF19D9640915}"/>
                  </a:ext>
                </a:extLst>
              </p:cNvPr>
              <p:cNvSpPr/>
              <p:nvPr/>
            </p:nvSpPr>
            <p:spPr>
              <a:xfrm>
                <a:off x="2814466" y="3903033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257BDDB-6478-44A2-BB82-2C447E4BCE3D}"/>
                  </a:ext>
                </a:extLst>
              </p:cNvPr>
              <p:cNvSpPr txBox="1"/>
              <p:nvPr/>
            </p:nvSpPr>
            <p:spPr>
              <a:xfrm>
                <a:off x="2249379" y="4096224"/>
                <a:ext cx="450403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34A0F903-0F15-4E06-8561-B51D188A6823}"/>
                  </a:ext>
                </a:extLst>
              </p:cNvPr>
              <p:cNvSpPr/>
              <p:nvPr/>
            </p:nvSpPr>
            <p:spPr>
              <a:xfrm flipV="1">
                <a:off x="3197657" y="4670942"/>
                <a:ext cx="1263605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6B7D66B-C6CE-4A66-982F-205BC53C7C6E}"/>
                  </a:ext>
                </a:extLst>
              </p:cNvPr>
              <p:cNvSpPr txBox="1"/>
              <p:nvPr/>
            </p:nvSpPr>
            <p:spPr>
              <a:xfrm>
                <a:off x="3193492" y="4380790"/>
                <a:ext cx="1267771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目标代数运算</a:t>
                </a:r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89E874D2-9713-4981-A01C-05D0F08AE6FD}"/>
                </a:ext>
              </a:extLst>
            </p:cNvPr>
            <p:cNvSpPr/>
            <p:nvPr/>
          </p:nvSpPr>
          <p:spPr>
            <a:xfrm>
              <a:off x="572322" y="3361571"/>
              <a:ext cx="4518966" cy="1684075"/>
            </a:xfrm>
            <a:prstGeom prst="roundRect">
              <a:avLst>
                <a:gd name="adj" fmla="val 1085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A879D1A-EB0F-4559-81B7-2B8D88D17D40}"/>
              </a:ext>
            </a:extLst>
          </p:cNvPr>
          <p:cNvGrpSpPr/>
          <p:nvPr/>
        </p:nvGrpSpPr>
        <p:grpSpPr>
          <a:xfrm>
            <a:off x="3997673" y="2516801"/>
            <a:ext cx="4693515" cy="1258123"/>
            <a:chOff x="5163652" y="3361571"/>
            <a:chExt cx="6258020" cy="16774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C33D9B3-1F81-40E6-AD74-74EEA3A7F63F}"/>
                </a:ext>
              </a:extLst>
            </p:cNvPr>
            <p:cNvGrpSpPr/>
            <p:nvPr/>
          </p:nvGrpSpPr>
          <p:grpSpPr>
            <a:xfrm>
              <a:off x="5234435" y="3461818"/>
              <a:ext cx="6187236" cy="1467759"/>
              <a:chOff x="1751505" y="3466293"/>
              <a:chExt cx="4703984" cy="146775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48B95B8-0766-44E3-A999-A5C0969BEB1A}"/>
                  </a:ext>
                </a:extLst>
              </p:cNvPr>
              <p:cNvGrpSpPr/>
              <p:nvPr/>
            </p:nvGrpSpPr>
            <p:grpSpPr>
              <a:xfrm>
                <a:off x="1751505" y="4513793"/>
                <a:ext cx="1713663" cy="367391"/>
                <a:chOff x="1697232" y="3314350"/>
                <a:chExt cx="1713663" cy="367391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B77DDF8-9EA3-4EA0-94B0-F2E6A42ED9C2}"/>
                    </a:ext>
                  </a:extLst>
                </p:cNvPr>
                <p:cNvSpPr/>
                <p:nvPr/>
              </p:nvSpPr>
              <p:spPr>
                <a:xfrm>
                  <a:off x="1697232" y="3314350"/>
                  <a:ext cx="1692889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A8757BB3-8A7D-4482-8AEC-3743BC9B9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8007" y="3358985"/>
                      <a:ext cx="789684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zh-CN" altLang="en-US" sz="12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A8757BB3-8A7D-4482-8AEC-3743BC9B98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8007" y="3358985"/>
                      <a:ext cx="789684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6667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D49CACE7-0059-42A3-8E4A-87E3BF610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4216" y="3358985"/>
                      <a:ext cx="886679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zh-CN" altLang="en-US" sz="12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D49CACE7-0059-42A3-8E4A-87E3BF6109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216" y="3358985"/>
                      <a:ext cx="886679" cy="24622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6667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83A8508C-5CE6-4EAB-A72E-0F18DD9EC423}"/>
                      </a:ext>
                    </a:extLst>
                  </p:cNvPr>
                  <p:cNvSpPr txBox="1"/>
                  <p:nvPr/>
                </p:nvSpPr>
                <p:spPr>
                  <a:xfrm>
                    <a:off x="4847264" y="3627120"/>
                    <a:ext cx="1101693" cy="27699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𝟗𝟔</m:t>
                          </m:r>
                        </m:oMath>
                      </m:oMathPara>
                    </a14:m>
                    <a:endPara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83A8508C-5CE6-4EAB-A72E-0F18DD9EC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7264" y="3627120"/>
                    <a:ext cx="110169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9A2C9C7-0616-4323-84A0-4D5E2FD11AC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6040" y="4441610"/>
                    <a:ext cx="2099449" cy="49244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𝟗𝟔</m:t>
                              </m:r>
                            </m:e>
                          </m:d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altLang="zh-CN" sz="1200" b="1" i="1">
                      <a:solidFill>
                        <a:srgbClr val="C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9A2C9C7-0616-4323-84A0-4D5E2FD11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040" y="4441610"/>
                    <a:ext cx="2099449" cy="49244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BC7701D-19CD-44C3-8E9D-D97157D5F2CE}"/>
                  </a:ext>
                </a:extLst>
              </p:cNvPr>
              <p:cNvGrpSpPr/>
              <p:nvPr/>
            </p:nvGrpSpPr>
            <p:grpSpPr>
              <a:xfrm>
                <a:off x="1836475" y="3581400"/>
                <a:ext cx="1276213" cy="367391"/>
                <a:chOff x="1684075" y="3314350"/>
                <a:chExt cx="1276213" cy="367391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D98F31C6-5908-4BF4-9F6C-1BDD69EDC2F4}"/>
                    </a:ext>
                  </a:extLst>
                </p:cNvPr>
                <p:cNvSpPr/>
                <p:nvPr/>
              </p:nvSpPr>
              <p:spPr>
                <a:xfrm>
                  <a:off x="1684075" y="3314350"/>
                  <a:ext cx="1276213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46B9B122-AEFD-43B3-9AA5-23390A85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46B9B122-AEFD-43B3-9AA5-23390A85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C55853D5-D696-49F7-9C3F-73C36524AA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C55853D5-D696-49F7-9C3F-73C36524A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36FDA278-1C52-4895-9AB4-DEBA689AB57D}"/>
                  </a:ext>
                </a:extLst>
              </p:cNvPr>
              <p:cNvSpPr/>
              <p:nvPr/>
            </p:nvSpPr>
            <p:spPr>
              <a:xfrm>
                <a:off x="3112689" y="3734183"/>
                <a:ext cx="1734575" cy="506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81B0989-535A-4FC8-8780-7258BB8C49A7}"/>
                  </a:ext>
                </a:extLst>
              </p:cNvPr>
              <p:cNvSpPr txBox="1"/>
              <p:nvPr/>
            </p:nvSpPr>
            <p:spPr>
              <a:xfrm>
                <a:off x="3579885" y="3466293"/>
                <a:ext cx="800181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源代数运算</a:t>
                </a:r>
              </a:p>
            </p:txBody>
          </p:sp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86F1A0D4-7D47-4FDC-8FD2-79F0E578A26E}"/>
                  </a:ext>
                </a:extLst>
              </p:cNvPr>
              <p:cNvSpPr/>
              <p:nvPr/>
            </p:nvSpPr>
            <p:spPr>
              <a:xfrm>
                <a:off x="5357351" y="3904363"/>
                <a:ext cx="45719" cy="51689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58B69D9-06E7-4D1B-AA1F-2A8DBF52E40D}"/>
                  </a:ext>
                </a:extLst>
              </p:cNvPr>
              <p:cNvSpPr txBox="1"/>
              <p:nvPr/>
            </p:nvSpPr>
            <p:spPr>
              <a:xfrm>
                <a:off x="5427512" y="4020794"/>
                <a:ext cx="350009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41" name="箭头: 下 40">
                <a:extLst>
                  <a:ext uri="{FF2B5EF4-FFF2-40B4-BE49-F238E27FC236}">
                    <a16:creationId xmlns:a16="http://schemas.microsoft.com/office/drawing/2014/main" id="{DFA8C16D-C106-46C4-83D1-6218593DD7AD}"/>
                  </a:ext>
                </a:extLst>
              </p:cNvPr>
              <p:cNvSpPr/>
              <p:nvPr/>
            </p:nvSpPr>
            <p:spPr>
              <a:xfrm>
                <a:off x="2071984" y="3903034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540140BA-F383-44D7-B0A9-7B4F59723125}"/>
                  </a:ext>
                </a:extLst>
              </p:cNvPr>
              <p:cNvSpPr/>
              <p:nvPr/>
            </p:nvSpPr>
            <p:spPr>
              <a:xfrm>
                <a:off x="2814466" y="3903033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1945B14-4EB5-4D3D-9591-7ACB058EC483}"/>
                  </a:ext>
                </a:extLst>
              </p:cNvPr>
              <p:cNvSpPr txBox="1"/>
              <p:nvPr/>
            </p:nvSpPr>
            <p:spPr>
              <a:xfrm>
                <a:off x="2303543" y="4096223"/>
                <a:ext cx="360629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44" name="箭头: 右 43">
                <a:extLst>
                  <a:ext uri="{FF2B5EF4-FFF2-40B4-BE49-F238E27FC236}">
                    <a16:creationId xmlns:a16="http://schemas.microsoft.com/office/drawing/2014/main" id="{4C3F6E8B-6A10-4DC4-8FC9-BFEE2C0B4282}"/>
                  </a:ext>
                </a:extLst>
              </p:cNvPr>
              <p:cNvSpPr/>
              <p:nvPr/>
            </p:nvSpPr>
            <p:spPr>
              <a:xfrm flipV="1">
                <a:off x="3444394" y="4670940"/>
                <a:ext cx="911646" cy="457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191EA8-41D0-4649-88D0-BCDFC78AFA6A}"/>
                  </a:ext>
                </a:extLst>
              </p:cNvPr>
              <p:cNvSpPr txBox="1"/>
              <p:nvPr/>
            </p:nvSpPr>
            <p:spPr>
              <a:xfrm>
                <a:off x="3403822" y="4381382"/>
                <a:ext cx="992789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目标代数运算</a:t>
                </a:r>
              </a:p>
            </p:txBody>
          </p:sp>
        </p:grp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947C4E26-49EE-4AB2-89F8-2CD9BFD82F1E}"/>
                </a:ext>
              </a:extLst>
            </p:cNvPr>
            <p:cNvSpPr/>
            <p:nvPr/>
          </p:nvSpPr>
          <p:spPr>
            <a:xfrm>
              <a:off x="5163652" y="3361571"/>
              <a:ext cx="6258020" cy="1677497"/>
            </a:xfrm>
            <a:prstGeom prst="roundRect">
              <a:avLst>
                <a:gd name="adj" fmla="val 1135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4FF34BDF-25A8-41CB-A7B5-3C7DFD2BBB1C}"/>
              </a:ext>
            </a:extLst>
          </p:cNvPr>
          <p:cNvSpPr/>
          <p:nvPr/>
        </p:nvSpPr>
        <p:spPr>
          <a:xfrm>
            <a:off x="3849225" y="3114374"/>
            <a:ext cx="145547" cy="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660A76-7703-4BC0-B3A6-FB3ABA2E1817}"/>
              </a:ext>
            </a:extLst>
          </p:cNvPr>
          <p:cNvSpPr txBox="1"/>
          <p:nvPr/>
        </p:nvSpPr>
        <p:spPr>
          <a:xfrm>
            <a:off x="578423" y="3917678"/>
            <a:ext cx="8060752" cy="63607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子代数、商代数都是与原来代数同类型的代数，它们实质上也可用</a:t>
            </a:r>
            <a:r>
              <a:rPr lang="zh-CN" altLang="en-US" sz="1350" b="1">
                <a:solidFill>
                  <a:srgbClr val="C00000"/>
                </a:solidFill>
                <a:latin typeface="+mn-ea"/>
              </a:rPr>
              <a:t>同态</a:t>
            </a: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刻画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C00000"/>
                </a:solidFill>
              </a:rPr>
              <a:t>子代数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</a:rPr>
              <a:t>与</a:t>
            </a:r>
            <a:r>
              <a:rPr lang="zh-CN" altLang="en-US" sz="1350" b="1">
                <a:solidFill>
                  <a:srgbClr val="C00000"/>
                </a:solidFill>
              </a:rPr>
              <a:t>单同态</a:t>
            </a:r>
            <a:r>
              <a:rPr lang="en-US" altLang="zh-CN" sz="1350" b="1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</a:rPr>
              <a:t>即既是单函数又是同态</a:t>
            </a:r>
            <a:r>
              <a:rPr lang="en-US" altLang="zh-CN" sz="1350" b="1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</a:rPr>
              <a:t>一一对应，</a:t>
            </a:r>
            <a:r>
              <a:rPr lang="zh-CN" altLang="en-US" sz="1350" b="1">
                <a:solidFill>
                  <a:srgbClr val="C00000"/>
                </a:solidFill>
              </a:rPr>
              <a:t>商代数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</a:rPr>
              <a:t>与</a:t>
            </a:r>
            <a:r>
              <a:rPr lang="zh-CN" altLang="en-US" sz="1350" b="1">
                <a:solidFill>
                  <a:srgbClr val="C00000"/>
                </a:solidFill>
              </a:rPr>
              <a:t>满同态</a:t>
            </a:r>
            <a:r>
              <a:rPr lang="en-US" altLang="zh-CN" sz="1350" b="1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</a:rPr>
              <a:t>即既是满函数又是同态</a:t>
            </a:r>
            <a:r>
              <a:rPr lang="en-US" altLang="zh-CN" sz="1350" b="1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1350" b="1">
                <a:solidFill>
                  <a:schemeClr val="accent6">
                    <a:lumMod val="50000"/>
                  </a:schemeClr>
                </a:solidFill>
              </a:rPr>
              <a:t>一一对应</a:t>
            </a:r>
          </a:p>
        </p:txBody>
      </p:sp>
    </p:spTree>
    <p:extLst>
      <p:ext uri="{BB962C8B-B14F-4D97-AF65-F5344CB8AC3E}">
        <p14:creationId xmlns:p14="http://schemas.microsoft.com/office/powerpoint/2010/main" val="15490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代数同态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代数同构</a:t>
            </a:r>
            <a:r>
              <a:rPr lang="en-US" altLang="zh-CN" sz="1350"/>
              <a:t>(isomorphism)</a:t>
            </a: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F5747-52C8-467B-85EF-64848F30BC93}"/>
              </a:ext>
            </a:extLst>
          </p:cNvPr>
          <p:cNvSpPr txBox="1"/>
          <p:nvPr/>
        </p:nvSpPr>
        <p:spPr>
          <a:xfrm>
            <a:off x="864239" y="1184507"/>
            <a:ext cx="7165336" cy="79823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两个代数之间存在同态，且这个同态是双函数，则称这两个代数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同构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同构的两个代数具有完全相同的代数性质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63A943-3D6C-40B0-83D1-022A60A7289F}"/>
                  </a:ext>
                </a:extLst>
              </p:cNvPr>
              <p:cNvSpPr txBox="1"/>
              <p:nvPr/>
            </p:nvSpPr>
            <p:spPr>
              <a:xfrm>
                <a:off x="864239" y="2161267"/>
                <a:ext cx="7464860" cy="6696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上的同余关系，商集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𝟒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</m:e>
                    </m:d>
                  </m:oMath>
                </a14:m>
                <a:r>
                  <a:rPr lang="en-US" altLang="zh-CN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等等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63A943-3D6C-40B0-83D1-022A60A7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39" y="2161267"/>
                <a:ext cx="7464860" cy="669671"/>
              </a:xfrm>
              <a:prstGeom prst="rect">
                <a:avLst/>
              </a:prstGeom>
              <a:blipFill>
                <a:blip r:embed="rId2"/>
                <a:stretch>
                  <a:fillRect l="-245" t="-1835"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D17E1C22-C5C3-4D9A-844F-935E4E88A2F7}"/>
              </a:ext>
            </a:extLst>
          </p:cNvPr>
          <p:cNvGrpSpPr/>
          <p:nvPr/>
        </p:nvGrpSpPr>
        <p:grpSpPr>
          <a:xfrm>
            <a:off x="864240" y="3008278"/>
            <a:ext cx="7237904" cy="373555"/>
            <a:chOff x="1503523" y="3880671"/>
            <a:chExt cx="9650539" cy="498073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74FC8FB-71A3-4467-8583-1BA5125D8FD6}"/>
                </a:ext>
              </a:extLst>
            </p:cNvPr>
            <p:cNvSpPr/>
            <p:nvPr/>
          </p:nvSpPr>
          <p:spPr>
            <a:xfrm>
              <a:off x="5470309" y="4104032"/>
              <a:ext cx="152803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E6B5056-F378-4BBB-A2D9-4EED6DF95DD6}"/>
                    </a:ext>
                  </a:extLst>
                </p:cNvPr>
                <p:cNvSpPr txBox="1"/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E6B5056-F378-4BBB-A2D9-4EED6DF95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E36207-B9F7-4D2B-824B-595B5C36932C}"/>
                    </a:ext>
                  </a:extLst>
                </p:cNvPr>
                <p:cNvSpPr txBox="1"/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E36207-B9F7-4D2B-824B-595B5C369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30DB0C0-3900-486E-B625-E4A5EC3BBE31}"/>
                </a:ext>
              </a:extLst>
            </p:cNvPr>
            <p:cNvSpPr txBox="1"/>
            <p:nvPr/>
          </p:nvSpPr>
          <p:spPr>
            <a:xfrm>
              <a:off x="1503523" y="3880671"/>
              <a:ext cx="1045969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等价类做商代数运算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5CD897-639F-4E90-8D6E-C1A5D40AD1F8}"/>
                </a:ext>
              </a:extLst>
            </p:cNvPr>
            <p:cNvSpPr txBox="1"/>
            <p:nvPr/>
          </p:nvSpPr>
          <p:spPr>
            <a:xfrm>
              <a:off x="5624546" y="3886302"/>
              <a:ext cx="907821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代表做原代数运算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796879-BEFF-4D4E-AC9F-DE5BA497D1B1}"/>
                  </a:ext>
                </a:extLst>
              </p:cNvPr>
              <p:cNvSpPr txBox="1"/>
              <p:nvPr/>
            </p:nvSpPr>
            <p:spPr>
              <a:xfrm>
                <a:off x="864240" y="3599342"/>
                <a:ext cx="7512998" cy="688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={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},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同构，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𝝓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: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zh-CN" altLang="en-US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𝝓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𝐦𝐨𝐝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等等，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本质上就是模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乘运算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135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796879-BEFF-4D4E-AC9F-DE5BA497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40" y="3599342"/>
                <a:ext cx="7512998" cy="688330"/>
              </a:xfrm>
              <a:prstGeom prst="rect">
                <a:avLst/>
              </a:prstGeom>
              <a:blipFill>
                <a:blip r:embed="rId5"/>
                <a:stretch>
                  <a:fillRect l="-244" t="-885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4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代数同态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代数同态基本定理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F5747-52C8-467B-85EF-64848F30BC93}"/>
              </a:ext>
            </a:extLst>
          </p:cNvPr>
          <p:cNvSpPr txBox="1"/>
          <p:nvPr/>
        </p:nvSpPr>
        <p:spPr>
          <a:xfrm>
            <a:off x="888085" y="1307460"/>
            <a:ext cx="7136728" cy="8206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两个代数之间存在同态，且这个同态是双函数，则称这两个代数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同构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同构的两个代数具有完全相同的代数性质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D2788F-B211-40E7-97D8-25BDD77DD592}"/>
                  </a:ext>
                </a:extLst>
              </p:cNvPr>
              <p:cNvSpPr txBox="1"/>
              <p:nvPr/>
            </p:nvSpPr>
            <p:spPr>
              <a:xfrm>
                <a:off x="888085" y="2515825"/>
                <a:ext cx="7080023" cy="18024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一般来说，对于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同态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∗</m:t>
                        </m:r>
                      </m:e>
                    </m:d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∘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导出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上一个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同余关系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altLang="zh-CN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的运算封闭，构成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∘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557213" lvl="1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关于同余关系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, 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，这称为</a:t>
                </a:r>
                <a:r>
                  <a:rPr lang="zh-CN" altLang="en-US" sz="1350" b="1">
                    <a:solidFill>
                      <a:srgbClr val="C00000"/>
                    </a:solidFill>
                    <a:latin typeface="+mn-ea"/>
                  </a:rPr>
                  <a:t>代数同态基本定理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D2788F-B211-40E7-97D8-25BDD77D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85" y="2515825"/>
                <a:ext cx="7080023" cy="1802481"/>
              </a:xfrm>
              <a:prstGeom prst="rect">
                <a:avLst/>
              </a:prstGeom>
              <a:blipFill>
                <a:blip r:embed="rId2"/>
                <a:stretch>
                  <a:fillRect l="-345" t="-678" b="-2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4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230116" y="775548"/>
            <a:ext cx="6683762" cy="24160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集合、关系和函数的基本概念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集合的基本概念：子集、相等、集合的性质概括法定义、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集合并交差补和幂集运算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关系的基本概念：关系的定义、关系逆与关系复合运算、关系性质、等价关系与划分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函数的基本概念：像集、逆像集、单函数、满函数、双函数、集合等势、有穷集、无穷集、可数集、不可数集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230117" y="3417530"/>
            <a:ext cx="6683762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回忆集合、关系和函数的一些基本概念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了解证明的构建思路：从结论开始分析，自顶向下构造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6B8A377-C547-4E1A-B162-3D3818B77830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829914" y="2395422"/>
            <a:ext cx="74841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第一讲不布置笔试作业，请及时预习下一讲！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FCD8BDB-8C13-4150-8CDE-929E7A3275AC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4BF976-C51D-4354-8144-1AE6FF152AE7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1B82E-89C1-430A-9679-7C910F90580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F16AE3-5699-4663-B547-F2F81A8EE609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2257223" y="1036603"/>
            <a:ext cx="4629547" cy="2564741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群的基本理论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群与子群的基本概念</a:t>
            </a:r>
            <a:endParaRPr lang="en-US" altLang="zh-CN" sz="1800" b="1">
              <a:solidFill>
                <a:srgbClr val="002060"/>
              </a:solidFill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循环群、置换群与对称群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群的同构与群的同态基本定理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子群陪集、正规子群与商群</a:t>
            </a:r>
            <a:endParaRPr lang="en-US" altLang="zh-CN" b="1">
              <a:solidFill>
                <a:srgbClr val="002060"/>
              </a:solidFill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群的直积</a:t>
            </a:r>
            <a:endParaRPr lang="zh-CN" altLang="en-US" sz="1800" b="1">
              <a:solidFill>
                <a:srgbClr val="00206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D62D20-1F1D-4923-A79D-2547318A5824}"/>
              </a:ext>
            </a:extLst>
          </p:cNvPr>
          <p:cNvSpPr txBox="1"/>
          <p:nvPr/>
        </p:nvSpPr>
        <p:spPr>
          <a:xfrm>
            <a:off x="691811" y="3898115"/>
            <a:ext cx="7760372" cy="365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深化群的认识，了解群更多例子与应用，锻炼抽象思维能力和逻辑证明能力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527815" y="979830"/>
            <a:ext cx="8088363" cy="3414204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环的基本理论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熟悉环的一般基础知识</a:t>
            </a:r>
            <a:endParaRPr lang="en-US" altLang="zh-CN" sz="1800" b="1">
              <a:solidFill>
                <a:srgbClr val="002060"/>
              </a:solidFill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环的定义与基本性质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理想、商环、素理想与极大理想、环的特征与素域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环的同态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了解整环、域和除环的基础知识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整环、域和除环的基本定义与基本性质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多项式整环、整环的商域、唯一分解整环、主理想整环与欧几里得整环</a:t>
            </a:r>
          </a:p>
        </p:txBody>
      </p:sp>
    </p:spTree>
    <p:extLst>
      <p:ext uri="{BB962C8B-B14F-4D97-AF65-F5344CB8AC3E}">
        <p14:creationId xmlns:p14="http://schemas.microsoft.com/office/powerpoint/2010/main" val="212783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2147886" y="911640"/>
            <a:ext cx="4848217" cy="2978188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C00000"/>
                </a:solidFill>
              </a:rPr>
              <a:t>域</a:t>
            </a:r>
            <a:r>
              <a:rPr lang="zh-CN" altLang="en-US" sz="1800" b="1">
                <a:solidFill>
                  <a:srgbClr val="C00000"/>
                </a:solidFill>
              </a:rPr>
              <a:t>扩张的基础知识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了解域的扩张的一些基础知识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扩域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代数扩张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多项式的分裂域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B7EB13-D6E6-443B-9CF8-50CB717717A1}"/>
              </a:ext>
            </a:extLst>
          </p:cNvPr>
          <p:cNvSpPr txBox="1"/>
          <p:nvPr/>
        </p:nvSpPr>
        <p:spPr>
          <a:xfrm>
            <a:off x="1253991" y="4057629"/>
            <a:ext cx="6636008" cy="365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了解代数发展的历史，进一步培养抽象思维能力与科学探索精神</a:t>
            </a:r>
          </a:p>
        </p:txBody>
      </p:sp>
    </p:spTree>
    <p:extLst>
      <p:ext uri="{BB962C8B-B14F-4D97-AF65-F5344CB8AC3E}">
        <p14:creationId xmlns:p14="http://schemas.microsoft.com/office/powerpoint/2010/main" val="13250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学习方法与课程考核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学习方法与课程考核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08D7681-203A-40DB-BC9F-38A4143CEB3F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A35F2-6135-418B-9C9A-A7D109094871}"/>
              </a:ext>
            </a:extLst>
          </p:cNvPr>
          <p:cNvSpPr/>
          <p:nvPr/>
        </p:nvSpPr>
        <p:spPr>
          <a:xfrm>
            <a:off x="891213" y="862714"/>
            <a:ext cx="6448836" cy="2395528"/>
          </a:xfrm>
          <a:prstGeom prst="rect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主要是学习幻灯片内容，并适当阅读补充材料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韩士安编写的教材主要是面向数学专业学生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注意例题的讲解，认真完成习题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尽量举例子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，大家一起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演绎基本定义与结果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有时间可预习，并在复习后完成课后作业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加入企业微信群及超星班级（邀请码：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55051231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195FF-6ECF-4D32-998B-096D5BDBE947}"/>
              </a:ext>
            </a:extLst>
          </p:cNvPr>
          <p:cNvSpPr txBox="1"/>
          <p:nvPr/>
        </p:nvSpPr>
        <p:spPr>
          <a:xfrm>
            <a:off x="891213" y="3372941"/>
            <a:ext cx="644883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课程考核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/>
              <a:t> </a:t>
            </a:r>
            <a:r>
              <a:rPr lang="zh-CN" altLang="en-US" sz="1800" b="1">
                <a:solidFill>
                  <a:srgbClr val="002060"/>
                </a:solidFill>
              </a:rPr>
              <a:t>平时作业、课堂练习与平时出勤占</a:t>
            </a:r>
            <a:r>
              <a:rPr lang="en-US" altLang="zh-CN" sz="1800" b="1">
                <a:solidFill>
                  <a:srgbClr val="002060"/>
                </a:solidFill>
              </a:rPr>
              <a:t>40%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rgbClr val="002060"/>
                </a:solidFill>
              </a:rPr>
              <a:t> </a:t>
            </a:r>
            <a:r>
              <a:rPr lang="zh-CN" altLang="en-US" sz="1800" b="1">
                <a:solidFill>
                  <a:srgbClr val="002060"/>
                </a:solidFill>
              </a:rPr>
              <a:t>期末开卷考试占</a:t>
            </a:r>
            <a:r>
              <a:rPr lang="en-US" altLang="zh-CN" sz="1800" b="1">
                <a:solidFill>
                  <a:srgbClr val="002060"/>
                </a:solidFill>
              </a:rPr>
              <a:t>60%</a:t>
            </a:r>
            <a:r>
              <a:rPr lang="zh-CN" altLang="en-US" sz="1800" b="1">
                <a:solidFill>
                  <a:srgbClr val="002060"/>
                </a:solidFill>
              </a:rPr>
              <a:t>，笔试题目难度不超过讲义习题的难度</a:t>
            </a:r>
          </a:p>
        </p:txBody>
      </p:sp>
    </p:spTree>
    <p:extLst>
      <p:ext uri="{BB962C8B-B14F-4D97-AF65-F5344CB8AC3E}">
        <p14:creationId xmlns:p14="http://schemas.microsoft.com/office/powerpoint/2010/main" val="22256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5427500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教学目标、教学内容、学习方法与考核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集合、关系与函数基本知识回顾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代数一般概念回顾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7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BE87288-E7D9-4365-AAFC-7A61C1CFBAC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6C0301-58A3-49BA-9B74-6CE4EEEF8437}"/>
                  </a:ext>
                </a:extLst>
              </p:cNvPr>
              <p:cNvSpPr txBox="1"/>
              <p:nvPr/>
            </p:nvSpPr>
            <p:spPr>
              <a:xfrm>
                <a:off x="734890" y="741161"/>
                <a:ext cx="7157446" cy="18589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不严格定义的概念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集合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：作为整体研究的一堆东西，用大写字母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元素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：集合这一堆东西中的每一个，用小写字母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属于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：元素与集合间的关系，元素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不属于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元素与集合间的属于关系也称为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成员关系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，元素是集合的成员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全集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：研究范围内的所有东西，记为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zh-CN" altLang="en-US" sz="11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6C0301-58A3-49BA-9B74-6CE4EEEF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" y="741161"/>
                <a:ext cx="7157446" cy="1858907"/>
              </a:xfrm>
              <a:prstGeom prst="rect">
                <a:avLst/>
              </a:prstGeom>
              <a:blipFill>
                <a:blip r:embed="rId2"/>
                <a:stretch>
                  <a:fillRect l="-170" t="-98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788E07-C80C-4EC6-AAA3-530793F6C28C}"/>
                  </a:ext>
                </a:extLst>
              </p:cNvPr>
              <p:cNvSpPr txBox="1"/>
              <p:nvPr/>
            </p:nvSpPr>
            <p:spPr>
              <a:xfrm>
                <a:off x="734890" y="2759655"/>
                <a:ext cx="4122860" cy="16255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用逻辑语言严格定义的概念</a:t>
                </a:r>
                <a:endParaRPr lang="en-US" altLang="zh-CN" sz="1600" b="1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子集关系：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集合相等：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C00000"/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空集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∉∅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788E07-C80C-4EC6-AAA3-530793F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" y="2759655"/>
                <a:ext cx="4122860" cy="1625573"/>
              </a:xfrm>
              <a:prstGeom prst="rect">
                <a:avLst/>
              </a:prstGeom>
              <a:blipFill>
                <a:blip r:embed="rId3"/>
                <a:stretch>
                  <a:fillRect l="-296" t="-1128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3BE3935-0D9D-4DC2-ABDB-5193DB73BAFE}"/>
              </a:ext>
            </a:extLst>
          </p:cNvPr>
          <p:cNvSpPr txBox="1"/>
          <p:nvPr/>
        </p:nvSpPr>
        <p:spPr>
          <a:xfrm>
            <a:off x="5224819" y="2687775"/>
            <a:ext cx="3004694" cy="87081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zh-CN" altLang="en-US" sz="1400" b="1">
                <a:solidFill>
                  <a:srgbClr val="C00000"/>
                </a:solidFill>
              </a:rPr>
              <a:t>朴素集合论的外延原则</a:t>
            </a:r>
          </a:p>
          <a:p>
            <a:pPr>
              <a:lnSpc>
                <a:spcPts val="19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两个集合只要有完全相同的元素则是相等的集合，不考虑集合名字本身的内涵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B8DE87-EF84-4C41-9EB3-4F4564985790}"/>
              </a:ext>
            </a:extLst>
          </p:cNvPr>
          <p:cNvSpPr txBox="1"/>
          <p:nvPr/>
        </p:nvSpPr>
        <p:spPr>
          <a:xfrm>
            <a:off x="5224819" y="3645573"/>
            <a:ext cx="3004694" cy="98713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lnSpc>
                <a:spcPts val="1650"/>
              </a:lnSpc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b="1">
                <a:solidFill>
                  <a:srgbClr val="C00000"/>
                </a:solidFill>
                <a:latin typeface="+mn-ea"/>
              </a:rPr>
              <a:t>外延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是它所指称的对象，</a:t>
            </a:r>
            <a:r>
              <a:rPr lang="zh-CN" altLang="en-US" sz="1200" b="1">
                <a:solidFill>
                  <a:srgbClr val="C00000"/>
                </a:solidFill>
                <a:latin typeface="+mn-ea"/>
              </a:rPr>
              <a:t>内涵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是它有区别于其他概念的属性全体</a:t>
            </a:r>
          </a:p>
          <a:p>
            <a:pPr marL="214313" indent="-214313">
              <a:lnSpc>
                <a:spcPts val="1650"/>
              </a:lnSpc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对于集合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，外延是它包含的所有元素，内涵则视具体的应用而定</a:t>
            </a:r>
          </a:p>
        </p:txBody>
      </p:sp>
    </p:spTree>
    <p:extLst>
      <p:ext uri="{BB962C8B-B14F-4D97-AF65-F5344CB8AC3E}">
        <p14:creationId xmlns:p14="http://schemas.microsoft.com/office/powerpoint/2010/main" val="15019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5838</Words>
  <Application>Microsoft Office PowerPoint</Application>
  <PresentationFormat>全屏显示(16:9)</PresentationFormat>
  <Paragraphs>493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89</cp:revision>
  <dcterms:created xsi:type="dcterms:W3CDTF">2022-01-01T06:39:40Z</dcterms:created>
  <dcterms:modified xsi:type="dcterms:W3CDTF">2024-03-06T02:42:09Z</dcterms:modified>
</cp:coreProperties>
</file>