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12" r:id="rId3"/>
    <p:sldId id="259" r:id="rId4"/>
    <p:sldId id="261" r:id="rId5"/>
    <p:sldId id="313" r:id="rId6"/>
    <p:sldId id="356" r:id="rId7"/>
    <p:sldId id="331" r:id="rId8"/>
    <p:sldId id="307" r:id="rId9"/>
    <p:sldId id="315" r:id="rId10"/>
    <p:sldId id="333" r:id="rId11"/>
    <p:sldId id="330" r:id="rId12"/>
    <p:sldId id="334" r:id="rId13"/>
    <p:sldId id="335" r:id="rId14"/>
    <p:sldId id="336" r:id="rId15"/>
    <p:sldId id="337" r:id="rId16"/>
    <p:sldId id="338" r:id="rId17"/>
    <p:sldId id="332" r:id="rId18"/>
    <p:sldId id="339" r:id="rId19"/>
    <p:sldId id="351" r:id="rId20"/>
    <p:sldId id="352" r:id="rId21"/>
    <p:sldId id="294" r:id="rId22"/>
    <p:sldId id="314" r:id="rId23"/>
    <p:sldId id="316" r:id="rId24"/>
    <p:sldId id="353" r:id="rId25"/>
    <p:sldId id="354" r:id="rId26"/>
    <p:sldId id="355" r:id="rId27"/>
    <p:sldId id="340" r:id="rId28"/>
    <p:sldId id="341" r:id="rId29"/>
    <p:sldId id="342" r:id="rId30"/>
    <p:sldId id="343" r:id="rId31"/>
    <p:sldId id="344" r:id="rId32"/>
    <p:sldId id="345" r:id="rId33"/>
    <p:sldId id="346" r:id="rId34"/>
    <p:sldId id="347" r:id="rId35"/>
    <p:sldId id="349" r:id="rId36"/>
    <p:sldId id="348" r:id="rId37"/>
    <p:sldId id="350" r:id="rId38"/>
    <p:sldId id="272" r:id="rId39"/>
    <p:sldId id="280" r:id="rId40"/>
    <p:sldId id="262"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0F7EC"/>
    <a:srgbClr val="E5EFE5"/>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885EC-FC31-4C02-A6B7-CB928C67246C}" type="datetimeFigureOut">
              <a:rPr lang="zh-CN" altLang="en-US" smtClean="0"/>
              <a:t>2024/3/6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CE1D-8704-4C63-9775-0632F4087D49}" type="slidenum">
              <a:rPr lang="zh-CN" altLang="en-US" smtClean="0"/>
              <a:t>‹#›</a:t>
            </a:fld>
            <a:endParaRPr lang="zh-CN" altLang="en-US"/>
          </a:p>
        </p:txBody>
      </p:sp>
    </p:spTree>
    <p:extLst>
      <p:ext uri="{BB962C8B-B14F-4D97-AF65-F5344CB8AC3E}">
        <p14:creationId xmlns:p14="http://schemas.microsoft.com/office/powerpoint/2010/main" val="1380361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03CE1D-8704-4C63-9775-0632F4087D49}" type="slidenum">
              <a:rPr lang="zh-CN" altLang="en-US" smtClean="0"/>
              <a:t>6</a:t>
            </a:fld>
            <a:endParaRPr lang="zh-CN" altLang="en-US"/>
          </a:p>
        </p:txBody>
      </p:sp>
    </p:spTree>
    <p:extLst>
      <p:ext uri="{BB962C8B-B14F-4D97-AF65-F5344CB8AC3E}">
        <p14:creationId xmlns:p14="http://schemas.microsoft.com/office/powerpoint/2010/main" val="130906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5C966-37BD-47D9-B990-1A6A1FE5F0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9D9C34-EDDD-43FE-AA35-963FFD1FF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DC7551-9C6F-433E-BFE6-8AEE56E52D31}"/>
              </a:ext>
            </a:extLst>
          </p:cNvPr>
          <p:cNvSpPr>
            <a:spLocks noGrp="1"/>
          </p:cNvSpPr>
          <p:nvPr>
            <p:ph type="dt" sz="half" idx="10"/>
          </p:nvPr>
        </p:nvSpPr>
        <p:spPr/>
        <p:txBody>
          <a:bodyPr/>
          <a:lstStyle/>
          <a:p>
            <a:fld id="{B210D257-3BE1-47F0-9688-13EF46E6FAF0}" type="datetimeFigureOut">
              <a:rPr lang="zh-CN" altLang="en-US" smtClean="0"/>
              <a:t>2024/3/6</a:t>
            </a:fld>
            <a:endParaRPr lang="zh-CN" altLang="en-US"/>
          </a:p>
        </p:txBody>
      </p:sp>
      <p:sp>
        <p:nvSpPr>
          <p:cNvPr id="5" name="页脚占位符 4">
            <a:extLst>
              <a:ext uri="{FF2B5EF4-FFF2-40B4-BE49-F238E27FC236}">
                <a16:creationId xmlns:a16="http://schemas.microsoft.com/office/drawing/2014/main" id="{89AB5C2D-712F-4BD8-8984-2E37A2E7B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768131-A3B7-4C5E-B375-3F29F68D7C49}"/>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09473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A9BE9-63C1-4F8E-844D-93871FFA2D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D754CE-AA03-4C5D-9359-E7AE5A11D57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8152E5-B11B-4F5B-8551-6267E7C81605}"/>
              </a:ext>
            </a:extLst>
          </p:cNvPr>
          <p:cNvSpPr>
            <a:spLocks noGrp="1"/>
          </p:cNvSpPr>
          <p:nvPr>
            <p:ph type="dt" sz="half" idx="10"/>
          </p:nvPr>
        </p:nvSpPr>
        <p:spPr/>
        <p:txBody>
          <a:bodyPr/>
          <a:lstStyle/>
          <a:p>
            <a:fld id="{B210D257-3BE1-47F0-9688-13EF46E6FAF0}" type="datetimeFigureOut">
              <a:rPr lang="zh-CN" altLang="en-US" smtClean="0"/>
              <a:t>2024/3/6</a:t>
            </a:fld>
            <a:endParaRPr lang="zh-CN" altLang="en-US"/>
          </a:p>
        </p:txBody>
      </p:sp>
      <p:sp>
        <p:nvSpPr>
          <p:cNvPr id="5" name="页脚占位符 4">
            <a:extLst>
              <a:ext uri="{FF2B5EF4-FFF2-40B4-BE49-F238E27FC236}">
                <a16:creationId xmlns:a16="http://schemas.microsoft.com/office/drawing/2014/main" id="{F62F89DB-DECC-4D63-BF05-242606134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E0C33-663E-4115-AC5B-2C2322446FA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636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8AE2C3-9AE9-49EA-B7E2-12F63A48CF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8F4C53-4136-4531-A949-086F434ACCB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B155AA-9A48-44A9-BF3D-A07C5FFC0FF9}"/>
              </a:ext>
            </a:extLst>
          </p:cNvPr>
          <p:cNvSpPr>
            <a:spLocks noGrp="1"/>
          </p:cNvSpPr>
          <p:nvPr>
            <p:ph type="dt" sz="half" idx="10"/>
          </p:nvPr>
        </p:nvSpPr>
        <p:spPr/>
        <p:txBody>
          <a:bodyPr/>
          <a:lstStyle/>
          <a:p>
            <a:fld id="{B210D257-3BE1-47F0-9688-13EF46E6FAF0}" type="datetimeFigureOut">
              <a:rPr lang="zh-CN" altLang="en-US" smtClean="0"/>
              <a:t>2024/3/6</a:t>
            </a:fld>
            <a:endParaRPr lang="zh-CN" altLang="en-US"/>
          </a:p>
        </p:txBody>
      </p:sp>
      <p:sp>
        <p:nvSpPr>
          <p:cNvPr id="5" name="页脚占位符 4">
            <a:extLst>
              <a:ext uri="{FF2B5EF4-FFF2-40B4-BE49-F238E27FC236}">
                <a16:creationId xmlns:a16="http://schemas.microsoft.com/office/drawing/2014/main" id="{8AFCA7E8-2754-4253-BF45-4E276321C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5F171A-2876-4457-86B9-F066CC51271E}"/>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4159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F472E-5B0D-4E91-BB50-ECBA94C2E6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77F74-E5FC-4615-B7E8-20F6A6DB7F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F970FA-6208-41BC-9952-B73C8408CA34}"/>
              </a:ext>
            </a:extLst>
          </p:cNvPr>
          <p:cNvSpPr>
            <a:spLocks noGrp="1"/>
          </p:cNvSpPr>
          <p:nvPr>
            <p:ph type="dt" sz="half" idx="10"/>
          </p:nvPr>
        </p:nvSpPr>
        <p:spPr/>
        <p:txBody>
          <a:bodyPr/>
          <a:lstStyle/>
          <a:p>
            <a:fld id="{B210D257-3BE1-47F0-9688-13EF46E6FAF0}" type="datetimeFigureOut">
              <a:rPr lang="zh-CN" altLang="en-US" smtClean="0"/>
              <a:t>2024/3/6</a:t>
            </a:fld>
            <a:endParaRPr lang="zh-CN" altLang="en-US"/>
          </a:p>
        </p:txBody>
      </p:sp>
      <p:sp>
        <p:nvSpPr>
          <p:cNvPr id="5" name="页脚占位符 4">
            <a:extLst>
              <a:ext uri="{FF2B5EF4-FFF2-40B4-BE49-F238E27FC236}">
                <a16:creationId xmlns:a16="http://schemas.microsoft.com/office/drawing/2014/main" id="{D89E956F-7F1A-45B2-B0A8-4B3F89E0D8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906B-5520-4C03-AF06-04CC1D32DD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23939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2F85A-8626-4377-9B95-C3BCE689EF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65CC3ED-9C63-44ED-B9B0-6DEF5888B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4B6DFFE-3901-49AD-A23B-DAADBF816EE9}"/>
              </a:ext>
            </a:extLst>
          </p:cNvPr>
          <p:cNvSpPr>
            <a:spLocks noGrp="1"/>
          </p:cNvSpPr>
          <p:nvPr>
            <p:ph type="dt" sz="half" idx="10"/>
          </p:nvPr>
        </p:nvSpPr>
        <p:spPr/>
        <p:txBody>
          <a:bodyPr/>
          <a:lstStyle/>
          <a:p>
            <a:fld id="{B210D257-3BE1-47F0-9688-13EF46E6FAF0}" type="datetimeFigureOut">
              <a:rPr lang="zh-CN" altLang="en-US" smtClean="0"/>
              <a:t>2024/3/6</a:t>
            </a:fld>
            <a:endParaRPr lang="zh-CN" altLang="en-US"/>
          </a:p>
        </p:txBody>
      </p:sp>
      <p:sp>
        <p:nvSpPr>
          <p:cNvPr id="5" name="页脚占位符 4">
            <a:extLst>
              <a:ext uri="{FF2B5EF4-FFF2-40B4-BE49-F238E27FC236}">
                <a16:creationId xmlns:a16="http://schemas.microsoft.com/office/drawing/2014/main" id="{9FDA56A1-C10E-4508-8423-482B54B93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3F4EA9-AE40-466B-8BBA-D73061D2E3AB}"/>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8244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0194D-B1A6-423E-8567-1D4773BE06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D5B8A5-9958-4755-8578-AB3E7F5EAB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065FEEF-9B48-4FEF-B214-814D954FB3B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F378CEB-CAC4-44A7-BF8C-619E5F63832D}"/>
              </a:ext>
            </a:extLst>
          </p:cNvPr>
          <p:cNvSpPr>
            <a:spLocks noGrp="1"/>
          </p:cNvSpPr>
          <p:nvPr>
            <p:ph type="dt" sz="half" idx="10"/>
          </p:nvPr>
        </p:nvSpPr>
        <p:spPr/>
        <p:txBody>
          <a:bodyPr/>
          <a:lstStyle/>
          <a:p>
            <a:fld id="{B210D257-3BE1-47F0-9688-13EF46E6FAF0}" type="datetimeFigureOut">
              <a:rPr lang="zh-CN" altLang="en-US" smtClean="0"/>
              <a:t>2024/3/6</a:t>
            </a:fld>
            <a:endParaRPr lang="zh-CN" altLang="en-US"/>
          </a:p>
        </p:txBody>
      </p:sp>
      <p:sp>
        <p:nvSpPr>
          <p:cNvPr id="6" name="页脚占位符 5">
            <a:extLst>
              <a:ext uri="{FF2B5EF4-FFF2-40B4-BE49-F238E27FC236}">
                <a16:creationId xmlns:a16="http://schemas.microsoft.com/office/drawing/2014/main" id="{0FB4D173-9554-4FD1-934F-E0560855A5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220FE5-6E21-40AD-B421-66883AE5B1F3}"/>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75417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4D51D-48AE-4549-AF1D-56C75AC833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613486-A6B7-4936-82B0-E10BDB21C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BDFA65-5C0E-4252-8C9B-B90DD4CCDDD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B4E4F45-9135-423B-8512-3D3B66E05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069E3F-B963-45F3-91B6-D205A1191B1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41007C-6C31-4736-97F0-D4F386B525D7}"/>
              </a:ext>
            </a:extLst>
          </p:cNvPr>
          <p:cNvSpPr>
            <a:spLocks noGrp="1"/>
          </p:cNvSpPr>
          <p:nvPr>
            <p:ph type="dt" sz="half" idx="10"/>
          </p:nvPr>
        </p:nvSpPr>
        <p:spPr/>
        <p:txBody>
          <a:bodyPr/>
          <a:lstStyle/>
          <a:p>
            <a:fld id="{B210D257-3BE1-47F0-9688-13EF46E6FAF0}" type="datetimeFigureOut">
              <a:rPr lang="zh-CN" altLang="en-US" smtClean="0"/>
              <a:t>2024/3/6</a:t>
            </a:fld>
            <a:endParaRPr lang="zh-CN" altLang="en-US"/>
          </a:p>
        </p:txBody>
      </p:sp>
      <p:sp>
        <p:nvSpPr>
          <p:cNvPr id="8" name="页脚占位符 7">
            <a:extLst>
              <a:ext uri="{FF2B5EF4-FFF2-40B4-BE49-F238E27FC236}">
                <a16:creationId xmlns:a16="http://schemas.microsoft.com/office/drawing/2014/main" id="{9CD96F3D-805F-4F39-B2E8-793DA215EC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E010EE-B88E-45E1-9D23-68338C378EE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6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2ADC8-2060-472F-B376-EF7735FFD1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F03157-24D5-4CF4-A9B9-8E1585E3A17A}"/>
              </a:ext>
            </a:extLst>
          </p:cNvPr>
          <p:cNvSpPr>
            <a:spLocks noGrp="1"/>
          </p:cNvSpPr>
          <p:nvPr>
            <p:ph type="dt" sz="half" idx="10"/>
          </p:nvPr>
        </p:nvSpPr>
        <p:spPr/>
        <p:txBody>
          <a:bodyPr/>
          <a:lstStyle/>
          <a:p>
            <a:fld id="{B210D257-3BE1-47F0-9688-13EF46E6FAF0}" type="datetimeFigureOut">
              <a:rPr lang="zh-CN" altLang="en-US" smtClean="0"/>
              <a:t>2024/3/6</a:t>
            </a:fld>
            <a:endParaRPr lang="zh-CN" altLang="en-US"/>
          </a:p>
        </p:txBody>
      </p:sp>
      <p:sp>
        <p:nvSpPr>
          <p:cNvPr id="4" name="页脚占位符 3">
            <a:extLst>
              <a:ext uri="{FF2B5EF4-FFF2-40B4-BE49-F238E27FC236}">
                <a16:creationId xmlns:a16="http://schemas.microsoft.com/office/drawing/2014/main" id="{5158797F-EEA8-48BE-8B26-A4DEC089D2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CEC0BF-A5F1-4329-A69F-A2E97F2F933F}"/>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92342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962F89-7924-4C29-8A36-A187864F0D94}"/>
              </a:ext>
            </a:extLst>
          </p:cNvPr>
          <p:cNvSpPr>
            <a:spLocks noGrp="1"/>
          </p:cNvSpPr>
          <p:nvPr>
            <p:ph type="dt" sz="half" idx="10"/>
          </p:nvPr>
        </p:nvSpPr>
        <p:spPr/>
        <p:txBody>
          <a:bodyPr/>
          <a:lstStyle/>
          <a:p>
            <a:fld id="{B210D257-3BE1-47F0-9688-13EF46E6FAF0}" type="datetimeFigureOut">
              <a:rPr lang="zh-CN" altLang="en-US" smtClean="0"/>
              <a:t>2024/3/6</a:t>
            </a:fld>
            <a:endParaRPr lang="zh-CN" altLang="en-US"/>
          </a:p>
        </p:txBody>
      </p:sp>
      <p:sp>
        <p:nvSpPr>
          <p:cNvPr id="3" name="页脚占位符 2">
            <a:extLst>
              <a:ext uri="{FF2B5EF4-FFF2-40B4-BE49-F238E27FC236}">
                <a16:creationId xmlns:a16="http://schemas.microsoft.com/office/drawing/2014/main" id="{7FBF266C-AFEF-45A5-849E-297FB204FB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1EA0BA-3C3D-49EE-9CDB-87DE9AE7DE74}"/>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773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FB4FE-648E-4EF3-8D1A-8E1FB94A3B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048A91-18A2-4585-8FDF-BAE041784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A5E1E5-EFFB-4FD1-8582-04C87F689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8D2070-3C57-4261-8F23-7139B0001B0C}"/>
              </a:ext>
            </a:extLst>
          </p:cNvPr>
          <p:cNvSpPr>
            <a:spLocks noGrp="1"/>
          </p:cNvSpPr>
          <p:nvPr>
            <p:ph type="dt" sz="half" idx="10"/>
          </p:nvPr>
        </p:nvSpPr>
        <p:spPr/>
        <p:txBody>
          <a:bodyPr/>
          <a:lstStyle/>
          <a:p>
            <a:fld id="{B210D257-3BE1-47F0-9688-13EF46E6FAF0}" type="datetimeFigureOut">
              <a:rPr lang="zh-CN" altLang="en-US" smtClean="0"/>
              <a:t>2024/3/6</a:t>
            </a:fld>
            <a:endParaRPr lang="zh-CN" altLang="en-US"/>
          </a:p>
        </p:txBody>
      </p:sp>
      <p:sp>
        <p:nvSpPr>
          <p:cNvPr id="6" name="页脚占位符 5">
            <a:extLst>
              <a:ext uri="{FF2B5EF4-FFF2-40B4-BE49-F238E27FC236}">
                <a16:creationId xmlns:a16="http://schemas.microsoft.com/office/drawing/2014/main" id="{D59315EF-988A-4D48-94A2-7B85AA0206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3DAB40-17E3-4D3D-9132-0FEDD2CCD27D}"/>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70931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BA4F2-A211-43F3-B4AE-5D35DBC7CE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7303EC-6B14-4714-9E94-FD36DED89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0D91FB-F948-4784-92D1-13CA77D9C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54118E-4303-4C16-BA52-67E49781642F}"/>
              </a:ext>
            </a:extLst>
          </p:cNvPr>
          <p:cNvSpPr>
            <a:spLocks noGrp="1"/>
          </p:cNvSpPr>
          <p:nvPr>
            <p:ph type="dt" sz="half" idx="10"/>
          </p:nvPr>
        </p:nvSpPr>
        <p:spPr/>
        <p:txBody>
          <a:bodyPr/>
          <a:lstStyle/>
          <a:p>
            <a:fld id="{B210D257-3BE1-47F0-9688-13EF46E6FAF0}" type="datetimeFigureOut">
              <a:rPr lang="zh-CN" altLang="en-US" smtClean="0"/>
              <a:t>2024/3/6</a:t>
            </a:fld>
            <a:endParaRPr lang="zh-CN" altLang="en-US"/>
          </a:p>
        </p:txBody>
      </p:sp>
      <p:sp>
        <p:nvSpPr>
          <p:cNvPr id="6" name="页脚占位符 5">
            <a:extLst>
              <a:ext uri="{FF2B5EF4-FFF2-40B4-BE49-F238E27FC236}">
                <a16:creationId xmlns:a16="http://schemas.microsoft.com/office/drawing/2014/main" id="{E35F793C-DBEE-4D2E-B22D-70585B8F8B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A8868A-A114-4C16-9D0F-1CAA6680E3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8157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868106-C205-436E-8C0C-8BAB4B7BA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E1F50B-DF05-43A7-9B36-B803C2B89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9B4F8B-AC06-4B25-80DD-3BAF3D822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0D257-3BE1-47F0-9688-13EF46E6FAF0}" type="datetimeFigureOut">
              <a:rPr lang="zh-CN" altLang="en-US" smtClean="0"/>
              <a:t>2024/3/6</a:t>
            </a:fld>
            <a:endParaRPr lang="zh-CN" altLang="en-US"/>
          </a:p>
        </p:txBody>
      </p:sp>
      <p:sp>
        <p:nvSpPr>
          <p:cNvPr id="5" name="页脚占位符 4">
            <a:extLst>
              <a:ext uri="{FF2B5EF4-FFF2-40B4-BE49-F238E27FC236}">
                <a16:creationId xmlns:a16="http://schemas.microsoft.com/office/drawing/2014/main" id="{7F84677A-6874-4B15-ACA7-822132D65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BCA72A-3BD7-4EBD-84CD-DBC722C3C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42382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mooc1-1.chaoxing.com/course/216273730.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20.png"/><Relationship Id="rId7" Type="http://schemas.openxmlformats.org/officeDocument/2006/relationships/image" Target="../media/image46.png"/><Relationship Id="rId2" Type="http://schemas.openxmlformats.org/officeDocument/2006/relationships/image" Target="../media/image410.png"/><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1.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290.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2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1.png"/><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510.png"/><Relationship Id="rId1" Type="http://schemas.openxmlformats.org/officeDocument/2006/relationships/slideLayout" Target="../slideLayouts/slideLayout1.xml"/><Relationship Id="rId4" Type="http://schemas.openxmlformats.org/officeDocument/2006/relationships/image" Target="../media/image530.png"/></Relationships>
</file>

<file path=ppt/slides/_rels/slide2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0.png"/><Relationship Id="rId7" Type="http://schemas.openxmlformats.org/officeDocument/2006/relationships/image" Target="../media/image59.png"/><Relationship Id="rId2" Type="http://schemas.openxmlformats.org/officeDocument/2006/relationships/image" Target="../media/image540.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0.png"/><Relationship Id="rId9" Type="http://schemas.openxmlformats.org/officeDocument/2006/relationships/image" Target="../media/image6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3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xml"/><Relationship Id="rId5" Type="http://schemas.openxmlformats.org/officeDocument/2006/relationships/image" Target="../media/image73.png"/><Relationship Id="rId4" Type="http://schemas.openxmlformats.org/officeDocument/2006/relationships/image" Target="../media/image72.png"/></Relationships>
</file>

<file path=ppt/slides/_rels/slide3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3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xml"/><Relationship Id="rId5" Type="http://schemas.openxmlformats.org/officeDocument/2006/relationships/image" Target="../media/image82.png"/><Relationship Id="rId4" Type="http://schemas.openxmlformats.org/officeDocument/2006/relationships/image" Target="../media/image81.png"/></Relationships>
</file>

<file path=ppt/slides/_rels/slide3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20.png"/><Relationship Id="rId2" Type="http://schemas.openxmlformats.org/officeDocument/2006/relationships/image" Target="../media/image150.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0.png"/><Relationship Id="rId4" Type="http://schemas.openxmlformats.org/officeDocument/2006/relationships/image" Target="../media/image1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405812" y="1185233"/>
            <a:ext cx="9393993" cy="889686"/>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latin typeface="仿宋" panose="02010609060101010101" pitchFamily="49" charset="-122"/>
                <a:ea typeface="仿宋" panose="02010609060101010101" pitchFamily="49" charset="-122"/>
              </a:rPr>
              <a:t>第二讲</a:t>
            </a:r>
            <a:r>
              <a:rPr lang="en-US" altLang="zh-CN" sz="4800" b="1">
                <a:latin typeface="仿宋" panose="02010609060101010101" pitchFamily="49" charset="-122"/>
                <a:ea typeface="仿宋" panose="02010609060101010101" pitchFamily="49" charset="-122"/>
              </a:rPr>
              <a:t>	</a:t>
            </a:r>
            <a:r>
              <a:rPr lang="zh-CN" altLang="en-US" sz="4800" b="1">
                <a:latin typeface="仿宋" panose="02010609060101010101" pitchFamily="49" charset="-122"/>
                <a:ea typeface="仿宋" panose="02010609060101010101" pitchFamily="49" charset="-122"/>
              </a:rPr>
              <a:t>群与子群基础知识</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4372231" y="2549433"/>
            <a:ext cx="3447535" cy="707886"/>
          </a:xfrm>
          <a:prstGeom prst="rect">
            <a:avLst/>
          </a:prstGeom>
          <a:noFill/>
        </p:spPr>
        <p:txBody>
          <a:bodyPr wrap="square" rtlCol="0">
            <a:spAutoFit/>
          </a:bodyPr>
          <a:lstStyle/>
          <a:p>
            <a:pPr algn="ctr"/>
            <a:r>
              <a:rPr lang="zh-CN" altLang="en-US" sz="4000">
                <a:solidFill>
                  <a:srgbClr val="210694"/>
                </a:solidFill>
                <a:latin typeface="楷体" panose="02010609060101010101" pitchFamily="49" charset="-122"/>
                <a:ea typeface="楷体" panose="02010609060101010101" pitchFamily="49" charset="-122"/>
              </a:rPr>
              <a:t>周 晓 聪</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3608174" y="3600682"/>
            <a:ext cx="5177481" cy="584775"/>
          </a:xfrm>
          <a:prstGeom prst="rect">
            <a:avLst/>
          </a:prstGeom>
          <a:noFill/>
        </p:spPr>
        <p:txBody>
          <a:bodyPr wrap="square" rtlCol="0">
            <a:spAutoFit/>
          </a:bodyPr>
          <a:lstStyle/>
          <a:p>
            <a:pPr algn="ctr"/>
            <a:r>
              <a:rPr lang="zh-CN" altLang="en-US" sz="32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4843849" y="4559643"/>
            <a:ext cx="2866767" cy="461665"/>
          </a:xfrm>
          <a:prstGeom prst="rect">
            <a:avLst/>
          </a:prstGeom>
          <a:noFill/>
        </p:spPr>
        <p:txBody>
          <a:bodyPr wrap="square" rtlCol="0">
            <a:spAutoFit/>
          </a:bodyPr>
          <a:lstStyle/>
          <a:p>
            <a:pPr algn="ctr"/>
            <a:r>
              <a:rPr lang="en-US" altLang="zh-CN"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2024</a:t>
            </a:r>
            <a:r>
              <a:rPr lang="zh-CN" altLang="en-US"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3</a:t>
            </a:r>
            <a:r>
              <a:rPr lang="zh-CN" altLang="en-US" sz="240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705232" y="5288692"/>
            <a:ext cx="9094573" cy="830997"/>
          </a:xfrm>
          <a:prstGeom prst="rect">
            <a:avLst/>
          </a:prstGeom>
          <a:noFill/>
        </p:spPr>
        <p:txBody>
          <a:bodyPr wrap="square" rtlCol="0">
            <a:spAutoFit/>
          </a:bodyPr>
          <a:lstStyle/>
          <a:p>
            <a:pPr algn="ctr"/>
            <a:r>
              <a:rPr lang="en-US" altLang="zh-CN" sz="2400">
                <a:solidFill>
                  <a:srgbClr val="FF0000"/>
                </a:solidFill>
                <a:hlinkClick r:id="rId2"/>
              </a:rPr>
              <a:t>https://mooc1-1.chaoxing.com/course/216273730.html</a:t>
            </a:r>
            <a:endParaRPr lang="en-US" altLang="zh-CN" sz="2400">
              <a:solidFill>
                <a:srgbClr val="FF0000"/>
              </a:solidFill>
            </a:endParaRPr>
          </a:p>
          <a:p>
            <a:pPr algn="ctr"/>
            <a:r>
              <a:rPr lang="en-US" altLang="zh-CN" sz="2400">
                <a:solidFill>
                  <a:srgbClr val="FF0000"/>
                </a:solidFill>
              </a:rPr>
              <a:t>isszxc@mail.sysu.edu.cn</a:t>
            </a:r>
            <a:endParaRPr lang="zh-CN" altLang="en-US" sz="240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649" y="3112777"/>
            <a:ext cx="1766582" cy="1560584"/>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10</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群的一些术语</a:t>
            </a:r>
          </a:p>
        </p:txBody>
      </p:sp>
      <p:sp>
        <p:nvSpPr>
          <p:cNvPr id="4" name="文本框 3">
            <a:extLst>
              <a:ext uri="{FF2B5EF4-FFF2-40B4-BE49-F238E27FC236}">
                <a16:creationId xmlns:a16="http://schemas.microsoft.com/office/drawing/2014/main" id="{A9DF5593-992C-4D51-88BC-955A91274754}"/>
              </a:ext>
            </a:extLst>
          </p:cNvPr>
          <p:cNvSpPr txBox="1"/>
          <p:nvPr/>
        </p:nvSpPr>
        <p:spPr>
          <a:xfrm>
            <a:off x="912327" y="1239252"/>
            <a:ext cx="8639534" cy="400110"/>
          </a:xfrm>
          <a:prstGeom prst="rect">
            <a:avLst/>
          </a:prstGeom>
          <a:solidFill>
            <a:schemeClr val="accent2">
              <a:lumMod val="20000"/>
              <a:lumOff val="80000"/>
            </a:schemeClr>
          </a:solidFill>
        </p:spPr>
        <p:txBody>
          <a:bodyPr wrap="square" rtlCol="0">
            <a:spAutoFit/>
          </a:bodyPr>
          <a:lstStyle/>
          <a:p>
            <a:r>
              <a:rPr lang="zh-CN" altLang="en-US" sz="2000" b="1">
                <a:solidFill>
                  <a:schemeClr val="accent2">
                    <a:lumMod val="50000"/>
                  </a:schemeClr>
                </a:solidFill>
              </a:rPr>
              <a:t>群的运算</a:t>
            </a:r>
            <a:r>
              <a:rPr lang="zh-CN" altLang="en-US" sz="2000" b="1">
                <a:solidFill>
                  <a:srgbClr val="C00000"/>
                </a:solidFill>
              </a:rPr>
              <a:t>不一定</a:t>
            </a:r>
            <a:r>
              <a:rPr lang="zh-CN" altLang="en-US" sz="2000" b="1">
                <a:solidFill>
                  <a:schemeClr val="accent2">
                    <a:lumMod val="50000"/>
                  </a:schemeClr>
                </a:solidFill>
              </a:rPr>
              <a:t>满足交换律，满足交换律的群称为</a:t>
            </a:r>
            <a:r>
              <a:rPr lang="zh-CN" altLang="en-US" sz="2000" b="1">
                <a:solidFill>
                  <a:srgbClr val="C00000"/>
                </a:solidFill>
              </a:rPr>
              <a:t>交换群</a:t>
            </a:r>
            <a:r>
              <a:rPr lang="zh-CN" altLang="en-US" sz="2000" b="1">
                <a:solidFill>
                  <a:schemeClr val="accent2">
                    <a:lumMod val="50000"/>
                  </a:schemeClr>
                </a:solidFill>
              </a:rPr>
              <a:t>，也称为</a:t>
            </a:r>
            <a:r>
              <a:rPr lang="zh-CN" altLang="en-US" sz="2000" b="1">
                <a:solidFill>
                  <a:srgbClr val="C00000"/>
                </a:solidFill>
              </a:rPr>
              <a:t>阿贝尔群</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EE13165-2BB6-442E-9A68-7784A5C42772}"/>
                  </a:ext>
                </a:extLst>
              </p:cNvPr>
              <p:cNvSpPr txBox="1"/>
              <p:nvPr/>
            </p:nvSpPr>
            <p:spPr>
              <a:xfrm>
                <a:off x="912327" y="1839458"/>
                <a:ext cx="7751449" cy="834139"/>
              </a:xfrm>
              <a:prstGeom prst="rect">
                <a:avLst/>
              </a:prstGeom>
              <a:solidFill>
                <a:schemeClr val="accent2">
                  <a:lumMod val="20000"/>
                  <a:lumOff val="80000"/>
                </a:schemeClr>
              </a:solidFill>
            </p:spPr>
            <p:txBody>
              <a:bodyPr wrap="square" rtlCol="0">
                <a:spAutoFit/>
              </a:bodyPr>
              <a:lstStyle/>
              <a:p>
                <a:pPr>
                  <a:lnSpc>
                    <a:spcPts val="3000"/>
                  </a:lnSpc>
                </a:pPr>
                <a:r>
                  <a:rPr lang="zh-CN" altLang="en-US" sz="2000" b="1">
                    <a:solidFill>
                      <a:schemeClr val="accent2">
                        <a:lumMod val="50000"/>
                      </a:schemeClr>
                    </a:solidFill>
                  </a:rPr>
                  <a:t>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的元素个数（准确地说</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的基数）</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称为</a:t>
                </a:r>
                <a:r>
                  <a:rPr lang="zh-CN" altLang="en-US" sz="2000" b="1">
                    <a:solidFill>
                      <a:srgbClr val="C00000"/>
                    </a:solidFill>
                  </a:rPr>
                  <a:t>群</a:t>
                </a:r>
                <a14:m>
                  <m:oMath xmlns:m="http://schemas.openxmlformats.org/officeDocument/2006/math">
                    <m:r>
                      <a:rPr lang="en-US" altLang="zh-CN" sz="2000" b="1" i="1" smtClean="0">
                        <a:solidFill>
                          <a:srgbClr val="C00000"/>
                        </a:solidFill>
                        <a:latin typeface="Cambria Math" panose="02040503050406030204" pitchFamily="18" charset="0"/>
                      </a:rPr>
                      <m:t>𝑮</m:t>
                    </m:r>
                  </m:oMath>
                </a14:m>
                <a:r>
                  <a:rPr lang="zh-CN" altLang="en-US" sz="2000" b="1">
                    <a:solidFill>
                      <a:srgbClr val="C00000"/>
                    </a:solidFill>
                  </a:rPr>
                  <a:t>的阶</a:t>
                </a:r>
                <a:r>
                  <a:rPr lang="en-US" altLang="zh-CN" sz="2000" b="1">
                    <a:solidFill>
                      <a:schemeClr val="accent2">
                        <a:lumMod val="50000"/>
                      </a:schemeClr>
                    </a:solidFill>
                  </a:rPr>
                  <a:t>(order)</a:t>
                </a:r>
                <a:r>
                  <a:rPr lang="zh-CN" altLang="en-US" sz="2000" b="1">
                    <a:solidFill>
                      <a:schemeClr val="accent2">
                        <a:lumMod val="50000"/>
                      </a:schemeClr>
                    </a:solidFill>
                  </a:rPr>
                  <a:t>，如果</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是有穷集，则称为</a:t>
                </a:r>
                <a:r>
                  <a:rPr lang="zh-CN" altLang="en-US" sz="2000" b="1">
                    <a:solidFill>
                      <a:srgbClr val="C00000"/>
                    </a:solidFill>
                  </a:rPr>
                  <a:t>有穷群</a:t>
                </a:r>
                <a:r>
                  <a:rPr lang="zh-CN" altLang="en-US" sz="2000" b="1">
                    <a:solidFill>
                      <a:schemeClr val="accent2">
                        <a:lumMod val="50000"/>
                      </a:schemeClr>
                    </a:solidFill>
                  </a:rPr>
                  <a:t>（有限群），否则称为</a:t>
                </a:r>
                <a:r>
                  <a:rPr lang="zh-CN" altLang="en-US" sz="2000" b="1">
                    <a:solidFill>
                      <a:srgbClr val="C00000"/>
                    </a:solidFill>
                  </a:rPr>
                  <a:t>无穷群</a:t>
                </a:r>
                <a:r>
                  <a:rPr lang="zh-CN" altLang="en-US" sz="2000" b="1">
                    <a:solidFill>
                      <a:schemeClr val="accent2">
                        <a:lumMod val="50000"/>
                      </a:schemeClr>
                    </a:solidFill>
                  </a:rPr>
                  <a:t>（无限群）</a:t>
                </a:r>
                <a:endParaRPr lang="zh-CN" altLang="en-US" sz="2000" b="1">
                  <a:solidFill>
                    <a:srgbClr val="C00000"/>
                  </a:solidFill>
                </a:endParaRPr>
              </a:p>
            </p:txBody>
          </p:sp>
        </mc:Choice>
        <mc:Fallback xmlns="">
          <p:sp>
            <p:nvSpPr>
              <p:cNvPr id="12" name="文本框 11">
                <a:extLst>
                  <a:ext uri="{FF2B5EF4-FFF2-40B4-BE49-F238E27FC236}">
                    <a16:creationId xmlns:a16="http://schemas.microsoft.com/office/drawing/2014/main" id="{7EE13165-2BB6-442E-9A68-7784A5C42772}"/>
                  </a:ext>
                </a:extLst>
              </p:cNvPr>
              <p:cNvSpPr txBox="1">
                <a:spLocks noRot="1" noChangeAspect="1" noMove="1" noResize="1" noEditPoints="1" noAdjustHandles="1" noChangeArrowheads="1" noChangeShapeType="1" noTextEdit="1"/>
              </p:cNvSpPr>
              <p:nvPr/>
            </p:nvSpPr>
            <p:spPr>
              <a:xfrm>
                <a:off x="912327" y="1839458"/>
                <a:ext cx="7751449" cy="834139"/>
              </a:xfrm>
              <a:prstGeom prst="rect">
                <a:avLst/>
              </a:prstGeom>
              <a:blipFill>
                <a:blip r:embed="rId2"/>
                <a:stretch>
                  <a:fillRect l="-865" r="-629" b="-116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6D111E6-BBD4-48EF-B397-FB3CD73B412B}"/>
                  </a:ext>
                </a:extLst>
              </p:cNvPr>
              <p:cNvSpPr txBox="1"/>
              <p:nvPr/>
            </p:nvSpPr>
            <p:spPr>
              <a:xfrm>
                <a:off x="912327" y="3052048"/>
                <a:ext cx="8290650" cy="1358770"/>
              </a:xfrm>
              <a:prstGeom prst="rect">
                <a:avLst/>
              </a:prstGeom>
              <a:solidFill>
                <a:schemeClr val="accent5">
                  <a:lumMod val="20000"/>
                  <a:lumOff val="80000"/>
                </a:schemeClr>
              </a:solidFill>
            </p:spPr>
            <p:txBody>
              <a:bodyPr wrap="square" rtlCol="0">
                <a:spAutoFit/>
              </a:bodyPr>
              <a:lstStyle/>
              <a:p>
                <a:pPr>
                  <a:lnSpc>
                    <a:spcPts val="3000"/>
                  </a:lnSpc>
                  <a:spcBef>
                    <a:spcPts val="600"/>
                  </a:spcBef>
                  <a:spcAft>
                    <a:spcPts val="600"/>
                  </a:spcAft>
                </a:pPr>
                <a:r>
                  <a:rPr lang="zh-CN" altLang="en-US" sz="2000" b="1">
                    <a:solidFill>
                      <a:schemeClr val="accent2">
                        <a:lumMod val="50000"/>
                      </a:schemeClr>
                    </a:solidFill>
                  </a:rPr>
                  <a:t>当群的</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的运算用加号</a:t>
                </a:r>
                <a:r>
                  <a:rPr lang="en-US" altLang="zh-CN" sz="2000" b="1">
                    <a:solidFill>
                      <a:schemeClr val="accent2">
                        <a:lumMod val="50000"/>
                      </a:schemeClr>
                    </a:solidFill>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chemeClr val="accent2">
                        <a:lumMod val="50000"/>
                      </a:schemeClr>
                    </a:solidFill>
                  </a:rPr>
                  <a:t>'</a:t>
                </a:r>
                <a:r>
                  <a:rPr lang="zh-CN" altLang="en-US" sz="2000" b="1">
                    <a:solidFill>
                      <a:schemeClr val="accent2">
                        <a:lumMod val="50000"/>
                      </a:schemeClr>
                    </a:solidFill>
                  </a:rPr>
                  <a:t>表示时，通常将它单位元记为</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𝟎</m:t>
                    </m:r>
                  </m:oMath>
                </a14:m>
                <a:r>
                  <a:rPr lang="zh-CN" altLang="en-US" sz="2000" b="1">
                    <a:solidFill>
                      <a:schemeClr val="accent2">
                        <a:lumMod val="50000"/>
                      </a:schemeClr>
                    </a:solidFill>
                  </a:rPr>
                  <a:t>，元素</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rPr>
                  <a:t>的逆元记为</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rPr>
                  <a:t>，并将这个运算称为</a:t>
                </a:r>
                <a:r>
                  <a:rPr lang="zh-CN" altLang="en-US" sz="2000" b="1">
                    <a:solidFill>
                      <a:srgbClr val="C00000"/>
                    </a:solidFill>
                  </a:rPr>
                  <a:t>加法</a:t>
                </a:r>
                <a:r>
                  <a:rPr lang="zh-CN" altLang="en-US" sz="2000" b="1">
                    <a:solidFill>
                      <a:schemeClr val="accent2">
                        <a:lumMod val="50000"/>
                      </a:schemeClr>
                    </a:solidFill>
                  </a:rPr>
                  <a:t>，运算的结果称为</a:t>
                </a:r>
                <a:r>
                  <a:rPr lang="zh-CN" altLang="en-US" sz="2000" b="1">
                    <a:solidFill>
                      <a:srgbClr val="C00000"/>
                    </a:solidFill>
                  </a:rPr>
                  <a:t>和</a:t>
                </a:r>
                <a:r>
                  <a:rPr lang="zh-CN" altLang="en-US" sz="2000" b="1">
                    <a:solidFill>
                      <a:schemeClr val="accent2">
                        <a:lumMod val="50000"/>
                      </a:schemeClr>
                    </a:solidFill>
                  </a:rPr>
                  <a:t>，这个群称为</a:t>
                </a:r>
                <a:r>
                  <a:rPr lang="zh-CN" altLang="en-US" sz="2000" b="1">
                    <a:solidFill>
                      <a:srgbClr val="C00000"/>
                    </a:solidFill>
                  </a:rPr>
                  <a:t>加群</a:t>
                </a:r>
                <a:endParaRPr lang="en-US" altLang="zh-CN" sz="2000" b="1">
                  <a:solidFill>
                    <a:srgbClr val="C00000"/>
                  </a:solidFill>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通常只有当群是交换群的时候，才使用加号</a:t>
                </a:r>
                <a:r>
                  <a:rPr lang="en-US" altLang="zh-CN" sz="2000" b="1">
                    <a:solidFill>
                      <a:schemeClr val="accent6">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latin typeface="楷体" panose="02010609060101010101" pitchFamily="49" charset="-122"/>
                    <a:ea typeface="楷体" panose="02010609060101010101" pitchFamily="49" charset="-122"/>
                  </a:rPr>
                  <a:t>'</a:t>
                </a:r>
                <a:r>
                  <a:rPr lang="zh-CN" altLang="en-US" sz="2000" b="1">
                    <a:solidFill>
                      <a:schemeClr val="accent6">
                        <a:lumMod val="50000"/>
                      </a:schemeClr>
                    </a:solidFill>
                    <a:latin typeface="楷体" panose="02010609060101010101" pitchFamily="49" charset="-122"/>
                    <a:ea typeface="楷体" panose="02010609060101010101" pitchFamily="49" charset="-122"/>
                  </a:rPr>
                  <a:t>表示这个群的运算</a:t>
                </a:r>
              </a:p>
            </p:txBody>
          </p:sp>
        </mc:Choice>
        <mc:Fallback xmlns="">
          <p:sp>
            <p:nvSpPr>
              <p:cNvPr id="13" name="文本框 12">
                <a:extLst>
                  <a:ext uri="{FF2B5EF4-FFF2-40B4-BE49-F238E27FC236}">
                    <a16:creationId xmlns:a16="http://schemas.microsoft.com/office/drawing/2014/main" id="{36D111E6-BBD4-48EF-B397-FB3CD73B412B}"/>
                  </a:ext>
                </a:extLst>
              </p:cNvPr>
              <p:cNvSpPr txBox="1">
                <a:spLocks noRot="1" noChangeAspect="1" noMove="1" noResize="1" noEditPoints="1" noAdjustHandles="1" noChangeArrowheads="1" noChangeShapeType="1" noTextEdit="1"/>
              </p:cNvSpPr>
              <p:nvPr/>
            </p:nvSpPr>
            <p:spPr>
              <a:xfrm>
                <a:off x="912327" y="3052048"/>
                <a:ext cx="8290650" cy="1358770"/>
              </a:xfrm>
              <a:prstGeom prst="rect">
                <a:avLst/>
              </a:prstGeom>
              <a:blipFill>
                <a:blip r:embed="rId3"/>
                <a:stretch>
                  <a:fillRect l="-809" b="-62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017D823-9EC7-4F90-9724-7E5C95EB1801}"/>
                  </a:ext>
                </a:extLst>
              </p:cNvPr>
              <p:cNvSpPr txBox="1"/>
              <p:nvPr/>
            </p:nvSpPr>
            <p:spPr>
              <a:xfrm>
                <a:off x="912327" y="4594929"/>
                <a:ext cx="7692014" cy="1422890"/>
              </a:xfrm>
              <a:prstGeom prst="rect">
                <a:avLst/>
              </a:prstGeom>
              <a:solidFill>
                <a:schemeClr val="accent5">
                  <a:lumMod val="20000"/>
                  <a:lumOff val="80000"/>
                </a:schemeClr>
              </a:solidFill>
            </p:spPr>
            <p:txBody>
              <a:bodyPr wrap="square" rtlCol="0">
                <a:spAutoFit/>
              </a:bodyPr>
              <a:lstStyle/>
              <a:p>
                <a:pPr>
                  <a:lnSpc>
                    <a:spcPts val="3000"/>
                  </a:lnSpc>
                  <a:spcBef>
                    <a:spcPts val="600"/>
                  </a:spcBef>
                  <a:spcAft>
                    <a:spcPts val="600"/>
                  </a:spcAft>
                </a:pPr>
                <a:r>
                  <a:rPr lang="zh-CN" altLang="en-US" sz="2000" b="1">
                    <a:solidFill>
                      <a:schemeClr val="accent2">
                        <a:lumMod val="50000"/>
                      </a:schemeClr>
                    </a:solidFill>
                  </a:rPr>
                  <a:t>将不是加群的群称为</a:t>
                </a:r>
                <a:r>
                  <a:rPr lang="zh-CN" altLang="en-US" sz="2000" b="1">
                    <a:solidFill>
                      <a:srgbClr val="C00000"/>
                    </a:solidFill>
                  </a:rPr>
                  <a:t>乘群</a:t>
                </a:r>
                <a:r>
                  <a:rPr lang="zh-CN" altLang="en-US" sz="2000" b="1">
                    <a:solidFill>
                      <a:schemeClr val="accent2">
                        <a:lumMod val="50000"/>
                      </a:schemeClr>
                    </a:solidFill>
                  </a:rPr>
                  <a:t>，并将其运算称为</a:t>
                </a:r>
                <a:r>
                  <a:rPr lang="zh-CN" altLang="en-US" sz="2000" b="1">
                    <a:solidFill>
                      <a:srgbClr val="C00000"/>
                    </a:solidFill>
                  </a:rPr>
                  <a:t>乘法</a:t>
                </a:r>
                <a:r>
                  <a:rPr lang="zh-CN" altLang="en-US" sz="2000" b="1">
                    <a:solidFill>
                      <a:schemeClr val="accent2">
                        <a:lumMod val="50000"/>
                      </a:schemeClr>
                    </a:solidFill>
                  </a:rPr>
                  <a:t>，运算结果称为</a:t>
                </a:r>
                <a:r>
                  <a:rPr lang="zh-CN" altLang="en-US" sz="2000" b="1">
                    <a:solidFill>
                      <a:srgbClr val="C00000"/>
                    </a:solidFill>
                  </a:rPr>
                  <a:t>积</a:t>
                </a:r>
                <a:endParaRPr lang="en-US" altLang="zh-CN" sz="2000" b="1">
                  <a:solidFill>
                    <a:srgbClr val="C00000"/>
                  </a:solidFill>
                </a:endParaRPr>
              </a:p>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乘群的单位元通常用</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𝟏</m:t>
                    </m:r>
                  </m:oMath>
                </a14:m>
                <a:r>
                  <a:rPr lang="zh-CN" altLang="en-US" sz="2000" b="1">
                    <a:solidFill>
                      <a:schemeClr val="accent6">
                        <a:lumMod val="50000"/>
                      </a:schemeClr>
                    </a:solidFill>
                    <a:latin typeface="楷体" panose="02010609060101010101" pitchFamily="49" charset="-122"/>
                    <a:ea typeface="楷体" panose="02010609060101010101" pitchFamily="49" charset="-122"/>
                  </a:rPr>
                  <a:t>或</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𝒆</m:t>
                    </m:r>
                  </m:oMath>
                </a14:m>
                <a:r>
                  <a:rPr lang="zh-CN" altLang="en-US" sz="2000" b="1">
                    <a:solidFill>
                      <a:schemeClr val="accent6">
                        <a:lumMod val="50000"/>
                      </a:schemeClr>
                    </a:solidFill>
                    <a:latin typeface="楷体" panose="02010609060101010101" pitchFamily="49" charset="-122"/>
                    <a:ea typeface="楷体" panose="02010609060101010101" pitchFamily="49" charset="-122"/>
                  </a:rPr>
                  <a:t>表示，元素</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𝒂</m:t>
                    </m:r>
                  </m:oMath>
                </a14:m>
                <a:r>
                  <a:rPr lang="zh-CN" altLang="en-US" sz="2000" b="1">
                    <a:solidFill>
                      <a:schemeClr val="accent6">
                        <a:lumMod val="50000"/>
                      </a:schemeClr>
                    </a:solidFill>
                    <a:latin typeface="楷体" panose="02010609060101010101" pitchFamily="49" charset="-122"/>
                    <a:ea typeface="楷体" panose="02010609060101010101" pitchFamily="49" charset="-122"/>
                  </a:rPr>
                  <a:t>的逆元用</a:t>
                </a:r>
                <a14:m>
                  <m:oMath xmlns:m="http://schemas.openxmlformats.org/officeDocument/2006/math">
                    <m:sSup>
                      <m:sSupPr>
                        <m:ctrlPr>
                          <a:rPr lang="en-US" altLang="zh-CN" sz="2000" b="1" i="1" smtClean="0">
                            <a:solidFill>
                              <a:schemeClr val="accent6">
                                <a:lumMod val="50000"/>
                              </a:schemeClr>
                            </a:solidFill>
                            <a:latin typeface="Cambria Math" panose="02040503050406030204" pitchFamily="18" charset="0"/>
                            <a:ea typeface="楷体" panose="02010609060101010101" pitchFamily="49" charset="-122"/>
                          </a:rPr>
                        </m:ctrlPr>
                      </m:sSupPr>
                      <m:e>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𝒂</m:t>
                        </m:r>
                      </m:e>
                      <m:sup>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𝟏</m:t>
                        </m:r>
                      </m:sup>
                    </m:sSup>
                  </m:oMath>
                </a14:m>
                <a:r>
                  <a:rPr lang="zh-CN" altLang="en-US" sz="2000" b="1">
                    <a:solidFill>
                      <a:schemeClr val="accent6">
                        <a:lumMod val="50000"/>
                      </a:schemeClr>
                    </a:solidFill>
                    <a:latin typeface="楷体" panose="02010609060101010101" pitchFamily="49" charset="-122"/>
                    <a:ea typeface="楷体" panose="02010609060101010101" pitchFamily="49" charset="-122"/>
                  </a:rPr>
                  <a:t>表示</a:t>
                </a:r>
                <a:endParaRPr lang="en-US" altLang="zh-CN" sz="2000" b="1">
                  <a:solidFill>
                    <a:schemeClr val="accent6">
                      <a:lumMod val="50000"/>
                    </a:schemeClr>
                  </a:solidFill>
                  <a:latin typeface="楷体" panose="02010609060101010101" pitchFamily="49" charset="-122"/>
                  <a:ea typeface="楷体" panose="02010609060101010101" pitchFamily="49" charset="-122"/>
                </a:endParaRPr>
              </a:p>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乘群的运算用</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m:t>
                    </m:r>
                  </m:oMath>
                </a14:m>
                <a:r>
                  <a:rPr lang="en-US" altLang="zh-CN" sz="2000" b="1">
                    <a:solidFill>
                      <a:schemeClr val="accent6">
                        <a:lumMod val="50000"/>
                      </a:schemeClr>
                    </a:solidFill>
                    <a:latin typeface="楷体" panose="02010609060101010101" pitchFamily="49" charset="-122"/>
                    <a:ea typeface="楷体" panose="02010609060101010101" pitchFamily="49" charset="-122"/>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m:t>
                    </m:r>
                  </m:oMath>
                </a14:m>
                <a:r>
                  <a:rPr lang="zh-CN" altLang="en-US" sz="2000" b="1">
                    <a:solidFill>
                      <a:schemeClr val="accent6">
                        <a:lumMod val="50000"/>
                      </a:schemeClr>
                    </a:solidFill>
                    <a:latin typeface="楷体" panose="02010609060101010101" pitchFamily="49" charset="-122"/>
                    <a:ea typeface="楷体" panose="02010609060101010101" pitchFamily="49" charset="-122"/>
                  </a:rPr>
                  <a:t>或</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m:t>
                    </m:r>
                  </m:oMath>
                </a14:m>
                <a:r>
                  <a:rPr lang="zh-CN" altLang="en-US" sz="2000" b="1">
                    <a:solidFill>
                      <a:schemeClr val="accent6">
                        <a:lumMod val="50000"/>
                      </a:schemeClr>
                    </a:solidFill>
                    <a:latin typeface="楷体" panose="02010609060101010101" pitchFamily="49" charset="-122"/>
                    <a:ea typeface="楷体" panose="02010609060101010101" pitchFamily="49" charset="-122"/>
                  </a:rPr>
                  <a:t>表示，但通常省略不写！</a:t>
                </a:r>
              </a:p>
            </p:txBody>
          </p:sp>
        </mc:Choice>
        <mc:Fallback xmlns="">
          <p:sp>
            <p:nvSpPr>
              <p:cNvPr id="15" name="文本框 14">
                <a:extLst>
                  <a:ext uri="{FF2B5EF4-FFF2-40B4-BE49-F238E27FC236}">
                    <a16:creationId xmlns:a16="http://schemas.microsoft.com/office/drawing/2014/main" id="{8017D823-9EC7-4F90-9724-7E5C95EB1801}"/>
                  </a:ext>
                </a:extLst>
              </p:cNvPr>
              <p:cNvSpPr txBox="1">
                <a:spLocks noRot="1" noChangeAspect="1" noMove="1" noResize="1" noEditPoints="1" noAdjustHandles="1" noChangeArrowheads="1" noChangeShapeType="1" noTextEdit="1"/>
              </p:cNvSpPr>
              <p:nvPr/>
            </p:nvSpPr>
            <p:spPr>
              <a:xfrm>
                <a:off x="912327" y="4594929"/>
                <a:ext cx="7692014" cy="1422890"/>
              </a:xfrm>
              <a:prstGeom prst="rect">
                <a:avLst/>
              </a:prstGeom>
              <a:blipFill>
                <a:blip r:embed="rId4"/>
                <a:stretch>
                  <a:fillRect l="-872" b="-6009"/>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868C5A2B-E1E0-453A-81F4-BDCE2F19EE0F}"/>
              </a:ext>
            </a:extLst>
          </p:cNvPr>
          <p:cNvSpPr txBox="1"/>
          <p:nvPr/>
        </p:nvSpPr>
        <p:spPr>
          <a:xfrm>
            <a:off x="9444294" y="3131268"/>
            <a:ext cx="1835379" cy="1200329"/>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这里加法、乘法的称呼只是借用，不一定是数集上的加法、乘法</a:t>
            </a:r>
          </a:p>
        </p:txBody>
      </p:sp>
      <p:sp>
        <p:nvSpPr>
          <p:cNvPr id="16" name="文本框 15">
            <a:extLst>
              <a:ext uri="{FF2B5EF4-FFF2-40B4-BE49-F238E27FC236}">
                <a16:creationId xmlns:a16="http://schemas.microsoft.com/office/drawing/2014/main" id="{3CB0E5AB-6307-4CC3-A616-B405BCE3B1F7}"/>
              </a:ext>
            </a:extLst>
          </p:cNvPr>
          <p:cNvSpPr txBox="1"/>
          <p:nvPr/>
        </p:nvSpPr>
        <p:spPr>
          <a:xfrm>
            <a:off x="9005853" y="4706209"/>
            <a:ext cx="2273820" cy="1200329"/>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无特别说明时总假定是乘群，注意，所有关于乘群的结论也适用于加群</a:t>
            </a:r>
          </a:p>
        </p:txBody>
      </p:sp>
      <p:sp>
        <p:nvSpPr>
          <p:cNvPr id="3" name="文本框 2">
            <a:extLst>
              <a:ext uri="{FF2B5EF4-FFF2-40B4-BE49-F238E27FC236}">
                <a16:creationId xmlns:a16="http://schemas.microsoft.com/office/drawing/2014/main" id="{6695C006-7F9C-4345-B00B-04C48332C815}"/>
              </a:ext>
            </a:extLst>
          </p:cNvPr>
          <p:cNvSpPr txBox="1"/>
          <p:nvPr/>
        </p:nvSpPr>
        <p:spPr>
          <a:xfrm>
            <a:off x="8788764" y="1797935"/>
            <a:ext cx="2490909" cy="923330"/>
          </a:xfrm>
          <a:prstGeom prst="rect">
            <a:avLst/>
          </a:prstGeom>
          <a:solidFill>
            <a:schemeClr val="accent6">
              <a:lumMod val="50000"/>
            </a:schemeClr>
          </a:solidFill>
        </p:spPr>
        <p:txBody>
          <a:bodyPr wrap="square" rtlCol="0">
            <a:spAutoFit/>
          </a:bodyPr>
          <a:lstStyle/>
          <a:p>
            <a:r>
              <a:rPr lang="zh-CN" altLang="en-US" b="1">
                <a:solidFill>
                  <a:schemeClr val="bg1"/>
                </a:solidFill>
              </a:rPr>
              <a:t>前面的例子中，哪些是交换群？哪些不是？哪些是有穷群？哪些不是？</a:t>
            </a:r>
          </a:p>
        </p:txBody>
      </p:sp>
    </p:spTree>
    <p:extLst>
      <p:ext uri="{BB962C8B-B14F-4D97-AF65-F5344CB8AC3E}">
        <p14:creationId xmlns:p14="http://schemas.microsoft.com/office/powerpoint/2010/main" val="199533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 grpId="0" animBg="1"/>
      <p:bldP spid="16"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11</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群的一些基本性质</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6633B84-4E00-4EB5-8B34-4CAC27903E21}"/>
                  </a:ext>
                </a:extLst>
              </p:cNvPr>
              <p:cNvSpPr txBox="1"/>
              <p:nvPr/>
            </p:nvSpPr>
            <p:spPr>
              <a:xfrm>
                <a:off x="635912" y="1430496"/>
                <a:ext cx="10920173" cy="897297"/>
              </a:xfrm>
              <a:prstGeom prst="rect">
                <a:avLst/>
              </a:prstGeom>
              <a:solidFill>
                <a:schemeClr val="accent4">
                  <a:lumMod val="20000"/>
                  <a:lumOff val="80000"/>
                </a:schemeClr>
              </a:solidFill>
            </p:spPr>
            <p:txBody>
              <a:bodyPr wrap="square" rtlCol="0">
                <a:spAutoFit/>
              </a:bodyPr>
              <a:lstStyle/>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2">
                        <a:lumMod val="50000"/>
                      </a:schemeClr>
                    </a:solidFill>
                  </a:rPr>
                  <a:t>群有单位元，因此群不可能是空集</a:t>
                </a:r>
                <a:endParaRPr lang="en-US" altLang="zh-CN" sz="2000" b="1">
                  <a:solidFill>
                    <a:schemeClr val="accent2">
                      <a:lumMod val="50000"/>
                    </a:schemeClr>
                  </a:solidFill>
                </a:endParaRPr>
              </a:p>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2">
                        <a:lumMod val="50000"/>
                      </a:schemeClr>
                    </a:solidFill>
                  </a:rPr>
                  <a:t>群要求每个元素都有逆元，而运算的零元不可能有逆，因此</a:t>
                </a:r>
                <a:r>
                  <a:rPr lang="zh-CN" altLang="en-US" sz="2000" b="1">
                    <a:solidFill>
                      <a:srgbClr val="C00000"/>
                    </a:solidFill>
                  </a:rPr>
                  <a:t>群没有零元</a:t>
                </a:r>
                <a:r>
                  <a:rPr lang="zh-CN" altLang="en-US" sz="2000" b="1">
                    <a:solidFill>
                      <a:schemeClr val="accent2">
                        <a:lumMod val="50000"/>
                      </a:schemeClr>
                    </a:solidFill>
                  </a:rPr>
                  <a:t>（除平凡群</a:t>
                </a:r>
                <a14:m>
                  <m:oMath xmlns:m="http://schemas.openxmlformats.org/officeDocument/2006/math">
                    <m:d>
                      <m:dPr>
                        <m:ctrlPr>
                          <a:rPr lang="en-US" altLang="zh-CN" sz="2000" b="1" i="1" smtClean="0">
                            <a:solidFill>
                              <a:schemeClr val="accent2">
                                <a:lumMod val="50000"/>
                              </a:schemeClr>
                            </a:solidFill>
                            <a:latin typeface="Cambria Math" panose="02040503050406030204" pitchFamily="18" charset="0"/>
                          </a:rPr>
                        </m:ctrlPr>
                      </m:dPr>
                      <m:e>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𝒆</m:t>
                            </m:r>
                          </m:e>
                        </m:d>
                        <m:r>
                          <a:rPr lang="en-US" altLang="zh-CN" sz="2000" b="1" i="1" smtClean="0">
                            <a:solidFill>
                              <a:schemeClr val="accent2">
                                <a:lumMod val="50000"/>
                              </a:schemeClr>
                            </a:solidFill>
                            <a:latin typeface="Cambria Math" panose="02040503050406030204" pitchFamily="18" charset="0"/>
                          </a:rPr>
                          <m:t>, ∘</m:t>
                        </m:r>
                      </m:e>
                    </m:d>
                  </m:oMath>
                </a14:m>
                <a:r>
                  <a:rPr lang="zh-CN" altLang="en-US" sz="2000" b="1">
                    <a:solidFill>
                      <a:schemeClr val="accent2">
                        <a:lumMod val="50000"/>
                      </a:schemeClr>
                    </a:solidFill>
                  </a:rPr>
                  <a:t>外）！</a:t>
                </a:r>
                <a:endParaRPr lang="en-US" altLang="zh-CN" sz="2000" b="1">
                  <a:solidFill>
                    <a:schemeClr val="accent2">
                      <a:lumMod val="50000"/>
                    </a:schemeClr>
                  </a:solidFill>
                </a:endParaRPr>
              </a:p>
            </p:txBody>
          </p:sp>
        </mc:Choice>
        <mc:Fallback xmlns="">
          <p:sp>
            <p:nvSpPr>
              <p:cNvPr id="14" name="文本框 13">
                <a:extLst>
                  <a:ext uri="{FF2B5EF4-FFF2-40B4-BE49-F238E27FC236}">
                    <a16:creationId xmlns:a16="http://schemas.microsoft.com/office/drawing/2014/main" id="{36633B84-4E00-4EB5-8B34-4CAC27903E21}"/>
                  </a:ext>
                </a:extLst>
              </p:cNvPr>
              <p:cNvSpPr txBox="1">
                <a:spLocks noRot="1" noChangeAspect="1" noMove="1" noResize="1" noEditPoints="1" noAdjustHandles="1" noChangeArrowheads="1" noChangeShapeType="1" noTextEdit="1"/>
              </p:cNvSpPr>
              <p:nvPr/>
            </p:nvSpPr>
            <p:spPr>
              <a:xfrm>
                <a:off x="635912" y="1430496"/>
                <a:ext cx="10920173" cy="897297"/>
              </a:xfrm>
              <a:prstGeom prst="rect">
                <a:avLst/>
              </a:prstGeom>
              <a:blipFill>
                <a:blip r:embed="rId2"/>
                <a:stretch>
                  <a:fillRect l="-502" t="-2721" r="-2846" b="-115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D030975-33DE-416F-AA24-2E55B1CC8805}"/>
                  </a:ext>
                </a:extLst>
              </p:cNvPr>
              <p:cNvSpPr txBox="1"/>
              <p:nvPr/>
            </p:nvSpPr>
            <p:spPr>
              <a:xfrm>
                <a:off x="635912" y="4253446"/>
                <a:ext cx="10920173" cy="1648528"/>
              </a:xfrm>
              <a:prstGeom prst="rect">
                <a:avLst/>
              </a:prstGeom>
              <a:solidFill>
                <a:schemeClr val="accent5">
                  <a:lumMod val="20000"/>
                  <a:lumOff val="80000"/>
                </a:schemeClr>
              </a:solidFill>
            </p:spPr>
            <p:txBody>
              <a:bodyPr wrap="square" rtlCol="0">
                <a:spAutoFit/>
              </a:bodyPr>
              <a:lstStyle/>
              <a:p>
                <a:pPr>
                  <a:lnSpc>
                    <a:spcPts val="2800"/>
                  </a:lnSpc>
                  <a:spcBef>
                    <a:spcPts val="600"/>
                  </a:spcBef>
                  <a:spcAft>
                    <a:spcPts val="600"/>
                  </a:spcAft>
                </a:pPr>
                <a:r>
                  <a:rPr lang="en-US" altLang="zh-CN" sz="2000" b="1">
                    <a:solidFill>
                      <a:schemeClr val="accent2">
                        <a:lumMod val="50000"/>
                      </a:schemeClr>
                    </a:solidFill>
                  </a:rPr>
                  <a:t>【</a:t>
                </a:r>
                <a:r>
                  <a:rPr lang="zh-CN" altLang="en-US" sz="2000" b="1">
                    <a:solidFill>
                      <a:schemeClr val="accent2">
                        <a:lumMod val="50000"/>
                      </a:schemeClr>
                    </a:solidFill>
                  </a:rPr>
                  <a:t>定理</a:t>
                </a:r>
                <a:r>
                  <a:rPr lang="en-US" altLang="zh-CN" sz="2000" b="1">
                    <a:solidFill>
                      <a:schemeClr val="accent2">
                        <a:lumMod val="50000"/>
                      </a:schemeClr>
                    </a:solidFill>
                  </a:rPr>
                  <a:t>】</a:t>
                </a:r>
                <a:r>
                  <a:rPr lang="zh-CN" altLang="en-US" sz="2000" b="1">
                    <a:solidFill>
                      <a:schemeClr val="accent2">
                        <a:lumMod val="50000"/>
                      </a:schemeClr>
                    </a:solidFill>
                  </a:rPr>
                  <a:t>群的二元运算</a:t>
                </a:r>
                <a:r>
                  <a:rPr lang="zh-CN" altLang="en-US" sz="2000" b="1">
                    <a:solidFill>
                      <a:srgbClr val="C00000"/>
                    </a:solidFill>
                  </a:rPr>
                  <a:t>满足消去律</a:t>
                </a: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是群，对任意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𝒄</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en-US" altLang="zh-CN" sz="2000" b="1">
                    <a:solidFill>
                      <a:schemeClr val="accent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𝒂𝒄</m:t>
                    </m:r>
                  </m:oMath>
                </a14:m>
                <a:r>
                  <a:rPr lang="zh-CN" altLang="en-US" sz="2000" b="1">
                    <a:solidFill>
                      <a:schemeClr val="accent2">
                        <a:lumMod val="50000"/>
                      </a:schemeClr>
                    </a:solidFill>
                  </a:rPr>
                  <a:t>蕴涵</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𝒄</m:t>
                    </m:r>
                  </m:oMath>
                </a14:m>
                <a:r>
                  <a:rPr lang="zh-CN" altLang="en-US" sz="2000" b="1">
                    <a:solidFill>
                      <a:schemeClr val="accent2">
                        <a:lumMod val="50000"/>
                      </a:schemeClr>
                    </a:solidFill>
                  </a:rPr>
                  <a:t>，同样</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𝒄𝒂</m:t>
                    </m:r>
                  </m:oMath>
                </a14:m>
                <a:r>
                  <a:rPr lang="zh-CN" altLang="en-US" sz="2000" b="1">
                    <a:solidFill>
                      <a:schemeClr val="accent2">
                        <a:lumMod val="50000"/>
                      </a:schemeClr>
                    </a:solidFill>
                  </a:rPr>
                  <a:t>蕴涵</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𝒄</m:t>
                    </m:r>
                  </m:oMath>
                </a14:m>
                <a:endParaRPr lang="en-US" altLang="zh-CN" sz="2000" b="1">
                  <a:solidFill>
                    <a:schemeClr val="accent2">
                      <a:lumMod val="50000"/>
                    </a:schemeClr>
                  </a:solidFill>
                </a:endParaRPr>
              </a:p>
              <a:p>
                <a:pPr>
                  <a:lnSpc>
                    <a:spcPts val="2800"/>
                  </a:lnSpc>
                  <a:spcBef>
                    <a:spcPts val="600"/>
                  </a:spcBef>
                  <a:spcAft>
                    <a:spcPts val="600"/>
                  </a:spcAft>
                </a:pPr>
                <a:r>
                  <a:rPr lang="en-US" altLang="zh-CN" sz="2000" b="1">
                    <a:solidFill>
                      <a:srgbClr val="002060"/>
                    </a:solidFill>
                  </a:rPr>
                  <a:t>【</a:t>
                </a:r>
                <a:r>
                  <a:rPr lang="zh-CN" altLang="en-US" sz="2000" b="1">
                    <a:solidFill>
                      <a:srgbClr val="002060"/>
                    </a:solidFill>
                  </a:rPr>
                  <a:t>证明</a:t>
                </a:r>
                <a:r>
                  <a:rPr lang="en-US" altLang="zh-CN" sz="2000" b="1">
                    <a:solidFill>
                      <a:srgbClr val="002060"/>
                    </a:solidFill>
                  </a:rPr>
                  <a:t>】</a:t>
                </a:r>
                <a:r>
                  <a:rPr lang="zh-CN" altLang="en-US" sz="2000" b="1">
                    <a:solidFill>
                      <a:srgbClr val="002060"/>
                    </a:solidFill>
                    <a:latin typeface="KaiTi" panose="02010609060101010101" pitchFamily="49" charset="-122"/>
                    <a:ea typeface="KaiTi" panose="02010609060101010101" pitchFamily="49" charset="-122"/>
                  </a:rPr>
                  <a:t>若</a:t>
                </a:r>
                <a14:m>
                  <m:oMath xmlns:m="http://schemas.openxmlformats.org/officeDocument/2006/math">
                    <m:r>
                      <a:rPr lang="en-US" altLang="zh-CN" sz="2000" b="1" i="1" smtClean="0">
                        <a:solidFill>
                          <a:srgbClr val="002060"/>
                        </a:solidFill>
                        <a:latin typeface="Cambria Math" panose="02040503050406030204" pitchFamily="18" charset="0"/>
                      </a:rPr>
                      <m:t>𝒂𝒃</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𝒂𝒄</m:t>
                    </m:r>
                  </m:oMath>
                </a14:m>
                <a:r>
                  <a:rPr lang="zh-CN" altLang="en-US" sz="2000" b="1">
                    <a:solidFill>
                      <a:srgbClr val="002060"/>
                    </a:solidFill>
                    <a:latin typeface="KaiTi" panose="02010609060101010101" pitchFamily="49" charset="-122"/>
                    <a:ea typeface="KaiTi" panose="02010609060101010101" pitchFamily="49" charset="-122"/>
                  </a:rPr>
                  <a:t>，则有</a:t>
                </a:r>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𝒂𝒃</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𝒂𝒄</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KaiTi" panose="02010609060101010101" pitchFamily="49" charset="-122"/>
                    <a:ea typeface="KaiTi" panose="02010609060101010101" pitchFamily="49" charset="-122"/>
                  </a:rPr>
                  <a:t>，而群运算满足结合律，因此</a:t>
                </a:r>
                <a14:m>
                  <m:oMath xmlns:m="http://schemas.openxmlformats.org/officeDocument/2006/math">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𝒂</m:t>
                        </m:r>
                      </m:e>
                      <m:sup>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sup>
                    </m:sSup>
                    <m:r>
                      <a:rPr lang="en-US" altLang="zh-CN" sz="2000" b="1" i="1">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𝒄</m:t>
                    </m:r>
                  </m:oMath>
                </a14:m>
                <a:r>
                  <a:rPr lang="zh-CN" altLang="en-US" sz="2000" b="1">
                    <a:solidFill>
                      <a:srgbClr val="002060"/>
                    </a:solidFill>
                    <a:latin typeface="KaiTi" panose="02010609060101010101" pitchFamily="49" charset="-122"/>
                    <a:ea typeface="KaiTi" panose="02010609060101010101" pitchFamily="49" charset="-122"/>
                  </a:rPr>
                  <a:t>，而</a:t>
                </a:r>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𝒆</m:t>
                    </m:r>
                  </m:oMath>
                </a14:m>
                <a:r>
                  <a:rPr lang="zh-CN" altLang="en-US" sz="2000" b="1">
                    <a:solidFill>
                      <a:srgbClr val="002060"/>
                    </a:solidFill>
                    <a:latin typeface="KaiTi" panose="02010609060101010101" pitchFamily="49" charset="-122"/>
                    <a:ea typeface="KaiTi" panose="02010609060101010101" pitchFamily="49" charset="-122"/>
                  </a:rPr>
                  <a:t>，</a:t>
                </a:r>
                <a14:m>
                  <m:oMath xmlns:m="http://schemas.openxmlformats.org/officeDocument/2006/math">
                    <m:r>
                      <a:rPr lang="en-US" altLang="zh-CN" sz="2000" b="1" i="1" smtClean="0">
                        <a:solidFill>
                          <a:srgbClr val="002060"/>
                        </a:solidFill>
                        <a:latin typeface="Cambria Math" panose="02040503050406030204" pitchFamily="18" charset="0"/>
                      </a:rPr>
                      <m:t>𝒆</m:t>
                    </m:r>
                  </m:oMath>
                </a14:m>
                <a:r>
                  <a:rPr lang="zh-CN" altLang="en-US" sz="2000" b="1">
                    <a:solidFill>
                      <a:srgbClr val="002060"/>
                    </a:solidFill>
                    <a:latin typeface="KaiTi" panose="02010609060101010101" pitchFamily="49" charset="-122"/>
                    <a:ea typeface="KaiTi" panose="02010609060101010101" pitchFamily="49" charset="-122"/>
                  </a:rPr>
                  <a:t>是单位元，从而有</a:t>
                </a:r>
                <a14:m>
                  <m:oMath xmlns:m="http://schemas.openxmlformats.org/officeDocument/2006/math">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𝒄</m:t>
                    </m:r>
                  </m:oMath>
                </a14:m>
                <a:r>
                  <a:rPr lang="zh-CN" altLang="en-US" sz="2000" b="1">
                    <a:solidFill>
                      <a:srgbClr val="002060"/>
                    </a:solidFill>
                    <a:latin typeface="KaiTi" panose="02010609060101010101" pitchFamily="49" charset="-122"/>
                    <a:ea typeface="KaiTi" panose="02010609060101010101" pitchFamily="49" charset="-122"/>
                  </a:rPr>
                  <a:t>。同理可证</a:t>
                </a:r>
                <a14:m>
                  <m:oMath xmlns:m="http://schemas.openxmlformats.org/officeDocument/2006/math">
                    <m:r>
                      <a:rPr lang="en-US" altLang="zh-CN" sz="2000" b="1" i="1" smtClean="0">
                        <a:solidFill>
                          <a:srgbClr val="002060"/>
                        </a:solidFill>
                        <a:latin typeface="Cambria Math" panose="02040503050406030204" pitchFamily="18" charset="0"/>
                      </a:rPr>
                      <m:t>𝒃𝒂</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𝒄𝒂</m:t>
                    </m:r>
                  </m:oMath>
                </a14:m>
                <a:r>
                  <a:rPr lang="zh-CN" altLang="en-US" sz="2000" b="1">
                    <a:solidFill>
                      <a:srgbClr val="002060"/>
                    </a:solidFill>
                    <a:latin typeface="KaiTi" panose="02010609060101010101" pitchFamily="49" charset="-122"/>
                    <a:ea typeface="KaiTi" panose="02010609060101010101" pitchFamily="49" charset="-122"/>
                  </a:rPr>
                  <a:t>蕴涵</a:t>
                </a:r>
                <a14:m>
                  <m:oMath xmlns:m="http://schemas.openxmlformats.org/officeDocument/2006/math">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𝒄</m:t>
                    </m:r>
                  </m:oMath>
                </a14:m>
                <a:r>
                  <a:rPr lang="zh-CN" altLang="en-US" sz="2000" b="1">
                    <a:solidFill>
                      <a:srgbClr val="002060"/>
                    </a:solidFill>
                    <a:latin typeface="KaiTi" panose="02010609060101010101" pitchFamily="49" charset="-122"/>
                    <a:ea typeface="KaiTi" panose="02010609060101010101" pitchFamily="49" charset="-122"/>
                  </a:rPr>
                  <a:t>。</a:t>
                </a:r>
                <a:endParaRPr lang="en-US" altLang="zh-CN" sz="2000" b="1">
                  <a:solidFill>
                    <a:srgbClr val="002060"/>
                  </a:solidFill>
                  <a:latin typeface="KaiTi" panose="02010609060101010101" pitchFamily="49" charset="-122"/>
                  <a:ea typeface="KaiTi" panose="02010609060101010101" pitchFamily="49" charset="-122"/>
                </a:endParaRPr>
              </a:p>
            </p:txBody>
          </p:sp>
        </mc:Choice>
        <mc:Fallback xmlns="">
          <p:sp>
            <p:nvSpPr>
              <p:cNvPr id="11" name="文本框 10">
                <a:extLst>
                  <a:ext uri="{FF2B5EF4-FFF2-40B4-BE49-F238E27FC236}">
                    <a16:creationId xmlns:a16="http://schemas.microsoft.com/office/drawing/2014/main" id="{ED030975-33DE-416F-AA24-2E55B1CC8805}"/>
                  </a:ext>
                </a:extLst>
              </p:cNvPr>
              <p:cNvSpPr txBox="1">
                <a:spLocks noRot="1" noChangeAspect="1" noMove="1" noResize="1" noEditPoints="1" noAdjustHandles="1" noChangeArrowheads="1" noChangeShapeType="1" noTextEdit="1"/>
              </p:cNvSpPr>
              <p:nvPr/>
            </p:nvSpPr>
            <p:spPr>
              <a:xfrm>
                <a:off x="635912" y="4253446"/>
                <a:ext cx="10920173" cy="1648528"/>
              </a:xfrm>
              <a:prstGeom prst="rect">
                <a:avLst/>
              </a:prstGeom>
              <a:blipFill>
                <a:blip r:embed="rId3"/>
                <a:stretch>
                  <a:fillRect l="-558" t="-370" r="-2902" b="-51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CC1ECF7-4DC3-428A-817A-7A136C48C136}"/>
                  </a:ext>
                </a:extLst>
              </p:cNvPr>
              <p:cNvSpPr txBox="1"/>
              <p:nvPr/>
            </p:nvSpPr>
            <p:spPr>
              <a:xfrm>
                <a:off x="635912" y="2690882"/>
                <a:ext cx="10920173" cy="1324465"/>
              </a:xfrm>
              <a:prstGeom prst="rect">
                <a:avLst/>
              </a:prstGeom>
              <a:solidFill>
                <a:schemeClr val="accent5">
                  <a:lumMod val="20000"/>
                  <a:lumOff val="80000"/>
                </a:schemeClr>
              </a:solidFill>
            </p:spPr>
            <p:txBody>
              <a:bodyPr wrap="square" rtlCol="0">
                <a:spAutoFit/>
              </a:bodyPr>
              <a:lstStyle/>
              <a:p>
                <a:pPr>
                  <a:lnSpc>
                    <a:spcPts val="2800"/>
                  </a:lnSpc>
                  <a:spcBef>
                    <a:spcPts val="600"/>
                  </a:spcBef>
                  <a:spcAft>
                    <a:spcPts val="600"/>
                  </a:spcAft>
                </a:pPr>
                <a:r>
                  <a:rPr lang="en-US" altLang="zh-CN" sz="2000" b="1">
                    <a:solidFill>
                      <a:schemeClr val="accent2">
                        <a:lumMod val="50000"/>
                      </a:schemeClr>
                    </a:solidFill>
                  </a:rPr>
                  <a:t>【</a:t>
                </a:r>
                <a:r>
                  <a:rPr lang="zh-CN" altLang="en-US" sz="2000" b="1">
                    <a:solidFill>
                      <a:schemeClr val="accent2">
                        <a:lumMod val="50000"/>
                      </a:schemeClr>
                    </a:solidFill>
                  </a:rPr>
                  <a:t>定理</a:t>
                </a:r>
                <a:r>
                  <a:rPr lang="en-US" altLang="zh-CN" sz="2000" b="1">
                    <a:solidFill>
                      <a:schemeClr val="accent2">
                        <a:lumMod val="50000"/>
                      </a:schemeClr>
                    </a:solidFill>
                  </a:rPr>
                  <a:t>】</a:t>
                </a: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是群。</a:t>
                </a:r>
                <a:r>
                  <a:rPr lang="en-US" altLang="zh-CN" sz="2000" b="1">
                    <a:solidFill>
                      <a:schemeClr val="accent2">
                        <a:lumMod val="50000"/>
                      </a:schemeClr>
                    </a:solidFill>
                  </a:rPr>
                  <a:t>(1)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rPr>
                  <a:t>；</a:t>
                </a:r>
                <a:r>
                  <a:rPr lang="en-US" altLang="zh-CN" sz="2000" b="1">
                    <a:solidFill>
                      <a:schemeClr val="accent2">
                        <a:lumMod val="50000"/>
                      </a:schemeClr>
                    </a:solidFill>
                  </a:rPr>
                  <a:t>(2)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 </m:t>
                    </m:r>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e>
                        </m:d>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r>
                      <a:rPr lang="en-US" altLang="zh-CN" sz="2000" b="1" i="1" smtClean="0">
                        <a:solidFill>
                          <a:schemeClr val="accent2">
                            <a:lumMod val="50000"/>
                          </a:schemeClr>
                        </a:solidFill>
                        <a:latin typeface="Cambria Math" panose="02040503050406030204" pitchFamily="18" charset="0"/>
                      </a:rPr>
                      <m:t>= </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𝒃</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oMath>
                </a14:m>
                <a:endParaRPr lang="en-US" altLang="zh-CN" sz="2000" b="1">
                  <a:solidFill>
                    <a:schemeClr val="accent2">
                      <a:lumMod val="50000"/>
                    </a:schemeClr>
                  </a:solidFill>
                </a:endParaRPr>
              </a:p>
              <a:p>
                <a:pPr>
                  <a:lnSpc>
                    <a:spcPts val="2800"/>
                  </a:lnSpc>
                  <a:spcBef>
                    <a:spcPts val="600"/>
                  </a:spcBef>
                  <a:spcAft>
                    <a:spcPts val="600"/>
                  </a:spcAft>
                </a:pPr>
                <a:r>
                  <a:rPr lang="en-US" altLang="zh-CN" sz="2000" b="1">
                    <a:solidFill>
                      <a:srgbClr val="002060"/>
                    </a:solidFill>
                  </a:rPr>
                  <a:t>【</a:t>
                </a:r>
                <a:r>
                  <a:rPr lang="zh-CN" altLang="en-US" sz="2000" b="1">
                    <a:solidFill>
                      <a:srgbClr val="002060"/>
                    </a:solidFill>
                  </a:rPr>
                  <a:t>证明</a:t>
                </a:r>
                <a:r>
                  <a:rPr lang="en-US" altLang="zh-CN" sz="2000" b="1">
                    <a:solidFill>
                      <a:srgbClr val="002060"/>
                    </a:solidFill>
                  </a:rPr>
                  <a:t>】</a:t>
                </a:r>
                <a:r>
                  <a:rPr lang="zh-CN" altLang="en-US" sz="2000" b="1">
                    <a:solidFill>
                      <a:srgbClr val="002060"/>
                    </a:solidFill>
                    <a:latin typeface="KaiTi" panose="02010609060101010101" pitchFamily="49" charset="-122"/>
                    <a:ea typeface="KaiTi" panose="02010609060101010101" pitchFamily="49" charset="-122"/>
                  </a:rPr>
                  <a:t>根据逆元的定义有</a:t>
                </a:r>
                <a14:m>
                  <m:oMath xmlns:m="http://schemas.openxmlformats.org/officeDocument/2006/math">
                    <m:r>
                      <a:rPr lang="en-US" altLang="zh-CN" sz="2000" b="1" i="1" smtClean="0">
                        <a:solidFill>
                          <a:srgbClr val="002060"/>
                        </a:solidFill>
                        <a:latin typeface="Cambria Math" panose="02040503050406030204" pitchFamily="18" charset="0"/>
                        <a:ea typeface="KaiTi" panose="02010609060101010101" pitchFamily="49" charset="-122"/>
                      </a:rPr>
                      <m:t>𝒂</m:t>
                    </m:r>
                  </m:oMath>
                </a14:m>
                <a:r>
                  <a:rPr lang="zh-CN" altLang="en-US" sz="2000" b="1">
                    <a:solidFill>
                      <a:srgbClr val="002060"/>
                    </a:solidFill>
                    <a:latin typeface="KaiTi" panose="02010609060101010101" pitchFamily="49" charset="-122"/>
                    <a:ea typeface="KaiTi" panose="02010609060101010101" pitchFamily="49" charset="-122"/>
                  </a:rPr>
                  <a:t>和</a:t>
                </a:r>
                <a14:m>
                  <m:oMath xmlns:m="http://schemas.openxmlformats.org/officeDocument/2006/math">
                    <m:sSup>
                      <m:sSupPr>
                        <m:ctrlPr>
                          <a:rPr lang="en-US" altLang="zh-CN" sz="2000" b="1" i="1" smtClean="0">
                            <a:solidFill>
                              <a:srgbClr val="002060"/>
                            </a:solidFill>
                            <a:latin typeface="Cambria Math" panose="02040503050406030204" pitchFamily="18" charset="0"/>
                            <a:ea typeface="KaiTi" panose="02010609060101010101" pitchFamily="49" charset="-122"/>
                          </a:rPr>
                        </m:ctrlPr>
                      </m:sSupPr>
                      <m:e>
                        <m:r>
                          <a:rPr lang="en-US" altLang="zh-CN" sz="2000" b="1" i="1" smtClean="0">
                            <a:solidFill>
                              <a:srgbClr val="002060"/>
                            </a:solidFill>
                            <a:latin typeface="Cambria Math" panose="02040503050406030204" pitchFamily="18" charset="0"/>
                            <a:ea typeface="KaiTi" panose="02010609060101010101" pitchFamily="49" charset="-122"/>
                          </a:rPr>
                          <m:t>𝒂</m:t>
                        </m:r>
                      </m:e>
                      <m:sup>
                        <m:r>
                          <a:rPr lang="en-US" altLang="zh-CN" sz="2000" b="1" i="1" smtClean="0">
                            <a:solidFill>
                              <a:srgbClr val="002060"/>
                            </a:solidFill>
                            <a:latin typeface="Cambria Math" panose="02040503050406030204" pitchFamily="18" charset="0"/>
                            <a:ea typeface="KaiTi" panose="02010609060101010101" pitchFamily="49" charset="-122"/>
                          </a:rPr>
                          <m:t>−</m:t>
                        </m:r>
                        <m:r>
                          <a:rPr lang="en-US" altLang="zh-CN" sz="2000" b="1" i="1" smtClean="0">
                            <a:solidFill>
                              <a:srgbClr val="002060"/>
                            </a:solidFill>
                            <a:latin typeface="Cambria Math" panose="02040503050406030204" pitchFamily="18" charset="0"/>
                            <a:ea typeface="KaiTi" panose="02010609060101010101" pitchFamily="49" charset="-122"/>
                          </a:rPr>
                          <m:t>𝟏</m:t>
                        </m:r>
                      </m:sup>
                    </m:sSup>
                  </m:oMath>
                </a14:m>
                <a:r>
                  <a:rPr lang="zh-CN" altLang="en-US" sz="2000" b="1">
                    <a:solidFill>
                      <a:srgbClr val="002060"/>
                    </a:solidFill>
                    <a:latin typeface="KaiTi" panose="02010609060101010101" pitchFamily="49" charset="-122"/>
                    <a:ea typeface="KaiTi" panose="02010609060101010101" pitchFamily="49" charset="-122"/>
                  </a:rPr>
                  <a:t>互为逆元。而</a:t>
                </a:r>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𝒃</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𝒂𝒃</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𝒃</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𝒃</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𝒆𝒃</m:t>
                    </m:r>
                    <m:r>
                      <a:rPr lang="en-US" altLang="zh-CN" sz="2000" b="1" i="1" smtClean="0">
                        <a:solidFill>
                          <a:srgbClr val="002060"/>
                        </a:solidFill>
                        <a:latin typeface="Cambria Math" panose="02040503050406030204" pitchFamily="18" charset="0"/>
                      </a:rPr>
                      <m:t>=</m:t>
                    </m:r>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𝒃</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𝒆</m:t>
                    </m:r>
                  </m:oMath>
                </a14:m>
                <a:r>
                  <a:rPr lang="zh-CN" altLang="en-US" sz="2000" b="1">
                    <a:solidFill>
                      <a:srgbClr val="002060"/>
                    </a:solidFill>
                    <a:latin typeface="KaiTi" panose="02010609060101010101" pitchFamily="49" charset="-122"/>
                    <a:ea typeface="KaiTi" panose="02010609060101010101" pitchFamily="49" charset="-122"/>
                  </a:rPr>
                  <a:t>，类似地</a:t>
                </a:r>
                <a14:m>
                  <m:oMath xmlns:m="http://schemas.openxmlformats.org/officeDocument/2006/math">
                    <m:r>
                      <a:rPr lang="en-US" altLang="zh-CN" sz="2000" b="1" i="1" smtClean="0">
                        <a:solidFill>
                          <a:srgbClr val="002060"/>
                        </a:solidFill>
                        <a:latin typeface="Cambria Math" panose="02040503050406030204" pitchFamily="18" charset="0"/>
                        <a:ea typeface="KaiTi" panose="02010609060101010101" pitchFamily="49" charset="-122"/>
                      </a:rPr>
                      <m:t>𝒂𝒃</m:t>
                    </m:r>
                    <m:d>
                      <m:dPr>
                        <m:ctrlPr>
                          <a:rPr lang="en-US" altLang="zh-CN" sz="2000" b="1" i="1" smtClean="0">
                            <a:solidFill>
                              <a:srgbClr val="002060"/>
                            </a:solidFill>
                            <a:latin typeface="Cambria Math" panose="02040503050406030204" pitchFamily="18" charset="0"/>
                            <a:ea typeface="KaiTi" panose="02010609060101010101" pitchFamily="49" charset="-122"/>
                          </a:rPr>
                        </m:ctrlPr>
                      </m:dPr>
                      <m:e>
                        <m:sSup>
                          <m:sSupPr>
                            <m:ctrlPr>
                              <a:rPr lang="en-US" altLang="zh-CN" sz="2000" b="1" i="1" smtClean="0">
                                <a:solidFill>
                                  <a:srgbClr val="002060"/>
                                </a:solidFill>
                                <a:latin typeface="Cambria Math" panose="02040503050406030204" pitchFamily="18" charset="0"/>
                                <a:ea typeface="KaiTi" panose="02010609060101010101" pitchFamily="49" charset="-122"/>
                              </a:rPr>
                            </m:ctrlPr>
                          </m:sSupPr>
                          <m:e>
                            <m:r>
                              <a:rPr lang="en-US" altLang="zh-CN" sz="2000" b="1" i="1" smtClean="0">
                                <a:solidFill>
                                  <a:srgbClr val="002060"/>
                                </a:solidFill>
                                <a:latin typeface="Cambria Math" panose="02040503050406030204" pitchFamily="18" charset="0"/>
                                <a:ea typeface="KaiTi" panose="02010609060101010101" pitchFamily="49" charset="-122"/>
                              </a:rPr>
                              <m:t>𝒃</m:t>
                            </m:r>
                          </m:e>
                          <m:sup>
                            <m:r>
                              <a:rPr lang="en-US" altLang="zh-CN" sz="2000" b="1" i="1" smtClean="0">
                                <a:solidFill>
                                  <a:srgbClr val="002060"/>
                                </a:solidFill>
                                <a:latin typeface="Cambria Math" panose="02040503050406030204" pitchFamily="18" charset="0"/>
                                <a:ea typeface="KaiTi" panose="02010609060101010101" pitchFamily="49" charset="-122"/>
                              </a:rPr>
                              <m:t>−</m:t>
                            </m:r>
                            <m:r>
                              <a:rPr lang="en-US" altLang="zh-CN" sz="2000" b="1" i="1" smtClean="0">
                                <a:solidFill>
                                  <a:srgbClr val="002060"/>
                                </a:solidFill>
                                <a:latin typeface="Cambria Math" panose="02040503050406030204" pitchFamily="18" charset="0"/>
                                <a:ea typeface="KaiTi" panose="02010609060101010101" pitchFamily="49" charset="-122"/>
                              </a:rPr>
                              <m:t>𝟏</m:t>
                            </m:r>
                          </m:sup>
                        </m:sSup>
                        <m:sSup>
                          <m:sSupPr>
                            <m:ctrlPr>
                              <a:rPr lang="en-US" altLang="zh-CN" sz="2000" b="1" i="1" smtClean="0">
                                <a:solidFill>
                                  <a:srgbClr val="002060"/>
                                </a:solidFill>
                                <a:latin typeface="Cambria Math" panose="02040503050406030204" pitchFamily="18" charset="0"/>
                                <a:ea typeface="KaiTi" panose="02010609060101010101" pitchFamily="49" charset="-122"/>
                              </a:rPr>
                            </m:ctrlPr>
                          </m:sSupPr>
                          <m:e>
                            <m:r>
                              <a:rPr lang="en-US" altLang="zh-CN" sz="2000" b="1" i="1" smtClean="0">
                                <a:solidFill>
                                  <a:srgbClr val="002060"/>
                                </a:solidFill>
                                <a:latin typeface="Cambria Math" panose="02040503050406030204" pitchFamily="18" charset="0"/>
                                <a:ea typeface="KaiTi" panose="02010609060101010101" pitchFamily="49" charset="-122"/>
                              </a:rPr>
                              <m:t>𝒂</m:t>
                            </m:r>
                          </m:e>
                          <m:sup>
                            <m:r>
                              <a:rPr lang="en-US" altLang="zh-CN" sz="2000" b="1" i="1" smtClean="0">
                                <a:solidFill>
                                  <a:srgbClr val="002060"/>
                                </a:solidFill>
                                <a:latin typeface="Cambria Math" panose="02040503050406030204" pitchFamily="18" charset="0"/>
                                <a:ea typeface="KaiTi" panose="02010609060101010101" pitchFamily="49" charset="-122"/>
                              </a:rPr>
                              <m:t>−</m:t>
                            </m:r>
                            <m:r>
                              <a:rPr lang="en-US" altLang="zh-CN" sz="2000" b="1" i="1" smtClean="0">
                                <a:solidFill>
                                  <a:srgbClr val="002060"/>
                                </a:solidFill>
                                <a:latin typeface="Cambria Math" panose="02040503050406030204" pitchFamily="18" charset="0"/>
                                <a:ea typeface="KaiTi" panose="02010609060101010101" pitchFamily="49" charset="-122"/>
                              </a:rPr>
                              <m:t>𝟏</m:t>
                            </m:r>
                          </m:sup>
                        </m:sSup>
                      </m:e>
                    </m:d>
                    <m:r>
                      <a:rPr lang="en-US" altLang="zh-CN" sz="2000" b="1" i="1" smtClean="0">
                        <a:solidFill>
                          <a:srgbClr val="002060"/>
                        </a:solidFill>
                        <a:latin typeface="Cambria Math" panose="02040503050406030204" pitchFamily="18" charset="0"/>
                        <a:ea typeface="KaiTi" panose="02010609060101010101" pitchFamily="49" charset="-122"/>
                      </a:rPr>
                      <m:t>=</m:t>
                    </m:r>
                    <m:r>
                      <a:rPr lang="en-US" altLang="zh-CN" sz="2000" b="1" i="1" smtClean="0">
                        <a:solidFill>
                          <a:srgbClr val="002060"/>
                        </a:solidFill>
                        <a:latin typeface="Cambria Math" panose="02040503050406030204" pitchFamily="18" charset="0"/>
                        <a:ea typeface="KaiTi" panose="02010609060101010101" pitchFamily="49" charset="-122"/>
                      </a:rPr>
                      <m:t>𝒆</m:t>
                    </m:r>
                  </m:oMath>
                </a14:m>
                <a:r>
                  <a:rPr lang="zh-CN" altLang="en-US" sz="2000" b="1">
                    <a:solidFill>
                      <a:srgbClr val="002060"/>
                    </a:solidFill>
                    <a:latin typeface="KaiTi" panose="02010609060101010101" pitchFamily="49" charset="-122"/>
                    <a:ea typeface="KaiTi" panose="02010609060101010101" pitchFamily="49" charset="-122"/>
                  </a:rPr>
                  <a:t>，因此</a:t>
                </a:r>
                <a14:m>
                  <m:oMath xmlns:m="http://schemas.openxmlformats.org/officeDocument/2006/math">
                    <m:r>
                      <a:rPr lang="en-US" altLang="zh-CN" sz="2000" b="1" i="1" smtClean="0">
                        <a:solidFill>
                          <a:srgbClr val="002060"/>
                        </a:solidFill>
                        <a:latin typeface="Cambria Math" panose="02040503050406030204" pitchFamily="18" charset="0"/>
                        <a:ea typeface="KaiTi" panose="02010609060101010101" pitchFamily="49" charset="-122"/>
                      </a:rPr>
                      <m:t>𝒂𝒃</m:t>
                    </m:r>
                  </m:oMath>
                </a14:m>
                <a:r>
                  <a:rPr lang="zh-CN" altLang="en-US" sz="2000" b="1">
                    <a:solidFill>
                      <a:srgbClr val="002060"/>
                    </a:solidFill>
                    <a:latin typeface="KaiTi" panose="02010609060101010101" pitchFamily="49" charset="-122"/>
                    <a:ea typeface="KaiTi" panose="02010609060101010101" pitchFamily="49" charset="-122"/>
                  </a:rPr>
                  <a:t>与</a:t>
                </a:r>
                <a14:m>
                  <m:oMath xmlns:m="http://schemas.openxmlformats.org/officeDocument/2006/math">
                    <m:sSup>
                      <m:sSupPr>
                        <m:ctrlPr>
                          <a:rPr lang="en-US" altLang="zh-CN" sz="2000" b="1" i="1" smtClean="0">
                            <a:solidFill>
                              <a:srgbClr val="002060"/>
                            </a:solidFill>
                            <a:latin typeface="Cambria Math" panose="02040503050406030204" pitchFamily="18" charset="0"/>
                            <a:ea typeface="KaiTi" panose="02010609060101010101" pitchFamily="49" charset="-122"/>
                          </a:rPr>
                        </m:ctrlPr>
                      </m:sSupPr>
                      <m:e>
                        <m:r>
                          <a:rPr lang="en-US" altLang="zh-CN" sz="2000" b="1" i="1" smtClean="0">
                            <a:solidFill>
                              <a:srgbClr val="002060"/>
                            </a:solidFill>
                            <a:latin typeface="Cambria Math" panose="02040503050406030204" pitchFamily="18" charset="0"/>
                            <a:ea typeface="KaiTi" panose="02010609060101010101" pitchFamily="49" charset="-122"/>
                          </a:rPr>
                          <m:t>𝒃</m:t>
                        </m:r>
                      </m:e>
                      <m:sup>
                        <m:r>
                          <a:rPr lang="en-US" altLang="zh-CN" sz="2000" b="1" i="1" smtClean="0">
                            <a:solidFill>
                              <a:srgbClr val="002060"/>
                            </a:solidFill>
                            <a:latin typeface="Cambria Math" panose="02040503050406030204" pitchFamily="18" charset="0"/>
                            <a:ea typeface="KaiTi" panose="02010609060101010101" pitchFamily="49" charset="-122"/>
                          </a:rPr>
                          <m:t>−</m:t>
                        </m:r>
                        <m:r>
                          <a:rPr lang="en-US" altLang="zh-CN" sz="2000" b="1" i="1" smtClean="0">
                            <a:solidFill>
                              <a:srgbClr val="002060"/>
                            </a:solidFill>
                            <a:latin typeface="Cambria Math" panose="02040503050406030204" pitchFamily="18" charset="0"/>
                            <a:ea typeface="KaiTi" panose="02010609060101010101" pitchFamily="49" charset="-122"/>
                          </a:rPr>
                          <m:t>𝟏</m:t>
                        </m:r>
                      </m:sup>
                    </m:sSup>
                    <m:sSup>
                      <m:sSupPr>
                        <m:ctrlPr>
                          <a:rPr lang="en-US" altLang="zh-CN" sz="2000" b="1" i="1" smtClean="0">
                            <a:solidFill>
                              <a:srgbClr val="002060"/>
                            </a:solidFill>
                            <a:latin typeface="Cambria Math" panose="02040503050406030204" pitchFamily="18" charset="0"/>
                            <a:ea typeface="KaiTi" panose="02010609060101010101" pitchFamily="49" charset="-122"/>
                          </a:rPr>
                        </m:ctrlPr>
                      </m:sSupPr>
                      <m:e>
                        <m:r>
                          <a:rPr lang="en-US" altLang="zh-CN" sz="2000" b="1" i="1" smtClean="0">
                            <a:solidFill>
                              <a:srgbClr val="002060"/>
                            </a:solidFill>
                            <a:latin typeface="Cambria Math" panose="02040503050406030204" pitchFamily="18" charset="0"/>
                            <a:ea typeface="KaiTi" panose="02010609060101010101" pitchFamily="49" charset="-122"/>
                          </a:rPr>
                          <m:t>𝒂</m:t>
                        </m:r>
                      </m:e>
                      <m:sup>
                        <m:r>
                          <a:rPr lang="en-US" altLang="zh-CN" sz="2000" b="1" i="1" smtClean="0">
                            <a:solidFill>
                              <a:srgbClr val="002060"/>
                            </a:solidFill>
                            <a:latin typeface="Cambria Math" panose="02040503050406030204" pitchFamily="18" charset="0"/>
                            <a:ea typeface="KaiTi" panose="02010609060101010101" pitchFamily="49" charset="-122"/>
                          </a:rPr>
                          <m:t>−</m:t>
                        </m:r>
                        <m:r>
                          <a:rPr lang="en-US" altLang="zh-CN" sz="2000" b="1" i="1" smtClean="0">
                            <a:solidFill>
                              <a:srgbClr val="002060"/>
                            </a:solidFill>
                            <a:latin typeface="Cambria Math" panose="02040503050406030204" pitchFamily="18" charset="0"/>
                            <a:ea typeface="KaiTi" panose="02010609060101010101" pitchFamily="49" charset="-122"/>
                          </a:rPr>
                          <m:t>𝟏</m:t>
                        </m:r>
                      </m:sup>
                    </m:sSup>
                  </m:oMath>
                </a14:m>
                <a:r>
                  <a:rPr lang="zh-CN" altLang="en-US" sz="2000" b="1">
                    <a:solidFill>
                      <a:srgbClr val="002060"/>
                    </a:solidFill>
                    <a:latin typeface="KaiTi" panose="02010609060101010101" pitchFamily="49" charset="-122"/>
                    <a:ea typeface="KaiTi" panose="02010609060101010101" pitchFamily="49" charset="-122"/>
                  </a:rPr>
                  <a:t>互为逆元。</a:t>
                </a:r>
                <a:endParaRPr lang="en-US" altLang="zh-CN" sz="2000" b="1">
                  <a:solidFill>
                    <a:srgbClr val="002060"/>
                  </a:solidFill>
                  <a:latin typeface="KaiTi" panose="02010609060101010101" pitchFamily="49" charset="-122"/>
                  <a:ea typeface="KaiTi" panose="02010609060101010101" pitchFamily="49" charset="-122"/>
                </a:endParaRPr>
              </a:p>
            </p:txBody>
          </p:sp>
        </mc:Choice>
        <mc:Fallback xmlns="">
          <p:sp>
            <p:nvSpPr>
              <p:cNvPr id="12" name="文本框 11">
                <a:extLst>
                  <a:ext uri="{FF2B5EF4-FFF2-40B4-BE49-F238E27FC236}">
                    <a16:creationId xmlns:a16="http://schemas.microsoft.com/office/drawing/2014/main" id="{7CC1ECF7-4DC3-428A-817A-7A136C48C136}"/>
                  </a:ext>
                </a:extLst>
              </p:cNvPr>
              <p:cNvSpPr txBox="1">
                <a:spLocks noRot="1" noChangeAspect="1" noMove="1" noResize="1" noEditPoints="1" noAdjustHandles="1" noChangeArrowheads="1" noChangeShapeType="1" noTextEdit="1"/>
              </p:cNvSpPr>
              <p:nvPr/>
            </p:nvSpPr>
            <p:spPr>
              <a:xfrm>
                <a:off x="635912" y="2690882"/>
                <a:ext cx="10920173" cy="1324465"/>
              </a:xfrm>
              <a:prstGeom prst="rect">
                <a:avLst/>
              </a:prstGeom>
              <a:blipFill>
                <a:blip r:embed="rId4"/>
                <a:stretch>
                  <a:fillRect l="-558" b="-3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081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a:extLst>
              <a:ext uri="{FF2B5EF4-FFF2-40B4-BE49-F238E27FC236}">
                <a16:creationId xmlns:a16="http://schemas.microsoft.com/office/drawing/2014/main" id="{79056CBA-67BE-484D-9676-35018B49E4B3}"/>
              </a:ext>
            </a:extLst>
          </p:cNvPr>
          <p:cNvSpPr/>
          <p:nvPr/>
        </p:nvSpPr>
        <p:spPr>
          <a:xfrm>
            <a:off x="1002687" y="4408039"/>
            <a:ext cx="10247586" cy="774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99FA219D-40DC-4A2E-80CD-8BF40CEABF26}"/>
              </a:ext>
            </a:extLst>
          </p:cNvPr>
          <p:cNvSpPr/>
          <p:nvPr/>
        </p:nvSpPr>
        <p:spPr>
          <a:xfrm>
            <a:off x="1002687" y="1675166"/>
            <a:ext cx="10247586" cy="1900454"/>
          </a:xfrm>
          <a:prstGeom prst="roundRect">
            <a:avLst>
              <a:gd name="adj" fmla="val 78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12</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群的判定定理</a:t>
            </a:r>
            <a:r>
              <a:rPr lang="en-US" altLang="zh-CN"/>
              <a:t>*</a:t>
            </a:r>
            <a:endParaRPr lang="zh-CN" altLang="en-US"/>
          </a:p>
        </p:txBody>
      </p:sp>
      <p:pic>
        <p:nvPicPr>
          <p:cNvPr id="3" name="图片 2">
            <a:extLst>
              <a:ext uri="{FF2B5EF4-FFF2-40B4-BE49-F238E27FC236}">
                <a16:creationId xmlns:a16="http://schemas.microsoft.com/office/drawing/2014/main" id="{B6F20907-73A1-4B84-915C-B7786DC2BC32}"/>
              </a:ext>
            </a:extLst>
          </p:cNvPr>
          <p:cNvPicPr>
            <a:picLocks noChangeAspect="1"/>
          </p:cNvPicPr>
          <p:nvPr/>
        </p:nvPicPr>
        <p:blipFill>
          <a:blip r:embed="rId2"/>
          <a:stretch>
            <a:fillRect/>
          </a:stretch>
        </p:blipFill>
        <p:spPr>
          <a:xfrm>
            <a:off x="1063645" y="1752636"/>
            <a:ext cx="10064707" cy="1745511"/>
          </a:xfrm>
          <a:prstGeom prst="rect">
            <a:avLst/>
          </a:prstGeom>
        </p:spPr>
      </p:pic>
      <p:pic>
        <p:nvPicPr>
          <p:cNvPr id="11" name="图片 10">
            <a:extLst>
              <a:ext uri="{FF2B5EF4-FFF2-40B4-BE49-F238E27FC236}">
                <a16:creationId xmlns:a16="http://schemas.microsoft.com/office/drawing/2014/main" id="{03F74A97-74F5-45FB-9ACE-5C9C922AB2B1}"/>
              </a:ext>
            </a:extLst>
          </p:cNvPr>
          <p:cNvPicPr>
            <a:picLocks noChangeAspect="1"/>
          </p:cNvPicPr>
          <p:nvPr/>
        </p:nvPicPr>
        <p:blipFill>
          <a:blip r:embed="rId3"/>
          <a:stretch>
            <a:fillRect/>
          </a:stretch>
        </p:blipFill>
        <p:spPr>
          <a:xfrm>
            <a:off x="1063645" y="4469162"/>
            <a:ext cx="10064708" cy="656568"/>
          </a:xfrm>
          <a:prstGeom prst="rect">
            <a:avLst/>
          </a:prstGeom>
        </p:spPr>
      </p:pic>
    </p:spTree>
    <p:extLst>
      <p:ext uri="{BB962C8B-B14F-4D97-AF65-F5344CB8AC3E}">
        <p14:creationId xmlns:p14="http://schemas.microsoft.com/office/powerpoint/2010/main" val="1423100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13</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群的基本性质</a:t>
            </a:r>
            <a:r>
              <a:rPr lang="en-US" altLang="zh-CN"/>
              <a:t>-</a:t>
            </a:r>
            <a:r>
              <a:rPr lang="zh-CN" altLang="en-US"/>
              <a:t>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F09D06C-5CA9-4078-B386-5436D76A209B}"/>
                  </a:ext>
                </a:extLst>
              </p:cNvPr>
              <p:cNvSpPr txBox="1"/>
              <p:nvPr/>
            </p:nvSpPr>
            <p:spPr>
              <a:xfrm>
                <a:off x="1130938" y="1333185"/>
                <a:ext cx="9930121" cy="1147365"/>
              </a:xfrm>
              <a:prstGeom prst="rect">
                <a:avLst/>
              </a:prstGeom>
              <a:solidFill>
                <a:schemeClr val="accent6">
                  <a:lumMod val="20000"/>
                  <a:lumOff val="80000"/>
                </a:schemeClr>
              </a:solidFill>
            </p:spPr>
            <p:txBody>
              <a:bodyPr wrap="square">
                <a:spAutoFit/>
              </a:bodyPr>
              <a:lstStyle/>
              <a:p>
                <a:pPr>
                  <a:lnSpc>
                    <a:spcPts val="2800"/>
                  </a:lnSpc>
                </a:pPr>
                <a:r>
                  <a:rPr lang="zh-CN" altLang="en-US" sz="2000" b="1">
                    <a:solidFill>
                      <a:schemeClr val="accent2">
                        <a:lumMod val="50000"/>
                      </a:schemeClr>
                    </a:solidFill>
                  </a:rPr>
                  <a:t>给定非空集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及其上的二元运算（假定是乘法运算而省略其运算符号）满足：</a:t>
                </a:r>
                <a:r>
                  <a:rPr lang="en-US" altLang="zh-CN" sz="2000" b="1">
                    <a:solidFill>
                      <a:schemeClr val="accent2">
                        <a:lumMod val="50000"/>
                      </a:schemeClr>
                    </a:solidFill>
                  </a:rPr>
                  <a:t>(1) </a:t>
                </a:r>
                <a:r>
                  <a:rPr lang="zh-CN" altLang="en-US" sz="2000" b="1">
                    <a:solidFill>
                      <a:schemeClr val="accent2">
                        <a:lumMod val="50000"/>
                      </a:schemeClr>
                    </a:solidFill>
                  </a:rPr>
                  <a:t>该运算有左单位元</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𝒆</m:t>
                    </m:r>
                  </m:oMath>
                </a14:m>
                <a:r>
                  <a:rPr lang="zh-CN" altLang="en-US" sz="2000" b="1">
                    <a:solidFill>
                      <a:schemeClr val="accent2">
                        <a:lumMod val="50000"/>
                      </a:schemeClr>
                    </a:solidFill>
                  </a:rPr>
                  <a:t>，即</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有</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𝒆𝒂</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rPr>
                  <a:t>；且 </a:t>
                </a:r>
                <a:r>
                  <a:rPr lang="en-US" altLang="zh-CN" sz="2000" b="1">
                    <a:solidFill>
                      <a:schemeClr val="accent2">
                        <a:lumMod val="50000"/>
                      </a:schemeClr>
                    </a:solidFill>
                  </a:rPr>
                  <a:t>(2) </a:t>
                </a:r>
                <a:r>
                  <a:rPr lang="zh-CN" altLang="en-US" sz="2000" b="1">
                    <a:solidFill>
                      <a:schemeClr val="accent2">
                        <a:lumMod val="50000"/>
                      </a:schemeClr>
                    </a:solidFill>
                  </a:rPr>
                  <a:t>对关于该左单位元，每个元素有右逆，即任意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，存在</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oMath>
                </a14:m>
                <a:r>
                  <a:rPr lang="zh-CN" altLang="en-US" sz="2000" b="1">
                    <a:solidFill>
                      <a:schemeClr val="accent2">
                        <a:lumMod val="50000"/>
                      </a:schemeClr>
                    </a:solidFill>
                  </a:rPr>
                  <a:t>使得</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𝒂𝒃</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𝒆</m:t>
                    </m:r>
                  </m:oMath>
                </a14:m>
                <a:r>
                  <a:rPr lang="zh-CN" altLang="en-US" sz="2000" b="1">
                    <a:solidFill>
                      <a:schemeClr val="accent2">
                        <a:lumMod val="50000"/>
                      </a:schemeClr>
                    </a:solidFill>
                  </a:rPr>
                  <a:t>。请问</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关于该运算是否一定构成群？</a:t>
                </a:r>
              </a:p>
            </p:txBody>
          </p:sp>
        </mc:Choice>
        <mc:Fallback xmlns="">
          <p:sp>
            <p:nvSpPr>
              <p:cNvPr id="11" name="文本框 10">
                <a:extLst>
                  <a:ext uri="{FF2B5EF4-FFF2-40B4-BE49-F238E27FC236}">
                    <a16:creationId xmlns:a16="http://schemas.microsoft.com/office/drawing/2014/main" id="{BF09D06C-5CA9-4078-B386-5436D76A209B}"/>
                  </a:ext>
                </a:extLst>
              </p:cNvPr>
              <p:cNvSpPr txBox="1">
                <a:spLocks noRot="1" noChangeAspect="1" noMove="1" noResize="1" noEditPoints="1" noAdjustHandles="1" noChangeArrowheads="1" noChangeShapeType="1" noTextEdit="1"/>
              </p:cNvSpPr>
              <p:nvPr/>
            </p:nvSpPr>
            <p:spPr>
              <a:xfrm>
                <a:off x="1130938" y="1333185"/>
                <a:ext cx="9930121" cy="1147365"/>
              </a:xfrm>
              <a:prstGeom prst="rect">
                <a:avLst/>
              </a:prstGeom>
              <a:blipFill>
                <a:blip r:embed="rId2"/>
                <a:stretch>
                  <a:fillRect l="-676" t="-532" r="-184" b="-85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520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14</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群的基本性质</a:t>
            </a:r>
            <a:r>
              <a:rPr lang="en-US" altLang="zh-CN"/>
              <a:t>-</a:t>
            </a:r>
            <a:r>
              <a:rPr lang="zh-CN" altLang="en-US"/>
              <a:t>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F09D06C-5CA9-4078-B386-5436D76A209B}"/>
                  </a:ext>
                </a:extLst>
              </p:cNvPr>
              <p:cNvSpPr txBox="1"/>
              <p:nvPr/>
            </p:nvSpPr>
            <p:spPr>
              <a:xfrm>
                <a:off x="1130938" y="1333185"/>
                <a:ext cx="9930121" cy="1147365"/>
              </a:xfrm>
              <a:prstGeom prst="rect">
                <a:avLst/>
              </a:prstGeom>
              <a:solidFill>
                <a:schemeClr val="accent6">
                  <a:lumMod val="20000"/>
                  <a:lumOff val="80000"/>
                </a:schemeClr>
              </a:solidFill>
            </p:spPr>
            <p:txBody>
              <a:bodyPr wrap="square">
                <a:spAutoFit/>
              </a:bodyPr>
              <a:lstStyle/>
              <a:p>
                <a:pPr>
                  <a:lnSpc>
                    <a:spcPts val="2800"/>
                  </a:lnSpc>
                </a:pPr>
                <a:r>
                  <a:rPr lang="zh-CN" altLang="en-US" sz="2000" b="1">
                    <a:solidFill>
                      <a:schemeClr val="accent2">
                        <a:lumMod val="50000"/>
                      </a:schemeClr>
                    </a:solidFill>
                  </a:rPr>
                  <a:t>给定非空集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及其上的二元运算（假定是乘法运算而省略其运算符号）满足：</a:t>
                </a:r>
                <a:r>
                  <a:rPr lang="en-US" altLang="zh-CN" sz="2000" b="1">
                    <a:solidFill>
                      <a:schemeClr val="accent2">
                        <a:lumMod val="50000"/>
                      </a:schemeClr>
                    </a:solidFill>
                  </a:rPr>
                  <a:t>(1) </a:t>
                </a:r>
                <a:r>
                  <a:rPr lang="zh-CN" altLang="en-US" sz="2000" b="1">
                    <a:solidFill>
                      <a:schemeClr val="accent2">
                        <a:lumMod val="50000"/>
                      </a:schemeClr>
                    </a:solidFill>
                  </a:rPr>
                  <a:t>该运算有左单位元</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𝒆</m:t>
                    </m:r>
                  </m:oMath>
                </a14:m>
                <a:r>
                  <a:rPr lang="zh-CN" altLang="en-US" sz="2000" b="1">
                    <a:solidFill>
                      <a:schemeClr val="accent2">
                        <a:lumMod val="50000"/>
                      </a:schemeClr>
                    </a:solidFill>
                  </a:rPr>
                  <a:t>，即</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有</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𝒆𝒂</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rPr>
                  <a:t>；且 </a:t>
                </a:r>
                <a:r>
                  <a:rPr lang="en-US" altLang="zh-CN" sz="2000" b="1">
                    <a:solidFill>
                      <a:schemeClr val="accent2">
                        <a:lumMod val="50000"/>
                      </a:schemeClr>
                    </a:solidFill>
                  </a:rPr>
                  <a:t>(2) </a:t>
                </a:r>
                <a:r>
                  <a:rPr lang="zh-CN" altLang="en-US" sz="2000" b="1">
                    <a:solidFill>
                      <a:schemeClr val="accent2">
                        <a:lumMod val="50000"/>
                      </a:schemeClr>
                    </a:solidFill>
                  </a:rPr>
                  <a:t>对关于该左单位元，每个元素有右逆，即任意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，存在</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oMath>
                </a14:m>
                <a:r>
                  <a:rPr lang="zh-CN" altLang="en-US" sz="2000" b="1">
                    <a:solidFill>
                      <a:schemeClr val="accent2">
                        <a:lumMod val="50000"/>
                      </a:schemeClr>
                    </a:solidFill>
                  </a:rPr>
                  <a:t>使得</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𝒂𝒃</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𝒆</m:t>
                    </m:r>
                  </m:oMath>
                </a14:m>
                <a:r>
                  <a:rPr lang="zh-CN" altLang="en-US" sz="2000" b="1">
                    <a:solidFill>
                      <a:schemeClr val="accent2">
                        <a:lumMod val="50000"/>
                      </a:schemeClr>
                    </a:solidFill>
                  </a:rPr>
                  <a:t>。请问</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关于该运算是否一定构成群？</a:t>
                </a:r>
              </a:p>
            </p:txBody>
          </p:sp>
        </mc:Choice>
        <mc:Fallback xmlns="">
          <p:sp>
            <p:nvSpPr>
              <p:cNvPr id="11" name="文本框 10">
                <a:extLst>
                  <a:ext uri="{FF2B5EF4-FFF2-40B4-BE49-F238E27FC236}">
                    <a16:creationId xmlns:a16="http://schemas.microsoft.com/office/drawing/2014/main" id="{BF09D06C-5CA9-4078-B386-5436D76A209B}"/>
                  </a:ext>
                </a:extLst>
              </p:cNvPr>
              <p:cNvSpPr txBox="1">
                <a:spLocks noRot="1" noChangeAspect="1" noMove="1" noResize="1" noEditPoints="1" noAdjustHandles="1" noChangeArrowheads="1" noChangeShapeType="1" noTextEdit="1"/>
              </p:cNvSpPr>
              <p:nvPr/>
            </p:nvSpPr>
            <p:spPr>
              <a:xfrm>
                <a:off x="1130938" y="1333185"/>
                <a:ext cx="9930121" cy="1147365"/>
              </a:xfrm>
              <a:prstGeom prst="rect">
                <a:avLst/>
              </a:prstGeom>
              <a:blipFill>
                <a:blip r:embed="rId2"/>
                <a:stretch>
                  <a:fillRect l="-676" t="-532" r="-184" b="-8511"/>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D82F6CE7-08B2-4EB2-8CB5-401B8DCC98FC}"/>
              </a:ext>
            </a:extLst>
          </p:cNvPr>
          <p:cNvPicPr>
            <a:picLocks noChangeAspect="1"/>
          </p:cNvPicPr>
          <p:nvPr/>
        </p:nvPicPr>
        <p:blipFill>
          <a:blip r:embed="rId3"/>
          <a:stretch>
            <a:fillRect/>
          </a:stretch>
        </p:blipFill>
        <p:spPr>
          <a:xfrm>
            <a:off x="1130938" y="3255869"/>
            <a:ext cx="9940327" cy="2218442"/>
          </a:xfrm>
          <a:prstGeom prst="rect">
            <a:avLst/>
          </a:prstGeom>
        </p:spPr>
      </p:pic>
    </p:spTree>
    <p:extLst>
      <p:ext uri="{BB962C8B-B14F-4D97-AF65-F5344CB8AC3E}">
        <p14:creationId xmlns:p14="http://schemas.microsoft.com/office/powerpoint/2010/main" val="752784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15</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群的基本性质</a:t>
            </a:r>
            <a:r>
              <a:rPr lang="en-US" altLang="zh-CN"/>
              <a:t>-</a:t>
            </a:r>
            <a:r>
              <a:rPr lang="zh-CN" altLang="en-US"/>
              <a:t>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F09D06C-5CA9-4078-B386-5436D76A209B}"/>
                  </a:ext>
                </a:extLst>
              </p:cNvPr>
              <p:cNvSpPr txBox="1"/>
              <p:nvPr/>
            </p:nvSpPr>
            <p:spPr>
              <a:xfrm>
                <a:off x="1174108" y="1398969"/>
                <a:ext cx="9843782" cy="789255"/>
              </a:xfrm>
              <a:prstGeom prst="rect">
                <a:avLst/>
              </a:prstGeom>
              <a:solidFill>
                <a:schemeClr val="accent6">
                  <a:lumMod val="20000"/>
                  <a:lumOff val="80000"/>
                </a:schemeClr>
              </a:solidFill>
            </p:spPr>
            <p:txBody>
              <a:bodyPr wrap="square">
                <a:spAutoFit/>
              </a:bodyPr>
              <a:lstStyle/>
              <a:p>
                <a:pPr>
                  <a:lnSpc>
                    <a:spcPts val="2800"/>
                  </a:lnSpc>
                </a:pPr>
                <a:r>
                  <a:rPr lang="zh-CN" altLang="en-US" sz="2000" b="1">
                    <a:solidFill>
                      <a:schemeClr val="accent2">
                        <a:lumMod val="50000"/>
                      </a:schemeClr>
                    </a:solidFill>
                  </a:rPr>
                  <a:t>给定非空有限集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及其二元运算，该二元运算满足结合律且满足消去律，即对任意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𝒄</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𝒂𝒃</m:t>
                    </m:r>
                    <m:r>
                      <a:rPr lang="en-US" altLang="zh-CN" sz="2000" b="1" i="1" smtClean="0">
                        <a:solidFill>
                          <a:schemeClr val="accent2">
                            <a:lumMod val="50000"/>
                          </a:schemeClr>
                        </a:solidFill>
                        <a:latin typeface="Cambria Math" panose="02040503050406030204" pitchFamily="18" charset="0"/>
                      </a:rPr>
                      <m:t> = </m:t>
                    </m:r>
                    <m:r>
                      <a:rPr lang="en-US" altLang="zh-CN" sz="2000" b="1" i="1" smtClean="0">
                        <a:solidFill>
                          <a:schemeClr val="accent2">
                            <a:lumMod val="50000"/>
                          </a:schemeClr>
                        </a:solidFill>
                        <a:latin typeface="Cambria Math" panose="02040503050406030204" pitchFamily="18" charset="0"/>
                      </a:rPr>
                      <m:t>𝒂𝒄</m:t>
                    </m:r>
                  </m:oMath>
                </a14:m>
                <a:r>
                  <a:rPr lang="zh-CN" altLang="en-US" sz="2000" b="1">
                    <a:solidFill>
                      <a:schemeClr val="accent2">
                        <a:lumMod val="50000"/>
                      </a:schemeClr>
                    </a:solidFill>
                  </a:rPr>
                  <a:t>蕴含</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 </m:t>
                    </m:r>
                    <m:r>
                      <a:rPr lang="en-US" altLang="zh-CN" sz="2000" b="1" i="1" smtClean="0">
                        <a:solidFill>
                          <a:schemeClr val="accent2">
                            <a:lumMod val="50000"/>
                          </a:schemeClr>
                        </a:solidFill>
                        <a:latin typeface="Cambria Math" panose="02040503050406030204" pitchFamily="18" charset="0"/>
                      </a:rPr>
                      <m:t>𝒄</m:t>
                    </m:r>
                  </m:oMath>
                </a14:m>
                <a:r>
                  <a:rPr lang="zh-CN" altLang="en-US" sz="2000" b="1">
                    <a:solidFill>
                      <a:schemeClr val="accent2">
                        <a:lumMod val="50000"/>
                      </a:schemeClr>
                    </a:solidFill>
                  </a:rPr>
                  <a:t>以及</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𝒃𝒂</m:t>
                    </m:r>
                    <m:r>
                      <a:rPr lang="en-US" altLang="zh-CN" sz="2000" b="1" i="1" smtClean="0">
                        <a:solidFill>
                          <a:schemeClr val="accent2">
                            <a:lumMod val="50000"/>
                          </a:schemeClr>
                        </a:solidFill>
                        <a:latin typeface="Cambria Math" panose="02040503050406030204" pitchFamily="18" charset="0"/>
                      </a:rPr>
                      <m:t> = </m:t>
                    </m:r>
                    <m:r>
                      <a:rPr lang="en-US" altLang="zh-CN" sz="2000" b="1" i="1" smtClean="0">
                        <a:solidFill>
                          <a:schemeClr val="accent2">
                            <a:lumMod val="50000"/>
                          </a:schemeClr>
                        </a:solidFill>
                        <a:latin typeface="Cambria Math" panose="02040503050406030204" pitchFamily="18" charset="0"/>
                      </a:rPr>
                      <m:t>𝒄𝒂</m:t>
                    </m:r>
                  </m:oMath>
                </a14:m>
                <a:r>
                  <a:rPr lang="zh-CN" altLang="en-US" sz="2000" b="1">
                    <a:solidFill>
                      <a:schemeClr val="accent2">
                        <a:lumMod val="50000"/>
                      </a:schemeClr>
                    </a:solidFill>
                  </a:rPr>
                  <a:t>蕴含</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 </m:t>
                    </m:r>
                    <m:r>
                      <a:rPr lang="en-US" altLang="zh-CN" sz="2000" b="1" i="1" smtClean="0">
                        <a:solidFill>
                          <a:schemeClr val="accent2">
                            <a:lumMod val="50000"/>
                          </a:schemeClr>
                        </a:solidFill>
                        <a:latin typeface="Cambria Math" panose="02040503050406030204" pitchFamily="18" charset="0"/>
                      </a:rPr>
                      <m:t>𝒄</m:t>
                    </m:r>
                  </m:oMath>
                </a14:m>
                <a:r>
                  <a:rPr lang="zh-CN" altLang="en-US" sz="2000" b="1">
                    <a:solidFill>
                      <a:schemeClr val="accent2">
                        <a:lumMod val="50000"/>
                      </a:schemeClr>
                    </a:solidFill>
                  </a:rPr>
                  <a:t>。证明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关于该运算构成群。</a:t>
                </a:r>
              </a:p>
            </p:txBody>
          </p:sp>
        </mc:Choice>
        <mc:Fallback xmlns="">
          <p:sp>
            <p:nvSpPr>
              <p:cNvPr id="11" name="文本框 10">
                <a:extLst>
                  <a:ext uri="{FF2B5EF4-FFF2-40B4-BE49-F238E27FC236}">
                    <a16:creationId xmlns:a16="http://schemas.microsoft.com/office/drawing/2014/main" id="{BF09D06C-5CA9-4078-B386-5436D76A209B}"/>
                  </a:ext>
                </a:extLst>
              </p:cNvPr>
              <p:cNvSpPr txBox="1">
                <a:spLocks noRot="1" noChangeAspect="1" noMove="1" noResize="1" noEditPoints="1" noAdjustHandles="1" noChangeArrowheads="1" noChangeShapeType="1" noTextEdit="1"/>
              </p:cNvSpPr>
              <p:nvPr/>
            </p:nvSpPr>
            <p:spPr>
              <a:xfrm>
                <a:off x="1174108" y="1398969"/>
                <a:ext cx="9843782" cy="789255"/>
              </a:xfrm>
              <a:prstGeom prst="rect">
                <a:avLst/>
              </a:prstGeom>
              <a:blipFill>
                <a:blip r:embed="rId2"/>
                <a:stretch>
                  <a:fillRect l="-682" r="-558" b="-123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C42FC8B-5975-464C-9058-154E63F0FF65}"/>
                  </a:ext>
                </a:extLst>
              </p:cNvPr>
              <p:cNvSpPr txBox="1"/>
              <p:nvPr/>
            </p:nvSpPr>
            <p:spPr>
              <a:xfrm>
                <a:off x="1174107" y="2789249"/>
                <a:ext cx="6535797"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提示：证明这时对任意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𝑮</m:t>
                    </m:r>
                  </m:oMath>
                </a14:m>
                <a:r>
                  <a:rPr lang="zh-CN" altLang="en-US" b="1">
                    <a:solidFill>
                      <a:schemeClr val="accent2">
                        <a:lumMod val="50000"/>
                      </a:schemeClr>
                    </a:solidFill>
                  </a:rPr>
                  <a:t>，方程</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m:t>
                    </m:r>
                  </m:oMath>
                </a14:m>
                <a:r>
                  <a:rPr lang="zh-CN" altLang="en-US" b="1">
                    <a:solidFill>
                      <a:schemeClr val="accent2">
                        <a:lumMod val="50000"/>
                      </a:schemeClr>
                    </a:solidFill>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𝒚𝒂</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m:t>
                    </m:r>
                  </m:oMath>
                </a14:m>
                <a:r>
                  <a:rPr lang="zh-CN" altLang="en-US" b="1">
                    <a:solidFill>
                      <a:schemeClr val="accent2">
                        <a:lumMod val="50000"/>
                      </a:schemeClr>
                    </a:solidFill>
                  </a:rPr>
                  <a:t>都有解！</a:t>
                </a:r>
              </a:p>
            </p:txBody>
          </p:sp>
        </mc:Choice>
        <mc:Fallback xmlns="">
          <p:sp>
            <p:nvSpPr>
              <p:cNvPr id="2" name="文本框 1">
                <a:extLst>
                  <a:ext uri="{FF2B5EF4-FFF2-40B4-BE49-F238E27FC236}">
                    <a16:creationId xmlns:a16="http://schemas.microsoft.com/office/drawing/2014/main" id="{2C42FC8B-5975-464C-9058-154E63F0FF65}"/>
                  </a:ext>
                </a:extLst>
              </p:cNvPr>
              <p:cNvSpPr txBox="1">
                <a:spLocks noRot="1" noChangeAspect="1" noMove="1" noResize="1" noEditPoints="1" noAdjustHandles="1" noChangeArrowheads="1" noChangeShapeType="1" noTextEdit="1"/>
              </p:cNvSpPr>
              <p:nvPr/>
            </p:nvSpPr>
            <p:spPr>
              <a:xfrm>
                <a:off x="1174107" y="2789249"/>
                <a:ext cx="6535797" cy="369332"/>
              </a:xfrm>
              <a:prstGeom prst="rect">
                <a:avLst/>
              </a:prstGeom>
              <a:blipFill>
                <a:blip r:embed="rId3"/>
                <a:stretch>
                  <a:fillRect l="-840" t="-10000" r="-56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92522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16</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群的基本性质</a:t>
            </a:r>
            <a:r>
              <a:rPr lang="en-US" altLang="zh-CN"/>
              <a:t>-</a:t>
            </a:r>
            <a:r>
              <a:rPr lang="zh-CN" altLang="en-US"/>
              <a:t>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F09D06C-5CA9-4078-B386-5436D76A209B}"/>
                  </a:ext>
                </a:extLst>
              </p:cNvPr>
              <p:cNvSpPr txBox="1"/>
              <p:nvPr/>
            </p:nvSpPr>
            <p:spPr>
              <a:xfrm>
                <a:off x="1174108" y="1398969"/>
                <a:ext cx="9843782" cy="789255"/>
              </a:xfrm>
              <a:prstGeom prst="rect">
                <a:avLst/>
              </a:prstGeom>
              <a:solidFill>
                <a:schemeClr val="accent6">
                  <a:lumMod val="20000"/>
                  <a:lumOff val="80000"/>
                </a:schemeClr>
              </a:solidFill>
            </p:spPr>
            <p:txBody>
              <a:bodyPr wrap="square">
                <a:spAutoFit/>
              </a:bodyPr>
              <a:lstStyle/>
              <a:p>
                <a:pPr>
                  <a:lnSpc>
                    <a:spcPts val="2800"/>
                  </a:lnSpc>
                </a:pPr>
                <a:r>
                  <a:rPr lang="zh-CN" altLang="en-US" sz="2000" b="1">
                    <a:solidFill>
                      <a:schemeClr val="accent2">
                        <a:lumMod val="50000"/>
                      </a:schemeClr>
                    </a:solidFill>
                  </a:rPr>
                  <a:t>给定</a:t>
                </a:r>
                <a:r>
                  <a:rPr lang="zh-CN" altLang="en-US" sz="2000" b="1">
                    <a:solidFill>
                      <a:srgbClr val="C00000"/>
                    </a:solidFill>
                  </a:rPr>
                  <a:t>非空有限集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及其二元运算，该二元运算满足结合律且满足消去律，即对任意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a:solidFill>
                          <a:schemeClr val="accent2">
                            <a:lumMod val="50000"/>
                          </a:schemeClr>
                        </a:solidFill>
                        <a:latin typeface="Cambria Math" panose="02040503050406030204" pitchFamily="18" charset="0"/>
                      </a:rPr>
                      <m:t>, </m:t>
                    </m:r>
                    <m:r>
                      <a:rPr lang="en-US" altLang="zh-CN" sz="2000" b="1" i="1">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𝒄</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𝒂𝒃</m:t>
                    </m:r>
                    <m:r>
                      <a:rPr lang="en-US" altLang="zh-CN" sz="2000" b="1" i="1" smtClean="0">
                        <a:solidFill>
                          <a:schemeClr val="accent2">
                            <a:lumMod val="50000"/>
                          </a:schemeClr>
                        </a:solidFill>
                        <a:latin typeface="Cambria Math" panose="02040503050406030204" pitchFamily="18" charset="0"/>
                      </a:rPr>
                      <m:t> = </m:t>
                    </m:r>
                    <m:r>
                      <a:rPr lang="en-US" altLang="zh-CN" sz="2000" b="1" i="1" smtClean="0">
                        <a:solidFill>
                          <a:schemeClr val="accent2">
                            <a:lumMod val="50000"/>
                          </a:schemeClr>
                        </a:solidFill>
                        <a:latin typeface="Cambria Math" panose="02040503050406030204" pitchFamily="18" charset="0"/>
                      </a:rPr>
                      <m:t>𝒂𝒄</m:t>
                    </m:r>
                  </m:oMath>
                </a14:m>
                <a:r>
                  <a:rPr lang="zh-CN" altLang="en-US" sz="2000" b="1">
                    <a:solidFill>
                      <a:schemeClr val="accent2">
                        <a:lumMod val="50000"/>
                      </a:schemeClr>
                    </a:solidFill>
                  </a:rPr>
                  <a:t>蕴含</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 </m:t>
                    </m:r>
                    <m:r>
                      <a:rPr lang="en-US" altLang="zh-CN" sz="2000" b="1" i="1" smtClean="0">
                        <a:solidFill>
                          <a:schemeClr val="accent2">
                            <a:lumMod val="50000"/>
                          </a:schemeClr>
                        </a:solidFill>
                        <a:latin typeface="Cambria Math" panose="02040503050406030204" pitchFamily="18" charset="0"/>
                      </a:rPr>
                      <m:t>𝒄</m:t>
                    </m:r>
                  </m:oMath>
                </a14:m>
                <a:r>
                  <a:rPr lang="zh-CN" altLang="en-US" sz="2000" b="1">
                    <a:solidFill>
                      <a:schemeClr val="accent2">
                        <a:lumMod val="50000"/>
                      </a:schemeClr>
                    </a:solidFill>
                  </a:rPr>
                  <a:t>以及</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𝒃𝒂</m:t>
                    </m:r>
                    <m:r>
                      <a:rPr lang="en-US" altLang="zh-CN" sz="2000" b="1" i="1" smtClean="0">
                        <a:solidFill>
                          <a:schemeClr val="accent2">
                            <a:lumMod val="50000"/>
                          </a:schemeClr>
                        </a:solidFill>
                        <a:latin typeface="Cambria Math" panose="02040503050406030204" pitchFamily="18" charset="0"/>
                      </a:rPr>
                      <m:t> = </m:t>
                    </m:r>
                    <m:r>
                      <a:rPr lang="en-US" altLang="zh-CN" sz="2000" b="1" i="1" smtClean="0">
                        <a:solidFill>
                          <a:schemeClr val="accent2">
                            <a:lumMod val="50000"/>
                          </a:schemeClr>
                        </a:solidFill>
                        <a:latin typeface="Cambria Math" panose="02040503050406030204" pitchFamily="18" charset="0"/>
                      </a:rPr>
                      <m:t>𝒄𝒂</m:t>
                    </m:r>
                  </m:oMath>
                </a14:m>
                <a:r>
                  <a:rPr lang="zh-CN" altLang="en-US" sz="2000" b="1">
                    <a:solidFill>
                      <a:schemeClr val="accent2">
                        <a:lumMod val="50000"/>
                      </a:schemeClr>
                    </a:solidFill>
                  </a:rPr>
                  <a:t>蕴含</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 = </m:t>
                    </m:r>
                    <m:r>
                      <a:rPr lang="en-US" altLang="zh-CN" sz="2000" b="1" i="1" smtClean="0">
                        <a:solidFill>
                          <a:schemeClr val="accent2">
                            <a:lumMod val="50000"/>
                          </a:schemeClr>
                        </a:solidFill>
                        <a:latin typeface="Cambria Math" panose="02040503050406030204" pitchFamily="18" charset="0"/>
                      </a:rPr>
                      <m:t>𝒄</m:t>
                    </m:r>
                  </m:oMath>
                </a14:m>
                <a:r>
                  <a:rPr lang="zh-CN" altLang="en-US" sz="2000" b="1">
                    <a:solidFill>
                      <a:schemeClr val="accent2">
                        <a:lumMod val="50000"/>
                      </a:schemeClr>
                    </a:solidFill>
                  </a:rPr>
                  <a:t>。证明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关于该运算构成群。</a:t>
                </a:r>
              </a:p>
            </p:txBody>
          </p:sp>
        </mc:Choice>
        <mc:Fallback xmlns="">
          <p:sp>
            <p:nvSpPr>
              <p:cNvPr id="11" name="文本框 10">
                <a:extLst>
                  <a:ext uri="{FF2B5EF4-FFF2-40B4-BE49-F238E27FC236}">
                    <a16:creationId xmlns:a16="http://schemas.microsoft.com/office/drawing/2014/main" id="{BF09D06C-5CA9-4078-B386-5436D76A209B}"/>
                  </a:ext>
                </a:extLst>
              </p:cNvPr>
              <p:cNvSpPr txBox="1">
                <a:spLocks noRot="1" noChangeAspect="1" noMove="1" noResize="1" noEditPoints="1" noAdjustHandles="1" noChangeArrowheads="1" noChangeShapeType="1" noTextEdit="1"/>
              </p:cNvSpPr>
              <p:nvPr/>
            </p:nvSpPr>
            <p:spPr>
              <a:xfrm>
                <a:off x="1174108" y="1398969"/>
                <a:ext cx="9843782" cy="789255"/>
              </a:xfrm>
              <a:prstGeom prst="rect">
                <a:avLst/>
              </a:prstGeom>
              <a:blipFill>
                <a:blip r:embed="rId2"/>
                <a:stretch>
                  <a:fillRect l="-682" r="-558" b="-12308"/>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5D26D5EC-A89F-44DA-BDCE-55F3F16A70DF}"/>
              </a:ext>
            </a:extLst>
          </p:cNvPr>
          <p:cNvPicPr>
            <a:picLocks noChangeAspect="1"/>
          </p:cNvPicPr>
          <p:nvPr/>
        </p:nvPicPr>
        <p:blipFill>
          <a:blip r:embed="rId3"/>
          <a:stretch>
            <a:fillRect/>
          </a:stretch>
        </p:blipFill>
        <p:spPr>
          <a:xfrm>
            <a:off x="1174108" y="2428735"/>
            <a:ext cx="9040487" cy="2000529"/>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CBA348E-35CE-413B-A724-AABC8B59BA4F}"/>
                  </a:ext>
                </a:extLst>
              </p:cNvPr>
              <p:cNvSpPr txBox="1"/>
              <p:nvPr/>
            </p:nvSpPr>
            <p:spPr>
              <a:xfrm>
                <a:off x="1174109" y="5089699"/>
                <a:ext cx="5193800" cy="369332"/>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如果</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oMath>
                </a14:m>
                <a:r>
                  <a:rPr lang="zh-CN" altLang="en-US" b="1">
                    <a:solidFill>
                      <a:schemeClr val="accent2">
                        <a:lumMod val="50000"/>
                      </a:schemeClr>
                    </a:solidFill>
                  </a:rPr>
                  <a:t>不是有限集，上述结论还成立吗？为什么？</a:t>
                </a:r>
              </a:p>
            </p:txBody>
          </p:sp>
        </mc:Choice>
        <mc:Fallback xmlns="">
          <p:sp>
            <p:nvSpPr>
              <p:cNvPr id="12" name="文本框 11">
                <a:extLst>
                  <a:ext uri="{FF2B5EF4-FFF2-40B4-BE49-F238E27FC236}">
                    <a16:creationId xmlns:a16="http://schemas.microsoft.com/office/drawing/2014/main" id="{8CBA348E-35CE-413B-A724-AABC8B59BA4F}"/>
                  </a:ext>
                </a:extLst>
              </p:cNvPr>
              <p:cNvSpPr txBox="1">
                <a:spLocks noRot="1" noChangeAspect="1" noMove="1" noResize="1" noEditPoints="1" noAdjustHandles="1" noChangeArrowheads="1" noChangeShapeType="1" noTextEdit="1"/>
              </p:cNvSpPr>
              <p:nvPr/>
            </p:nvSpPr>
            <p:spPr>
              <a:xfrm>
                <a:off x="1174109" y="5089699"/>
                <a:ext cx="5193800" cy="369332"/>
              </a:xfrm>
              <a:prstGeom prst="rect">
                <a:avLst/>
              </a:prstGeom>
              <a:blipFill>
                <a:blip r:embed="rId4"/>
                <a:stretch>
                  <a:fillRect l="-1056" t="-9836" r="-11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9405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17</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448010"/>
            <a:ext cx="4733731" cy="3854901"/>
          </a:xfrm>
          <a:prstGeom prst="rect">
            <a:avLst/>
          </a:prstGeom>
          <a:noFill/>
        </p:spPr>
        <p:txBody>
          <a:bodyPr wrap="square" rtlCol="0">
            <a:spAutoFit/>
          </a:bodyPr>
          <a:lstStyle/>
          <a:p>
            <a:pPr>
              <a:lnSpc>
                <a:spcPct val="200000"/>
              </a:lnSpc>
            </a:pPr>
            <a:r>
              <a:rPr lang="zh-CN" altLang="en-US" sz="3200" b="1">
                <a:solidFill>
                  <a:schemeClr val="bg1">
                    <a:lumMod val="95000"/>
                  </a:schemeClr>
                </a:solidFill>
                <a:latin typeface="仿宋" panose="02010609060101010101" pitchFamily="49" charset="-122"/>
                <a:ea typeface="仿宋" panose="02010609060101010101" pitchFamily="49" charset="-122"/>
              </a:rPr>
              <a:t>群的定义与基本性质</a:t>
            </a:r>
            <a:endParaRPr lang="en-US" altLang="zh-CN" sz="32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群元素的阶</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子群的定义与判定</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生成子群</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462896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a:extLst>
              <a:ext uri="{FF2B5EF4-FFF2-40B4-BE49-F238E27FC236}">
                <a16:creationId xmlns:a16="http://schemas.microsoft.com/office/drawing/2014/main" id="{63714C6F-3A3A-43F8-A4D6-733AF8F81540}"/>
              </a:ext>
            </a:extLst>
          </p:cNvPr>
          <p:cNvSpPr txBox="1"/>
          <p:nvPr/>
        </p:nvSpPr>
        <p:spPr>
          <a:xfrm>
            <a:off x="968670" y="1782412"/>
            <a:ext cx="10254658" cy="1515020"/>
          </a:xfrm>
          <a:prstGeom prst="rect">
            <a:avLst/>
          </a:prstGeom>
          <a:solidFill>
            <a:schemeClr val="accent2">
              <a:lumMod val="20000"/>
              <a:lumOff val="80000"/>
            </a:schemeClr>
          </a:solidFill>
        </p:spPr>
        <p:txBody>
          <a:bodyPr wrap="square" rtlCol="0">
            <a:spAutoFit/>
          </a:bodyPr>
          <a:lstStyle/>
          <a:p>
            <a:endParaRPr lang="zh-CN" altLang="en-US"/>
          </a:p>
        </p:txBody>
      </p:sp>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群元素的阶</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18</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群的幂运算</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3FA1075-F1E2-43CA-9C62-952DD250E115}"/>
                  </a:ext>
                </a:extLst>
              </p:cNvPr>
              <p:cNvSpPr txBox="1"/>
              <p:nvPr/>
            </p:nvSpPr>
            <p:spPr>
              <a:xfrm>
                <a:off x="968670" y="1320747"/>
                <a:ext cx="10254658" cy="461665"/>
              </a:xfrm>
              <a:prstGeom prst="rect">
                <a:avLst/>
              </a:prstGeom>
              <a:solidFill>
                <a:schemeClr val="accent2">
                  <a:lumMod val="20000"/>
                  <a:lumOff val="8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a:t>
                </a:r>
                <a14:m>
                  <m:oMath xmlns:m="http://schemas.openxmlformats.org/officeDocument/2006/math">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𝑮</m:t>
                        </m:r>
                        <m:r>
                          <a:rPr lang="en-US" altLang="zh-CN" sz="2400" b="1" i="1" smtClean="0">
                            <a:solidFill>
                              <a:srgbClr val="002060"/>
                            </a:solidFill>
                            <a:latin typeface="Cambria Math" panose="02040503050406030204" pitchFamily="18" charset="0"/>
                          </a:rPr>
                          <m:t>, ∘</m:t>
                        </m:r>
                      </m:e>
                    </m:d>
                  </m:oMath>
                </a14:m>
                <a:r>
                  <a:rPr lang="zh-CN" altLang="en-US" sz="2400" b="1">
                    <a:solidFill>
                      <a:srgbClr val="002060"/>
                    </a:solidFill>
                    <a:latin typeface="楷体" panose="02010609060101010101" pitchFamily="49" charset="-122"/>
                    <a:ea typeface="楷体" panose="02010609060101010101" pitchFamily="49" charset="-122"/>
                  </a:rPr>
                  <a:t>是群</a:t>
                </a:r>
                <a:r>
                  <a:rPr lang="en-US" altLang="zh-CN" sz="2400" b="1">
                    <a:solidFill>
                      <a:srgbClr val="002060"/>
                    </a:solidFill>
                    <a:latin typeface="楷体" panose="02010609060101010101" pitchFamily="49" charset="-122"/>
                    <a:ea typeface="楷体" panose="02010609060101010101" pitchFamily="49" charset="-122"/>
                  </a:rPr>
                  <a:t>,</a:t>
                </a:r>
                <a:r>
                  <a:rPr lang="zh-CN" altLang="en-US" sz="2400" b="1">
                    <a:solidFill>
                      <a:srgbClr val="002060"/>
                    </a:solidFill>
                    <a:latin typeface="楷体" panose="02010609060101010101" pitchFamily="49" charset="-122"/>
                    <a:ea typeface="楷体" panose="02010609060101010101" pitchFamily="49" charset="-122"/>
                  </a:rPr>
                  <a:t>定义群的幂运算：</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𝒂</m:t>
                    </m:r>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𝑮</m:t>
                    </m:r>
                    <m:r>
                      <a:rPr lang="en-US" altLang="zh-CN" sz="2400" b="1" i="1" smtClean="0">
                        <a:solidFill>
                          <a:srgbClr val="002060"/>
                        </a:solidFill>
                        <a:latin typeface="Cambria Math" panose="02040503050406030204" pitchFamily="18" charset="0"/>
                        <a:ea typeface="楷体" panose="02010609060101010101" pitchFamily="49" charset="-122"/>
                      </a:rPr>
                      <m:t>, ∀</m:t>
                    </m:r>
                    <m:r>
                      <a:rPr lang="en-US" altLang="zh-CN" sz="2400" b="1" i="1" smtClean="0">
                        <a:solidFill>
                          <a:srgbClr val="002060"/>
                        </a:solidFill>
                        <a:latin typeface="Cambria Math" panose="02040503050406030204" pitchFamily="18" charset="0"/>
                        <a:ea typeface="楷体" panose="02010609060101010101" pitchFamily="49" charset="-122"/>
                      </a:rPr>
                      <m:t>𝒏</m:t>
                    </m:r>
                    <m:r>
                      <a:rPr lang="en-US" altLang="zh-CN" sz="2400" b="1" i="1" smtClean="0">
                        <a:solidFill>
                          <a:srgbClr val="002060"/>
                        </a:solidFill>
                        <a:latin typeface="Cambria Math" panose="02040503050406030204" pitchFamily="18" charset="0"/>
                        <a:ea typeface="楷体" panose="02010609060101010101" pitchFamily="49" charset="-122"/>
                      </a:rPr>
                      <m:t>∈</m:t>
                    </m:r>
                    <m:r>
                      <a:rPr lang="en-US" altLang="zh-CN" sz="2400" b="1" i="1" smtClean="0">
                        <a:solidFill>
                          <a:srgbClr val="002060"/>
                        </a:solidFill>
                        <a:latin typeface="Cambria Math" panose="02040503050406030204" pitchFamily="18" charset="0"/>
                        <a:ea typeface="楷体" panose="02010609060101010101" pitchFamily="49" charset="-122"/>
                      </a:rPr>
                      <m:t>ℤ</m:t>
                    </m:r>
                  </m:oMath>
                </a14:m>
                <a:r>
                  <a:rPr lang="zh-CN" altLang="en-US" sz="2400" b="1">
                    <a:solidFill>
                      <a:srgbClr val="002060"/>
                    </a:solidFill>
                    <a:latin typeface="楷体" panose="02010609060101010101" pitchFamily="49" charset="-122"/>
                    <a:ea typeface="楷体" panose="02010609060101010101" pitchFamily="49" charset="-122"/>
                  </a:rPr>
                  <a:t>，定义</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𝒂</m:t>
                    </m:r>
                  </m:oMath>
                </a14:m>
                <a:r>
                  <a:rPr lang="zh-CN" altLang="en-US" sz="2400" b="1">
                    <a:solidFill>
                      <a:srgbClr val="002060"/>
                    </a:solidFill>
                    <a:latin typeface="楷体" panose="02010609060101010101" pitchFamily="49" charset="-122"/>
                    <a:ea typeface="楷体" panose="02010609060101010101" pitchFamily="49" charset="-122"/>
                  </a:rPr>
                  <a:t>的</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𝒏</m:t>
                    </m:r>
                  </m:oMath>
                </a14:m>
                <a:r>
                  <a:rPr lang="zh-CN" altLang="en-US" sz="2400" b="1">
                    <a:solidFill>
                      <a:srgbClr val="002060"/>
                    </a:solidFill>
                    <a:latin typeface="楷体" panose="02010609060101010101" pitchFamily="49" charset="-122"/>
                    <a:ea typeface="楷体" panose="02010609060101010101" pitchFamily="49" charset="-122"/>
                  </a:rPr>
                  <a:t>次幂，记为</a:t>
                </a:r>
                <a14:m>
                  <m:oMath xmlns:m="http://schemas.openxmlformats.org/officeDocument/2006/math">
                    <m:sSup>
                      <m:sSupPr>
                        <m:ctrlPr>
                          <a:rPr lang="en-US" altLang="zh-CN" sz="2400" b="1" i="1" smtClean="0">
                            <a:solidFill>
                              <a:srgbClr val="002060"/>
                            </a:solidFill>
                            <a:latin typeface="Cambria Math" panose="02040503050406030204" pitchFamily="18" charset="0"/>
                            <a:ea typeface="楷体" panose="02010609060101010101" pitchFamily="49" charset="-122"/>
                          </a:rPr>
                        </m:ctrlPr>
                      </m:sSupPr>
                      <m:e>
                        <m:r>
                          <a:rPr lang="en-US" altLang="zh-CN" sz="2400" b="1" i="1" smtClean="0">
                            <a:solidFill>
                              <a:srgbClr val="002060"/>
                            </a:solidFill>
                            <a:latin typeface="Cambria Math" panose="02040503050406030204" pitchFamily="18" charset="0"/>
                            <a:ea typeface="楷体" panose="02010609060101010101" pitchFamily="49" charset="-122"/>
                          </a:rPr>
                          <m:t>𝒂</m:t>
                        </m:r>
                      </m:e>
                      <m:sup>
                        <m:r>
                          <a:rPr lang="en-US" altLang="zh-CN" sz="2400" b="1" i="1" smtClean="0">
                            <a:solidFill>
                              <a:srgbClr val="002060"/>
                            </a:solidFill>
                            <a:latin typeface="Cambria Math" panose="02040503050406030204" pitchFamily="18" charset="0"/>
                            <a:ea typeface="楷体" panose="02010609060101010101" pitchFamily="49" charset="-122"/>
                          </a:rPr>
                          <m:t>𝒏</m:t>
                        </m:r>
                      </m:sup>
                    </m:sSup>
                  </m:oMath>
                </a14:m>
                <a:r>
                  <a:rPr lang="zh-CN" altLang="en-US" sz="2400" b="1">
                    <a:solidFill>
                      <a:srgbClr val="002060"/>
                    </a:solidFill>
                    <a:latin typeface="楷体" panose="02010609060101010101" pitchFamily="49" charset="-122"/>
                    <a:ea typeface="楷体" panose="02010609060101010101" pitchFamily="49" charset="-122"/>
                  </a:rPr>
                  <a:t>：</a:t>
                </a:r>
                <a:endParaRPr lang="en-US" altLang="zh-CN" sz="2400" b="1">
                  <a:solidFill>
                    <a:srgbClr val="002060"/>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53FA1075-F1E2-43CA-9C62-952DD250E115}"/>
                  </a:ext>
                </a:extLst>
              </p:cNvPr>
              <p:cNvSpPr txBox="1">
                <a:spLocks noRot="1" noChangeAspect="1" noMove="1" noResize="1" noEditPoints="1" noAdjustHandles="1" noChangeArrowheads="1" noChangeShapeType="1" noTextEdit="1"/>
              </p:cNvSpPr>
              <p:nvPr/>
            </p:nvSpPr>
            <p:spPr>
              <a:xfrm>
                <a:off x="968670" y="1320747"/>
                <a:ext cx="10254658" cy="461665"/>
              </a:xfrm>
              <a:prstGeom prst="rect">
                <a:avLst/>
              </a:prstGeom>
              <a:blipFill>
                <a:blip r:embed="rId2"/>
                <a:stretch>
                  <a:fillRect l="-951" t="-14667" b="-26667"/>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3FD4EACB-FE41-4C32-87F9-BCE8818AE448}"/>
              </a:ext>
            </a:extLst>
          </p:cNvPr>
          <p:cNvPicPr>
            <a:picLocks noChangeAspect="1"/>
          </p:cNvPicPr>
          <p:nvPr/>
        </p:nvPicPr>
        <p:blipFill>
          <a:blip r:embed="rId3"/>
          <a:stretch>
            <a:fillRect/>
          </a:stretch>
        </p:blipFill>
        <p:spPr>
          <a:xfrm>
            <a:off x="4247878" y="1915947"/>
            <a:ext cx="3419952" cy="1247949"/>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7AC28BE-987E-4C1B-9B2A-DA0812508F38}"/>
                  </a:ext>
                </a:extLst>
              </p:cNvPr>
              <p:cNvSpPr txBox="1"/>
              <p:nvPr/>
            </p:nvSpPr>
            <p:spPr>
              <a:xfrm>
                <a:off x="968669" y="3707174"/>
                <a:ext cx="9635740" cy="400110"/>
              </a:xfrm>
              <a:prstGeom prst="rect">
                <a:avLst/>
              </a:prstGeom>
              <a:solidFill>
                <a:schemeClr val="accent5">
                  <a:lumMod val="20000"/>
                  <a:lumOff val="80000"/>
                </a:schemeClr>
              </a:solidFill>
            </p:spPr>
            <p:txBody>
              <a:bodyPr wrap="square" rtlCol="0">
                <a:spAutoFit/>
              </a:bodyPr>
              <a:lstStyle/>
              <a:p>
                <a:r>
                  <a:rPr lang="en-US" altLang="zh-CN" sz="2000" b="1">
                    <a:solidFill>
                      <a:schemeClr val="accent2">
                        <a:lumMod val="50000"/>
                      </a:schemeClr>
                    </a:solidFill>
                  </a:rPr>
                  <a:t>【</a:t>
                </a:r>
                <a:r>
                  <a:rPr lang="zh-CN" altLang="en-US" sz="2000" b="1">
                    <a:solidFill>
                      <a:schemeClr val="accent2">
                        <a:lumMod val="50000"/>
                      </a:schemeClr>
                    </a:solidFill>
                  </a:rPr>
                  <a:t>定理</a:t>
                </a:r>
                <a:r>
                  <a:rPr lang="en-US" altLang="zh-CN" sz="2000" b="1">
                    <a:solidFill>
                      <a:schemeClr val="accent2">
                        <a:lumMod val="50000"/>
                      </a:schemeClr>
                    </a:solidFill>
                  </a:rPr>
                  <a:t>】</a:t>
                </a:r>
                <a:r>
                  <a:rPr lang="zh-CN" altLang="en-US" sz="2000" b="1">
                    <a:solidFill>
                      <a:schemeClr val="accent2">
                        <a:lumMod val="50000"/>
                      </a:schemeClr>
                    </a:solidFill>
                  </a:rPr>
                  <a:t>设</a:t>
                </a:r>
                <a14:m>
                  <m:oMath xmlns:m="http://schemas.openxmlformats.org/officeDocument/2006/math">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 ∘</m:t>
                        </m:r>
                      </m:e>
                    </m:d>
                  </m:oMath>
                </a14:m>
                <a:r>
                  <a:rPr lang="zh-CN" altLang="en-US" sz="2000" b="1">
                    <a:solidFill>
                      <a:schemeClr val="accent2">
                        <a:lumMod val="50000"/>
                      </a:schemeClr>
                    </a:solidFill>
                  </a:rPr>
                  <a:t>是群，对任意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𝒎</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ℤ</m:t>
                    </m:r>
                  </m:oMath>
                </a14:m>
                <a:r>
                  <a:rPr lang="zh-CN" altLang="en-US" sz="2000" b="1">
                    <a:solidFill>
                      <a:schemeClr val="accent2">
                        <a:lumMod val="50000"/>
                      </a:schemeClr>
                    </a:solidFill>
                  </a:rPr>
                  <a:t>，有：</a:t>
                </a:r>
                <a14:m>
                  <m:oMath xmlns:m="http://schemas.openxmlformats.org/officeDocument/2006/math">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𝒂</m:t>
                        </m:r>
                      </m:e>
                      <m:sup>
                        <m:r>
                          <a:rPr lang="en-US" altLang="zh-CN" sz="2000" b="1" i="1" smtClean="0">
                            <a:solidFill>
                              <a:srgbClr val="C00000"/>
                            </a:solidFill>
                            <a:latin typeface="Cambria Math" panose="02040503050406030204" pitchFamily="18" charset="0"/>
                          </a:rPr>
                          <m:t>𝒏</m:t>
                        </m:r>
                      </m:sup>
                    </m:sSup>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𝒂</m:t>
                        </m:r>
                      </m:e>
                      <m:sup>
                        <m:r>
                          <a:rPr lang="en-US" altLang="zh-CN" sz="2000" b="1" i="1" smtClean="0">
                            <a:solidFill>
                              <a:srgbClr val="C00000"/>
                            </a:solidFill>
                            <a:latin typeface="Cambria Math" panose="02040503050406030204" pitchFamily="18" charset="0"/>
                          </a:rPr>
                          <m:t>𝒎</m:t>
                        </m:r>
                      </m:sup>
                    </m:sSup>
                    <m:r>
                      <a:rPr lang="en-US" altLang="zh-CN" sz="2000" b="1" i="1" smtClean="0">
                        <a:solidFill>
                          <a:srgbClr val="C00000"/>
                        </a:solidFill>
                        <a:latin typeface="Cambria Math" panose="02040503050406030204" pitchFamily="18" charset="0"/>
                      </a:rPr>
                      <m:t>=</m:t>
                    </m:r>
                    <m:r>
                      <a:rPr lang="zh-CN" altLang="en-US" sz="2000" b="1" i="1">
                        <a:solidFill>
                          <a:srgbClr val="C00000"/>
                        </a:solidFill>
                        <a:latin typeface="Cambria Math" panose="02040503050406030204" pitchFamily="18" charset="0"/>
                      </a:rPr>
                      <m:t> </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𝒂</m:t>
                        </m:r>
                      </m:e>
                      <m:sup>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𝒎</m:t>
                        </m:r>
                      </m:sup>
                    </m:sSup>
                  </m:oMath>
                </a14:m>
                <a:r>
                  <a:rPr lang="en-US" altLang="zh-CN" sz="2000" b="1">
                    <a:solidFill>
                      <a:schemeClr val="accent2">
                        <a:lumMod val="50000"/>
                      </a:schemeClr>
                    </a:solidFill>
                  </a:rPr>
                  <a:t>, </a:t>
                </a:r>
                <a14:m>
                  <m:oMath xmlns:m="http://schemas.openxmlformats.org/officeDocument/2006/math">
                    <m:sSup>
                      <m:sSupPr>
                        <m:ctrlPr>
                          <a:rPr lang="en-US" altLang="zh-CN" sz="2000" b="1" i="1" smtClean="0">
                            <a:solidFill>
                              <a:srgbClr val="C00000"/>
                            </a:solidFill>
                            <a:latin typeface="Cambria Math" panose="02040503050406030204" pitchFamily="18" charset="0"/>
                          </a:rPr>
                        </m:ctrlPr>
                      </m:sSupPr>
                      <m:e>
                        <m:d>
                          <m:dPr>
                            <m:ctrlPr>
                              <a:rPr lang="en-US" altLang="zh-CN" sz="2000" b="1" i="1" smtClean="0">
                                <a:solidFill>
                                  <a:srgbClr val="C00000"/>
                                </a:solidFill>
                                <a:latin typeface="Cambria Math" panose="02040503050406030204" pitchFamily="18" charset="0"/>
                              </a:rPr>
                            </m:ctrlPr>
                          </m:dPr>
                          <m:e>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𝒂</m:t>
                                </m:r>
                              </m:e>
                              <m:sup>
                                <m:r>
                                  <a:rPr lang="en-US" altLang="zh-CN" sz="2000" b="1" i="1" smtClean="0">
                                    <a:solidFill>
                                      <a:srgbClr val="C00000"/>
                                    </a:solidFill>
                                    <a:latin typeface="Cambria Math" panose="02040503050406030204" pitchFamily="18" charset="0"/>
                                  </a:rPr>
                                  <m:t>𝒏</m:t>
                                </m:r>
                              </m:sup>
                            </m:sSup>
                          </m:e>
                        </m:d>
                      </m:e>
                      <m:sup>
                        <m:r>
                          <a:rPr lang="en-US" altLang="zh-CN" sz="2000" b="1" i="1" smtClean="0">
                            <a:solidFill>
                              <a:srgbClr val="C00000"/>
                            </a:solidFill>
                            <a:latin typeface="Cambria Math" panose="02040503050406030204" pitchFamily="18" charset="0"/>
                          </a:rPr>
                          <m:t>𝒎</m:t>
                        </m:r>
                      </m:sup>
                    </m:sSup>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𝒂</m:t>
                        </m:r>
                      </m:e>
                      <m:sup>
                        <m:r>
                          <a:rPr lang="en-US" altLang="zh-CN" sz="2000" b="1" i="1" smtClean="0">
                            <a:solidFill>
                              <a:srgbClr val="C00000"/>
                            </a:solidFill>
                            <a:latin typeface="Cambria Math" panose="02040503050406030204" pitchFamily="18" charset="0"/>
                          </a:rPr>
                          <m:t>𝒏𝒎</m:t>
                        </m:r>
                      </m:sup>
                    </m:sSup>
                  </m:oMath>
                </a14:m>
                <a:endParaRPr lang="zh-CN" altLang="en-US" sz="2000" b="1">
                  <a:solidFill>
                    <a:schemeClr val="accent2">
                      <a:lumMod val="50000"/>
                    </a:schemeClr>
                  </a:solidFill>
                </a:endParaRPr>
              </a:p>
            </p:txBody>
          </p:sp>
        </mc:Choice>
        <mc:Fallback xmlns="">
          <p:sp>
            <p:nvSpPr>
              <p:cNvPr id="16" name="文本框 15">
                <a:extLst>
                  <a:ext uri="{FF2B5EF4-FFF2-40B4-BE49-F238E27FC236}">
                    <a16:creationId xmlns:a16="http://schemas.microsoft.com/office/drawing/2014/main" id="{37AC28BE-987E-4C1B-9B2A-DA0812508F38}"/>
                  </a:ext>
                </a:extLst>
              </p:cNvPr>
              <p:cNvSpPr txBox="1">
                <a:spLocks noRot="1" noChangeAspect="1" noMove="1" noResize="1" noEditPoints="1" noAdjustHandles="1" noChangeArrowheads="1" noChangeShapeType="1" noTextEdit="1"/>
              </p:cNvSpPr>
              <p:nvPr/>
            </p:nvSpPr>
            <p:spPr>
              <a:xfrm>
                <a:off x="968669" y="3707174"/>
                <a:ext cx="9635740" cy="400110"/>
              </a:xfrm>
              <a:prstGeom prst="rect">
                <a:avLst/>
              </a:prstGeom>
              <a:blipFill>
                <a:blip r:embed="rId4"/>
                <a:stretch>
                  <a:fillRect l="-696"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40709D17-4523-4CBE-A0BA-CD13D1DD94B6}"/>
                  </a:ext>
                </a:extLst>
              </p:cNvPr>
              <p:cNvSpPr txBox="1"/>
              <p:nvPr/>
            </p:nvSpPr>
            <p:spPr>
              <a:xfrm>
                <a:off x="968669" y="4998672"/>
                <a:ext cx="10109386" cy="736612"/>
              </a:xfrm>
              <a:prstGeom prst="rect">
                <a:avLst/>
              </a:prstGeom>
              <a:solidFill>
                <a:schemeClr val="accent4">
                  <a:lumMod val="20000"/>
                  <a:lumOff val="80000"/>
                </a:schemeClr>
              </a:solidFill>
            </p:spPr>
            <p:txBody>
              <a:bodyPr wrap="square" rtlCol="0">
                <a:spAutoFit/>
              </a:bodyPr>
              <a:lstStyle/>
              <a:p>
                <a:pPr>
                  <a:lnSpc>
                    <a:spcPts val="2600"/>
                  </a:lnSpc>
                </a:pPr>
                <a:r>
                  <a:rPr lang="zh-CN" altLang="en-US" b="1">
                    <a:solidFill>
                      <a:schemeClr val="accent2">
                        <a:lumMod val="50000"/>
                      </a:schemeClr>
                    </a:solidFill>
                  </a:rPr>
                  <a:t>对于加群，元素的幂运算实际上是倍数运算。例如对于整数加群</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ℤ</m:t>
                        </m:r>
                        <m:r>
                          <a:rPr lang="en-US" altLang="zh-CN" b="1" i="1" smtClean="0">
                            <a:solidFill>
                              <a:schemeClr val="accent2">
                                <a:lumMod val="50000"/>
                              </a:schemeClr>
                            </a:solidFill>
                            <a:latin typeface="Cambria Math" panose="02040503050406030204" pitchFamily="18" charset="0"/>
                          </a:rPr>
                          <m:t>, +</m:t>
                        </m:r>
                      </m:e>
                    </m:d>
                  </m:oMath>
                </a14:m>
                <a:r>
                  <a:rPr lang="zh-CN" altLang="en-US" b="1">
                    <a:solidFill>
                      <a:schemeClr val="accent2">
                        <a:lumMod val="50000"/>
                      </a:schemeClr>
                    </a:solidFill>
                  </a:rPr>
                  <a:t>，整数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𝒛</m:t>
                    </m:r>
                  </m:oMath>
                </a14:m>
                <a:r>
                  <a:rPr lang="zh-CN" altLang="en-US" b="1">
                    <a:solidFill>
                      <a:schemeClr val="accent2">
                        <a:lumMod val="50000"/>
                      </a:schemeClr>
                    </a:solidFill>
                  </a:rPr>
                  <a:t>的</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m:t>
                    </m:r>
                  </m:oMath>
                </a14:m>
                <a:r>
                  <a:rPr lang="zh-CN" altLang="en-US" b="1">
                    <a:solidFill>
                      <a:schemeClr val="accent2">
                        <a:lumMod val="50000"/>
                      </a:schemeClr>
                    </a:solidFill>
                  </a:rPr>
                  <a:t>次幂实际上是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𝒏𝒛</m:t>
                    </m:r>
                  </m:oMath>
                </a14:m>
                <a:r>
                  <a:rPr lang="zh-CN" altLang="en-US" b="1">
                    <a:solidFill>
                      <a:schemeClr val="accent2">
                        <a:lumMod val="50000"/>
                      </a:schemeClr>
                    </a:solidFill>
                  </a:rPr>
                  <a:t>。这时有：</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𝟎</m:t>
                    </m:r>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𝟎</m:t>
                    </m:r>
                    <m:r>
                      <a:rPr lang="en-US" altLang="zh-CN" b="1" i="1" smtClean="0">
                        <a:solidFill>
                          <a:schemeClr val="accent2">
                            <a:lumMod val="50000"/>
                          </a:schemeClr>
                        </a:solidFill>
                        <a:latin typeface="Cambria Math" panose="02040503050406030204" pitchFamily="18" charset="0"/>
                      </a:rPr>
                      <m:t>, </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𝒏𝒛</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𝒏</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𝒛</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𝒏𝒛</m:t>
                    </m:r>
                    <m:r>
                      <a:rPr lang="en-US" altLang="zh-CN" b="1" i="1" smtClean="0">
                        <a:solidFill>
                          <a:schemeClr val="accent2">
                            <a:lumMod val="50000"/>
                          </a:schemeClr>
                        </a:solidFill>
                        <a:latin typeface="Cambria Math" panose="02040503050406030204" pitchFamily="18" charset="0"/>
                      </a:rPr>
                      <m:t> + </m:t>
                    </m:r>
                    <m:r>
                      <a:rPr lang="en-US" altLang="zh-CN" b="1" i="1" smtClean="0">
                        <a:solidFill>
                          <a:schemeClr val="accent2">
                            <a:lumMod val="50000"/>
                          </a:schemeClr>
                        </a:solidFill>
                        <a:latin typeface="Cambria Math" panose="02040503050406030204" pitchFamily="18" charset="0"/>
                      </a:rPr>
                      <m:t>𝒎𝒛</m:t>
                    </m:r>
                    <m:r>
                      <a:rPr lang="en-US" altLang="zh-CN" b="1" i="1" smtClean="0">
                        <a:solidFill>
                          <a:schemeClr val="accent2">
                            <a:lumMod val="50000"/>
                          </a:schemeClr>
                        </a:solidFill>
                        <a:latin typeface="Cambria Math" panose="02040503050406030204" pitchFamily="18" charset="0"/>
                      </a:rPr>
                      <m:t> = </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e>
                    </m:d>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𝒎</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𝒏𝒛</m:t>
                        </m:r>
                      </m:e>
                    </m:d>
                    <m:r>
                      <a:rPr lang="en-US" altLang="zh-CN" b="1" i="1" smtClean="0">
                        <a:solidFill>
                          <a:schemeClr val="accent2">
                            <a:lumMod val="50000"/>
                          </a:schemeClr>
                        </a:solidFill>
                        <a:latin typeface="Cambria Math" panose="02040503050406030204" pitchFamily="18" charset="0"/>
                      </a:rPr>
                      <m:t>= </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𝒎𝒏</m:t>
                        </m:r>
                      </m:e>
                    </m:d>
                    <m:r>
                      <a:rPr lang="en-US" altLang="zh-CN" b="1" i="1" smtClean="0">
                        <a:solidFill>
                          <a:schemeClr val="accent2">
                            <a:lumMod val="50000"/>
                          </a:schemeClr>
                        </a:solidFill>
                        <a:latin typeface="Cambria Math" panose="02040503050406030204" pitchFamily="18" charset="0"/>
                      </a:rPr>
                      <m:t>𝒛</m:t>
                    </m:r>
                  </m:oMath>
                </a14:m>
                <a:endParaRPr lang="zh-CN" altLang="en-US"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40709D17-4523-4CBE-A0BA-CD13D1DD94B6}"/>
                  </a:ext>
                </a:extLst>
              </p:cNvPr>
              <p:cNvSpPr txBox="1">
                <a:spLocks noRot="1" noChangeAspect="1" noMove="1" noResize="1" noEditPoints="1" noAdjustHandles="1" noChangeArrowheads="1" noChangeShapeType="1" noTextEdit="1"/>
              </p:cNvSpPr>
              <p:nvPr/>
            </p:nvSpPr>
            <p:spPr>
              <a:xfrm>
                <a:off x="968669" y="4998672"/>
                <a:ext cx="10109386" cy="736612"/>
              </a:xfrm>
              <a:prstGeom prst="rect">
                <a:avLst/>
              </a:prstGeom>
              <a:blipFill>
                <a:blip r:embed="rId5"/>
                <a:stretch>
                  <a:fillRect l="-543" r="-2714" b="-123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A289C317-DC52-4280-87DD-9ADD94701CB7}"/>
                  </a:ext>
                </a:extLst>
              </p:cNvPr>
              <p:cNvSpPr txBox="1"/>
              <p:nvPr/>
            </p:nvSpPr>
            <p:spPr>
              <a:xfrm>
                <a:off x="968669" y="4107284"/>
                <a:ext cx="9635740" cy="474297"/>
              </a:xfrm>
              <a:prstGeom prst="rect">
                <a:avLst/>
              </a:prstGeom>
              <a:solidFill>
                <a:schemeClr val="accent5">
                  <a:lumMod val="20000"/>
                  <a:lumOff val="80000"/>
                </a:schemeClr>
              </a:solidFill>
            </p:spPr>
            <p:txBody>
              <a:bodyPr wrap="square" rtlCol="0">
                <a:spAutoFit/>
              </a:bodyPr>
              <a:lstStyle/>
              <a:p>
                <a:r>
                  <a:rPr lang="en-US" altLang="zh-CN" sz="2000" b="1">
                    <a:solidFill>
                      <a:schemeClr val="accent2">
                        <a:lumMod val="50000"/>
                      </a:schemeClr>
                    </a:solidFill>
                  </a:rPr>
                  <a:t>【</a:t>
                </a:r>
                <a:r>
                  <a:rPr lang="zh-CN" altLang="en-US" sz="2000" b="1">
                    <a:solidFill>
                      <a:schemeClr val="accent2">
                        <a:lumMod val="50000"/>
                      </a:schemeClr>
                    </a:solidFill>
                  </a:rPr>
                  <a:t>证明</a:t>
                </a:r>
                <a:r>
                  <a:rPr lang="en-US" altLang="zh-CN" sz="2000" b="1">
                    <a:solidFill>
                      <a:schemeClr val="accent2">
                        <a:lumMod val="50000"/>
                      </a:schemeClr>
                    </a:solidFill>
                  </a:rPr>
                  <a:t>】</a:t>
                </a:r>
                <a:r>
                  <a:rPr lang="zh-CN" altLang="en-US" sz="2000" b="1">
                    <a:solidFill>
                      <a:schemeClr val="accent2">
                        <a:lumMod val="50000"/>
                      </a:schemeClr>
                    </a:solidFill>
                  </a:rPr>
                  <a:t>先对于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𝒎</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𝟎</m:t>
                    </m:r>
                  </m:oMath>
                </a14:m>
                <a:r>
                  <a:rPr lang="zh-CN" altLang="en-US" sz="2000" b="1">
                    <a:solidFill>
                      <a:schemeClr val="accent2">
                        <a:lumMod val="50000"/>
                      </a:schemeClr>
                    </a:solidFill>
                  </a:rPr>
                  <a:t>，对</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𝒎</m:t>
                    </m:r>
                  </m:oMath>
                </a14:m>
                <a:r>
                  <a:rPr lang="zh-CN" altLang="en-US" sz="2000" b="1">
                    <a:solidFill>
                      <a:schemeClr val="accent2">
                        <a:lumMod val="50000"/>
                      </a:schemeClr>
                    </a:solidFill>
                  </a:rPr>
                  <a:t>实施数学归纳法。再对于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𝒎</m:t>
                    </m:r>
                    <m:r>
                      <a:rPr lang="en-US" altLang="zh-CN" sz="2000" b="1" i="1" smtClean="0">
                        <a:solidFill>
                          <a:schemeClr val="accent2">
                            <a:lumMod val="50000"/>
                          </a:schemeClr>
                        </a:solidFill>
                        <a:latin typeface="Cambria Math" panose="02040503050406030204" pitchFamily="18" charset="0"/>
                      </a:rPr>
                      <m:t>&lt;</m:t>
                    </m:r>
                    <m:r>
                      <a:rPr lang="en-US" altLang="zh-CN" sz="2000" b="1" i="1" smtClean="0">
                        <a:solidFill>
                          <a:schemeClr val="accent2">
                            <a:lumMod val="50000"/>
                          </a:schemeClr>
                        </a:solidFill>
                        <a:latin typeface="Cambria Math" panose="02040503050406030204" pitchFamily="18" charset="0"/>
                      </a:rPr>
                      <m:t>𝟎</m:t>
                    </m:r>
                  </m:oMath>
                </a14:m>
                <a:r>
                  <a:rPr lang="zh-CN" altLang="en-US" sz="2000" b="1">
                    <a:solidFill>
                      <a:schemeClr val="accent2">
                        <a:lumMod val="50000"/>
                      </a:schemeClr>
                    </a:solidFill>
                  </a:rPr>
                  <a:t>，利用</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𝒎</m:t>
                        </m:r>
                      </m:sup>
                    </m:sSup>
                    <m:r>
                      <a:rPr lang="en-US" altLang="zh-CN" sz="2000" b="1" i="1" smtClean="0">
                        <a:solidFill>
                          <a:schemeClr val="accent2">
                            <a:lumMod val="50000"/>
                          </a:schemeClr>
                        </a:solidFill>
                        <a:latin typeface="Cambria Math" panose="02040503050406030204" pitchFamily="18" charset="0"/>
                      </a:rPr>
                      <m:t>=</m:t>
                    </m:r>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𝒎</m:t>
                        </m:r>
                      </m:sup>
                    </m:sSup>
                  </m:oMath>
                </a14:m>
                <a:r>
                  <a:rPr lang="zh-CN" altLang="en-US" sz="2000" b="1">
                    <a:solidFill>
                      <a:schemeClr val="accent2">
                        <a:lumMod val="50000"/>
                      </a:schemeClr>
                    </a:solidFill>
                  </a:rPr>
                  <a:t>。</a:t>
                </a:r>
              </a:p>
            </p:txBody>
          </p:sp>
        </mc:Choice>
        <mc:Fallback xmlns="">
          <p:sp>
            <p:nvSpPr>
              <p:cNvPr id="19" name="文本框 18">
                <a:extLst>
                  <a:ext uri="{FF2B5EF4-FFF2-40B4-BE49-F238E27FC236}">
                    <a16:creationId xmlns:a16="http://schemas.microsoft.com/office/drawing/2014/main" id="{A289C317-DC52-4280-87DD-9ADD94701CB7}"/>
                  </a:ext>
                </a:extLst>
              </p:cNvPr>
              <p:cNvSpPr txBox="1">
                <a:spLocks noRot="1" noChangeAspect="1" noMove="1" noResize="1" noEditPoints="1" noAdjustHandles="1" noChangeArrowheads="1" noChangeShapeType="1" noTextEdit="1"/>
              </p:cNvSpPr>
              <p:nvPr/>
            </p:nvSpPr>
            <p:spPr>
              <a:xfrm>
                <a:off x="968669" y="4107284"/>
                <a:ext cx="9635740" cy="474297"/>
              </a:xfrm>
              <a:prstGeom prst="rect">
                <a:avLst/>
              </a:prstGeom>
              <a:blipFill>
                <a:blip r:embed="rId6"/>
                <a:stretch>
                  <a:fillRect l="-696" r="-253" b="-192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6721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19</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群的幂运算</a:t>
            </a:r>
            <a:r>
              <a:rPr lang="en-US" altLang="zh-CN"/>
              <a:t>-</a:t>
            </a:r>
            <a:r>
              <a:rPr lang="zh-CN" altLang="en-US"/>
              <a:t>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F09D06C-5CA9-4078-B386-5436D76A209B}"/>
                  </a:ext>
                </a:extLst>
              </p:cNvPr>
              <p:cNvSpPr txBox="1"/>
              <p:nvPr/>
            </p:nvSpPr>
            <p:spPr>
              <a:xfrm>
                <a:off x="1174107" y="1552415"/>
                <a:ext cx="7534764" cy="451406"/>
              </a:xfrm>
              <a:prstGeom prst="rect">
                <a:avLst/>
              </a:prstGeom>
              <a:solidFill>
                <a:schemeClr val="accent6">
                  <a:lumMod val="20000"/>
                  <a:lumOff val="80000"/>
                </a:schemeClr>
              </a:solidFill>
            </p:spPr>
            <p:txBody>
              <a:bodyPr wrap="square">
                <a:spAutoFit/>
              </a:bodyPr>
              <a:lstStyle/>
              <a:p>
                <a:pPr>
                  <a:lnSpc>
                    <a:spcPts val="2800"/>
                  </a:lnSpc>
                </a:pP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oMath>
                </a14:m>
                <a:r>
                  <a:rPr lang="zh-CN" altLang="en-US" sz="2000" b="1">
                    <a:solidFill>
                      <a:schemeClr val="accent2">
                        <a:lumMod val="50000"/>
                      </a:schemeClr>
                    </a:solidFill>
                  </a:rPr>
                  <a:t>是群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的元素，证明：对任意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ℤ</m:t>
                    </m:r>
                  </m:oMath>
                </a14:m>
                <a:r>
                  <a:rPr lang="zh-CN" altLang="en-US" sz="2000" b="1">
                    <a:solidFill>
                      <a:schemeClr val="accent2">
                        <a:lumMod val="50000"/>
                      </a:schemeClr>
                    </a:solidFill>
                  </a:rPr>
                  <a:t>有</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𝒏</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𝒃</m:t>
                        </m:r>
                      </m:e>
                      <m:sup>
                        <m:r>
                          <a:rPr lang="en-US" altLang="zh-CN" sz="2000" b="1" i="1" smtClean="0">
                            <a:solidFill>
                              <a:schemeClr val="accent2">
                                <a:lumMod val="50000"/>
                              </a:schemeClr>
                            </a:solidFill>
                            <a:latin typeface="Cambria Math" panose="02040503050406030204" pitchFamily="18" charset="0"/>
                          </a:rPr>
                          <m:t>𝒏</m:t>
                        </m:r>
                      </m:sup>
                    </m:sSup>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oMath>
                </a14:m>
                <a:r>
                  <a:rPr lang="zh-CN" altLang="en-US" sz="2000" b="1">
                    <a:solidFill>
                      <a:schemeClr val="accent2">
                        <a:lumMod val="50000"/>
                      </a:schemeClr>
                    </a:solidFill>
                  </a:rPr>
                  <a:t>。</a:t>
                </a:r>
              </a:p>
            </p:txBody>
          </p:sp>
        </mc:Choice>
        <mc:Fallback xmlns="">
          <p:sp>
            <p:nvSpPr>
              <p:cNvPr id="11" name="文本框 10">
                <a:extLst>
                  <a:ext uri="{FF2B5EF4-FFF2-40B4-BE49-F238E27FC236}">
                    <a16:creationId xmlns:a16="http://schemas.microsoft.com/office/drawing/2014/main" id="{BF09D06C-5CA9-4078-B386-5436D76A209B}"/>
                  </a:ext>
                </a:extLst>
              </p:cNvPr>
              <p:cNvSpPr txBox="1">
                <a:spLocks noRot="1" noChangeAspect="1" noMove="1" noResize="1" noEditPoints="1" noAdjustHandles="1" noChangeArrowheads="1" noChangeShapeType="1" noTextEdit="1"/>
              </p:cNvSpPr>
              <p:nvPr/>
            </p:nvSpPr>
            <p:spPr>
              <a:xfrm>
                <a:off x="1174107" y="1552415"/>
                <a:ext cx="7534764" cy="451406"/>
              </a:xfrm>
              <a:prstGeom prst="rect">
                <a:avLst/>
              </a:prstGeom>
              <a:blipFill>
                <a:blip r:embed="rId2"/>
                <a:stretch>
                  <a:fillRect l="-890" r="-81" b="-20270"/>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2C42FC8B-5975-464C-9058-154E63F0FF65}"/>
              </a:ext>
            </a:extLst>
          </p:cNvPr>
          <p:cNvSpPr txBox="1"/>
          <p:nvPr/>
        </p:nvSpPr>
        <p:spPr>
          <a:xfrm>
            <a:off x="1174107" y="2789249"/>
            <a:ext cx="4053017" cy="369332"/>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第一眼想到的证明方法应该是什么？</a:t>
            </a:r>
          </a:p>
        </p:txBody>
      </p:sp>
    </p:spTree>
    <p:extLst>
      <p:ext uri="{BB962C8B-B14F-4D97-AF65-F5344CB8AC3E}">
        <p14:creationId xmlns:p14="http://schemas.microsoft.com/office/powerpoint/2010/main" val="2070249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提示</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学习目标与学习重点</a:t>
            </a:r>
          </a:p>
        </p:txBody>
      </p:sp>
      <p:sp>
        <p:nvSpPr>
          <p:cNvPr id="11" name="文本框 10">
            <a:extLst>
              <a:ext uri="{FF2B5EF4-FFF2-40B4-BE49-F238E27FC236}">
                <a16:creationId xmlns:a16="http://schemas.microsoft.com/office/drawing/2014/main" id="{17E765DC-2D6D-4AC3-BAF6-7EEB0AC64C92}"/>
              </a:ext>
            </a:extLst>
          </p:cNvPr>
          <p:cNvSpPr txBox="1"/>
          <p:nvPr/>
        </p:nvSpPr>
        <p:spPr>
          <a:xfrm>
            <a:off x="797442" y="1671771"/>
            <a:ext cx="10597112" cy="2072362"/>
          </a:xfrm>
          <a:prstGeom prst="rect">
            <a:avLst/>
          </a:prstGeom>
          <a:solidFill>
            <a:schemeClr val="accent2">
              <a:lumMod val="20000"/>
              <a:lumOff val="80000"/>
              <a:alpha val="60000"/>
            </a:schemeClr>
          </a:solidFill>
        </p:spPr>
        <p:txBody>
          <a:bodyPr wrap="square" rtlCol="0">
            <a:spAutoFit/>
          </a:bodyPr>
          <a:lstStyle/>
          <a:p>
            <a:pPr algn="ctr">
              <a:lnSpc>
                <a:spcPts val="3200"/>
              </a:lnSpc>
              <a:spcBef>
                <a:spcPts val="600"/>
              </a:spcBef>
              <a:spcAft>
                <a:spcPts val="600"/>
              </a:spcAft>
            </a:pPr>
            <a:r>
              <a:rPr lang="zh-CN" altLang="en-US" sz="2800" b="1">
                <a:solidFill>
                  <a:srgbClr val="C00000"/>
                </a:solidFill>
                <a:latin typeface="楷体" panose="02010609060101010101" pitchFamily="49" charset="-122"/>
                <a:ea typeface="楷体" panose="02010609060101010101" pitchFamily="49" charset="-122"/>
              </a:rPr>
              <a:t>学习目标</a:t>
            </a:r>
          </a:p>
          <a:p>
            <a:pPr marL="342900" indent="-342900">
              <a:spcBef>
                <a:spcPts val="600"/>
              </a:spcBef>
              <a:spcAft>
                <a:spcPts val="600"/>
              </a:spcAft>
              <a:buFont typeface="Arial" panose="020B0604020202020204" pitchFamily="34" charset="0"/>
              <a:buChar char="•"/>
            </a:pPr>
            <a:r>
              <a:rPr lang="zh-CN" altLang="en-US" sz="2400" b="1">
                <a:solidFill>
                  <a:srgbClr val="002060"/>
                </a:solidFill>
                <a:latin typeface="+mn-ea"/>
              </a:rPr>
              <a:t>能</a:t>
            </a:r>
            <a:r>
              <a:rPr lang="zh-CN" altLang="zh-CN" sz="2400" b="1">
                <a:solidFill>
                  <a:srgbClr val="002060"/>
                </a:solidFill>
                <a:latin typeface="+mn-ea"/>
              </a:rPr>
              <a:t>判断集合及运算是否构成群并证明</a:t>
            </a:r>
            <a:r>
              <a:rPr lang="zh-CN" altLang="en-US" sz="2400" b="1">
                <a:solidFill>
                  <a:srgbClr val="002060"/>
                </a:solidFill>
                <a:latin typeface="+mn-ea"/>
              </a:rPr>
              <a:t>，能</a:t>
            </a:r>
            <a:r>
              <a:rPr lang="zh-CN" altLang="zh-CN" sz="2400" b="1">
                <a:solidFill>
                  <a:srgbClr val="002060"/>
                </a:solidFill>
                <a:latin typeface="+mn-ea"/>
              </a:rPr>
              <a:t>判断群的子集是否构成子群并证明</a:t>
            </a:r>
          </a:p>
          <a:p>
            <a:pPr marL="342900" indent="-342900">
              <a:spcBef>
                <a:spcPts val="600"/>
              </a:spcBef>
              <a:spcAft>
                <a:spcPts val="600"/>
              </a:spcAft>
              <a:buFont typeface="Arial" panose="020B0604020202020204" pitchFamily="34" charset="0"/>
              <a:buChar char="•"/>
            </a:pPr>
            <a:r>
              <a:rPr lang="zh-CN" altLang="en-US" sz="2400" b="1">
                <a:solidFill>
                  <a:srgbClr val="002060"/>
                </a:solidFill>
                <a:latin typeface="+mn-ea"/>
              </a:rPr>
              <a:t>能计算群元素的阶，能给出群的一个元素或子集生成的子群</a:t>
            </a:r>
            <a:endParaRPr lang="en-US" altLang="zh-CN" sz="2400" b="1">
              <a:solidFill>
                <a:srgbClr val="002060"/>
              </a:solidFill>
              <a:latin typeface="+mn-ea"/>
            </a:endParaRPr>
          </a:p>
          <a:p>
            <a:pPr marL="342900" indent="-342900">
              <a:spcBef>
                <a:spcPts val="600"/>
              </a:spcBef>
              <a:spcAft>
                <a:spcPts val="600"/>
              </a:spcAft>
              <a:buFont typeface="Arial" panose="020B0604020202020204" pitchFamily="34" charset="0"/>
              <a:buChar char="•"/>
            </a:pPr>
            <a:r>
              <a:rPr lang="zh-CN" altLang="en-US" sz="2400" b="1">
                <a:solidFill>
                  <a:srgbClr val="002060"/>
                </a:solidFill>
                <a:latin typeface="+mn-ea"/>
              </a:rPr>
              <a:t>能证明与群元素的阶相关的一些简单性质</a:t>
            </a:r>
            <a:endParaRPr lang="zh-CN" altLang="zh-CN" sz="2400" b="1">
              <a:solidFill>
                <a:srgbClr val="002060"/>
              </a:solidFill>
              <a:latin typeface="+mn-ea"/>
            </a:endParaRPr>
          </a:p>
        </p:txBody>
      </p:sp>
      <p:sp>
        <p:nvSpPr>
          <p:cNvPr id="12" name="文本框 11">
            <a:extLst>
              <a:ext uri="{FF2B5EF4-FFF2-40B4-BE49-F238E27FC236}">
                <a16:creationId xmlns:a16="http://schemas.microsoft.com/office/drawing/2014/main" id="{858A4FB3-E946-4AFE-AEF0-D0516B0DC2F8}"/>
              </a:ext>
            </a:extLst>
          </p:cNvPr>
          <p:cNvSpPr txBox="1"/>
          <p:nvPr/>
        </p:nvSpPr>
        <p:spPr>
          <a:xfrm>
            <a:off x="797442" y="4499074"/>
            <a:ext cx="10597112" cy="1123513"/>
          </a:xfrm>
          <a:prstGeom prst="rect">
            <a:avLst/>
          </a:prstGeom>
          <a:solidFill>
            <a:schemeClr val="accent4">
              <a:lumMod val="20000"/>
              <a:lumOff val="80000"/>
              <a:alpha val="60000"/>
            </a:schemeClr>
          </a:solidFill>
        </p:spPr>
        <p:txBody>
          <a:bodyPr wrap="square" rtlCol="0">
            <a:spAutoFit/>
          </a:bodyPr>
          <a:lstStyle/>
          <a:p>
            <a:pPr algn="ctr">
              <a:lnSpc>
                <a:spcPts val="3200"/>
              </a:lnSpc>
              <a:spcBef>
                <a:spcPts val="1200"/>
              </a:spcBef>
              <a:spcAft>
                <a:spcPts val="600"/>
              </a:spcAft>
            </a:pPr>
            <a:r>
              <a:rPr lang="zh-CN" altLang="en-US" sz="2800" b="1">
                <a:solidFill>
                  <a:srgbClr val="C00000"/>
                </a:solidFill>
                <a:latin typeface="楷体" panose="02010609060101010101" pitchFamily="49" charset="-122"/>
                <a:ea typeface="楷体" panose="02010609060101010101" pitchFamily="49" charset="-122"/>
              </a:rPr>
              <a:t>学习重点</a:t>
            </a:r>
          </a:p>
          <a:p>
            <a:pPr marL="342900" indent="-342900">
              <a:lnSpc>
                <a:spcPts val="3200"/>
              </a:lnSpc>
              <a:spcBef>
                <a:spcPts val="1200"/>
              </a:spcBef>
              <a:spcAft>
                <a:spcPts val="600"/>
              </a:spcAft>
              <a:buFont typeface="Arial" panose="020B0604020202020204" pitchFamily="34" charset="0"/>
              <a:buChar char="•"/>
            </a:pPr>
            <a:r>
              <a:rPr lang="zh-CN" altLang="en-US" sz="2400" b="1">
                <a:solidFill>
                  <a:schemeClr val="accent6">
                    <a:lumMod val="50000"/>
                  </a:schemeClr>
                </a:solidFill>
                <a:latin typeface="+mn-ea"/>
              </a:rPr>
              <a:t>如何证明群元素阶的一些性质？如何判定群的子集是子群？</a:t>
            </a:r>
            <a:endParaRPr lang="en-US" altLang="zh-CN" sz="2400" b="1">
              <a:solidFill>
                <a:schemeClr val="accent6">
                  <a:lumMod val="50000"/>
                </a:schemeClr>
              </a:solidFill>
              <a:latin typeface="+mn-ea"/>
            </a:endParaRPr>
          </a:p>
        </p:txBody>
      </p:sp>
    </p:spTree>
    <p:extLst>
      <p:ext uri="{BB962C8B-B14F-4D97-AF65-F5344CB8AC3E}">
        <p14:creationId xmlns:p14="http://schemas.microsoft.com/office/powerpoint/2010/main" val="3510469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20</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群的幂运算</a:t>
            </a:r>
            <a:r>
              <a:rPr lang="en-US" altLang="zh-CN"/>
              <a:t>-</a:t>
            </a:r>
            <a:r>
              <a:rPr lang="zh-CN" altLang="en-US"/>
              <a:t>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F09D06C-5CA9-4078-B386-5436D76A209B}"/>
                  </a:ext>
                </a:extLst>
              </p:cNvPr>
              <p:cNvSpPr txBox="1"/>
              <p:nvPr/>
            </p:nvSpPr>
            <p:spPr>
              <a:xfrm>
                <a:off x="1174107" y="1552415"/>
                <a:ext cx="7534764" cy="451406"/>
              </a:xfrm>
              <a:prstGeom prst="rect">
                <a:avLst/>
              </a:prstGeom>
              <a:solidFill>
                <a:schemeClr val="accent6">
                  <a:lumMod val="20000"/>
                  <a:lumOff val="80000"/>
                </a:schemeClr>
              </a:solidFill>
            </p:spPr>
            <p:txBody>
              <a:bodyPr wrap="square">
                <a:spAutoFit/>
              </a:bodyPr>
              <a:lstStyle/>
              <a:p>
                <a:pPr>
                  <a:lnSpc>
                    <a:spcPts val="2800"/>
                  </a:lnSpc>
                </a:pP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oMath>
                </a14:m>
                <a:r>
                  <a:rPr lang="zh-CN" altLang="en-US" sz="2000" b="1">
                    <a:solidFill>
                      <a:schemeClr val="accent2">
                        <a:lumMod val="50000"/>
                      </a:schemeClr>
                    </a:solidFill>
                  </a:rPr>
                  <a:t>是群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的元素，证明：对任意</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ℤ</m:t>
                    </m:r>
                  </m:oMath>
                </a14:m>
                <a:r>
                  <a:rPr lang="zh-CN" altLang="en-US" sz="2000" b="1">
                    <a:solidFill>
                      <a:schemeClr val="accent2">
                        <a:lumMod val="50000"/>
                      </a:schemeClr>
                    </a:solidFill>
                  </a:rPr>
                  <a:t>有</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𝒏</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𝒃</m:t>
                        </m:r>
                      </m:e>
                      <m:sup>
                        <m:r>
                          <a:rPr lang="en-US" altLang="zh-CN" sz="2000" b="1" i="1" smtClean="0">
                            <a:solidFill>
                              <a:schemeClr val="accent2">
                                <a:lumMod val="50000"/>
                              </a:schemeClr>
                            </a:solidFill>
                            <a:latin typeface="Cambria Math" panose="02040503050406030204" pitchFamily="18" charset="0"/>
                          </a:rPr>
                          <m:t>𝒏</m:t>
                        </m:r>
                      </m:sup>
                    </m:sSup>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oMath>
                </a14:m>
                <a:r>
                  <a:rPr lang="zh-CN" altLang="en-US" sz="2000" b="1">
                    <a:solidFill>
                      <a:schemeClr val="accent2">
                        <a:lumMod val="50000"/>
                      </a:schemeClr>
                    </a:solidFill>
                  </a:rPr>
                  <a:t>。</a:t>
                </a:r>
              </a:p>
            </p:txBody>
          </p:sp>
        </mc:Choice>
        <mc:Fallback xmlns="">
          <p:sp>
            <p:nvSpPr>
              <p:cNvPr id="11" name="文本框 10">
                <a:extLst>
                  <a:ext uri="{FF2B5EF4-FFF2-40B4-BE49-F238E27FC236}">
                    <a16:creationId xmlns:a16="http://schemas.microsoft.com/office/drawing/2014/main" id="{BF09D06C-5CA9-4078-B386-5436D76A209B}"/>
                  </a:ext>
                </a:extLst>
              </p:cNvPr>
              <p:cNvSpPr txBox="1">
                <a:spLocks noRot="1" noChangeAspect="1" noMove="1" noResize="1" noEditPoints="1" noAdjustHandles="1" noChangeArrowheads="1" noChangeShapeType="1" noTextEdit="1"/>
              </p:cNvSpPr>
              <p:nvPr/>
            </p:nvSpPr>
            <p:spPr>
              <a:xfrm>
                <a:off x="1174107" y="1552415"/>
                <a:ext cx="7534764" cy="451406"/>
              </a:xfrm>
              <a:prstGeom prst="rect">
                <a:avLst/>
              </a:prstGeom>
              <a:blipFill>
                <a:blip r:embed="rId2"/>
                <a:stretch>
                  <a:fillRect l="-890" r="-81" b="-202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FFAFE7E-F447-4A35-B41C-204003C68FCD}"/>
                  </a:ext>
                </a:extLst>
              </p:cNvPr>
              <p:cNvSpPr txBox="1"/>
              <p:nvPr/>
            </p:nvSpPr>
            <p:spPr>
              <a:xfrm>
                <a:off x="1174107" y="2682963"/>
                <a:ext cx="9811850" cy="1938992"/>
              </a:xfrm>
              <a:prstGeom prst="rect">
                <a:avLst/>
              </a:prstGeom>
              <a:solidFill>
                <a:schemeClr val="accent6">
                  <a:lumMod val="20000"/>
                  <a:lumOff val="80000"/>
                </a:schemeClr>
              </a:solidFill>
            </p:spPr>
            <p:txBody>
              <a:bodyPr wrap="square" rtlCol="0">
                <a:spAutoFit/>
              </a:bodyPr>
              <a:lstStyle/>
              <a:p>
                <a:pPr>
                  <a:lnSpc>
                    <a:spcPts val="2700"/>
                  </a:lnSpc>
                  <a:spcBef>
                    <a:spcPts val="600"/>
                  </a:spcBef>
                  <a:spcAft>
                    <a:spcPts val="600"/>
                  </a:spcAft>
                </a:pPr>
                <a:r>
                  <a:rPr lang="en-US" altLang="zh-CN" sz="2000" b="1">
                    <a:solidFill>
                      <a:schemeClr val="accent2">
                        <a:lumMod val="50000"/>
                      </a:schemeClr>
                    </a:solidFill>
                  </a:rPr>
                  <a:t>【</a:t>
                </a:r>
                <a:r>
                  <a:rPr lang="zh-CN" altLang="en-US" sz="2000" b="1">
                    <a:solidFill>
                      <a:schemeClr val="accent2">
                        <a:lumMod val="50000"/>
                      </a:schemeClr>
                    </a:solidFill>
                  </a:rPr>
                  <a:t>证明</a:t>
                </a:r>
                <a:r>
                  <a:rPr lang="en-US" altLang="zh-CN" sz="2000" b="1">
                    <a:solidFill>
                      <a:schemeClr val="accent2">
                        <a:lumMod val="50000"/>
                      </a:schemeClr>
                    </a:solidFill>
                  </a:rPr>
                  <a:t>】</a:t>
                </a:r>
                <a:r>
                  <a:rPr lang="zh-CN" altLang="en-US" sz="2000" b="1">
                    <a:solidFill>
                      <a:schemeClr val="accent2">
                        <a:lumMod val="50000"/>
                      </a:schemeClr>
                    </a:solidFill>
                  </a:rPr>
                  <a:t>对</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𝒏</m:t>
                    </m:r>
                  </m:oMath>
                </a14:m>
                <a:r>
                  <a:rPr lang="zh-CN" altLang="en-US" sz="2000" b="1">
                    <a:solidFill>
                      <a:schemeClr val="accent2">
                        <a:lumMod val="50000"/>
                      </a:schemeClr>
                    </a:solidFill>
                  </a:rPr>
                  <a:t>实施数学归纳法：</a:t>
                </a:r>
                <a:endParaRPr lang="en-US" altLang="zh-CN" sz="2000" b="1">
                  <a:solidFill>
                    <a:schemeClr val="accent2">
                      <a:lumMod val="50000"/>
                    </a:schemeClr>
                  </a:solidFill>
                </a:endParaRPr>
              </a:p>
              <a:p>
                <a:pPr marL="342900" indent="-342900">
                  <a:lnSpc>
                    <a:spcPts val="2700"/>
                  </a:lnSpc>
                  <a:spcBef>
                    <a:spcPts val="600"/>
                  </a:spcBef>
                  <a:spcAft>
                    <a:spcPts val="600"/>
                  </a:spcAft>
                  <a:buFont typeface="Arial" panose="020B0604020202020204" pitchFamily="34" charset="0"/>
                  <a:buChar char="•"/>
                </a:pPr>
                <a:r>
                  <a:rPr lang="zh-CN" altLang="en-US" sz="2000" b="1">
                    <a:solidFill>
                      <a:srgbClr val="002060"/>
                    </a:solidFill>
                  </a:rPr>
                  <a:t>归纳基</a:t>
                </a:r>
                <a:r>
                  <a:rPr lang="zh-CN" altLang="en-US" sz="2000" b="1">
                    <a:solidFill>
                      <a:schemeClr val="accent2">
                        <a:lumMod val="50000"/>
                      </a:schemeClr>
                    </a:solidFill>
                  </a:rPr>
                  <a:t>：显然当</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𝟎</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oMath>
                </a14:m>
                <a:r>
                  <a:rPr lang="zh-CN" altLang="en-US" sz="2000" b="1">
                    <a:solidFill>
                      <a:schemeClr val="accent2">
                        <a:lumMod val="50000"/>
                      </a:schemeClr>
                    </a:solidFill>
                  </a:rPr>
                  <a:t>时有</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𝟎</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𝒆</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𝒃</m:t>
                        </m:r>
                      </m:e>
                      <m:sup>
                        <m:r>
                          <a:rPr lang="en-US" altLang="zh-CN" sz="2000" b="1" i="1" smtClean="0">
                            <a:solidFill>
                              <a:schemeClr val="accent2">
                                <a:lumMod val="50000"/>
                              </a:schemeClr>
                            </a:solidFill>
                            <a:latin typeface="Cambria Math" panose="02040503050406030204" pitchFamily="18" charset="0"/>
                          </a:rPr>
                          <m:t>𝟎</m:t>
                        </m:r>
                      </m:sup>
                    </m:sSup>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𝒂𝒆</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𝒆</m:t>
                    </m:r>
                  </m:oMath>
                </a14:m>
                <a:r>
                  <a:rPr lang="zh-CN" altLang="en-US" sz="2000" b="1">
                    <a:solidFill>
                      <a:schemeClr val="accent2">
                        <a:lumMod val="50000"/>
                      </a:schemeClr>
                    </a:solidFill>
                  </a:rPr>
                  <a:t>，成立</a:t>
                </a:r>
                <a:endParaRPr lang="en-US" altLang="zh-CN" sz="2000" b="1">
                  <a:solidFill>
                    <a:schemeClr val="accent2">
                      <a:lumMod val="50000"/>
                    </a:schemeClr>
                  </a:solidFill>
                </a:endParaRPr>
              </a:p>
              <a:p>
                <a:pPr marL="342900" indent="-342900">
                  <a:lnSpc>
                    <a:spcPts val="2700"/>
                  </a:lnSpc>
                  <a:spcBef>
                    <a:spcPts val="600"/>
                  </a:spcBef>
                  <a:spcAft>
                    <a:spcPts val="600"/>
                  </a:spcAft>
                  <a:buFont typeface="Arial" panose="020B0604020202020204" pitchFamily="34" charset="0"/>
                  <a:buChar char="•"/>
                </a:pPr>
                <a:r>
                  <a:rPr lang="zh-CN" altLang="en-US" sz="2000" b="1">
                    <a:solidFill>
                      <a:srgbClr val="002060"/>
                    </a:solidFill>
                  </a:rPr>
                  <a:t>归纳步</a:t>
                </a:r>
                <a:r>
                  <a:rPr lang="zh-CN" altLang="en-US" sz="2000" b="1">
                    <a:solidFill>
                      <a:schemeClr val="accent2">
                        <a:lumMod val="50000"/>
                      </a:schemeClr>
                    </a:solidFill>
                  </a:rPr>
                  <a:t>：假设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𝒌</m:t>
                    </m:r>
                  </m:oMath>
                </a14:m>
                <a:r>
                  <a:rPr lang="zh-CN" altLang="en-US" sz="2000" b="1">
                    <a:solidFill>
                      <a:schemeClr val="accent2">
                        <a:lumMod val="50000"/>
                      </a:schemeClr>
                    </a:solidFill>
                  </a:rPr>
                  <a:t>时成立，即有</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𝒌</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𝒃</m:t>
                        </m:r>
                      </m:e>
                      <m:sup>
                        <m:r>
                          <a:rPr lang="en-US" altLang="zh-CN" sz="2000" b="1" i="1" smtClean="0">
                            <a:solidFill>
                              <a:schemeClr val="accent2">
                                <a:lumMod val="50000"/>
                              </a:schemeClr>
                            </a:solidFill>
                            <a:latin typeface="Cambria Math" panose="02040503050406030204" pitchFamily="18" charset="0"/>
                          </a:rPr>
                          <m:t>𝒌</m:t>
                        </m:r>
                      </m:sup>
                    </m:sSup>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oMath>
                </a14:m>
                <a:r>
                  <a:rPr lang="zh-CN" altLang="en-US" sz="2000" b="1">
                    <a:solidFill>
                      <a:schemeClr val="accent2">
                        <a:lumMod val="50000"/>
                      </a:schemeClr>
                    </a:solidFill>
                  </a:rPr>
                  <a:t>，对于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𝒌</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oMath>
                </a14:m>
                <a:r>
                  <a:rPr lang="zh-CN" altLang="en-US" sz="2000" b="1">
                    <a:solidFill>
                      <a:schemeClr val="accent2">
                        <a:lumMod val="50000"/>
                      </a:schemeClr>
                    </a:solidFill>
                  </a:rPr>
                  <a:t>，有：</a:t>
                </a:r>
                <a:endParaRPr lang="en-US" altLang="zh-CN" sz="2000" b="1">
                  <a:solidFill>
                    <a:schemeClr val="accent2">
                      <a:lumMod val="50000"/>
                    </a:schemeClr>
                  </a:solidFill>
                </a:endParaRPr>
              </a:p>
              <a:p>
                <a:pPr>
                  <a:lnSpc>
                    <a:spcPts val="2700"/>
                  </a:lnSpc>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𝒌</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r>
                        <a:rPr lang="en-US" altLang="zh-CN" sz="2000" b="1" i="1" smtClean="0">
                          <a:solidFill>
                            <a:schemeClr val="accent2">
                              <a:lumMod val="50000"/>
                            </a:schemeClr>
                          </a:solidFill>
                          <a:latin typeface="Cambria Math" panose="02040503050406030204" pitchFamily="18" charset="0"/>
                        </a:rPr>
                        <m:t>=</m:t>
                      </m:r>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𝒌</m:t>
                          </m:r>
                        </m:sup>
                      </m:sSup>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𝒃</m:t>
                          </m:r>
                        </m:e>
                        <m:sup>
                          <m:r>
                            <a:rPr lang="en-US" altLang="zh-CN" sz="2000" b="1" i="1" smtClean="0">
                              <a:solidFill>
                                <a:schemeClr val="accent2">
                                  <a:lumMod val="50000"/>
                                </a:schemeClr>
                              </a:solidFill>
                              <a:latin typeface="Cambria Math" panose="02040503050406030204" pitchFamily="18" charset="0"/>
                            </a:rPr>
                            <m:t>𝒌</m:t>
                          </m:r>
                        </m:sup>
                      </m:sSup>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𝒃</m:t>
                          </m:r>
                        </m:e>
                        <m:sup>
                          <m:r>
                            <a:rPr lang="en-US" altLang="zh-CN" sz="2000" b="1" i="1" smtClean="0">
                              <a:solidFill>
                                <a:schemeClr val="accent2">
                                  <a:lumMod val="50000"/>
                                </a:schemeClr>
                              </a:solidFill>
                              <a:latin typeface="Cambria Math" panose="02040503050406030204" pitchFamily="18" charset="0"/>
                            </a:rPr>
                            <m:t>𝒌</m:t>
                          </m:r>
                        </m:sup>
                      </m:sSup>
                      <m:r>
                        <a:rPr lang="en-US" altLang="zh-CN" sz="2000" b="1" i="1" smtClean="0">
                          <a:solidFill>
                            <a:schemeClr val="accent2">
                              <a:lumMod val="50000"/>
                            </a:schemeClr>
                          </a:solidFill>
                          <a:latin typeface="Cambria Math" panose="02040503050406030204" pitchFamily="18" charset="0"/>
                        </a:rPr>
                        <m:t>𝒃</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𝒃</m:t>
                          </m:r>
                        </m:e>
                        <m:sup>
                          <m:r>
                            <a:rPr lang="en-US" altLang="zh-CN" sz="2000" b="1" i="1" smtClean="0">
                              <a:solidFill>
                                <a:schemeClr val="accent2">
                                  <a:lumMod val="50000"/>
                                </a:schemeClr>
                              </a:solidFill>
                              <a:latin typeface="Cambria Math" panose="02040503050406030204" pitchFamily="18" charset="0"/>
                            </a:rPr>
                            <m:t>𝒌</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oMath>
                  </m:oMathPara>
                </a14:m>
                <a:endParaRPr lang="zh-CN" altLang="en-US" sz="20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BFFAFE7E-F447-4A35-B41C-204003C68FCD}"/>
                  </a:ext>
                </a:extLst>
              </p:cNvPr>
              <p:cNvSpPr txBox="1">
                <a:spLocks noRot="1" noChangeAspect="1" noMove="1" noResize="1" noEditPoints="1" noAdjustHandles="1" noChangeArrowheads="1" noChangeShapeType="1" noTextEdit="1"/>
              </p:cNvSpPr>
              <p:nvPr/>
            </p:nvSpPr>
            <p:spPr>
              <a:xfrm>
                <a:off x="1174107" y="2682963"/>
                <a:ext cx="9811850" cy="1938992"/>
              </a:xfrm>
              <a:prstGeom prst="rect">
                <a:avLst/>
              </a:prstGeom>
              <a:blipFill>
                <a:blip r:embed="rId3"/>
                <a:stretch>
                  <a:fillRect l="-684" t="-6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84699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群元素的阶</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21</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群元素的阶</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3FA1075-F1E2-43CA-9C62-952DD250E115}"/>
                  </a:ext>
                </a:extLst>
              </p:cNvPr>
              <p:cNvSpPr txBox="1"/>
              <p:nvPr/>
            </p:nvSpPr>
            <p:spPr>
              <a:xfrm>
                <a:off x="1185210" y="1629365"/>
                <a:ext cx="9478404" cy="844911"/>
              </a:xfrm>
              <a:prstGeom prst="rect">
                <a:avLst/>
              </a:prstGeom>
              <a:solidFill>
                <a:schemeClr val="accent2">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群</a:t>
                </a:r>
                <a14:m>
                  <m:oMath xmlns:m="http://schemas.openxmlformats.org/officeDocument/2006/math">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𝑮</m:t>
                        </m:r>
                        <m:r>
                          <a:rPr lang="en-US" altLang="zh-CN" sz="2400" b="1" i="1" smtClean="0">
                            <a:solidFill>
                              <a:srgbClr val="002060"/>
                            </a:solidFill>
                            <a:latin typeface="Cambria Math" panose="02040503050406030204" pitchFamily="18" charset="0"/>
                          </a:rPr>
                          <m:t>, ∘</m:t>
                        </m:r>
                      </m:e>
                    </m:d>
                  </m:oMath>
                </a14:m>
                <a:r>
                  <a:rPr lang="zh-CN" altLang="en-US" sz="2400" b="1">
                    <a:solidFill>
                      <a:srgbClr val="002060"/>
                    </a:solidFill>
                    <a:latin typeface="楷体" panose="02010609060101010101" pitchFamily="49" charset="-122"/>
                    <a:ea typeface="楷体" panose="02010609060101010101" pitchFamily="49" charset="-122"/>
                  </a:rPr>
                  <a:t>元素</a:t>
                </a:r>
                <a14:m>
                  <m:oMath xmlns:m="http://schemas.openxmlformats.org/officeDocument/2006/math">
                    <m:r>
                      <a:rPr lang="en-US" altLang="zh-CN" sz="2400" b="1" i="1" smtClean="0">
                        <a:solidFill>
                          <a:srgbClr val="002060"/>
                        </a:solidFill>
                        <a:latin typeface="Cambria Math" panose="02040503050406030204" pitchFamily="18" charset="0"/>
                      </a:rPr>
                      <m:t>𝒂</m:t>
                    </m:r>
                  </m:oMath>
                </a14:m>
                <a:r>
                  <a:rPr lang="zh-CN" altLang="en-US" sz="2400" b="1">
                    <a:solidFill>
                      <a:srgbClr val="002060"/>
                    </a:solidFill>
                    <a:latin typeface="楷体" panose="02010609060101010101" pitchFamily="49" charset="-122"/>
                    <a:ea typeface="楷体" panose="02010609060101010101" pitchFamily="49" charset="-122"/>
                  </a:rPr>
                  <a:t>的</a:t>
                </a:r>
                <a:r>
                  <a:rPr lang="zh-CN" altLang="en-US" sz="2400" b="1">
                    <a:solidFill>
                      <a:srgbClr val="C00000"/>
                    </a:solidFill>
                    <a:latin typeface="+mn-ea"/>
                  </a:rPr>
                  <a:t>阶</a:t>
                </a:r>
                <a:r>
                  <a:rPr lang="en-US" altLang="zh-CN" sz="2400" b="1">
                    <a:solidFill>
                      <a:srgbClr val="002060"/>
                    </a:solidFill>
                    <a:latin typeface="+mn-ea"/>
                  </a:rPr>
                  <a:t>(order)</a:t>
                </a:r>
                <a:r>
                  <a:rPr lang="zh-CN" altLang="en-US" sz="2400" b="1">
                    <a:solidFill>
                      <a:srgbClr val="002060"/>
                    </a:solidFill>
                    <a:latin typeface="楷体" panose="02010609060101010101" pitchFamily="49" charset="-122"/>
                    <a:ea typeface="楷体" panose="02010609060101010101" pitchFamily="49" charset="-122"/>
                  </a:rPr>
                  <a:t>，记为</a:t>
                </a:r>
                <a14:m>
                  <m:oMath xmlns:m="http://schemas.openxmlformats.org/officeDocument/2006/math">
                    <m:d>
                      <m:dPr>
                        <m:begChr m:val="|"/>
                        <m:endChr m:val="|"/>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𝒂</m:t>
                        </m:r>
                      </m:e>
                    </m:d>
                  </m:oMath>
                </a14:m>
                <a:r>
                  <a:rPr lang="zh-CN" altLang="en-US" sz="2400" b="1">
                    <a:solidFill>
                      <a:srgbClr val="002060"/>
                    </a:solidFill>
                    <a:latin typeface="+mn-ea"/>
                  </a:rPr>
                  <a:t>，</a:t>
                </a:r>
                <a:r>
                  <a:rPr lang="zh-CN" altLang="en-US" sz="2400" b="1">
                    <a:solidFill>
                      <a:srgbClr val="002060"/>
                    </a:solidFill>
                    <a:latin typeface="楷体" panose="02010609060101010101" pitchFamily="49" charset="-122"/>
                    <a:ea typeface="楷体" panose="02010609060101010101" pitchFamily="49" charset="-122"/>
                  </a:rPr>
                  <a:t>是指最小的正整数</a:t>
                </a:r>
                <a14:m>
                  <m:oMath xmlns:m="http://schemas.openxmlformats.org/officeDocument/2006/math">
                    <m:r>
                      <a:rPr lang="en-US" altLang="zh-CN" sz="2400" b="1" i="1" smtClean="0">
                        <a:solidFill>
                          <a:srgbClr val="002060"/>
                        </a:solidFill>
                        <a:latin typeface="Cambria Math" panose="02040503050406030204" pitchFamily="18" charset="0"/>
                      </a:rPr>
                      <m:t>𝒌</m:t>
                    </m:r>
                  </m:oMath>
                </a14:m>
                <a:r>
                  <a:rPr lang="zh-CN" altLang="en-US" sz="24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sSup>
                      <m:sSupPr>
                        <m:ctrlPr>
                          <a:rPr lang="en-US" altLang="zh-CN" sz="2400" b="1" i="1" smtClean="0">
                            <a:solidFill>
                              <a:srgbClr val="002060"/>
                            </a:solidFill>
                            <a:latin typeface="Cambria Math" panose="02040503050406030204" pitchFamily="18" charset="0"/>
                          </a:rPr>
                        </m:ctrlPr>
                      </m:sSupPr>
                      <m:e>
                        <m:r>
                          <a:rPr lang="en-US" altLang="zh-CN" sz="2400" b="1" i="1" smtClean="0">
                            <a:solidFill>
                              <a:srgbClr val="002060"/>
                            </a:solidFill>
                            <a:latin typeface="Cambria Math" panose="02040503050406030204" pitchFamily="18" charset="0"/>
                          </a:rPr>
                          <m:t>𝒂</m:t>
                        </m:r>
                      </m:e>
                      <m:sup>
                        <m:r>
                          <a:rPr lang="en-US" altLang="zh-CN" sz="2400" b="1" i="1" smtClean="0">
                            <a:solidFill>
                              <a:srgbClr val="002060"/>
                            </a:solidFill>
                            <a:latin typeface="Cambria Math" panose="02040503050406030204" pitchFamily="18" charset="0"/>
                          </a:rPr>
                          <m:t>𝒌</m:t>
                        </m:r>
                      </m:sup>
                    </m:s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𝒆</m:t>
                    </m:r>
                  </m:oMath>
                </a14:m>
                <a:r>
                  <a:rPr lang="zh-CN" altLang="en-US" sz="2400" b="1">
                    <a:solidFill>
                      <a:srgbClr val="002060"/>
                    </a:solidFill>
                    <a:latin typeface="楷体" panose="02010609060101010101" pitchFamily="49" charset="-122"/>
                    <a:ea typeface="楷体" panose="02010609060101010101" pitchFamily="49" charset="-122"/>
                  </a:rPr>
                  <a:t>，若这样的正整数不存在，则称元素</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𝒂</m:t>
                    </m:r>
                  </m:oMath>
                </a14:m>
                <a:r>
                  <a:rPr lang="zh-CN" altLang="en-US" sz="2400" b="1">
                    <a:solidFill>
                      <a:srgbClr val="002060"/>
                    </a:solidFill>
                    <a:latin typeface="楷体" panose="02010609060101010101" pitchFamily="49" charset="-122"/>
                    <a:ea typeface="楷体" panose="02010609060101010101" pitchFamily="49" charset="-122"/>
                  </a:rPr>
                  <a:t>的阶</a:t>
                </a:r>
                <a:r>
                  <a:rPr lang="zh-CN" altLang="en-US" sz="2400" b="1">
                    <a:solidFill>
                      <a:srgbClr val="C00000"/>
                    </a:solidFill>
                    <a:latin typeface="+mn-ea"/>
                  </a:rPr>
                  <a:t>无穷</a:t>
                </a:r>
                <a:endParaRPr lang="en-US" altLang="zh-CN" sz="2400" b="1">
                  <a:solidFill>
                    <a:srgbClr val="C00000"/>
                  </a:solidFill>
                  <a:latin typeface="+mn-ea"/>
                </a:endParaRPr>
              </a:p>
            </p:txBody>
          </p:sp>
        </mc:Choice>
        <mc:Fallback xmlns="">
          <p:sp>
            <p:nvSpPr>
              <p:cNvPr id="2" name="文本框 1">
                <a:extLst>
                  <a:ext uri="{FF2B5EF4-FFF2-40B4-BE49-F238E27FC236}">
                    <a16:creationId xmlns:a16="http://schemas.microsoft.com/office/drawing/2014/main" id="{53FA1075-F1E2-43CA-9C62-952DD250E115}"/>
                  </a:ext>
                </a:extLst>
              </p:cNvPr>
              <p:cNvSpPr txBox="1">
                <a:spLocks noRot="1" noChangeAspect="1" noMove="1" noResize="1" noEditPoints="1" noAdjustHandles="1" noChangeArrowheads="1" noChangeShapeType="1" noTextEdit="1"/>
              </p:cNvSpPr>
              <p:nvPr/>
            </p:nvSpPr>
            <p:spPr>
              <a:xfrm>
                <a:off x="1185210" y="1629365"/>
                <a:ext cx="9478404" cy="844911"/>
              </a:xfrm>
              <a:prstGeom prst="rect">
                <a:avLst/>
              </a:prstGeom>
              <a:blipFill>
                <a:blip r:embed="rId2"/>
                <a:stretch>
                  <a:fillRect l="-965" t="-7914" r="-4244" b="-165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32C9B82-6E36-4ED2-A43B-9ADE94A3753C}"/>
                  </a:ext>
                </a:extLst>
              </p:cNvPr>
              <p:cNvSpPr txBox="1"/>
              <p:nvPr/>
            </p:nvSpPr>
            <p:spPr>
              <a:xfrm>
                <a:off x="1185210" y="2995689"/>
                <a:ext cx="1993261" cy="400110"/>
              </a:xfrm>
              <a:prstGeom prst="rect">
                <a:avLst/>
              </a:prstGeom>
              <a:solidFill>
                <a:schemeClr val="accent6">
                  <a:lumMod val="20000"/>
                  <a:lumOff val="8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对于群</a:t>
                </a:r>
                <a14:m>
                  <m:oMath xmlns:m="http://schemas.openxmlformats.org/officeDocument/2006/math">
                    <m:d>
                      <m:dPr>
                        <m:ctrlPr>
                          <a:rPr lang="en-US" altLang="zh-CN" sz="2000" b="1" i="1">
                            <a:solidFill>
                              <a:srgbClr val="002060"/>
                            </a:solidFill>
                            <a:latin typeface="Cambria Math" panose="02040503050406030204" pitchFamily="18" charset="0"/>
                            <a:ea typeface="楷体" panose="02010609060101010101" pitchFamily="49" charset="-122"/>
                          </a:rPr>
                        </m:ctrlPr>
                      </m:dPr>
                      <m:e>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a:solidFill>
                                  <a:srgbClr val="002060"/>
                                </a:solidFill>
                                <a:latin typeface="Cambria Math" panose="02040503050406030204" pitchFamily="18" charset="0"/>
                                <a:ea typeface="楷体" panose="02010609060101010101" pitchFamily="49" charset="-122"/>
                              </a:rPr>
                              <m:t>ℤ</m:t>
                            </m:r>
                          </m:e>
                          <m:sub>
                            <m:r>
                              <a:rPr lang="en-US" altLang="zh-CN" sz="2000" b="1">
                                <a:solidFill>
                                  <a:srgbClr val="002060"/>
                                </a:solidFill>
                                <a:latin typeface="Cambria Math" panose="02040503050406030204" pitchFamily="18" charset="0"/>
                                <a:ea typeface="楷体" panose="02010609060101010101" pitchFamily="49" charset="-122"/>
                              </a:rPr>
                              <m:t>𝟓</m:t>
                            </m:r>
                          </m:sub>
                        </m:sSub>
                        <m:r>
                          <a:rPr lang="en-US" altLang="zh-CN" sz="2000" b="1">
                            <a:solidFill>
                              <a:srgbClr val="002060"/>
                            </a:solidFill>
                            <a:latin typeface="Cambria Math" panose="02040503050406030204" pitchFamily="18" charset="0"/>
                            <a:ea typeface="楷体" panose="02010609060101010101" pitchFamily="49" charset="-122"/>
                          </a:rPr>
                          <m:t>,</m:t>
                        </m:r>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a:solidFill>
                                  <a:srgbClr val="002060"/>
                                </a:solidFill>
                                <a:latin typeface="Cambria Math" panose="02040503050406030204" pitchFamily="18" charset="0"/>
                                <a:ea typeface="楷体" panose="02010609060101010101" pitchFamily="49" charset="-122"/>
                              </a:rPr>
                              <m:t>⊕</m:t>
                            </m:r>
                          </m:e>
                          <m:sub>
                            <m:r>
                              <a:rPr lang="en-US" altLang="zh-CN" sz="2000" b="1">
                                <a:solidFill>
                                  <a:srgbClr val="002060"/>
                                </a:solidFill>
                                <a:latin typeface="Cambria Math" panose="02040503050406030204" pitchFamily="18" charset="0"/>
                                <a:ea typeface="楷体" panose="02010609060101010101" pitchFamily="49" charset="-122"/>
                              </a:rPr>
                              <m:t>𝟓</m:t>
                            </m:r>
                          </m:sub>
                        </m:sSub>
                      </m:e>
                    </m:d>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232C9B82-6E36-4ED2-A43B-9ADE94A3753C}"/>
                  </a:ext>
                </a:extLst>
              </p:cNvPr>
              <p:cNvSpPr txBox="1">
                <a:spLocks noRot="1" noChangeAspect="1" noMove="1" noResize="1" noEditPoints="1" noAdjustHandles="1" noChangeArrowheads="1" noChangeShapeType="1" noTextEdit="1"/>
              </p:cNvSpPr>
              <p:nvPr/>
            </p:nvSpPr>
            <p:spPr>
              <a:xfrm>
                <a:off x="1185210" y="2995689"/>
                <a:ext cx="1993261" cy="400110"/>
              </a:xfrm>
              <a:prstGeom prst="rect">
                <a:avLst/>
              </a:prstGeom>
              <a:blipFill>
                <a:blip r:embed="rId3"/>
                <a:stretch>
                  <a:fillRect l="-3058" t="-10606"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表格 10">
                <a:extLst>
                  <a:ext uri="{FF2B5EF4-FFF2-40B4-BE49-F238E27FC236}">
                    <a16:creationId xmlns:a16="http://schemas.microsoft.com/office/drawing/2014/main" id="{90E5E624-0B39-4EAC-A8A1-056A1E022D70}"/>
                  </a:ext>
                </a:extLst>
              </p:cNvPr>
              <p:cNvGraphicFramePr>
                <a:graphicFrameLocks noGrp="1"/>
              </p:cNvGraphicFramePr>
              <p:nvPr>
                <p:extLst>
                  <p:ext uri="{D42A27DB-BD31-4B8C-83A1-F6EECF244321}">
                    <p14:modId xmlns:p14="http://schemas.microsoft.com/office/powerpoint/2010/main" val="2634853855"/>
                  </p:ext>
                </p:extLst>
              </p:nvPr>
            </p:nvGraphicFramePr>
            <p:xfrm>
              <a:off x="1185210" y="3550644"/>
              <a:ext cx="3125478" cy="2011680"/>
            </p:xfrm>
            <a:graphic>
              <a:graphicData uri="http://schemas.openxmlformats.org/drawingml/2006/table">
                <a:tbl>
                  <a:tblPr firstRow="1" firstCol="1" bandRow="1">
                    <a:tableStyleId>{21E4AEA4-8DFA-4A89-87EB-49C32662AFE0}</a:tableStyleId>
                  </a:tblPr>
                  <a:tblGrid>
                    <a:gridCol w="520913">
                      <a:extLst>
                        <a:ext uri="{9D8B030D-6E8A-4147-A177-3AD203B41FA5}">
                          <a16:colId xmlns:a16="http://schemas.microsoft.com/office/drawing/2014/main" val="2518866690"/>
                        </a:ext>
                      </a:extLst>
                    </a:gridCol>
                    <a:gridCol w="520913">
                      <a:extLst>
                        <a:ext uri="{9D8B030D-6E8A-4147-A177-3AD203B41FA5}">
                          <a16:colId xmlns:a16="http://schemas.microsoft.com/office/drawing/2014/main" val="1440752659"/>
                        </a:ext>
                      </a:extLst>
                    </a:gridCol>
                    <a:gridCol w="520913">
                      <a:extLst>
                        <a:ext uri="{9D8B030D-6E8A-4147-A177-3AD203B41FA5}">
                          <a16:colId xmlns:a16="http://schemas.microsoft.com/office/drawing/2014/main" val="447392825"/>
                        </a:ext>
                      </a:extLst>
                    </a:gridCol>
                    <a:gridCol w="520913">
                      <a:extLst>
                        <a:ext uri="{9D8B030D-6E8A-4147-A177-3AD203B41FA5}">
                          <a16:colId xmlns:a16="http://schemas.microsoft.com/office/drawing/2014/main" val="1300589612"/>
                        </a:ext>
                      </a:extLst>
                    </a:gridCol>
                    <a:gridCol w="520913">
                      <a:extLst>
                        <a:ext uri="{9D8B030D-6E8A-4147-A177-3AD203B41FA5}">
                          <a16:colId xmlns:a16="http://schemas.microsoft.com/office/drawing/2014/main" val="1130558464"/>
                        </a:ext>
                      </a:extLst>
                    </a:gridCol>
                    <a:gridCol w="520913">
                      <a:extLst>
                        <a:ext uri="{9D8B030D-6E8A-4147-A177-3AD203B41FA5}">
                          <a16:colId xmlns:a16="http://schemas.microsoft.com/office/drawing/2014/main" val="2325015106"/>
                        </a:ext>
                      </a:extLst>
                    </a:gridCol>
                  </a:tblGrid>
                  <a:tr h="330000">
                    <a:tc>
                      <a:txBody>
                        <a:bodyPr/>
                        <a:lstStyle/>
                        <a:p>
                          <a:pP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4">
                                            <a:lumMod val="20000"/>
                                            <a:lumOff val="80000"/>
                                          </a:schemeClr>
                                        </a:solidFill>
                                        <a:latin typeface="Cambria Math" panose="02040503050406030204" pitchFamily="18" charset="0"/>
                                      </a:rPr>
                                    </m:ctrlPr>
                                  </m:sSubPr>
                                  <m:e>
                                    <m:r>
                                      <a:rPr lang="en-US" altLang="zh-CN" sz="1600" b="1" i="1" smtClean="0">
                                        <a:solidFill>
                                          <a:schemeClr val="accent4">
                                            <a:lumMod val="20000"/>
                                            <a:lumOff val="80000"/>
                                          </a:schemeClr>
                                        </a:solidFill>
                                        <a:latin typeface="Cambria Math" panose="02040503050406030204" pitchFamily="18" charset="0"/>
                                      </a:rPr>
                                      <m:t>⊕</m:t>
                                    </m:r>
                                  </m:e>
                                  <m:sub>
                                    <m:r>
                                      <a:rPr lang="en-US" altLang="zh-CN" sz="1600" b="1" i="1" smtClean="0">
                                        <a:solidFill>
                                          <a:schemeClr val="accent4">
                                            <a:lumMod val="20000"/>
                                            <a:lumOff val="80000"/>
                                          </a:schemeClr>
                                        </a:solidFill>
                                        <a:latin typeface="Cambria Math" panose="02040503050406030204" pitchFamily="18" charset="0"/>
                                      </a:rPr>
                                      <m:t>𝟓</m:t>
                                    </m:r>
                                  </m:sub>
                                </m:sSub>
                              </m:oMath>
                            </m:oMathPara>
                          </a14:m>
                          <a:endParaRPr lang="zh-CN" altLang="en-US" sz="1600"/>
                        </a:p>
                      </a:txBody>
                      <a:tcPr>
                        <a:solidFill>
                          <a:schemeClr val="accent2">
                            <a:lumMod val="50000"/>
                          </a:schemeClr>
                        </a:solidFill>
                      </a:tcPr>
                    </a:tc>
                    <a:tc>
                      <a:txBody>
                        <a:bodyPr/>
                        <a:lstStyle/>
                        <a:p>
                          <a:pPr algn="ctr"/>
                          <a:r>
                            <a:rPr lang="en-US" altLang="zh-CN" sz="1600">
                              <a:solidFill>
                                <a:schemeClr val="bg1"/>
                              </a:solidFill>
                            </a:rPr>
                            <a:t>0</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1</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2</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3</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4</a:t>
                          </a:r>
                          <a:endParaRPr lang="zh-CN" altLang="en-US" sz="16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30000">
                    <a:tc>
                      <a:txBody>
                        <a:bodyPr/>
                        <a:lstStyle/>
                        <a:p>
                          <a:pPr algn="ctr"/>
                          <a:r>
                            <a:rPr lang="en-US" altLang="zh-CN" sz="1600"/>
                            <a:t>0</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extLst>
                      <a:ext uri="{0D108BD9-81ED-4DB2-BD59-A6C34878D82A}">
                        <a16:rowId xmlns:a16="http://schemas.microsoft.com/office/drawing/2014/main" val="2935625599"/>
                      </a:ext>
                    </a:extLst>
                  </a:tr>
                  <a:tr h="330000">
                    <a:tc>
                      <a:txBody>
                        <a:bodyPr/>
                        <a:lstStyle/>
                        <a:p>
                          <a:pPr algn="ctr"/>
                          <a:r>
                            <a:rPr lang="en-US" altLang="zh-CN" sz="1600"/>
                            <a:t>1</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extLst>
                      <a:ext uri="{0D108BD9-81ED-4DB2-BD59-A6C34878D82A}">
                        <a16:rowId xmlns:a16="http://schemas.microsoft.com/office/drawing/2014/main" val="3864572849"/>
                      </a:ext>
                    </a:extLst>
                  </a:tr>
                  <a:tr h="330000">
                    <a:tc>
                      <a:txBody>
                        <a:bodyPr/>
                        <a:lstStyle/>
                        <a:p>
                          <a:pPr algn="ctr"/>
                          <a:r>
                            <a:rPr lang="en-US" altLang="zh-CN" sz="1600"/>
                            <a:t>2</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extLst>
                      <a:ext uri="{0D108BD9-81ED-4DB2-BD59-A6C34878D82A}">
                        <a16:rowId xmlns:a16="http://schemas.microsoft.com/office/drawing/2014/main" val="2912559039"/>
                      </a:ext>
                    </a:extLst>
                  </a:tr>
                  <a:tr h="330000">
                    <a:tc>
                      <a:txBody>
                        <a:bodyPr/>
                        <a:lstStyle/>
                        <a:p>
                          <a:pPr algn="ctr"/>
                          <a:r>
                            <a:rPr lang="en-US" altLang="zh-CN" sz="1600"/>
                            <a:t>3</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extLst>
                      <a:ext uri="{0D108BD9-81ED-4DB2-BD59-A6C34878D82A}">
                        <a16:rowId xmlns:a16="http://schemas.microsoft.com/office/drawing/2014/main" val="1438018108"/>
                      </a:ext>
                    </a:extLst>
                  </a:tr>
                  <a:tr h="330000">
                    <a:tc>
                      <a:txBody>
                        <a:bodyPr/>
                        <a:lstStyle/>
                        <a:p>
                          <a:pPr algn="ctr"/>
                          <a:r>
                            <a:rPr lang="en-US" altLang="zh-CN" sz="1600"/>
                            <a:t>4</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extLst>
                      <a:ext uri="{0D108BD9-81ED-4DB2-BD59-A6C34878D82A}">
                        <a16:rowId xmlns:a16="http://schemas.microsoft.com/office/drawing/2014/main" val="2456321285"/>
                      </a:ext>
                    </a:extLst>
                  </a:tr>
                </a:tbl>
              </a:graphicData>
            </a:graphic>
          </p:graphicFrame>
        </mc:Choice>
        <mc:Fallback xmlns="">
          <p:graphicFrame>
            <p:nvGraphicFramePr>
              <p:cNvPr id="11" name="表格 10">
                <a:extLst>
                  <a:ext uri="{FF2B5EF4-FFF2-40B4-BE49-F238E27FC236}">
                    <a16:creationId xmlns:a16="http://schemas.microsoft.com/office/drawing/2014/main" id="{90E5E624-0B39-4EAC-A8A1-056A1E022D70}"/>
                  </a:ext>
                </a:extLst>
              </p:cNvPr>
              <p:cNvGraphicFramePr>
                <a:graphicFrameLocks noGrp="1"/>
              </p:cNvGraphicFramePr>
              <p:nvPr>
                <p:extLst>
                  <p:ext uri="{D42A27DB-BD31-4B8C-83A1-F6EECF244321}">
                    <p14:modId xmlns:p14="http://schemas.microsoft.com/office/powerpoint/2010/main" val="2634853855"/>
                  </p:ext>
                </p:extLst>
              </p:nvPr>
            </p:nvGraphicFramePr>
            <p:xfrm>
              <a:off x="1185210" y="3550644"/>
              <a:ext cx="3125478" cy="2011680"/>
            </p:xfrm>
            <a:graphic>
              <a:graphicData uri="http://schemas.openxmlformats.org/drawingml/2006/table">
                <a:tbl>
                  <a:tblPr firstRow="1" firstCol="1" bandRow="1">
                    <a:tableStyleId>{21E4AEA4-8DFA-4A89-87EB-49C32662AFE0}</a:tableStyleId>
                  </a:tblPr>
                  <a:tblGrid>
                    <a:gridCol w="520913">
                      <a:extLst>
                        <a:ext uri="{9D8B030D-6E8A-4147-A177-3AD203B41FA5}">
                          <a16:colId xmlns:a16="http://schemas.microsoft.com/office/drawing/2014/main" val="2518866690"/>
                        </a:ext>
                      </a:extLst>
                    </a:gridCol>
                    <a:gridCol w="520913">
                      <a:extLst>
                        <a:ext uri="{9D8B030D-6E8A-4147-A177-3AD203B41FA5}">
                          <a16:colId xmlns:a16="http://schemas.microsoft.com/office/drawing/2014/main" val="1440752659"/>
                        </a:ext>
                      </a:extLst>
                    </a:gridCol>
                    <a:gridCol w="520913">
                      <a:extLst>
                        <a:ext uri="{9D8B030D-6E8A-4147-A177-3AD203B41FA5}">
                          <a16:colId xmlns:a16="http://schemas.microsoft.com/office/drawing/2014/main" val="447392825"/>
                        </a:ext>
                      </a:extLst>
                    </a:gridCol>
                    <a:gridCol w="520913">
                      <a:extLst>
                        <a:ext uri="{9D8B030D-6E8A-4147-A177-3AD203B41FA5}">
                          <a16:colId xmlns:a16="http://schemas.microsoft.com/office/drawing/2014/main" val="1300589612"/>
                        </a:ext>
                      </a:extLst>
                    </a:gridCol>
                    <a:gridCol w="520913">
                      <a:extLst>
                        <a:ext uri="{9D8B030D-6E8A-4147-A177-3AD203B41FA5}">
                          <a16:colId xmlns:a16="http://schemas.microsoft.com/office/drawing/2014/main" val="1130558464"/>
                        </a:ext>
                      </a:extLst>
                    </a:gridCol>
                    <a:gridCol w="520913">
                      <a:extLst>
                        <a:ext uri="{9D8B030D-6E8A-4147-A177-3AD203B41FA5}">
                          <a16:colId xmlns:a16="http://schemas.microsoft.com/office/drawing/2014/main" val="2325015106"/>
                        </a:ext>
                      </a:extLst>
                    </a:gridCol>
                  </a:tblGrid>
                  <a:tr h="335280">
                    <a:tc>
                      <a:txBody>
                        <a:bodyPr/>
                        <a:lstStyle/>
                        <a:p>
                          <a:endParaRPr lang="zh-CN"/>
                        </a:p>
                      </a:txBody>
                      <a:tcPr>
                        <a:blipFill>
                          <a:blip r:embed="rId4"/>
                          <a:stretch>
                            <a:fillRect l="-1163" t="-5455" r="-502326" b="-523636"/>
                          </a:stretch>
                        </a:blipFill>
                      </a:tcPr>
                    </a:tc>
                    <a:tc>
                      <a:txBody>
                        <a:bodyPr/>
                        <a:lstStyle/>
                        <a:p>
                          <a:pPr algn="ctr"/>
                          <a:r>
                            <a:rPr lang="en-US" altLang="zh-CN" sz="1600">
                              <a:solidFill>
                                <a:schemeClr val="bg1"/>
                              </a:solidFill>
                            </a:rPr>
                            <a:t>0</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1</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2</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3</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4</a:t>
                          </a:r>
                          <a:endParaRPr lang="zh-CN" altLang="en-US" sz="16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35280">
                    <a:tc>
                      <a:txBody>
                        <a:bodyPr/>
                        <a:lstStyle/>
                        <a:p>
                          <a:pPr algn="ctr"/>
                          <a:r>
                            <a:rPr lang="en-US" altLang="zh-CN" sz="1600"/>
                            <a:t>0</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extLst>
                      <a:ext uri="{0D108BD9-81ED-4DB2-BD59-A6C34878D82A}">
                        <a16:rowId xmlns:a16="http://schemas.microsoft.com/office/drawing/2014/main" val="2935625599"/>
                      </a:ext>
                    </a:extLst>
                  </a:tr>
                  <a:tr h="335280">
                    <a:tc>
                      <a:txBody>
                        <a:bodyPr/>
                        <a:lstStyle/>
                        <a:p>
                          <a:pPr algn="ctr"/>
                          <a:r>
                            <a:rPr lang="en-US" altLang="zh-CN" sz="1600"/>
                            <a:t>1</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extLst>
                      <a:ext uri="{0D108BD9-81ED-4DB2-BD59-A6C34878D82A}">
                        <a16:rowId xmlns:a16="http://schemas.microsoft.com/office/drawing/2014/main" val="3864572849"/>
                      </a:ext>
                    </a:extLst>
                  </a:tr>
                  <a:tr h="335280">
                    <a:tc>
                      <a:txBody>
                        <a:bodyPr/>
                        <a:lstStyle/>
                        <a:p>
                          <a:pPr algn="ctr"/>
                          <a:r>
                            <a:rPr lang="en-US" altLang="zh-CN" sz="1600"/>
                            <a:t>2</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extLst>
                      <a:ext uri="{0D108BD9-81ED-4DB2-BD59-A6C34878D82A}">
                        <a16:rowId xmlns:a16="http://schemas.microsoft.com/office/drawing/2014/main" val="2912559039"/>
                      </a:ext>
                    </a:extLst>
                  </a:tr>
                  <a:tr h="335280">
                    <a:tc>
                      <a:txBody>
                        <a:bodyPr/>
                        <a:lstStyle/>
                        <a:p>
                          <a:pPr algn="ctr"/>
                          <a:r>
                            <a:rPr lang="en-US" altLang="zh-CN" sz="1600"/>
                            <a:t>3</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extLst>
                      <a:ext uri="{0D108BD9-81ED-4DB2-BD59-A6C34878D82A}">
                        <a16:rowId xmlns:a16="http://schemas.microsoft.com/office/drawing/2014/main" val="1438018108"/>
                      </a:ext>
                    </a:extLst>
                  </a:tr>
                  <a:tr h="335280">
                    <a:tc>
                      <a:txBody>
                        <a:bodyPr/>
                        <a:lstStyle/>
                        <a:p>
                          <a:pPr algn="ctr"/>
                          <a:r>
                            <a:rPr lang="en-US" altLang="zh-CN" sz="1600"/>
                            <a:t>4</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extLst>
                      <a:ext uri="{0D108BD9-81ED-4DB2-BD59-A6C34878D82A}">
                        <a16:rowId xmlns:a16="http://schemas.microsoft.com/office/drawing/2014/main" val="2456321285"/>
                      </a:ext>
                    </a:extLst>
                  </a:tr>
                </a:tbl>
              </a:graphicData>
            </a:graphic>
          </p:graphicFrame>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8D0FAD5-5C42-4F01-BEC5-2B79BC75BF13}"/>
                  </a:ext>
                </a:extLst>
              </p:cNvPr>
              <p:cNvSpPr txBox="1"/>
              <p:nvPr/>
            </p:nvSpPr>
            <p:spPr>
              <a:xfrm>
                <a:off x="5423546" y="4006857"/>
                <a:ext cx="4915535" cy="812658"/>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𝟏</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 </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𝟏</m:t>
                          </m:r>
                        </m:e>
                        <m:sup>
                          <m:r>
                            <a:rPr lang="en-US" altLang="zh-CN" b="1" i="1" smtClean="0">
                              <a:solidFill>
                                <a:schemeClr val="accent2">
                                  <a:lumMod val="50000"/>
                                </a:schemeClr>
                              </a:solidFill>
                              <a:latin typeface="Cambria Math" panose="02040503050406030204" pitchFamily="18" charset="0"/>
                            </a:rPr>
                            <m:t>𝟑</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 ⋯, </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𝟏</m:t>
                          </m:r>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𝟓</m:t>
                      </m:r>
                    </m:oMath>
                  </m:oMathPara>
                </a14:m>
                <a:endParaRPr lang="en-US" altLang="zh-CN" b="1">
                  <a:solidFill>
                    <a:schemeClr val="accent2">
                      <a:lumMod val="50000"/>
                    </a:schemeClr>
                  </a:solidFill>
                </a:endParaRPr>
              </a:p>
              <a:p>
                <a:pPr>
                  <a:spcBef>
                    <a:spcPts val="600"/>
                  </a:spcBef>
                  <a:spcAft>
                    <a:spcPts val="600"/>
                  </a:spcAft>
                </a:pP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𝟒</m:t>
                    </m:r>
                    <m:r>
                      <a:rPr lang="en-US" altLang="zh-CN" b="1" i="1" smtClean="0">
                        <a:solidFill>
                          <a:schemeClr val="accent2">
                            <a:lumMod val="50000"/>
                          </a:schemeClr>
                        </a:solidFill>
                        <a:latin typeface="Cambria Math" panose="02040503050406030204" pitchFamily="18" charset="0"/>
                      </a:rPr>
                      <m:t>, </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𝟑</m:t>
                        </m:r>
                      </m:sup>
                    </m:sSup>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𝟒</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 ⋯,</m:t>
                    </m:r>
                  </m:oMath>
                </a14:m>
                <a:r>
                  <a:rPr lang="en-US" altLang="zh-CN" b="1">
                    <a:solidFill>
                      <a:schemeClr val="accent2">
                        <a:lumMod val="50000"/>
                      </a:schemeClr>
                    </a:solidFill>
                  </a:rPr>
                  <a:t> </a:t>
                </a:r>
                <a:endParaRPr lang="zh-CN" altLang="en-US"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98D0FAD5-5C42-4F01-BEC5-2B79BC75BF13}"/>
                  </a:ext>
                </a:extLst>
              </p:cNvPr>
              <p:cNvSpPr txBox="1">
                <a:spLocks noRot="1" noChangeAspect="1" noMove="1" noResize="1" noEditPoints="1" noAdjustHandles="1" noChangeArrowheads="1" noChangeShapeType="1" noTextEdit="1"/>
              </p:cNvSpPr>
              <p:nvPr/>
            </p:nvSpPr>
            <p:spPr>
              <a:xfrm>
                <a:off x="5423546" y="4006857"/>
                <a:ext cx="4915535" cy="812658"/>
              </a:xfrm>
              <a:prstGeom prst="rect">
                <a:avLst/>
              </a:prstGeom>
              <a:blipFill>
                <a:blip r:embed="rId5"/>
                <a:stretch>
                  <a:fillRect b="-14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2492564-9DD8-4EE1-B1DC-D67E4ABECECF}"/>
                  </a:ext>
                </a:extLst>
              </p:cNvPr>
              <p:cNvSpPr txBox="1"/>
              <p:nvPr/>
            </p:nvSpPr>
            <p:spPr>
              <a:xfrm>
                <a:off x="5423546" y="3395799"/>
                <a:ext cx="3701813" cy="400110"/>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是最小的正整数</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𝒌</m:t>
                    </m:r>
                  </m:oMath>
                </a14:m>
                <a:r>
                  <a:rPr lang="zh-CN" altLang="en-US" sz="2000" b="1">
                    <a:solidFill>
                      <a:schemeClr val="accent2">
                        <a:lumMod val="50000"/>
                      </a:schemeClr>
                    </a:solidFill>
                  </a:rPr>
                  <a:t>使得</a:t>
                </a:r>
                <a14:m>
                  <m:oMath xmlns:m="http://schemas.openxmlformats.org/officeDocument/2006/math">
                    <m:r>
                      <a:rPr lang="en-US" altLang="zh-CN" sz="2000" b="1" i="1" smtClean="0">
                        <a:solidFill>
                          <a:srgbClr val="C00000"/>
                        </a:solidFill>
                        <a:latin typeface="Cambria Math" panose="02040503050406030204" pitchFamily="18" charset="0"/>
                      </a:rPr>
                      <m:t>𝟓</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𝒌𝒂</m:t>
                    </m:r>
                  </m:oMath>
                </a14:m>
                <a:endParaRPr lang="zh-CN" altLang="en-US" sz="20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72492564-9DD8-4EE1-B1DC-D67E4ABECECF}"/>
                  </a:ext>
                </a:extLst>
              </p:cNvPr>
              <p:cNvSpPr txBox="1">
                <a:spLocks noRot="1" noChangeAspect="1" noMove="1" noResize="1" noEditPoints="1" noAdjustHandles="1" noChangeArrowheads="1" noChangeShapeType="1" noTextEdit="1"/>
              </p:cNvSpPr>
              <p:nvPr/>
            </p:nvSpPr>
            <p:spPr>
              <a:xfrm>
                <a:off x="5423546" y="3395799"/>
                <a:ext cx="3701813" cy="400110"/>
              </a:xfrm>
              <a:prstGeom prst="rect">
                <a:avLst/>
              </a:prstGeom>
              <a:blipFill>
                <a:blip r:embed="rId6"/>
                <a:stretch>
                  <a:fillRect l="-824"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ADBEECF-E14E-42E0-90FC-E2E03DBE86D0}"/>
                  </a:ext>
                </a:extLst>
              </p:cNvPr>
              <p:cNvSpPr txBox="1"/>
              <p:nvPr/>
            </p:nvSpPr>
            <p:spPr>
              <a:xfrm>
                <a:off x="5423546" y="5156043"/>
                <a:ext cx="3428814" cy="400110"/>
              </a:xfrm>
              <a:prstGeom prst="rect">
                <a:avLst/>
              </a:prstGeom>
              <a:solidFill>
                <a:schemeClr val="accent2">
                  <a:lumMod val="20000"/>
                  <a:lumOff val="80000"/>
                </a:schemeClr>
              </a:solidFill>
            </p:spPr>
            <p:txBody>
              <a:bodyPr wrap="square" rtlCol="0">
                <a:spAutoFit/>
              </a:bodyPr>
              <a:lstStyle/>
              <a:p>
                <a:r>
                  <a:rPr lang="zh-CN" altLang="en-US" sz="2000" b="1">
                    <a:solidFill>
                      <a:schemeClr val="accent2">
                        <a:lumMod val="50000"/>
                      </a:schemeClr>
                    </a:solidFill>
                  </a:rPr>
                  <a:t>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𝟎</m:t>
                    </m:r>
                  </m:oMath>
                </a14:m>
                <a:r>
                  <a:rPr lang="zh-CN" altLang="en-US" sz="2000" b="1">
                    <a:solidFill>
                      <a:schemeClr val="accent2">
                        <a:lumMod val="50000"/>
                      </a:schemeClr>
                    </a:solidFill>
                  </a:rPr>
                  <a:t>外，每个元素的阶都是</a:t>
                </a:r>
                <a14:m>
                  <m:oMath xmlns:m="http://schemas.openxmlformats.org/officeDocument/2006/math">
                    <m:r>
                      <a:rPr lang="en-US" altLang="zh-CN" sz="2000" b="1" i="1" smtClean="0">
                        <a:solidFill>
                          <a:srgbClr val="C00000"/>
                        </a:solidFill>
                        <a:latin typeface="Cambria Math" panose="02040503050406030204" pitchFamily="18" charset="0"/>
                      </a:rPr>
                      <m:t>𝟓</m:t>
                    </m:r>
                  </m:oMath>
                </a14:m>
                <a:endParaRPr lang="zh-CN" altLang="en-US" sz="2000" b="1">
                  <a:solidFill>
                    <a:schemeClr val="accent2">
                      <a:lumMod val="50000"/>
                    </a:schemeClr>
                  </a:solidFill>
                </a:endParaRPr>
              </a:p>
            </p:txBody>
          </p:sp>
        </mc:Choice>
        <mc:Fallback xmlns="">
          <p:sp>
            <p:nvSpPr>
              <p:cNvPr id="12" name="文本框 11">
                <a:extLst>
                  <a:ext uri="{FF2B5EF4-FFF2-40B4-BE49-F238E27FC236}">
                    <a16:creationId xmlns:a16="http://schemas.microsoft.com/office/drawing/2014/main" id="{0ADBEECF-E14E-42E0-90FC-E2E03DBE86D0}"/>
                  </a:ext>
                </a:extLst>
              </p:cNvPr>
              <p:cNvSpPr txBox="1">
                <a:spLocks noRot="1" noChangeAspect="1" noMove="1" noResize="1" noEditPoints="1" noAdjustHandles="1" noChangeArrowheads="1" noChangeShapeType="1" noTextEdit="1"/>
              </p:cNvSpPr>
              <p:nvPr/>
            </p:nvSpPr>
            <p:spPr>
              <a:xfrm>
                <a:off x="5423546" y="5156043"/>
                <a:ext cx="3428814" cy="400110"/>
              </a:xfrm>
              <a:prstGeom prst="rect">
                <a:avLst/>
              </a:prstGeom>
              <a:blipFill>
                <a:blip r:embed="rId7"/>
                <a:stretch>
                  <a:fillRect l="-1957" t="-9231" b="-2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571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群元素的阶</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22</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群元素的阶</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A087EBA-231C-4AFD-AF77-5B9A218DCAC8}"/>
                  </a:ext>
                </a:extLst>
              </p:cNvPr>
              <p:cNvSpPr txBox="1"/>
              <p:nvPr/>
            </p:nvSpPr>
            <p:spPr>
              <a:xfrm>
                <a:off x="1185209" y="2369135"/>
                <a:ext cx="2235566" cy="400110"/>
              </a:xfrm>
              <a:prstGeom prst="rect">
                <a:avLst/>
              </a:prstGeom>
              <a:solidFill>
                <a:schemeClr val="accent6">
                  <a:lumMod val="20000"/>
                  <a:lumOff val="8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对于群</a:t>
                </a:r>
                <a14:m>
                  <m:oMath xmlns:m="http://schemas.openxmlformats.org/officeDocument/2006/math">
                    <m:d>
                      <m:dPr>
                        <m:ctrlPr>
                          <a:rPr lang="en-US" altLang="zh-CN" sz="2000" b="1" i="1">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𝑼</m:t>
                        </m:r>
                        <m:r>
                          <a:rPr lang="en-US" altLang="zh-CN" sz="2000" b="1" i="0" smtClean="0">
                            <a:solidFill>
                              <a:srgbClr val="002060"/>
                            </a:solidFill>
                            <a:latin typeface="Cambria Math" panose="02040503050406030204" pitchFamily="18" charset="0"/>
                            <a:ea typeface="楷体" panose="02010609060101010101" pitchFamily="49" charset="-122"/>
                          </a:rPr>
                          <m:t>(</m:t>
                        </m:r>
                        <m:r>
                          <a:rPr lang="en-US" altLang="zh-CN" sz="2000" b="1" i="0" smtClean="0">
                            <a:solidFill>
                              <a:srgbClr val="002060"/>
                            </a:solidFill>
                            <a:latin typeface="Cambria Math" panose="02040503050406030204" pitchFamily="18" charset="0"/>
                            <a:ea typeface="楷体" panose="02010609060101010101" pitchFamily="49" charset="-122"/>
                          </a:rPr>
                          <m:t>𝟓</m:t>
                        </m:r>
                        <m:r>
                          <a:rPr lang="en-US" altLang="zh-CN" sz="2000" b="1" i="0" smtClean="0">
                            <a:solidFill>
                              <a:srgbClr val="002060"/>
                            </a:solidFill>
                            <a:latin typeface="Cambria Math" panose="02040503050406030204" pitchFamily="18" charset="0"/>
                            <a:ea typeface="楷体" panose="02010609060101010101" pitchFamily="49" charset="-122"/>
                          </a:rPr>
                          <m:t>),</m:t>
                        </m:r>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m:t>
                            </m:r>
                          </m:e>
                          <m:sub>
                            <m:r>
                              <a:rPr lang="en-US" altLang="zh-CN" sz="2000" b="1">
                                <a:solidFill>
                                  <a:srgbClr val="002060"/>
                                </a:solidFill>
                                <a:latin typeface="Cambria Math" panose="02040503050406030204" pitchFamily="18" charset="0"/>
                                <a:ea typeface="楷体" panose="02010609060101010101" pitchFamily="49" charset="-122"/>
                              </a:rPr>
                              <m:t>𝟓</m:t>
                            </m:r>
                          </m:sub>
                        </m:sSub>
                      </m:e>
                    </m:d>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13" name="文本框 12">
                <a:extLst>
                  <a:ext uri="{FF2B5EF4-FFF2-40B4-BE49-F238E27FC236}">
                    <a16:creationId xmlns:a16="http://schemas.microsoft.com/office/drawing/2014/main" id="{AA087EBA-231C-4AFD-AF77-5B9A218DCAC8}"/>
                  </a:ext>
                </a:extLst>
              </p:cNvPr>
              <p:cNvSpPr txBox="1">
                <a:spLocks noRot="1" noChangeAspect="1" noMove="1" noResize="1" noEditPoints="1" noAdjustHandles="1" noChangeArrowheads="1" noChangeShapeType="1" noTextEdit="1"/>
              </p:cNvSpPr>
              <p:nvPr/>
            </p:nvSpPr>
            <p:spPr>
              <a:xfrm>
                <a:off x="1185209" y="2369135"/>
                <a:ext cx="2235566" cy="400110"/>
              </a:xfrm>
              <a:prstGeom prst="rect">
                <a:avLst/>
              </a:prstGeom>
              <a:blipFill>
                <a:blip r:embed="rId2"/>
                <a:stretch>
                  <a:fillRect l="-2725" t="-12308"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表格 13">
                <a:extLst>
                  <a:ext uri="{FF2B5EF4-FFF2-40B4-BE49-F238E27FC236}">
                    <a16:creationId xmlns:a16="http://schemas.microsoft.com/office/drawing/2014/main" id="{002555C4-C6F9-46C1-B52B-201DA24D85CF}"/>
                  </a:ext>
                </a:extLst>
              </p:cNvPr>
              <p:cNvGraphicFramePr>
                <a:graphicFrameLocks noGrp="1"/>
              </p:cNvGraphicFramePr>
              <p:nvPr>
                <p:extLst>
                  <p:ext uri="{D42A27DB-BD31-4B8C-83A1-F6EECF244321}">
                    <p14:modId xmlns:p14="http://schemas.microsoft.com/office/powerpoint/2010/main" val="3470407405"/>
                  </p:ext>
                </p:extLst>
              </p:nvPr>
            </p:nvGraphicFramePr>
            <p:xfrm>
              <a:off x="1185209" y="2962760"/>
              <a:ext cx="2604565" cy="1676400"/>
            </p:xfrm>
            <a:graphic>
              <a:graphicData uri="http://schemas.openxmlformats.org/drawingml/2006/table">
                <a:tbl>
                  <a:tblPr firstRow="1" firstCol="1" bandRow="1">
                    <a:tableStyleId>{21E4AEA4-8DFA-4A89-87EB-49C32662AFE0}</a:tableStyleId>
                  </a:tblPr>
                  <a:tblGrid>
                    <a:gridCol w="520913">
                      <a:extLst>
                        <a:ext uri="{9D8B030D-6E8A-4147-A177-3AD203B41FA5}">
                          <a16:colId xmlns:a16="http://schemas.microsoft.com/office/drawing/2014/main" val="2518866690"/>
                        </a:ext>
                      </a:extLst>
                    </a:gridCol>
                    <a:gridCol w="520913">
                      <a:extLst>
                        <a:ext uri="{9D8B030D-6E8A-4147-A177-3AD203B41FA5}">
                          <a16:colId xmlns:a16="http://schemas.microsoft.com/office/drawing/2014/main" val="447392825"/>
                        </a:ext>
                      </a:extLst>
                    </a:gridCol>
                    <a:gridCol w="520913">
                      <a:extLst>
                        <a:ext uri="{9D8B030D-6E8A-4147-A177-3AD203B41FA5}">
                          <a16:colId xmlns:a16="http://schemas.microsoft.com/office/drawing/2014/main" val="1300589612"/>
                        </a:ext>
                      </a:extLst>
                    </a:gridCol>
                    <a:gridCol w="520913">
                      <a:extLst>
                        <a:ext uri="{9D8B030D-6E8A-4147-A177-3AD203B41FA5}">
                          <a16:colId xmlns:a16="http://schemas.microsoft.com/office/drawing/2014/main" val="1130558464"/>
                        </a:ext>
                      </a:extLst>
                    </a:gridCol>
                    <a:gridCol w="520913">
                      <a:extLst>
                        <a:ext uri="{9D8B030D-6E8A-4147-A177-3AD203B41FA5}">
                          <a16:colId xmlns:a16="http://schemas.microsoft.com/office/drawing/2014/main" val="2325015106"/>
                        </a:ext>
                      </a:extLst>
                    </a:gridCol>
                  </a:tblGrid>
                  <a:tr h="330000">
                    <a:tc>
                      <a:txBody>
                        <a:bodyPr/>
                        <a:lstStyle/>
                        <a:p>
                          <a:pP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4">
                                            <a:lumMod val="20000"/>
                                            <a:lumOff val="80000"/>
                                          </a:schemeClr>
                                        </a:solidFill>
                                        <a:latin typeface="Cambria Math" panose="02040503050406030204" pitchFamily="18" charset="0"/>
                                      </a:rPr>
                                    </m:ctrlPr>
                                  </m:sSubPr>
                                  <m:e>
                                    <m:r>
                                      <a:rPr lang="en-US" altLang="zh-CN" sz="1600" b="1">
                                        <a:solidFill>
                                          <a:schemeClr val="accent4">
                                            <a:lumMod val="20000"/>
                                            <a:lumOff val="80000"/>
                                          </a:schemeClr>
                                        </a:solidFill>
                                        <a:latin typeface="Cambria Math" panose="02040503050406030204" pitchFamily="18" charset="0"/>
                                      </a:rPr>
                                      <m:t>⊗</m:t>
                                    </m:r>
                                  </m:e>
                                  <m:sub>
                                    <m:r>
                                      <a:rPr lang="en-US" altLang="zh-CN" sz="1600" b="1">
                                        <a:solidFill>
                                          <a:schemeClr val="accent4">
                                            <a:lumMod val="20000"/>
                                            <a:lumOff val="80000"/>
                                          </a:schemeClr>
                                        </a:solidFill>
                                        <a:latin typeface="Cambria Math" panose="02040503050406030204" pitchFamily="18" charset="0"/>
                                      </a:rPr>
                                      <m:t>𝟓</m:t>
                                    </m:r>
                                  </m:sub>
                                </m:sSub>
                              </m:oMath>
                            </m:oMathPara>
                          </a14:m>
                          <a:endParaRPr lang="zh-CN" altLang="en-US" sz="1600"/>
                        </a:p>
                      </a:txBody>
                      <a:tcPr>
                        <a:solidFill>
                          <a:schemeClr val="accent2">
                            <a:lumMod val="50000"/>
                          </a:schemeClr>
                        </a:solidFill>
                      </a:tcPr>
                    </a:tc>
                    <a:tc>
                      <a:txBody>
                        <a:bodyPr/>
                        <a:lstStyle/>
                        <a:p>
                          <a:pPr algn="ctr"/>
                          <a:r>
                            <a:rPr lang="en-US" altLang="zh-CN" sz="1600">
                              <a:solidFill>
                                <a:schemeClr val="bg1"/>
                              </a:solidFill>
                            </a:rPr>
                            <a:t>1</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2</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3</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4</a:t>
                          </a:r>
                          <a:endParaRPr lang="zh-CN" altLang="en-US" sz="16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30000">
                    <a:tc>
                      <a:txBody>
                        <a:bodyPr/>
                        <a:lstStyle/>
                        <a:p>
                          <a:pPr algn="ctr"/>
                          <a:r>
                            <a:rPr lang="en-US" altLang="zh-CN" sz="1600"/>
                            <a:t>1</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extLst>
                      <a:ext uri="{0D108BD9-81ED-4DB2-BD59-A6C34878D82A}">
                        <a16:rowId xmlns:a16="http://schemas.microsoft.com/office/drawing/2014/main" val="3864572849"/>
                      </a:ext>
                    </a:extLst>
                  </a:tr>
                  <a:tr h="330000">
                    <a:tc>
                      <a:txBody>
                        <a:bodyPr/>
                        <a:lstStyle/>
                        <a:p>
                          <a:pPr algn="ctr"/>
                          <a:r>
                            <a:rPr lang="en-US" altLang="zh-CN" sz="1600"/>
                            <a:t>2</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extLst>
                      <a:ext uri="{0D108BD9-81ED-4DB2-BD59-A6C34878D82A}">
                        <a16:rowId xmlns:a16="http://schemas.microsoft.com/office/drawing/2014/main" val="2912559039"/>
                      </a:ext>
                    </a:extLst>
                  </a:tr>
                  <a:tr h="330000">
                    <a:tc>
                      <a:txBody>
                        <a:bodyPr/>
                        <a:lstStyle/>
                        <a:p>
                          <a:pPr algn="ctr"/>
                          <a:r>
                            <a:rPr lang="en-US" altLang="zh-CN" sz="1600"/>
                            <a:t>3</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extLst>
                      <a:ext uri="{0D108BD9-81ED-4DB2-BD59-A6C34878D82A}">
                        <a16:rowId xmlns:a16="http://schemas.microsoft.com/office/drawing/2014/main" val="1438018108"/>
                      </a:ext>
                    </a:extLst>
                  </a:tr>
                  <a:tr h="330000">
                    <a:tc>
                      <a:txBody>
                        <a:bodyPr/>
                        <a:lstStyle/>
                        <a:p>
                          <a:pPr algn="ctr"/>
                          <a:r>
                            <a:rPr lang="en-US" altLang="zh-CN" sz="1600"/>
                            <a:t>4</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extLst>
                      <a:ext uri="{0D108BD9-81ED-4DB2-BD59-A6C34878D82A}">
                        <a16:rowId xmlns:a16="http://schemas.microsoft.com/office/drawing/2014/main" val="2456321285"/>
                      </a:ext>
                    </a:extLst>
                  </a:tr>
                </a:tbl>
              </a:graphicData>
            </a:graphic>
          </p:graphicFrame>
        </mc:Choice>
        <mc:Fallback xmlns="">
          <p:graphicFrame>
            <p:nvGraphicFramePr>
              <p:cNvPr id="14" name="表格 13">
                <a:extLst>
                  <a:ext uri="{FF2B5EF4-FFF2-40B4-BE49-F238E27FC236}">
                    <a16:creationId xmlns:a16="http://schemas.microsoft.com/office/drawing/2014/main" id="{002555C4-C6F9-46C1-B52B-201DA24D85CF}"/>
                  </a:ext>
                </a:extLst>
              </p:cNvPr>
              <p:cNvGraphicFramePr>
                <a:graphicFrameLocks noGrp="1"/>
              </p:cNvGraphicFramePr>
              <p:nvPr>
                <p:extLst>
                  <p:ext uri="{D42A27DB-BD31-4B8C-83A1-F6EECF244321}">
                    <p14:modId xmlns:p14="http://schemas.microsoft.com/office/powerpoint/2010/main" val="3470407405"/>
                  </p:ext>
                </p:extLst>
              </p:nvPr>
            </p:nvGraphicFramePr>
            <p:xfrm>
              <a:off x="1185209" y="2962760"/>
              <a:ext cx="2604565" cy="1676400"/>
            </p:xfrm>
            <a:graphic>
              <a:graphicData uri="http://schemas.openxmlformats.org/drawingml/2006/table">
                <a:tbl>
                  <a:tblPr firstRow="1" firstCol="1" bandRow="1">
                    <a:tableStyleId>{21E4AEA4-8DFA-4A89-87EB-49C32662AFE0}</a:tableStyleId>
                  </a:tblPr>
                  <a:tblGrid>
                    <a:gridCol w="520913">
                      <a:extLst>
                        <a:ext uri="{9D8B030D-6E8A-4147-A177-3AD203B41FA5}">
                          <a16:colId xmlns:a16="http://schemas.microsoft.com/office/drawing/2014/main" val="2518866690"/>
                        </a:ext>
                      </a:extLst>
                    </a:gridCol>
                    <a:gridCol w="520913">
                      <a:extLst>
                        <a:ext uri="{9D8B030D-6E8A-4147-A177-3AD203B41FA5}">
                          <a16:colId xmlns:a16="http://schemas.microsoft.com/office/drawing/2014/main" val="447392825"/>
                        </a:ext>
                      </a:extLst>
                    </a:gridCol>
                    <a:gridCol w="520913">
                      <a:extLst>
                        <a:ext uri="{9D8B030D-6E8A-4147-A177-3AD203B41FA5}">
                          <a16:colId xmlns:a16="http://schemas.microsoft.com/office/drawing/2014/main" val="1300589612"/>
                        </a:ext>
                      </a:extLst>
                    </a:gridCol>
                    <a:gridCol w="520913">
                      <a:extLst>
                        <a:ext uri="{9D8B030D-6E8A-4147-A177-3AD203B41FA5}">
                          <a16:colId xmlns:a16="http://schemas.microsoft.com/office/drawing/2014/main" val="1130558464"/>
                        </a:ext>
                      </a:extLst>
                    </a:gridCol>
                    <a:gridCol w="520913">
                      <a:extLst>
                        <a:ext uri="{9D8B030D-6E8A-4147-A177-3AD203B41FA5}">
                          <a16:colId xmlns:a16="http://schemas.microsoft.com/office/drawing/2014/main" val="2325015106"/>
                        </a:ext>
                      </a:extLst>
                    </a:gridCol>
                  </a:tblGrid>
                  <a:tr h="335280">
                    <a:tc>
                      <a:txBody>
                        <a:bodyPr/>
                        <a:lstStyle/>
                        <a:p>
                          <a:endParaRPr lang="zh-CN"/>
                        </a:p>
                      </a:txBody>
                      <a:tcPr>
                        <a:blipFill>
                          <a:blip r:embed="rId3"/>
                          <a:stretch>
                            <a:fillRect l="-1163" t="-5455" r="-402326" b="-423636"/>
                          </a:stretch>
                        </a:blipFill>
                      </a:tcPr>
                    </a:tc>
                    <a:tc>
                      <a:txBody>
                        <a:bodyPr/>
                        <a:lstStyle/>
                        <a:p>
                          <a:pPr algn="ctr"/>
                          <a:r>
                            <a:rPr lang="en-US" altLang="zh-CN" sz="1600">
                              <a:solidFill>
                                <a:schemeClr val="bg1"/>
                              </a:solidFill>
                            </a:rPr>
                            <a:t>1</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2</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3</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4</a:t>
                          </a:r>
                          <a:endParaRPr lang="zh-CN" altLang="en-US" sz="16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35280">
                    <a:tc>
                      <a:txBody>
                        <a:bodyPr/>
                        <a:lstStyle/>
                        <a:p>
                          <a:pPr algn="ctr"/>
                          <a:r>
                            <a:rPr lang="en-US" altLang="zh-CN" sz="1600"/>
                            <a:t>1</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extLst>
                      <a:ext uri="{0D108BD9-81ED-4DB2-BD59-A6C34878D82A}">
                        <a16:rowId xmlns:a16="http://schemas.microsoft.com/office/drawing/2014/main" val="3864572849"/>
                      </a:ext>
                    </a:extLst>
                  </a:tr>
                  <a:tr h="335280">
                    <a:tc>
                      <a:txBody>
                        <a:bodyPr/>
                        <a:lstStyle/>
                        <a:p>
                          <a:pPr algn="ctr"/>
                          <a:r>
                            <a:rPr lang="en-US" altLang="zh-CN" sz="1600"/>
                            <a:t>2</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extLst>
                      <a:ext uri="{0D108BD9-81ED-4DB2-BD59-A6C34878D82A}">
                        <a16:rowId xmlns:a16="http://schemas.microsoft.com/office/drawing/2014/main" val="2912559039"/>
                      </a:ext>
                    </a:extLst>
                  </a:tr>
                  <a:tr h="335280">
                    <a:tc>
                      <a:txBody>
                        <a:bodyPr/>
                        <a:lstStyle/>
                        <a:p>
                          <a:pPr algn="ctr"/>
                          <a:r>
                            <a:rPr lang="en-US" altLang="zh-CN" sz="1600"/>
                            <a:t>3</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extLst>
                      <a:ext uri="{0D108BD9-81ED-4DB2-BD59-A6C34878D82A}">
                        <a16:rowId xmlns:a16="http://schemas.microsoft.com/office/drawing/2014/main" val="1438018108"/>
                      </a:ext>
                    </a:extLst>
                  </a:tr>
                  <a:tr h="335280">
                    <a:tc>
                      <a:txBody>
                        <a:bodyPr/>
                        <a:lstStyle/>
                        <a:p>
                          <a:pPr algn="ctr"/>
                          <a:r>
                            <a:rPr lang="en-US" altLang="zh-CN" sz="1600"/>
                            <a:t>4</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extLst>
                      <a:ext uri="{0D108BD9-81ED-4DB2-BD59-A6C34878D82A}">
                        <a16:rowId xmlns:a16="http://schemas.microsoft.com/office/drawing/2014/main" val="2456321285"/>
                      </a:ext>
                    </a:extLst>
                  </a:tr>
                </a:tbl>
              </a:graphicData>
            </a:graphic>
          </p:graphicFrame>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70F4320-60AD-4A34-AC03-79232C0D8170}"/>
                  </a:ext>
                </a:extLst>
              </p:cNvPr>
              <p:cNvSpPr txBox="1"/>
              <p:nvPr/>
            </p:nvSpPr>
            <p:spPr>
              <a:xfrm>
                <a:off x="4967251" y="3753888"/>
                <a:ext cx="5827931" cy="1249766"/>
              </a:xfrm>
              <a:prstGeom prst="rect">
                <a:avLst/>
              </a:prstGeom>
              <a:solidFill>
                <a:srgbClr val="F0F7EC"/>
              </a:solidFill>
            </p:spPr>
            <p:txBody>
              <a:bodyPr wrap="square" rtlCol="0">
                <a:spAutoFit/>
              </a:bodyPr>
              <a:lstStyle/>
              <a:p>
                <a:pPr>
                  <a:spcBef>
                    <a:spcPts val="600"/>
                  </a:spcBef>
                  <a:spcAft>
                    <a:spcPts val="600"/>
                  </a:spcAft>
                </a:pP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𝟒</m:t>
                    </m:r>
                    <m:r>
                      <a:rPr lang="en-US" altLang="zh-CN" b="1" i="1" smtClean="0">
                        <a:solidFill>
                          <a:schemeClr val="accent2">
                            <a:lumMod val="50000"/>
                          </a:schemeClr>
                        </a:solidFill>
                        <a:latin typeface="Cambria Math" panose="02040503050406030204" pitchFamily="18" charset="0"/>
                      </a:rPr>
                      <m:t>    </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𝟑</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𝟒</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   </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𝟒</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oMath>
                </a14:m>
                <a:r>
                  <a:rPr lang="en-US" altLang="zh-CN" b="1">
                    <a:solidFill>
                      <a:schemeClr val="accent2">
                        <a:lumMod val="50000"/>
                      </a:schemeClr>
                    </a:solidFill>
                  </a:rPr>
                  <a:t> </a:t>
                </a:r>
              </a:p>
              <a:p>
                <a:pPr>
                  <a:spcBef>
                    <a:spcPts val="600"/>
                  </a:spcBef>
                  <a:spcAft>
                    <a:spcPts val="600"/>
                  </a:spcAft>
                </a:pP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𝟑</m:t>
                        </m:r>
                      </m:e>
                      <m:sup>
                        <m:r>
                          <a:rPr lang="en-US" altLang="zh-CN" b="1" i="1">
                            <a:solidFill>
                              <a:schemeClr val="accent2">
                                <a:lumMod val="50000"/>
                              </a:schemeClr>
                            </a:solidFill>
                            <a:latin typeface="Cambria Math" panose="02040503050406030204" pitchFamily="18" charset="0"/>
                          </a:rPr>
                          <m:t>𝟐</m:t>
                        </m:r>
                      </m:sup>
                    </m:sSup>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𝟒</m:t>
                    </m:r>
                    <m:r>
                      <a:rPr lang="en-US" altLang="zh-CN" b="1" i="1">
                        <a:solidFill>
                          <a:schemeClr val="accent2">
                            <a:lumMod val="50000"/>
                          </a:schemeClr>
                        </a:solidFill>
                        <a:latin typeface="Cambria Math" panose="02040503050406030204" pitchFamily="18" charset="0"/>
                      </a:rPr>
                      <m:t>    </m:t>
                    </m:r>
                    <m:sSup>
                      <m:sSupPr>
                        <m:ctrlPr>
                          <a:rPr lang="en-US" altLang="zh-CN" b="1" i="1">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𝟑</m:t>
                        </m:r>
                      </m:e>
                      <m:sup>
                        <m:r>
                          <a:rPr lang="en-US" altLang="zh-CN" b="1" i="1">
                            <a:solidFill>
                              <a:schemeClr val="accent2">
                                <a:lumMod val="50000"/>
                              </a:schemeClr>
                            </a:solidFill>
                            <a:latin typeface="Cambria Math" panose="02040503050406030204" pitchFamily="18" charset="0"/>
                          </a:rPr>
                          <m:t>𝟑</m:t>
                        </m:r>
                      </m:sup>
                    </m:sSup>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𝟒</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m:t>
                        </m:r>
                      </m:e>
                      <m:sub>
                        <m:r>
                          <a:rPr lang="en-US" altLang="zh-CN" b="1" i="1">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𝟑</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   </m:t>
                    </m:r>
                    <m:sSup>
                      <m:sSupPr>
                        <m:ctrlPr>
                          <a:rPr lang="en-US" altLang="zh-CN" b="1" i="1">
                            <a:solidFill>
                              <a:schemeClr val="accent2">
                                <a:lumMod val="50000"/>
                              </a:schemeClr>
                            </a:solidFill>
                            <a:latin typeface="Cambria Math" panose="02040503050406030204" pitchFamily="18" charset="0"/>
                          </a:rPr>
                        </m:ctrlPr>
                      </m:sSupPr>
                      <m:e>
                        <m:r>
                          <a:rPr lang="en-US" altLang="zh-CN" b="1" i="1">
                            <a:solidFill>
                              <a:schemeClr val="accent2">
                                <a:lumMod val="50000"/>
                              </a:schemeClr>
                            </a:solidFill>
                            <a:latin typeface="Cambria Math" panose="02040503050406030204" pitchFamily="18" charset="0"/>
                          </a:rPr>
                          <m:t>𝟐</m:t>
                        </m:r>
                      </m:e>
                      <m:sup>
                        <m:r>
                          <a:rPr lang="en-US" altLang="zh-CN" b="1" i="1">
                            <a:solidFill>
                              <a:schemeClr val="accent2">
                                <a:lumMod val="50000"/>
                              </a:schemeClr>
                            </a:solidFill>
                            <a:latin typeface="Cambria Math" panose="02040503050406030204" pitchFamily="18" charset="0"/>
                          </a:rPr>
                          <m:t>𝟒</m:t>
                        </m:r>
                      </m:sup>
                    </m:sSup>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m:t>
                        </m:r>
                      </m:e>
                      <m:sub>
                        <m:r>
                          <a:rPr lang="en-US" altLang="zh-CN" b="1" i="1">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oMath>
                </a14:m>
                <a:r>
                  <a:rPr lang="en-US" altLang="zh-CN" b="1">
                    <a:solidFill>
                      <a:schemeClr val="accent2">
                        <a:lumMod val="50000"/>
                      </a:schemeClr>
                    </a:solidFill>
                  </a:rPr>
                  <a:t> </a:t>
                </a:r>
              </a:p>
              <a:p>
                <a:pPr>
                  <a:spcBef>
                    <a:spcPts val="600"/>
                  </a:spcBef>
                  <a:spcAft>
                    <a:spcPts val="600"/>
                  </a:spcAft>
                </a:pPr>
                <a14:m>
                  <m:oMath xmlns:m="http://schemas.openxmlformats.org/officeDocument/2006/math">
                    <m:sSup>
                      <m:sSupPr>
                        <m:ctrlPr>
                          <a:rPr lang="en-US" altLang="zh-CN" b="1" i="1">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𝟒</m:t>
                        </m:r>
                      </m:e>
                      <m:sup>
                        <m:r>
                          <a:rPr lang="en-US" altLang="zh-CN" b="1" i="1">
                            <a:solidFill>
                              <a:schemeClr val="accent2">
                                <a:lumMod val="50000"/>
                              </a:schemeClr>
                            </a:solidFill>
                            <a:latin typeface="Cambria Math" panose="02040503050406030204" pitchFamily="18" charset="0"/>
                          </a:rPr>
                          <m:t>𝟐</m:t>
                        </m:r>
                      </m:sup>
                    </m:sSup>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𝟒</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oMath>
                </a14:m>
                <a:r>
                  <a:rPr lang="zh-CN" altLang="en-US" b="1">
                    <a:solidFill>
                      <a:schemeClr val="accent2">
                        <a:lumMod val="50000"/>
                      </a:schemeClr>
                    </a:solidFill>
                  </a:rPr>
                  <a:t> </a:t>
                </a:r>
              </a:p>
            </p:txBody>
          </p:sp>
        </mc:Choice>
        <mc:Fallback xmlns="">
          <p:sp>
            <p:nvSpPr>
              <p:cNvPr id="15" name="文本框 14">
                <a:extLst>
                  <a:ext uri="{FF2B5EF4-FFF2-40B4-BE49-F238E27FC236}">
                    <a16:creationId xmlns:a16="http://schemas.microsoft.com/office/drawing/2014/main" id="{C70F4320-60AD-4A34-AC03-79232C0D8170}"/>
                  </a:ext>
                </a:extLst>
              </p:cNvPr>
              <p:cNvSpPr txBox="1">
                <a:spLocks noRot="1" noChangeAspect="1" noMove="1" noResize="1" noEditPoints="1" noAdjustHandles="1" noChangeArrowheads="1" noChangeShapeType="1" noTextEdit="1"/>
              </p:cNvSpPr>
              <p:nvPr/>
            </p:nvSpPr>
            <p:spPr>
              <a:xfrm>
                <a:off x="4967251" y="3753888"/>
                <a:ext cx="5827931" cy="1249766"/>
              </a:xfrm>
              <a:prstGeom prst="rect">
                <a:avLst/>
              </a:prstGeom>
              <a:blipFill>
                <a:blip r:embed="rId4"/>
                <a:stretch>
                  <a:fillRect b="-9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57A1E588-C4D8-49E4-9DF8-45ACA01A10FD}"/>
                  </a:ext>
                </a:extLst>
              </p:cNvPr>
              <p:cNvSpPr txBox="1"/>
              <p:nvPr/>
            </p:nvSpPr>
            <p:spPr>
              <a:xfrm>
                <a:off x="4967251" y="2643896"/>
                <a:ext cx="1605134" cy="646331"/>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𝟒</m:t>
                    </m:r>
                  </m:oMath>
                </a14:m>
                <a:r>
                  <a:rPr lang="en-US" altLang="zh-CN" b="1">
                    <a:solidFill>
                      <a:schemeClr val="accent2">
                        <a:lumMod val="50000"/>
                      </a:schemeClr>
                    </a:solidFill>
                  </a:rPr>
                  <a:t> </a:t>
                </a:r>
              </a:p>
              <a:p>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oMath>
                </a14:m>
                <a:r>
                  <a:rPr lang="zh-CN" altLang="en-US" b="1">
                    <a:solidFill>
                      <a:schemeClr val="accent2">
                        <a:lumMod val="50000"/>
                      </a:schemeClr>
                    </a:solidFill>
                  </a:rPr>
                  <a:t> </a:t>
                </a:r>
              </a:p>
            </p:txBody>
          </p:sp>
        </mc:Choice>
        <mc:Fallback xmlns="">
          <p:sp>
            <p:nvSpPr>
              <p:cNvPr id="16" name="文本框 15">
                <a:extLst>
                  <a:ext uri="{FF2B5EF4-FFF2-40B4-BE49-F238E27FC236}">
                    <a16:creationId xmlns:a16="http://schemas.microsoft.com/office/drawing/2014/main" id="{57A1E588-C4D8-49E4-9DF8-45ACA01A10FD}"/>
                  </a:ext>
                </a:extLst>
              </p:cNvPr>
              <p:cNvSpPr txBox="1">
                <a:spLocks noRot="1" noChangeAspect="1" noMove="1" noResize="1" noEditPoints="1" noAdjustHandles="1" noChangeArrowheads="1" noChangeShapeType="1" noTextEdit="1"/>
              </p:cNvSpPr>
              <p:nvPr/>
            </p:nvSpPr>
            <p:spPr>
              <a:xfrm>
                <a:off x="4967251" y="2643896"/>
                <a:ext cx="1605134" cy="646331"/>
              </a:xfrm>
              <a:prstGeom prst="rect">
                <a:avLst/>
              </a:prstGeom>
              <a:blipFill>
                <a:blip r:embed="rId5"/>
                <a:stretch>
                  <a:fillRect l="-1141" b="-6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CF7BD8F-9284-4023-9C72-E8D5D0AEE328}"/>
                  </a:ext>
                </a:extLst>
              </p:cNvPr>
              <p:cNvSpPr txBox="1"/>
              <p:nvPr/>
            </p:nvSpPr>
            <p:spPr>
              <a:xfrm>
                <a:off x="7138129" y="2654780"/>
                <a:ext cx="3163671" cy="714876"/>
              </a:xfrm>
              <a:prstGeom prst="rect">
                <a:avLst/>
              </a:prstGeom>
              <a:solidFill>
                <a:schemeClr val="accent4">
                  <a:lumMod val="20000"/>
                  <a:lumOff val="80000"/>
                </a:schemeClr>
              </a:solidFill>
            </p:spPr>
            <p:txBody>
              <a:bodyPr wrap="square" rtlCol="0">
                <a:spAutoFit/>
              </a:bodyPr>
              <a:lstStyle/>
              <a:p>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𝟐</m:t>
                    </m:r>
                  </m:oMath>
                </a14:m>
                <a:r>
                  <a:rPr lang="zh-CN" altLang="en-US" sz="2000" b="1">
                    <a:solidFill>
                      <a:schemeClr val="accent2">
                        <a:lumMod val="50000"/>
                      </a:schemeClr>
                    </a:solidFill>
                  </a:rPr>
                  <a:t>和</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𝟑</m:t>
                    </m:r>
                  </m:oMath>
                </a14:m>
                <a:r>
                  <a:rPr lang="zh-CN" altLang="en-US" sz="2000" b="1">
                    <a:solidFill>
                      <a:schemeClr val="accent2">
                        <a:lumMod val="50000"/>
                      </a:schemeClr>
                    </a:solidFill>
                  </a:rPr>
                  <a:t>互为逆元，对任意群，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rPr>
                  <a:t>与</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oMath>
                </a14:m>
                <a:r>
                  <a:rPr lang="zh-CN" altLang="en-US" sz="2000" b="1">
                    <a:solidFill>
                      <a:schemeClr val="accent2">
                        <a:lumMod val="50000"/>
                      </a:schemeClr>
                    </a:solidFill>
                  </a:rPr>
                  <a:t>的阶总相同</a:t>
                </a:r>
              </a:p>
            </p:txBody>
          </p:sp>
        </mc:Choice>
        <mc:Fallback xmlns="">
          <p:sp>
            <p:nvSpPr>
              <p:cNvPr id="18" name="文本框 17">
                <a:extLst>
                  <a:ext uri="{FF2B5EF4-FFF2-40B4-BE49-F238E27FC236}">
                    <a16:creationId xmlns:a16="http://schemas.microsoft.com/office/drawing/2014/main" id="{2CF7BD8F-9284-4023-9C72-E8D5D0AEE328}"/>
                  </a:ext>
                </a:extLst>
              </p:cNvPr>
              <p:cNvSpPr txBox="1">
                <a:spLocks noRot="1" noChangeAspect="1" noMove="1" noResize="1" noEditPoints="1" noAdjustHandles="1" noChangeArrowheads="1" noChangeShapeType="1" noTextEdit="1"/>
              </p:cNvSpPr>
              <p:nvPr/>
            </p:nvSpPr>
            <p:spPr>
              <a:xfrm>
                <a:off x="7138129" y="2654780"/>
                <a:ext cx="3163671" cy="714876"/>
              </a:xfrm>
              <a:prstGeom prst="rect">
                <a:avLst/>
              </a:prstGeom>
              <a:blipFill>
                <a:blip r:embed="rId6"/>
                <a:stretch>
                  <a:fillRect t="-4237" r="-9827" b="-135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7B22F12-AF32-4A12-956C-2E2789C79890}"/>
                  </a:ext>
                </a:extLst>
              </p:cNvPr>
              <p:cNvSpPr txBox="1"/>
              <p:nvPr/>
            </p:nvSpPr>
            <p:spPr>
              <a:xfrm>
                <a:off x="1185210" y="1442758"/>
                <a:ext cx="9821577" cy="475579"/>
              </a:xfrm>
              <a:prstGeom prst="rect">
                <a:avLst/>
              </a:prstGeom>
              <a:solidFill>
                <a:schemeClr val="accent2">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群</a:t>
                </a:r>
                <a14:m>
                  <m:oMath xmlns:m="http://schemas.openxmlformats.org/officeDocument/2006/math">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𝑮</m:t>
                        </m:r>
                        <m:r>
                          <a:rPr lang="en-US" altLang="zh-CN" sz="2400" b="1" i="1" smtClean="0">
                            <a:solidFill>
                              <a:srgbClr val="002060"/>
                            </a:solidFill>
                            <a:latin typeface="Cambria Math" panose="02040503050406030204" pitchFamily="18" charset="0"/>
                          </a:rPr>
                          <m:t>, ∘</m:t>
                        </m:r>
                      </m:e>
                    </m:d>
                  </m:oMath>
                </a14:m>
                <a:r>
                  <a:rPr lang="zh-CN" altLang="en-US" sz="2400" b="1">
                    <a:solidFill>
                      <a:srgbClr val="002060"/>
                    </a:solidFill>
                    <a:latin typeface="楷体" panose="02010609060101010101" pitchFamily="49" charset="-122"/>
                    <a:ea typeface="楷体" panose="02010609060101010101" pitchFamily="49" charset="-122"/>
                  </a:rPr>
                  <a:t>元素</a:t>
                </a:r>
                <a14:m>
                  <m:oMath xmlns:m="http://schemas.openxmlformats.org/officeDocument/2006/math">
                    <m:r>
                      <a:rPr lang="en-US" altLang="zh-CN" sz="2400" b="1" i="1" smtClean="0">
                        <a:solidFill>
                          <a:srgbClr val="002060"/>
                        </a:solidFill>
                        <a:latin typeface="Cambria Math" panose="02040503050406030204" pitchFamily="18" charset="0"/>
                      </a:rPr>
                      <m:t>𝒂</m:t>
                    </m:r>
                  </m:oMath>
                </a14:m>
                <a:r>
                  <a:rPr lang="zh-CN" altLang="en-US" sz="2400" b="1">
                    <a:solidFill>
                      <a:srgbClr val="002060"/>
                    </a:solidFill>
                    <a:latin typeface="楷体" panose="02010609060101010101" pitchFamily="49" charset="-122"/>
                    <a:ea typeface="楷体" panose="02010609060101010101" pitchFamily="49" charset="-122"/>
                  </a:rPr>
                  <a:t>的</a:t>
                </a:r>
                <a:r>
                  <a:rPr lang="zh-CN" altLang="en-US" sz="2400" b="1">
                    <a:solidFill>
                      <a:srgbClr val="C00000"/>
                    </a:solidFill>
                    <a:latin typeface="+mn-ea"/>
                  </a:rPr>
                  <a:t>阶</a:t>
                </a:r>
                <a:r>
                  <a:rPr lang="en-US" altLang="zh-CN" sz="2400" b="1">
                    <a:solidFill>
                      <a:srgbClr val="002060"/>
                    </a:solidFill>
                    <a:latin typeface="+mn-ea"/>
                  </a:rPr>
                  <a:t>(order)</a:t>
                </a:r>
                <a:r>
                  <a:rPr lang="zh-CN" altLang="en-US" sz="2400" b="1">
                    <a:solidFill>
                      <a:srgbClr val="002060"/>
                    </a:solidFill>
                    <a:latin typeface="楷体" panose="02010609060101010101" pitchFamily="49" charset="-122"/>
                    <a:ea typeface="楷体" panose="02010609060101010101" pitchFamily="49" charset="-122"/>
                  </a:rPr>
                  <a:t>，记为</a:t>
                </a:r>
                <a14:m>
                  <m:oMath xmlns:m="http://schemas.openxmlformats.org/officeDocument/2006/math">
                    <m:d>
                      <m:dPr>
                        <m:begChr m:val="|"/>
                        <m:endChr m:val="|"/>
                        <m:ctrlPr>
                          <a:rPr lang="en-US" altLang="zh-CN" sz="2400" b="1" i="1" smtClean="0">
                            <a:solidFill>
                              <a:srgbClr val="C00000"/>
                            </a:solidFill>
                            <a:latin typeface="Cambria Math" panose="02040503050406030204" pitchFamily="18" charset="0"/>
                          </a:rPr>
                        </m:ctrlPr>
                      </m:dPr>
                      <m:e>
                        <m:r>
                          <a:rPr lang="en-US" altLang="zh-CN" sz="2400" b="1" i="1" smtClean="0">
                            <a:solidFill>
                              <a:srgbClr val="C00000"/>
                            </a:solidFill>
                            <a:latin typeface="Cambria Math" panose="02040503050406030204" pitchFamily="18" charset="0"/>
                          </a:rPr>
                          <m:t>𝒂</m:t>
                        </m:r>
                      </m:e>
                    </m:d>
                  </m:oMath>
                </a14:m>
                <a:r>
                  <a:rPr lang="zh-CN" altLang="en-US" sz="2400" b="1">
                    <a:solidFill>
                      <a:srgbClr val="002060"/>
                    </a:solidFill>
                    <a:latin typeface="+mn-ea"/>
                  </a:rPr>
                  <a:t>，</a:t>
                </a:r>
                <a:r>
                  <a:rPr lang="zh-CN" altLang="en-US" sz="2400" b="1">
                    <a:solidFill>
                      <a:srgbClr val="002060"/>
                    </a:solidFill>
                    <a:latin typeface="楷体" panose="02010609060101010101" pitchFamily="49" charset="-122"/>
                    <a:ea typeface="楷体" panose="02010609060101010101" pitchFamily="49" charset="-122"/>
                  </a:rPr>
                  <a:t>是指最小的正整数</a:t>
                </a:r>
                <a14:m>
                  <m:oMath xmlns:m="http://schemas.openxmlformats.org/officeDocument/2006/math">
                    <m:r>
                      <a:rPr lang="en-US" altLang="zh-CN" sz="2400" b="1" i="1" smtClean="0">
                        <a:solidFill>
                          <a:srgbClr val="002060"/>
                        </a:solidFill>
                        <a:latin typeface="Cambria Math" panose="02040503050406030204" pitchFamily="18" charset="0"/>
                      </a:rPr>
                      <m:t>𝒌</m:t>
                    </m:r>
                  </m:oMath>
                </a14:m>
                <a:r>
                  <a:rPr lang="zh-CN" altLang="en-US" sz="24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sSup>
                      <m:sSupPr>
                        <m:ctrlPr>
                          <a:rPr lang="en-US" altLang="zh-CN" sz="2400" b="1" i="1" smtClean="0">
                            <a:solidFill>
                              <a:srgbClr val="002060"/>
                            </a:solidFill>
                            <a:latin typeface="Cambria Math" panose="02040503050406030204" pitchFamily="18" charset="0"/>
                          </a:rPr>
                        </m:ctrlPr>
                      </m:sSupPr>
                      <m:e>
                        <m:r>
                          <a:rPr lang="en-US" altLang="zh-CN" sz="2400" b="1" i="1" smtClean="0">
                            <a:solidFill>
                              <a:srgbClr val="002060"/>
                            </a:solidFill>
                            <a:latin typeface="Cambria Math" panose="02040503050406030204" pitchFamily="18" charset="0"/>
                          </a:rPr>
                          <m:t>𝒂</m:t>
                        </m:r>
                      </m:e>
                      <m:sup>
                        <m:r>
                          <a:rPr lang="en-US" altLang="zh-CN" sz="2400" b="1" i="1" smtClean="0">
                            <a:solidFill>
                              <a:srgbClr val="002060"/>
                            </a:solidFill>
                            <a:latin typeface="Cambria Math" panose="02040503050406030204" pitchFamily="18" charset="0"/>
                          </a:rPr>
                          <m:t>𝒌</m:t>
                        </m:r>
                      </m:sup>
                    </m:sSup>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𝒆</m:t>
                    </m:r>
                  </m:oMath>
                </a14:m>
                <a:endParaRPr lang="en-US" altLang="zh-CN" sz="2400" b="1">
                  <a:solidFill>
                    <a:srgbClr val="002060"/>
                  </a:solidFill>
                  <a:latin typeface="楷体" panose="02010609060101010101" pitchFamily="49" charset="-122"/>
                  <a:ea typeface="楷体" panose="02010609060101010101" pitchFamily="49" charset="-122"/>
                </a:endParaRPr>
              </a:p>
            </p:txBody>
          </p:sp>
        </mc:Choice>
        <mc:Fallback xmlns="">
          <p:sp>
            <p:nvSpPr>
              <p:cNvPr id="20" name="文本框 19">
                <a:extLst>
                  <a:ext uri="{FF2B5EF4-FFF2-40B4-BE49-F238E27FC236}">
                    <a16:creationId xmlns:a16="http://schemas.microsoft.com/office/drawing/2014/main" id="{97B22F12-AF32-4A12-956C-2E2789C79890}"/>
                  </a:ext>
                </a:extLst>
              </p:cNvPr>
              <p:cNvSpPr txBox="1">
                <a:spLocks noRot="1" noChangeAspect="1" noMove="1" noResize="1" noEditPoints="1" noAdjustHandles="1" noChangeArrowheads="1" noChangeShapeType="1" noTextEdit="1"/>
              </p:cNvSpPr>
              <p:nvPr/>
            </p:nvSpPr>
            <p:spPr>
              <a:xfrm>
                <a:off x="1185210" y="1442758"/>
                <a:ext cx="9821577" cy="475579"/>
              </a:xfrm>
              <a:prstGeom prst="rect">
                <a:avLst/>
              </a:prstGeom>
              <a:blipFill>
                <a:blip r:embed="rId8"/>
                <a:stretch>
                  <a:fillRect l="-931" t="-14103" b="-294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761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群元素的阶</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23</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群元素阶的性质</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7EEF393-E884-472C-94E8-2BF471B3CED6}"/>
                  </a:ext>
                </a:extLst>
              </p:cNvPr>
              <p:cNvSpPr txBox="1"/>
              <p:nvPr/>
            </p:nvSpPr>
            <p:spPr>
              <a:xfrm>
                <a:off x="1460410" y="1249175"/>
                <a:ext cx="8847970" cy="1805174"/>
              </a:xfrm>
              <a:prstGeom prst="rect">
                <a:avLst/>
              </a:prstGeom>
              <a:solidFill>
                <a:schemeClr val="accent5">
                  <a:lumMod val="20000"/>
                  <a:lumOff val="80000"/>
                </a:schemeClr>
              </a:solidFill>
            </p:spPr>
            <p:txBody>
              <a:bodyPr wrap="square" rtlCol="0">
                <a:spAutoFit/>
              </a:bodyPr>
              <a:lstStyle/>
              <a:p>
                <a:pPr>
                  <a:spcBef>
                    <a:spcPts val="600"/>
                  </a:spcBef>
                </a:pPr>
                <a:r>
                  <a:rPr lang="en-US" altLang="zh-CN" sz="2400" b="1">
                    <a:solidFill>
                      <a:schemeClr val="accent2">
                        <a:lumMod val="50000"/>
                      </a:schemeClr>
                    </a:solidFill>
                  </a:rPr>
                  <a:t>【</a:t>
                </a:r>
                <a:r>
                  <a:rPr lang="zh-CN" altLang="en-US" sz="2400" b="1">
                    <a:solidFill>
                      <a:schemeClr val="accent2">
                        <a:lumMod val="50000"/>
                      </a:schemeClr>
                    </a:solidFill>
                  </a:rPr>
                  <a:t>定理</a:t>
                </a:r>
                <a:r>
                  <a:rPr lang="en-US" altLang="zh-CN" sz="2400" b="1">
                    <a:solidFill>
                      <a:schemeClr val="accent2">
                        <a:lumMod val="50000"/>
                      </a:schemeClr>
                    </a:solidFill>
                  </a:rPr>
                  <a:t>】</a:t>
                </a:r>
                <a:r>
                  <a:rPr lang="zh-CN" altLang="en-US" sz="2400" b="1">
                    <a:solidFill>
                      <a:schemeClr val="accent2">
                        <a:lumMod val="50000"/>
                      </a:schemeClr>
                    </a:solidFill>
                  </a:rPr>
                  <a:t>设</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𝑮</m:t>
                    </m:r>
                  </m:oMath>
                </a14:m>
                <a:r>
                  <a:rPr lang="zh-CN" altLang="en-US" sz="2400" b="1">
                    <a:solidFill>
                      <a:schemeClr val="accent2">
                        <a:lumMod val="50000"/>
                      </a:schemeClr>
                    </a:solidFill>
                  </a:rPr>
                  <a:t>是群，</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𝒆</m:t>
                    </m:r>
                  </m:oMath>
                </a14:m>
                <a:r>
                  <a:rPr lang="zh-CN" altLang="en-US" sz="2400" b="1">
                    <a:solidFill>
                      <a:schemeClr val="accent2">
                        <a:lumMod val="50000"/>
                      </a:schemeClr>
                    </a:solidFill>
                  </a:rPr>
                  <a:t>是其单位元，</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𝒂</m:t>
                    </m:r>
                  </m:oMath>
                </a14:m>
                <a:r>
                  <a:rPr lang="zh-CN" altLang="en-US" sz="2400" b="1">
                    <a:solidFill>
                      <a:schemeClr val="accent2">
                        <a:lumMod val="50000"/>
                      </a:schemeClr>
                    </a:solidFill>
                  </a:rPr>
                  <a:t>是</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𝑮</m:t>
                    </m:r>
                  </m:oMath>
                </a14:m>
                <a:r>
                  <a:rPr lang="zh-CN" altLang="en-US" sz="2400" b="1">
                    <a:solidFill>
                      <a:schemeClr val="accent2">
                        <a:lumMod val="50000"/>
                      </a:schemeClr>
                    </a:solidFill>
                  </a:rPr>
                  <a:t>的任意元素，且</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𝒂</m:t>
                    </m:r>
                    <m:r>
                      <a:rPr lang="en-US" altLang="zh-CN" sz="2400" b="1" i="1" smtClean="0">
                        <a:solidFill>
                          <a:schemeClr val="accent2">
                            <a:lumMod val="50000"/>
                          </a:schemeClr>
                        </a:solidFill>
                        <a:latin typeface="Cambria Math" panose="02040503050406030204" pitchFamily="18" charset="0"/>
                      </a:rPr>
                      <m:t>| = </m:t>
                    </m:r>
                    <m:r>
                      <a:rPr lang="en-US" altLang="zh-CN" sz="2400" b="1" i="1" smtClean="0">
                        <a:solidFill>
                          <a:schemeClr val="accent2">
                            <a:lumMod val="50000"/>
                          </a:schemeClr>
                        </a:solidFill>
                        <a:latin typeface="Cambria Math" panose="02040503050406030204" pitchFamily="18" charset="0"/>
                      </a:rPr>
                      <m:t>𝒏</m:t>
                    </m:r>
                  </m:oMath>
                </a14:m>
                <a:endParaRPr lang="en-US" altLang="zh-CN" sz="2400" b="1">
                  <a:solidFill>
                    <a:schemeClr val="accent2">
                      <a:lumMod val="50000"/>
                    </a:schemeClr>
                  </a:solidFill>
                </a:endParaRPr>
              </a:p>
              <a:p>
                <a:pPr marL="342900" indent="-342900">
                  <a:lnSpc>
                    <a:spcPts val="2400"/>
                  </a:lnSpc>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对任意整数</a:t>
                </a:r>
                <a14:m>
                  <m:oMath xmlns:m="http://schemas.openxmlformats.org/officeDocument/2006/math">
                    <m:r>
                      <a:rPr lang="en-US" altLang="zh-CN" sz="2000" b="1" i="1" smtClean="0">
                        <a:solidFill>
                          <a:srgbClr val="002060"/>
                        </a:solidFill>
                        <a:latin typeface="Cambria Math" panose="02040503050406030204" pitchFamily="18" charset="0"/>
                      </a:rPr>
                      <m:t>𝒎</m:t>
                    </m:r>
                  </m:oMath>
                </a14:m>
                <a:r>
                  <a:rPr lang="zh-CN" altLang="en-US" sz="2000" b="1">
                    <a:solidFill>
                      <a:srgbClr val="002060"/>
                    </a:solidFill>
                    <a:latin typeface="楷体" panose="02010609060101010101" pitchFamily="49" charset="-122"/>
                    <a:ea typeface="楷体" panose="02010609060101010101" pitchFamily="49" charset="-122"/>
                  </a:rPr>
                  <a:t>，</a:t>
                </a:r>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𝒎</m:t>
                        </m:r>
                      </m:sup>
                    </m:sSup>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𝒆</m:t>
                    </m:r>
                  </m:oMath>
                </a14:m>
                <a:r>
                  <a:rPr lang="zh-CN" altLang="en-US" sz="2000" b="1">
                    <a:solidFill>
                      <a:srgbClr val="002060"/>
                    </a:solidFill>
                    <a:latin typeface="楷体" panose="02010609060101010101" pitchFamily="49" charset="-122"/>
                    <a:ea typeface="楷体" panose="02010609060101010101" pitchFamily="49" charset="-122"/>
                  </a:rPr>
                  <a:t>当且仅当</a:t>
                </a:r>
                <a14:m>
                  <m:oMath xmlns:m="http://schemas.openxmlformats.org/officeDocument/2006/math">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𝒎</m:t>
                    </m:r>
                  </m:oMath>
                </a14:m>
                <a:endParaRPr lang="en-US" altLang="zh-CN" sz="2000" b="1">
                  <a:solidFill>
                    <a:srgbClr val="002060"/>
                  </a:solidFill>
                  <a:latin typeface="楷体" panose="02010609060101010101" pitchFamily="49" charset="-122"/>
                  <a:ea typeface="楷体" panose="02010609060101010101" pitchFamily="49" charset="-122"/>
                </a:endParaRPr>
              </a:p>
              <a:p>
                <a:pPr marL="342900" indent="-342900">
                  <a:lnSpc>
                    <a:spcPts val="2400"/>
                  </a:lnSpc>
                  <a:spcBef>
                    <a:spcPts val="600"/>
                  </a:spcBef>
                  <a:spcAft>
                    <a:spcPts val="600"/>
                  </a:spcAft>
                  <a:buFont typeface="Arial" panose="020B0604020202020204" pitchFamily="34" charset="0"/>
                  <a:buChar char="•"/>
                </a:pPr>
                <a14:m>
                  <m:oMath xmlns:m="http://schemas.openxmlformats.org/officeDocument/2006/math">
                    <m:d>
                      <m:dPr>
                        <m:begChr m:val="|"/>
                        <m:endChr m:val="|"/>
                        <m:ctrlPr>
                          <a:rPr lang="en-US" altLang="zh-CN" sz="2000" b="1" i="1" smtClean="0">
                            <a:solidFill>
                              <a:srgbClr val="002060"/>
                            </a:solidFill>
                            <a:latin typeface="Cambria Math" panose="02040503050406030204" pitchFamily="18" charset="0"/>
                          </a:rPr>
                        </m:ctrlPr>
                      </m:dPr>
                      <m:e>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𝒂</m:t>
                            </m:r>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e>
                    </m:d>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𝒏</m:t>
                    </m:r>
                  </m:oMath>
                </a14:m>
                <a:endParaRPr lang="en-US" altLang="zh-CN" sz="2000" b="1">
                  <a:solidFill>
                    <a:srgbClr val="002060"/>
                  </a:solidFill>
                  <a:latin typeface="楷体" panose="02010609060101010101" pitchFamily="49" charset="-122"/>
                  <a:ea typeface="楷体" panose="02010609060101010101" pitchFamily="49" charset="-122"/>
                </a:endParaRPr>
              </a:p>
              <a:p>
                <a:pPr marL="342900" indent="-342900">
                  <a:lnSpc>
                    <a:spcPts val="2400"/>
                  </a:lnSpc>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对任意整数</a:t>
                </a:r>
                <a14:m>
                  <m:oMath xmlns:m="http://schemas.openxmlformats.org/officeDocument/2006/math">
                    <m:r>
                      <a:rPr lang="en-US" altLang="zh-CN" sz="2000" b="1" i="1" smtClean="0">
                        <a:solidFill>
                          <a:srgbClr val="002060"/>
                        </a:solidFill>
                        <a:latin typeface="Cambria Math" panose="02040503050406030204" pitchFamily="18" charset="0"/>
                      </a:rPr>
                      <m:t>𝒎</m:t>
                    </m:r>
                  </m:oMath>
                </a14:m>
                <a:r>
                  <a:rPr lang="zh-CN" altLang="en-US" sz="2000" b="1">
                    <a:solidFill>
                      <a:srgbClr val="002060"/>
                    </a:solidFill>
                    <a:latin typeface="楷体" panose="02010609060101010101" pitchFamily="49" charset="-122"/>
                    <a:ea typeface="楷体" panose="02010609060101010101" pitchFamily="49" charset="-122"/>
                  </a:rPr>
                  <a:t>，</a:t>
                </a:r>
                <a14:m>
                  <m:oMath xmlns:m="http://schemas.openxmlformats.org/officeDocument/2006/math">
                    <m:d>
                      <m:dPr>
                        <m:begChr m:val="|"/>
                        <m:endChr m:val="|"/>
                        <m:ctrlPr>
                          <a:rPr lang="en-US" altLang="zh-CN" sz="2000" b="1" i="1" smtClean="0">
                            <a:solidFill>
                              <a:srgbClr val="C00000"/>
                            </a:solidFill>
                            <a:latin typeface="Cambria Math" panose="02040503050406030204" pitchFamily="18" charset="0"/>
                          </a:rPr>
                        </m:ctrlPr>
                      </m:dPr>
                      <m:e>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𝒂</m:t>
                            </m:r>
                          </m:e>
                          <m:sup>
                            <m:r>
                              <a:rPr lang="en-US" altLang="zh-CN" sz="2000" b="1" i="1" smtClean="0">
                                <a:solidFill>
                                  <a:srgbClr val="C00000"/>
                                </a:solidFill>
                                <a:latin typeface="Cambria Math" panose="02040503050406030204" pitchFamily="18" charset="0"/>
                              </a:rPr>
                              <m:t>𝒎</m:t>
                            </m:r>
                          </m:sup>
                        </m:sSup>
                      </m:e>
                    </m:d>
                    <m:r>
                      <a:rPr lang="en-US" altLang="zh-CN" sz="2000" b="1" i="1" smtClean="0">
                        <a:solidFill>
                          <a:srgbClr val="C00000"/>
                        </a:solidFill>
                        <a:latin typeface="Cambria Math" panose="02040503050406030204" pitchFamily="18" charset="0"/>
                      </a:rPr>
                      <m:t>=</m:t>
                    </m:r>
                    <m:f>
                      <m:fPr>
                        <m:ctrlPr>
                          <a:rPr lang="en-US" altLang="zh-CN" sz="2000" b="1" i="1" smtClean="0">
                            <a:solidFill>
                              <a:srgbClr val="C00000"/>
                            </a:solidFill>
                            <a:latin typeface="Cambria Math" panose="02040503050406030204" pitchFamily="18" charset="0"/>
                          </a:rPr>
                        </m:ctrlPr>
                      </m:fPr>
                      <m:num>
                        <m:r>
                          <a:rPr lang="en-US" altLang="zh-CN" sz="2000" b="1" i="1" smtClean="0">
                            <a:solidFill>
                              <a:srgbClr val="C00000"/>
                            </a:solidFill>
                            <a:latin typeface="Cambria Math" panose="02040503050406030204" pitchFamily="18" charset="0"/>
                          </a:rPr>
                          <m:t>𝒏</m:t>
                        </m:r>
                      </m:num>
                      <m:den>
                        <m:r>
                          <m:rPr>
                            <m:sty m:val="p"/>
                          </m:rPr>
                          <a:rPr lang="en-US" altLang="zh-CN" sz="2000" b="1" i="1" smtClean="0">
                            <a:solidFill>
                              <a:srgbClr val="C00000"/>
                            </a:solidFill>
                            <a:latin typeface="Cambria Math" panose="02040503050406030204" pitchFamily="18" charset="0"/>
                          </a:rPr>
                          <m:t>gcd</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𝒎</m:t>
                            </m:r>
                          </m:e>
                        </m:d>
                      </m:den>
                    </m:f>
                  </m:oMath>
                </a14:m>
                <a:endParaRPr lang="en-US" altLang="zh-CN" sz="2000"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F7EEF393-E884-472C-94E8-2BF471B3CED6}"/>
                  </a:ext>
                </a:extLst>
              </p:cNvPr>
              <p:cNvSpPr txBox="1">
                <a:spLocks noRot="1" noChangeAspect="1" noMove="1" noResize="1" noEditPoints="1" noAdjustHandles="1" noChangeArrowheads="1" noChangeShapeType="1" noTextEdit="1"/>
              </p:cNvSpPr>
              <p:nvPr/>
            </p:nvSpPr>
            <p:spPr>
              <a:xfrm>
                <a:off x="1460410" y="1249175"/>
                <a:ext cx="8847970" cy="1805174"/>
              </a:xfrm>
              <a:prstGeom prst="rect">
                <a:avLst/>
              </a:prstGeom>
              <a:blipFill>
                <a:blip r:embed="rId2"/>
                <a:stretch>
                  <a:fillRect l="-1103" t="-2365" b="-16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01A1611-D1E2-4CC5-9081-8BD7DA0BA6A1}"/>
                  </a:ext>
                </a:extLst>
              </p:cNvPr>
              <p:cNvSpPr txBox="1"/>
              <p:nvPr/>
            </p:nvSpPr>
            <p:spPr>
              <a:xfrm>
                <a:off x="5760499" y="2555339"/>
                <a:ext cx="4971091" cy="400110"/>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rPr>
                  <a:t>从而由元素</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rPr>
                  <a:t>的阶可得到</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rPr>
                  <a:t>的任意幂</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𝒎</m:t>
                        </m:r>
                      </m:sup>
                    </m:sSup>
                  </m:oMath>
                </a14:m>
                <a:r>
                  <a:rPr lang="zh-CN" altLang="en-US" sz="2000" b="1">
                    <a:solidFill>
                      <a:schemeClr val="accent2">
                        <a:lumMod val="50000"/>
                      </a:schemeClr>
                    </a:solidFill>
                  </a:rPr>
                  <a:t>的阶</a:t>
                </a:r>
              </a:p>
            </p:txBody>
          </p:sp>
        </mc:Choice>
        <mc:Fallback xmlns="">
          <p:sp>
            <p:nvSpPr>
              <p:cNvPr id="4" name="文本框 3">
                <a:extLst>
                  <a:ext uri="{FF2B5EF4-FFF2-40B4-BE49-F238E27FC236}">
                    <a16:creationId xmlns:a16="http://schemas.microsoft.com/office/drawing/2014/main" id="{A01A1611-D1E2-4CC5-9081-8BD7DA0BA6A1}"/>
                  </a:ext>
                </a:extLst>
              </p:cNvPr>
              <p:cNvSpPr txBox="1">
                <a:spLocks noRot="1" noChangeAspect="1" noMove="1" noResize="1" noEditPoints="1" noAdjustHandles="1" noChangeArrowheads="1" noChangeShapeType="1" noTextEdit="1"/>
              </p:cNvSpPr>
              <p:nvPr/>
            </p:nvSpPr>
            <p:spPr>
              <a:xfrm>
                <a:off x="5760499" y="2555339"/>
                <a:ext cx="4971091" cy="400110"/>
              </a:xfrm>
              <a:prstGeom prst="rect">
                <a:avLst/>
              </a:prstGeom>
              <a:blipFill>
                <a:blip r:embed="rId3"/>
                <a:stretch>
                  <a:fillRect l="-1350" t="-7576" r="-368" b="-25758"/>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0DAAF679-0514-439D-9A86-D9DBDB8169AC}"/>
              </a:ext>
            </a:extLst>
          </p:cNvPr>
          <p:cNvPicPr>
            <a:picLocks noChangeAspect="1"/>
          </p:cNvPicPr>
          <p:nvPr/>
        </p:nvPicPr>
        <p:blipFill>
          <a:blip r:embed="rId4"/>
          <a:stretch>
            <a:fillRect/>
          </a:stretch>
        </p:blipFill>
        <p:spPr>
          <a:xfrm>
            <a:off x="1037196" y="3151472"/>
            <a:ext cx="8084874" cy="3019248"/>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2072523-3750-4E9E-9F1D-D42708E911F6}"/>
                  </a:ext>
                </a:extLst>
              </p:cNvPr>
              <p:cNvSpPr txBox="1"/>
              <p:nvPr/>
            </p:nvSpPr>
            <p:spPr>
              <a:xfrm>
                <a:off x="9358345" y="4190557"/>
                <a:ext cx="1890749" cy="1077218"/>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sz="1600" b="1">
                    <a:solidFill>
                      <a:schemeClr val="accent2">
                        <a:lumMod val="50000"/>
                      </a:schemeClr>
                    </a:solidFill>
                  </a:rPr>
                  <a:t>这里直接用</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𝒂</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𝒃</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表示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𝒂</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𝒃</m:t>
                    </m:r>
                  </m:oMath>
                </a14:m>
                <a:r>
                  <a:rPr lang="zh-CN" altLang="en-US" sz="1600" b="1">
                    <a:solidFill>
                      <a:schemeClr val="accent2">
                        <a:lumMod val="50000"/>
                      </a:schemeClr>
                    </a:solidFill>
                  </a:rPr>
                  <a:t>的最小公倍数，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𝒂</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𝒃</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rPr>
                  <a:t>表示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𝒂</m:t>
                    </m:r>
                  </m:oMath>
                </a14:m>
                <a:r>
                  <a:rPr lang="zh-CN" altLang="en-US" sz="1600" b="1">
                    <a:solidFill>
                      <a:schemeClr val="accent2">
                        <a:lumMod val="50000"/>
                      </a:schemeClr>
                    </a:solidFill>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𝒃</m:t>
                    </m:r>
                  </m:oMath>
                </a14:m>
                <a:r>
                  <a:rPr lang="zh-CN" altLang="en-US" sz="1600" b="1">
                    <a:solidFill>
                      <a:schemeClr val="accent2">
                        <a:lumMod val="50000"/>
                      </a:schemeClr>
                    </a:solidFill>
                  </a:rPr>
                  <a:t>的最大公因数。</a:t>
                </a:r>
              </a:p>
            </p:txBody>
          </p:sp>
        </mc:Choice>
        <mc:Fallback xmlns="">
          <p:sp>
            <p:nvSpPr>
              <p:cNvPr id="13" name="文本框 12">
                <a:extLst>
                  <a:ext uri="{FF2B5EF4-FFF2-40B4-BE49-F238E27FC236}">
                    <a16:creationId xmlns:a16="http://schemas.microsoft.com/office/drawing/2014/main" id="{22072523-3750-4E9E-9F1D-D42708E911F6}"/>
                  </a:ext>
                </a:extLst>
              </p:cNvPr>
              <p:cNvSpPr txBox="1">
                <a:spLocks noRot="1" noChangeAspect="1" noMove="1" noResize="1" noEditPoints="1" noAdjustHandles="1" noChangeArrowheads="1" noChangeShapeType="1" noTextEdit="1"/>
              </p:cNvSpPr>
              <p:nvPr/>
            </p:nvSpPr>
            <p:spPr>
              <a:xfrm>
                <a:off x="9358345" y="4190557"/>
                <a:ext cx="1890749" cy="1077218"/>
              </a:xfrm>
              <a:prstGeom prst="rect">
                <a:avLst/>
              </a:prstGeom>
              <a:blipFill>
                <a:blip r:embed="rId5"/>
                <a:stretch>
                  <a:fillRect l="-1613" t="-1695" r="-323" b="-62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5500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24</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群元素的阶</a:t>
            </a:r>
            <a:r>
              <a:rPr lang="en-US" altLang="zh-CN"/>
              <a:t>-</a:t>
            </a:r>
            <a:r>
              <a:rPr lang="zh-CN" altLang="en-US"/>
              <a:t>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F09D06C-5CA9-4078-B386-5436D76A209B}"/>
                  </a:ext>
                </a:extLst>
              </p:cNvPr>
              <p:cNvSpPr txBox="1"/>
              <p:nvPr/>
            </p:nvSpPr>
            <p:spPr>
              <a:xfrm>
                <a:off x="1174106" y="1552415"/>
                <a:ext cx="8917185" cy="789255"/>
              </a:xfrm>
              <a:prstGeom prst="rect">
                <a:avLst/>
              </a:prstGeom>
              <a:solidFill>
                <a:schemeClr val="accent6">
                  <a:lumMod val="20000"/>
                  <a:lumOff val="80000"/>
                </a:schemeClr>
              </a:solidFill>
            </p:spPr>
            <p:txBody>
              <a:bodyPr wrap="square">
                <a:spAutoFit/>
              </a:bodyPr>
              <a:lstStyle/>
              <a:p>
                <a:pPr>
                  <a:lnSpc>
                    <a:spcPts val="2800"/>
                  </a:lnSpc>
                </a:pP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𝒄</m:t>
                    </m:r>
                  </m:oMath>
                </a14:m>
                <a:r>
                  <a:rPr lang="zh-CN" altLang="en-US" sz="2000" b="1">
                    <a:solidFill>
                      <a:schemeClr val="accent2">
                        <a:lumMod val="50000"/>
                      </a:schemeClr>
                    </a:solidFill>
                  </a:rPr>
                  <a:t>是群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的元素，证明：</a:t>
                </a:r>
                <a:r>
                  <a:rPr lang="en-US" altLang="zh-CN" sz="2000" b="1">
                    <a:solidFill>
                      <a:schemeClr val="accent2">
                        <a:lumMod val="50000"/>
                      </a:schemeClr>
                    </a:solidFill>
                  </a:rPr>
                  <a:t>(1) </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𝒄</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oMath>
                </a14:m>
                <a:r>
                  <a:rPr lang="zh-CN" altLang="en-US" sz="2000" b="1">
                    <a:solidFill>
                      <a:schemeClr val="accent2">
                        <a:lumMod val="50000"/>
                      </a:schemeClr>
                    </a:solidFill>
                  </a:rPr>
                  <a:t>；</a:t>
                </a:r>
                <a:r>
                  <a:rPr lang="en-US" altLang="zh-CN" sz="2000" b="1">
                    <a:solidFill>
                      <a:schemeClr val="accent2">
                        <a:lumMod val="50000"/>
                      </a:schemeClr>
                    </a:solidFill>
                  </a:rPr>
                  <a:t>(2)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𝒃𝒂</m:t>
                    </m:r>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a:t>
                </a:r>
                <a:r>
                  <a:rPr lang="en-US" altLang="zh-CN" sz="2000" b="1">
                    <a:solidFill>
                      <a:schemeClr val="accent2">
                        <a:lumMod val="50000"/>
                      </a:schemeClr>
                    </a:solidFill>
                  </a:rPr>
                  <a:t>(3) </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𝒂𝒃𝒄</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𝒃𝒄𝒂</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𝒄𝒂𝒃</m:t>
                        </m:r>
                      </m:e>
                    </m:d>
                  </m:oMath>
                </a14:m>
                <a:r>
                  <a:rPr lang="zh-CN" altLang="en-US" sz="2000" b="1">
                    <a:solidFill>
                      <a:schemeClr val="accent2">
                        <a:lumMod val="50000"/>
                      </a:schemeClr>
                    </a:solidFill>
                  </a:rPr>
                  <a:t>。</a:t>
                </a:r>
              </a:p>
            </p:txBody>
          </p:sp>
        </mc:Choice>
        <mc:Fallback xmlns="">
          <p:sp>
            <p:nvSpPr>
              <p:cNvPr id="11" name="文本框 10">
                <a:extLst>
                  <a:ext uri="{FF2B5EF4-FFF2-40B4-BE49-F238E27FC236}">
                    <a16:creationId xmlns:a16="http://schemas.microsoft.com/office/drawing/2014/main" id="{BF09D06C-5CA9-4078-B386-5436D76A209B}"/>
                  </a:ext>
                </a:extLst>
              </p:cNvPr>
              <p:cNvSpPr txBox="1">
                <a:spLocks noRot="1" noChangeAspect="1" noMove="1" noResize="1" noEditPoints="1" noAdjustHandles="1" noChangeArrowheads="1" noChangeShapeType="1" noTextEdit="1"/>
              </p:cNvSpPr>
              <p:nvPr/>
            </p:nvSpPr>
            <p:spPr>
              <a:xfrm>
                <a:off x="1174106" y="1552415"/>
                <a:ext cx="8917185" cy="789255"/>
              </a:xfrm>
              <a:prstGeom prst="rect">
                <a:avLst/>
              </a:prstGeom>
              <a:blipFill>
                <a:blip r:embed="rId2"/>
                <a:stretch>
                  <a:fillRect l="-752" t="-775" b="-131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921A589-016C-430E-B4C7-0FA79C50E630}"/>
                  </a:ext>
                </a:extLst>
              </p:cNvPr>
              <p:cNvSpPr txBox="1"/>
              <p:nvPr/>
            </p:nvSpPr>
            <p:spPr>
              <a:xfrm>
                <a:off x="1174106" y="2776092"/>
                <a:ext cx="8917185" cy="1866024"/>
              </a:xfrm>
              <a:prstGeom prst="rect">
                <a:avLst/>
              </a:prstGeom>
              <a:solidFill>
                <a:schemeClr val="accent4">
                  <a:lumMod val="20000"/>
                  <a:lumOff val="80000"/>
                </a:schemeClr>
              </a:solidFill>
            </p:spPr>
            <p:txBody>
              <a:bodyPr wrap="square" rtlCol="0">
                <a:spAutoFit/>
              </a:bodyPr>
              <a:lstStyle/>
              <a:p>
                <a:pPr>
                  <a:lnSpc>
                    <a:spcPts val="2600"/>
                  </a:lnSpc>
                  <a:spcBef>
                    <a:spcPts val="600"/>
                  </a:spcBef>
                  <a:spcAft>
                    <a:spcPts val="600"/>
                  </a:spcAft>
                </a:pPr>
                <a:r>
                  <a:rPr lang="zh-CN" altLang="en-US" sz="2000" b="1">
                    <a:solidFill>
                      <a:schemeClr val="accent2">
                        <a:lumMod val="50000"/>
                      </a:schemeClr>
                    </a:solidFill>
                  </a:rPr>
                  <a:t>提示：</a:t>
                </a:r>
                <a:r>
                  <a:rPr lang="en-US" altLang="zh-CN" sz="2000" b="1">
                    <a:solidFill>
                      <a:schemeClr val="accent2">
                        <a:lumMod val="50000"/>
                      </a:schemeClr>
                    </a:solidFill>
                  </a:rPr>
                  <a:t>(1) </a:t>
                </a:r>
                <a:r>
                  <a:rPr lang="zh-CN" altLang="en-US" sz="2000" b="1">
                    <a:solidFill>
                      <a:schemeClr val="accent2">
                        <a:lumMod val="50000"/>
                      </a:schemeClr>
                    </a:solidFill>
                  </a:rPr>
                  <a:t>设</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 </m:t>
                    </m:r>
                    <m:d>
                      <m:dPr>
                        <m:begChr m:val="|"/>
                        <m:endChr m:val="|"/>
                        <m:ctrlPr>
                          <a:rPr lang="en-US" altLang="zh-CN" sz="2000" b="1" i="1" smtClean="0">
                            <a:solidFill>
                              <a:schemeClr val="accent2">
                                <a:lumMod val="50000"/>
                              </a:schemeClr>
                            </a:solidFill>
                            <a:latin typeface="Cambria Math" panose="02040503050406030204" pitchFamily="18" charset="0"/>
                          </a:rPr>
                        </m:ctrlPr>
                      </m:dPr>
                      <m:e>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𝒎</m:t>
                    </m:r>
                    <m:r>
                      <a:rPr lang="en-US" altLang="zh-CN" sz="2000" b="1" i="1" smtClean="0">
                        <a:solidFill>
                          <a:schemeClr val="accent2">
                            <a:lumMod val="50000"/>
                          </a:schemeClr>
                        </a:solidFill>
                        <a:latin typeface="Cambria Math" panose="02040503050406030204" pitchFamily="18" charset="0"/>
                      </a:rPr>
                      <m:t>, </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𝒄</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𝒌</m:t>
                    </m:r>
                  </m:oMath>
                </a14:m>
                <a:r>
                  <a:rPr lang="zh-CN" altLang="en-US" sz="2000" b="1">
                    <a:solidFill>
                      <a:schemeClr val="accent2">
                        <a:lumMod val="50000"/>
                      </a:schemeClr>
                    </a:solidFill>
                  </a:rPr>
                  <a:t>，证明</a:t>
                </a:r>
                <a:endParaRPr lang="en-US" altLang="zh-CN" sz="2000" b="1">
                  <a:solidFill>
                    <a:schemeClr val="accent2">
                      <a:lumMod val="50000"/>
                    </a:schemeClr>
                  </a:solidFill>
                </a:endParaRPr>
              </a:p>
              <a:p>
                <a:pPr algn="ctr">
                  <a:lnSpc>
                    <a:spcPts val="2600"/>
                  </a:lnSpc>
                  <a:spcBef>
                    <a:spcPts val="600"/>
                  </a:spcBef>
                  <a:spcAft>
                    <a:spcPts val="600"/>
                  </a:spcAft>
                </a:pP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𝒎</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𝒆</m:t>
                    </m:r>
                  </m:oMath>
                </a14:m>
                <a:r>
                  <a:rPr lang="en-US" altLang="zh-CN" sz="2000" b="1">
                    <a:solidFill>
                      <a:schemeClr val="accent2">
                        <a:lumMod val="50000"/>
                      </a:schemeClr>
                    </a:solidFill>
                  </a:rPr>
                  <a:t>  	</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𝒏</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𝒆</m:t>
                    </m:r>
                  </m:oMath>
                </a14:m>
                <a:r>
                  <a:rPr lang="en-US" altLang="zh-CN" sz="2000" b="1">
                    <a:solidFill>
                      <a:schemeClr val="accent2">
                        <a:lumMod val="50000"/>
                      </a:schemeClr>
                    </a:solidFill>
                  </a:rPr>
                  <a:t>	</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𝒌</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𝒆</m:t>
                    </m:r>
                  </m:oMath>
                </a14:m>
                <a:r>
                  <a:rPr lang="en-US" altLang="zh-CN" sz="2000" b="1">
                    <a:solidFill>
                      <a:schemeClr val="accent2">
                        <a:lumMod val="50000"/>
                      </a:schemeClr>
                    </a:solidFill>
                  </a:rPr>
                  <a:t>   	</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𝒄</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e>
                      <m:sup>
                        <m:r>
                          <a:rPr lang="en-US" altLang="zh-CN" sz="2000" b="1" i="1" smtClean="0">
                            <a:solidFill>
                              <a:schemeClr val="accent2">
                                <a:lumMod val="50000"/>
                              </a:schemeClr>
                            </a:solidFill>
                            <a:latin typeface="Cambria Math" panose="02040503050406030204" pitchFamily="18" charset="0"/>
                          </a:rPr>
                          <m:t>𝒏</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𝒆</m:t>
                    </m:r>
                  </m:oMath>
                </a14:m>
                <a:endParaRPr lang="en-US" altLang="zh-CN" sz="2000" b="1">
                  <a:solidFill>
                    <a:schemeClr val="accent2">
                      <a:lumMod val="50000"/>
                    </a:schemeClr>
                  </a:solidFill>
                </a:endParaRPr>
              </a:p>
              <a:p>
                <a:pPr>
                  <a:lnSpc>
                    <a:spcPts val="2600"/>
                  </a:lnSpc>
                  <a:spcBef>
                    <a:spcPts val="600"/>
                  </a:spcBef>
                  <a:spcAft>
                    <a:spcPts val="600"/>
                  </a:spcAft>
                </a:pPr>
                <a:r>
                  <a:rPr lang="en-US" altLang="zh-CN" sz="2000" b="1">
                    <a:solidFill>
                      <a:schemeClr val="accent2">
                        <a:lumMod val="50000"/>
                      </a:schemeClr>
                    </a:solidFill>
                  </a:rPr>
                  <a:t>(2) </a:t>
                </a:r>
                <a:r>
                  <a:rPr lang="zh-CN" altLang="en-US" sz="2000" b="1">
                    <a:solidFill>
                      <a:schemeClr val="accent2">
                        <a:lumMod val="50000"/>
                      </a:schemeClr>
                    </a:solidFill>
                  </a:rPr>
                  <a:t>利用</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𝒄</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oMath>
                </a14:m>
                <a:r>
                  <a:rPr lang="zh-CN" altLang="en-US" sz="2000" b="1">
                    <a:solidFill>
                      <a:schemeClr val="accent2">
                        <a:lumMod val="50000"/>
                      </a:schemeClr>
                    </a:solidFill>
                  </a:rPr>
                  <a:t>证明</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𝒃𝒂</m:t>
                        </m:r>
                      </m:e>
                    </m:d>
                  </m:oMath>
                </a14:m>
                <a:r>
                  <a:rPr lang="zh-CN" altLang="en-US" sz="2000" b="1">
                    <a:solidFill>
                      <a:schemeClr val="accent2">
                        <a:lumMod val="50000"/>
                      </a:schemeClr>
                    </a:solidFill>
                  </a:rPr>
                  <a:t>；</a:t>
                </a:r>
                <a:endParaRPr lang="en-US" altLang="zh-CN" sz="2000" b="1">
                  <a:solidFill>
                    <a:schemeClr val="accent2">
                      <a:lumMod val="50000"/>
                    </a:schemeClr>
                  </a:solidFill>
                </a:endParaRPr>
              </a:p>
              <a:p>
                <a:pPr>
                  <a:lnSpc>
                    <a:spcPts val="2600"/>
                  </a:lnSpc>
                  <a:spcBef>
                    <a:spcPts val="600"/>
                  </a:spcBef>
                  <a:spcAft>
                    <a:spcPts val="600"/>
                  </a:spcAft>
                </a:pPr>
                <a:r>
                  <a:rPr lang="en-US" altLang="zh-CN" sz="2000" b="1">
                    <a:solidFill>
                      <a:schemeClr val="accent2">
                        <a:lumMod val="50000"/>
                      </a:schemeClr>
                    </a:solidFill>
                  </a:rPr>
                  <a:t>(3) </a:t>
                </a:r>
                <a:r>
                  <a:rPr lang="zh-CN" altLang="en-US" sz="2000" b="1">
                    <a:solidFill>
                      <a:schemeClr val="accent2">
                        <a:lumMod val="50000"/>
                      </a:schemeClr>
                    </a:solidFill>
                  </a:rPr>
                  <a:t>利用</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𝒃𝒂</m:t>
                        </m:r>
                      </m:e>
                    </m:d>
                  </m:oMath>
                </a14:m>
                <a:r>
                  <a:rPr lang="zh-CN" altLang="en-US" sz="2000" b="1">
                    <a:solidFill>
                      <a:schemeClr val="accent2">
                        <a:lumMod val="50000"/>
                      </a:schemeClr>
                    </a:solidFill>
                  </a:rPr>
                  <a:t>证明</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𝒂𝒃𝒄</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𝒃𝒄𝒂</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𝒄𝒂𝒃</m:t>
                        </m:r>
                      </m:e>
                    </m:d>
                  </m:oMath>
                </a14:m>
                <a:r>
                  <a:rPr lang="zh-CN" altLang="en-US" sz="2000" b="1">
                    <a:solidFill>
                      <a:schemeClr val="accent2">
                        <a:lumMod val="50000"/>
                      </a:schemeClr>
                    </a:solidFill>
                  </a:rPr>
                  <a:t>。</a:t>
                </a:r>
              </a:p>
            </p:txBody>
          </p:sp>
        </mc:Choice>
        <mc:Fallback xmlns="">
          <p:sp>
            <p:nvSpPr>
              <p:cNvPr id="2" name="文本框 1">
                <a:extLst>
                  <a:ext uri="{FF2B5EF4-FFF2-40B4-BE49-F238E27FC236}">
                    <a16:creationId xmlns:a16="http://schemas.microsoft.com/office/drawing/2014/main" id="{4921A589-016C-430E-B4C7-0FA79C50E630}"/>
                  </a:ext>
                </a:extLst>
              </p:cNvPr>
              <p:cNvSpPr txBox="1">
                <a:spLocks noRot="1" noChangeAspect="1" noMove="1" noResize="1" noEditPoints="1" noAdjustHandles="1" noChangeArrowheads="1" noChangeShapeType="1" noTextEdit="1"/>
              </p:cNvSpPr>
              <p:nvPr/>
            </p:nvSpPr>
            <p:spPr>
              <a:xfrm>
                <a:off x="1174106" y="2776092"/>
                <a:ext cx="8917185" cy="1866024"/>
              </a:xfrm>
              <a:prstGeom prst="rect">
                <a:avLst/>
              </a:prstGeom>
              <a:blipFill>
                <a:blip r:embed="rId3"/>
                <a:stretch>
                  <a:fillRect l="-752" t="-977" b="-48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2C77B63-C658-4584-8539-73BA643C16FE}"/>
                  </a:ext>
                </a:extLst>
              </p:cNvPr>
              <p:cNvSpPr txBox="1"/>
              <p:nvPr/>
            </p:nvSpPr>
            <p:spPr>
              <a:xfrm>
                <a:off x="1174107" y="5085114"/>
                <a:ext cx="3522883" cy="369332"/>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元素</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𝒂𝒃𝒄</m:t>
                    </m:r>
                  </m:oMath>
                </a14:m>
                <a:r>
                  <a:rPr lang="zh-CN" altLang="en-US" b="1">
                    <a:solidFill>
                      <a:schemeClr val="accent2">
                        <a:lumMod val="50000"/>
                      </a:schemeClr>
                    </a:solidFill>
                  </a:rPr>
                  <a:t>的阶与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𝒃𝒂𝒄</m:t>
                    </m:r>
                  </m:oMath>
                </a14:m>
                <a:r>
                  <a:rPr lang="zh-CN" altLang="en-US" b="1">
                    <a:solidFill>
                      <a:schemeClr val="accent2">
                        <a:lumMod val="50000"/>
                      </a:schemeClr>
                    </a:solidFill>
                  </a:rPr>
                  <a:t>的阶相同吗？</a:t>
                </a:r>
              </a:p>
            </p:txBody>
          </p:sp>
        </mc:Choice>
        <mc:Fallback xmlns="">
          <p:sp>
            <p:nvSpPr>
              <p:cNvPr id="4" name="文本框 3">
                <a:extLst>
                  <a:ext uri="{FF2B5EF4-FFF2-40B4-BE49-F238E27FC236}">
                    <a16:creationId xmlns:a16="http://schemas.microsoft.com/office/drawing/2014/main" id="{62C77B63-C658-4584-8539-73BA643C16FE}"/>
                  </a:ext>
                </a:extLst>
              </p:cNvPr>
              <p:cNvSpPr txBox="1">
                <a:spLocks noRot="1" noChangeAspect="1" noMove="1" noResize="1" noEditPoints="1" noAdjustHandles="1" noChangeArrowheads="1" noChangeShapeType="1" noTextEdit="1"/>
              </p:cNvSpPr>
              <p:nvPr/>
            </p:nvSpPr>
            <p:spPr>
              <a:xfrm>
                <a:off x="1174107" y="5085114"/>
                <a:ext cx="3522883" cy="369332"/>
              </a:xfrm>
              <a:prstGeom prst="rect">
                <a:avLst/>
              </a:prstGeom>
              <a:blipFill>
                <a:blip r:embed="rId4"/>
                <a:stretch>
                  <a:fillRect l="-1557" t="-8197" r="-865"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0778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25</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群元素的阶</a:t>
            </a:r>
            <a:r>
              <a:rPr lang="en-US" altLang="zh-CN"/>
              <a:t>-</a:t>
            </a:r>
            <a:r>
              <a:rPr lang="zh-CN" altLang="en-US"/>
              <a:t>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F09D06C-5CA9-4078-B386-5436D76A209B}"/>
                  </a:ext>
                </a:extLst>
              </p:cNvPr>
              <p:cNvSpPr txBox="1"/>
              <p:nvPr/>
            </p:nvSpPr>
            <p:spPr>
              <a:xfrm>
                <a:off x="1174106" y="1552415"/>
                <a:ext cx="8917185" cy="789255"/>
              </a:xfrm>
              <a:prstGeom prst="rect">
                <a:avLst/>
              </a:prstGeom>
              <a:solidFill>
                <a:schemeClr val="accent6">
                  <a:lumMod val="20000"/>
                  <a:lumOff val="80000"/>
                </a:schemeClr>
              </a:solidFill>
            </p:spPr>
            <p:txBody>
              <a:bodyPr wrap="square">
                <a:spAutoFit/>
              </a:bodyPr>
              <a:lstStyle/>
              <a:p>
                <a:pPr>
                  <a:lnSpc>
                    <a:spcPts val="2800"/>
                  </a:lnSpc>
                </a:pP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𝒄</m:t>
                    </m:r>
                  </m:oMath>
                </a14:m>
                <a:r>
                  <a:rPr lang="zh-CN" altLang="en-US" sz="2000" b="1">
                    <a:solidFill>
                      <a:schemeClr val="accent2">
                        <a:lumMod val="50000"/>
                      </a:schemeClr>
                    </a:solidFill>
                  </a:rPr>
                  <a:t>是群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的元素，证明：</a:t>
                </a:r>
                <a:r>
                  <a:rPr lang="en-US" altLang="zh-CN" sz="2000" b="1">
                    <a:solidFill>
                      <a:schemeClr val="accent2">
                        <a:lumMod val="50000"/>
                      </a:schemeClr>
                    </a:solidFill>
                  </a:rPr>
                  <a:t>(1) </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𝒄</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oMath>
                </a14:m>
                <a:r>
                  <a:rPr lang="zh-CN" altLang="en-US" sz="2000" b="1">
                    <a:solidFill>
                      <a:schemeClr val="accent2">
                        <a:lumMod val="50000"/>
                      </a:schemeClr>
                    </a:solidFill>
                  </a:rPr>
                  <a:t>；</a:t>
                </a:r>
                <a:r>
                  <a:rPr lang="en-US" altLang="zh-CN" sz="2000" b="1">
                    <a:solidFill>
                      <a:schemeClr val="accent2">
                        <a:lumMod val="50000"/>
                      </a:schemeClr>
                    </a:solidFill>
                  </a:rPr>
                  <a:t>(2)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𝒃𝒂</m:t>
                    </m:r>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a:t>
                </a:r>
                <a:r>
                  <a:rPr lang="en-US" altLang="zh-CN" sz="2000" b="1">
                    <a:solidFill>
                      <a:schemeClr val="accent2">
                        <a:lumMod val="50000"/>
                      </a:schemeClr>
                    </a:solidFill>
                  </a:rPr>
                  <a:t>(3) </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𝒂𝒃𝒄</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𝒃𝒄𝒂</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𝒄𝒂𝒃</m:t>
                        </m:r>
                      </m:e>
                    </m:d>
                  </m:oMath>
                </a14:m>
                <a:r>
                  <a:rPr lang="zh-CN" altLang="en-US" sz="2000" b="1">
                    <a:solidFill>
                      <a:schemeClr val="accent2">
                        <a:lumMod val="50000"/>
                      </a:schemeClr>
                    </a:solidFill>
                  </a:rPr>
                  <a:t>。</a:t>
                </a:r>
              </a:p>
            </p:txBody>
          </p:sp>
        </mc:Choice>
        <mc:Fallback xmlns="">
          <p:sp>
            <p:nvSpPr>
              <p:cNvPr id="11" name="文本框 10">
                <a:extLst>
                  <a:ext uri="{FF2B5EF4-FFF2-40B4-BE49-F238E27FC236}">
                    <a16:creationId xmlns:a16="http://schemas.microsoft.com/office/drawing/2014/main" id="{BF09D06C-5CA9-4078-B386-5436D76A209B}"/>
                  </a:ext>
                </a:extLst>
              </p:cNvPr>
              <p:cNvSpPr txBox="1">
                <a:spLocks noRot="1" noChangeAspect="1" noMove="1" noResize="1" noEditPoints="1" noAdjustHandles="1" noChangeArrowheads="1" noChangeShapeType="1" noTextEdit="1"/>
              </p:cNvSpPr>
              <p:nvPr/>
            </p:nvSpPr>
            <p:spPr>
              <a:xfrm>
                <a:off x="1174106" y="1552415"/>
                <a:ext cx="8917185" cy="789255"/>
              </a:xfrm>
              <a:prstGeom prst="rect">
                <a:avLst/>
              </a:prstGeom>
              <a:blipFill>
                <a:blip r:embed="rId2"/>
                <a:stretch>
                  <a:fillRect l="-752" t="-775" b="-131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921A589-016C-430E-B4C7-0FA79C50E630}"/>
                  </a:ext>
                </a:extLst>
              </p:cNvPr>
              <p:cNvSpPr txBox="1"/>
              <p:nvPr/>
            </p:nvSpPr>
            <p:spPr>
              <a:xfrm>
                <a:off x="1174106" y="2776092"/>
                <a:ext cx="9272421" cy="2211375"/>
              </a:xfrm>
              <a:prstGeom prst="rect">
                <a:avLst/>
              </a:prstGeom>
              <a:solidFill>
                <a:schemeClr val="accent4">
                  <a:lumMod val="20000"/>
                  <a:lumOff val="80000"/>
                </a:schemeClr>
              </a:solidFill>
            </p:spPr>
            <p:txBody>
              <a:bodyPr wrap="square" rtlCol="0">
                <a:spAutoFit/>
              </a:bodyPr>
              <a:lstStyle/>
              <a:p>
                <a:pPr>
                  <a:lnSpc>
                    <a:spcPts val="3000"/>
                  </a:lnSpc>
                  <a:spcBef>
                    <a:spcPts val="600"/>
                  </a:spcBef>
                  <a:spcAft>
                    <a:spcPts val="600"/>
                  </a:spcAft>
                </a:pPr>
                <a:r>
                  <a:rPr lang="en-US" altLang="zh-CN" b="1">
                    <a:solidFill>
                      <a:schemeClr val="accent2">
                        <a:lumMod val="50000"/>
                      </a:schemeClr>
                    </a:solidFill>
                  </a:rPr>
                  <a:t>【</a:t>
                </a:r>
                <a:r>
                  <a:rPr lang="zh-CN" altLang="en-US" b="1">
                    <a:solidFill>
                      <a:schemeClr val="accent2">
                        <a:lumMod val="50000"/>
                      </a:schemeClr>
                    </a:solidFill>
                  </a:rPr>
                  <a:t>证明</a:t>
                </a:r>
                <a:r>
                  <a:rPr lang="en-US" altLang="zh-CN" b="1">
                    <a:solidFill>
                      <a:schemeClr val="accent2">
                        <a:lumMod val="50000"/>
                      </a:schemeClr>
                    </a:solidFill>
                  </a:rPr>
                  <a:t>】(1) </a:t>
                </a:r>
                <a:r>
                  <a:rPr lang="zh-CN" altLang="en-US" b="1">
                    <a:solidFill>
                      <a:schemeClr val="accent2">
                        <a:lumMod val="50000"/>
                      </a:schemeClr>
                    </a:solidFill>
                  </a:rPr>
                  <a:t>设</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 </m:t>
                    </m:r>
                    <m:d>
                      <m:dPr>
                        <m:begChr m:val="|"/>
                        <m:endChr m:val="|"/>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𝒂</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r>
                      <a:rPr lang="en-US" altLang="zh-CN" b="1" i="1" smtClean="0">
                        <a:solidFill>
                          <a:schemeClr val="accent2">
                            <a:lumMod val="50000"/>
                          </a:schemeClr>
                        </a:solidFill>
                        <a:latin typeface="Cambria Math" panose="02040503050406030204" pitchFamily="18" charset="0"/>
                      </a:rPr>
                      <m:t>, </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𝒄𝒂</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𝒄</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𝒌</m:t>
                    </m:r>
                  </m:oMath>
                </a14:m>
                <a:r>
                  <a:rPr lang="zh-CN" altLang="en-US" b="1">
                    <a:solidFill>
                      <a:schemeClr val="accent2">
                        <a:lumMod val="50000"/>
                      </a:schemeClr>
                    </a:solidFill>
                  </a:rPr>
                  <a:t>，从而有：</a:t>
                </a:r>
                <a:endParaRPr lang="en-US" altLang="zh-CN" b="1">
                  <a:solidFill>
                    <a:schemeClr val="accent2">
                      <a:lumMod val="50000"/>
                    </a:schemeClr>
                  </a:solidFill>
                </a:endParaRPr>
              </a:p>
              <a:p>
                <a:pPr algn="ctr">
                  <a:lnSpc>
                    <a:spcPts val="3000"/>
                  </a:lnSpc>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𝒂</m:t>
                          </m:r>
                        </m:e>
                        <m:sup>
                          <m:r>
                            <a:rPr lang="en-US" altLang="zh-CN" b="1" i="1" smtClean="0">
                              <a:solidFill>
                                <a:schemeClr val="accent2">
                                  <a:lumMod val="50000"/>
                                </a:schemeClr>
                              </a:solidFill>
                              <a:latin typeface="Cambria Math" panose="02040503050406030204" pitchFamily="18" charset="0"/>
                            </a:rPr>
                            <m:t>𝒎</m:t>
                          </m:r>
                        </m:sup>
                      </m:sSup>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d>
                            <m:dPr>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𝒂</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e>
                          </m:d>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sup>
                      </m:sSup>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d>
                            <m:dPr>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d>
                                    <m:dPr>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𝒂</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e>
                                  </m:d>
                                </m:e>
                                <m:sup>
                                  <m:r>
                                    <a:rPr lang="en-US" altLang="zh-CN" b="1" i="1" smtClean="0">
                                      <a:solidFill>
                                        <a:schemeClr val="accent2">
                                          <a:lumMod val="50000"/>
                                        </a:schemeClr>
                                      </a:solidFill>
                                      <a:latin typeface="Cambria Math" panose="02040503050406030204" pitchFamily="18" charset="0"/>
                                    </a:rPr>
                                    <m:t>𝒎</m:t>
                                  </m:r>
                                </m:sup>
                              </m:sSup>
                            </m:e>
                          </m:d>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𝒆</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𝒆</m:t>
                      </m:r>
                    </m:oMath>
                  </m:oMathPara>
                </a14:m>
                <a:endParaRPr lang="en-US" altLang="zh-CN" b="1">
                  <a:solidFill>
                    <a:schemeClr val="accent2">
                      <a:lumMod val="50000"/>
                    </a:schemeClr>
                  </a:solidFill>
                </a:endParaRPr>
              </a:p>
              <a:p>
                <a:pPr>
                  <a:lnSpc>
                    <a:spcPts val="3000"/>
                  </a:lnSpc>
                  <a:spcBef>
                    <a:spcPts val="600"/>
                  </a:spcBef>
                  <a:spcAft>
                    <a:spcPts val="600"/>
                  </a:spcAft>
                </a:pPr>
                <a:r>
                  <a:rPr lang="zh-CN" altLang="en-US" b="1">
                    <a:solidFill>
                      <a:schemeClr val="accent2">
                        <a:lumMod val="50000"/>
                      </a:schemeClr>
                    </a:solidFill>
                  </a:rPr>
                  <a:t>从而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oMath>
                </a14:m>
                <a:r>
                  <a:rPr lang="zh-CN" altLang="en-US" b="1">
                    <a:solidFill>
                      <a:schemeClr val="accent2">
                        <a:lumMod val="50000"/>
                      </a:schemeClr>
                    </a:solidFill>
                  </a:rPr>
                  <a:t>，另一方面：</a:t>
                </a: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d>
                          <m:dPr>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𝒂</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e>
                        </m:d>
                      </m:e>
                      <m:sup>
                        <m:r>
                          <a:rPr lang="en-US" altLang="zh-CN" b="1" i="1" smtClean="0">
                            <a:solidFill>
                              <a:schemeClr val="accent2">
                                <a:lumMod val="50000"/>
                              </a:schemeClr>
                            </a:solidFill>
                            <a:latin typeface="Cambria Math" panose="02040503050406030204" pitchFamily="18" charset="0"/>
                          </a:rPr>
                          <m:t>𝒏</m:t>
                        </m:r>
                      </m:sup>
                    </m:sSup>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𝒂</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sup>
                    </m:sSup>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d>
                          <m:dPr>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𝒂</m:t>
                                </m:r>
                              </m:e>
                              <m:sup>
                                <m:r>
                                  <a:rPr lang="en-US" altLang="zh-CN" b="1" i="1" smtClean="0">
                                    <a:solidFill>
                                      <a:schemeClr val="accent2">
                                        <a:lumMod val="50000"/>
                                      </a:schemeClr>
                                    </a:solidFill>
                                    <a:latin typeface="Cambria Math" panose="02040503050406030204" pitchFamily="18" charset="0"/>
                                  </a:rPr>
                                  <m:t>𝒏</m:t>
                                </m:r>
                              </m:sup>
                            </m:sSup>
                          </m:e>
                        </m:d>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𝒆</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𝒆</m:t>
                    </m:r>
                  </m:oMath>
                </a14:m>
                <a:r>
                  <a:rPr lang="zh-CN" altLang="en-US" b="1">
                    <a:solidFill>
                      <a:schemeClr val="accent2">
                        <a:lumMod val="50000"/>
                      </a:schemeClr>
                    </a:solidFill>
                  </a:rPr>
                  <a:t>，因此</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oMath>
                </a14:m>
                <a:r>
                  <a:rPr lang="zh-CN" altLang="en-US" b="1">
                    <a:solidFill>
                      <a:schemeClr val="accent2">
                        <a:lumMod val="50000"/>
                      </a:schemeClr>
                    </a:solidFill>
                  </a:rPr>
                  <a:t>，因此</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oMath>
                </a14:m>
                <a:r>
                  <a:rPr lang="zh-CN" altLang="en-US" b="1">
                    <a:solidFill>
                      <a:schemeClr val="accent2">
                        <a:lumMod val="50000"/>
                      </a:schemeClr>
                    </a:solidFill>
                  </a:rPr>
                  <a:t>。而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𝒆</m:t>
                    </m:r>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𝒄𝒂</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𝒄</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e>
                        </m:d>
                      </m:e>
                      <m:sup>
                        <m:r>
                          <a:rPr lang="en-US" altLang="zh-CN" b="1" i="1" smtClean="0">
                            <a:solidFill>
                              <a:schemeClr val="accent2">
                                <a:lumMod val="50000"/>
                              </a:schemeClr>
                            </a:solidFill>
                            <a:latin typeface="Cambria Math" panose="02040503050406030204" pitchFamily="18" charset="0"/>
                          </a:rPr>
                          <m:t>𝒌</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𝒄</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𝒂</m:t>
                        </m:r>
                      </m:e>
                      <m:sup>
                        <m:r>
                          <a:rPr lang="en-US" altLang="zh-CN" b="1" i="1" smtClean="0">
                            <a:solidFill>
                              <a:schemeClr val="accent2">
                                <a:lumMod val="50000"/>
                              </a:schemeClr>
                            </a:solidFill>
                            <a:latin typeface="Cambria Math" panose="02040503050406030204" pitchFamily="18" charset="0"/>
                          </a:rPr>
                          <m:t>𝒌</m:t>
                        </m:r>
                      </m:sup>
                    </m:sSup>
                    <m:d>
                      <m:dPr>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𝒄</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e>
                    </m:d>
                  </m:oMath>
                </a14:m>
                <a:r>
                  <a:rPr lang="zh-CN" altLang="en-US" b="1">
                    <a:solidFill>
                      <a:schemeClr val="accent2">
                        <a:lumMod val="50000"/>
                      </a:schemeClr>
                    </a:solidFill>
                  </a:rPr>
                  <a:t>，因此</a:t>
                </a: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𝒂</m:t>
                        </m:r>
                      </m:e>
                      <m:sup>
                        <m:r>
                          <a:rPr lang="en-US" altLang="zh-CN" b="1" i="1" smtClean="0">
                            <a:solidFill>
                              <a:schemeClr val="accent2">
                                <a:lumMod val="50000"/>
                              </a:schemeClr>
                            </a:solidFill>
                            <a:latin typeface="Cambria Math" panose="02040503050406030204" pitchFamily="18" charset="0"/>
                          </a:rPr>
                          <m:t>𝒌</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𝒆</m:t>
                    </m:r>
                  </m:oMath>
                </a14:m>
                <a:r>
                  <a:rPr lang="zh-CN" altLang="en-US" b="1">
                    <a:solidFill>
                      <a:schemeClr val="accent2">
                        <a:lumMod val="50000"/>
                      </a:schemeClr>
                    </a:solidFill>
                  </a:rPr>
                  <a:t>，从而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𝒌</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oMath>
                </a14:m>
                <a:r>
                  <a:rPr lang="zh-CN" altLang="en-US" b="1">
                    <a:solidFill>
                      <a:schemeClr val="accent2">
                        <a:lumMod val="50000"/>
                      </a:schemeClr>
                    </a:solidFill>
                  </a:rPr>
                  <a:t>，另一方面，</a:t>
                </a: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𝒄𝒂</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𝒄</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e>
                        </m:d>
                      </m:e>
                      <m:sup>
                        <m:r>
                          <a:rPr lang="en-US" altLang="zh-CN" b="1" i="1" smtClean="0">
                            <a:solidFill>
                              <a:schemeClr val="accent2">
                                <a:lumMod val="50000"/>
                              </a:schemeClr>
                            </a:solidFill>
                            <a:latin typeface="Cambria Math" panose="02040503050406030204" pitchFamily="18" charset="0"/>
                          </a:rPr>
                          <m:t>𝒏</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𝒄</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𝒂</m:t>
                        </m:r>
                      </m:e>
                      <m:sup>
                        <m:r>
                          <a:rPr lang="en-US" altLang="zh-CN" b="1" i="1" smtClean="0">
                            <a:solidFill>
                              <a:schemeClr val="accent2">
                                <a:lumMod val="50000"/>
                              </a:schemeClr>
                            </a:solidFill>
                            <a:latin typeface="Cambria Math" panose="02040503050406030204" pitchFamily="18" charset="0"/>
                          </a:rPr>
                          <m:t>𝒏</m:t>
                        </m:r>
                      </m:sup>
                    </m:sSup>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𝒄</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𝒆</m:t>
                    </m:r>
                  </m:oMath>
                </a14:m>
                <a:r>
                  <a:rPr lang="zh-CN" altLang="en-US" b="1">
                    <a:solidFill>
                      <a:schemeClr val="accent2">
                        <a:lumMod val="50000"/>
                      </a:schemeClr>
                    </a:solidFill>
                  </a:rPr>
                  <a:t>，因此</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𝒌</m:t>
                    </m:r>
                  </m:oMath>
                </a14:m>
                <a:r>
                  <a:rPr lang="zh-CN" altLang="en-US" b="1">
                    <a:solidFill>
                      <a:schemeClr val="accent2">
                        <a:lumMod val="50000"/>
                      </a:schemeClr>
                    </a:solidFill>
                  </a:rPr>
                  <a:t>，因此</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𝒌</m:t>
                    </m:r>
                  </m:oMath>
                </a14:m>
                <a:r>
                  <a:rPr lang="zh-CN" altLang="en-US" b="1">
                    <a:solidFill>
                      <a:schemeClr val="accent2">
                        <a:lumMod val="50000"/>
                      </a:schemeClr>
                    </a:solidFill>
                  </a:rPr>
                  <a:t>。</a:t>
                </a:r>
                <a:endParaRPr lang="en-US" altLang="zh-CN"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4921A589-016C-430E-B4C7-0FA79C50E630}"/>
                  </a:ext>
                </a:extLst>
              </p:cNvPr>
              <p:cNvSpPr txBox="1">
                <a:spLocks noRot="1" noChangeAspect="1" noMove="1" noResize="1" noEditPoints="1" noAdjustHandles="1" noChangeArrowheads="1" noChangeShapeType="1" noTextEdit="1"/>
              </p:cNvSpPr>
              <p:nvPr/>
            </p:nvSpPr>
            <p:spPr>
              <a:xfrm>
                <a:off x="1174106" y="2776092"/>
                <a:ext cx="9272421" cy="2211375"/>
              </a:xfrm>
              <a:prstGeom prst="rect">
                <a:avLst/>
              </a:prstGeom>
              <a:blipFill>
                <a:blip r:embed="rId3"/>
                <a:stretch>
                  <a:fillRect l="-592" r="-394" b="-330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5205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26</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群元素的阶</a:t>
            </a:r>
            <a:r>
              <a:rPr lang="en-US" altLang="zh-CN"/>
              <a:t>-</a:t>
            </a:r>
            <a:r>
              <a:rPr lang="zh-CN" altLang="en-US"/>
              <a:t>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F09D06C-5CA9-4078-B386-5436D76A209B}"/>
                  </a:ext>
                </a:extLst>
              </p:cNvPr>
              <p:cNvSpPr txBox="1"/>
              <p:nvPr/>
            </p:nvSpPr>
            <p:spPr>
              <a:xfrm>
                <a:off x="1174106" y="1552415"/>
                <a:ext cx="8917185" cy="789255"/>
              </a:xfrm>
              <a:prstGeom prst="rect">
                <a:avLst/>
              </a:prstGeom>
              <a:solidFill>
                <a:schemeClr val="accent6">
                  <a:lumMod val="20000"/>
                  <a:lumOff val="80000"/>
                </a:schemeClr>
              </a:solidFill>
            </p:spPr>
            <p:txBody>
              <a:bodyPr wrap="square">
                <a:spAutoFit/>
              </a:bodyPr>
              <a:lstStyle/>
              <a:p>
                <a:pPr>
                  <a:lnSpc>
                    <a:spcPts val="2800"/>
                  </a:lnSpc>
                </a:pP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𝒄</m:t>
                    </m:r>
                  </m:oMath>
                </a14:m>
                <a:r>
                  <a:rPr lang="zh-CN" altLang="en-US" sz="2000" b="1">
                    <a:solidFill>
                      <a:schemeClr val="accent2">
                        <a:lumMod val="50000"/>
                      </a:schemeClr>
                    </a:solidFill>
                  </a:rPr>
                  <a:t>是群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的元素，证明：</a:t>
                </a:r>
                <a:r>
                  <a:rPr lang="en-US" altLang="zh-CN" sz="2000" b="1">
                    <a:solidFill>
                      <a:schemeClr val="accent2">
                        <a:lumMod val="50000"/>
                      </a:schemeClr>
                    </a:solidFill>
                  </a:rPr>
                  <a:t>(1) </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𝒄</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e>
                    </m:d>
                  </m:oMath>
                </a14:m>
                <a:r>
                  <a:rPr lang="zh-CN" altLang="en-US" sz="2000" b="1">
                    <a:solidFill>
                      <a:schemeClr val="accent2">
                        <a:lumMod val="50000"/>
                      </a:schemeClr>
                    </a:solidFill>
                  </a:rPr>
                  <a:t>；</a:t>
                </a:r>
                <a:r>
                  <a:rPr lang="en-US" altLang="zh-CN" sz="2000" b="1">
                    <a:solidFill>
                      <a:schemeClr val="accent2">
                        <a:lumMod val="50000"/>
                      </a:schemeClr>
                    </a:solidFill>
                  </a:rPr>
                  <a:t>(2)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𝒃𝒂</m:t>
                    </m:r>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a:t>
                </a:r>
                <a:r>
                  <a:rPr lang="en-US" altLang="zh-CN" sz="2000" b="1">
                    <a:solidFill>
                      <a:schemeClr val="accent2">
                        <a:lumMod val="50000"/>
                      </a:schemeClr>
                    </a:solidFill>
                  </a:rPr>
                  <a:t>(3) </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𝒂𝒃𝒄</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𝒃𝒄𝒂</m:t>
                        </m:r>
                      </m:e>
                    </m:d>
                    <m:r>
                      <a:rPr lang="en-US" altLang="zh-CN" sz="2000" b="1" i="1" smtClean="0">
                        <a:solidFill>
                          <a:schemeClr val="accent2">
                            <a:lumMod val="50000"/>
                          </a:schemeClr>
                        </a:solidFill>
                        <a:latin typeface="Cambria Math" panose="02040503050406030204" pitchFamily="18" charset="0"/>
                      </a:rPr>
                      <m:t>=</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𝒄𝒂𝒃</m:t>
                        </m:r>
                      </m:e>
                    </m:d>
                  </m:oMath>
                </a14:m>
                <a:r>
                  <a:rPr lang="zh-CN" altLang="en-US" sz="2000" b="1">
                    <a:solidFill>
                      <a:schemeClr val="accent2">
                        <a:lumMod val="50000"/>
                      </a:schemeClr>
                    </a:solidFill>
                  </a:rPr>
                  <a:t>。</a:t>
                </a:r>
              </a:p>
            </p:txBody>
          </p:sp>
        </mc:Choice>
        <mc:Fallback xmlns="">
          <p:sp>
            <p:nvSpPr>
              <p:cNvPr id="11" name="文本框 10">
                <a:extLst>
                  <a:ext uri="{FF2B5EF4-FFF2-40B4-BE49-F238E27FC236}">
                    <a16:creationId xmlns:a16="http://schemas.microsoft.com/office/drawing/2014/main" id="{BF09D06C-5CA9-4078-B386-5436D76A209B}"/>
                  </a:ext>
                </a:extLst>
              </p:cNvPr>
              <p:cNvSpPr txBox="1">
                <a:spLocks noRot="1" noChangeAspect="1" noMove="1" noResize="1" noEditPoints="1" noAdjustHandles="1" noChangeArrowheads="1" noChangeShapeType="1" noTextEdit="1"/>
              </p:cNvSpPr>
              <p:nvPr/>
            </p:nvSpPr>
            <p:spPr>
              <a:xfrm>
                <a:off x="1174106" y="1552415"/>
                <a:ext cx="8917185" cy="789255"/>
              </a:xfrm>
              <a:prstGeom prst="rect">
                <a:avLst/>
              </a:prstGeom>
              <a:blipFill>
                <a:blip r:embed="rId2"/>
                <a:stretch>
                  <a:fillRect l="-752" t="-775" b="-131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0DDE5DC-A4DD-4D4D-A766-C00C0A83ED8B}"/>
                  </a:ext>
                </a:extLst>
              </p:cNvPr>
              <p:cNvSpPr txBox="1"/>
              <p:nvPr/>
            </p:nvSpPr>
            <p:spPr>
              <a:xfrm>
                <a:off x="1174105" y="5179505"/>
                <a:ext cx="9272421" cy="736612"/>
              </a:xfrm>
              <a:prstGeom prst="rect">
                <a:avLst/>
              </a:prstGeom>
              <a:solidFill>
                <a:schemeClr val="accent2">
                  <a:lumMod val="20000"/>
                  <a:lumOff val="80000"/>
                </a:schemeClr>
              </a:solidFill>
            </p:spPr>
            <p:txBody>
              <a:bodyPr wrap="square" rtlCol="0">
                <a:spAutoFit/>
              </a:bodyPr>
              <a:lstStyle/>
              <a:p>
                <a:pPr>
                  <a:lnSpc>
                    <a:spcPts val="2600"/>
                  </a:lnSpc>
                  <a:spcBef>
                    <a:spcPts val="600"/>
                  </a:spcBef>
                  <a:spcAft>
                    <a:spcPts val="600"/>
                  </a:spcAft>
                </a:pPr>
                <a:r>
                  <a:rPr lang="zh-CN" altLang="en-US" b="1">
                    <a:solidFill>
                      <a:schemeClr val="accent2">
                        <a:lumMod val="50000"/>
                      </a:schemeClr>
                    </a:solidFill>
                  </a:rPr>
                  <a:t>元素</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𝒂𝒃𝒄</m:t>
                    </m:r>
                  </m:oMath>
                </a14:m>
                <a:r>
                  <a:rPr lang="zh-CN" altLang="en-US" b="1">
                    <a:solidFill>
                      <a:schemeClr val="accent2">
                        <a:lumMod val="50000"/>
                      </a:schemeClr>
                    </a:solidFill>
                  </a:rPr>
                  <a:t>的阶与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𝒃𝒂𝒄</m:t>
                    </m:r>
                  </m:oMath>
                </a14:m>
                <a:r>
                  <a:rPr lang="zh-CN" altLang="en-US" b="1">
                    <a:solidFill>
                      <a:schemeClr val="accent2">
                        <a:lumMod val="50000"/>
                      </a:schemeClr>
                    </a:solidFill>
                  </a:rPr>
                  <a:t>的阶不相同！例子请自行查找资料！为什么</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𝒂𝒃𝒄</m:t>
                    </m:r>
                  </m:oMath>
                </a14:m>
                <a:r>
                  <a:rPr lang="zh-CN" altLang="en-US" b="1">
                    <a:solidFill>
                      <a:schemeClr val="accent2">
                        <a:lumMod val="50000"/>
                      </a:schemeClr>
                    </a:solidFill>
                  </a:rPr>
                  <a:t>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𝒃𝒄𝒂</m:t>
                    </m:r>
                  </m:oMath>
                </a14:m>
                <a:r>
                  <a:rPr lang="zh-CN" altLang="en-US" b="1">
                    <a:solidFill>
                      <a:schemeClr val="accent2">
                        <a:lumMod val="50000"/>
                      </a:schemeClr>
                    </a:solidFill>
                  </a:rPr>
                  <a:t>的阶相同，但与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𝒃𝒂𝒄</m:t>
                    </m:r>
                  </m:oMath>
                </a14:m>
                <a:r>
                  <a:rPr lang="zh-CN" altLang="en-US" b="1">
                    <a:solidFill>
                      <a:schemeClr val="accent2">
                        <a:lumMod val="50000"/>
                      </a:schemeClr>
                    </a:solidFill>
                  </a:rPr>
                  <a:t>不同呢？这都与下一次课要讲的</a:t>
                </a:r>
                <a:r>
                  <a:rPr lang="zh-CN" altLang="en-US" b="1">
                    <a:solidFill>
                      <a:srgbClr val="C00000"/>
                    </a:solidFill>
                  </a:rPr>
                  <a:t>置换群</a:t>
                </a:r>
                <a:r>
                  <a:rPr lang="zh-CN" altLang="en-US" b="1">
                    <a:solidFill>
                      <a:schemeClr val="accent2">
                        <a:lumMod val="50000"/>
                      </a:schemeClr>
                    </a:solidFill>
                  </a:rPr>
                  <a:t>有关！</a:t>
                </a:r>
              </a:p>
            </p:txBody>
          </p:sp>
        </mc:Choice>
        <mc:Fallback xmlns="">
          <p:sp>
            <p:nvSpPr>
              <p:cNvPr id="12" name="文本框 11">
                <a:extLst>
                  <a:ext uri="{FF2B5EF4-FFF2-40B4-BE49-F238E27FC236}">
                    <a16:creationId xmlns:a16="http://schemas.microsoft.com/office/drawing/2014/main" id="{B0DDE5DC-A4DD-4D4D-A766-C00C0A83ED8B}"/>
                  </a:ext>
                </a:extLst>
              </p:cNvPr>
              <p:cNvSpPr txBox="1">
                <a:spLocks noRot="1" noChangeAspect="1" noMove="1" noResize="1" noEditPoints="1" noAdjustHandles="1" noChangeArrowheads="1" noChangeShapeType="1" noTextEdit="1"/>
              </p:cNvSpPr>
              <p:nvPr/>
            </p:nvSpPr>
            <p:spPr>
              <a:xfrm>
                <a:off x="1174105" y="5179505"/>
                <a:ext cx="9272421" cy="736612"/>
              </a:xfrm>
              <a:prstGeom prst="rect">
                <a:avLst/>
              </a:prstGeom>
              <a:blipFill>
                <a:blip r:embed="rId3"/>
                <a:stretch>
                  <a:fillRect l="-592" b="-1333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139C9A7E-DA49-45FC-8E5A-BE6954476D10}"/>
              </a:ext>
            </a:extLst>
          </p:cNvPr>
          <p:cNvPicPr>
            <a:picLocks noChangeAspect="1"/>
          </p:cNvPicPr>
          <p:nvPr/>
        </p:nvPicPr>
        <p:blipFill>
          <a:blip r:embed="rId4"/>
          <a:stretch>
            <a:fillRect/>
          </a:stretch>
        </p:blipFill>
        <p:spPr>
          <a:xfrm>
            <a:off x="1174105" y="2653379"/>
            <a:ext cx="8328276" cy="2236296"/>
          </a:xfrm>
          <a:prstGeom prst="rect">
            <a:avLst/>
          </a:prstGeom>
        </p:spPr>
      </p:pic>
    </p:spTree>
    <p:extLst>
      <p:ext uri="{BB962C8B-B14F-4D97-AF65-F5344CB8AC3E}">
        <p14:creationId xmlns:p14="http://schemas.microsoft.com/office/powerpoint/2010/main" val="1423329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27</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448010"/>
            <a:ext cx="4733731" cy="3854901"/>
          </a:xfrm>
          <a:prstGeom prst="rect">
            <a:avLst/>
          </a:prstGeom>
          <a:noFill/>
        </p:spPr>
        <p:txBody>
          <a:bodyPr wrap="square" rtlCol="0">
            <a:spAutoFit/>
          </a:bodyPr>
          <a:lstStyle/>
          <a:p>
            <a:pPr>
              <a:lnSpc>
                <a:spcPct val="200000"/>
              </a:lnSpc>
            </a:pPr>
            <a:r>
              <a:rPr lang="zh-CN" altLang="en-US" sz="3200" b="1">
                <a:solidFill>
                  <a:schemeClr val="bg1">
                    <a:lumMod val="95000"/>
                  </a:schemeClr>
                </a:solidFill>
                <a:latin typeface="仿宋" panose="02010609060101010101" pitchFamily="49" charset="-122"/>
                <a:ea typeface="仿宋" panose="02010609060101010101" pitchFamily="49" charset="-122"/>
              </a:rPr>
              <a:t>群的定义与基本性质</a:t>
            </a:r>
            <a:endParaRPr lang="en-US" altLang="zh-CN" sz="32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1">
                    <a:lumMod val="95000"/>
                  </a:schemeClr>
                </a:solidFill>
                <a:latin typeface="仿宋" panose="02010609060101010101" pitchFamily="49" charset="-122"/>
                <a:ea typeface="仿宋" panose="02010609060101010101" pitchFamily="49" charset="-122"/>
              </a:rPr>
              <a:t>群元素的阶</a:t>
            </a:r>
            <a:endParaRPr lang="en-US" altLang="zh-CN" sz="32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子群的定义与判定</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生成子群</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752196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子群的定义与判定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28</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子群的定义</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84B2ED0-0535-4AE0-888B-6AA66B54F776}"/>
                  </a:ext>
                </a:extLst>
              </p:cNvPr>
              <p:cNvSpPr txBox="1"/>
              <p:nvPr/>
            </p:nvSpPr>
            <p:spPr>
              <a:xfrm>
                <a:off x="1034762" y="1472634"/>
                <a:ext cx="10122471" cy="1288238"/>
              </a:xfrm>
              <a:prstGeom prst="rect">
                <a:avLst/>
              </a:prstGeom>
              <a:solidFill>
                <a:schemeClr val="accent2">
                  <a:lumMod val="20000"/>
                  <a:lumOff val="80000"/>
                  <a:alpha val="50000"/>
                </a:schemeClr>
              </a:solidFill>
            </p:spPr>
            <p:txBody>
              <a:bodyPr wrap="square" rtlCol="0">
                <a:spAutoFit/>
              </a:bodyPr>
              <a:lstStyle/>
              <a:p>
                <a:pPr algn="ctr">
                  <a:lnSpc>
                    <a:spcPts val="2800"/>
                  </a:lnSpc>
                  <a:spcBef>
                    <a:spcPts val="600"/>
                  </a:spcBef>
                  <a:spcAft>
                    <a:spcPts val="600"/>
                  </a:spcAft>
                </a:pPr>
                <a:r>
                  <a:rPr lang="zh-CN" altLang="en-US" sz="2400" b="1">
                    <a:solidFill>
                      <a:srgbClr val="C00000"/>
                    </a:solidFill>
                  </a:rPr>
                  <a:t>子群</a:t>
                </a:r>
                <a:r>
                  <a:rPr lang="en-US" altLang="zh-CN" sz="2400" b="1">
                    <a:solidFill>
                      <a:srgbClr val="C00000"/>
                    </a:solidFill>
                  </a:rPr>
                  <a:t>(Sub-group)</a:t>
                </a:r>
                <a:r>
                  <a:rPr lang="zh-CN" altLang="en-US" sz="2400" b="1">
                    <a:solidFill>
                      <a:srgbClr val="C00000"/>
                    </a:solidFill>
                  </a:rPr>
                  <a:t>的定义</a:t>
                </a:r>
                <a:endParaRPr lang="en-US" altLang="zh-CN" sz="2400" b="1">
                  <a:solidFill>
                    <a:srgbClr val="C00000"/>
                  </a:solidFill>
                </a:endParaRPr>
              </a:p>
              <a:p>
                <a:pPr>
                  <a:lnSpc>
                    <a:spcPts val="2800"/>
                  </a:lnSpc>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是群，</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的子集，如果</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关于</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的运算也构成群，则称</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的</a:t>
                </a:r>
                <a:r>
                  <a:rPr lang="zh-CN" altLang="en-US" sz="2000" b="1">
                    <a:solidFill>
                      <a:srgbClr val="C00000"/>
                    </a:solidFill>
                    <a:latin typeface="+mn-ea"/>
                  </a:rPr>
                  <a:t>子群</a:t>
                </a:r>
                <a:r>
                  <a:rPr lang="zh-CN" altLang="en-US" sz="2000" b="1">
                    <a:solidFill>
                      <a:srgbClr val="002060"/>
                    </a:solidFill>
                    <a:latin typeface="楷体" panose="02010609060101010101" pitchFamily="49" charset="-122"/>
                    <a:ea typeface="楷体" panose="02010609060101010101" pitchFamily="49" charset="-122"/>
                  </a:rPr>
                  <a:t>，记为</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𝑯</m:t>
                    </m:r>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。若</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的子群，且</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𝑯</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，则称</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的真子群</a:t>
                </a:r>
                <a:endParaRPr lang="en-US" altLang="zh-CN" sz="2000" b="1">
                  <a:solidFill>
                    <a:srgbClr val="002060"/>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A84B2ED0-0535-4AE0-888B-6AA66B54F776}"/>
                  </a:ext>
                </a:extLst>
              </p:cNvPr>
              <p:cNvSpPr txBox="1">
                <a:spLocks noRot="1" noChangeAspect="1" noMove="1" noResize="1" noEditPoints="1" noAdjustHandles="1" noChangeArrowheads="1" noChangeShapeType="1" noTextEdit="1"/>
              </p:cNvSpPr>
              <p:nvPr/>
            </p:nvSpPr>
            <p:spPr>
              <a:xfrm>
                <a:off x="1034762" y="1472634"/>
                <a:ext cx="10122471" cy="1288238"/>
              </a:xfrm>
              <a:prstGeom prst="rect">
                <a:avLst/>
              </a:prstGeom>
              <a:blipFill>
                <a:blip r:embed="rId2"/>
                <a:stretch>
                  <a:fillRect l="-663" t="-4265" r="-482" b="-663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91EAB18A-8822-4643-86A8-2C429D40E22E}"/>
              </a:ext>
            </a:extLst>
          </p:cNvPr>
          <p:cNvSpPr txBox="1"/>
          <p:nvPr/>
        </p:nvSpPr>
        <p:spPr>
          <a:xfrm>
            <a:off x="1034762" y="3251829"/>
            <a:ext cx="9345979" cy="400110"/>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latin typeface="+mn-ea"/>
              </a:rPr>
              <a:t>从代数系统角度说，子群就是子代数，下面定理说明子群对群的三个运算都封闭！</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6633B84-4E00-4EB5-8B34-4CAC27903E21}"/>
                  </a:ext>
                </a:extLst>
              </p:cNvPr>
              <p:cNvSpPr txBox="1"/>
              <p:nvPr/>
            </p:nvSpPr>
            <p:spPr>
              <a:xfrm>
                <a:off x="1034762" y="3971449"/>
                <a:ext cx="6859339" cy="1792094"/>
              </a:xfrm>
              <a:prstGeom prst="rect">
                <a:avLst/>
              </a:prstGeom>
              <a:solidFill>
                <a:schemeClr val="accent5">
                  <a:lumMod val="20000"/>
                  <a:lumOff val="80000"/>
                </a:schemeClr>
              </a:solidFill>
            </p:spPr>
            <p:txBody>
              <a:bodyPr wrap="square" rtlCol="0">
                <a:spAutoFit/>
              </a:bodyPr>
              <a:lstStyle/>
              <a:p>
                <a:pPr>
                  <a:spcBef>
                    <a:spcPts val="600"/>
                  </a:spcBef>
                  <a:spcAft>
                    <a:spcPts val="600"/>
                  </a:spcAft>
                </a:pPr>
                <a:r>
                  <a:rPr lang="en-US" altLang="zh-CN" sz="2000" b="1">
                    <a:solidFill>
                      <a:schemeClr val="accent2">
                        <a:lumMod val="50000"/>
                      </a:schemeClr>
                    </a:solidFill>
                  </a:rPr>
                  <a:t>【</a:t>
                </a:r>
                <a:r>
                  <a:rPr lang="zh-CN" altLang="en-US" sz="2000" b="1">
                    <a:solidFill>
                      <a:schemeClr val="accent2">
                        <a:lumMod val="50000"/>
                      </a:schemeClr>
                    </a:solidFill>
                  </a:rPr>
                  <a:t>定理</a:t>
                </a:r>
                <a:r>
                  <a:rPr lang="en-US" altLang="zh-CN" sz="2000" b="1">
                    <a:solidFill>
                      <a:schemeClr val="accent2">
                        <a:lumMod val="50000"/>
                      </a:schemeClr>
                    </a:solidFill>
                  </a:rPr>
                  <a:t>】</a:t>
                </a:r>
                <a:r>
                  <a:rPr lang="zh-CN" altLang="en-US" sz="2000" b="1">
                    <a:solidFill>
                      <a:schemeClr val="accent2">
                        <a:lumMod val="50000"/>
                      </a:schemeClr>
                    </a:solidFill>
                  </a:rPr>
                  <a:t>给定</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是群，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关于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的运算构成群当且仅当：</a:t>
                </a: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对</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的运算封闭；</a:t>
                </a:r>
                <a:endParaRPr lang="en-US" altLang="zh-CN" sz="2000" b="1">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对零元运算封闭，即</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的单位元应属于</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a:t>
                </a:r>
                <a:endParaRPr lang="en-US" altLang="zh-CN" sz="2000" b="1">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对一元运算封闭，即对任意</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𝒂</m:t>
                    </m:r>
                    <m:r>
                      <a:rPr lang="en-US" altLang="zh-CN" sz="2000" b="1">
                        <a:solidFill>
                          <a:srgbClr val="002060"/>
                        </a:solidFill>
                        <a:latin typeface="Cambria Math" panose="02040503050406030204" pitchFamily="18" charset="0"/>
                        <a:ea typeface="楷体" panose="02010609060101010101" pitchFamily="49" charset="-122"/>
                      </a:rPr>
                      <m:t>∈</m:t>
                    </m:r>
                    <m:r>
                      <a:rPr lang="en-US" altLang="zh-CN" sz="2000" b="1">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a:t>
                </a:r>
                <a14:m>
                  <m:oMath xmlns:m="http://schemas.openxmlformats.org/officeDocument/2006/math">
                    <m:sSup>
                      <m:sSupPr>
                        <m:ctrlPr>
                          <a:rPr lang="en-US" altLang="zh-CN" sz="2000" b="1" i="1">
                            <a:solidFill>
                              <a:srgbClr val="002060"/>
                            </a:solidFill>
                            <a:latin typeface="Cambria Math" panose="02040503050406030204" pitchFamily="18" charset="0"/>
                            <a:ea typeface="楷体" panose="02010609060101010101" pitchFamily="49" charset="-122"/>
                          </a:rPr>
                        </m:ctrlPr>
                      </m:sSupPr>
                      <m:e>
                        <m:r>
                          <a:rPr lang="en-US" altLang="zh-CN" sz="2000" b="1">
                            <a:solidFill>
                              <a:srgbClr val="002060"/>
                            </a:solidFill>
                            <a:latin typeface="Cambria Math" panose="02040503050406030204" pitchFamily="18" charset="0"/>
                            <a:ea typeface="楷体" panose="02010609060101010101" pitchFamily="49" charset="-122"/>
                          </a:rPr>
                          <m:t>𝒂</m:t>
                        </m:r>
                      </m:e>
                      <m:sup>
                        <m:r>
                          <a:rPr lang="en-US" altLang="zh-CN" sz="2000" b="1">
                            <a:solidFill>
                              <a:srgbClr val="002060"/>
                            </a:solidFill>
                            <a:latin typeface="Cambria Math" panose="02040503050406030204" pitchFamily="18" charset="0"/>
                            <a:ea typeface="楷体" panose="02010609060101010101" pitchFamily="49" charset="-122"/>
                          </a:rPr>
                          <m:t>−</m:t>
                        </m:r>
                        <m:r>
                          <a:rPr lang="en-US" altLang="zh-CN" sz="2000" b="1">
                            <a:solidFill>
                              <a:srgbClr val="002060"/>
                            </a:solidFill>
                            <a:latin typeface="Cambria Math" panose="02040503050406030204" pitchFamily="18" charset="0"/>
                            <a:ea typeface="楷体" panose="02010609060101010101" pitchFamily="49" charset="-122"/>
                          </a:rPr>
                          <m:t>𝟏</m:t>
                        </m:r>
                      </m:sup>
                    </m:sSup>
                    <m:r>
                      <a:rPr lang="en-US" altLang="zh-CN" sz="2000" b="1">
                        <a:solidFill>
                          <a:srgbClr val="002060"/>
                        </a:solidFill>
                        <a:latin typeface="Cambria Math" panose="02040503050406030204" pitchFamily="18" charset="0"/>
                        <a:ea typeface="楷体" panose="02010609060101010101" pitchFamily="49" charset="-122"/>
                      </a:rPr>
                      <m:t>∈</m:t>
                    </m:r>
                    <m:r>
                      <a:rPr lang="en-US" altLang="zh-CN" sz="2000" b="1">
                        <a:solidFill>
                          <a:srgbClr val="002060"/>
                        </a:solidFill>
                        <a:latin typeface="Cambria Math" panose="02040503050406030204" pitchFamily="18" charset="0"/>
                        <a:ea typeface="楷体" panose="02010609060101010101" pitchFamily="49" charset="-122"/>
                      </a:rPr>
                      <m:t>𝑯</m:t>
                    </m:r>
                  </m:oMath>
                </a14:m>
                <a:r>
                  <a:rPr lang="zh-CN" altLang="en-US" sz="2000" b="1">
                    <a:solidFill>
                      <a:srgbClr val="002060"/>
                    </a:solidFill>
                    <a:latin typeface="楷体" panose="02010609060101010101" pitchFamily="49" charset="-122"/>
                    <a:ea typeface="楷体" panose="02010609060101010101" pitchFamily="49" charset="-122"/>
                  </a:rPr>
                  <a:t>。</a:t>
                </a:r>
              </a:p>
            </p:txBody>
          </p:sp>
        </mc:Choice>
        <mc:Fallback xmlns="">
          <p:sp>
            <p:nvSpPr>
              <p:cNvPr id="14" name="文本框 13">
                <a:extLst>
                  <a:ext uri="{FF2B5EF4-FFF2-40B4-BE49-F238E27FC236}">
                    <a16:creationId xmlns:a16="http://schemas.microsoft.com/office/drawing/2014/main" id="{36633B84-4E00-4EB5-8B34-4CAC27903E21}"/>
                  </a:ext>
                </a:extLst>
              </p:cNvPr>
              <p:cNvSpPr txBox="1">
                <a:spLocks noRot="1" noChangeAspect="1" noMove="1" noResize="1" noEditPoints="1" noAdjustHandles="1" noChangeArrowheads="1" noChangeShapeType="1" noTextEdit="1"/>
              </p:cNvSpPr>
              <p:nvPr/>
            </p:nvSpPr>
            <p:spPr>
              <a:xfrm>
                <a:off x="1034762" y="3971449"/>
                <a:ext cx="6859339" cy="1792094"/>
              </a:xfrm>
              <a:prstGeom prst="rect">
                <a:avLst/>
              </a:prstGeom>
              <a:blipFill>
                <a:blip r:embed="rId3"/>
                <a:stretch>
                  <a:fillRect l="-978" t="-1701" r="-533" b="-4762"/>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4F891D54-7C53-4A6B-805D-49BDDC1AE665}"/>
              </a:ext>
            </a:extLst>
          </p:cNvPr>
          <p:cNvSpPr txBox="1"/>
          <p:nvPr/>
        </p:nvSpPr>
        <p:spPr>
          <a:xfrm>
            <a:off x="6275810" y="4441287"/>
            <a:ext cx="1618291" cy="646331"/>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详细证明见教材定理</a:t>
            </a:r>
            <a:r>
              <a:rPr lang="en-US" altLang="zh-CN" b="1">
                <a:solidFill>
                  <a:schemeClr val="accent2">
                    <a:lumMod val="50000"/>
                  </a:schemeClr>
                </a:solidFill>
              </a:rPr>
              <a:t>1.3.1</a:t>
            </a:r>
            <a:endParaRPr lang="zh-CN" altLang="en-US" b="1">
              <a:solidFill>
                <a:schemeClr val="accent2">
                  <a:lumMod val="50000"/>
                </a:schemeClr>
              </a:solidFill>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A41F00B-36AF-4E10-8AA8-A6DF51724349}"/>
                  </a:ext>
                </a:extLst>
              </p:cNvPr>
              <p:cNvSpPr txBox="1"/>
              <p:nvPr/>
            </p:nvSpPr>
            <p:spPr>
              <a:xfrm>
                <a:off x="8494461" y="3982600"/>
                <a:ext cx="2478339" cy="1737783"/>
              </a:xfrm>
              <a:prstGeom prst="rect">
                <a:avLst/>
              </a:prstGeom>
              <a:solidFill>
                <a:schemeClr val="accent2">
                  <a:lumMod val="20000"/>
                  <a:lumOff val="80000"/>
                </a:schemeClr>
              </a:solidFill>
            </p:spPr>
            <p:txBody>
              <a:bodyPr wrap="square" rtlCol="0">
                <a:spAutoFit/>
              </a:bodyPr>
              <a:lstStyle/>
              <a:p>
                <a:pPr>
                  <a:lnSpc>
                    <a:spcPts val="2600"/>
                  </a:lnSpc>
                </a:pPr>
                <a:r>
                  <a:rPr lang="zh-CN" altLang="en-US" b="1">
                    <a:solidFill>
                      <a:schemeClr val="accent2">
                        <a:lumMod val="50000"/>
                      </a:schemeClr>
                    </a:solidFill>
                  </a:rPr>
                  <a:t>显然</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𝑯</m:t>
                    </m:r>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𝒆</m:t>
                        </m:r>
                      </m:e>
                    </m:d>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oMath>
                </a14:m>
                <a:r>
                  <a:rPr lang="zh-CN" altLang="en-US" b="1">
                    <a:solidFill>
                      <a:schemeClr val="accent2">
                        <a:lumMod val="50000"/>
                      </a:schemeClr>
                    </a:solidFill>
                  </a:rPr>
                  <a:t>的子群，这里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𝒆</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oMath>
                </a14:m>
                <a:r>
                  <a:rPr lang="zh-CN" altLang="en-US" b="1">
                    <a:solidFill>
                      <a:schemeClr val="accent2">
                        <a:lumMod val="50000"/>
                      </a:schemeClr>
                    </a:solidFill>
                  </a:rPr>
                  <a:t>的单位元，将</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𝒆</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oMath>
                </a14:m>
                <a:r>
                  <a:rPr lang="zh-CN" altLang="en-US" b="1">
                    <a:solidFill>
                      <a:schemeClr val="accent2">
                        <a:lumMod val="50000"/>
                      </a:schemeClr>
                    </a:solidFill>
                  </a:rPr>
                  <a:t>自己称为群</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oMath>
                </a14:m>
                <a:r>
                  <a:rPr lang="zh-CN" altLang="en-US" b="1">
                    <a:solidFill>
                      <a:schemeClr val="accent2">
                        <a:lumMod val="50000"/>
                      </a:schemeClr>
                    </a:solidFill>
                  </a:rPr>
                  <a:t>的平凡子群，其他子群称为非平凡子群</a:t>
                </a:r>
              </a:p>
            </p:txBody>
          </p:sp>
        </mc:Choice>
        <mc:Fallback xmlns="">
          <p:sp>
            <p:nvSpPr>
              <p:cNvPr id="4" name="文本框 3">
                <a:extLst>
                  <a:ext uri="{FF2B5EF4-FFF2-40B4-BE49-F238E27FC236}">
                    <a16:creationId xmlns:a16="http://schemas.microsoft.com/office/drawing/2014/main" id="{3A41F00B-36AF-4E10-8AA8-A6DF51724349}"/>
                  </a:ext>
                </a:extLst>
              </p:cNvPr>
              <p:cNvSpPr txBox="1">
                <a:spLocks noRot="1" noChangeAspect="1" noMove="1" noResize="1" noEditPoints="1" noAdjustHandles="1" noChangeArrowheads="1" noChangeShapeType="1" noTextEdit="1"/>
              </p:cNvSpPr>
              <p:nvPr/>
            </p:nvSpPr>
            <p:spPr>
              <a:xfrm>
                <a:off x="8494461" y="3982600"/>
                <a:ext cx="2478339" cy="1737783"/>
              </a:xfrm>
              <a:prstGeom prst="rect">
                <a:avLst/>
              </a:prstGeom>
              <a:blipFill>
                <a:blip r:embed="rId4"/>
                <a:stretch>
                  <a:fillRect l="-1966" r="-1966" b="-45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19842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P spid="6" grpId="0" animBg="1"/>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子群的定义与判定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29</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子群举例</a:t>
            </a: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D979519A-B3F1-43FB-BD73-E73E581257CE}"/>
                  </a:ext>
                </a:extLst>
              </p:cNvPr>
              <p:cNvSpPr/>
              <p:nvPr/>
            </p:nvSpPr>
            <p:spPr>
              <a:xfrm>
                <a:off x="1226359" y="1540280"/>
                <a:ext cx="2334243" cy="820481"/>
              </a:xfrm>
              <a:prstGeom prst="rect">
                <a:avLst/>
              </a:prstGeom>
              <a:solidFill>
                <a:schemeClr val="accent6">
                  <a:lumMod val="20000"/>
                  <a:lumOff val="80000"/>
                </a:schemeClr>
              </a:solidFill>
            </p:spPr>
            <p:txBody>
              <a:bodyPr wrap="square">
                <a:spAutoFit/>
              </a:bodyPr>
              <a:lstStyle/>
              <a:p>
                <a:pPr>
                  <a:lnSpc>
                    <a:spcPts val="3000"/>
                  </a:lnSpc>
                </a:pPr>
                <a:r>
                  <a:rPr lang="zh-CN" altLang="en-US" sz="2000" b="1">
                    <a:solidFill>
                      <a:srgbClr val="002060"/>
                    </a:solidFill>
                    <a:latin typeface="楷体" panose="02010609060101010101" pitchFamily="49" charset="-122"/>
                    <a:ea typeface="楷体" panose="02010609060101010101" pitchFamily="49" charset="-122"/>
                  </a:rPr>
                  <a:t>群</a:t>
                </a:r>
                <a14:m>
                  <m:oMath xmlns:m="http://schemas.openxmlformats.org/officeDocument/2006/math">
                    <m:d>
                      <m:dPr>
                        <m:ctrlPr>
                          <a:rPr lang="en-US" altLang="zh-CN" sz="2000" b="1" i="1">
                            <a:solidFill>
                              <a:srgbClr val="002060"/>
                            </a:solidFill>
                            <a:latin typeface="Cambria Math" panose="02040503050406030204" pitchFamily="18" charset="0"/>
                            <a:ea typeface="楷体" panose="02010609060101010101" pitchFamily="49" charset="-122"/>
                          </a:rPr>
                        </m:ctrlPr>
                      </m:dPr>
                      <m:e>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a:solidFill>
                                  <a:srgbClr val="002060"/>
                                </a:solidFill>
                                <a:latin typeface="Cambria Math" panose="02040503050406030204" pitchFamily="18" charset="0"/>
                                <a:ea typeface="楷体" panose="02010609060101010101" pitchFamily="49" charset="-122"/>
                              </a:rPr>
                              <m:t>ℤ</m:t>
                            </m:r>
                          </m:e>
                          <m:sub>
                            <m:r>
                              <a:rPr lang="en-US" altLang="zh-CN" sz="2000" b="1">
                                <a:solidFill>
                                  <a:srgbClr val="002060"/>
                                </a:solidFill>
                                <a:latin typeface="Cambria Math" panose="02040503050406030204" pitchFamily="18" charset="0"/>
                                <a:ea typeface="楷体" panose="02010609060101010101" pitchFamily="49" charset="-122"/>
                              </a:rPr>
                              <m:t>𝟓</m:t>
                            </m:r>
                          </m:sub>
                        </m:sSub>
                        <m:r>
                          <a:rPr lang="en-US" altLang="zh-CN" sz="2000" b="1">
                            <a:solidFill>
                              <a:srgbClr val="002060"/>
                            </a:solidFill>
                            <a:latin typeface="Cambria Math" panose="02040503050406030204" pitchFamily="18" charset="0"/>
                            <a:ea typeface="楷体" panose="02010609060101010101" pitchFamily="49" charset="-122"/>
                          </a:rPr>
                          <m:t>,</m:t>
                        </m:r>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a:solidFill>
                                  <a:srgbClr val="002060"/>
                                </a:solidFill>
                                <a:latin typeface="Cambria Math" panose="02040503050406030204" pitchFamily="18" charset="0"/>
                                <a:ea typeface="楷体" panose="02010609060101010101" pitchFamily="49" charset="-122"/>
                              </a:rPr>
                              <m:t>⊕</m:t>
                            </m:r>
                          </m:e>
                          <m:sub>
                            <m:r>
                              <a:rPr lang="en-US" altLang="zh-CN" sz="2000" b="1">
                                <a:solidFill>
                                  <a:srgbClr val="002060"/>
                                </a:solidFill>
                                <a:latin typeface="Cambria Math" panose="02040503050406030204" pitchFamily="18" charset="0"/>
                                <a:ea typeface="楷体" panose="02010609060101010101" pitchFamily="49" charset="-122"/>
                              </a:rPr>
                              <m:t>𝟓</m:t>
                            </m:r>
                          </m:sub>
                        </m:sSub>
                      </m:e>
                    </m:d>
                  </m:oMath>
                </a14:m>
                <a:r>
                  <a:rPr lang="zh-CN" altLang="en-US" sz="2000" b="1">
                    <a:solidFill>
                      <a:srgbClr val="002060"/>
                    </a:solidFill>
                    <a:latin typeface="楷体" panose="02010609060101010101" pitchFamily="49" charset="-122"/>
                    <a:ea typeface="楷体" panose="02010609060101010101" pitchFamily="49" charset="-122"/>
                  </a:rPr>
                  <a:t>没有除</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𝟎</m:t>
                    </m:r>
                    <m:r>
                      <a:rPr lang="en-US" altLang="zh-CN" sz="2000" b="1" i="1" smtClean="0">
                        <a:solidFill>
                          <a:srgbClr val="002060"/>
                        </a:solidFill>
                        <a:latin typeface="Cambria Math" panose="02040503050406030204" pitchFamily="18" charset="0"/>
                        <a:ea typeface="楷体" panose="02010609060101010101" pitchFamily="49" charset="-122"/>
                      </a:rPr>
                      <m:t>}</m:t>
                    </m:r>
                  </m:oMath>
                </a14:m>
                <a:r>
                  <a:rPr lang="zh-CN" altLang="en-US" sz="2000" b="1">
                    <a:solidFill>
                      <a:srgbClr val="002060"/>
                    </a:solidFill>
                    <a:latin typeface="楷体" panose="02010609060101010101" pitchFamily="49" charset="-122"/>
                    <a:ea typeface="楷体" panose="02010609060101010101" pitchFamily="49" charset="-122"/>
                  </a:rPr>
                  <a:t>以外的真子群</a:t>
                </a:r>
              </a:p>
            </p:txBody>
          </p:sp>
        </mc:Choice>
        <mc:Fallback xmlns="">
          <p:sp>
            <p:nvSpPr>
              <p:cNvPr id="11" name="矩形 10">
                <a:extLst>
                  <a:ext uri="{FF2B5EF4-FFF2-40B4-BE49-F238E27FC236}">
                    <a16:creationId xmlns:a16="http://schemas.microsoft.com/office/drawing/2014/main" id="{D979519A-B3F1-43FB-BD73-E73E581257CE}"/>
                  </a:ext>
                </a:extLst>
              </p:cNvPr>
              <p:cNvSpPr>
                <a:spLocks noRot="1" noChangeAspect="1" noMove="1" noResize="1" noEditPoints="1" noAdjustHandles="1" noChangeArrowheads="1" noChangeShapeType="1" noTextEdit="1"/>
              </p:cNvSpPr>
              <p:nvPr/>
            </p:nvSpPr>
            <p:spPr>
              <a:xfrm>
                <a:off x="1226359" y="1540280"/>
                <a:ext cx="2334243" cy="820481"/>
              </a:xfrm>
              <a:prstGeom prst="rect">
                <a:avLst/>
              </a:prstGeom>
              <a:blipFill>
                <a:blip r:embed="rId2"/>
                <a:stretch>
                  <a:fillRect l="-2611" t="-1493" b="-111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52F41DB-9993-4A0C-87DA-AB6EB37294BB}"/>
                  </a:ext>
                </a:extLst>
              </p:cNvPr>
              <p:cNvSpPr txBox="1"/>
              <p:nvPr/>
            </p:nvSpPr>
            <p:spPr>
              <a:xfrm>
                <a:off x="5113929" y="1540280"/>
                <a:ext cx="2191164" cy="400110"/>
              </a:xfrm>
              <a:prstGeom prst="rect">
                <a:avLst/>
              </a:prstGeom>
              <a:solidFill>
                <a:schemeClr val="accent6">
                  <a:lumMod val="20000"/>
                  <a:lumOff val="8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对于群</a:t>
                </a:r>
                <a14:m>
                  <m:oMath xmlns:m="http://schemas.openxmlformats.org/officeDocument/2006/math">
                    <m:d>
                      <m:dPr>
                        <m:ctrlPr>
                          <a:rPr lang="en-US" altLang="zh-CN" sz="2000" b="1" i="1">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𝑼</m:t>
                        </m:r>
                        <m:r>
                          <a:rPr lang="en-US" altLang="zh-CN" sz="2000" b="1" i="0" smtClean="0">
                            <a:solidFill>
                              <a:srgbClr val="002060"/>
                            </a:solidFill>
                            <a:latin typeface="Cambria Math" panose="02040503050406030204" pitchFamily="18" charset="0"/>
                            <a:ea typeface="楷体" panose="02010609060101010101" pitchFamily="49" charset="-122"/>
                          </a:rPr>
                          <m:t>(</m:t>
                        </m:r>
                        <m:r>
                          <a:rPr lang="en-US" altLang="zh-CN" sz="2000" b="1" i="0" smtClean="0">
                            <a:solidFill>
                              <a:srgbClr val="002060"/>
                            </a:solidFill>
                            <a:latin typeface="Cambria Math" panose="02040503050406030204" pitchFamily="18" charset="0"/>
                            <a:ea typeface="楷体" panose="02010609060101010101" pitchFamily="49" charset="-122"/>
                          </a:rPr>
                          <m:t>𝟓</m:t>
                        </m:r>
                        <m:r>
                          <a:rPr lang="en-US" altLang="zh-CN" sz="2000" b="1" i="0" smtClean="0">
                            <a:solidFill>
                              <a:srgbClr val="002060"/>
                            </a:solidFill>
                            <a:latin typeface="Cambria Math" panose="02040503050406030204" pitchFamily="18" charset="0"/>
                            <a:ea typeface="楷体" panose="02010609060101010101" pitchFamily="49" charset="-122"/>
                          </a:rPr>
                          <m:t>),</m:t>
                        </m:r>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m:t>
                            </m:r>
                          </m:e>
                          <m:sub>
                            <m:r>
                              <a:rPr lang="en-US" altLang="zh-CN" sz="2000" b="1">
                                <a:solidFill>
                                  <a:srgbClr val="002060"/>
                                </a:solidFill>
                                <a:latin typeface="Cambria Math" panose="02040503050406030204" pitchFamily="18" charset="0"/>
                                <a:ea typeface="楷体" panose="02010609060101010101" pitchFamily="49" charset="-122"/>
                              </a:rPr>
                              <m:t>𝟓</m:t>
                            </m:r>
                          </m:sub>
                        </m:sSub>
                      </m:e>
                    </m:d>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952F41DB-9993-4A0C-87DA-AB6EB37294BB}"/>
                  </a:ext>
                </a:extLst>
              </p:cNvPr>
              <p:cNvSpPr txBox="1">
                <a:spLocks noRot="1" noChangeAspect="1" noMove="1" noResize="1" noEditPoints="1" noAdjustHandles="1" noChangeArrowheads="1" noChangeShapeType="1" noTextEdit="1"/>
              </p:cNvSpPr>
              <p:nvPr/>
            </p:nvSpPr>
            <p:spPr>
              <a:xfrm>
                <a:off x="5113929" y="1540280"/>
                <a:ext cx="2191164" cy="400110"/>
              </a:xfrm>
              <a:prstGeom prst="rect">
                <a:avLst/>
              </a:prstGeom>
              <a:blipFill>
                <a:blip r:embed="rId3"/>
                <a:stretch>
                  <a:fillRect l="-3064" t="-12308"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表格 12">
                <a:extLst>
                  <a:ext uri="{FF2B5EF4-FFF2-40B4-BE49-F238E27FC236}">
                    <a16:creationId xmlns:a16="http://schemas.microsoft.com/office/drawing/2014/main" id="{26D5CAF8-E2DB-4C89-8FCB-C1CDAF53A27D}"/>
                  </a:ext>
                </a:extLst>
              </p:cNvPr>
              <p:cNvGraphicFramePr>
                <a:graphicFrameLocks noGrp="1"/>
              </p:cNvGraphicFramePr>
              <p:nvPr>
                <p:extLst>
                  <p:ext uri="{D42A27DB-BD31-4B8C-83A1-F6EECF244321}">
                    <p14:modId xmlns:p14="http://schemas.microsoft.com/office/powerpoint/2010/main" val="358833814"/>
                  </p:ext>
                </p:extLst>
              </p:nvPr>
            </p:nvGraphicFramePr>
            <p:xfrm>
              <a:off x="7955229" y="1540280"/>
              <a:ext cx="2604565" cy="1828800"/>
            </p:xfrm>
            <a:graphic>
              <a:graphicData uri="http://schemas.openxmlformats.org/drawingml/2006/table">
                <a:tbl>
                  <a:tblPr firstRow="1" firstCol="1" bandRow="1">
                    <a:tableStyleId>{21E4AEA4-8DFA-4A89-87EB-49C32662AFE0}</a:tableStyleId>
                  </a:tblPr>
                  <a:tblGrid>
                    <a:gridCol w="520913">
                      <a:extLst>
                        <a:ext uri="{9D8B030D-6E8A-4147-A177-3AD203B41FA5}">
                          <a16:colId xmlns:a16="http://schemas.microsoft.com/office/drawing/2014/main" val="2518866690"/>
                        </a:ext>
                      </a:extLst>
                    </a:gridCol>
                    <a:gridCol w="520913">
                      <a:extLst>
                        <a:ext uri="{9D8B030D-6E8A-4147-A177-3AD203B41FA5}">
                          <a16:colId xmlns:a16="http://schemas.microsoft.com/office/drawing/2014/main" val="447392825"/>
                        </a:ext>
                      </a:extLst>
                    </a:gridCol>
                    <a:gridCol w="520913">
                      <a:extLst>
                        <a:ext uri="{9D8B030D-6E8A-4147-A177-3AD203B41FA5}">
                          <a16:colId xmlns:a16="http://schemas.microsoft.com/office/drawing/2014/main" val="1300589612"/>
                        </a:ext>
                      </a:extLst>
                    </a:gridCol>
                    <a:gridCol w="520913">
                      <a:extLst>
                        <a:ext uri="{9D8B030D-6E8A-4147-A177-3AD203B41FA5}">
                          <a16:colId xmlns:a16="http://schemas.microsoft.com/office/drawing/2014/main" val="1130558464"/>
                        </a:ext>
                      </a:extLst>
                    </a:gridCol>
                    <a:gridCol w="520913">
                      <a:extLst>
                        <a:ext uri="{9D8B030D-6E8A-4147-A177-3AD203B41FA5}">
                          <a16:colId xmlns:a16="http://schemas.microsoft.com/office/drawing/2014/main" val="2325015106"/>
                        </a:ext>
                      </a:extLst>
                    </a:gridCol>
                  </a:tblGrid>
                  <a:tr h="330000">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4">
                                            <a:lumMod val="20000"/>
                                            <a:lumOff val="80000"/>
                                          </a:schemeClr>
                                        </a:solidFill>
                                        <a:latin typeface="Cambria Math" panose="02040503050406030204" pitchFamily="18" charset="0"/>
                                      </a:rPr>
                                    </m:ctrlPr>
                                  </m:sSubPr>
                                  <m:e>
                                    <m:r>
                                      <a:rPr lang="en-US" altLang="zh-CN" sz="1800" b="1">
                                        <a:solidFill>
                                          <a:schemeClr val="accent4">
                                            <a:lumMod val="20000"/>
                                            <a:lumOff val="80000"/>
                                          </a:schemeClr>
                                        </a:solidFill>
                                        <a:latin typeface="Cambria Math" panose="02040503050406030204" pitchFamily="18" charset="0"/>
                                      </a:rPr>
                                      <m:t>⊗</m:t>
                                    </m:r>
                                  </m:e>
                                  <m:sub>
                                    <m:r>
                                      <a:rPr lang="en-US" altLang="zh-CN" sz="1800" b="1">
                                        <a:solidFill>
                                          <a:schemeClr val="accent4">
                                            <a:lumMod val="20000"/>
                                            <a:lumOff val="80000"/>
                                          </a:schemeClr>
                                        </a:solidFill>
                                        <a:latin typeface="Cambria Math" panose="02040503050406030204" pitchFamily="18" charset="0"/>
                                      </a:rPr>
                                      <m:t>𝟓</m:t>
                                    </m:r>
                                  </m:sub>
                                </m:sSub>
                              </m:oMath>
                            </m:oMathPara>
                          </a14:m>
                          <a:endParaRPr lang="zh-CN" altLang="en-US" sz="1800"/>
                        </a:p>
                      </a:txBody>
                      <a:tcPr>
                        <a:solidFill>
                          <a:schemeClr val="accent2">
                            <a:lumMod val="50000"/>
                          </a:schemeClr>
                        </a:solidFill>
                      </a:tcPr>
                    </a:tc>
                    <a:tc>
                      <a:txBody>
                        <a:bodyPr/>
                        <a:lstStyle/>
                        <a:p>
                          <a:pPr algn="ctr"/>
                          <a:r>
                            <a:rPr lang="en-US" altLang="zh-CN" sz="1800">
                              <a:solidFill>
                                <a:schemeClr val="bg1"/>
                              </a:solidFill>
                            </a:rPr>
                            <a:t>1</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2</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3</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4</a:t>
                          </a:r>
                          <a:endParaRPr lang="zh-CN" altLang="en-US" sz="18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30000">
                    <a:tc>
                      <a:txBody>
                        <a:bodyPr/>
                        <a:lstStyle/>
                        <a:p>
                          <a:pPr algn="ctr"/>
                          <a:r>
                            <a:rPr lang="en-US" altLang="zh-CN" sz="1800"/>
                            <a:t>1</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extLst>
                      <a:ext uri="{0D108BD9-81ED-4DB2-BD59-A6C34878D82A}">
                        <a16:rowId xmlns:a16="http://schemas.microsoft.com/office/drawing/2014/main" val="3864572849"/>
                      </a:ext>
                    </a:extLst>
                  </a:tr>
                  <a:tr h="330000">
                    <a:tc>
                      <a:txBody>
                        <a:bodyPr/>
                        <a:lstStyle/>
                        <a:p>
                          <a:pPr algn="ctr"/>
                          <a:r>
                            <a:rPr lang="en-US" altLang="zh-CN" sz="1800"/>
                            <a:t>2</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extLst>
                      <a:ext uri="{0D108BD9-81ED-4DB2-BD59-A6C34878D82A}">
                        <a16:rowId xmlns:a16="http://schemas.microsoft.com/office/drawing/2014/main" val="2912559039"/>
                      </a:ext>
                    </a:extLst>
                  </a:tr>
                  <a:tr h="330000">
                    <a:tc>
                      <a:txBody>
                        <a:bodyPr/>
                        <a:lstStyle/>
                        <a:p>
                          <a:pPr algn="ctr"/>
                          <a:r>
                            <a:rPr lang="en-US" altLang="zh-CN" sz="1800"/>
                            <a:t>3</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extLst>
                      <a:ext uri="{0D108BD9-81ED-4DB2-BD59-A6C34878D82A}">
                        <a16:rowId xmlns:a16="http://schemas.microsoft.com/office/drawing/2014/main" val="1438018108"/>
                      </a:ext>
                    </a:extLst>
                  </a:tr>
                  <a:tr h="330000">
                    <a:tc>
                      <a:txBody>
                        <a:bodyPr/>
                        <a:lstStyle/>
                        <a:p>
                          <a:pPr algn="ctr"/>
                          <a:r>
                            <a:rPr lang="en-US" altLang="zh-CN" sz="1800"/>
                            <a:t>4</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extLst>
                      <a:ext uri="{0D108BD9-81ED-4DB2-BD59-A6C34878D82A}">
                        <a16:rowId xmlns:a16="http://schemas.microsoft.com/office/drawing/2014/main" val="2456321285"/>
                      </a:ext>
                    </a:extLst>
                  </a:tr>
                </a:tbl>
              </a:graphicData>
            </a:graphic>
          </p:graphicFrame>
        </mc:Choice>
        <mc:Fallback xmlns="">
          <p:graphicFrame>
            <p:nvGraphicFramePr>
              <p:cNvPr id="13" name="表格 12">
                <a:extLst>
                  <a:ext uri="{FF2B5EF4-FFF2-40B4-BE49-F238E27FC236}">
                    <a16:creationId xmlns:a16="http://schemas.microsoft.com/office/drawing/2014/main" id="{26D5CAF8-E2DB-4C89-8FCB-C1CDAF53A27D}"/>
                  </a:ext>
                </a:extLst>
              </p:cNvPr>
              <p:cNvGraphicFramePr>
                <a:graphicFrameLocks noGrp="1"/>
              </p:cNvGraphicFramePr>
              <p:nvPr>
                <p:extLst>
                  <p:ext uri="{D42A27DB-BD31-4B8C-83A1-F6EECF244321}">
                    <p14:modId xmlns:p14="http://schemas.microsoft.com/office/powerpoint/2010/main" val="358833814"/>
                  </p:ext>
                </p:extLst>
              </p:nvPr>
            </p:nvGraphicFramePr>
            <p:xfrm>
              <a:off x="7955229" y="1540280"/>
              <a:ext cx="2604565" cy="1828800"/>
            </p:xfrm>
            <a:graphic>
              <a:graphicData uri="http://schemas.openxmlformats.org/drawingml/2006/table">
                <a:tbl>
                  <a:tblPr firstRow="1" firstCol="1" bandRow="1">
                    <a:tableStyleId>{21E4AEA4-8DFA-4A89-87EB-49C32662AFE0}</a:tableStyleId>
                  </a:tblPr>
                  <a:tblGrid>
                    <a:gridCol w="520913">
                      <a:extLst>
                        <a:ext uri="{9D8B030D-6E8A-4147-A177-3AD203B41FA5}">
                          <a16:colId xmlns:a16="http://schemas.microsoft.com/office/drawing/2014/main" val="2518866690"/>
                        </a:ext>
                      </a:extLst>
                    </a:gridCol>
                    <a:gridCol w="520913">
                      <a:extLst>
                        <a:ext uri="{9D8B030D-6E8A-4147-A177-3AD203B41FA5}">
                          <a16:colId xmlns:a16="http://schemas.microsoft.com/office/drawing/2014/main" val="447392825"/>
                        </a:ext>
                      </a:extLst>
                    </a:gridCol>
                    <a:gridCol w="520913">
                      <a:extLst>
                        <a:ext uri="{9D8B030D-6E8A-4147-A177-3AD203B41FA5}">
                          <a16:colId xmlns:a16="http://schemas.microsoft.com/office/drawing/2014/main" val="1300589612"/>
                        </a:ext>
                      </a:extLst>
                    </a:gridCol>
                    <a:gridCol w="520913">
                      <a:extLst>
                        <a:ext uri="{9D8B030D-6E8A-4147-A177-3AD203B41FA5}">
                          <a16:colId xmlns:a16="http://schemas.microsoft.com/office/drawing/2014/main" val="1130558464"/>
                        </a:ext>
                      </a:extLst>
                    </a:gridCol>
                    <a:gridCol w="520913">
                      <a:extLst>
                        <a:ext uri="{9D8B030D-6E8A-4147-A177-3AD203B41FA5}">
                          <a16:colId xmlns:a16="http://schemas.microsoft.com/office/drawing/2014/main" val="2325015106"/>
                        </a:ext>
                      </a:extLst>
                    </a:gridCol>
                  </a:tblGrid>
                  <a:tr h="365760">
                    <a:tc>
                      <a:txBody>
                        <a:bodyPr/>
                        <a:lstStyle/>
                        <a:p>
                          <a:endParaRPr lang="zh-CN"/>
                        </a:p>
                      </a:txBody>
                      <a:tcPr>
                        <a:blipFill>
                          <a:blip r:embed="rId4"/>
                          <a:stretch>
                            <a:fillRect l="-1163" t="-8333" r="-403488" b="-428333"/>
                          </a:stretch>
                        </a:blipFill>
                      </a:tcPr>
                    </a:tc>
                    <a:tc>
                      <a:txBody>
                        <a:bodyPr/>
                        <a:lstStyle/>
                        <a:p>
                          <a:pPr algn="ctr"/>
                          <a:r>
                            <a:rPr lang="en-US" altLang="zh-CN" sz="1800">
                              <a:solidFill>
                                <a:schemeClr val="bg1"/>
                              </a:solidFill>
                            </a:rPr>
                            <a:t>1</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2</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3</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4</a:t>
                          </a:r>
                          <a:endParaRPr lang="zh-CN" altLang="en-US" sz="18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65760">
                    <a:tc>
                      <a:txBody>
                        <a:bodyPr/>
                        <a:lstStyle/>
                        <a:p>
                          <a:pPr algn="ctr"/>
                          <a:r>
                            <a:rPr lang="en-US" altLang="zh-CN" sz="1800"/>
                            <a:t>1</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extLst>
                      <a:ext uri="{0D108BD9-81ED-4DB2-BD59-A6C34878D82A}">
                        <a16:rowId xmlns:a16="http://schemas.microsoft.com/office/drawing/2014/main" val="3864572849"/>
                      </a:ext>
                    </a:extLst>
                  </a:tr>
                  <a:tr h="365760">
                    <a:tc>
                      <a:txBody>
                        <a:bodyPr/>
                        <a:lstStyle/>
                        <a:p>
                          <a:pPr algn="ctr"/>
                          <a:r>
                            <a:rPr lang="en-US" altLang="zh-CN" sz="1800"/>
                            <a:t>2</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extLst>
                      <a:ext uri="{0D108BD9-81ED-4DB2-BD59-A6C34878D82A}">
                        <a16:rowId xmlns:a16="http://schemas.microsoft.com/office/drawing/2014/main" val="2912559039"/>
                      </a:ext>
                    </a:extLst>
                  </a:tr>
                  <a:tr h="365760">
                    <a:tc>
                      <a:txBody>
                        <a:bodyPr/>
                        <a:lstStyle/>
                        <a:p>
                          <a:pPr algn="ctr"/>
                          <a:r>
                            <a:rPr lang="en-US" altLang="zh-CN" sz="1800"/>
                            <a:t>3</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extLst>
                      <a:ext uri="{0D108BD9-81ED-4DB2-BD59-A6C34878D82A}">
                        <a16:rowId xmlns:a16="http://schemas.microsoft.com/office/drawing/2014/main" val="1438018108"/>
                      </a:ext>
                    </a:extLst>
                  </a:tr>
                  <a:tr h="365760">
                    <a:tc>
                      <a:txBody>
                        <a:bodyPr/>
                        <a:lstStyle/>
                        <a:p>
                          <a:pPr algn="ctr"/>
                          <a:r>
                            <a:rPr lang="en-US" altLang="zh-CN" sz="1800"/>
                            <a:t>4</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extLst>
                      <a:ext uri="{0D108BD9-81ED-4DB2-BD59-A6C34878D82A}">
                        <a16:rowId xmlns:a16="http://schemas.microsoft.com/office/drawing/2014/main" val="2456321285"/>
                      </a:ext>
                    </a:extLst>
                  </a:tr>
                </a:tbl>
              </a:graphicData>
            </a:graphic>
          </p:graphicFrame>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083F772E-5256-4187-A615-0228F2D394F1}"/>
                  </a:ext>
                </a:extLst>
              </p:cNvPr>
              <p:cNvSpPr txBox="1"/>
              <p:nvPr/>
            </p:nvSpPr>
            <p:spPr>
              <a:xfrm>
                <a:off x="5113929" y="2185301"/>
                <a:ext cx="2546399" cy="707886"/>
              </a:xfrm>
              <a:prstGeom prst="rect">
                <a:avLst/>
              </a:prstGeom>
              <a:solidFill>
                <a:schemeClr val="accent4">
                  <a:lumMod val="20000"/>
                  <a:lumOff val="80000"/>
                </a:schemeClr>
              </a:solidFill>
            </p:spPr>
            <p:txBody>
              <a:bodyPr wrap="square" rtlCol="0">
                <a:spAutoFit/>
              </a:bodyPr>
              <a:lstStyle/>
              <a:p>
                <a:r>
                  <a:rPr lang="zh-CN" altLang="en-US" sz="2000" b="1">
                    <a:solidFill>
                      <a:schemeClr val="accent2">
                        <a:lumMod val="50000"/>
                      </a:schemeClr>
                    </a:solidFill>
                  </a:rPr>
                  <a:t>只有三个子群：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𝟏</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𝟒</m:t>
                    </m:r>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和</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𝑼</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𝟓</m:t>
                    </m:r>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自己</a:t>
                </a:r>
              </a:p>
            </p:txBody>
          </p:sp>
        </mc:Choice>
        <mc:Fallback xmlns="">
          <p:sp>
            <p:nvSpPr>
              <p:cNvPr id="15" name="文本框 14">
                <a:extLst>
                  <a:ext uri="{FF2B5EF4-FFF2-40B4-BE49-F238E27FC236}">
                    <a16:creationId xmlns:a16="http://schemas.microsoft.com/office/drawing/2014/main" id="{083F772E-5256-4187-A615-0228F2D394F1}"/>
                  </a:ext>
                </a:extLst>
              </p:cNvPr>
              <p:cNvSpPr txBox="1">
                <a:spLocks noRot="1" noChangeAspect="1" noMove="1" noResize="1" noEditPoints="1" noAdjustHandles="1" noChangeArrowheads="1" noChangeShapeType="1" noTextEdit="1"/>
              </p:cNvSpPr>
              <p:nvPr/>
            </p:nvSpPr>
            <p:spPr>
              <a:xfrm>
                <a:off x="5113929" y="2185301"/>
                <a:ext cx="2546399" cy="707886"/>
              </a:xfrm>
              <a:prstGeom prst="rect">
                <a:avLst/>
              </a:prstGeom>
              <a:blipFill>
                <a:blip r:embed="rId5"/>
                <a:stretch>
                  <a:fillRect l="-2632" t="-4274" r="-2153" b="-136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6" name="表格 15">
                <a:extLst>
                  <a:ext uri="{FF2B5EF4-FFF2-40B4-BE49-F238E27FC236}">
                    <a16:creationId xmlns:a16="http://schemas.microsoft.com/office/drawing/2014/main" id="{E9364DD0-7E95-451B-8609-9DB77ACA73CF}"/>
                  </a:ext>
                </a:extLst>
              </p:cNvPr>
              <p:cNvGraphicFramePr>
                <a:graphicFrameLocks noGrp="1"/>
              </p:cNvGraphicFramePr>
              <p:nvPr>
                <p:extLst>
                  <p:ext uri="{D42A27DB-BD31-4B8C-83A1-F6EECF244321}">
                    <p14:modId xmlns:p14="http://schemas.microsoft.com/office/powerpoint/2010/main" val="4186337451"/>
                  </p:ext>
                </p:extLst>
              </p:nvPr>
            </p:nvGraphicFramePr>
            <p:xfrm>
              <a:off x="3333095" y="3731770"/>
              <a:ext cx="3455872" cy="2346960"/>
            </p:xfrm>
            <a:graphic>
              <a:graphicData uri="http://schemas.openxmlformats.org/drawingml/2006/table">
                <a:tbl>
                  <a:tblPr firstRow="1" firstCol="1" bandRow="1">
                    <a:tableStyleId>{21E4AEA4-8DFA-4A89-87EB-49C32662AFE0}</a:tableStyleId>
                  </a:tblPr>
                  <a:tblGrid>
                    <a:gridCol w="493696">
                      <a:extLst>
                        <a:ext uri="{9D8B030D-6E8A-4147-A177-3AD203B41FA5}">
                          <a16:colId xmlns:a16="http://schemas.microsoft.com/office/drawing/2014/main" val="2518866690"/>
                        </a:ext>
                      </a:extLst>
                    </a:gridCol>
                    <a:gridCol w="493696">
                      <a:extLst>
                        <a:ext uri="{9D8B030D-6E8A-4147-A177-3AD203B41FA5}">
                          <a16:colId xmlns:a16="http://schemas.microsoft.com/office/drawing/2014/main" val="447392825"/>
                        </a:ext>
                      </a:extLst>
                    </a:gridCol>
                    <a:gridCol w="493696">
                      <a:extLst>
                        <a:ext uri="{9D8B030D-6E8A-4147-A177-3AD203B41FA5}">
                          <a16:colId xmlns:a16="http://schemas.microsoft.com/office/drawing/2014/main" val="1300589612"/>
                        </a:ext>
                      </a:extLst>
                    </a:gridCol>
                    <a:gridCol w="493696">
                      <a:extLst>
                        <a:ext uri="{9D8B030D-6E8A-4147-A177-3AD203B41FA5}">
                          <a16:colId xmlns:a16="http://schemas.microsoft.com/office/drawing/2014/main" val="1130558464"/>
                        </a:ext>
                      </a:extLst>
                    </a:gridCol>
                    <a:gridCol w="493696">
                      <a:extLst>
                        <a:ext uri="{9D8B030D-6E8A-4147-A177-3AD203B41FA5}">
                          <a16:colId xmlns:a16="http://schemas.microsoft.com/office/drawing/2014/main" val="135450645"/>
                        </a:ext>
                      </a:extLst>
                    </a:gridCol>
                    <a:gridCol w="493696">
                      <a:extLst>
                        <a:ext uri="{9D8B030D-6E8A-4147-A177-3AD203B41FA5}">
                          <a16:colId xmlns:a16="http://schemas.microsoft.com/office/drawing/2014/main" val="1986866937"/>
                        </a:ext>
                      </a:extLst>
                    </a:gridCol>
                    <a:gridCol w="493696">
                      <a:extLst>
                        <a:ext uri="{9D8B030D-6E8A-4147-A177-3AD203B41FA5}">
                          <a16:colId xmlns:a16="http://schemas.microsoft.com/office/drawing/2014/main" val="3480772914"/>
                        </a:ext>
                      </a:extLst>
                    </a:gridCol>
                  </a:tblGrid>
                  <a:tr h="330000">
                    <a:tc>
                      <a:txBody>
                        <a:bodyPr/>
                        <a:lstStyle/>
                        <a:p>
                          <a:pPr/>
                          <a14:m>
                            <m:oMathPara xmlns:m="http://schemas.openxmlformats.org/officeDocument/2006/math">
                              <m:oMathParaPr>
                                <m:jc m:val="centerGroup"/>
                              </m:oMathParaPr>
                              <m:oMath xmlns:m="http://schemas.openxmlformats.org/officeDocument/2006/math">
                                <m:r>
                                  <a:rPr lang="en-US" altLang="zh-CN" sz="1600" i="1" smtClean="0">
                                    <a:latin typeface="Cambria Math" panose="02040503050406030204" pitchFamily="18" charset="0"/>
                                  </a:rPr>
                                  <m:t>∘</m:t>
                                </m:r>
                              </m:oMath>
                            </m:oMathPara>
                          </a14:m>
                          <a:endParaRPr lang="zh-CN" altLang="en-US" sz="1600"/>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a:rPr lang="en-US" altLang="zh-CN" sz="1600" i="1" smtClean="0">
                                        <a:solidFill>
                                          <a:schemeClr val="bg1"/>
                                        </a:solidFill>
                                        <a:latin typeface="Cambria Math" panose="02040503050406030204" pitchFamily="18" charset="0"/>
                                      </a:rPr>
                                      <m:t>𝑓</m:t>
                                    </m:r>
                                  </m:e>
                                  <m:sub>
                                    <m:r>
                                      <a:rPr lang="en-US" altLang="zh-CN" sz="1600" i="1" smtClean="0">
                                        <a:solidFill>
                                          <a:schemeClr val="bg1"/>
                                        </a:solidFill>
                                        <a:latin typeface="Cambria Math" panose="02040503050406030204" pitchFamily="18" charset="0"/>
                                      </a:rPr>
                                      <m:t>1</m:t>
                                    </m:r>
                                  </m:sub>
                                </m:sSub>
                              </m:oMath>
                            </m:oMathPara>
                          </a14:m>
                          <a:endParaRPr lang="zh-CN" altLang="en-US" sz="16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a:rPr lang="en-US" altLang="zh-CN" sz="1600" i="1" smtClean="0">
                                        <a:solidFill>
                                          <a:schemeClr val="bg1"/>
                                        </a:solidFill>
                                        <a:latin typeface="Cambria Math" panose="02040503050406030204" pitchFamily="18" charset="0"/>
                                      </a:rPr>
                                      <m:t>𝑓</m:t>
                                    </m:r>
                                  </m:e>
                                  <m:sub>
                                    <m:r>
                                      <a:rPr lang="en-US" altLang="zh-CN" sz="1600" b="1" i="1" smtClean="0">
                                        <a:solidFill>
                                          <a:schemeClr val="bg1"/>
                                        </a:solidFill>
                                        <a:latin typeface="Cambria Math" panose="02040503050406030204" pitchFamily="18" charset="0"/>
                                      </a:rPr>
                                      <m:t>𝟐</m:t>
                                    </m:r>
                                  </m:sub>
                                </m:sSub>
                              </m:oMath>
                            </m:oMathPara>
                          </a14:m>
                          <a:endParaRPr lang="zh-CN" altLang="en-US" sz="16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a:rPr lang="en-US" altLang="zh-CN" sz="1600" i="1" smtClean="0">
                                        <a:solidFill>
                                          <a:schemeClr val="bg1"/>
                                        </a:solidFill>
                                        <a:latin typeface="Cambria Math" panose="02040503050406030204" pitchFamily="18" charset="0"/>
                                      </a:rPr>
                                      <m:t>𝑓</m:t>
                                    </m:r>
                                  </m:e>
                                  <m:sub>
                                    <m:r>
                                      <a:rPr lang="en-US" altLang="zh-CN" sz="1600" b="1" i="1" smtClean="0">
                                        <a:solidFill>
                                          <a:schemeClr val="bg1"/>
                                        </a:solidFill>
                                        <a:latin typeface="Cambria Math" panose="02040503050406030204" pitchFamily="18" charset="0"/>
                                      </a:rPr>
                                      <m:t>𝟑</m:t>
                                    </m:r>
                                  </m:sub>
                                </m:sSub>
                              </m:oMath>
                            </m:oMathPara>
                          </a14:m>
                          <a:endParaRPr lang="zh-CN" altLang="en-US" sz="16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a:rPr lang="en-US" altLang="zh-CN" sz="1600" i="1" smtClean="0">
                                        <a:solidFill>
                                          <a:schemeClr val="bg1"/>
                                        </a:solidFill>
                                        <a:latin typeface="Cambria Math" panose="02040503050406030204" pitchFamily="18" charset="0"/>
                                      </a:rPr>
                                      <m:t>𝑓</m:t>
                                    </m:r>
                                  </m:e>
                                  <m:sub>
                                    <m:r>
                                      <a:rPr lang="en-US" altLang="zh-CN" sz="1600" b="1" i="1" smtClean="0">
                                        <a:solidFill>
                                          <a:schemeClr val="bg1"/>
                                        </a:solidFill>
                                        <a:latin typeface="Cambria Math" panose="02040503050406030204" pitchFamily="18" charset="0"/>
                                      </a:rPr>
                                      <m:t>𝟒</m:t>
                                    </m:r>
                                  </m:sub>
                                </m:sSub>
                              </m:oMath>
                            </m:oMathPara>
                          </a14:m>
                          <a:endParaRPr lang="zh-CN" altLang="en-US" sz="16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a:rPr lang="en-US" altLang="zh-CN" sz="1600" i="1" smtClean="0">
                                        <a:solidFill>
                                          <a:schemeClr val="bg1"/>
                                        </a:solidFill>
                                        <a:latin typeface="Cambria Math" panose="02040503050406030204" pitchFamily="18" charset="0"/>
                                      </a:rPr>
                                      <m:t>𝑓</m:t>
                                    </m:r>
                                  </m:e>
                                  <m:sub>
                                    <m:r>
                                      <a:rPr lang="en-US" altLang="zh-CN" sz="1600" b="1" i="1" smtClean="0">
                                        <a:solidFill>
                                          <a:schemeClr val="bg1"/>
                                        </a:solidFill>
                                        <a:latin typeface="Cambria Math" panose="02040503050406030204" pitchFamily="18" charset="0"/>
                                      </a:rPr>
                                      <m:t>𝟓</m:t>
                                    </m:r>
                                  </m:sub>
                                </m:sSub>
                              </m:oMath>
                            </m:oMathPara>
                          </a14:m>
                          <a:endParaRPr lang="zh-CN" altLang="en-US" sz="16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bg1"/>
                                        </a:solidFill>
                                        <a:latin typeface="Cambria Math" panose="02040503050406030204" pitchFamily="18" charset="0"/>
                                      </a:rPr>
                                    </m:ctrlPr>
                                  </m:sSubPr>
                                  <m:e>
                                    <m:r>
                                      <a:rPr lang="en-US" altLang="zh-CN" sz="1600" i="1" smtClean="0">
                                        <a:solidFill>
                                          <a:schemeClr val="bg1"/>
                                        </a:solidFill>
                                        <a:latin typeface="Cambria Math" panose="02040503050406030204" pitchFamily="18" charset="0"/>
                                      </a:rPr>
                                      <m:t>𝑓</m:t>
                                    </m:r>
                                  </m:e>
                                  <m:sub>
                                    <m:r>
                                      <a:rPr lang="en-US" altLang="zh-CN" sz="1600" b="1" i="1" smtClean="0">
                                        <a:solidFill>
                                          <a:schemeClr val="bg1"/>
                                        </a:solidFill>
                                        <a:latin typeface="Cambria Math" panose="02040503050406030204" pitchFamily="18" charset="0"/>
                                      </a:rPr>
                                      <m:t>𝟔</m:t>
                                    </m:r>
                                  </m:sub>
                                </m:sSub>
                              </m:oMath>
                            </m:oMathPara>
                          </a14:m>
                          <a:endParaRPr lang="zh-CN" altLang="en-US" sz="16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smtClean="0">
                                        <a:latin typeface="Cambria Math" panose="02040503050406030204" pitchFamily="18" charset="0"/>
                                      </a:rPr>
                                      <m:t>𝑓</m:t>
                                    </m:r>
                                  </m:e>
                                  <m:sub>
                                    <m:r>
                                      <a:rPr lang="en-US" altLang="zh-CN" sz="1600" i="1" smtClean="0">
                                        <a:latin typeface="Cambria Math" panose="02040503050406030204" pitchFamily="18" charset="0"/>
                                      </a:rPr>
                                      <m:t>1</m:t>
                                    </m:r>
                                  </m:sub>
                                </m:sSub>
                              </m:oMath>
                            </m:oMathPara>
                          </a14:m>
                          <a:endParaRPr lang="zh-CN" altLang="en-US" sz="16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𝟏</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𝟐</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𝟑</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𝟒</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𝟓</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𝟔</m:t>
                                    </m:r>
                                  </m:sub>
                                </m:sSub>
                              </m:oMath>
                            </m:oMathPara>
                          </a14:m>
                          <a:endParaRPr lang="zh-CN" altLang="en-US" sz="1600" b="1">
                            <a:solidFill>
                              <a:schemeClr val="accent6">
                                <a:lumMod val="50000"/>
                              </a:schemeClr>
                            </a:solidFill>
                          </a:endParaRPr>
                        </a:p>
                      </a:txBody>
                      <a:tcPr/>
                    </a:tc>
                    <a:extLst>
                      <a:ext uri="{0D108BD9-81ED-4DB2-BD59-A6C34878D82A}">
                        <a16:rowId xmlns:a16="http://schemas.microsoft.com/office/drawing/2014/main" val="2935625599"/>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smtClean="0">
                                        <a:latin typeface="Cambria Math" panose="02040503050406030204" pitchFamily="18" charset="0"/>
                                      </a:rPr>
                                      <m:t>𝑓</m:t>
                                    </m:r>
                                  </m:e>
                                  <m:sub>
                                    <m:r>
                                      <a:rPr lang="en-US" altLang="zh-CN" sz="1600" b="1" i="1" smtClean="0">
                                        <a:latin typeface="Cambria Math" panose="02040503050406030204" pitchFamily="18" charset="0"/>
                                      </a:rPr>
                                      <m:t>𝟐</m:t>
                                    </m:r>
                                  </m:sub>
                                </m:sSub>
                              </m:oMath>
                            </m:oMathPara>
                          </a14:m>
                          <a:endParaRPr lang="zh-CN" altLang="en-US" sz="16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𝟐</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𝟏</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𝟔</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𝟓</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𝟒</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𝟑</m:t>
                                    </m:r>
                                  </m:sub>
                                </m:sSub>
                              </m:oMath>
                            </m:oMathPara>
                          </a14:m>
                          <a:endParaRPr lang="zh-CN" altLang="en-US" sz="1600" b="1">
                            <a:solidFill>
                              <a:schemeClr val="accent6">
                                <a:lumMod val="50000"/>
                              </a:schemeClr>
                            </a:solidFill>
                          </a:endParaRPr>
                        </a:p>
                      </a:txBody>
                      <a:tcPr/>
                    </a:tc>
                    <a:extLst>
                      <a:ext uri="{0D108BD9-81ED-4DB2-BD59-A6C34878D82A}">
                        <a16:rowId xmlns:a16="http://schemas.microsoft.com/office/drawing/2014/main" val="3864572849"/>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smtClean="0">
                                        <a:latin typeface="Cambria Math" panose="02040503050406030204" pitchFamily="18" charset="0"/>
                                      </a:rPr>
                                      <m:t>𝑓</m:t>
                                    </m:r>
                                  </m:e>
                                  <m:sub>
                                    <m:r>
                                      <a:rPr lang="en-US" altLang="zh-CN" sz="1600" b="1" i="1" smtClean="0">
                                        <a:latin typeface="Cambria Math" panose="02040503050406030204" pitchFamily="18" charset="0"/>
                                      </a:rPr>
                                      <m:t>𝟑</m:t>
                                    </m:r>
                                  </m:sub>
                                </m:sSub>
                              </m:oMath>
                            </m:oMathPara>
                          </a14:m>
                          <a:endParaRPr lang="zh-CN" altLang="en-US" sz="16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𝟑</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𝟓</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𝟏</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𝟔</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𝟐</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𝟒</m:t>
                                    </m:r>
                                  </m:sub>
                                </m:sSub>
                              </m:oMath>
                            </m:oMathPara>
                          </a14:m>
                          <a:endParaRPr lang="zh-CN" altLang="en-US" sz="1600" b="1">
                            <a:solidFill>
                              <a:schemeClr val="accent6">
                                <a:lumMod val="50000"/>
                              </a:schemeClr>
                            </a:solidFill>
                          </a:endParaRPr>
                        </a:p>
                      </a:txBody>
                      <a:tcPr/>
                    </a:tc>
                    <a:extLst>
                      <a:ext uri="{0D108BD9-81ED-4DB2-BD59-A6C34878D82A}">
                        <a16:rowId xmlns:a16="http://schemas.microsoft.com/office/drawing/2014/main" val="2912559039"/>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smtClean="0">
                                        <a:latin typeface="Cambria Math" panose="02040503050406030204" pitchFamily="18" charset="0"/>
                                      </a:rPr>
                                      <m:t>𝑓</m:t>
                                    </m:r>
                                  </m:e>
                                  <m:sub>
                                    <m:r>
                                      <a:rPr lang="en-US" altLang="zh-CN" sz="1600" b="1" i="1" smtClean="0">
                                        <a:latin typeface="Cambria Math" panose="02040503050406030204" pitchFamily="18" charset="0"/>
                                      </a:rPr>
                                      <m:t>𝟒</m:t>
                                    </m:r>
                                  </m:sub>
                                </m:sSub>
                              </m:oMath>
                            </m:oMathPara>
                          </a14:m>
                          <a:endParaRPr lang="zh-CN" altLang="en-US" sz="16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𝟒</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𝟔</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𝟓</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𝟏</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𝟑</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𝟐</m:t>
                                    </m:r>
                                  </m:sub>
                                </m:sSub>
                              </m:oMath>
                            </m:oMathPara>
                          </a14:m>
                          <a:endParaRPr lang="zh-CN" altLang="en-US" sz="1600" b="1">
                            <a:solidFill>
                              <a:schemeClr val="accent6">
                                <a:lumMod val="50000"/>
                              </a:schemeClr>
                            </a:solidFill>
                          </a:endParaRPr>
                        </a:p>
                      </a:txBody>
                      <a:tcPr/>
                    </a:tc>
                    <a:extLst>
                      <a:ext uri="{0D108BD9-81ED-4DB2-BD59-A6C34878D82A}">
                        <a16:rowId xmlns:a16="http://schemas.microsoft.com/office/drawing/2014/main" val="1438018108"/>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smtClean="0">
                                        <a:latin typeface="Cambria Math" panose="02040503050406030204" pitchFamily="18" charset="0"/>
                                      </a:rPr>
                                      <m:t>𝑓</m:t>
                                    </m:r>
                                  </m:e>
                                  <m:sub>
                                    <m:r>
                                      <a:rPr lang="en-US" altLang="zh-CN" sz="1600" b="1" i="1" smtClean="0">
                                        <a:latin typeface="Cambria Math" panose="02040503050406030204" pitchFamily="18" charset="0"/>
                                      </a:rPr>
                                      <m:t>𝟓</m:t>
                                    </m:r>
                                  </m:sub>
                                </m:sSub>
                              </m:oMath>
                            </m:oMathPara>
                          </a14:m>
                          <a:endParaRPr lang="zh-CN" altLang="en-US" sz="16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𝟓</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𝟑</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𝟒</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𝟐</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𝟔</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𝟏</m:t>
                                    </m:r>
                                  </m:sub>
                                </m:sSub>
                              </m:oMath>
                            </m:oMathPara>
                          </a14:m>
                          <a:endParaRPr lang="zh-CN" altLang="en-US" sz="1600" b="1">
                            <a:solidFill>
                              <a:schemeClr val="accent6">
                                <a:lumMod val="50000"/>
                              </a:schemeClr>
                            </a:solidFill>
                          </a:endParaRPr>
                        </a:p>
                      </a:txBody>
                      <a:tcPr/>
                    </a:tc>
                    <a:extLst>
                      <a:ext uri="{0D108BD9-81ED-4DB2-BD59-A6C34878D82A}">
                        <a16:rowId xmlns:a16="http://schemas.microsoft.com/office/drawing/2014/main" val="2456321285"/>
                      </a:ext>
                    </a:extLst>
                  </a:tr>
                  <a:tr h="33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smtClean="0">
                                        <a:latin typeface="Cambria Math" panose="02040503050406030204" pitchFamily="18" charset="0"/>
                                      </a:rPr>
                                      <m:t>𝑓</m:t>
                                    </m:r>
                                  </m:e>
                                  <m:sub>
                                    <m:r>
                                      <a:rPr lang="en-US" altLang="zh-CN" sz="1600" b="1" i="1" smtClean="0">
                                        <a:latin typeface="Cambria Math" panose="02040503050406030204" pitchFamily="18" charset="0"/>
                                      </a:rPr>
                                      <m:t>𝟔</m:t>
                                    </m:r>
                                  </m:sub>
                                </m:sSub>
                              </m:oMath>
                            </m:oMathPara>
                          </a14:m>
                          <a:endParaRPr lang="zh-CN" altLang="en-US" sz="16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𝟔</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𝟒</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𝟐</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𝟑</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𝟏</m:t>
                                    </m:r>
                                  </m:sub>
                                </m:sSub>
                              </m:oMath>
                            </m:oMathPara>
                          </a14:m>
                          <a:endParaRPr lang="zh-CN" altLang="en-US" sz="16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6">
                                            <a:lumMod val="50000"/>
                                          </a:schemeClr>
                                        </a:solidFill>
                                        <a:latin typeface="Cambria Math" panose="02040503050406030204" pitchFamily="18" charset="0"/>
                                      </a:rPr>
                                    </m:ctrlPr>
                                  </m:sSubPr>
                                  <m:e>
                                    <m:r>
                                      <a:rPr lang="en-US" altLang="zh-CN" sz="1600" b="1" i="1" smtClean="0">
                                        <a:solidFill>
                                          <a:schemeClr val="accent6">
                                            <a:lumMod val="50000"/>
                                          </a:schemeClr>
                                        </a:solidFill>
                                        <a:latin typeface="Cambria Math" panose="02040503050406030204" pitchFamily="18" charset="0"/>
                                      </a:rPr>
                                      <m:t>𝒇</m:t>
                                    </m:r>
                                  </m:e>
                                  <m:sub>
                                    <m:r>
                                      <a:rPr lang="en-US" altLang="zh-CN" sz="1600" b="1" i="1" smtClean="0">
                                        <a:solidFill>
                                          <a:schemeClr val="accent6">
                                            <a:lumMod val="50000"/>
                                          </a:schemeClr>
                                        </a:solidFill>
                                        <a:latin typeface="Cambria Math" panose="02040503050406030204" pitchFamily="18" charset="0"/>
                                      </a:rPr>
                                      <m:t>𝟓</m:t>
                                    </m:r>
                                  </m:sub>
                                </m:sSub>
                              </m:oMath>
                            </m:oMathPara>
                          </a14:m>
                          <a:endParaRPr lang="zh-CN" altLang="en-US" sz="1600" b="1">
                            <a:solidFill>
                              <a:schemeClr val="accent6">
                                <a:lumMod val="50000"/>
                              </a:schemeClr>
                            </a:solidFill>
                          </a:endParaRPr>
                        </a:p>
                      </a:txBody>
                      <a:tcPr/>
                    </a:tc>
                    <a:extLst>
                      <a:ext uri="{0D108BD9-81ED-4DB2-BD59-A6C34878D82A}">
                        <a16:rowId xmlns:a16="http://schemas.microsoft.com/office/drawing/2014/main" val="2076000754"/>
                      </a:ext>
                    </a:extLst>
                  </a:tr>
                </a:tbl>
              </a:graphicData>
            </a:graphic>
          </p:graphicFrame>
        </mc:Choice>
        <mc:Fallback xmlns="">
          <p:graphicFrame>
            <p:nvGraphicFramePr>
              <p:cNvPr id="16" name="表格 15">
                <a:extLst>
                  <a:ext uri="{FF2B5EF4-FFF2-40B4-BE49-F238E27FC236}">
                    <a16:creationId xmlns:a16="http://schemas.microsoft.com/office/drawing/2014/main" id="{E9364DD0-7E95-451B-8609-9DB77ACA73CF}"/>
                  </a:ext>
                </a:extLst>
              </p:cNvPr>
              <p:cNvGraphicFramePr>
                <a:graphicFrameLocks noGrp="1"/>
              </p:cNvGraphicFramePr>
              <p:nvPr>
                <p:extLst>
                  <p:ext uri="{D42A27DB-BD31-4B8C-83A1-F6EECF244321}">
                    <p14:modId xmlns:p14="http://schemas.microsoft.com/office/powerpoint/2010/main" val="4186337451"/>
                  </p:ext>
                </p:extLst>
              </p:nvPr>
            </p:nvGraphicFramePr>
            <p:xfrm>
              <a:off x="3333095" y="3731770"/>
              <a:ext cx="3455872" cy="2346960"/>
            </p:xfrm>
            <a:graphic>
              <a:graphicData uri="http://schemas.openxmlformats.org/drawingml/2006/table">
                <a:tbl>
                  <a:tblPr firstRow="1" firstCol="1" bandRow="1">
                    <a:tableStyleId>{21E4AEA4-8DFA-4A89-87EB-49C32662AFE0}</a:tableStyleId>
                  </a:tblPr>
                  <a:tblGrid>
                    <a:gridCol w="493696">
                      <a:extLst>
                        <a:ext uri="{9D8B030D-6E8A-4147-A177-3AD203B41FA5}">
                          <a16:colId xmlns:a16="http://schemas.microsoft.com/office/drawing/2014/main" val="2518866690"/>
                        </a:ext>
                      </a:extLst>
                    </a:gridCol>
                    <a:gridCol w="493696">
                      <a:extLst>
                        <a:ext uri="{9D8B030D-6E8A-4147-A177-3AD203B41FA5}">
                          <a16:colId xmlns:a16="http://schemas.microsoft.com/office/drawing/2014/main" val="447392825"/>
                        </a:ext>
                      </a:extLst>
                    </a:gridCol>
                    <a:gridCol w="493696">
                      <a:extLst>
                        <a:ext uri="{9D8B030D-6E8A-4147-A177-3AD203B41FA5}">
                          <a16:colId xmlns:a16="http://schemas.microsoft.com/office/drawing/2014/main" val="1300589612"/>
                        </a:ext>
                      </a:extLst>
                    </a:gridCol>
                    <a:gridCol w="493696">
                      <a:extLst>
                        <a:ext uri="{9D8B030D-6E8A-4147-A177-3AD203B41FA5}">
                          <a16:colId xmlns:a16="http://schemas.microsoft.com/office/drawing/2014/main" val="1130558464"/>
                        </a:ext>
                      </a:extLst>
                    </a:gridCol>
                    <a:gridCol w="493696">
                      <a:extLst>
                        <a:ext uri="{9D8B030D-6E8A-4147-A177-3AD203B41FA5}">
                          <a16:colId xmlns:a16="http://schemas.microsoft.com/office/drawing/2014/main" val="135450645"/>
                        </a:ext>
                      </a:extLst>
                    </a:gridCol>
                    <a:gridCol w="493696">
                      <a:extLst>
                        <a:ext uri="{9D8B030D-6E8A-4147-A177-3AD203B41FA5}">
                          <a16:colId xmlns:a16="http://schemas.microsoft.com/office/drawing/2014/main" val="1986866937"/>
                        </a:ext>
                      </a:extLst>
                    </a:gridCol>
                    <a:gridCol w="493696">
                      <a:extLst>
                        <a:ext uri="{9D8B030D-6E8A-4147-A177-3AD203B41FA5}">
                          <a16:colId xmlns:a16="http://schemas.microsoft.com/office/drawing/2014/main" val="3480772914"/>
                        </a:ext>
                      </a:extLst>
                    </a:gridCol>
                  </a:tblGrid>
                  <a:tr h="335280">
                    <a:tc>
                      <a:txBody>
                        <a:bodyPr/>
                        <a:lstStyle/>
                        <a:p>
                          <a:endParaRPr lang="zh-CN"/>
                        </a:p>
                      </a:txBody>
                      <a:tcPr>
                        <a:blipFill>
                          <a:blip r:embed="rId6"/>
                          <a:stretch>
                            <a:fillRect l="-1235" t="-1818" r="-606173" b="-610909"/>
                          </a:stretch>
                        </a:blipFill>
                      </a:tcPr>
                    </a:tc>
                    <a:tc>
                      <a:txBody>
                        <a:bodyPr/>
                        <a:lstStyle/>
                        <a:p>
                          <a:endParaRPr lang="zh-CN"/>
                        </a:p>
                      </a:txBody>
                      <a:tcPr>
                        <a:blipFill>
                          <a:blip r:embed="rId6"/>
                          <a:stretch>
                            <a:fillRect l="-101235" t="-1818" r="-506173" b="-610909"/>
                          </a:stretch>
                        </a:blipFill>
                      </a:tcPr>
                    </a:tc>
                    <a:tc>
                      <a:txBody>
                        <a:bodyPr/>
                        <a:lstStyle/>
                        <a:p>
                          <a:endParaRPr lang="zh-CN"/>
                        </a:p>
                      </a:txBody>
                      <a:tcPr>
                        <a:blipFill>
                          <a:blip r:embed="rId6"/>
                          <a:stretch>
                            <a:fillRect l="-201235" t="-1818" r="-406173" b="-610909"/>
                          </a:stretch>
                        </a:blipFill>
                      </a:tcPr>
                    </a:tc>
                    <a:tc>
                      <a:txBody>
                        <a:bodyPr/>
                        <a:lstStyle/>
                        <a:p>
                          <a:endParaRPr lang="zh-CN"/>
                        </a:p>
                      </a:txBody>
                      <a:tcPr>
                        <a:blipFill>
                          <a:blip r:embed="rId6"/>
                          <a:stretch>
                            <a:fillRect l="-297561" t="-1818" r="-301220" b="-610909"/>
                          </a:stretch>
                        </a:blipFill>
                      </a:tcPr>
                    </a:tc>
                    <a:tc>
                      <a:txBody>
                        <a:bodyPr/>
                        <a:lstStyle/>
                        <a:p>
                          <a:endParaRPr lang="zh-CN"/>
                        </a:p>
                      </a:txBody>
                      <a:tcPr>
                        <a:blipFill>
                          <a:blip r:embed="rId6"/>
                          <a:stretch>
                            <a:fillRect l="-402469" t="-1818" r="-204938" b="-610909"/>
                          </a:stretch>
                        </a:blipFill>
                      </a:tcPr>
                    </a:tc>
                    <a:tc>
                      <a:txBody>
                        <a:bodyPr/>
                        <a:lstStyle/>
                        <a:p>
                          <a:endParaRPr lang="zh-CN"/>
                        </a:p>
                      </a:txBody>
                      <a:tcPr>
                        <a:blipFill>
                          <a:blip r:embed="rId6"/>
                          <a:stretch>
                            <a:fillRect l="-502469" t="-1818" r="-104938" b="-610909"/>
                          </a:stretch>
                        </a:blipFill>
                      </a:tcPr>
                    </a:tc>
                    <a:tc>
                      <a:txBody>
                        <a:bodyPr/>
                        <a:lstStyle/>
                        <a:p>
                          <a:endParaRPr lang="zh-CN"/>
                        </a:p>
                      </a:txBody>
                      <a:tcPr>
                        <a:blipFill>
                          <a:blip r:embed="rId6"/>
                          <a:stretch>
                            <a:fillRect l="-602469" t="-1818" r="-4938" b="-610909"/>
                          </a:stretch>
                        </a:blipFill>
                      </a:tcPr>
                    </a:tc>
                    <a:extLst>
                      <a:ext uri="{0D108BD9-81ED-4DB2-BD59-A6C34878D82A}">
                        <a16:rowId xmlns:a16="http://schemas.microsoft.com/office/drawing/2014/main" val="312316651"/>
                      </a:ext>
                    </a:extLst>
                  </a:tr>
                  <a:tr h="335280">
                    <a:tc>
                      <a:txBody>
                        <a:bodyPr/>
                        <a:lstStyle/>
                        <a:p>
                          <a:endParaRPr lang="zh-CN"/>
                        </a:p>
                      </a:txBody>
                      <a:tcPr>
                        <a:blipFill>
                          <a:blip r:embed="rId6"/>
                          <a:stretch>
                            <a:fillRect l="-1235" t="-101818" r="-606173" b="-510909"/>
                          </a:stretch>
                        </a:blipFill>
                      </a:tcPr>
                    </a:tc>
                    <a:tc>
                      <a:txBody>
                        <a:bodyPr/>
                        <a:lstStyle/>
                        <a:p>
                          <a:endParaRPr lang="zh-CN"/>
                        </a:p>
                      </a:txBody>
                      <a:tcPr>
                        <a:blipFill>
                          <a:blip r:embed="rId6"/>
                          <a:stretch>
                            <a:fillRect l="-101235" t="-101818" r="-506173" b="-510909"/>
                          </a:stretch>
                        </a:blipFill>
                      </a:tcPr>
                    </a:tc>
                    <a:tc>
                      <a:txBody>
                        <a:bodyPr/>
                        <a:lstStyle/>
                        <a:p>
                          <a:endParaRPr lang="zh-CN"/>
                        </a:p>
                      </a:txBody>
                      <a:tcPr>
                        <a:blipFill>
                          <a:blip r:embed="rId6"/>
                          <a:stretch>
                            <a:fillRect l="-201235" t="-101818" r="-406173" b="-510909"/>
                          </a:stretch>
                        </a:blipFill>
                      </a:tcPr>
                    </a:tc>
                    <a:tc>
                      <a:txBody>
                        <a:bodyPr/>
                        <a:lstStyle/>
                        <a:p>
                          <a:endParaRPr lang="zh-CN"/>
                        </a:p>
                      </a:txBody>
                      <a:tcPr>
                        <a:blipFill>
                          <a:blip r:embed="rId6"/>
                          <a:stretch>
                            <a:fillRect l="-297561" t="-101818" r="-301220" b="-510909"/>
                          </a:stretch>
                        </a:blipFill>
                      </a:tcPr>
                    </a:tc>
                    <a:tc>
                      <a:txBody>
                        <a:bodyPr/>
                        <a:lstStyle/>
                        <a:p>
                          <a:endParaRPr lang="zh-CN"/>
                        </a:p>
                      </a:txBody>
                      <a:tcPr>
                        <a:blipFill>
                          <a:blip r:embed="rId6"/>
                          <a:stretch>
                            <a:fillRect l="-402469" t="-101818" r="-204938" b="-510909"/>
                          </a:stretch>
                        </a:blipFill>
                      </a:tcPr>
                    </a:tc>
                    <a:tc>
                      <a:txBody>
                        <a:bodyPr/>
                        <a:lstStyle/>
                        <a:p>
                          <a:endParaRPr lang="zh-CN"/>
                        </a:p>
                      </a:txBody>
                      <a:tcPr>
                        <a:blipFill>
                          <a:blip r:embed="rId6"/>
                          <a:stretch>
                            <a:fillRect l="-502469" t="-101818" r="-104938" b="-510909"/>
                          </a:stretch>
                        </a:blipFill>
                      </a:tcPr>
                    </a:tc>
                    <a:tc>
                      <a:txBody>
                        <a:bodyPr/>
                        <a:lstStyle/>
                        <a:p>
                          <a:endParaRPr lang="zh-CN"/>
                        </a:p>
                      </a:txBody>
                      <a:tcPr>
                        <a:blipFill>
                          <a:blip r:embed="rId6"/>
                          <a:stretch>
                            <a:fillRect l="-602469" t="-101818" r="-4938" b="-510909"/>
                          </a:stretch>
                        </a:blipFill>
                      </a:tcPr>
                    </a:tc>
                    <a:extLst>
                      <a:ext uri="{0D108BD9-81ED-4DB2-BD59-A6C34878D82A}">
                        <a16:rowId xmlns:a16="http://schemas.microsoft.com/office/drawing/2014/main" val="2935625599"/>
                      </a:ext>
                    </a:extLst>
                  </a:tr>
                  <a:tr h="335280">
                    <a:tc>
                      <a:txBody>
                        <a:bodyPr/>
                        <a:lstStyle/>
                        <a:p>
                          <a:endParaRPr lang="zh-CN"/>
                        </a:p>
                      </a:txBody>
                      <a:tcPr>
                        <a:blipFill>
                          <a:blip r:embed="rId6"/>
                          <a:stretch>
                            <a:fillRect l="-1235" t="-201818" r="-606173" b="-410909"/>
                          </a:stretch>
                        </a:blipFill>
                      </a:tcPr>
                    </a:tc>
                    <a:tc>
                      <a:txBody>
                        <a:bodyPr/>
                        <a:lstStyle/>
                        <a:p>
                          <a:endParaRPr lang="zh-CN"/>
                        </a:p>
                      </a:txBody>
                      <a:tcPr>
                        <a:blipFill>
                          <a:blip r:embed="rId6"/>
                          <a:stretch>
                            <a:fillRect l="-101235" t="-201818" r="-506173" b="-410909"/>
                          </a:stretch>
                        </a:blipFill>
                      </a:tcPr>
                    </a:tc>
                    <a:tc>
                      <a:txBody>
                        <a:bodyPr/>
                        <a:lstStyle/>
                        <a:p>
                          <a:endParaRPr lang="zh-CN"/>
                        </a:p>
                      </a:txBody>
                      <a:tcPr>
                        <a:blipFill>
                          <a:blip r:embed="rId6"/>
                          <a:stretch>
                            <a:fillRect l="-201235" t="-201818" r="-406173" b="-410909"/>
                          </a:stretch>
                        </a:blipFill>
                      </a:tcPr>
                    </a:tc>
                    <a:tc>
                      <a:txBody>
                        <a:bodyPr/>
                        <a:lstStyle/>
                        <a:p>
                          <a:endParaRPr lang="zh-CN"/>
                        </a:p>
                      </a:txBody>
                      <a:tcPr>
                        <a:blipFill>
                          <a:blip r:embed="rId6"/>
                          <a:stretch>
                            <a:fillRect l="-297561" t="-201818" r="-301220" b="-410909"/>
                          </a:stretch>
                        </a:blipFill>
                      </a:tcPr>
                    </a:tc>
                    <a:tc>
                      <a:txBody>
                        <a:bodyPr/>
                        <a:lstStyle/>
                        <a:p>
                          <a:endParaRPr lang="zh-CN"/>
                        </a:p>
                      </a:txBody>
                      <a:tcPr>
                        <a:blipFill>
                          <a:blip r:embed="rId6"/>
                          <a:stretch>
                            <a:fillRect l="-402469" t="-201818" r="-204938" b="-410909"/>
                          </a:stretch>
                        </a:blipFill>
                      </a:tcPr>
                    </a:tc>
                    <a:tc>
                      <a:txBody>
                        <a:bodyPr/>
                        <a:lstStyle/>
                        <a:p>
                          <a:endParaRPr lang="zh-CN"/>
                        </a:p>
                      </a:txBody>
                      <a:tcPr>
                        <a:blipFill>
                          <a:blip r:embed="rId6"/>
                          <a:stretch>
                            <a:fillRect l="-502469" t="-201818" r="-104938" b="-410909"/>
                          </a:stretch>
                        </a:blipFill>
                      </a:tcPr>
                    </a:tc>
                    <a:tc>
                      <a:txBody>
                        <a:bodyPr/>
                        <a:lstStyle/>
                        <a:p>
                          <a:endParaRPr lang="zh-CN"/>
                        </a:p>
                      </a:txBody>
                      <a:tcPr>
                        <a:blipFill>
                          <a:blip r:embed="rId6"/>
                          <a:stretch>
                            <a:fillRect l="-602469" t="-201818" r="-4938" b="-410909"/>
                          </a:stretch>
                        </a:blipFill>
                      </a:tcPr>
                    </a:tc>
                    <a:extLst>
                      <a:ext uri="{0D108BD9-81ED-4DB2-BD59-A6C34878D82A}">
                        <a16:rowId xmlns:a16="http://schemas.microsoft.com/office/drawing/2014/main" val="3864572849"/>
                      </a:ext>
                    </a:extLst>
                  </a:tr>
                  <a:tr h="335280">
                    <a:tc>
                      <a:txBody>
                        <a:bodyPr/>
                        <a:lstStyle/>
                        <a:p>
                          <a:endParaRPr lang="zh-CN"/>
                        </a:p>
                      </a:txBody>
                      <a:tcPr>
                        <a:blipFill>
                          <a:blip r:embed="rId6"/>
                          <a:stretch>
                            <a:fillRect l="-1235" t="-296429" r="-606173" b="-303571"/>
                          </a:stretch>
                        </a:blipFill>
                      </a:tcPr>
                    </a:tc>
                    <a:tc>
                      <a:txBody>
                        <a:bodyPr/>
                        <a:lstStyle/>
                        <a:p>
                          <a:endParaRPr lang="zh-CN"/>
                        </a:p>
                      </a:txBody>
                      <a:tcPr>
                        <a:blipFill>
                          <a:blip r:embed="rId6"/>
                          <a:stretch>
                            <a:fillRect l="-101235" t="-296429" r="-506173" b="-303571"/>
                          </a:stretch>
                        </a:blipFill>
                      </a:tcPr>
                    </a:tc>
                    <a:tc>
                      <a:txBody>
                        <a:bodyPr/>
                        <a:lstStyle/>
                        <a:p>
                          <a:endParaRPr lang="zh-CN"/>
                        </a:p>
                      </a:txBody>
                      <a:tcPr>
                        <a:blipFill>
                          <a:blip r:embed="rId6"/>
                          <a:stretch>
                            <a:fillRect l="-201235" t="-296429" r="-406173" b="-303571"/>
                          </a:stretch>
                        </a:blipFill>
                      </a:tcPr>
                    </a:tc>
                    <a:tc>
                      <a:txBody>
                        <a:bodyPr/>
                        <a:lstStyle/>
                        <a:p>
                          <a:endParaRPr lang="zh-CN"/>
                        </a:p>
                      </a:txBody>
                      <a:tcPr>
                        <a:blipFill>
                          <a:blip r:embed="rId6"/>
                          <a:stretch>
                            <a:fillRect l="-297561" t="-296429" r="-301220" b="-303571"/>
                          </a:stretch>
                        </a:blipFill>
                      </a:tcPr>
                    </a:tc>
                    <a:tc>
                      <a:txBody>
                        <a:bodyPr/>
                        <a:lstStyle/>
                        <a:p>
                          <a:endParaRPr lang="zh-CN"/>
                        </a:p>
                      </a:txBody>
                      <a:tcPr>
                        <a:blipFill>
                          <a:blip r:embed="rId6"/>
                          <a:stretch>
                            <a:fillRect l="-402469" t="-296429" r="-204938" b="-303571"/>
                          </a:stretch>
                        </a:blipFill>
                      </a:tcPr>
                    </a:tc>
                    <a:tc>
                      <a:txBody>
                        <a:bodyPr/>
                        <a:lstStyle/>
                        <a:p>
                          <a:endParaRPr lang="zh-CN"/>
                        </a:p>
                      </a:txBody>
                      <a:tcPr>
                        <a:blipFill>
                          <a:blip r:embed="rId6"/>
                          <a:stretch>
                            <a:fillRect l="-502469" t="-296429" r="-104938" b="-303571"/>
                          </a:stretch>
                        </a:blipFill>
                      </a:tcPr>
                    </a:tc>
                    <a:tc>
                      <a:txBody>
                        <a:bodyPr/>
                        <a:lstStyle/>
                        <a:p>
                          <a:endParaRPr lang="zh-CN"/>
                        </a:p>
                      </a:txBody>
                      <a:tcPr>
                        <a:blipFill>
                          <a:blip r:embed="rId6"/>
                          <a:stretch>
                            <a:fillRect l="-602469" t="-296429" r="-4938" b="-303571"/>
                          </a:stretch>
                        </a:blipFill>
                      </a:tcPr>
                    </a:tc>
                    <a:extLst>
                      <a:ext uri="{0D108BD9-81ED-4DB2-BD59-A6C34878D82A}">
                        <a16:rowId xmlns:a16="http://schemas.microsoft.com/office/drawing/2014/main" val="2912559039"/>
                      </a:ext>
                    </a:extLst>
                  </a:tr>
                  <a:tr h="335280">
                    <a:tc>
                      <a:txBody>
                        <a:bodyPr/>
                        <a:lstStyle/>
                        <a:p>
                          <a:endParaRPr lang="zh-CN"/>
                        </a:p>
                      </a:txBody>
                      <a:tcPr>
                        <a:blipFill>
                          <a:blip r:embed="rId6"/>
                          <a:stretch>
                            <a:fillRect l="-1235" t="-403636" r="-606173" b="-209091"/>
                          </a:stretch>
                        </a:blipFill>
                      </a:tcPr>
                    </a:tc>
                    <a:tc>
                      <a:txBody>
                        <a:bodyPr/>
                        <a:lstStyle/>
                        <a:p>
                          <a:endParaRPr lang="zh-CN"/>
                        </a:p>
                      </a:txBody>
                      <a:tcPr>
                        <a:blipFill>
                          <a:blip r:embed="rId6"/>
                          <a:stretch>
                            <a:fillRect l="-101235" t="-403636" r="-506173" b="-209091"/>
                          </a:stretch>
                        </a:blipFill>
                      </a:tcPr>
                    </a:tc>
                    <a:tc>
                      <a:txBody>
                        <a:bodyPr/>
                        <a:lstStyle/>
                        <a:p>
                          <a:endParaRPr lang="zh-CN"/>
                        </a:p>
                      </a:txBody>
                      <a:tcPr>
                        <a:blipFill>
                          <a:blip r:embed="rId6"/>
                          <a:stretch>
                            <a:fillRect l="-201235" t="-403636" r="-406173" b="-209091"/>
                          </a:stretch>
                        </a:blipFill>
                      </a:tcPr>
                    </a:tc>
                    <a:tc>
                      <a:txBody>
                        <a:bodyPr/>
                        <a:lstStyle/>
                        <a:p>
                          <a:endParaRPr lang="zh-CN"/>
                        </a:p>
                      </a:txBody>
                      <a:tcPr>
                        <a:blipFill>
                          <a:blip r:embed="rId6"/>
                          <a:stretch>
                            <a:fillRect l="-297561" t="-403636" r="-301220" b="-209091"/>
                          </a:stretch>
                        </a:blipFill>
                      </a:tcPr>
                    </a:tc>
                    <a:tc>
                      <a:txBody>
                        <a:bodyPr/>
                        <a:lstStyle/>
                        <a:p>
                          <a:endParaRPr lang="zh-CN"/>
                        </a:p>
                      </a:txBody>
                      <a:tcPr>
                        <a:blipFill>
                          <a:blip r:embed="rId6"/>
                          <a:stretch>
                            <a:fillRect l="-402469" t="-403636" r="-204938" b="-209091"/>
                          </a:stretch>
                        </a:blipFill>
                      </a:tcPr>
                    </a:tc>
                    <a:tc>
                      <a:txBody>
                        <a:bodyPr/>
                        <a:lstStyle/>
                        <a:p>
                          <a:endParaRPr lang="zh-CN"/>
                        </a:p>
                      </a:txBody>
                      <a:tcPr>
                        <a:blipFill>
                          <a:blip r:embed="rId6"/>
                          <a:stretch>
                            <a:fillRect l="-502469" t="-403636" r="-104938" b="-209091"/>
                          </a:stretch>
                        </a:blipFill>
                      </a:tcPr>
                    </a:tc>
                    <a:tc>
                      <a:txBody>
                        <a:bodyPr/>
                        <a:lstStyle/>
                        <a:p>
                          <a:endParaRPr lang="zh-CN"/>
                        </a:p>
                      </a:txBody>
                      <a:tcPr>
                        <a:blipFill>
                          <a:blip r:embed="rId6"/>
                          <a:stretch>
                            <a:fillRect l="-602469" t="-403636" r="-4938" b="-209091"/>
                          </a:stretch>
                        </a:blipFill>
                      </a:tcPr>
                    </a:tc>
                    <a:extLst>
                      <a:ext uri="{0D108BD9-81ED-4DB2-BD59-A6C34878D82A}">
                        <a16:rowId xmlns:a16="http://schemas.microsoft.com/office/drawing/2014/main" val="1438018108"/>
                      </a:ext>
                    </a:extLst>
                  </a:tr>
                  <a:tr h="335280">
                    <a:tc>
                      <a:txBody>
                        <a:bodyPr/>
                        <a:lstStyle/>
                        <a:p>
                          <a:endParaRPr lang="zh-CN"/>
                        </a:p>
                      </a:txBody>
                      <a:tcPr>
                        <a:blipFill>
                          <a:blip r:embed="rId6"/>
                          <a:stretch>
                            <a:fillRect l="-1235" t="-503636" r="-606173" b="-109091"/>
                          </a:stretch>
                        </a:blipFill>
                      </a:tcPr>
                    </a:tc>
                    <a:tc>
                      <a:txBody>
                        <a:bodyPr/>
                        <a:lstStyle/>
                        <a:p>
                          <a:endParaRPr lang="zh-CN"/>
                        </a:p>
                      </a:txBody>
                      <a:tcPr>
                        <a:blipFill>
                          <a:blip r:embed="rId6"/>
                          <a:stretch>
                            <a:fillRect l="-101235" t="-503636" r="-506173" b="-109091"/>
                          </a:stretch>
                        </a:blipFill>
                      </a:tcPr>
                    </a:tc>
                    <a:tc>
                      <a:txBody>
                        <a:bodyPr/>
                        <a:lstStyle/>
                        <a:p>
                          <a:endParaRPr lang="zh-CN"/>
                        </a:p>
                      </a:txBody>
                      <a:tcPr>
                        <a:blipFill>
                          <a:blip r:embed="rId6"/>
                          <a:stretch>
                            <a:fillRect l="-201235" t="-503636" r="-406173" b="-109091"/>
                          </a:stretch>
                        </a:blipFill>
                      </a:tcPr>
                    </a:tc>
                    <a:tc>
                      <a:txBody>
                        <a:bodyPr/>
                        <a:lstStyle/>
                        <a:p>
                          <a:endParaRPr lang="zh-CN"/>
                        </a:p>
                      </a:txBody>
                      <a:tcPr>
                        <a:blipFill>
                          <a:blip r:embed="rId6"/>
                          <a:stretch>
                            <a:fillRect l="-297561" t="-503636" r="-301220" b="-109091"/>
                          </a:stretch>
                        </a:blipFill>
                      </a:tcPr>
                    </a:tc>
                    <a:tc>
                      <a:txBody>
                        <a:bodyPr/>
                        <a:lstStyle/>
                        <a:p>
                          <a:endParaRPr lang="zh-CN"/>
                        </a:p>
                      </a:txBody>
                      <a:tcPr>
                        <a:blipFill>
                          <a:blip r:embed="rId6"/>
                          <a:stretch>
                            <a:fillRect l="-402469" t="-503636" r="-204938" b="-109091"/>
                          </a:stretch>
                        </a:blipFill>
                      </a:tcPr>
                    </a:tc>
                    <a:tc>
                      <a:txBody>
                        <a:bodyPr/>
                        <a:lstStyle/>
                        <a:p>
                          <a:endParaRPr lang="zh-CN"/>
                        </a:p>
                      </a:txBody>
                      <a:tcPr>
                        <a:blipFill>
                          <a:blip r:embed="rId6"/>
                          <a:stretch>
                            <a:fillRect l="-502469" t="-503636" r="-104938" b="-109091"/>
                          </a:stretch>
                        </a:blipFill>
                      </a:tcPr>
                    </a:tc>
                    <a:tc>
                      <a:txBody>
                        <a:bodyPr/>
                        <a:lstStyle/>
                        <a:p>
                          <a:endParaRPr lang="zh-CN"/>
                        </a:p>
                      </a:txBody>
                      <a:tcPr>
                        <a:blipFill>
                          <a:blip r:embed="rId6"/>
                          <a:stretch>
                            <a:fillRect l="-602469" t="-503636" r="-4938" b="-109091"/>
                          </a:stretch>
                        </a:blipFill>
                      </a:tcPr>
                    </a:tc>
                    <a:extLst>
                      <a:ext uri="{0D108BD9-81ED-4DB2-BD59-A6C34878D82A}">
                        <a16:rowId xmlns:a16="http://schemas.microsoft.com/office/drawing/2014/main" val="2456321285"/>
                      </a:ext>
                    </a:extLst>
                  </a:tr>
                  <a:tr h="335280">
                    <a:tc>
                      <a:txBody>
                        <a:bodyPr/>
                        <a:lstStyle/>
                        <a:p>
                          <a:endParaRPr lang="zh-CN"/>
                        </a:p>
                      </a:txBody>
                      <a:tcPr>
                        <a:blipFill>
                          <a:blip r:embed="rId6"/>
                          <a:stretch>
                            <a:fillRect l="-1235" t="-603636" r="-606173" b="-9091"/>
                          </a:stretch>
                        </a:blipFill>
                      </a:tcPr>
                    </a:tc>
                    <a:tc>
                      <a:txBody>
                        <a:bodyPr/>
                        <a:lstStyle/>
                        <a:p>
                          <a:endParaRPr lang="zh-CN"/>
                        </a:p>
                      </a:txBody>
                      <a:tcPr>
                        <a:blipFill>
                          <a:blip r:embed="rId6"/>
                          <a:stretch>
                            <a:fillRect l="-101235" t="-603636" r="-506173" b="-9091"/>
                          </a:stretch>
                        </a:blipFill>
                      </a:tcPr>
                    </a:tc>
                    <a:tc>
                      <a:txBody>
                        <a:bodyPr/>
                        <a:lstStyle/>
                        <a:p>
                          <a:endParaRPr lang="zh-CN"/>
                        </a:p>
                      </a:txBody>
                      <a:tcPr>
                        <a:blipFill>
                          <a:blip r:embed="rId6"/>
                          <a:stretch>
                            <a:fillRect l="-201235" t="-603636" r="-406173" b="-9091"/>
                          </a:stretch>
                        </a:blipFill>
                      </a:tcPr>
                    </a:tc>
                    <a:tc>
                      <a:txBody>
                        <a:bodyPr/>
                        <a:lstStyle/>
                        <a:p>
                          <a:endParaRPr lang="zh-CN"/>
                        </a:p>
                      </a:txBody>
                      <a:tcPr>
                        <a:blipFill>
                          <a:blip r:embed="rId6"/>
                          <a:stretch>
                            <a:fillRect l="-297561" t="-603636" r="-301220" b="-9091"/>
                          </a:stretch>
                        </a:blipFill>
                      </a:tcPr>
                    </a:tc>
                    <a:tc>
                      <a:txBody>
                        <a:bodyPr/>
                        <a:lstStyle/>
                        <a:p>
                          <a:endParaRPr lang="zh-CN"/>
                        </a:p>
                      </a:txBody>
                      <a:tcPr>
                        <a:blipFill>
                          <a:blip r:embed="rId6"/>
                          <a:stretch>
                            <a:fillRect l="-402469" t="-603636" r="-204938" b="-9091"/>
                          </a:stretch>
                        </a:blipFill>
                      </a:tcPr>
                    </a:tc>
                    <a:tc>
                      <a:txBody>
                        <a:bodyPr/>
                        <a:lstStyle/>
                        <a:p>
                          <a:endParaRPr lang="zh-CN"/>
                        </a:p>
                      </a:txBody>
                      <a:tcPr>
                        <a:blipFill>
                          <a:blip r:embed="rId6"/>
                          <a:stretch>
                            <a:fillRect l="-502469" t="-603636" r="-104938" b="-9091"/>
                          </a:stretch>
                        </a:blipFill>
                      </a:tcPr>
                    </a:tc>
                    <a:tc>
                      <a:txBody>
                        <a:bodyPr/>
                        <a:lstStyle/>
                        <a:p>
                          <a:endParaRPr lang="zh-CN"/>
                        </a:p>
                      </a:txBody>
                      <a:tcPr>
                        <a:blipFill>
                          <a:blip r:embed="rId6"/>
                          <a:stretch>
                            <a:fillRect l="-602469" t="-603636" r="-4938" b="-9091"/>
                          </a:stretch>
                        </a:blipFill>
                      </a:tcPr>
                    </a:tc>
                    <a:extLst>
                      <a:ext uri="{0D108BD9-81ED-4DB2-BD59-A6C34878D82A}">
                        <a16:rowId xmlns:a16="http://schemas.microsoft.com/office/drawing/2014/main" val="2076000754"/>
                      </a:ext>
                    </a:extLst>
                  </a:tr>
                </a:tbl>
              </a:graphicData>
            </a:graphic>
          </p:graphicFrame>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071A81F3-1453-49D5-B13D-03177383AA00}"/>
                  </a:ext>
                </a:extLst>
              </p:cNvPr>
              <p:cNvSpPr/>
              <p:nvPr/>
            </p:nvSpPr>
            <p:spPr>
              <a:xfrm>
                <a:off x="1226359" y="3728262"/>
                <a:ext cx="1873754" cy="369332"/>
              </a:xfrm>
              <a:prstGeom prst="rect">
                <a:avLst/>
              </a:prstGeom>
              <a:solidFill>
                <a:schemeClr val="accent6">
                  <a:lumMod val="20000"/>
                  <a:lumOff val="80000"/>
                </a:schemeClr>
              </a:solidFill>
            </p:spPr>
            <p:txBody>
              <a:bodyPr wrap="square">
                <a:spAutoFit/>
              </a:bodyPr>
              <a:lstStyle/>
              <a:p>
                <a:r>
                  <a:rPr lang="zh-CN" altLang="en-US" b="1">
                    <a:solidFill>
                      <a:srgbClr val="002060"/>
                    </a:solidFill>
                    <a:latin typeface="楷体" panose="02010609060101010101" pitchFamily="49" charset="-122"/>
                    <a:ea typeface="楷体" panose="02010609060101010101" pitchFamily="49" charset="-122"/>
                  </a:rPr>
                  <a:t>对于置换群</a:t>
                </a:r>
                <a14:m>
                  <m:oMath xmlns:m="http://schemas.openxmlformats.org/officeDocument/2006/math">
                    <m:d>
                      <m:dPr>
                        <m:ctrlPr>
                          <a:rPr lang="en-US" altLang="zh-CN" b="1" i="1" smtClean="0">
                            <a:solidFill>
                              <a:srgbClr val="002060"/>
                            </a:solidFill>
                            <a:latin typeface="Cambria Math" panose="02040503050406030204" pitchFamily="18" charset="0"/>
                            <a:ea typeface="楷体" panose="02010609060101010101" pitchFamily="49" charset="-122"/>
                          </a:rPr>
                        </m:ctrlPr>
                      </m:dPr>
                      <m:e>
                        <m:r>
                          <a:rPr lang="en-US" altLang="zh-CN" b="1" i="1" smtClean="0">
                            <a:solidFill>
                              <a:srgbClr val="002060"/>
                            </a:solidFill>
                            <a:latin typeface="Cambria Math" panose="02040503050406030204" pitchFamily="18" charset="0"/>
                            <a:ea typeface="楷体" panose="02010609060101010101" pitchFamily="49" charset="-122"/>
                          </a:rPr>
                          <m:t>𝑮</m:t>
                        </m:r>
                        <m:r>
                          <a:rPr lang="en-US" altLang="zh-CN" b="1" i="1" smtClean="0">
                            <a:solidFill>
                              <a:srgbClr val="002060"/>
                            </a:solidFill>
                            <a:latin typeface="Cambria Math" panose="02040503050406030204" pitchFamily="18" charset="0"/>
                            <a:ea typeface="楷体" panose="02010609060101010101" pitchFamily="49" charset="-122"/>
                          </a:rPr>
                          <m:t>,∘</m:t>
                        </m:r>
                      </m:e>
                    </m:d>
                  </m:oMath>
                </a14:m>
                <a:endParaRPr lang="zh-CN" altLang="en-US" b="1">
                  <a:solidFill>
                    <a:srgbClr val="002060"/>
                  </a:solidFill>
                  <a:latin typeface="楷体" panose="02010609060101010101" pitchFamily="49" charset="-122"/>
                  <a:ea typeface="楷体" panose="02010609060101010101" pitchFamily="49" charset="-122"/>
                </a:endParaRPr>
              </a:p>
            </p:txBody>
          </p:sp>
        </mc:Choice>
        <mc:Fallback xmlns="">
          <p:sp>
            <p:nvSpPr>
              <p:cNvPr id="18" name="矩形 17">
                <a:extLst>
                  <a:ext uri="{FF2B5EF4-FFF2-40B4-BE49-F238E27FC236}">
                    <a16:creationId xmlns:a16="http://schemas.microsoft.com/office/drawing/2014/main" id="{071A81F3-1453-49D5-B13D-03177383AA00}"/>
                  </a:ext>
                </a:extLst>
              </p:cNvPr>
              <p:cNvSpPr>
                <a:spLocks noRot="1" noChangeAspect="1" noMove="1" noResize="1" noEditPoints="1" noAdjustHandles="1" noChangeArrowheads="1" noChangeShapeType="1" noTextEdit="1"/>
              </p:cNvSpPr>
              <p:nvPr/>
            </p:nvSpPr>
            <p:spPr>
              <a:xfrm>
                <a:off x="1226359" y="3728262"/>
                <a:ext cx="1873754" cy="369332"/>
              </a:xfrm>
              <a:prstGeom prst="rect">
                <a:avLst/>
              </a:prstGeom>
              <a:blipFill>
                <a:blip r:embed="rId7"/>
                <a:stretch>
                  <a:fillRect l="-2597" t="-13333"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1B8EB831-8B36-44D5-BBBF-8E973327A4AF}"/>
                  </a:ext>
                </a:extLst>
              </p:cNvPr>
              <p:cNvSpPr txBox="1"/>
              <p:nvPr/>
            </p:nvSpPr>
            <p:spPr>
              <a:xfrm>
                <a:off x="7154999" y="3739856"/>
                <a:ext cx="3562922" cy="422423"/>
              </a:xfrm>
              <a:prstGeom prst="rect">
                <a:avLst/>
              </a:prstGeom>
              <a:solidFill>
                <a:schemeClr val="accent4">
                  <a:lumMod val="20000"/>
                  <a:lumOff val="80000"/>
                </a:schemeClr>
              </a:solidFill>
            </p:spPr>
            <p:txBody>
              <a:bodyPr wrap="square" rtlCol="0">
                <a:spAutoFit/>
              </a:bodyPr>
              <a:lstStyle/>
              <a:p>
                <a:pPr>
                  <a:lnSpc>
                    <a:spcPts val="2800"/>
                  </a:lnSpc>
                </a:pPr>
                <a:r>
                  <a:rPr lang="zh-CN" altLang="en-US" b="1">
                    <a:solidFill>
                      <a:schemeClr val="accent2">
                        <a:lumMod val="50000"/>
                      </a:schemeClr>
                    </a:solidFill>
                  </a:rPr>
                  <a:t>子集</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𝟐</m:t>
                        </m:r>
                      </m:sub>
                    </m:sSub>
                    <m:r>
                      <a:rPr lang="en-US" altLang="zh-CN" b="1" i="1" smtClean="0">
                        <a:solidFill>
                          <a:schemeClr val="accent2">
                            <a:lumMod val="50000"/>
                          </a:schemeClr>
                        </a:solidFill>
                        <a:latin typeface="Cambria Math" panose="02040503050406030204" pitchFamily="18" charset="0"/>
                      </a:rPr>
                      <m:t>}, {</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 </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 </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𝟔</m:t>
                        </m:r>
                      </m:sub>
                    </m:sSub>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都是子群</a:t>
                </a:r>
              </a:p>
            </p:txBody>
          </p:sp>
        </mc:Choice>
        <mc:Fallback xmlns="">
          <p:sp>
            <p:nvSpPr>
              <p:cNvPr id="19" name="文本框 18">
                <a:extLst>
                  <a:ext uri="{FF2B5EF4-FFF2-40B4-BE49-F238E27FC236}">
                    <a16:creationId xmlns:a16="http://schemas.microsoft.com/office/drawing/2014/main" id="{1B8EB831-8B36-44D5-BBBF-8E973327A4AF}"/>
                  </a:ext>
                </a:extLst>
              </p:cNvPr>
              <p:cNvSpPr txBox="1">
                <a:spLocks noRot="1" noChangeAspect="1" noMove="1" noResize="1" noEditPoints="1" noAdjustHandles="1" noChangeArrowheads="1" noChangeShapeType="1" noTextEdit="1"/>
              </p:cNvSpPr>
              <p:nvPr/>
            </p:nvSpPr>
            <p:spPr>
              <a:xfrm>
                <a:off x="7154999" y="3739856"/>
                <a:ext cx="3562922" cy="422423"/>
              </a:xfrm>
              <a:prstGeom prst="rect">
                <a:avLst/>
              </a:prstGeom>
              <a:blipFill>
                <a:blip r:embed="rId8"/>
                <a:stretch>
                  <a:fillRect l="-1541"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83086BE-AD8C-4AF0-906A-7B1E239CE83B}"/>
                  </a:ext>
                </a:extLst>
              </p:cNvPr>
              <p:cNvSpPr txBox="1"/>
              <p:nvPr/>
            </p:nvSpPr>
            <p:spPr>
              <a:xfrm>
                <a:off x="7154999" y="4605059"/>
                <a:ext cx="3281532" cy="369332"/>
              </a:xfrm>
              <a:prstGeom prst="rect">
                <a:avLst/>
              </a:prstGeom>
              <a:solidFill>
                <a:schemeClr val="accent6">
                  <a:lumMod val="20000"/>
                  <a:lumOff val="80000"/>
                  <a:alpha val="50000"/>
                </a:schemeClr>
              </a:solidFill>
            </p:spPr>
            <p:txBody>
              <a:bodyPr wrap="square" rtlCol="0">
                <a:spAutoFit/>
              </a:bodyPr>
              <a:lstStyle/>
              <a:p>
                <a:r>
                  <a:rPr lang="zh-CN" altLang="en-US" b="1">
                    <a:solidFill>
                      <a:schemeClr val="accent2">
                        <a:lumMod val="50000"/>
                      </a:schemeClr>
                    </a:solidFill>
                  </a:rPr>
                  <a:t>子群</a:t>
                </a:r>
                <a14:m>
                  <m:oMath xmlns:m="http://schemas.openxmlformats.org/officeDocument/2006/math">
                    <m:r>
                      <a:rPr lang="en-US" altLang="zh-CN" b="1" i="1">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𝒇</m:t>
                        </m:r>
                      </m:e>
                      <m:sub>
                        <m:r>
                          <a:rPr lang="en-US" altLang="zh-CN" b="1" i="1">
                            <a:solidFill>
                              <a:schemeClr val="accent2">
                                <a:lumMod val="50000"/>
                              </a:schemeClr>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 </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𝒇</m:t>
                        </m:r>
                      </m:e>
                      <m:sub>
                        <m:r>
                          <a:rPr lang="en-US" altLang="zh-CN" b="1" i="1">
                            <a:solidFill>
                              <a:schemeClr val="accent2">
                                <a:lumMod val="50000"/>
                              </a:schemeClr>
                            </a:solidFill>
                            <a:latin typeface="Cambria Math" panose="02040503050406030204" pitchFamily="18" charset="0"/>
                          </a:rPr>
                          <m:t>𝟓</m:t>
                        </m:r>
                      </m:sub>
                    </m:sSub>
                    <m:r>
                      <a:rPr lang="en-US" altLang="zh-CN" b="1" i="1">
                        <a:solidFill>
                          <a:schemeClr val="accent2">
                            <a:lumMod val="50000"/>
                          </a:schemeClr>
                        </a:solidFill>
                        <a:latin typeface="Cambria Math" panose="02040503050406030204" pitchFamily="18" charset="0"/>
                      </a:rPr>
                      <m:t>, </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𝒇</m:t>
                        </m:r>
                      </m:e>
                      <m:sub>
                        <m:r>
                          <a:rPr lang="en-US" altLang="zh-CN" b="1" i="1">
                            <a:solidFill>
                              <a:schemeClr val="accent2">
                                <a:lumMod val="50000"/>
                              </a:schemeClr>
                            </a:solidFill>
                            <a:latin typeface="Cambria Math" panose="02040503050406030204" pitchFamily="18" charset="0"/>
                          </a:rPr>
                          <m:t>𝟔</m:t>
                        </m:r>
                      </m:sub>
                    </m:sSub>
                    <m:r>
                      <a:rPr lang="en-US" altLang="zh-CN" b="1" i="1">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𝟓</m:t>
                        </m:r>
                      </m:sub>
                    </m:sSub>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也是</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𝟔</m:t>
                            </m:r>
                          </m:sub>
                        </m:sSub>
                      </m:e>
                    </m:d>
                  </m:oMath>
                </a14:m>
                <a:endParaRPr lang="zh-CN" altLang="en-US"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983086BE-AD8C-4AF0-906A-7B1E239CE83B}"/>
                  </a:ext>
                </a:extLst>
              </p:cNvPr>
              <p:cNvSpPr txBox="1">
                <a:spLocks noRot="1" noChangeAspect="1" noMove="1" noResize="1" noEditPoints="1" noAdjustHandles="1" noChangeArrowheads="1" noChangeShapeType="1" noTextEdit="1"/>
              </p:cNvSpPr>
              <p:nvPr/>
            </p:nvSpPr>
            <p:spPr>
              <a:xfrm>
                <a:off x="7154999" y="4605059"/>
                <a:ext cx="3281532" cy="369332"/>
              </a:xfrm>
              <a:prstGeom prst="rect">
                <a:avLst/>
              </a:prstGeom>
              <a:blipFill>
                <a:blip r:embed="rId9"/>
                <a:stretch>
                  <a:fillRect l="-1673"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180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8"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3</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448010"/>
            <a:ext cx="4733731" cy="3854901"/>
          </a:xfrm>
          <a:prstGeom prst="rect">
            <a:avLst/>
          </a:prstGeom>
          <a:noFill/>
        </p:spPr>
        <p:txBody>
          <a:bodyPr wrap="square" rtlCol="0">
            <a:spAutoFit/>
          </a:bodyPr>
          <a:lstStyle/>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群的定义与基本性质</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群元素的阶</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子群的定义与判定</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生成子群</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02105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子群的定义与判定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30</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子群判定定理</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6633B84-4E00-4EB5-8B34-4CAC27903E21}"/>
                  </a:ext>
                </a:extLst>
              </p:cNvPr>
              <p:cNvSpPr txBox="1"/>
              <p:nvPr/>
            </p:nvSpPr>
            <p:spPr>
              <a:xfrm>
                <a:off x="1116159" y="1705077"/>
                <a:ext cx="9959679" cy="714876"/>
              </a:xfrm>
              <a:prstGeom prst="rect">
                <a:avLst/>
              </a:prstGeom>
              <a:solidFill>
                <a:schemeClr val="accent5">
                  <a:lumMod val="20000"/>
                  <a:lumOff val="80000"/>
                </a:schemeClr>
              </a:solidFill>
            </p:spPr>
            <p:txBody>
              <a:bodyPr wrap="square" rtlCol="0">
                <a:spAutoFit/>
              </a:bodyPr>
              <a:lstStyle/>
              <a:p>
                <a:pPr>
                  <a:spcBef>
                    <a:spcPts val="600"/>
                  </a:spcBef>
                  <a:spcAft>
                    <a:spcPts val="600"/>
                  </a:spcAft>
                </a:pPr>
                <a:r>
                  <a:rPr lang="en-US" altLang="zh-CN" sz="2000" b="1">
                    <a:solidFill>
                      <a:schemeClr val="accent2">
                        <a:lumMod val="50000"/>
                      </a:schemeClr>
                    </a:solidFill>
                  </a:rPr>
                  <a:t>【</a:t>
                </a:r>
                <a:r>
                  <a:rPr lang="zh-CN" altLang="en-US" sz="2000" b="1">
                    <a:solidFill>
                      <a:schemeClr val="accent2">
                        <a:lumMod val="50000"/>
                      </a:schemeClr>
                    </a:solidFill>
                  </a:rPr>
                  <a:t>定理</a:t>
                </a:r>
                <a:r>
                  <a:rPr lang="en-US" altLang="zh-CN" sz="2000" b="1">
                    <a:solidFill>
                      <a:schemeClr val="accent2">
                        <a:lumMod val="50000"/>
                      </a:schemeClr>
                    </a:solidFill>
                  </a:rPr>
                  <a:t>】</a:t>
                </a:r>
                <a:r>
                  <a:rPr lang="zh-CN" altLang="en-US" sz="2000" b="1">
                    <a:solidFill>
                      <a:schemeClr val="accent2">
                        <a:lumMod val="50000"/>
                      </a:schemeClr>
                    </a:solidFill>
                  </a:rPr>
                  <a:t>子群判定定理一：群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的非空子集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oMath>
                </a14:m>
                <a:r>
                  <a:rPr lang="zh-CN" altLang="en-US" sz="2000" b="1">
                    <a:solidFill>
                      <a:schemeClr val="accent2">
                        <a:lumMod val="50000"/>
                      </a:schemeClr>
                    </a:solidFill>
                  </a:rPr>
                  <a:t>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的子群当且仅当：</a:t>
                </a:r>
                <a:r>
                  <a:rPr lang="en-US" altLang="zh-CN" sz="2000" b="1">
                    <a:solidFill>
                      <a:schemeClr val="accent2">
                        <a:lumMod val="50000"/>
                      </a:schemeClr>
                    </a:solidFill>
                  </a:rPr>
                  <a:t>(1)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oMath>
                </a14:m>
                <a:r>
                  <a:rPr lang="en-US" altLang="zh-CN" sz="2000" b="1">
                    <a:solidFill>
                      <a:schemeClr val="accent2">
                        <a:lumMod val="50000"/>
                      </a:schemeClr>
                    </a:solidFill>
                  </a:rPr>
                  <a:t>, </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𝒂</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oMath>
                </a14:m>
                <a:r>
                  <a:rPr lang="en-US" altLang="zh-CN" sz="2000" b="1">
                    <a:solidFill>
                      <a:schemeClr val="accent2">
                        <a:lumMod val="50000"/>
                      </a:schemeClr>
                    </a:solidFill>
                  </a:rPr>
                  <a:t>; </a:t>
                </a:r>
                <a:r>
                  <a:rPr lang="zh-CN" altLang="en-US" sz="2000" b="1">
                    <a:solidFill>
                      <a:schemeClr val="accent2">
                        <a:lumMod val="50000"/>
                      </a:schemeClr>
                    </a:solidFill>
                  </a:rPr>
                  <a:t>且</a:t>
                </a:r>
                <a:r>
                  <a:rPr lang="en-US" altLang="zh-CN" sz="2000" b="1">
                    <a:solidFill>
                      <a:schemeClr val="accent2">
                        <a:lumMod val="50000"/>
                      </a:schemeClr>
                    </a:solidFill>
                  </a:rPr>
                  <a:t>(2)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oMath>
                </a14:m>
                <a:r>
                  <a:rPr lang="zh-CN" altLang="en-US" sz="2000" b="1">
                    <a:solidFill>
                      <a:schemeClr val="accent2">
                        <a:lumMod val="50000"/>
                      </a:schemeClr>
                    </a:solidFill>
                  </a:rPr>
                  <a:t>。</a:t>
                </a:r>
              </a:p>
            </p:txBody>
          </p:sp>
        </mc:Choice>
        <mc:Fallback xmlns="">
          <p:sp>
            <p:nvSpPr>
              <p:cNvPr id="14" name="文本框 13">
                <a:extLst>
                  <a:ext uri="{FF2B5EF4-FFF2-40B4-BE49-F238E27FC236}">
                    <a16:creationId xmlns:a16="http://schemas.microsoft.com/office/drawing/2014/main" id="{36633B84-4E00-4EB5-8B34-4CAC27903E21}"/>
                  </a:ext>
                </a:extLst>
              </p:cNvPr>
              <p:cNvSpPr txBox="1">
                <a:spLocks noRot="1" noChangeAspect="1" noMove="1" noResize="1" noEditPoints="1" noAdjustHandles="1" noChangeArrowheads="1" noChangeShapeType="1" noTextEdit="1"/>
              </p:cNvSpPr>
              <p:nvPr/>
            </p:nvSpPr>
            <p:spPr>
              <a:xfrm>
                <a:off x="1116159" y="1705077"/>
                <a:ext cx="9959679" cy="714876"/>
              </a:xfrm>
              <a:prstGeom prst="rect">
                <a:avLst/>
              </a:prstGeom>
              <a:blipFill>
                <a:blip r:embed="rId2"/>
                <a:stretch>
                  <a:fillRect l="-612" t="-4274" r="-612" b="-14530"/>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ECB35B5D-8A91-4BB7-A640-8758A3797FB4}"/>
              </a:ext>
            </a:extLst>
          </p:cNvPr>
          <p:cNvSpPr txBox="1"/>
          <p:nvPr/>
        </p:nvSpPr>
        <p:spPr>
          <a:xfrm>
            <a:off x="1116158" y="2634000"/>
            <a:ext cx="1317997" cy="369332"/>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如何证明？</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D5BBD96-A3B5-4CC8-9B52-2F5F59573EF5}"/>
                  </a:ext>
                </a:extLst>
              </p:cNvPr>
              <p:cNvSpPr txBox="1"/>
              <p:nvPr/>
            </p:nvSpPr>
            <p:spPr>
              <a:xfrm>
                <a:off x="1116158" y="3991417"/>
                <a:ext cx="9959679" cy="407099"/>
              </a:xfrm>
              <a:prstGeom prst="rect">
                <a:avLst/>
              </a:prstGeom>
              <a:solidFill>
                <a:schemeClr val="accent5">
                  <a:lumMod val="20000"/>
                  <a:lumOff val="80000"/>
                </a:schemeClr>
              </a:solidFill>
            </p:spPr>
            <p:txBody>
              <a:bodyPr wrap="square" rtlCol="0">
                <a:spAutoFit/>
              </a:bodyPr>
              <a:lstStyle/>
              <a:p>
                <a:pPr>
                  <a:spcBef>
                    <a:spcPts val="600"/>
                  </a:spcBef>
                  <a:spcAft>
                    <a:spcPts val="600"/>
                  </a:spcAft>
                </a:pPr>
                <a:r>
                  <a:rPr lang="en-US" altLang="zh-CN" sz="2000" b="1">
                    <a:solidFill>
                      <a:schemeClr val="accent2">
                        <a:lumMod val="50000"/>
                      </a:schemeClr>
                    </a:solidFill>
                  </a:rPr>
                  <a:t>【</a:t>
                </a:r>
                <a:r>
                  <a:rPr lang="zh-CN" altLang="en-US" sz="2000" b="1">
                    <a:solidFill>
                      <a:schemeClr val="accent2">
                        <a:lumMod val="50000"/>
                      </a:schemeClr>
                    </a:solidFill>
                  </a:rPr>
                  <a:t>定理</a:t>
                </a:r>
                <a:r>
                  <a:rPr lang="en-US" altLang="zh-CN" sz="2000" b="1">
                    <a:solidFill>
                      <a:schemeClr val="accent2">
                        <a:lumMod val="50000"/>
                      </a:schemeClr>
                    </a:solidFill>
                  </a:rPr>
                  <a:t>】</a:t>
                </a:r>
                <a:r>
                  <a:rPr lang="zh-CN" altLang="en-US" sz="2000" b="1">
                    <a:solidFill>
                      <a:schemeClr val="accent2">
                        <a:lumMod val="50000"/>
                      </a:schemeClr>
                    </a:solidFill>
                  </a:rPr>
                  <a:t>子群判定定理二：群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的非空子集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oMath>
                </a14:m>
                <a:r>
                  <a:rPr lang="zh-CN" altLang="en-US" sz="2000" b="1">
                    <a:solidFill>
                      <a:schemeClr val="accent2">
                        <a:lumMod val="50000"/>
                      </a:schemeClr>
                    </a:solidFill>
                  </a:rPr>
                  <a:t>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的子群当且仅当</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𝒃</m:t>
                        </m:r>
                      </m:e>
                      <m: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p>
                    </m:sSup>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oMath>
                </a14:m>
                <a:r>
                  <a:rPr lang="zh-CN" altLang="en-US" sz="2000" b="1">
                    <a:solidFill>
                      <a:schemeClr val="accent2">
                        <a:lumMod val="50000"/>
                      </a:schemeClr>
                    </a:solidFill>
                  </a:rPr>
                  <a:t>。</a:t>
                </a:r>
              </a:p>
            </p:txBody>
          </p:sp>
        </mc:Choice>
        <mc:Fallback xmlns="">
          <p:sp>
            <p:nvSpPr>
              <p:cNvPr id="11" name="文本框 10">
                <a:extLst>
                  <a:ext uri="{FF2B5EF4-FFF2-40B4-BE49-F238E27FC236}">
                    <a16:creationId xmlns:a16="http://schemas.microsoft.com/office/drawing/2014/main" id="{AD5BBD96-A3B5-4CC8-9B52-2F5F59573EF5}"/>
                  </a:ext>
                </a:extLst>
              </p:cNvPr>
              <p:cNvSpPr txBox="1">
                <a:spLocks noRot="1" noChangeAspect="1" noMove="1" noResize="1" noEditPoints="1" noAdjustHandles="1" noChangeArrowheads="1" noChangeShapeType="1" noTextEdit="1"/>
              </p:cNvSpPr>
              <p:nvPr/>
            </p:nvSpPr>
            <p:spPr>
              <a:xfrm>
                <a:off x="1116158" y="3991417"/>
                <a:ext cx="9959679" cy="407099"/>
              </a:xfrm>
              <a:prstGeom prst="rect">
                <a:avLst/>
              </a:prstGeom>
              <a:blipFill>
                <a:blip r:embed="rId3"/>
                <a:stretch>
                  <a:fillRect l="-612" t="-7463" b="-25373"/>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9180CEAD-353D-4E8C-B3BE-4815392FB4F9}"/>
              </a:ext>
            </a:extLst>
          </p:cNvPr>
          <p:cNvSpPr txBox="1"/>
          <p:nvPr/>
        </p:nvSpPr>
        <p:spPr>
          <a:xfrm>
            <a:off x="1116157" y="4568776"/>
            <a:ext cx="1317997" cy="369332"/>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如何证明？</a:t>
            </a:r>
          </a:p>
        </p:txBody>
      </p:sp>
    </p:spTree>
    <p:extLst>
      <p:ext uri="{BB962C8B-B14F-4D97-AF65-F5344CB8AC3E}">
        <p14:creationId xmlns:p14="http://schemas.microsoft.com/office/powerpoint/2010/main" val="228669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子群的定义与判定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31</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子群判定证明举例</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440048F-2EC5-413C-BF0E-71567E7EB61E}"/>
                  </a:ext>
                </a:extLst>
              </p:cNvPr>
              <p:cNvSpPr txBox="1"/>
              <p:nvPr/>
            </p:nvSpPr>
            <p:spPr>
              <a:xfrm>
                <a:off x="986784" y="1536105"/>
                <a:ext cx="7920394" cy="400110"/>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rPr>
                  <a:t>证明：群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的非空有限子集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oMath>
                </a14:m>
                <a:r>
                  <a:rPr lang="zh-CN" altLang="en-US" sz="2000" b="1">
                    <a:solidFill>
                      <a:schemeClr val="accent2">
                        <a:lumMod val="50000"/>
                      </a:schemeClr>
                    </a:solidFill>
                  </a:rPr>
                  <a:t>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的子群当且仅当</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𝒂𝒃</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oMath>
                </a14:m>
                <a:r>
                  <a:rPr lang="zh-CN" altLang="en-US" sz="2000" b="1">
                    <a:solidFill>
                      <a:schemeClr val="accent2">
                        <a:lumMod val="50000"/>
                      </a:schemeClr>
                    </a:solidFill>
                  </a:rPr>
                  <a:t>。</a:t>
                </a:r>
              </a:p>
            </p:txBody>
          </p:sp>
        </mc:Choice>
        <mc:Fallback xmlns="">
          <p:sp>
            <p:nvSpPr>
              <p:cNvPr id="13" name="文本框 12">
                <a:extLst>
                  <a:ext uri="{FF2B5EF4-FFF2-40B4-BE49-F238E27FC236}">
                    <a16:creationId xmlns:a16="http://schemas.microsoft.com/office/drawing/2014/main" id="{9440048F-2EC5-413C-BF0E-71567E7EB61E}"/>
                  </a:ext>
                </a:extLst>
              </p:cNvPr>
              <p:cNvSpPr txBox="1">
                <a:spLocks noRot="1" noChangeAspect="1" noMove="1" noResize="1" noEditPoints="1" noAdjustHandles="1" noChangeArrowheads="1" noChangeShapeType="1" noTextEdit="1"/>
              </p:cNvSpPr>
              <p:nvPr/>
            </p:nvSpPr>
            <p:spPr>
              <a:xfrm>
                <a:off x="986784" y="1536105"/>
                <a:ext cx="7920394" cy="400110"/>
              </a:xfrm>
              <a:prstGeom prst="rect">
                <a:avLst/>
              </a:prstGeom>
              <a:blipFill>
                <a:blip r:embed="rId2"/>
                <a:stretch>
                  <a:fillRect l="-847" t="-9091" b="-25758"/>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346FC7D5-1405-4E91-9B72-550CFBEB7BA7}"/>
              </a:ext>
            </a:extLst>
          </p:cNvPr>
          <p:cNvPicPr>
            <a:picLocks noChangeAspect="1"/>
          </p:cNvPicPr>
          <p:nvPr/>
        </p:nvPicPr>
        <p:blipFill>
          <a:blip r:embed="rId3"/>
          <a:stretch>
            <a:fillRect/>
          </a:stretch>
        </p:blipFill>
        <p:spPr>
          <a:xfrm>
            <a:off x="986784" y="2402552"/>
            <a:ext cx="10122930" cy="1095242"/>
          </a:xfrm>
          <a:prstGeom prst="rect">
            <a:avLst/>
          </a:prstGeom>
        </p:spPr>
      </p:pic>
      <p:pic>
        <p:nvPicPr>
          <p:cNvPr id="6" name="图片 5">
            <a:extLst>
              <a:ext uri="{FF2B5EF4-FFF2-40B4-BE49-F238E27FC236}">
                <a16:creationId xmlns:a16="http://schemas.microsoft.com/office/drawing/2014/main" id="{21CDEB36-0363-46C0-ABFA-45E8C0BF222F}"/>
              </a:ext>
            </a:extLst>
          </p:cNvPr>
          <p:cNvPicPr>
            <a:picLocks noChangeAspect="1"/>
          </p:cNvPicPr>
          <p:nvPr/>
        </p:nvPicPr>
        <p:blipFill>
          <a:blip r:embed="rId4"/>
          <a:stretch>
            <a:fillRect/>
          </a:stretch>
        </p:blipFill>
        <p:spPr>
          <a:xfrm>
            <a:off x="986785" y="3802312"/>
            <a:ext cx="10122930" cy="1504435"/>
          </a:xfrm>
          <a:prstGeom prst="rect">
            <a:avLst/>
          </a:prstGeom>
        </p:spPr>
      </p:pic>
    </p:spTree>
    <p:extLst>
      <p:ext uri="{BB962C8B-B14F-4D97-AF65-F5344CB8AC3E}">
        <p14:creationId xmlns:p14="http://schemas.microsoft.com/office/powerpoint/2010/main" val="3054904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子群的定义与判定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32</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子群判定证明练习</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440048F-2EC5-413C-BF0E-71567E7EB61E}"/>
                  </a:ext>
                </a:extLst>
              </p:cNvPr>
              <p:cNvSpPr txBox="1"/>
              <p:nvPr/>
            </p:nvSpPr>
            <p:spPr>
              <a:xfrm>
                <a:off x="986783" y="1536105"/>
                <a:ext cx="10122929" cy="833177"/>
              </a:xfrm>
              <a:prstGeom prst="rect">
                <a:avLst/>
              </a:prstGeom>
              <a:solidFill>
                <a:schemeClr val="accent6">
                  <a:lumMod val="20000"/>
                  <a:lumOff val="80000"/>
                </a:schemeClr>
              </a:solidFill>
            </p:spPr>
            <p:txBody>
              <a:bodyPr wrap="square" rtlCol="0">
                <a:spAutoFit/>
              </a:bodyPr>
              <a:lstStyle/>
              <a:p>
                <a:pPr>
                  <a:lnSpc>
                    <a:spcPts val="3000"/>
                  </a:lnSpc>
                  <a:spcBef>
                    <a:spcPts val="600"/>
                  </a:spcBef>
                  <a:spcAft>
                    <a:spcPts val="600"/>
                  </a:spcAft>
                </a:pPr>
                <a:r>
                  <a:rPr lang="zh-CN" altLang="en-US" sz="2000" b="1">
                    <a:solidFill>
                      <a:schemeClr val="accent2">
                        <a:lumMod val="50000"/>
                      </a:schemeClr>
                    </a:solidFill>
                  </a:rPr>
                  <a:t>证明：定义群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a:t>
                </a:r>
                <a:r>
                  <a:rPr lang="zh-CN" altLang="en-US" sz="2000" b="1">
                    <a:solidFill>
                      <a:srgbClr val="C00000"/>
                    </a:solidFill>
                  </a:rPr>
                  <a:t>中心</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𝑪</m:t>
                    </m:r>
                    <m:r>
                      <a:rPr lang="en-US" altLang="zh-CN" sz="2000" b="1" i="1" smtClean="0">
                        <a:solidFill>
                          <a:schemeClr val="accent2">
                            <a:lumMod val="50000"/>
                          </a:schemeClr>
                        </a:solidFill>
                        <a:latin typeface="Cambria Math" panose="02040503050406030204" pitchFamily="18" charset="0"/>
                      </a:rPr>
                      <m:t>=</m:t>
                    </m:r>
                    <m:d>
                      <m:dPr>
                        <m:begChr m:val="{"/>
                        <m:endChr m:val="}"/>
                        <m:sep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e>
                      <m:e>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𝒙𝒂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𝒂𝒙</m:t>
                        </m:r>
                      </m:e>
                    </m:d>
                  </m:oMath>
                </a14:m>
                <a:r>
                  <a:rPr lang="zh-CN" altLang="en-US" sz="2000" b="1">
                    <a:solidFill>
                      <a:schemeClr val="accent2">
                        <a:lumMod val="50000"/>
                      </a:schemeClr>
                    </a:solidFill>
                  </a:rPr>
                  <a:t>，即</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𝑪</m:t>
                    </m:r>
                  </m:oMath>
                </a14:m>
                <a:r>
                  <a:rPr lang="zh-CN" altLang="en-US" sz="2000" b="1">
                    <a:solidFill>
                      <a:schemeClr val="accent2">
                        <a:lumMod val="50000"/>
                      </a:schemeClr>
                    </a:solidFill>
                  </a:rPr>
                  <a:t>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中那些与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的任何元素都可交换的元素构成的集合，证明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𝑪</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a:t>
                </a:r>
              </a:p>
            </p:txBody>
          </p:sp>
        </mc:Choice>
        <mc:Fallback xmlns="">
          <p:sp>
            <p:nvSpPr>
              <p:cNvPr id="13" name="文本框 12">
                <a:extLst>
                  <a:ext uri="{FF2B5EF4-FFF2-40B4-BE49-F238E27FC236}">
                    <a16:creationId xmlns:a16="http://schemas.microsoft.com/office/drawing/2014/main" id="{9440048F-2EC5-413C-BF0E-71567E7EB61E}"/>
                  </a:ext>
                </a:extLst>
              </p:cNvPr>
              <p:cNvSpPr txBox="1">
                <a:spLocks noRot="1" noChangeAspect="1" noMove="1" noResize="1" noEditPoints="1" noAdjustHandles="1" noChangeArrowheads="1" noChangeShapeType="1" noTextEdit="1"/>
              </p:cNvSpPr>
              <p:nvPr/>
            </p:nvSpPr>
            <p:spPr>
              <a:xfrm>
                <a:off x="986783" y="1536105"/>
                <a:ext cx="10122929" cy="833177"/>
              </a:xfrm>
              <a:prstGeom prst="rect">
                <a:avLst/>
              </a:prstGeom>
              <a:blipFill>
                <a:blip r:embed="rId2"/>
                <a:stretch>
                  <a:fillRect l="-663" r="-602" b="-116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69B0AD7-03B5-477C-90BA-B7A535F30BA4}"/>
                  </a:ext>
                </a:extLst>
              </p:cNvPr>
              <p:cNvSpPr txBox="1"/>
              <p:nvPr/>
            </p:nvSpPr>
            <p:spPr>
              <a:xfrm>
                <a:off x="986783" y="2954541"/>
                <a:ext cx="10037430" cy="1216680"/>
              </a:xfrm>
              <a:prstGeom prst="rect">
                <a:avLst/>
              </a:prstGeom>
              <a:solidFill>
                <a:schemeClr val="accent4">
                  <a:lumMod val="20000"/>
                  <a:lumOff val="80000"/>
                </a:schemeClr>
              </a:solidFill>
            </p:spPr>
            <p:txBody>
              <a:bodyPr wrap="square" rtlCol="0">
                <a:spAutoFit/>
              </a:bodyPr>
              <a:lstStyle>
                <a:defPPr>
                  <a:defRPr lang="zh-CN"/>
                </a:defPPr>
                <a:lvl1pPr>
                  <a:lnSpc>
                    <a:spcPts val="3000"/>
                  </a:lnSpc>
                  <a:spcBef>
                    <a:spcPts val="600"/>
                  </a:spcBef>
                  <a:spcAft>
                    <a:spcPts val="600"/>
                  </a:spcAft>
                  <a:defRPr sz="2000" b="1">
                    <a:solidFill>
                      <a:schemeClr val="accent2">
                        <a:lumMod val="50000"/>
                      </a:schemeClr>
                    </a:solidFill>
                  </a:defRPr>
                </a:lvl1pPr>
              </a:lstStyle>
              <a:p>
                <a:r>
                  <a:rPr lang="en-US" altLang="zh-CN"/>
                  <a:t>【</a:t>
                </a:r>
                <a:r>
                  <a:rPr lang="zh-CN" altLang="en-US"/>
                  <a:t>提示</a:t>
                </a:r>
                <a:r>
                  <a:rPr lang="en-US" altLang="zh-CN"/>
                  <a:t>】</a:t>
                </a:r>
                <a:r>
                  <a:rPr lang="zh-CN" altLang="en-US"/>
                  <a:t>：首先</a:t>
                </a:r>
                <a14:m>
                  <m:oMath xmlns:m="http://schemas.openxmlformats.org/officeDocument/2006/math">
                    <m:r>
                      <a:rPr lang="en-US" altLang="zh-CN" b="1" i="1" smtClean="0">
                        <a:latin typeface="Cambria Math" panose="02040503050406030204" pitchFamily="18" charset="0"/>
                      </a:rPr>
                      <m:t>𝑪</m:t>
                    </m:r>
                  </m:oMath>
                </a14:m>
                <a:r>
                  <a:rPr lang="zh-CN" altLang="en-US"/>
                  <a:t>是否是非空集？哪个元素一定属于</a:t>
                </a:r>
                <a14:m>
                  <m:oMath xmlns:m="http://schemas.openxmlformats.org/officeDocument/2006/math">
                    <m:r>
                      <a:rPr lang="en-US" altLang="zh-CN" b="1" i="1" smtClean="0">
                        <a:latin typeface="Cambria Math" panose="02040503050406030204" pitchFamily="18" charset="0"/>
                      </a:rPr>
                      <m:t>𝑪</m:t>
                    </m:r>
                  </m:oMath>
                </a14:m>
                <a:r>
                  <a:rPr lang="zh-CN" altLang="en-US"/>
                  <a:t>？其次，如何运用子群的判定定理证明</a:t>
                </a:r>
                <a14:m>
                  <m:oMath xmlns:m="http://schemas.openxmlformats.org/officeDocument/2006/math">
                    <m:r>
                      <a:rPr lang="en-US" altLang="zh-CN" b="1" i="1" smtClean="0">
                        <a:latin typeface="Cambria Math" panose="02040503050406030204" pitchFamily="18" charset="0"/>
                      </a:rPr>
                      <m:t>𝑪</m:t>
                    </m:r>
                  </m:oMath>
                </a14:m>
                <a:r>
                  <a:rPr lang="zh-CN" altLang="en-US"/>
                  <a:t>是</a:t>
                </a:r>
                <a14:m>
                  <m:oMath xmlns:m="http://schemas.openxmlformats.org/officeDocument/2006/math">
                    <m:r>
                      <a:rPr lang="en-US" altLang="zh-CN" b="1" i="1" smtClean="0">
                        <a:latin typeface="Cambria Math" panose="02040503050406030204" pitchFamily="18" charset="0"/>
                      </a:rPr>
                      <m:t>𝑮</m:t>
                    </m:r>
                  </m:oMath>
                </a14:m>
                <a:r>
                  <a:rPr lang="zh-CN" altLang="en-US"/>
                  <a:t>的子群，例如利用子群判定定理二，如何证明对任意</a:t>
                </a:r>
                <a14:m>
                  <m:oMath xmlns:m="http://schemas.openxmlformats.org/officeDocument/2006/math">
                    <m:r>
                      <a:rPr lang="en-US" altLang="zh-CN" b="1" i="1" smtClean="0">
                        <a:latin typeface="Cambria Math" panose="02040503050406030204" pitchFamily="18" charset="0"/>
                      </a:rPr>
                      <m:t>𝒂</m:t>
                    </m:r>
                    <m:r>
                      <a:rPr lang="en-US" altLang="zh-CN" b="1" i="1" smtClean="0">
                        <a:latin typeface="Cambria Math" panose="02040503050406030204" pitchFamily="18" charset="0"/>
                      </a:rPr>
                      <m:t>, </m:t>
                    </m:r>
                    <m:r>
                      <a:rPr lang="en-US" altLang="zh-CN" b="1" i="1" smtClean="0">
                        <a:latin typeface="Cambria Math" panose="02040503050406030204" pitchFamily="18" charset="0"/>
                      </a:rPr>
                      <m:t>𝒃</m:t>
                    </m:r>
                    <m:r>
                      <a:rPr lang="en-US" altLang="zh-CN" b="1" i="1" smtClean="0">
                        <a:latin typeface="Cambria Math" panose="02040503050406030204" pitchFamily="18" charset="0"/>
                      </a:rPr>
                      <m:t>∈</m:t>
                    </m:r>
                    <m:r>
                      <a:rPr lang="en-US" altLang="zh-CN" b="1" i="1" smtClean="0">
                        <a:latin typeface="Cambria Math" panose="02040503050406030204" pitchFamily="18" charset="0"/>
                      </a:rPr>
                      <m:t>𝑪</m:t>
                    </m:r>
                  </m:oMath>
                </a14:m>
                <a:r>
                  <a:rPr lang="zh-CN" altLang="en-US"/>
                  <a:t>，都有</a:t>
                </a:r>
                <a14:m>
                  <m:oMath xmlns:m="http://schemas.openxmlformats.org/officeDocument/2006/math">
                    <m:r>
                      <a:rPr lang="en-US" altLang="zh-CN" b="1" i="1" smtClean="0">
                        <a:latin typeface="Cambria Math" panose="02040503050406030204" pitchFamily="18" charset="0"/>
                      </a:rPr>
                      <m:t>𝒂</m:t>
                    </m:r>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𝒃</m:t>
                        </m:r>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𝑪</m:t>
                    </m:r>
                  </m:oMath>
                </a14:m>
                <a:r>
                  <a:rPr lang="zh-CN" altLang="en-US"/>
                  <a:t>？或者利用子群判定定理一，证明对任意</a:t>
                </a:r>
                <a14:m>
                  <m:oMath xmlns:m="http://schemas.openxmlformats.org/officeDocument/2006/math">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a:latin typeface="Cambria Math" panose="02040503050406030204" pitchFamily="18" charset="0"/>
                      </a:rPr>
                      <m:t>𝑪</m:t>
                    </m:r>
                  </m:oMath>
                </a14:m>
                <a:r>
                  <a:rPr lang="zh-CN" altLang="en-US"/>
                  <a:t>有</a:t>
                </a:r>
                <a14:m>
                  <m:oMath xmlns:m="http://schemas.openxmlformats.org/officeDocument/2006/math">
                    <m:sSup>
                      <m:sSupPr>
                        <m:ctrlPr>
                          <a:rPr lang="en-US" altLang="zh-CN" i="1" smtClean="0">
                            <a:latin typeface="Cambria Math" panose="02040503050406030204" pitchFamily="18" charset="0"/>
                          </a:rPr>
                        </m:ctrlPr>
                      </m:sSupPr>
                      <m:e>
                        <m:r>
                          <a:rPr lang="en-US" altLang="zh-CN" b="1" i="1" smtClean="0">
                            <a:latin typeface="Cambria Math" panose="02040503050406030204" pitchFamily="18" charset="0"/>
                          </a:rPr>
                          <m:t>𝒂</m:t>
                        </m:r>
                      </m:e>
                      <m:sup>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p>
                    </m:sSup>
                    <m:r>
                      <a:rPr lang="en-US" altLang="zh-CN" b="1" i="1" smtClean="0">
                        <a:latin typeface="Cambria Math" panose="02040503050406030204" pitchFamily="18" charset="0"/>
                      </a:rPr>
                      <m:t>∈</m:t>
                    </m:r>
                    <m:r>
                      <a:rPr lang="en-US" altLang="zh-CN" b="1" i="1" smtClean="0">
                        <a:latin typeface="Cambria Math" panose="02040503050406030204" pitchFamily="18" charset="0"/>
                      </a:rPr>
                      <m:t>𝑪</m:t>
                    </m:r>
                  </m:oMath>
                </a14:m>
                <a:r>
                  <a:rPr lang="zh-CN" altLang="en-US"/>
                  <a:t>，以及对任意</a:t>
                </a:r>
                <a14:m>
                  <m:oMath xmlns:m="http://schemas.openxmlformats.org/officeDocument/2006/math">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𝒃</m:t>
                    </m:r>
                    <m:r>
                      <a:rPr lang="en-US" altLang="zh-CN" b="1" i="1" smtClean="0">
                        <a:latin typeface="Cambria Math" panose="02040503050406030204" pitchFamily="18" charset="0"/>
                      </a:rPr>
                      <m:t>∈</m:t>
                    </m:r>
                    <m:r>
                      <a:rPr lang="en-US" altLang="zh-CN" b="1" i="1">
                        <a:latin typeface="Cambria Math" panose="02040503050406030204" pitchFamily="18" charset="0"/>
                      </a:rPr>
                      <m:t>𝑪</m:t>
                    </m:r>
                  </m:oMath>
                </a14:m>
                <a:r>
                  <a:rPr lang="zh-CN" altLang="en-US"/>
                  <a:t>有</a:t>
                </a:r>
                <a14:m>
                  <m:oMath xmlns:m="http://schemas.openxmlformats.org/officeDocument/2006/math">
                    <m:r>
                      <a:rPr lang="en-US" altLang="zh-CN" b="1" i="1" smtClean="0">
                        <a:latin typeface="Cambria Math" panose="02040503050406030204" pitchFamily="18" charset="0"/>
                      </a:rPr>
                      <m:t>𝒂𝒃</m:t>
                    </m:r>
                    <m:r>
                      <a:rPr lang="en-US" altLang="zh-CN" b="1" i="1" smtClean="0">
                        <a:latin typeface="Cambria Math" panose="02040503050406030204" pitchFamily="18" charset="0"/>
                      </a:rPr>
                      <m:t>∈</m:t>
                    </m:r>
                    <m:r>
                      <a:rPr lang="en-US" altLang="zh-CN" b="1" i="1" smtClean="0">
                        <a:latin typeface="Cambria Math" panose="02040503050406030204" pitchFamily="18" charset="0"/>
                      </a:rPr>
                      <m:t>𝑪</m:t>
                    </m:r>
                  </m:oMath>
                </a14:m>
                <a:r>
                  <a:rPr lang="zh-CN" altLang="en-US"/>
                  <a:t>？</a:t>
                </a:r>
              </a:p>
            </p:txBody>
          </p:sp>
        </mc:Choice>
        <mc:Fallback xmlns="">
          <p:sp>
            <p:nvSpPr>
              <p:cNvPr id="2" name="文本框 1">
                <a:extLst>
                  <a:ext uri="{FF2B5EF4-FFF2-40B4-BE49-F238E27FC236}">
                    <a16:creationId xmlns:a16="http://schemas.microsoft.com/office/drawing/2014/main" id="{669B0AD7-03B5-477C-90BA-B7A535F30BA4}"/>
                  </a:ext>
                </a:extLst>
              </p:cNvPr>
              <p:cNvSpPr txBox="1">
                <a:spLocks noRot="1" noChangeAspect="1" noMove="1" noResize="1" noEditPoints="1" noAdjustHandles="1" noChangeArrowheads="1" noChangeShapeType="1" noTextEdit="1"/>
              </p:cNvSpPr>
              <p:nvPr/>
            </p:nvSpPr>
            <p:spPr>
              <a:xfrm>
                <a:off x="986783" y="2954541"/>
                <a:ext cx="10037430" cy="1216680"/>
              </a:xfrm>
              <a:prstGeom prst="rect">
                <a:avLst/>
              </a:prstGeom>
              <a:blipFill>
                <a:blip r:embed="rId3"/>
                <a:stretch>
                  <a:fillRect l="-668" r="-608" b="-85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3496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子群的定义与判定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33</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子群判定证明练习</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440048F-2EC5-413C-BF0E-71567E7EB61E}"/>
                  </a:ext>
                </a:extLst>
              </p:cNvPr>
              <p:cNvSpPr txBox="1"/>
              <p:nvPr/>
            </p:nvSpPr>
            <p:spPr>
              <a:xfrm>
                <a:off x="986783" y="1536105"/>
                <a:ext cx="10122929" cy="833177"/>
              </a:xfrm>
              <a:prstGeom prst="rect">
                <a:avLst/>
              </a:prstGeom>
              <a:solidFill>
                <a:schemeClr val="accent6">
                  <a:lumMod val="20000"/>
                  <a:lumOff val="80000"/>
                </a:schemeClr>
              </a:solidFill>
            </p:spPr>
            <p:txBody>
              <a:bodyPr wrap="square" rtlCol="0">
                <a:spAutoFit/>
              </a:bodyPr>
              <a:lstStyle/>
              <a:p>
                <a:pPr>
                  <a:lnSpc>
                    <a:spcPts val="3000"/>
                  </a:lnSpc>
                  <a:spcBef>
                    <a:spcPts val="600"/>
                  </a:spcBef>
                  <a:spcAft>
                    <a:spcPts val="600"/>
                  </a:spcAft>
                </a:pPr>
                <a:r>
                  <a:rPr lang="zh-CN" altLang="en-US" sz="2000" b="1">
                    <a:solidFill>
                      <a:schemeClr val="accent2">
                        <a:lumMod val="50000"/>
                      </a:schemeClr>
                    </a:solidFill>
                  </a:rPr>
                  <a:t>证明：定义群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a:t>
                </a:r>
                <a:r>
                  <a:rPr lang="zh-CN" altLang="en-US" sz="2000" b="1">
                    <a:solidFill>
                      <a:srgbClr val="C00000"/>
                    </a:solidFill>
                  </a:rPr>
                  <a:t>中心</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𝑪</m:t>
                    </m:r>
                    <m:r>
                      <a:rPr lang="en-US" altLang="zh-CN" sz="2000" b="1" i="1" smtClean="0">
                        <a:solidFill>
                          <a:schemeClr val="accent2">
                            <a:lumMod val="50000"/>
                          </a:schemeClr>
                        </a:solidFill>
                        <a:latin typeface="Cambria Math" panose="02040503050406030204" pitchFamily="18" charset="0"/>
                      </a:rPr>
                      <m:t>=</m:t>
                    </m:r>
                    <m:d>
                      <m:dPr>
                        <m:begChr m:val="{"/>
                        <m:endChr m:val="}"/>
                        <m:sep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e>
                      <m:e>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𝒙𝒂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𝒂𝒙</m:t>
                        </m:r>
                      </m:e>
                    </m:d>
                  </m:oMath>
                </a14:m>
                <a:r>
                  <a:rPr lang="zh-CN" altLang="en-US" sz="2000" b="1">
                    <a:solidFill>
                      <a:schemeClr val="accent2">
                        <a:lumMod val="50000"/>
                      </a:schemeClr>
                    </a:solidFill>
                  </a:rPr>
                  <a:t>，即</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𝑪</m:t>
                    </m:r>
                  </m:oMath>
                </a14:m>
                <a:r>
                  <a:rPr lang="zh-CN" altLang="en-US" sz="2000" b="1">
                    <a:solidFill>
                      <a:schemeClr val="accent2">
                        <a:lumMod val="50000"/>
                      </a:schemeClr>
                    </a:solidFill>
                  </a:rPr>
                  <a:t>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中那些与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的任何元素都可交换的元素构成的集合，证明</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𝑪</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a:t>
                </a:r>
              </a:p>
            </p:txBody>
          </p:sp>
        </mc:Choice>
        <mc:Fallback xmlns="">
          <p:sp>
            <p:nvSpPr>
              <p:cNvPr id="13" name="文本框 12">
                <a:extLst>
                  <a:ext uri="{FF2B5EF4-FFF2-40B4-BE49-F238E27FC236}">
                    <a16:creationId xmlns:a16="http://schemas.microsoft.com/office/drawing/2014/main" id="{9440048F-2EC5-413C-BF0E-71567E7EB61E}"/>
                  </a:ext>
                </a:extLst>
              </p:cNvPr>
              <p:cNvSpPr txBox="1">
                <a:spLocks noRot="1" noChangeAspect="1" noMove="1" noResize="1" noEditPoints="1" noAdjustHandles="1" noChangeArrowheads="1" noChangeShapeType="1" noTextEdit="1"/>
              </p:cNvSpPr>
              <p:nvPr/>
            </p:nvSpPr>
            <p:spPr>
              <a:xfrm>
                <a:off x="986783" y="1536105"/>
                <a:ext cx="10122929" cy="833177"/>
              </a:xfrm>
              <a:prstGeom prst="rect">
                <a:avLst/>
              </a:prstGeom>
              <a:blipFill>
                <a:blip r:embed="rId2"/>
                <a:stretch>
                  <a:fillRect l="-663" r="-602" b="-11679"/>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A35A7CF-52C0-4DC5-854D-194BCC1B1E07}"/>
              </a:ext>
            </a:extLst>
          </p:cNvPr>
          <p:cNvPicPr>
            <a:picLocks noChangeAspect="1"/>
          </p:cNvPicPr>
          <p:nvPr/>
        </p:nvPicPr>
        <p:blipFill>
          <a:blip r:embed="rId3"/>
          <a:stretch>
            <a:fillRect/>
          </a:stretch>
        </p:blipFill>
        <p:spPr>
          <a:xfrm>
            <a:off x="986783" y="2902007"/>
            <a:ext cx="10122929" cy="2631318"/>
          </a:xfrm>
          <a:prstGeom prst="rect">
            <a:avLst/>
          </a:prstGeom>
        </p:spPr>
      </p:pic>
    </p:spTree>
    <p:extLst>
      <p:ext uri="{BB962C8B-B14F-4D97-AF65-F5344CB8AC3E}">
        <p14:creationId xmlns:p14="http://schemas.microsoft.com/office/powerpoint/2010/main" val="1006249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34</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448010"/>
            <a:ext cx="4733731" cy="3854901"/>
          </a:xfrm>
          <a:prstGeom prst="rect">
            <a:avLst/>
          </a:prstGeom>
          <a:noFill/>
        </p:spPr>
        <p:txBody>
          <a:bodyPr wrap="square" rtlCol="0">
            <a:spAutoFit/>
          </a:bodyPr>
          <a:lstStyle/>
          <a:p>
            <a:pPr>
              <a:lnSpc>
                <a:spcPct val="200000"/>
              </a:lnSpc>
            </a:pPr>
            <a:r>
              <a:rPr lang="zh-CN" altLang="en-US" sz="3200" b="1">
                <a:solidFill>
                  <a:schemeClr val="bg1">
                    <a:lumMod val="95000"/>
                  </a:schemeClr>
                </a:solidFill>
                <a:latin typeface="仿宋" panose="02010609060101010101" pitchFamily="49" charset="-122"/>
                <a:ea typeface="仿宋" panose="02010609060101010101" pitchFamily="49" charset="-122"/>
              </a:rPr>
              <a:t>群的定义与基本性质</a:t>
            </a:r>
            <a:endParaRPr lang="en-US" altLang="zh-CN" sz="32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1">
                    <a:lumMod val="95000"/>
                  </a:schemeClr>
                </a:solidFill>
                <a:latin typeface="仿宋" panose="02010609060101010101" pitchFamily="49" charset="-122"/>
                <a:ea typeface="仿宋" panose="02010609060101010101" pitchFamily="49" charset="-122"/>
              </a:rPr>
              <a:t>群元素的阶</a:t>
            </a:r>
            <a:endParaRPr lang="en-US" altLang="zh-CN" sz="32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bg1">
                    <a:lumMod val="95000"/>
                  </a:schemeClr>
                </a:solidFill>
                <a:latin typeface="仿宋" panose="02010609060101010101" pitchFamily="49" charset="-122"/>
                <a:ea typeface="仿宋" panose="02010609060101010101" pitchFamily="49" charset="-122"/>
              </a:rPr>
              <a:t>子群的定义与判定</a:t>
            </a:r>
            <a:endParaRPr lang="en-US" altLang="zh-CN" sz="3200" b="1">
              <a:solidFill>
                <a:schemeClr val="bg1">
                  <a:lumMod val="95000"/>
                </a:schemeClr>
              </a:solidFill>
              <a:latin typeface="仿宋" panose="02010609060101010101" pitchFamily="49" charset="-122"/>
              <a:ea typeface="仿宋" panose="02010609060101010101" pitchFamily="49" charset="-122"/>
            </a:endParaRPr>
          </a:p>
          <a:p>
            <a:pPr>
              <a:lnSpc>
                <a:spcPct val="2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生成子群</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33176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生成子群</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35</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子群的交</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440048F-2EC5-413C-BF0E-71567E7EB61E}"/>
                  </a:ext>
                </a:extLst>
              </p:cNvPr>
              <p:cNvSpPr txBox="1"/>
              <p:nvPr/>
            </p:nvSpPr>
            <p:spPr>
              <a:xfrm>
                <a:off x="866166" y="1950752"/>
                <a:ext cx="10459663" cy="448456"/>
              </a:xfrm>
              <a:prstGeom prst="rect">
                <a:avLst/>
              </a:prstGeom>
              <a:solidFill>
                <a:schemeClr val="accent6">
                  <a:lumMod val="20000"/>
                  <a:lumOff val="80000"/>
                </a:schemeClr>
              </a:solidFill>
            </p:spPr>
            <p:txBody>
              <a:bodyPr wrap="square" rtlCol="0">
                <a:spAutoFit/>
              </a:bodyPr>
              <a:lstStyle/>
              <a:p>
                <a:pPr>
                  <a:lnSpc>
                    <a:spcPts val="3000"/>
                  </a:lnSpc>
                  <a:spcBef>
                    <a:spcPts val="600"/>
                  </a:spcBef>
                  <a:spcAft>
                    <a:spcPts val="600"/>
                  </a:spcAft>
                </a:pP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是群，且</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en-US" altLang="zh-CN" sz="2000" b="1">
                    <a:solidFill>
                      <a:schemeClr val="accent2">
                        <a:lumMod val="50000"/>
                      </a:schemeClr>
                    </a:solidFill>
                  </a:rPr>
                  <a:t>,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𝑲</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，证明：</a:t>
                </a:r>
                <a:r>
                  <a:rPr lang="en-US" altLang="zh-CN" sz="2000" b="1">
                    <a:solidFill>
                      <a:schemeClr val="accent2">
                        <a:lumMod val="50000"/>
                      </a:schemeClr>
                    </a:solidFill>
                  </a:rPr>
                  <a:t>(1)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𝑲</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a:t>
                </a:r>
                <a:r>
                  <a:rPr lang="en-US" altLang="zh-CN" sz="2000" b="1">
                    <a:solidFill>
                      <a:schemeClr val="accent2">
                        <a:lumMod val="50000"/>
                      </a:schemeClr>
                    </a:solidFill>
                  </a:rPr>
                  <a:t>(2)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𝑲</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当且仅当</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𝑯</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𝑲</m:t>
                    </m:r>
                  </m:oMath>
                </a14:m>
                <a:r>
                  <a:rPr lang="zh-CN" altLang="en-US" sz="2000" b="1">
                    <a:solidFill>
                      <a:schemeClr val="accent2">
                        <a:lumMod val="50000"/>
                      </a:schemeClr>
                    </a:solidFill>
                  </a:rPr>
                  <a:t>或</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𝑲</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𝑯</m:t>
                    </m:r>
                  </m:oMath>
                </a14:m>
                <a:r>
                  <a:rPr lang="zh-CN" altLang="en-US" sz="2000" b="1">
                    <a:solidFill>
                      <a:schemeClr val="accent2">
                        <a:lumMod val="50000"/>
                      </a:schemeClr>
                    </a:solidFill>
                  </a:rPr>
                  <a:t>。</a:t>
                </a:r>
              </a:p>
            </p:txBody>
          </p:sp>
        </mc:Choice>
        <mc:Fallback xmlns="">
          <p:sp>
            <p:nvSpPr>
              <p:cNvPr id="13" name="文本框 12">
                <a:extLst>
                  <a:ext uri="{FF2B5EF4-FFF2-40B4-BE49-F238E27FC236}">
                    <a16:creationId xmlns:a16="http://schemas.microsoft.com/office/drawing/2014/main" id="{9440048F-2EC5-413C-BF0E-71567E7EB61E}"/>
                  </a:ext>
                </a:extLst>
              </p:cNvPr>
              <p:cNvSpPr txBox="1">
                <a:spLocks noRot="1" noChangeAspect="1" noMove="1" noResize="1" noEditPoints="1" noAdjustHandles="1" noChangeArrowheads="1" noChangeShapeType="1" noTextEdit="1"/>
              </p:cNvSpPr>
              <p:nvPr/>
            </p:nvSpPr>
            <p:spPr>
              <a:xfrm>
                <a:off x="866166" y="1950752"/>
                <a:ext cx="10459663" cy="448456"/>
              </a:xfrm>
              <a:prstGeom prst="rect">
                <a:avLst/>
              </a:prstGeom>
              <a:blipFill>
                <a:blip r:embed="rId2"/>
                <a:stretch>
                  <a:fillRect l="-583" r="-3030" b="-229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69B0AD7-03B5-477C-90BA-B7A535F30BA4}"/>
                  </a:ext>
                </a:extLst>
              </p:cNvPr>
              <p:cNvSpPr txBox="1"/>
              <p:nvPr/>
            </p:nvSpPr>
            <p:spPr>
              <a:xfrm>
                <a:off x="866166" y="1261109"/>
                <a:ext cx="8262472" cy="449418"/>
              </a:xfrm>
              <a:prstGeom prst="rect">
                <a:avLst/>
              </a:prstGeom>
              <a:solidFill>
                <a:schemeClr val="accent4">
                  <a:lumMod val="20000"/>
                  <a:lumOff val="80000"/>
                </a:schemeClr>
              </a:solidFill>
            </p:spPr>
            <p:txBody>
              <a:bodyPr wrap="square" rtlCol="0">
                <a:spAutoFit/>
              </a:bodyPr>
              <a:lstStyle>
                <a:defPPr>
                  <a:defRPr lang="zh-CN"/>
                </a:defPPr>
                <a:lvl1pPr>
                  <a:lnSpc>
                    <a:spcPts val="3000"/>
                  </a:lnSpc>
                  <a:spcBef>
                    <a:spcPts val="600"/>
                  </a:spcBef>
                  <a:spcAft>
                    <a:spcPts val="600"/>
                  </a:spcAft>
                  <a:defRPr sz="2000" b="1">
                    <a:solidFill>
                      <a:schemeClr val="accent2">
                        <a:lumMod val="50000"/>
                      </a:schemeClr>
                    </a:solidFill>
                  </a:defRPr>
                </a:lvl1pPr>
              </a:lstStyle>
              <a:p>
                <a:r>
                  <a:rPr lang="zh-CN" altLang="en-US"/>
                  <a:t>简单地说，群</a:t>
                </a:r>
                <a14:m>
                  <m:oMath xmlns:m="http://schemas.openxmlformats.org/officeDocument/2006/math">
                    <m:r>
                      <a:rPr lang="en-US" altLang="zh-CN" b="1" i="1" smtClean="0">
                        <a:latin typeface="Cambria Math" panose="02040503050406030204" pitchFamily="18" charset="0"/>
                      </a:rPr>
                      <m:t>𝑮</m:t>
                    </m:r>
                  </m:oMath>
                </a14:m>
                <a:r>
                  <a:rPr lang="zh-CN" altLang="en-US"/>
                  <a:t>的一个子集的</a:t>
                </a:r>
                <a:r>
                  <a:rPr lang="zh-CN" altLang="en-US">
                    <a:solidFill>
                      <a:srgbClr val="C00000"/>
                    </a:solidFill>
                  </a:rPr>
                  <a:t>生成子群</a:t>
                </a:r>
                <a:r>
                  <a:rPr lang="zh-CN" altLang="en-US"/>
                  <a:t>就是包含这个子集的最小的子群</a:t>
                </a:r>
              </a:p>
            </p:txBody>
          </p:sp>
        </mc:Choice>
        <mc:Fallback xmlns="">
          <p:sp>
            <p:nvSpPr>
              <p:cNvPr id="2" name="文本框 1">
                <a:extLst>
                  <a:ext uri="{FF2B5EF4-FFF2-40B4-BE49-F238E27FC236}">
                    <a16:creationId xmlns:a16="http://schemas.microsoft.com/office/drawing/2014/main" id="{669B0AD7-03B5-477C-90BA-B7A535F30BA4}"/>
                  </a:ext>
                </a:extLst>
              </p:cNvPr>
              <p:cNvSpPr txBox="1">
                <a:spLocks noRot="1" noChangeAspect="1" noMove="1" noResize="1" noEditPoints="1" noAdjustHandles="1" noChangeArrowheads="1" noChangeShapeType="1" noTextEdit="1"/>
              </p:cNvSpPr>
              <p:nvPr/>
            </p:nvSpPr>
            <p:spPr>
              <a:xfrm>
                <a:off x="866166" y="1261109"/>
                <a:ext cx="8262472" cy="449418"/>
              </a:xfrm>
              <a:prstGeom prst="rect">
                <a:avLst/>
              </a:prstGeom>
              <a:blipFill>
                <a:blip r:embed="rId3"/>
                <a:stretch>
                  <a:fillRect l="-738" b="-2297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0AD43FFD-1BD3-4400-A2C3-75C9E2A90459}"/>
              </a:ext>
            </a:extLst>
          </p:cNvPr>
          <p:cNvPicPr>
            <a:picLocks noChangeAspect="1"/>
          </p:cNvPicPr>
          <p:nvPr/>
        </p:nvPicPr>
        <p:blipFill>
          <a:blip r:embed="rId4"/>
          <a:stretch>
            <a:fillRect/>
          </a:stretch>
        </p:blipFill>
        <p:spPr>
          <a:xfrm>
            <a:off x="866166" y="2484286"/>
            <a:ext cx="10459663" cy="1107494"/>
          </a:xfrm>
          <a:prstGeom prst="rect">
            <a:avLst/>
          </a:prstGeom>
        </p:spPr>
      </p:pic>
      <p:pic>
        <p:nvPicPr>
          <p:cNvPr id="11" name="图片 10">
            <a:extLst>
              <a:ext uri="{FF2B5EF4-FFF2-40B4-BE49-F238E27FC236}">
                <a16:creationId xmlns:a16="http://schemas.microsoft.com/office/drawing/2014/main" id="{E165416D-14E6-49E2-998C-459E8D300A7D}"/>
              </a:ext>
            </a:extLst>
          </p:cNvPr>
          <p:cNvPicPr>
            <a:picLocks noChangeAspect="1"/>
          </p:cNvPicPr>
          <p:nvPr/>
        </p:nvPicPr>
        <p:blipFill>
          <a:blip r:embed="rId5"/>
          <a:stretch>
            <a:fillRect/>
          </a:stretch>
        </p:blipFill>
        <p:spPr>
          <a:xfrm>
            <a:off x="866166" y="3591780"/>
            <a:ext cx="10459663" cy="2695533"/>
          </a:xfrm>
          <a:prstGeom prst="rect">
            <a:avLst/>
          </a:prstGeom>
        </p:spPr>
      </p:pic>
    </p:spTree>
    <p:extLst>
      <p:ext uri="{BB962C8B-B14F-4D97-AF65-F5344CB8AC3E}">
        <p14:creationId xmlns:p14="http://schemas.microsoft.com/office/powerpoint/2010/main" val="426943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生成子群</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36</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生成子群的定义</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69B0AD7-03B5-477C-90BA-B7A535F30BA4}"/>
                  </a:ext>
                </a:extLst>
              </p:cNvPr>
              <p:cNvSpPr txBox="1"/>
              <p:nvPr/>
            </p:nvSpPr>
            <p:spPr>
              <a:xfrm>
                <a:off x="937427" y="1551064"/>
                <a:ext cx="8262472" cy="449418"/>
              </a:xfrm>
              <a:prstGeom prst="rect">
                <a:avLst/>
              </a:prstGeom>
              <a:solidFill>
                <a:schemeClr val="accent4">
                  <a:lumMod val="20000"/>
                  <a:lumOff val="80000"/>
                </a:schemeClr>
              </a:solidFill>
            </p:spPr>
            <p:txBody>
              <a:bodyPr wrap="square" rtlCol="0">
                <a:spAutoFit/>
              </a:bodyPr>
              <a:lstStyle>
                <a:defPPr>
                  <a:defRPr lang="zh-CN"/>
                </a:defPPr>
                <a:lvl1pPr>
                  <a:lnSpc>
                    <a:spcPts val="3000"/>
                  </a:lnSpc>
                  <a:spcBef>
                    <a:spcPts val="600"/>
                  </a:spcBef>
                  <a:spcAft>
                    <a:spcPts val="600"/>
                  </a:spcAft>
                  <a:defRPr sz="2000" b="1">
                    <a:solidFill>
                      <a:schemeClr val="accent2">
                        <a:lumMod val="50000"/>
                      </a:schemeClr>
                    </a:solidFill>
                  </a:defRPr>
                </a:lvl1pPr>
              </a:lstStyle>
              <a:p>
                <a:r>
                  <a:rPr lang="zh-CN" altLang="en-US"/>
                  <a:t>简单地说，群</a:t>
                </a:r>
                <a14:m>
                  <m:oMath xmlns:m="http://schemas.openxmlformats.org/officeDocument/2006/math">
                    <m:r>
                      <a:rPr lang="en-US" altLang="zh-CN" b="1" i="1" smtClean="0">
                        <a:latin typeface="Cambria Math" panose="02040503050406030204" pitchFamily="18" charset="0"/>
                      </a:rPr>
                      <m:t>𝑮</m:t>
                    </m:r>
                  </m:oMath>
                </a14:m>
                <a:r>
                  <a:rPr lang="zh-CN" altLang="en-US"/>
                  <a:t>的一个子集的</a:t>
                </a:r>
                <a:r>
                  <a:rPr lang="zh-CN" altLang="en-US">
                    <a:solidFill>
                      <a:srgbClr val="C00000"/>
                    </a:solidFill>
                  </a:rPr>
                  <a:t>生成子群</a:t>
                </a:r>
                <a:r>
                  <a:rPr lang="zh-CN" altLang="en-US"/>
                  <a:t>就是包含这个子集的最小的子群</a:t>
                </a:r>
              </a:p>
            </p:txBody>
          </p:sp>
        </mc:Choice>
        <mc:Fallback xmlns="">
          <p:sp>
            <p:nvSpPr>
              <p:cNvPr id="2" name="文本框 1">
                <a:extLst>
                  <a:ext uri="{FF2B5EF4-FFF2-40B4-BE49-F238E27FC236}">
                    <a16:creationId xmlns:a16="http://schemas.microsoft.com/office/drawing/2014/main" id="{669B0AD7-03B5-477C-90BA-B7A535F30BA4}"/>
                  </a:ext>
                </a:extLst>
              </p:cNvPr>
              <p:cNvSpPr txBox="1">
                <a:spLocks noRot="1" noChangeAspect="1" noMove="1" noResize="1" noEditPoints="1" noAdjustHandles="1" noChangeArrowheads="1" noChangeShapeType="1" noTextEdit="1"/>
              </p:cNvSpPr>
              <p:nvPr/>
            </p:nvSpPr>
            <p:spPr>
              <a:xfrm>
                <a:off x="937427" y="1551064"/>
                <a:ext cx="8262472" cy="449418"/>
              </a:xfrm>
              <a:prstGeom prst="rect">
                <a:avLst/>
              </a:prstGeom>
              <a:blipFill>
                <a:blip r:embed="rId2"/>
                <a:stretch>
                  <a:fillRect l="-812" b="-22973"/>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D09122FB-2E17-4B1D-9765-C14D890E1923}"/>
              </a:ext>
            </a:extLst>
          </p:cNvPr>
          <p:cNvGrpSpPr/>
          <p:nvPr/>
        </p:nvGrpSpPr>
        <p:grpSpPr>
          <a:xfrm>
            <a:off x="937427" y="2404194"/>
            <a:ext cx="10317143" cy="2714078"/>
            <a:chOff x="866166" y="1950752"/>
            <a:chExt cx="10481604" cy="2714078"/>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440048F-2EC5-413C-BF0E-71567E7EB61E}"/>
                    </a:ext>
                  </a:extLst>
                </p:cNvPr>
                <p:cNvSpPr txBox="1"/>
                <p:nvPr/>
              </p:nvSpPr>
              <p:spPr>
                <a:xfrm>
                  <a:off x="866166" y="1950752"/>
                  <a:ext cx="10459663" cy="1218860"/>
                </a:xfrm>
                <a:prstGeom prst="rect">
                  <a:avLst/>
                </a:prstGeom>
                <a:solidFill>
                  <a:schemeClr val="accent2">
                    <a:lumMod val="20000"/>
                    <a:lumOff val="80000"/>
                  </a:schemeClr>
                </a:solidFill>
              </p:spPr>
              <p:txBody>
                <a:bodyPr wrap="square" rtlCol="0">
                  <a:spAutoFit/>
                </a:bodyPr>
                <a:lstStyle/>
                <a:p>
                  <a:pPr>
                    <a:lnSpc>
                      <a:spcPts val="3000"/>
                    </a:lnSpc>
                    <a:spcBef>
                      <a:spcPts val="600"/>
                    </a:spcBef>
                    <a:spcAft>
                      <a:spcPts val="600"/>
                    </a:spcAft>
                  </a:pPr>
                  <a:r>
                    <a:rPr lang="zh-CN" altLang="en-US" sz="2000" b="1">
                      <a:solidFill>
                        <a:schemeClr val="accent2">
                          <a:lumMod val="50000"/>
                        </a:schemeClr>
                      </a:solidFill>
                    </a:rPr>
                    <a:t>两个子群的交总是子群这个命题可推广到任意多个子群的交也总是子群，从而对于群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的某个子集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chemeClr val="accent2">
                          <a:lumMod val="50000"/>
                        </a:schemeClr>
                      </a:solidFill>
                    </a:rPr>
                    <a:t>，可给出</a:t>
                  </a:r>
                  <a:r>
                    <a:rPr lang="zh-CN" altLang="en-US" sz="2000" b="1">
                      <a:solidFill>
                        <a:srgbClr val="0000FF"/>
                      </a:solidFill>
                    </a:rPr>
                    <a:t>包含</a:t>
                  </a:r>
                  <a14:m>
                    <m:oMath xmlns:m="http://schemas.openxmlformats.org/officeDocument/2006/math">
                      <m:r>
                        <a:rPr lang="en-US" altLang="zh-CN" sz="2000" b="1" i="1" smtClean="0">
                          <a:solidFill>
                            <a:srgbClr val="0000FF"/>
                          </a:solidFill>
                          <a:latin typeface="Cambria Math" panose="02040503050406030204" pitchFamily="18" charset="0"/>
                        </a:rPr>
                        <m:t>𝑺</m:t>
                      </m:r>
                    </m:oMath>
                  </a14:m>
                  <a:r>
                    <a:rPr lang="zh-CN" altLang="en-US" sz="2000" b="1">
                      <a:solidFill>
                        <a:srgbClr val="0000FF"/>
                      </a:solidFill>
                    </a:rPr>
                    <a:t>的最小子群</a:t>
                  </a:r>
                  <a:r>
                    <a:rPr lang="zh-CN" altLang="en-US" sz="2000" b="1">
                      <a:solidFill>
                        <a:schemeClr val="accent2">
                          <a:lumMod val="50000"/>
                        </a:schemeClr>
                      </a:solidFill>
                    </a:rPr>
                    <a:t>，这个子群称为</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chemeClr val="accent2">
                          <a:lumMod val="50000"/>
                        </a:schemeClr>
                      </a:solidFill>
                    </a:rPr>
                    <a:t>的</a:t>
                  </a:r>
                  <a:r>
                    <a:rPr lang="zh-CN" altLang="en-US" sz="2000" b="1">
                      <a:solidFill>
                        <a:srgbClr val="C00000"/>
                      </a:solidFill>
                    </a:rPr>
                    <a:t>生成子群</a:t>
                  </a:r>
                  <a:r>
                    <a:rPr lang="zh-CN" altLang="en-US" sz="2000" b="1">
                      <a:solidFill>
                        <a:schemeClr val="accent2">
                          <a:lumMod val="50000"/>
                        </a:schemeClr>
                      </a:solidFill>
                    </a:rPr>
                    <a:t>，记为</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𝑺</m:t>
                          </m:r>
                        </m:e>
                      </m:d>
                    </m:oMath>
                  </a14:m>
                  <a:r>
                    <a:rPr lang="zh-CN" altLang="en-US" sz="2000" b="1">
                      <a:solidFill>
                        <a:schemeClr val="accent2">
                          <a:lumMod val="50000"/>
                        </a:schemeClr>
                      </a:solidFill>
                    </a:rPr>
                    <a:t>，可由所有包含</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chemeClr val="accent2">
                          <a:lumMod val="50000"/>
                        </a:schemeClr>
                      </a:solidFill>
                    </a:rPr>
                    <a:t>的子群的交给出，即：</a:t>
                  </a:r>
                </a:p>
              </p:txBody>
            </p:sp>
          </mc:Choice>
          <mc:Fallback xmlns="">
            <p:sp>
              <p:nvSpPr>
                <p:cNvPr id="13" name="文本框 12">
                  <a:extLst>
                    <a:ext uri="{FF2B5EF4-FFF2-40B4-BE49-F238E27FC236}">
                      <a16:creationId xmlns:a16="http://schemas.microsoft.com/office/drawing/2014/main" id="{9440048F-2EC5-413C-BF0E-71567E7EB61E}"/>
                    </a:ext>
                  </a:extLst>
                </p:cNvPr>
                <p:cNvSpPr txBox="1">
                  <a:spLocks noRot="1" noChangeAspect="1" noMove="1" noResize="1" noEditPoints="1" noAdjustHandles="1" noChangeArrowheads="1" noChangeShapeType="1" noTextEdit="1"/>
                </p:cNvSpPr>
                <p:nvPr/>
              </p:nvSpPr>
              <p:spPr>
                <a:xfrm>
                  <a:off x="866166" y="1950752"/>
                  <a:ext cx="10459663" cy="1218860"/>
                </a:xfrm>
                <a:prstGeom prst="rect">
                  <a:avLst/>
                </a:prstGeom>
                <a:blipFill>
                  <a:blip r:embed="rId3"/>
                  <a:stretch>
                    <a:fillRect l="-651" r="-414" b="-8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C5442AE-11C8-47F0-9ABB-652480561D90}"/>
                    </a:ext>
                  </a:extLst>
                </p:cNvPr>
                <p:cNvSpPr txBox="1"/>
                <p:nvPr/>
              </p:nvSpPr>
              <p:spPr>
                <a:xfrm>
                  <a:off x="866166" y="3169612"/>
                  <a:ext cx="10481604" cy="1495218"/>
                </a:xfrm>
                <a:prstGeom prst="rect">
                  <a:avLst/>
                </a:prstGeom>
                <a:solidFill>
                  <a:schemeClr val="accent2">
                    <a:lumMod val="20000"/>
                    <a:lumOff val="80000"/>
                  </a:schemeClr>
                </a:solidFill>
              </p:spPr>
              <p:txBody>
                <a:bodyPr wrap="square" rtlCol="0">
                  <a:spAutoFit/>
                </a:bodyPr>
                <a:lstStyle/>
                <a:p>
                  <a:endParaRPr lang="en-US" altLang="zh-CN"/>
                </a:p>
                <a:p>
                  <a:endParaRPr lang="en-US" altLang="zh-CN"/>
                </a:p>
                <a:p>
                  <a:pPr marL="285750" indent="-285750">
                    <a:lnSpc>
                      <a:spcPts val="2500"/>
                    </a:lnSpc>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如果</a:t>
                  </a:r>
                  <a14:m>
                    <m:oMath xmlns:m="http://schemas.openxmlformats.org/officeDocument/2006/math">
                      <m:r>
                        <a:rPr lang="en-US" altLang="zh-CN" sz="2000" b="1" i="1" smtClean="0">
                          <a:solidFill>
                            <a:srgbClr val="002060"/>
                          </a:solidFill>
                          <a:latin typeface="Cambria Math" panose="02040503050406030204" pitchFamily="18" charset="0"/>
                        </a:rPr>
                        <m:t>𝑺</m:t>
                      </m:r>
                    </m:oMath>
                  </a14:m>
                  <a:r>
                    <a:rPr lang="zh-CN" altLang="en-US" sz="2000" b="1">
                      <a:solidFill>
                        <a:srgbClr val="002060"/>
                      </a:solidFill>
                      <a:latin typeface="楷体" panose="02010609060101010101" pitchFamily="49" charset="-122"/>
                      <a:ea typeface="楷体" panose="02010609060101010101" pitchFamily="49" charset="-122"/>
                    </a:rPr>
                    <a:t>为有限集</a:t>
                  </a:r>
                  <a14:m>
                    <m:oMath xmlns:m="http://schemas.openxmlformats.org/officeDocument/2006/math">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r>
                        <m:rPr>
                          <m:lit/>
                        </m:rP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r>
                        <a:rPr lang="en-US" altLang="zh-CN" sz="2000" b="1" i="1" smtClean="0">
                          <a:solidFill>
                            <a:srgbClr val="002060"/>
                          </a:solidFill>
                          <a:latin typeface="Cambria Math" panose="02040503050406030204" pitchFamily="18" charset="0"/>
                        </a:rPr>
                        <m:t>, </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𝟐</m:t>
                          </m:r>
                        </m:sub>
                      </m:sSub>
                      <m:r>
                        <a:rPr lang="en-US" altLang="zh-CN" sz="2000" b="1" i="1" smtClean="0">
                          <a:solidFill>
                            <a:srgbClr val="002060"/>
                          </a:solidFill>
                          <a:latin typeface="Cambria Math" panose="02040503050406030204" pitchFamily="18" charset="0"/>
                        </a:rPr>
                        <m:t>, ⋯, </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𝒏</m:t>
                          </m:r>
                        </m:sub>
                      </m:sSub>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，将</a:t>
                  </a:r>
                  <a14:m>
                    <m:oMath xmlns:m="http://schemas.openxmlformats.org/officeDocument/2006/math">
                      <m:d>
                        <m:dPr>
                          <m:begChr m:val="⟨"/>
                          <m:endChr m:val="⟩"/>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直接记为</a:t>
                  </a:r>
                  <a14:m>
                    <m:oMath xmlns:m="http://schemas.openxmlformats.org/officeDocument/2006/math">
                      <m:d>
                        <m:dPr>
                          <m:begChr m:val="⟨"/>
                          <m:endChr m:val="⟩"/>
                          <m:ctrlPr>
                            <a:rPr lang="en-US" altLang="zh-CN" sz="2000" b="1" i="1" smtClean="0">
                              <a:solidFill>
                                <a:srgbClr val="002060"/>
                              </a:solidFill>
                              <a:latin typeface="Cambria Math" panose="02040503050406030204" pitchFamily="18" charset="0"/>
                            </a:rPr>
                          </m:ctrlPr>
                        </m:dPr>
                        <m:e>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𝟏</m:t>
                              </m:r>
                            </m:sub>
                          </m:sSub>
                          <m:r>
                            <a:rPr lang="en-US" altLang="zh-CN" sz="2000" b="1" i="1" smtClean="0">
                              <a:solidFill>
                                <a:srgbClr val="002060"/>
                              </a:solidFill>
                              <a:latin typeface="Cambria Math" panose="02040503050406030204" pitchFamily="18" charset="0"/>
                            </a:rPr>
                            <m:t>, </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𝟐</m:t>
                              </m:r>
                            </m:sub>
                          </m:sSub>
                          <m:r>
                            <a:rPr lang="en-US" altLang="zh-CN" sz="2000" b="1" i="1" smtClean="0">
                              <a:solidFill>
                                <a:srgbClr val="002060"/>
                              </a:solidFill>
                              <a:latin typeface="Cambria Math" panose="02040503050406030204" pitchFamily="18" charset="0"/>
                            </a:rPr>
                            <m:t>, ⋯,</m:t>
                          </m:r>
                          <m:r>
                            <a:rPr lang="en-US" altLang="zh-CN" sz="2000" b="1" i="1">
                              <a:solidFill>
                                <a:srgbClr val="002060"/>
                              </a:solidFill>
                              <a:latin typeface="Cambria Math" panose="02040503050406030204" pitchFamily="18" charset="0"/>
                            </a:rPr>
                            <m:t> </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smtClean="0">
                                  <a:solidFill>
                                    <a:srgbClr val="002060"/>
                                  </a:solidFill>
                                  <a:latin typeface="Cambria Math" panose="02040503050406030204" pitchFamily="18" charset="0"/>
                                </a:rPr>
                                <m:t>𝒏</m:t>
                              </m:r>
                            </m:sub>
                          </m:sSub>
                        </m:e>
                      </m:d>
                    </m:oMath>
                  </a14:m>
                  <a:r>
                    <a:rPr lang="zh-CN" altLang="en-US" sz="2000" b="1">
                      <a:solidFill>
                        <a:srgbClr val="002060"/>
                      </a:solidFill>
                      <a:latin typeface="楷体" panose="02010609060101010101" pitchFamily="49" charset="-122"/>
                      <a:ea typeface="楷体" panose="02010609060101010101" pitchFamily="49" charset="-122"/>
                    </a:rPr>
                    <a:t>。</a:t>
                  </a:r>
                  <a:endParaRPr lang="en-US" altLang="zh-CN" sz="2000" b="1">
                    <a:solidFill>
                      <a:srgbClr val="002060"/>
                    </a:solidFill>
                    <a:latin typeface="楷体" panose="02010609060101010101" pitchFamily="49" charset="-122"/>
                    <a:ea typeface="楷体" panose="02010609060101010101" pitchFamily="49" charset="-122"/>
                  </a:endParaRPr>
                </a:p>
                <a:p>
                  <a:pPr marL="285750" indent="-285750">
                    <a:lnSpc>
                      <a:spcPts val="2500"/>
                    </a:lnSpc>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对于群</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，若存在</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𝒂</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r>
                        <a:rPr lang="en-US" altLang="zh-CN" sz="2000" b="1" i="1" smtClean="0">
                          <a:solidFill>
                            <a:srgbClr val="002060"/>
                          </a:solidFill>
                          <a:latin typeface="Cambria Math" panose="02040503050406030204" pitchFamily="18" charset="0"/>
                          <a:ea typeface="楷体" panose="02010609060101010101" pitchFamily="49" charset="-122"/>
                        </a:rPr>
                        <m:t>=</m:t>
                      </m:r>
                      <m:d>
                        <m:dPr>
                          <m:begChr m:val="⟨"/>
                          <m:endChr m:val="⟩"/>
                          <m:ctrlPr>
                            <a:rPr lang="en-US" altLang="zh-CN" sz="2000" b="1" i="1" smtClean="0">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𝒂</m:t>
                          </m:r>
                        </m:e>
                      </m:d>
                    </m:oMath>
                  </a14:m>
                  <a:r>
                    <a:rPr lang="zh-CN" altLang="en-US" sz="2000" b="1">
                      <a:solidFill>
                        <a:srgbClr val="002060"/>
                      </a:solidFill>
                      <a:latin typeface="楷体" panose="02010609060101010101" pitchFamily="49" charset="-122"/>
                      <a:ea typeface="楷体" panose="02010609060101010101" pitchFamily="49" charset="-122"/>
                    </a:rPr>
                    <a:t>，即</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是由元素</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𝒂</m:t>
                      </m:r>
                    </m:oMath>
                  </a14:m>
                  <a:r>
                    <a:rPr lang="zh-CN" altLang="en-US" sz="2000" b="1">
                      <a:solidFill>
                        <a:srgbClr val="002060"/>
                      </a:solidFill>
                      <a:latin typeface="楷体" panose="02010609060101010101" pitchFamily="49" charset="-122"/>
                      <a:ea typeface="楷体" panose="02010609060101010101" pitchFamily="49" charset="-122"/>
                    </a:rPr>
                    <a:t>生成的群，这时称</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oMath>
                  </a14:m>
                  <a:r>
                    <a:rPr lang="zh-CN" altLang="en-US" sz="2000" b="1">
                      <a:solidFill>
                        <a:srgbClr val="002060"/>
                      </a:solidFill>
                      <a:latin typeface="楷体" panose="02010609060101010101" pitchFamily="49" charset="-122"/>
                      <a:ea typeface="楷体" panose="02010609060101010101" pitchFamily="49" charset="-122"/>
                    </a:rPr>
                    <a:t>为</a:t>
                  </a:r>
                  <a:r>
                    <a:rPr lang="zh-CN" altLang="en-US" sz="2000" b="1">
                      <a:solidFill>
                        <a:srgbClr val="C00000"/>
                      </a:solidFill>
                      <a:latin typeface="+mn-ea"/>
                    </a:rPr>
                    <a:t>循环群</a:t>
                  </a:r>
                  <a:r>
                    <a:rPr lang="zh-CN" altLang="en-US" sz="2000" b="1">
                      <a:solidFill>
                        <a:srgbClr val="002060"/>
                      </a:solidFill>
                      <a:latin typeface="楷体" panose="02010609060101010101" pitchFamily="49" charset="-122"/>
                      <a:ea typeface="楷体" panose="02010609060101010101" pitchFamily="49" charset="-122"/>
                    </a:rPr>
                    <a:t>。</a:t>
                  </a:r>
                </a:p>
              </p:txBody>
            </p:sp>
          </mc:Choice>
          <mc:Fallback xmlns="">
            <p:sp>
              <p:nvSpPr>
                <p:cNvPr id="12" name="文本框 11">
                  <a:extLst>
                    <a:ext uri="{FF2B5EF4-FFF2-40B4-BE49-F238E27FC236}">
                      <a16:creationId xmlns:a16="http://schemas.microsoft.com/office/drawing/2014/main" id="{9C5442AE-11C8-47F0-9ABB-652480561D90}"/>
                    </a:ext>
                  </a:extLst>
                </p:cNvPr>
                <p:cNvSpPr txBox="1">
                  <a:spLocks noRot="1" noChangeAspect="1" noMove="1" noResize="1" noEditPoints="1" noAdjustHandles="1" noChangeArrowheads="1" noChangeShapeType="1" noTextEdit="1"/>
                </p:cNvSpPr>
                <p:nvPr/>
              </p:nvSpPr>
              <p:spPr>
                <a:xfrm>
                  <a:off x="866166" y="3169612"/>
                  <a:ext cx="10481604" cy="1495218"/>
                </a:xfrm>
                <a:prstGeom prst="rect">
                  <a:avLst/>
                </a:prstGeom>
                <a:blipFill>
                  <a:blip r:embed="rId4"/>
                  <a:stretch>
                    <a:fillRect l="-532" b="-6911"/>
                  </a:stretch>
                </a:blipFill>
              </p:spPr>
              <p:txBody>
                <a:bodyPr/>
                <a:lstStyle/>
                <a:p>
                  <a:r>
                    <a:rPr lang="zh-CN" altLang="en-US">
                      <a:noFill/>
                    </a:rPr>
                    <a:t> </a:t>
                  </a:r>
                </a:p>
              </p:txBody>
            </p:sp>
          </mc:Fallback>
        </mc:AlternateContent>
        <p:pic>
          <p:nvPicPr>
            <p:cNvPr id="15" name="图片 14">
              <a:extLst>
                <a:ext uri="{FF2B5EF4-FFF2-40B4-BE49-F238E27FC236}">
                  <a16:creationId xmlns:a16="http://schemas.microsoft.com/office/drawing/2014/main" id="{06850E93-E1D6-4299-8E95-D0B9E73FD4A0}"/>
                </a:ext>
              </a:extLst>
            </p:cNvPr>
            <p:cNvPicPr>
              <a:picLocks noChangeAspect="1"/>
            </p:cNvPicPr>
            <p:nvPr/>
          </p:nvPicPr>
          <p:blipFill>
            <a:blip r:embed="rId5"/>
            <a:stretch>
              <a:fillRect/>
            </a:stretch>
          </p:blipFill>
          <p:spPr>
            <a:xfrm>
              <a:off x="3808750" y="3081449"/>
              <a:ext cx="2960442" cy="441350"/>
            </a:xfrm>
            <a:prstGeom prst="rect">
              <a:avLst/>
            </a:prstGeom>
          </p:spPr>
        </p:pic>
      </p:gr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3AA22495-0587-4D53-B991-6F2A52CF302E}"/>
                  </a:ext>
                </a:extLst>
              </p:cNvPr>
              <p:cNvSpPr txBox="1"/>
              <p:nvPr/>
            </p:nvSpPr>
            <p:spPr>
              <a:xfrm>
                <a:off x="952768" y="5463504"/>
                <a:ext cx="5901943"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对于群</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oMath>
                </a14:m>
                <a:r>
                  <a:rPr lang="zh-CN" altLang="en-US" b="1">
                    <a:solidFill>
                      <a:schemeClr val="accent2">
                        <a:lumMod val="50000"/>
                      </a:schemeClr>
                    </a:solidFill>
                  </a:rPr>
                  <a:t>，空集也是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𝑮</m:t>
                    </m:r>
                  </m:oMath>
                </a14:m>
                <a:r>
                  <a:rPr lang="zh-CN" altLang="en-US" b="1">
                    <a:solidFill>
                      <a:schemeClr val="accent2">
                        <a:lumMod val="50000"/>
                      </a:schemeClr>
                    </a:solidFill>
                  </a:rPr>
                  <a:t>的子集，空集生成的子群是什么？</a:t>
                </a:r>
              </a:p>
            </p:txBody>
          </p:sp>
        </mc:Choice>
        <mc:Fallback xmlns="">
          <p:sp>
            <p:nvSpPr>
              <p:cNvPr id="18" name="文本框 17">
                <a:extLst>
                  <a:ext uri="{FF2B5EF4-FFF2-40B4-BE49-F238E27FC236}">
                    <a16:creationId xmlns:a16="http://schemas.microsoft.com/office/drawing/2014/main" id="{3AA22495-0587-4D53-B991-6F2A52CF302E}"/>
                  </a:ext>
                </a:extLst>
              </p:cNvPr>
              <p:cNvSpPr txBox="1">
                <a:spLocks noRot="1" noChangeAspect="1" noMove="1" noResize="1" noEditPoints="1" noAdjustHandles="1" noChangeArrowheads="1" noChangeShapeType="1" noTextEdit="1"/>
              </p:cNvSpPr>
              <p:nvPr/>
            </p:nvSpPr>
            <p:spPr>
              <a:xfrm>
                <a:off x="952768" y="5463504"/>
                <a:ext cx="5901943" cy="369332"/>
              </a:xfrm>
              <a:prstGeom prst="rect">
                <a:avLst/>
              </a:prstGeom>
              <a:blipFill>
                <a:blip r:embed="rId6"/>
                <a:stretch>
                  <a:fillRect l="-826" t="-8197"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181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生成子群</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37</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生成子群的形式</a:t>
            </a:r>
          </a:p>
        </p:txBody>
      </p:sp>
      <p:grpSp>
        <p:nvGrpSpPr>
          <p:cNvPr id="12" name="组合 11">
            <a:extLst>
              <a:ext uri="{FF2B5EF4-FFF2-40B4-BE49-F238E27FC236}">
                <a16:creationId xmlns:a16="http://schemas.microsoft.com/office/drawing/2014/main" id="{59B44A0A-1C78-49BF-A82B-BF782E9819F2}"/>
              </a:ext>
            </a:extLst>
          </p:cNvPr>
          <p:cNvGrpSpPr/>
          <p:nvPr/>
        </p:nvGrpSpPr>
        <p:grpSpPr>
          <a:xfrm>
            <a:off x="1380764" y="1362505"/>
            <a:ext cx="6758220" cy="1526636"/>
            <a:chOff x="866167" y="1950752"/>
            <a:chExt cx="6758220" cy="1526636"/>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440048F-2EC5-413C-BF0E-71567E7EB61E}"/>
                    </a:ext>
                  </a:extLst>
                </p:cNvPr>
                <p:cNvSpPr txBox="1"/>
                <p:nvPr/>
              </p:nvSpPr>
              <p:spPr>
                <a:xfrm>
                  <a:off x="866167" y="1950752"/>
                  <a:ext cx="6758220" cy="1526636"/>
                </a:xfrm>
                <a:prstGeom prst="rect">
                  <a:avLst/>
                </a:prstGeom>
                <a:solidFill>
                  <a:schemeClr val="accent6">
                    <a:lumMod val="20000"/>
                    <a:lumOff val="80000"/>
                  </a:schemeClr>
                </a:solidFill>
              </p:spPr>
              <p:txBody>
                <a:bodyPr wrap="square" rtlCol="0">
                  <a:spAutoFit/>
                </a:bodyPr>
                <a:lstStyle/>
                <a:p>
                  <a:pPr>
                    <a:lnSpc>
                      <a:spcPts val="3000"/>
                    </a:lnSpc>
                    <a:spcBef>
                      <a:spcPts val="600"/>
                    </a:spcBef>
                    <a:spcAft>
                      <a:spcPts val="600"/>
                    </a:spcAft>
                  </a:pPr>
                  <a:r>
                    <a:rPr lang="zh-CN" altLang="en-US" sz="2000" b="1">
                      <a:solidFill>
                        <a:schemeClr val="accent2">
                          <a:lumMod val="50000"/>
                        </a:schemeClr>
                      </a:solidFill>
                    </a:rPr>
                    <a:t>设</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是群，</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chemeClr val="accent2">
                          <a:lumMod val="50000"/>
                        </a:schemeClr>
                      </a:solidFill>
                    </a:rPr>
                    <a:t>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𝑮</m:t>
                      </m:r>
                    </m:oMath>
                  </a14:m>
                  <a:r>
                    <a:rPr lang="zh-CN" altLang="en-US" sz="2000" b="1">
                      <a:solidFill>
                        <a:schemeClr val="accent2">
                          <a:lumMod val="50000"/>
                        </a:schemeClr>
                      </a:solidFill>
                    </a:rPr>
                    <a:t>的非空子集，则</a:t>
                  </a:r>
                  <a:endParaRPr lang="en-US" altLang="zh-CN" sz="2000" b="1">
                    <a:solidFill>
                      <a:schemeClr val="accent2">
                        <a:lumMod val="50000"/>
                      </a:schemeClr>
                    </a:solidFill>
                  </a:endParaRPr>
                </a:p>
                <a:p>
                  <a:pPr>
                    <a:lnSpc>
                      <a:spcPts val="3000"/>
                    </a:lnSpc>
                    <a:spcBef>
                      <a:spcPts val="600"/>
                    </a:spcBef>
                    <a:spcAft>
                      <a:spcPts val="600"/>
                    </a:spcAft>
                  </a:pPr>
                  <a:endParaRPr lang="en-US" altLang="zh-CN" sz="2000" b="1">
                    <a:solidFill>
                      <a:schemeClr val="accent2">
                        <a:lumMod val="50000"/>
                      </a:schemeClr>
                    </a:solidFill>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即</a:t>
                  </a:r>
                  <a14:m>
                    <m:oMath xmlns:m="http://schemas.openxmlformats.org/officeDocument/2006/math">
                      <m:d>
                        <m:dPr>
                          <m:begChr m:val="⟨"/>
                          <m:endChr m:val="⟩"/>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e>
                      </m:d>
                    </m:oMath>
                  </a14:m>
                  <a:r>
                    <a:rPr lang="zh-CN" altLang="en-US" sz="2000" b="1">
                      <a:solidFill>
                        <a:srgbClr val="002060"/>
                      </a:solidFill>
                      <a:latin typeface="楷体" panose="02010609060101010101" pitchFamily="49" charset="-122"/>
                      <a:ea typeface="楷体" panose="02010609060101010101" pitchFamily="49" charset="-122"/>
                    </a:rPr>
                    <a:t>的任意元素可表示成有限个</a:t>
                  </a:r>
                  <a14:m>
                    <m:oMath xmlns:m="http://schemas.openxmlformats.org/officeDocument/2006/math">
                      <m:r>
                        <a:rPr lang="en-US" altLang="zh-CN" sz="2000" b="1" i="1" smtClean="0">
                          <a:solidFill>
                            <a:srgbClr val="002060"/>
                          </a:solidFill>
                          <a:latin typeface="Cambria Math" panose="02040503050406030204" pitchFamily="18" charset="0"/>
                        </a:rPr>
                        <m:t>𝑺</m:t>
                      </m:r>
                    </m:oMath>
                  </a14:m>
                  <a:r>
                    <a:rPr lang="zh-CN" altLang="en-US" sz="2000" b="1">
                      <a:solidFill>
                        <a:srgbClr val="002060"/>
                      </a:solidFill>
                      <a:latin typeface="楷体" panose="02010609060101010101" pitchFamily="49" charset="-122"/>
                      <a:ea typeface="楷体" panose="02010609060101010101" pitchFamily="49" charset="-122"/>
                    </a:rPr>
                    <a:t>的元素或其逆的乘积</a:t>
                  </a:r>
                </a:p>
              </p:txBody>
            </p:sp>
          </mc:Choice>
          <mc:Fallback xmlns="">
            <p:sp>
              <p:nvSpPr>
                <p:cNvPr id="13" name="文本框 12">
                  <a:extLst>
                    <a:ext uri="{FF2B5EF4-FFF2-40B4-BE49-F238E27FC236}">
                      <a16:creationId xmlns:a16="http://schemas.microsoft.com/office/drawing/2014/main" id="{9440048F-2EC5-413C-BF0E-71567E7EB61E}"/>
                    </a:ext>
                  </a:extLst>
                </p:cNvPr>
                <p:cNvSpPr txBox="1">
                  <a:spLocks noRot="1" noChangeAspect="1" noMove="1" noResize="1" noEditPoints="1" noAdjustHandles="1" noChangeArrowheads="1" noChangeShapeType="1" noTextEdit="1"/>
                </p:cNvSpPr>
                <p:nvPr/>
              </p:nvSpPr>
              <p:spPr>
                <a:xfrm>
                  <a:off x="866167" y="1950752"/>
                  <a:ext cx="6758220" cy="1526636"/>
                </a:xfrm>
                <a:prstGeom prst="rect">
                  <a:avLst/>
                </a:prstGeom>
                <a:blipFill>
                  <a:blip r:embed="rId2"/>
                  <a:stretch>
                    <a:fillRect l="-993" b="-4800"/>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C350E2B2-16B6-4170-88AD-7A6F8AC9CEC5}"/>
                </a:ext>
              </a:extLst>
            </p:cNvPr>
            <p:cNvPicPr>
              <a:picLocks noChangeAspect="1"/>
            </p:cNvPicPr>
            <p:nvPr/>
          </p:nvPicPr>
          <p:blipFill>
            <a:blip r:embed="rId3"/>
            <a:stretch>
              <a:fillRect/>
            </a:stretch>
          </p:blipFill>
          <p:spPr>
            <a:xfrm>
              <a:off x="1982402" y="2518304"/>
              <a:ext cx="4525749" cy="391531"/>
            </a:xfrm>
            <a:prstGeom prst="rect">
              <a:avLst/>
            </a:prstGeom>
          </p:spPr>
        </p:pic>
      </p:grpSp>
      <p:pic>
        <p:nvPicPr>
          <p:cNvPr id="15" name="图片 14">
            <a:extLst>
              <a:ext uri="{FF2B5EF4-FFF2-40B4-BE49-F238E27FC236}">
                <a16:creationId xmlns:a16="http://schemas.microsoft.com/office/drawing/2014/main" id="{3B5C8C69-2AA2-4E70-BE0D-DBC29E125956}"/>
              </a:ext>
            </a:extLst>
          </p:cNvPr>
          <p:cNvPicPr>
            <a:picLocks noChangeAspect="1"/>
          </p:cNvPicPr>
          <p:nvPr/>
        </p:nvPicPr>
        <p:blipFill>
          <a:blip r:embed="rId4"/>
          <a:stretch>
            <a:fillRect/>
          </a:stretch>
        </p:blipFill>
        <p:spPr>
          <a:xfrm>
            <a:off x="1380764" y="3210125"/>
            <a:ext cx="8969499" cy="2745620"/>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D21BC5DB-9182-426D-A561-2B22DE7B3D64}"/>
                  </a:ext>
                </a:extLst>
              </p:cNvPr>
              <p:cNvSpPr txBox="1"/>
              <p:nvPr/>
            </p:nvSpPr>
            <p:spPr>
              <a:xfrm>
                <a:off x="8620623" y="1821431"/>
                <a:ext cx="2190613" cy="736612"/>
              </a:xfrm>
              <a:prstGeom prst="rect">
                <a:avLst/>
              </a:prstGeom>
              <a:solidFill>
                <a:schemeClr val="accent4">
                  <a:lumMod val="20000"/>
                  <a:lumOff val="80000"/>
                </a:schemeClr>
              </a:solidFill>
            </p:spPr>
            <p:txBody>
              <a:bodyPr wrap="square" rtlCol="0">
                <a:spAutoFit/>
              </a:bodyPr>
              <a:lstStyle/>
              <a:p>
                <a:pPr>
                  <a:lnSpc>
                    <a:spcPts val="2600"/>
                  </a:lnSpc>
                  <a:spcBef>
                    <a:spcPts val="600"/>
                  </a:spcBef>
                  <a:spcAft>
                    <a:spcPts val="600"/>
                  </a:spcAft>
                </a:pPr>
                <a:r>
                  <a:rPr lang="zh-CN" altLang="en-US" b="1">
                    <a:solidFill>
                      <a:schemeClr val="accent2">
                        <a:lumMod val="50000"/>
                      </a:schemeClr>
                    </a:solidFill>
                  </a:rPr>
                  <a:t>当</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𝑺</m:t>
                    </m:r>
                    <m:r>
                      <a:rPr lang="en-US" altLang="zh-CN" b="1" i="1" smtClean="0">
                        <a:solidFill>
                          <a:schemeClr val="accent2">
                            <a:lumMod val="50000"/>
                          </a:schemeClr>
                        </a:solidFill>
                        <a:latin typeface="Cambria Math" panose="02040503050406030204" pitchFamily="18" charset="0"/>
                      </a:rPr>
                      <m:t>=</m:t>
                    </m:r>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e>
                    </m:d>
                  </m:oMath>
                </a14:m>
                <a:r>
                  <a:rPr lang="zh-CN" altLang="en-US" b="1">
                    <a:solidFill>
                      <a:schemeClr val="accent2">
                        <a:lumMod val="50000"/>
                      </a:schemeClr>
                    </a:solidFill>
                  </a:rPr>
                  <a:t>时，即有</a:t>
                </a:r>
                <a14:m>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e>
                    </m:d>
                    <m:r>
                      <a:rPr lang="en-US" altLang="zh-CN" b="1" i="1" smtClean="0">
                        <a:solidFill>
                          <a:schemeClr val="accent2">
                            <a:lumMod val="50000"/>
                          </a:schemeClr>
                        </a:solidFill>
                        <a:latin typeface="Cambria Math" panose="02040503050406030204" pitchFamily="18" charset="0"/>
                      </a:rPr>
                      <m:t>=</m:t>
                    </m:r>
                    <m:d>
                      <m:dPr>
                        <m:begChr m:val="{"/>
                        <m:endChr m:val="}"/>
                        <m:sepChr m:val="∣"/>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𝒂</m:t>
                            </m:r>
                          </m:e>
                          <m:sup>
                            <m:r>
                              <a:rPr lang="en-US" altLang="zh-CN" b="1" i="1" smtClean="0">
                                <a:solidFill>
                                  <a:schemeClr val="accent2">
                                    <a:lumMod val="50000"/>
                                  </a:schemeClr>
                                </a:solidFill>
                                <a:latin typeface="Cambria Math" panose="02040503050406030204" pitchFamily="18" charset="0"/>
                              </a:rPr>
                              <m:t>𝒓</m:t>
                            </m:r>
                          </m:sup>
                        </m:sSup>
                      </m:e>
                      <m:e>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ℤ</m:t>
                        </m:r>
                      </m:e>
                    </m:d>
                  </m:oMath>
                </a14:m>
                <a:endParaRPr lang="zh-CN" altLang="en-US" b="1">
                  <a:solidFill>
                    <a:schemeClr val="accent2">
                      <a:lumMod val="50000"/>
                    </a:schemeClr>
                  </a:solidFill>
                </a:endParaRPr>
              </a:p>
            </p:txBody>
          </p:sp>
        </mc:Choice>
        <mc:Fallback xmlns="">
          <p:sp>
            <p:nvSpPr>
              <p:cNvPr id="16" name="文本框 15">
                <a:extLst>
                  <a:ext uri="{FF2B5EF4-FFF2-40B4-BE49-F238E27FC236}">
                    <a16:creationId xmlns:a16="http://schemas.microsoft.com/office/drawing/2014/main" id="{D21BC5DB-9182-426D-A561-2B22DE7B3D64}"/>
                  </a:ext>
                </a:extLst>
              </p:cNvPr>
              <p:cNvSpPr txBox="1">
                <a:spLocks noRot="1" noChangeAspect="1" noMove="1" noResize="1" noEditPoints="1" noAdjustHandles="1" noChangeArrowheads="1" noChangeShapeType="1" noTextEdit="1"/>
              </p:cNvSpPr>
              <p:nvPr/>
            </p:nvSpPr>
            <p:spPr>
              <a:xfrm>
                <a:off x="8620623" y="1821431"/>
                <a:ext cx="2190613" cy="736612"/>
              </a:xfrm>
              <a:prstGeom prst="rect">
                <a:avLst/>
              </a:prstGeom>
              <a:blipFill>
                <a:blip r:embed="rId5"/>
                <a:stretch>
                  <a:fillRect l="-22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2680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总结</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38</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总结</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F550948-0A88-4D14-B7D1-47069CABE5F1}"/>
                  </a:ext>
                </a:extLst>
              </p:cNvPr>
              <p:cNvSpPr txBox="1"/>
              <p:nvPr/>
            </p:nvSpPr>
            <p:spPr>
              <a:xfrm>
                <a:off x="2074895" y="1331748"/>
                <a:ext cx="8042202" cy="2031325"/>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002060"/>
                    </a:solidFill>
                  </a:rPr>
                  <a:t>群与子群基础知识</a:t>
                </a: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群的定义与群的基本例子：模</a:t>
                </a:r>
                <a14:m>
                  <m:oMath xmlns:m="http://schemas.openxmlformats.org/officeDocument/2006/math">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𝒎</m:t>
                    </m:r>
                  </m:oMath>
                </a14:m>
                <a:r>
                  <a:rPr lang="zh-CN" altLang="en-US" sz="2400" b="1">
                    <a:solidFill>
                      <a:schemeClr val="accent6">
                        <a:lumMod val="50000"/>
                      </a:schemeClr>
                    </a:solidFill>
                    <a:latin typeface="楷体" panose="02010609060101010101" pitchFamily="49" charset="-122"/>
                    <a:ea typeface="楷体" panose="02010609060101010101" pitchFamily="49" charset="-122"/>
                  </a:rPr>
                  <a:t>加群、</a:t>
                </a:r>
                <a14:m>
                  <m:oMath xmlns:m="http://schemas.openxmlformats.org/officeDocument/2006/math">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𝑼</m:t>
                    </m:r>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m:t>
                    </m:r>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𝒎</m:t>
                    </m:r>
                    <m:r>
                      <a:rPr lang="en-US" altLang="zh-CN" sz="2400" b="1" i="1" smtClean="0">
                        <a:solidFill>
                          <a:schemeClr val="accent6">
                            <a:lumMod val="50000"/>
                          </a:schemeClr>
                        </a:solidFill>
                        <a:latin typeface="Cambria Math" panose="02040503050406030204" pitchFamily="18" charset="0"/>
                        <a:ea typeface="楷体" panose="02010609060101010101" pitchFamily="49" charset="-122"/>
                      </a:rPr>
                      <m:t>)</m:t>
                    </m:r>
                  </m:oMath>
                </a14:m>
                <a:r>
                  <a:rPr lang="zh-CN" altLang="en-US" sz="2400" b="1">
                    <a:solidFill>
                      <a:schemeClr val="accent6">
                        <a:lumMod val="50000"/>
                      </a:schemeClr>
                    </a:solidFill>
                    <a:latin typeface="楷体" panose="02010609060101010101" pitchFamily="49" charset="-122"/>
                    <a:ea typeface="楷体" panose="02010609060101010101" pitchFamily="49" charset="-122"/>
                  </a:rPr>
                  <a:t>群、置换群</a:t>
                </a:r>
                <a:endParaRPr lang="en-US" altLang="zh-CN" sz="2400" b="1">
                  <a:solidFill>
                    <a:schemeClr val="accent6">
                      <a:lumMod val="50000"/>
                    </a:schemeClr>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群元素的阶</a:t>
                </a:r>
                <a:endParaRPr lang="en-US" altLang="zh-CN" sz="2400" b="1">
                  <a:solidFill>
                    <a:schemeClr val="accent6">
                      <a:lumMod val="50000"/>
                    </a:schemeClr>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子群、子群判定定理一、判定定理二、生成子群</a:t>
                </a:r>
                <a:endParaRPr lang="en-US" altLang="zh-CN" sz="2400" b="1">
                  <a:solidFill>
                    <a:schemeClr val="accent6">
                      <a:lumMod val="50000"/>
                    </a:schemeClr>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EF550948-0A88-4D14-B7D1-47069CABE5F1}"/>
                  </a:ext>
                </a:extLst>
              </p:cNvPr>
              <p:cNvSpPr txBox="1">
                <a:spLocks noRot="1" noChangeAspect="1" noMove="1" noResize="1" noEditPoints="1" noAdjustHandles="1" noChangeArrowheads="1" noChangeShapeType="1" noTextEdit="1"/>
              </p:cNvSpPr>
              <p:nvPr/>
            </p:nvSpPr>
            <p:spPr>
              <a:xfrm>
                <a:off x="2074895" y="1331748"/>
                <a:ext cx="8042202" cy="2031325"/>
              </a:xfrm>
              <a:prstGeom prst="rect">
                <a:avLst/>
              </a:prstGeom>
              <a:blipFill>
                <a:blip r:embed="rId2"/>
                <a:stretch>
                  <a:fillRect l="-985" t="-2096" r="-530" b="-5988"/>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79046192-3E11-4E79-BCD3-91093B8CC99E}"/>
              </a:ext>
            </a:extLst>
          </p:cNvPr>
          <p:cNvSpPr txBox="1"/>
          <p:nvPr/>
        </p:nvSpPr>
        <p:spPr>
          <a:xfrm>
            <a:off x="771324" y="3810852"/>
            <a:ext cx="10649343" cy="2031325"/>
          </a:xfrm>
          <a:prstGeom prst="rect">
            <a:avLst/>
          </a:prstGeom>
          <a:solidFill>
            <a:schemeClr val="accent2">
              <a:lumMod val="20000"/>
              <a:lumOff val="80000"/>
            </a:schemeClr>
          </a:solidFill>
        </p:spPr>
        <p:txBody>
          <a:bodyPr wrap="square" rtlCol="0">
            <a:spAutoFit/>
          </a:bodyPr>
          <a:lstStyle/>
          <a:p>
            <a:pPr algn="ctr">
              <a:spcAft>
                <a:spcPts val="600"/>
              </a:spcAft>
            </a:pPr>
            <a:r>
              <a:rPr lang="zh-CN" altLang="en-US" sz="2400" b="1">
                <a:solidFill>
                  <a:srgbClr val="C00000"/>
                </a:solidFill>
              </a:rPr>
              <a:t>学习这一部分的目标</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a:t>
            </a:r>
            <a:r>
              <a:rPr lang="zh-CN" altLang="zh-CN" sz="2400" b="1">
                <a:solidFill>
                  <a:schemeClr val="accent2">
                    <a:lumMod val="50000"/>
                  </a:schemeClr>
                </a:solidFill>
                <a:latin typeface="楷体" panose="02010609060101010101" pitchFamily="49" charset="-122"/>
                <a:ea typeface="楷体" panose="02010609060101010101" pitchFamily="49" charset="-122"/>
              </a:rPr>
              <a:t>判断集合及运算是否构成群并证明</a:t>
            </a:r>
            <a:r>
              <a:rPr lang="zh-CN" altLang="en-US" sz="2400" b="1">
                <a:solidFill>
                  <a:schemeClr val="accent2">
                    <a:lumMod val="50000"/>
                  </a:schemeClr>
                </a:solidFill>
                <a:latin typeface="楷体" panose="02010609060101010101" pitchFamily="49" charset="-122"/>
                <a:ea typeface="楷体" panose="02010609060101010101" pitchFamily="49" charset="-122"/>
              </a:rPr>
              <a:t>，能</a:t>
            </a:r>
            <a:r>
              <a:rPr lang="zh-CN" altLang="zh-CN" sz="2400" b="1">
                <a:solidFill>
                  <a:schemeClr val="accent2">
                    <a:lumMod val="50000"/>
                  </a:schemeClr>
                </a:solidFill>
                <a:latin typeface="楷体" panose="02010609060101010101" pitchFamily="49" charset="-122"/>
                <a:ea typeface="楷体" panose="02010609060101010101" pitchFamily="49" charset="-122"/>
              </a:rPr>
              <a:t>判断群的子集是否构成子群并证明</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能计算群元素的阶，能给出群的一个元素或子集生成的子群</a:t>
            </a:r>
            <a:endParaRPr lang="en-US" altLang="zh-CN" sz="2400" b="1">
              <a:solidFill>
                <a:schemeClr val="accent2">
                  <a:lumMod val="50000"/>
                </a:schemeClr>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能证明与群元素的阶相关的一些简单性质</a:t>
            </a:r>
            <a:endParaRPr lang="zh-CN" altLang="zh-CN" sz="2400" b="1">
              <a:solidFill>
                <a:schemeClr val="accent2">
                  <a:lumMod val="50000"/>
                </a:schemeClr>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75313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作业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39</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作业</a:t>
            </a:r>
          </a:p>
        </p:txBody>
      </p:sp>
      <p:sp>
        <p:nvSpPr>
          <p:cNvPr id="2" name="文本框 1">
            <a:extLst>
              <a:ext uri="{FF2B5EF4-FFF2-40B4-BE49-F238E27FC236}">
                <a16:creationId xmlns:a16="http://schemas.microsoft.com/office/drawing/2014/main" id="{89EF1AFF-D150-4D24-BB32-695DDFCBCE6E}"/>
              </a:ext>
            </a:extLst>
          </p:cNvPr>
          <p:cNvSpPr txBox="1"/>
          <p:nvPr/>
        </p:nvSpPr>
        <p:spPr>
          <a:xfrm>
            <a:off x="1024920" y="2608404"/>
            <a:ext cx="5384757" cy="584775"/>
          </a:xfrm>
          <a:prstGeom prst="rect">
            <a:avLst/>
          </a:prstGeom>
          <a:solidFill>
            <a:schemeClr val="accent4">
              <a:lumMod val="20000"/>
              <a:lumOff val="80000"/>
            </a:schemeClr>
          </a:solidFill>
        </p:spPr>
        <p:txBody>
          <a:bodyPr wrap="square" rtlCol="0">
            <a:spAutoFit/>
          </a:bodyPr>
          <a:lstStyle/>
          <a:p>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在线平台作业一：群与子群</a:t>
            </a:r>
            <a:endParaRPr lang="zh-CN" altLang="en-US" sz="32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
        <p:nvSpPr>
          <p:cNvPr id="11" name="文本框 10">
            <a:extLst>
              <a:ext uri="{FF2B5EF4-FFF2-40B4-BE49-F238E27FC236}">
                <a16:creationId xmlns:a16="http://schemas.microsoft.com/office/drawing/2014/main" id="{016CE316-D22B-47B0-9560-AEF9F5854367}"/>
              </a:ext>
            </a:extLst>
          </p:cNvPr>
          <p:cNvSpPr txBox="1"/>
          <p:nvPr/>
        </p:nvSpPr>
        <p:spPr>
          <a:xfrm>
            <a:off x="1024921" y="3819353"/>
            <a:ext cx="8758272" cy="584775"/>
          </a:xfrm>
          <a:prstGeom prst="rect">
            <a:avLst/>
          </a:prstGeom>
          <a:solidFill>
            <a:schemeClr val="accent4">
              <a:lumMod val="20000"/>
              <a:lumOff val="80000"/>
            </a:schemeClr>
          </a:solidFill>
        </p:spPr>
        <p:txBody>
          <a:bodyPr wrap="square" rtlCol="0">
            <a:spAutoFit/>
          </a:bodyPr>
          <a:lstStyle/>
          <a:p>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应该能完成的教材练习：习题</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1-2</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第</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1</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题</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第</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16</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题</a:t>
            </a:r>
            <a:endParaRPr lang="zh-CN" altLang="en-US" sz="32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18656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4</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群的定义</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84B2ED0-0535-4AE0-888B-6AA66B54F776}"/>
                  </a:ext>
                </a:extLst>
              </p:cNvPr>
              <p:cNvSpPr txBox="1"/>
              <p:nvPr/>
            </p:nvSpPr>
            <p:spPr>
              <a:xfrm>
                <a:off x="955584" y="1348159"/>
                <a:ext cx="9178466" cy="2246769"/>
              </a:xfrm>
              <a:prstGeom prst="rect">
                <a:avLst/>
              </a:prstGeom>
              <a:solidFill>
                <a:schemeClr val="accent2">
                  <a:lumMod val="20000"/>
                  <a:lumOff val="80000"/>
                  <a:alpha val="50000"/>
                </a:schemeClr>
              </a:solidFill>
            </p:spPr>
            <p:txBody>
              <a:bodyPr wrap="square" rtlCol="0">
                <a:spAutoFit/>
              </a:bodyPr>
              <a:lstStyle/>
              <a:p>
                <a:pPr algn="ctr">
                  <a:lnSpc>
                    <a:spcPts val="2400"/>
                  </a:lnSpc>
                  <a:spcBef>
                    <a:spcPts val="600"/>
                  </a:spcBef>
                  <a:spcAft>
                    <a:spcPts val="600"/>
                  </a:spcAft>
                </a:pPr>
                <a:r>
                  <a:rPr lang="zh-CN" altLang="en-US" sz="2400" b="1">
                    <a:solidFill>
                      <a:srgbClr val="C00000"/>
                    </a:solidFill>
                  </a:rPr>
                  <a:t>群</a:t>
                </a:r>
                <a:r>
                  <a:rPr lang="en-US" altLang="zh-CN" sz="2400" b="1">
                    <a:solidFill>
                      <a:srgbClr val="C00000"/>
                    </a:solidFill>
                  </a:rPr>
                  <a:t>(Group)</a:t>
                </a:r>
                <a:r>
                  <a:rPr lang="zh-CN" altLang="en-US" sz="2400" b="1">
                    <a:solidFill>
                      <a:srgbClr val="C00000"/>
                    </a:solidFill>
                  </a:rPr>
                  <a:t>的定义</a:t>
                </a:r>
                <a:endParaRPr lang="en-US" altLang="zh-CN" sz="2400" b="1">
                  <a:solidFill>
                    <a:srgbClr val="C00000"/>
                  </a:solidFill>
                </a:endParaRPr>
              </a:p>
              <a:p>
                <a:pPr>
                  <a:lnSpc>
                    <a:spcPts val="2400"/>
                  </a:lnSpc>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如果集合</a:t>
                </a:r>
                <a14:m>
                  <m:oMath xmlns:m="http://schemas.openxmlformats.org/officeDocument/2006/math">
                    <m:r>
                      <a:rPr lang="en-US" altLang="zh-CN" sz="2000" b="1" i="1" smtClean="0">
                        <a:solidFill>
                          <a:srgbClr val="002060"/>
                        </a:solidFill>
                        <a:latin typeface="Cambria Math" panose="02040503050406030204" pitchFamily="18" charset="0"/>
                      </a:rPr>
                      <m:t>𝑮</m:t>
                    </m:r>
                  </m:oMath>
                </a14:m>
                <a:r>
                  <a:rPr lang="zh-CN" altLang="en-US" sz="2000" b="1">
                    <a:solidFill>
                      <a:srgbClr val="002060"/>
                    </a:solidFill>
                    <a:latin typeface="楷体" panose="02010609060101010101" pitchFamily="49" charset="-122"/>
                    <a:ea typeface="楷体" panose="02010609060101010101" pitchFamily="49" charset="-122"/>
                  </a:rPr>
                  <a:t>及其二元运算</a:t>
                </a:r>
                <a14:m>
                  <m:oMath xmlns:m="http://schemas.openxmlformats.org/officeDocument/2006/math">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满足下面的性质，则称</a:t>
                </a:r>
                <a14:m>
                  <m:oMath xmlns:m="http://schemas.openxmlformats.org/officeDocument/2006/math">
                    <m:r>
                      <a:rPr lang="en-US" altLang="zh-CN" sz="2000" b="1" i="0"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𝑮</m:t>
                    </m:r>
                    <m:r>
                      <a:rPr lang="en-US" altLang="zh-CN" sz="2000" b="1" i="1" smtClean="0">
                        <a:solidFill>
                          <a:srgbClr val="002060"/>
                        </a:solidFill>
                        <a:latin typeface="Cambria Math" panose="02040503050406030204" pitchFamily="18" charset="0"/>
                        <a:ea typeface="楷体" panose="02010609060101010101" pitchFamily="49" charset="-122"/>
                      </a:rPr>
                      <m:t>, ∘)</m:t>
                    </m:r>
                  </m:oMath>
                </a14:m>
                <a:r>
                  <a:rPr lang="zh-CN" altLang="en-US" sz="2000" b="1">
                    <a:solidFill>
                      <a:srgbClr val="002060"/>
                    </a:solidFill>
                    <a:latin typeface="楷体" panose="02010609060101010101" pitchFamily="49" charset="-122"/>
                    <a:ea typeface="楷体" panose="02010609060101010101" pitchFamily="49" charset="-122"/>
                  </a:rPr>
                  <a:t>是</a:t>
                </a:r>
                <a:r>
                  <a:rPr lang="zh-CN" altLang="en-US" sz="2000" b="1">
                    <a:solidFill>
                      <a:srgbClr val="C00000"/>
                    </a:solidFill>
                  </a:rPr>
                  <a:t>群</a:t>
                </a:r>
                <a:r>
                  <a:rPr lang="zh-CN" altLang="en-US" sz="2000" b="1">
                    <a:solidFill>
                      <a:srgbClr val="002060"/>
                    </a:solidFill>
                    <a:latin typeface="楷体" panose="02010609060101010101" pitchFamily="49" charset="-122"/>
                    <a:ea typeface="楷体" panose="02010609060101010101" pitchFamily="49" charset="-122"/>
                  </a:rPr>
                  <a:t>：</a:t>
                </a:r>
                <a:endParaRPr lang="en-US" altLang="zh-CN" sz="2000" b="1">
                  <a:solidFill>
                    <a:srgbClr val="002060"/>
                  </a:solidFill>
                  <a:latin typeface="楷体" panose="02010609060101010101" pitchFamily="49" charset="-122"/>
                  <a:ea typeface="楷体" panose="02010609060101010101" pitchFamily="49" charset="-122"/>
                </a:endParaRPr>
              </a:p>
              <a:p>
                <a:pPr marL="342900" indent="-342900">
                  <a:lnSpc>
                    <a:spcPts val="2400"/>
                  </a:lnSpc>
                  <a:spcBef>
                    <a:spcPts val="600"/>
                  </a:spcBef>
                  <a:spcAft>
                    <a:spcPts val="600"/>
                  </a:spcAft>
                  <a:buFont typeface="Arial" panose="020B0604020202020204" pitchFamily="34" charset="0"/>
                  <a:buChar char="•"/>
                </a:pPr>
                <a:r>
                  <a:rPr lang="zh-CN" altLang="en-US" b="1">
                    <a:solidFill>
                      <a:schemeClr val="accent6">
                        <a:lumMod val="50000"/>
                      </a:schemeClr>
                    </a:solidFill>
                    <a:latin typeface="+mn-ea"/>
                  </a:rPr>
                  <a:t>二元运算</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a14:m>
                <a:r>
                  <a:rPr lang="zh-CN" altLang="en-US" b="1">
                    <a:solidFill>
                      <a:schemeClr val="accent6">
                        <a:lumMod val="50000"/>
                      </a:schemeClr>
                    </a:solidFill>
                    <a:latin typeface="+mn-ea"/>
                  </a:rPr>
                  <a:t>满足</a:t>
                </a:r>
                <a:r>
                  <a:rPr lang="zh-CN" altLang="en-US" b="1">
                    <a:solidFill>
                      <a:srgbClr val="0000FF"/>
                    </a:solidFill>
                    <a:latin typeface="+mn-ea"/>
                  </a:rPr>
                  <a:t>结合律：</a:t>
                </a:r>
                <a:r>
                  <a:rPr lang="zh-CN" altLang="en-US" b="1">
                    <a:solidFill>
                      <a:schemeClr val="accent6">
                        <a:lumMod val="50000"/>
                      </a:schemeClr>
                    </a:solidFill>
                    <a:latin typeface="+mn-ea"/>
                  </a:rPr>
                  <a:t>即</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𝒃</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𝒄</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oMath>
                </a14:m>
                <a:r>
                  <a:rPr lang="en-US" altLang="zh-CN" b="1">
                    <a:solidFill>
                      <a:schemeClr val="accent6">
                        <a:lumMod val="50000"/>
                      </a:schemeClr>
                    </a:solidFill>
                    <a:latin typeface="+mn-ea"/>
                  </a:rPr>
                  <a:t>, </a:t>
                </a:r>
                <a14:m>
                  <m:oMath xmlns:m="http://schemas.openxmlformats.org/officeDocument/2006/math">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𝒃</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𝒄</m:t>
                    </m:r>
                    <m:r>
                      <a:rPr lang="en-US" altLang="zh-CN" b="1" i="1" smtClean="0">
                        <a:solidFill>
                          <a:schemeClr val="accent6">
                            <a:lumMod val="50000"/>
                          </a:schemeClr>
                        </a:solidFill>
                        <a:latin typeface="Cambria Math" panose="02040503050406030204" pitchFamily="18" charset="0"/>
                      </a:rPr>
                      <m:t> = </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𝒃</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𝒄</m:t>
                        </m:r>
                      </m:e>
                    </m:d>
                  </m:oMath>
                </a14:m>
                <a:endParaRPr lang="en-US" altLang="zh-CN" b="1">
                  <a:solidFill>
                    <a:schemeClr val="accent6">
                      <a:lumMod val="50000"/>
                    </a:schemeClr>
                  </a:solidFill>
                  <a:latin typeface="+mn-ea"/>
                </a:endParaRPr>
              </a:p>
              <a:p>
                <a:pPr marL="342900" indent="-342900">
                  <a:lnSpc>
                    <a:spcPts val="2400"/>
                  </a:lnSpc>
                  <a:spcBef>
                    <a:spcPts val="600"/>
                  </a:spcBef>
                  <a:spcAft>
                    <a:spcPts val="600"/>
                  </a:spcAft>
                  <a:buFont typeface="Arial" panose="020B0604020202020204" pitchFamily="34" charset="0"/>
                  <a:buChar char="•"/>
                </a:pPr>
                <a:r>
                  <a:rPr lang="zh-CN" altLang="en-US" b="1">
                    <a:solidFill>
                      <a:schemeClr val="accent6">
                        <a:lumMod val="50000"/>
                      </a:schemeClr>
                    </a:solidFill>
                    <a:latin typeface="+mn-ea"/>
                  </a:rPr>
                  <a:t>有</a:t>
                </a:r>
                <a:r>
                  <a:rPr lang="zh-CN" altLang="en-US" b="1">
                    <a:solidFill>
                      <a:srgbClr val="0000FF"/>
                    </a:solidFill>
                    <a:latin typeface="+mn-ea"/>
                  </a:rPr>
                  <a:t>单位元</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𝒆</m:t>
                    </m:r>
                  </m:oMath>
                </a14:m>
                <a:r>
                  <a:rPr lang="zh-CN" altLang="en-US" b="1">
                    <a:solidFill>
                      <a:schemeClr val="accent6">
                        <a:lumMod val="50000"/>
                      </a:schemeClr>
                    </a:solidFill>
                    <a:latin typeface="+mn-ea"/>
                  </a:rPr>
                  <a:t>，即存在</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𝒆</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oMath>
                </a14:m>
                <a:r>
                  <a:rPr lang="zh-CN" altLang="en-US" b="1">
                    <a:solidFill>
                      <a:schemeClr val="accent6">
                        <a:lumMod val="50000"/>
                      </a:schemeClr>
                    </a:solidFill>
                    <a:latin typeface="+mn-ea"/>
                  </a:rPr>
                  <a:t>，使得</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oMath>
                </a14:m>
                <a:r>
                  <a:rPr lang="en-US" altLang="zh-CN" b="1">
                    <a:solidFill>
                      <a:schemeClr val="accent6">
                        <a:lumMod val="50000"/>
                      </a:schemeClr>
                    </a:solidFill>
                    <a:latin typeface="+mn-ea"/>
                  </a:rPr>
                  <a:t>, </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𝒆</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𝒆</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oMath>
                </a14:m>
                <a:endParaRPr lang="en-US" altLang="zh-CN" b="1">
                  <a:solidFill>
                    <a:schemeClr val="accent6">
                      <a:lumMod val="50000"/>
                    </a:schemeClr>
                  </a:solidFill>
                  <a:latin typeface="+mn-ea"/>
                </a:endParaRPr>
              </a:p>
              <a:p>
                <a:pPr marL="342900" indent="-342900">
                  <a:lnSpc>
                    <a:spcPts val="2400"/>
                  </a:lnSpc>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oMath>
                </a14:m>
                <a:r>
                  <a:rPr lang="zh-CN" altLang="en-US" b="1">
                    <a:solidFill>
                      <a:schemeClr val="accent6">
                        <a:lumMod val="50000"/>
                      </a:schemeClr>
                    </a:solidFill>
                    <a:latin typeface="+mn-ea"/>
                  </a:rPr>
                  <a:t>关于</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a14:m>
                <a:r>
                  <a:rPr lang="zh-CN" altLang="en-US" b="1">
                    <a:solidFill>
                      <a:schemeClr val="accent6">
                        <a:lumMod val="50000"/>
                      </a:schemeClr>
                    </a:solidFill>
                    <a:latin typeface="+mn-ea"/>
                  </a:rPr>
                  <a:t>有</a:t>
                </a:r>
                <a:r>
                  <a:rPr lang="zh-CN" altLang="en-US" b="1">
                    <a:solidFill>
                      <a:srgbClr val="0000FF"/>
                    </a:solidFill>
                    <a:latin typeface="+mn-ea"/>
                  </a:rPr>
                  <a:t>逆元</a:t>
                </a:r>
                <a14:m>
                  <m:oMath xmlns:m="http://schemas.openxmlformats.org/officeDocument/2006/math">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𝒂</m:t>
                        </m:r>
                      </m:e>
                      <m:sup>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sup>
                    </m:sSup>
                  </m:oMath>
                </a14:m>
                <a:r>
                  <a:rPr lang="zh-CN" altLang="en-US" b="1">
                    <a:solidFill>
                      <a:schemeClr val="accent6">
                        <a:lumMod val="50000"/>
                      </a:schemeClr>
                    </a:solidFill>
                    <a:latin typeface="+mn-ea"/>
                  </a:rPr>
                  <a:t>，即</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oMath>
                </a14:m>
                <a:r>
                  <a:rPr lang="zh-CN" altLang="en-US" b="1">
                    <a:solidFill>
                      <a:schemeClr val="accent6">
                        <a:lumMod val="50000"/>
                      </a:schemeClr>
                    </a:solidFill>
                    <a:latin typeface="+mn-ea"/>
                  </a:rPr>
                  <a:t>，存在</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𝒃</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𝑮</m:t>
                    </m:r>
                  </m:oMath>
                </a14:m>
                <a:r>
                  <a:rPr lang="zh-CN" altLang="en-US" b="1">
                    <a:solidFill>
                      <a:schemeClr val="accent6">
                        <a:lumMod val="50000"/>
                      </a:schemeClr>
                    </a:solidFill>
                    <a:latin typeface="+mn-ea"/>
                  </a:rPr>
                  <a:t>，使得</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𝒃</m:t>
                    </m:r>
                    <m:r>
                      <a:rPr lang="en-US" altLang="zh-CN" b="1" i="1" smtClean="0">
                        <a:solidFill>
                          <a:schemeClr val="accent6">
                            <a:lumMod val="50000"/>
                          </a:schemeClr>
                        </a:solidFill>
                        <a:latin typeface="Cambria Math" panose="02040503050406030204" pitchFamily="18" charset="0"/>
                      </a:rPr>
                      <m:t> = </m:t>
                    </m:r>
                    <m:r>
                      <a:rPr lang="en-US" altLang="zh-CN" b="1" i="1" smtClean="0">
                        <a:solidFill>
                          <a:schemeClr val="accent6">
                            <a:lumMod val="50000"/>
                          </a:schemeClr>
                        </a:solidFill>
                        <a:latin typeface="Cambria Math" panose="02040503050406030204" pitchFamily="18" charset="0"/>
                      </a:rPr>
                      <m:t>𝒃</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 = </m:t>
                    </m:r>
                    <m:r>
                      <a:rPr lang="en-US" altLang="zh-CN" b="1" i="1" smtClean="0">
                        <a:solidFill>
                          <a:schemeClr val="accent6">
                            <a:lumMod val="50000"/>
                          </a:schemeClr>
                        </a:solidFill>
                        <a:latin typeface="Cambria Math" panose="02040503050406030204" pitchFamily="18" charset="0"/>
                      </a:rPr>
                      <m:t>𝒆</m:t>
                    </m:r>
                  </m:oMath>
                </a14:m>
                <a:r>
                  <a:rPr lang="zh-CN" altLang="en-US" b="1">
                    <a:solidFill>
                      <a:schemeClr val="accent6">
                        <a:lumMod val="50000"/>
                      </a:schemeClr>
                    </a:solidFill>
                    <a:latin typeface="+mn-ea"/>
                  </a:rPr>
                  <a:t>，记</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𝒃</m:t>
                    </m:r>
                  </m:oMath>
                </a14:m>
                <a:r>
                  <a:rPr lang="zh-CN" altLang="en-US" b="1">
                    <a:solidFill>
                      <a:schemeClr val="accent6">
                        <a:lumMod val="50000"/>
                      </a:schemeClr>
                    </a:solidFill>
                    <a:latin typeface="+mn-ea"/>
                  </a:rPr>
                  <a:t>为</a:t>
                </a:r>
                <a14:m>
                  <m:oMath xmlns:m="http://schemas.openxmlformats.org/officeDocument/2006/math">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𝒂</m:t>
                        </m:r>
                      </m:e>
                      <m:sup>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sup>
                    </m:sSup>
                  </m:oMath>
                </a14:m>
                <a:endParaRPr lang="zh-CN" altLang="en-US" b="1">
                  <a:solidFill>
                    <a:schemeClr val="accent6">
                      <a:lumMod val="50000"/>
                    </a:schemeClr>
                  </a:solidFill>
                  <a:latin typeface="+mn-ea"/>
                </a:endParaRPr>
              </a:p>
            </p:txBody>
          </p:sp>
        </mc:Choice>
        <mc:Fallback xmlns="">
          <p:sp>
            <p:nvSpPr>
              <p:cNvPr id="2" name="文本框 1">
                <a:extLst>
                  <a:ext uri="{FF2B5EF4-FFF2-40B4-BE49-F238E27FC236}">
                    <a16:creationId xmlns:a16="http://schemas.microsoft.com/office/drawing/2014/main" id="{A84B2ED0-0535-4AE0-888B-6AA66B54F776}"/>
                  </a:ext>
                </a:extLst>
              </p:cNvPr>
              <p:cNvSpPr txBox="1">
                <a:spLocks noRot="1" noChangeAspect="1" noMove="1" noResize="1" noEditPoints="1" noAdjustHandles="1" noChangeArrowheads="1" noChangeShapeType="1" noTextEdit="1"/>
              </p:cNvSpPr>
              <p:nvPr/>
            </p:nvSpPr>
            <p:spPr>
              <a:xfrm>
                <a:off x="955584" y="1348159"/>
                <a:ext cx="9178466" cy="2246769"/>
              </a:xfrm>
              <a:prstGeom prst="rect">
                <a:avLst/>
              </a:prstGeom>
              <a:blipFill>
                <a:blip r:embed="rId2"/>
                <a:stretch>
                  <a:fillRect l="-731" t="-4336" b="-27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1EAB18A-8822-4643-86A8-2C429D40E22E}"/>
                  </a:ext>
                </a:extLst>
              </p:cNvPr>
              <p:cNvSpPr txBox="1"/>
              <p:nvPr/>
            </p:nvSpPr>
            <p:spPr>
              <a:xfrm>
                <a:off x="955584" y="3805627"/>
                <a:ext cx="8852836" cy="1253485"/>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从代数系统角度说，群有三个运算，二元运算</a:t>
                </a:r>
                <a14:m>
                  <m:oMath xmlns:m="http://schemas.openxmlformats.org/officeDocument/2006/math">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，零元运算</a:t>
                </a:r>
                <a14:m>
                  <m:oMath xmlns:m="http://schemas.openxmlformats.org/officeDocument/2006/math">
                    <m:r>
                      <a:rPr lang="en-US" altLang="zh-CN" sz="2000" b="1" i="1" smtClean="0">
                        <a:solidFill>
                          <a:srgbClr val="002060"/>
                        </a:solidFill>
                        <a:latin typeface="Cambria Math" panose="02040503050406030204" pitchFamily="18" charset="0"/>
                      </a:rPr>
                      <m:t>𝒆</m:t>
                    </m:r>
                  </m:oMath>
                </a14:m>
                <a:r>
                  <a:rPr lang="zh-CN" altLang="en-US" sz="2000" b="1">
                    <a:solidFill>
                      <a:srgbClr val="002060"/>
                    </a:solidFill>
                    <a:latin typeface="楷体" panose="02010609060101010101" pitchFamily="49" charset="-122"/>
                    <a:ea typeface="楷体" panose="02010609060101010101" pitchFamily="49" charset="-122"/>
                  </a:rPr>
                  <a:t>和一元运算</a:t>
                </a:r>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m:t>
                            </m:r>
                          </m:e>
                        </m:d>
                      </m:e>
                      <m:sup>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sup>
                    </m:sSup>
                  </m:oMath>
                </a14:m>
                <a:endParaRPr lang="en-US" altLang="zh-CN" sz="2000" b="1">
                  <a:latin typeface="楷体" panose="02010609060101010101" pitchFamily="49" charset="-122"/>
                  <a:ea typeface="楷体" panose="02010609060101010101" pitchFamily="49" charset="-122"/>
                </a:endParaRPr>
              </a:p>
              <a:p>
                <a:pPr marL="342900" indent="-342900">
                  <a:spcBef>
                    <a:spcPts val="600"/>
                  </a:spcBef>
                  <a:buFont typeface="Arial" panose="020B0604020202020204" pitchFamily="34" charset="0"/>
                  <a:buChar char="•"/>
                </a:pPr>
                <a:r>
                  <a:rPr lang="zh-CN" altLang="en-US" sz="2000" b="1">
                    <a:solidFill>
                      <a:schemeClr val="accent2">
                        <a:lumMod val="50000"/>
                      </a:schemeClr>
                    </a:solidFill>
                  </a:rPr>
                  <a:t>其中二元运算占主导地位，在谈到群时经常只明确给出它的二元运算</a:t>
                </a:r>
                <a:endParaRPr lang="en-US" altLang="zh-CN" sz="2000" b="1">
                  <a:solidFill>
                    <a:schemeClr val="accent2">
                      <a:lumMod val="50000"/>
                    </a:schemeClr>
                  </a:solidFill>
                </a:endParaRPr>
              </a:p>
              <a:p>
                <a:pPr marL="342900" indent="-342900">
                  <a:spcBef>
                    <a:spcPts val="600"/>
                  </a:spcBef>
                  <a:buFont typeface="Arial" panose="020B0604020202020204" pitchFamily="34" charset="0"/>
                  <a:buChar char="•"/>
                </a:pPr>
                <a:r>
                  <a:rPr lang="zh-CN" altLang="en-US" sz="2000" b="1">
                    <a:solidFill>
                      <a:schemeClr val="accent2">
                        <a:lumMod val="50000"/>
                      </a:schemeClr>
                    </a:solidFill>
                  </a:rPr>
                  <a:t>进一步，在上下文能明确其运算时，人们通常直接称集合</a:t>
                </a:r>
                <a:r>
                  <a:rPr lang="en-US" altLang="zh-CN" sz="2000" b="1">
                    <a:solidFill>
                      <a:schemeClr val="accent2">
                        <a:lumMod val="50000"/>
                      </a:schemeClr>
                    </a:solidFill>
                  </a:rPr>
                  <a:t>G</a:t>
                </a:r>
                <a:r>
                  <a:rPr lang="zh-CN" altLang="en-US" sz="2000" b="1">
                    <a:solidFill>
                      <a:schemeClr val="accent2">
                        <a:lumMod val="50000"/>
                      </a:schemeClr>
                    </a:solidFill>
                  </a:rPr>
                  <a:t>是群</a:t>
                </a:r>
              </a:p>
            </p:txBody>
          </p:sp>
        </mc:Choice>
        <mc:Fallback xmlns="">
          <p:sp>
            <p:nvSpPr>
              <p:cNvPr id="3" name="文本框 2">
                <a:extLst>
                  <a:ext uri="{FF2B5EF4-FFF2-40B4-BE49-F238E27FC236}">
                    <a16:creationId xmlns:a16="http://schemas.microsoft.com/office/drawing/2014/main" id="{91EAB18A-8822-4643-86A8-2C429D40E22E}"/>
                  </a:ext>
                </a:extLst>
              </p:cNvPr>
              <p:cNvSpPr txBox="1">
                <a:spLocks noRot="1" noChangeAspect="1" noMove="1" noResize="1" noEditPoints="1" noAdjustHandles="1" noChangeArrowheads="1" noChangeShapeType="1" noTextEdit="1"/>
              </p:cNvSpPr>
              <p:nvPr/>
            </p:nvSpPr>
            <p:spPr>
              <a:xfrm>
                <a:off x="955584" y="3805627"/>
                <a:ext cx="8852836" cy="1253485"/>
              </a:xfrm>
              <a:prstGeom prst="rect">
                <a:avLst/>
              </a:prstGeom>
              <a:blipFill>
                <a:blip r:embed="rId3"/>
                <a:stretch>
                  <a:fillRect l="-758" t="-2913" b="-77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6633B84-4E00-4EB5-8B34-4CAC27903E21}"/>
                  </a:ext>
                </a:extLst>
              </p:cNvPr>
              <p:cNvSpPr txBox="1"/>
              <p:nvPr/>
            </p:nvSpPr>
            <p:spPr>
              <a:xfrm>
                <a:off x="955584" y="5138658"/>
                <a:ext cx="7957974" cy="861774"/>
              </a:xfrm>
              <a:prstGeom prst="rect">
                <a:avLst/>
              </a:prstGeom>
              <a:solidFill>
                <a:schemeClr val="accent5">
                  <a:lumMod val="20000"/>
                  <a:lumOff val="8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rPr>
                  <a:t>如果集合</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𝑺</m:t>
                    </m:r>
                  </m:oMath>
                </a14:m>
                <a:r>
                  <a:rPr lang="zh-CN" altLang="en-US" sz="2000" b="1">
                    <a:solidFill>
                      <a:schemeClr val="accent2">
                        <a:lumMod val="50000"/>
                      </a:schemeClr>
                    </a:solidFill>
                  </a:rPr>
                  <a:t>有满足结合律的二元运算</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，则称</a:t>
                </a:r>
                <a14:m>
                  <m:oMath xmlns:m="http://schemas.openxmlformats.org/officeDocument/2006/math">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𝑺</m:t>
                        </m:r>
                        <m:r>
                          <a:rPr lang="en-US" altLang="zh-CN" sz="2000" b="1" i="1" smtClean="0">
                            <a:solidFill>
                              <a:schemeClr val="accent2">
                                <a:lumMod val="50000"/>
                              </a:schemeClr>
                            </a:solidFill>
                            <a:latin typeface="Cambria Math" panose="02040503050406030204" pitchFamily="18" charset="0"/>
                          </a:rPr>
                          <m:t>, ∘</m:t>
                        </m:r>
                      </m:e>
                    </m:d>
                  </m:oMath>
                </a14:m>
                <a:r>
                  <a:rPr lang="zh-CN" altLang="en-US" sz="2000" b="1">
                    <a:solidFill>
                      <a:schemeClr val="accent2">
                        <a:lumMod val="50000"/>
                      </a:schemeClr>
                    </a:solidFill>
                  </a:rPr>
                  <a:t>是</a:t>
                </a:r>
                <a:r>
                  <a:rPr lang="zh-CN" altLang="en-US" sz="2000" b="1">
                    <a:solidFill>
                      <a:srgbClr val="C00000"/>
                    </a:solidFill>
                  </a:rPr>
                  <a:t>半群</a:t>
                </a:r>
                <a:r>
                  <a:rPr lang="en-US" altLang="zh-CN" sz="2000" b="1">
                    <a:solidFill>
                      <a:schemeClr val="accent2">
                        <a:lumMod val="50000"/>
                      </a:schemeClr>
                    </a:solidFill>
                  </a:rPr>
                  <a:t>(semi-group)</a:t>
                </a:r>
              </a:p>
              <a:p>
                <a:pPr marL="285750" indent="-28575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如果</a:t>
                </a:r>
                <a14:m>
                  <m:oMath xmlns:m="http://schemas.openxmlformats.org/officeDocument/2006/math">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还有单位元</a:t>
                </a:r>
                <a14:m>
                  <m:oMath xmlns:m="http://schemas.openxmlformats.org/officeDocument/2006/math">
                    <m:r>
                      <a:rPr lang="en-US" altLang="zh-CN" sz="2000" b="1" i="1" smtClean="0">
                        <a:solidFill>
                          <a:srgbClr val="002060"/>
                        </a:solidFill>
                        <a:latin typeface="Cambria Math" panose="02040503050406030204" pitchFamily="18" charset="0"/>
                      </a:rPr>
                      <m:t>𝒆</m:t>
                    </m:r>
                  </m:oMath>
                </a14:m>
                <a:r>
                  <a:rPr lang="zh-CN" altLang="en-US" sz="2000" b="1">
                    <a:solidFill>
                      <a:srgbClr val="002060"/>
                    </a:solidFill>
                    <a:latin typeface="楷体" panose="02010609060101010101" pitchFamily="49" charset="-122"/>
                    <a:ea typeface="楷体" panose="02010609060101010101" pitchFamily="49" charset="-122"/>
                  </a:rPr>
                  <a:t>，则称</a:t>
                </a:r>
                <a14:m>
                  <m:oMath xmlns:m="http://schemas.openxmlformats.org/officeDocument/2006/math">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 ∘, </m:t>
                        </m:r>
                        <m:r>
                          <a:rPr lang="en-US" altLang="zh-CN" sz="2000" b="1" i="1" smtClean="0">
                            <a:solidFill>
                              <a:srgbClr val="002060"/>
                            </a:solidFill>
                            <a:latin typeface="Cambria Math" panose="02040503050406030204" pitchFamily="18" charset="0"/>
                          </a:rPr>
                          <m:t>𝒆</m:t>
                        </m:r>
                      </m:e>
                    </m:d>
                  </m:oMath>
                </a14:m>
                <a:r>
                  <a:rPr lang="zh-CN" altLang="en-US" sz="2000" b="1">
                    <a:solidFill>
                      <a:srgbClr val="002060"/>
                    </a:solidFill>
                    <a:latin typeface="楷体" panose="02010609060101010101" pitchFamily="49" charset="-122"/>
                    <a:ea typeface="楷体" panose="02010609060101010101" pitchFamily="49" charset="-122"/>
                  </a:rPr>
                  <a:t>是</a:t>
                </a:r>
                <a:r>
                  <a:rPr lang="zh-CN" altLang="en-US" sz="2000" b="1">
                    <a:solidFill>
                      <a:srgbClr val="C00000"/>
                    </a:solidFill>
                    <a:latin typeface="+mn-ea"/>
                  </a:rPr>
                  <a:t>独异点</a:t>
                </a:r>
                <a:r>
                  <a:rPr lang="en-US" altLang="zh-CN" sz="2000" b="1">
                    <a:solidFill>
                      <a:srgbClr val="002060"/>
                    </a:solidFill>
                    <a:latin typeface="+mn-ea"/>
                  </a:rPr>
                  <a:t>(monoid)</a:t>
                </a:r>
                <a:endParaRPr lang="zh-CN" altLang="en-US" sz="2000" b="1">
                  <a:solidFill>
                    <a:srgbClr val="002060"/>
                  </a:solidFill>
                  <a:latin typeface="+mn-ea"/>
                </a:endParaRPr>
              </a:p>
            </p:txBody>
          </p:sp>
        </mc:Choice>
        <mc:Fallback xmlns="">
          <p:sp>
            <p:nvSpPr>
              <p:cNvPr id="14" name="文本框 13">
                <a:extLst>
                  <a:ext uri="{FF2B5EF4-FFF2-40B4-BE49-F238E27FC236}">
                    <a16:creationId xmlns:a16="http://schemas.microsoft.com/office/drawing/2014/main" id="{36633B84-4E00-4EB5-8B34-4CAC27903E21}"/>
                  </a:ext>
                </a:extLst>
              </p:cNvPr>
              <p:cNvSpPr txBox="1">
                <a:spLocks noRot="1" noChangeAspect="1" noMove="1" noResize="1" noEditPoints="1" noAdjustHandles="1" noChangeArrowheads="1" noChangeShapeType="1" noTextEdit="1"/>
              </p:cNvSpPr>
              <p:nvPr/>
            </p:nvSpPr>
            <p:spPr>
              <a:xfrm>
                <a:off x="955584" y="5138658"/>
                <a:ext cx="7957974" cy="861774"/>
              </a:xfrm>
              <a:prstGeom prst="rect">
                <a:avLst/>
              </a:prstGeom>
              <a:blipFill>
                <a:blip r:embed="rId4"/>
                <a:stretch>
                  <a:fillRect l="-843" t="-4255" b="-12766"/>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1300EA8A-13C8-40E2-A53A-050DB6A75C0D}"/>
              </a:ext>
            </a:extLst>
          </p:cNvPr>
          <p:cNvSpPr txBox="1"/>
          <p:nvPr/>
        </p:nvSpPr>
        <p:spPr>
          <a:xfrm>
            <a:off x="9380823" y="2009878"/>
            <a:ext cx="1855593" cy="923330"/>
          </a:xfrm>
          <a:prstGeom prst="rect">
            <a:avLst/>
          </a:prstGeom>
          <a:solidFill>
            <a:schemeClr val="accent6">
              <a:lumMod val="50000"/>
            </a:schemeClr>
          </a:solidFill>
        </p:spPr>
        <p:txBody>
          <a:bodyPr wrap="square" rtlCol="0">
            <a:spAutoFit/>
          </a:bodyPr>
          <a:lstStyle/>
          <a:p>
            <a:r>
              <a:rPr lang="zh-CN" altLang="en-US" b="1">
                <a:solidFill>
                  <a:schemeClr val="bg1"/>
                </a:solidFill>
              </a:rPr>
              <a:t>不难证明群的单位元和每个元素的逆元的唯一性</a:t>
            </a:r>
          </a:p>
        </p:txBody>
      </p:sp>
    </p:spTree>
    <p:extLst>
      <p:ext uri="{BB962C8B-B14F-4D97-AF65-F5344CB8AC3E}">
        <p14:creationId xmlns:p14="http://schemas.microsoft.com/office/powerpoint/2010/main" val="2011774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文本框 1">
            <a:extLst>
              <a:ext uri="{FF2B5EF4-FFF2-40B4-BE49-F238E27FC236}">
                <a16:creationId xmlns:a16="http://schemas.microsoft.com/office/drawing/2014/main" id="{F3778FC1-0A49-4C7B-8763-0ABD47A13328}"/>
              </a:ext>
            </a:extLst>
          </p:cNvPr>
          <p:cNvSpPr txBox="1"/>
          <p:nvPr/>
        </p:nvSpPr>
        <p:spPr>
          <a:xfrm>
            <a:off x="1921252" y="2001283"/>
            <a:ext cx="8571678" cy="2383794"/>
          </a:xfrm>
          <a:prstGeom prst="rect">
            <a:avLst/>
          </a:prstGeom>
          <a:noFill/>
        </p:spPr>
        <p:txBody>
          <a:bodyPr wrap="square" rtlCol="0">
            <a:spAutoFit/>
          </a:bodyPr>
          <a:lstStyle/>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谢谢大家！</a:t>
            </a:r>
            <a:endParaRPr lang="en-US" altLang="zh-CN" sz="4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有什么问题和建议请及时反馈给老师！</a:t>
            </a:r>
          </a:p>
        </p:txBody>
      </p:sp>
    </p:spTree>
    <p:extLst>
      <p:ext uri="{BB962C8B-B14F-4D97-AF65-F5344CB8AC3E}">
        <p14:creationId xmlns:p14="http://schemas.microsoft.com/office/powerpoint/2010/main" val="3807570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5</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群的例子</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2D2EC99-91E2-49AA-AD08-F4C732B206D0}"/>
                  </a:ext>
                </a:extLst>
              </p:cNvPr>
              <p:cNvSpPr txBox="1"/>
              <p:nvPr/>
            </p:nvSpPr>
            <p:spPr>
              <a:xfrm>
                <a:off x="955581" y="1518503"/>
                <a:ext cx="9720828" cy="400110"/>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整数集</a:t>
                </a:r>
                <a14:m>
                  <m:oMath xmlns:m="http://schemas.openxmlformats.org/officeDocument/2006/math">
                    <m:r>
                      <a:rPr lang="en-US" altLang="zh-CN" sz="2000" b="1" i="1" smtClean="0">
                        <a:solidFill>
                          <a:srgbClr val="C00000"/>
                        </a:solidFill>
                        <a:latin typeface="Cambria Math" panose="02040503050406030204" pitchFamily="18" charset="0"/>
                      </a:rPr>
                      <m:t>ℤ</m:t>
                    </m:r>
                  </m:oMath>
                </a14:m>
                <a:r>
                  <a:rPr lang="zh-CN" altLang="en-US" sz="2000" b="1">
                    <a:solidFill>
                      <a:srgbClr val="002060"/>
                    </a:solidFill>
                    <a:latin typeface="楷体" panose="02010609060101010101" pitchFamily="49" charset="-122"/>
                    <a:ea typeface="楷体" panose="02010609060101010101" pitchFamily="49" charset="-122"/>
                  </a:rPr>
                  <a:t>及</a:t>
                </a:r>
                <a:r>
                  <a:rPr lang="zh-CN" altLang="en-US" sz="2000" b="1">
                    <a:solidFill>
                      <a:srgbClr val="C00000"/>
                    </a:solidFill>
                    <a:latin typeface="楷体" panose="02010609060101010101" pitchFamily="49" charset="-122"/>
                    <a:ea typeface="楷体" panose="02010609060101010101" pitchFamily="49" charset="-122"/>
                  </a:rPr>
                  <a:t>整数加法</a:t>
                </a:r>
                <a:r>
                  <a:rPr lang="zh-CN" altLang="en-US" sz="2000" b="1">
                    <a:solidFill>
                      <a:srgbClr val="002060"/>
                    </a:solidFill>
                    <a:latin typeface="楷体" panose="02010609060101010101" pitchFamily="49" charset="-122"/>
                    <a:ea typeface="楷体" panose="02010609060101010101" pitchFamily="49" charset="-122"/>
                  </a:rPr>
                  <a:t>运算构成群，称为</a:t>
                </a:r>
                <a:r>
                  <a:rPr lang="zh-CN" altLang="en-US" sz="2000" b="1">
                    <a:solidFill>
                      <a:srgbClr val="C00000"/>
                    </a:solidFill>
                    <a:latin typeface="等线" panose="02010600030101010101" pitchFamily="2" charset="-122"/>
                    <a:ea typeface="等线" panose="02010600030101010101" pitchFamily="2" charset="-122"/>
                  </a:rPr>
                  <a:t>整数加群</a:t>
                </a:r>
                <a:r>
                  <a:rPr lang="zh-CN" altLang="en-US" sz="2000" b="1">
                    <a:solidFill>
                      <a:srgbClr val="002060"/>
                    </a:solidFill>
                    <a:latin typeface="楷体" panose="02010609060101010101" pitchFamily="49" charset="-122"/>
                    <a:ea typeface="楷体" panose="02010609060101010101" pitchFamily="49" charset="-122"/>
                  </a:rPr>
                  <a:t>，单位元是</a:t>
                </a:r>
                <a14:m>
                  <m:oMath xmlns:m="http://schemas.openxmlformats.org/officeDocument/2006/math">
                    <m:r>
                      <a:rPr lang="en-US" altLang="zh-CN" sz="2000" b="1" i="1" smtClean="0">
                        <a:solidFill>
                          <a:srgbClr val="002060"/>
                        </a:solidFill>
                        <a:latin typeface="Cambria Math" panose="02040503050406030204" pitchFamily="18" charset="0"/>
                      </a:rPr>
                      <m:t>𝟎</m:t>
                    </m:r>
                  </m:oMath>
                </a14:m>
                <a:r>
                  <a:rPr lang="zh-CN" altLang="en-US" sz="2000" b="1">
                    <a:solidFill>
                      <a:srgbClr val="002060"/>
                    </a:solidFill>
                    <a:latin typeface="楷体" panose="02010609060101010101" pitchFamily="49" charset="-122"/>
                    <a:ea typeface="楷体" panose="02010609060101010101" pitchFamily="49" charset="-122"/>
                  </a:rPr>
                  <a:t>，每个整数</a:t>
                </a:r>
                <a14:m>
                  <m:oMath xmlns:m="http://schemas.openxmlformats.org/officeDocument/2006/math">
                    <m:r>
                      <a:rPr lang="en-US" altLang="zh-CN" sz="2000" b="1" i="1" smtClean="0">
                        <a:solidFill>
                          <a:srgbClr val="002060"/>
                        </a:solidFill>
                        <a:latin typeface="Cambria Math" panose="02040503050406030204" pitchFamily="18" charset="0"/>
                      </a:rPr>
                      <m:t>𝒛</m:t>
                    </m:r>
                  </m:oMath>
                </a14:m>
                <a:r>
                  <a:rPr lang="zh-CN" altLang="en-US" sz="2000" b="1">
                    <a:solidFill>
                      <a:srgbClr val="002060"/>
                    </a:solidFill>
                    <a:latin typeface="楷体" panose="02010609060101010101" pitchFamily="49" charset="-122"/>
                    <a:ea typeface="楷体" panose="02010609060101010101" pitchFamily="49" charset="-122"/>
                  </a:rPr>
                  <a:t>的逆元是</a:t>
                </a:r>
                <a14:m>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𝒛</m:t>
                    </m:r>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4" name="文本框 3">
                <a:extLst>
                  <a:ext uri="{FF2B5EF4-FFF2-40B4-BE49-F238E27FC236}">
                    <a16:creationId xmlns:a16="http://schemas.microsoft.com/office/drawing/2014/main" id="{B2D2EC99-91E2-49AA-AD08-F4C732B206D0}"/>
                  </a:ext>
                </a:extLst>
              </p:cNvPr>
              <p:cNvSpPr txBox="1">
                <a:spLocks noRot="1" noChangeAspect="1" noMove="1" noResize="1" noEditPoints="1" noAdjustHandles="1" noChangeArrowheads="1" noChangeShapeType="1" noTextEdit="1"/>
              </p:cNvSpPr>
              <p:nvPr/>
            </p:nvSpPr>
            <p:spPr>
              <a:xfrm>
                <a:off x="955581" y="1518503"/>
                <a:ext cx="9720828" cy="400110"/>
              </a:xfrm>
              <a:prstGeom prst="rect">
                <a:avLst/>
              </a:prstGeom>
              <a:blipFill>
                <a:blip r:embed="rId2"/>
                <a:stretch>
                  <a:fillRect l="-690" t="-12121"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F7F39BF-9F74-4215-9303-9A27CC19A860}"/>
                  </a:ext>
                </a:extLst>
              </p:cNvPr>
              <p:cNvSpPr txBox="1"/>
              <p:nvPr/>
            </p:nvSpPr>
            <p:spPr>
              <a:xfrm>
                <a:off x="955581" y="2231480"/>
                <a:ext cx="9991994" cy="866648"/>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对整数</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𝒎</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𝟐</m:t>
                    </m:r>
                  </m:oMath>
                </a14:m>
                <a:r>
                  <a:rPr lang="zh-CN" altLang="en-US" sz="2000" b="1">
                    <a:solidFill>
                      <a:srgbClr val="002060"/>
                    </a:solidFill>
                    <a:latin typeface="楷体" panose="02010609060101010101" pitchFamily="49" charset="-122"/>
                    <a:ea typeface="楷体" panose="02010609060101010101" pitchFamily="49" charset="-122"/>
                  </a:rPr>
                  <a:t>，记</a:t>
                </a:r>
                <a14:m>
                  <m:oMath xmlns:m="http://schemas.openxmlformats.org/officeDocument/2006/math">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ℤ</m:t>
                        </m:r>
                      </m:e>
                      <m:sub>
                        <m:r>
                          <a:rPr lang="en-US" altLang="zh-CN" sz="2000" b="1" i="1" smtClean="0">
                            <a:solidFill>
                              <a:srgbClr val="002060"/>
                            </a:solidFill>
                            <a:latin typeface="Cambria Math" panose="02040503050406030204" pitchFamily="18" charset="0"/>
                            <a:ea typeface="楷体" panose="02010609060101010101" pitchFamily="49" charset="-122"/>
                          </a:rPr>
                          <m:t>𝒎</m:t>
                        </m:r>
                      </m:sub>
                    </m:sSub>
                    <m:r>
                      <a:rPr lang="en-US" altLang="zh-CN" sz="2000" b="1" i="1" smtClean="0">
                        <a:solidFill>
                          <a:srgbClr val="002060"/>
                        </a:solidFill>
                        <a:latin typeface="Cambria Math" panose="02040503050406030204" pitchFamily="18" charset="0"/>
                        <a:ea typeface="楷体" panose="02010609060101010101" pitchFamily="49" charset="-122"/>
                      </a:rPr>
                      <m:t>=</m:t>
                    </m:r>
                    <m:d>
                      <m:dPr>
                        <m:begChr m:val="{"/>
                        <m:endChr m:val="}"/>
                        <m:ctrlPr>
                          <a:rPr lang="en-US" altLang="zh-CN" sz="2000" b="1" i="1" smtClean="0">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𝟎</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𝟏</m:t>
                        </m:r>
                        <m:r>
                          <a:rPr lang="en-US" altLang="zh-CN" sz="2000" b="1" i="1" smtClean="0">
                            <a:solidFill>
                              <a:srgbClr val="002060"/>
                            </a:solidFill>
                            <a:latin typeface="Cambria Math" panose="02040503050406030204" pitchFamily="18" charset="0"/>
                            <a:ea typeface="楷体" panose="02010609060101010101" pitchFamily="49" charset="-122"/>
                          </a:rPr>
                          <m:t>,⋯, </m:t>
                        </m:r>
                        <m:r>
                          <a:rPr lang="en-US" altLang="zh-CN" sz="2000" b="1" i="1" smtClean="0">
                            <a:solidFill>
                              <a:srgbClr val="002060"/>
                            </a:solidFill>
                            <a:latin typeface="Cambria Math" panose="02040503050406030204" pitchFamily="18" charset="0"/>
                            <a:ea typeface="楷体" panose="02010609060101010101" pitchFamily="49" charset="-122"/>
                          </a:rPr>
                          <m:t>𝒎</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𝟏</m:t>
                        </m:r>
                      </m:e>
                    </m:d>
                  </m:oMath>
                </a14:m>
                <a:r>
                  <a:rPr lang="zh-CN" altLang="en-US" sz="2000" b="1">
                    <a:solidFill>
                      <a:srgbClr val="002060"/>
                    </a:solidFill>
                    <a:latin typeface="楷体" panose="02010609060101010101" pitchFamily="49" charset="-122"/>
                    <a:ea typeface="楷体" panose="02010609060101010101" pitchFamily="49" charset="-122"/>
                  </a:rPr>
                  <a:t>，</a:t>
                </a:r>
                <a14:m>
                  <m:oMath xmlns:m="http://schemas.openxmlformats.org/officeDocument/2006/math">
                    <m:sSub>
                      <m:sSubPr>
                        <m:ctrlPr>
                          <a:rPr lang="en-US" altLang="zh-CN" sz="2000" b="1" i="1" smtClean="0">
                            <a:solidFill>
                              <a:srgbClr val="C00000"/>
                            </a:solidFill>
                            <a:latin typeface="Cambria Math" panose="02040503050406030204" pitchFamily="18" charset="0"/>
                            <a:ea typeface="楷体" panose="02010609060101010101" pitchFamily="49" charset="-122"/>
                          </a:rPr>
                        </m:ctrlPr>
                      </m:sSubPr>
                      <m:e>
                        <m:r>
                          <a:rPr lang="en-US" altLang="zh-CN" sz="2000" b="1" i="1" smtClean="0">
                            <a:solidFill>
                              <a:srgbClr val="C00000"/>
                            </a:solidFill>
                            <a:latin typeface="Cambria Math" panose="02040503050406030204" pitchFamily="18" charset="0"/>
                            <a:ea typeface="楷体" panose="02010609060101010101" pitchFamily="49" charset="-122"/>
                          </a:rPr>
                          <m:t>ℤ</m:t>
                        </m:r>
                      </m:e>
                      <m:sub>
                        <m:r>
                          <a:rPr lang="en-US" altLang="zh-CN" sz="2000" b="1" i="1" smtClean="0">
                            <a:solidFill>
                              <a:srgbClr val="C00000"/>
                            </a:solidFill>
                            <a:latin typeface="Cambria Math" panose="02040503050406030204" pitchFamily="18" charset="0"/>
                            <a:ea typeface="楷体" panose="02010609060101010101" pitchFamily="49" charset="-122"/>
                          </a:rPr>
                          <m:t>𝒎</m:t>
                        </m:r>
                      </m:sub>
                    </m:sSub>
                  </m:oMath>
                </a14:m>
                <a:r>
                  <a:rPr lang="zh-CN" altLang="en-US" sz="2000" b="1">
                    <a:solidFill>
                      <a:srgbClr val="002060"/>
                    </a:solidFill>
                    <a:latin typeface="楷体" panose="02010609060101010101" pitchFamily="49" charset="-122"/>
                    <a:ea typeface="楷体" panose="02010609060101010101" pitchFamily="49" charset="-122"/>
                  </a:rPr>
                  <a:t>及</a:t>
                </a:r>
                <a:r>
                  <a:rPr lang="zh-CN" altLang="en-US" sz="2000" b="1">
                    <a:solidFill>
                      <a:srgbClr val="C00000"/>
                    </a:solidFill>
                    <a:latin typeface="楷体" panose="02010609060101010101" pitchFamily="49" charset="-122"/>
                    <a:ea typeface="楷体" panose="02010609060101010101" pitchFamily="49" charset="-122"/>
                  </a:rPr>
                  <a:t>模</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𝒎</m:t>
                    </m:r>
                  </m:oMath>
                </a14:m>
                <a:r>
                  <a:rPr lang="zh-CN" altLang="en-US" sz="2000" b="1">
                    <a:solidFill>
                      <a:srgbClr val="C00000"/>
                    </a:solidFill>
                    <a:latin typeface="楷体" panose="02010609060101010101" pitchFamily="49" charset="-122"/>
                    <a:ea typeface="楷体" panose="02010609060101010101" pitchFamily="49" charset="-122"/>
                  </a:rPr>
                  <a:t>加</a:t>
                </a:r>
                <a14:m>
                  <m:oMath xmlns:m="http://schemas.openxmlformats.org/officeDocument/2006/math">
                    <m:sSub>
                      <m:sSubPr>
                        <m:ctrlPr>
                          <a:rPr lang="en-US" altLang="zh-CN" sz="2000" b="1" i="1" smtClean="0">
                            <a:solidFill>
                              <a:srgbClr val="C00000"/>
                            </a:solidFill>
                            <a:latin typeface="Cambria Math" panose="02040503050406030204" pitchFamily="18" charset="0"/>
                            <a:ea typeface="楷体" panose="02010609060101010101" pitchFamily="49" charset="-122"/>
                          </a:rPr>
                        </m:ctrlPr>
                      </m:sSubPr>
                      <m:e>
                        <m:r>
                          <a:rPr lang="en-US" altLang="zh-CN" sz="2000" b="1" i="1" smtClean="0">
                            <a:solidFill>
                              <a:srgbClr val="C00000"/>
                            </a:solidFill>
                            <a:latin typeface="Cambria Math" panose="02040503050406030204" pitchFamily="18" charset="0"/>
                            <a:ea typeface="楷体" panose="02010609060101010101" pitchFamily="49" charset="-122"/>
                          </a:rPr>
                          <m:t>⊕</m:t>
                        </m:r>
                      </m:e>
                      <m:sub>
                        <m:r>
                          <a:rPr lang="en-US" altLang="zh-CN" sz="2000" b="1" i="1" smtClean="0">
                            <a:solidFill>
                              <a:srgbClr val="C00000"/>
                            </a:solidFill>
                            <a:latin typeface="Cambria Math" panose="02040503050406030204" pitchFamily="18" charset="0"/>
                            <a:ea typeface="楷体" panose="02010609060101010101" pitchFamily="49" charset="-122"/>
                          </a:rPr>
                          <m:t>𝒎</m:t>
                        </m:r>
                      </m:sub>
                    </m:sSub>
                  </m:oMath>
                </a14:m>
                <a:r>
                  <a:rPr lang="zh-CN" altLang="en-US" sz="2000" b="1">
                    <a:solidFill>
                      <a:srgbClr val="002060"/>
                    </a:solidFill>
                    <a:latin typeface="楷体" panose="02010609060101010101" pitchFamily="49" charset="-122"/>
                    <a:ea typeface="楷体" panose="02010609060101010101" pitchFamily="49" charset="-122"/>
                  </a:rPr>
                  <a:t>构成群，称为</a:t>
                </a:r>
                <a:r>
                  <a:rPr lang="zh-CN" altLang="en-US" sz="2000" b="1">
                    <a:solidFill>
                      <a:srgbClr val="C00000"/>
                    </a:solidFill>
                    <a:latin typeface="+mn-ea"/>
                  </a:rPr>
                  <a:t>模</a:t>
                </a:r>
                <a14:m>
                  <m:oMath xmlns:m="http://schemas.openxmlformats.org/officeDocument/2006/math">
                    <m:r>
                      <a:rPr lang="en-US" altLang="zh-CN" sz="2000" b="1" i="1" smtClean="0">
                        <a:solidFill>
                          <a:srgbClr val="C00000"/>
                        </a:solidFill>
                        <a:latin typeface="Cambria Math" panose="02040503050406030204" pitchFamily="18" charset="0"/>
                      </a:rPr>
                      <m:t>𝒎</m:t>
                    </m:r>
                  </m:oMath>
                </a14:m>
                <a:r>
                  <a:rPr lang="zh-CN" altLang="en-US" sz="2000" b="1">
                    <a:solidFill>
                      <a:srgbClr val="C00000"/>
                    </a:solidFill>
                    <a:latin typeface="+mn-ea"/>
                  </a:rPr>
                  <a:t>剩余类加群</a:t>
                </a:r>
                <a:endParaRPr lang="en-US" altLang="zh-CN" sz="2000" b="1">
                  <a:solidFill>
                    <a:srgbClr val="C00000"/>
                  </a:solidFill>
                  <a:latin typeface="+mn-ea"/>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chemeClr val="accent6">
                            <a:lumMod val="50000"/>
                          </a:schemeClr>
                        </a:solidFill>
                        <a:latin typeface="Cambria Math" panose="02040503050406030204" pitchFamily="18" charset="0"/>
                      </a:rPr>
                      <m:t>𝟎</m:t>
                    </m:r>
                  </m:oMath>
                </a14:m>
                <a:r>
                  <a:rPr lang="zh-CN" altLang="en-US" b="1">
                    <a:solidFill>
                      <a:schemeClr val="accent6">
                        <a:lumMod val="50000"/>
                      </a:schemeClr>
                    </a:solidFill>
                    <a:latin typeface="+mn-ea"/>
                  </a:rPr>
                  <a:t>是单位元，对每个整数</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𝒛</m:t>
                    </m:r>
                    <m:r>
                      <a:rPr lang="en-US" altLang="zh-CN" b="1" i="1" smtClean="0">
                        <a:solidFill>
                          <a:schemeClr val="accent6">
                            <a:lumMod val="50000"/>
                          </a:schemeClr>
                        </a:solidFill>
                        <a:latin typeface="Cambria Math" panose="02040503050406030204" pitchFamily="18" charset="0"/>
                      </a:rPr>
                      <m:t>∈</m:t>
                    </m:r>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ℤ</m:t>
                        </m:r>
                      </m:e>
                      <m:sub>
                        <m:r>
                          <a:rPr lang="en-US" altLang="zh-CN" b="1" i="1" smtClean="0">
                            <a:solidFill>
                              <a:schemeClr val="accent6">
                                <a:lumMod val="50000"/>
                              </a:schemeClr>
                            </a:solidFill>
                            <a:latin typeface="Cambria Math" panose="02040503050406030204" pitchFamily="18" charset="0"/>
                          </a:rPr>
                          <m:t>𝒎</m:t>
                        </m:r>
                      </m:sub>
                    </m:sSub>
                  </m:oMath>
                </a14:m>
                <a:r>
                  <a:rPr lang="zh-CN" altLang="en-US" b="1">
                    <a:solidFill>
                      <a:schemeClr val="accent6">
                        <a:lumMod val="50000"/>
                      </a:schemeClr>
                    </a:solidFill>
                    <a:latin typeface="+mn-ea"/>
                  </a:rPr>
                  <a:t>，它的逆元是</a:t>
                </a:r>
                <a14:m>
                  <m:oMath xmlns:m="http://schemas.openxmlformats.org/officeDocument/2006/math">
                    <m:d>
                      <m:dPr>
                        <m:ctrlPr>
                          <a:rPr lang="en-US" altLang="zh-CN" b="1" i="1" smtClean="0">
                            <a:solidFill>
                              <a:schemeClr val="accent6">
                                <a:lumMod val="50000"/>
                              </a:schemeClr>
                            </a:solidFill>
                            <a:latin typeface="Cambria Math" panose="02040503050406030204" pitchFamily="18" charset="0"/>
                          </a:rPr>
                        </m:ctrlPr>
                      </m:dPr>
                      <m:e>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𝒛</m:t>
                            </m:r>
                          </m:e>
                        </m:d>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𝒎</m:t>
                        </m:r>
                      </m:e>
                    </m:d>
                    <m:r>
                      <a:rPr lang="en-US" altLang="zh-CN" b="1" i="0" smtClean="0">
                        <a:solidFill>
                          <a:schemeClr val="accent6">
                            <a:lumMod val="50000"/>
                          </a:schemeClr>
                        </a:solidFill>
                        <a:latin typeface="Cambria Math" panose="02040503050406030204" pitchFamily="18" charset="0"/>
                      </a:rPr>
                      <m:t>𝐦𝐨𝐝</m:t>
                    </m:r>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𝒎</m:t>
                    </m:r>
                  </m:oMath>
                </a14:m>
                <a:endParaRPr lang="zh-CN" altLang="en-US" b="1">
                  <a:solidFill>
                    <a:schemeClr val="accent6">
                      <a:lumMod val="50000"/>
                    </a:schemeClr>
                  </a:solidFill>
                  <a:latin typeface="+mn-ea"/>
                </a:endParaRPr>
              </a:p>
            </p:txBody>
          </p:sp>
        </mc:Choice>
        <mc:Fallback xmlns="">
          <p:sp>
            <p:nvSpPr>
              <p:cNvPr id="11" name="文本框 10">
                <a:extLst>
                  <a:ext uri="{FF2B5EF4-FFF2-40B4-BE49-F238E27FC236}">
                    <a16:creationId xmlns:a16="http://schemas.microsoft.com/office/drawing/2014/main" id="{EF7F39BF-9F74-4215-9303-9A27CC19A860}"/>
                  </a:ext>
                </a:extLst>
              </p:cNvPr>
              <p:cNvSpPr txBox="1">
                <a:spLocks noRot="1" noChangeAspect="1" noMove="1" noResize="1" noEditPoints="1" noAdjustHandles="1" noChangeArrowheads="1" noChangeShapeType="1" noTextEdit="1"/>
              </p:cNvSpPr>
              <p:nvPr/>
            </p:nvSpPr>
            <p:spPr>
              <a:xfrm>
                <a:off x="955581" y="2231480"/>
                <a:ext cx="9991994" cy="866648"/>
              </a:xfrm>
              <a:prstGeom prst="rect">
                <a:avLst/>
              </a:prstGeom>
              <a:blipFill>
                <a:blip r:embed="rId3"/>
                <a:stretch>
                  <a:fillRect l="-671" t="-5634" b="-91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440CEC7-15C6-4E11-963C-A0B679346394}"/>
                  </a:ext>
                </a:extLst>
              </p:cNvPr>
              <p:cNvSpPr txBox="1"/>
              <p:nvPr/>
            </p:nvSpPr>
            <p:spPr>
              <a:xfrm>
                <a:off x="955581" y="5386309"/>
                <a:ext cx="9570367" cy="400110"/>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集合</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𝑺</m:t>
                    </m:r>
                  </m:oMath>
                </a14:m>
                <a:r>
                  <a:rPr lang="zh-CN" altLang="en-US" sz="2000" b="1">
                    <a:solidFill>
                      <a:srgbClr val="002060"/>
                    </a:solidFill>
                    <a:latin typeface="楷体" panose="02010609060101010101" pitchFamily="49" charset="-122"/>
                    <a:ea typeface="楷体" panose="02010609060101010101" pitchFamily="49" charset="-122"/>
                  </a:rPr>
                  <a:t>上的所有</a:t>
                </a:r>
                <a:r>
                  <a:rPr lang="zh-CN" altLang="en-US" sz="2000" b="1">
                    <a:solidFill>
                      <a:srgbClr val="C00000"/>
                    </a:solidFill>
                    <a:latin typeface="楷体" panose="02010609060101010101" pitchFamily="49" charset="-122"/>
                    <a:ea typeface="楷体" panose="02010609060101010101" pitchFamily="49" charset="-122"/>
                  </a:rPr>
                  <a:t>双函数</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𝒇</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𝑺</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𝑺</m:t>
                    </m:r>
                  </m:oMath>
                </a14:m>
                <a:r>
                  <a:rPr lang="zh-CN" altLang="en-US" sz="2000" b="1">
                    <a:solidFill>
                      <a:srgbClr val="002060"/>
                    </a:solidFill>
                    <a:latin typeface="楷体" panose="02010609060101010101" pitchFamily="49" charset="-122"/>
                    <a:ea typeface="楷体" panose="02010609060101010101" pitchFamily="49" charset="-122"/>
                  </a:rPr>
                  <a:t>及</a:t>
                </a:r>
                <a:r>
                  <a:rPr lang="zh-CN" altLang="en-US" sz="2000" b="1">
                    <a:solidFill>
                      <a:srgbClr val="C00000"/>
                    </a:solidFill>
                    <a:latin typeface="楷体" panose="02010609060101010101" pitchFamily="49" charset="-122"/>
                    <a:ea typeface="楷体" panose="02010609060101010101" pitchFamily="49" charset="-122"/>
                  </a:rPr>
                  <a:t>复合</a:t>
                </a:r>
                <a:r>
                  <a:rPr lang="zh-CN" altLang="en-US" sz="2000" b="1">
                    <a:solidFill>
                      <a:srgbClr val="002060"/>
                    </a:solidFill>
                    <a:latin typeface="楷体" panose="02010609060101010101" pitchFamily="49" charset="-122"/>
                    <a:ea typeface="楷体" panose="02010609060101010101" pitchFamily="49" charset="-122"/>
                  </a:rPr>
                  <a:t>构成群，恒等函数是单位元，逆函数给出逆元</a:t>
                </a:r>
              </a:p>
            </p:txBody>
          </p:sp>
        </mc:Choice>
        <mc:Fallback xmlns="">
          <p:sp>
            <p:nvSpPr>
              <p:cNvPr id="6" name="文本框 5">
                <a:extLst>
                  <a:ext uri="{FF2B5EF4-FFF2-40B4-BE49-F238E27FC236}">
                    <a16:creationId xmlns:a16="http://schemas.microsoft.com/office/drawing/2014/main" id="{3440CEC7-15C6-4E11-963C-A0B679346394}"/>
                  </a:ext>
                </a:extLst>
              </p:cNvPr>
              <p:cNvSpPr txBox="1">
                <a:spLocks noRot="1" noChangeAspect="1" noMove="1" noResize="1" noEditPoints="1" noAdjustHandles="1" noChangeArrowheads="1" noChangeShapeType="1" noTextEdit="1"/>
              </p:cNvSpPr>
              <p:nvPr/>
            </p:nvSpPr>
            <p:spPr>
              <a:xfrm>
                <a:off x="955581" y="5386309"/>
                <a:ext cx="9570367" cy="400110"/>
              </a:xfrm>
              <a:prstGeom prst="rect">
                <a:avLst/>
              </a:prstGeom>
              <a:blipFill>
                <a:blip r:embed="rId4"/>
                <a:stretch>
                  <a:fillRect l="-701" t="-12308"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3603A63-C8AD-470F-A904-591C7AA1F159}"/>
                  </a:ext>
                </a:extLst>
              </p:cNvPr>
              <p:cNvSpPr txBox="1"/>
              <p:nvPr/>
            </p:nvSpPr>
            <p:spPr>
              <a:xfrm>
                <a:off x="955581" y="3368471"/>
                <a:ext cx="9720828" cy="707886"/>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整数集</a:t>
                </a:r>
                <a14:m>
                  <m:oMath xmlns:m="http://schemas.openxmlformats.org/officeDocument/2006/math">
                    <m:r>
                      <a:rPr lang="en-US" altLang="zh-CN" sz="2000" b="1" i="1" smtClean="0">
                        <a:solidFill>
                          <a:srgbClr val="C00000"/>
                        </a:solidFill>
                        <a:latin typeface="Cambria Math" panose="02040503050406030204" pitchFamily="18" charset="0"/>
                      </a:rPr>
                      <m:t>ℤ</m:t>
                    </m:r>
                  </m:oMath>
                </a14:m>
                <a:r>
                  <a:rPr lang="zh-CN" altLang="en-US" sz="2000" b="1">
                    <a:solidFill>
                      <a:srgbClr val="002060"/>
                    </a:solidFill>
                    <a:latin typeface="楷体" panose="02010609060101010101" pitchFamily="49" charset="-122"/>
                    <a:ea typeface="楷体" panose="02010609060101010101" pitchFamily="49" charset="-122"/>
                  </a:rPr>
                  <a:t>关于整数乘法不构成群，但非零有理数集</a:t>
                </a:r>
                <a14:m>
                  <m:oMath xmlns:m="http://schemas.openxmlformats.org/officeDocument/2006/math">
                    <m:sSup>
                      <m:sSupPr>
                        <m:ctrlPr>
                          <a:rPr lang="en-US" altLang="zh-CN" sz="2000" b="1" i="1" smtClean="0">
                            <a:solidFill>
                              <a:srgbClr val="002060"/>
                            </a:solidFill>
                            <a:latin typeface="Cambria Math" panose="02040503050406030204" pitchFamily="18" charset="0"/>
                            <a:ea typeface="楷体" panose="02010609060101010101" pitchFamily="49" charset="-122"/>
                          </a:rPr>
                        </m:ctrlPr>
                      </m:sSupPr>
                      <m:e>
                        <m:r>
                          <a:rPr lang="en-US" altLang="zh-CN" sz="2000" b="1" i="1" smtClean="0">
                            <a:solidFill>
                              <a:srgbClr val="002060"/>
                            </a:solidFill>
                            <a:latin typeface="Cambria Math" panose="02040503050406030204" pitchFamily="18" charset="0"/>
                            <a:ea typeface="楷体" panose="02010609060101010101" pitchFamily="49" charset="-122"/>
                          </a:rPr>
                          <m:t>ℚ</m:t>
                        </m:r>
                      </m:e>
                      <m:sup>
                        <m:r>
                          <a:rPr lang="en-US" altLang="zh-CN" sz="2000" b="1" i="1" smtClean="0">
                            <a:solidFill>
                              <a:srgbClr val="002060"/>
                            </a:solidFill>
                            <a:latin typeface="Cambria Math" panose="02040503050406030204" pitchFamily="18" charset="0"/>
                            <a:ea typeface="楷体" panose="02010609060101010101" pitchFamily="49" charset="-122"/>
                          </a:rPr>
                          <m:t>∗</m:t>
                        </m:r>
                      </m:sup>
                    </m:sSup>
                  </m:oMath>
                </a14:m>
                <a:r>
                  <a:rPr lang="zh-CN" altLang="en-US" sz="2000" b="1">
                    <a:solidFill>
                      <a:srgbClr val="002060"/>
                    </a:solidFill>
                    <a:latin typeface="楷体" panose="02010609060101010101" pitchFamily="49" charset="-122"/>
                    <a:ea typeface="楷体" panose="02010609060101010101" pitchFamily="49" charset="-122"/>
                  </a:rPr>
                  <a:t>、非零实数集</a:t>
                </a:r>
                <a14:m>
                  <m:oMath xmlns:m="http://schemas.openxmlformats.org/officeDocument/2006/math">
                    <m:sSup>
                      <m:sSupPr>
                        <m:ctrlPr>
                          <a:rPr lang="en-US" altLang="zh-CN" sz="2000" b="1" i="1" smtClean="0">
                            <a:solidFill>
                              <a:srgbClr val="002060"/>
                            </a:solidFill>
                            <a:latin typeface="Cambria Math" panose="02040503050406030204" pitchFamily="18" charset="0"/>
                            <a:ea typeface="楷体" panose="02010609060101010101" pitchFamily="49" charset="-122"/>
                          </a:rPr>
                        </m:ctrlPr>
                      </m:sSupPr>
                      <m:e>
                        <m:r>
                          <a:rPr lang="en-US" altLang="zh-CN" sz="2000" b="1" i="1" smtClean="0">
                            <a:solidFill>
                              <a:srgbClr val="002060"/>
                            </a:solidFill>
                            <a:latin typeface="Cambria Math" panose="02040503050406030204" pitchFamily="18" charset="0"/>
                            <a:ea typeface="楷体" panose="02010609060101010101" pitchFamily="49" charset="-122"/>
                          </a:rPr>
                          <m:t>ℝ</m:t>
                        </m:r>
                      </m:e>
                      <m:sup>
                        <m:r>
                          <a:rPr lang="en-US" altLang="zh-CN" sz="2000" b="1" i="1" smtClean="0">
                            <a:solidFill>
                              <a:srgbClr val="002060"/>
                            </a:solidFill>
                            <a:latin typeface="Cambria Math" panose="02040503050406030204" pitchFamily="18" charset="0"/>
                            <a:ea typeface="楷体" panose="02010609060101010101" pitchFamily="49" charset="-122"/>
                          </a:rPr>
                          <m:t>∗</m:t>
                        </m:r>
                      </m:sup>
                    </m:sSup>
                  </m:oMath>
                </a14:m>
                <a:r>
                  <a:rPr lang="zh-CN" altLang="en-US" sz="2000" b="1">
                    <a:solidFill>
                      <a:srgbClr val="002060"/>
                    </a:solidFill>
                    <a:latin typeface="楷体" panose="02010609060101010101" pitchFamily="49" charset="-122"/>
                    <a:ea typeface="楷体" panose="02010609060101010101" pitchFamily="49" charset="-122"/>
                  </a:rPr>
                  <a:t>、非零复数集</a:t>
                </a:r>
                <a14:m>
                  <m:oMath xmlns:m="http://schemas.openxmlformats.org/officeDocument/2006/math">
                    <m:sSup>
                      <m:sSupPr>
                        <m:ctrlPr>
                          <a:rPr lang="en-US" altLang="zh-CN" sz="2000" b="1" i="1" smtClean="0">
                            <a:solidFill>
                              <a:srgbClr val="002060"/>
                            </a:solidFill>
                            <a:latin typeface="Cambria Math" panose="02040503050406030204" pitchFamily="18" charset="0"/>
                            <a:ea typeface="楷体" panose="02010609060101010101" pitchFamily="49" charset="-122"/>
                          </a:rPr>
                        </m:ctrlPr>
                      </m:sSupPr>
                      <m:e>
                        <m:r>
                          <a:rPr lang="en-US" altLang="zh-CN" sz="2000" b="1" i="1" smtClean="0">
                            <a:solidFill>
                              <a:srgbClr val="002060"/>
                            </a:solidFill>
                            <a:latin typeface="Cambria Math" panose="02040503050406030204" pitchFamily="18" charset="0"/>
                            <a:ea typeface="楷体" panose="02010609060101010101" pitchFamily="49" charset="-122"/>
                          </a:rPr>
                          <m:t>ℂ</m:t>
                        </m:r>
                      </m:e>
                      <m:sup>
                        <m:r>
                          <a:rPr lang="en-US" altLang="zh-CN" sz="2000" b="1" i="1" smtClean="0">
                            <a:solidFill>
                              <a:srgbClr val="002060"/>
                            </a:solidFill>
                            <a:latin typeface="Cambria Math" panose="02040503050406030204" pitchFamily="18" charset="0"/>
                            <a:ea typeface="楷体" panose="02010609060101010101" pitchFamily="49" charset="-122"/>
                          </a:rPr>
                          <m:t>∗</m:t>
                        </m:r>
                      </m:sup>
                    </m:sSup>
                  </m:oMath>
                </a14:m>
                <a:r>
                  <a:rPr lang="zh-CN" altLang="en-US" sz="2000" b="1">
                    <a:solidFill>
                      <a:srgbClr val="002060"/>
                    </a:solidFill>
                    <a:latin typeface="楷体" panose="02010609060101010101" pitchFamily="49" charset="-122"/>
                    <a:ea typeface="楷体" panose="02010609060101010101" pitchFamily="49" charset="-122"/>
                  </a:rPr>
                  <a:t>关于数的乘法运算构成群</a:t>
                </a:r>
              </a:p>
            </p:txBody>
          </p:sp>
        </mc:Choice>
        <mc:Fallback xmlns="">
          <p:sp>
            <p:nvSpPr>
              <p:cNvPr id="13" name="文本框 12">
                <a:extLst>
                  <a:ext uri="{FF2B5EF4-FFF2-40B4-BE49-F238E27FC236}">
                    <a16:creationId xmlns:a16="http://schemas.microsoft.com/office/drawing/2014/main" id="{83603A63-C8AD-470F-A904-591C7AA1F159}"/>
                  </a:ext>
                </a:extLst>
              </p:cNvPr>
              <p:cNvSpPr txBox="1">
                <a:spLocks noRot="1" noChangeAspect="1" noMove="1" noResize="1" noEditPoints="1" noAdjustHandles="1" noChangeArrowheads="1" noChangeShapeType="1" noTextEdit="1"/>
              </p:cNvSpPr>
              <p:nvPr/>
            </p:nvSpPr>
            <p:spPr>
              <a:xfrm>
                <a:off x="955581" y="3368471"/>
                <a:ext cx="9720828" cy="707886"/>
              </a:xfrm>
              <a:prstGeom prst="rect">
                <a:avLst/>
              </a:prstGeom>
              <a:blipFill>
                <a:blip r:embed="rId5"/>
                <a:stretch>
                  <a:fillRect l="-690" t="-6897" b="-14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FC92CDB-FB32-48A6-9A51-735A4E960762}"/>
                  </a:ext>
                </a:extLst>
              </p:cNvPr>
              <p:cNvSpPr txBox="1"/>
              <p:nvPr/>
            </p:nvSpPr>
            <p:spPr>
              <a:xfrm>
                <a:off x="955581" y="4333224"/>
                <a:ext cx="9720828" cy="707886"/>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记实数域上的</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𝒏</m:t>
                    </m:r>
                  </m:oMath>
                </a14:m>
                <a:r>
                  <a:rPr lang="zh-CN" altLang="en-US" sz="2000" b="1">
                    <a:solidFill>
                      <a:srgbClr val="002060"/>
                    </a:solidFill>
                    <a:latin typeface="楷体" panose="02010609060101010101" pitchFamily="49" charset="-122"/>
                    <a:ea typeface="楷体" panose="02010609060101010101" pitchFamily="49" charset="-122"/>
                  </a:rPr>
                  <a:t>阶方阵构成的集合为</a:t>
                </a:r>
                <a14:m>
                  <m:oMath xmlns:m="http://schemas.openxmlformats.org/officeDocument/2006/math">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𝑴</m:t>
                        </m:r>
                      </m:e>
                      <m:sub>
                        <m:r>
                          <a:rPr lang="en-US" altLang="zh-CN" sz="2000" b="1" i="1" smtClean="0">
                            <a:solidFill>
                              <a:srgbClr val="002060"/>
                            </a:solidFill>
                            <a:latin typeface="Cambria Math" panose="02040503050406030204" pitchFamily="18" charset="0"/>
                            <a:ea typeface="楷体" panose="02010609060101010101" pitchFamily="49" charset="-122"/>
                          </a:rPr>
                          <m:t>𝒏</m:t>
                        </m:r>
                      </m:sub>
                    </m:sSub>
                    <m:d>
                      <m:dPr>
                        <m:ctrlPr>
                          <a:rPr lang="en-US" altLang="zh-CN" sz="2000" b="1" i="1" smtClean="0">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ℝ</m:t>
                        </m:r>
                      </m:e>
                    </m:d>
                  </m:oMath>
                </a14:m>
                <a:r>
                  <a:rPr lang="zh-CN" altLang="en-US" sz="2000" b="1">
                    <a:solidFill>
                      <a:srgbClr val="002060"/>
                    </a:solidFill>
                    <a:latin typeface="楷体" panose="02010609060101010101" pitchFamily="49" charset="-122"/>
                    <a:ea typeface="楷体" panose="02010609060101010101" pitchFamily="49" charset="-122"/>
                  </a:rPr>
                  <a:t>，则它关于矩阵加法构成群；记实数域上的</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𝒏</m:t>
                    </m:r>
                  </m:oMath>
                </a14:m>
                <a:r>
                  <a:rPr lang="zh-CN" altLang="en-US" sz="2000" b="1">
                    <a:solidFill>
                      <a:srgbClr val="002060"/>
                    </a:solidFill>
                    <a:latin typeface="楷体" panose="02010609060101010101" pitchFamily="49" charset="-122"/>
                    <a:ea typeface="楷体" panose="02010609060101010101" pitchFamily="49" charset="-122"/>
                  </a:rPr>
                  <a:t>阶可逆方阵构成的集合为</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𝑮</m:t>
                    </m:r>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𝑳</m:t>
                        </m:r>
                      </m:e>
                      <m:sub>
                        <m:r>
                          <a:rPr lang="en-US" altLang="zh-CN" sz="2000" b="1" i="1" smtClean="0">
                            <a:solidFill>
                              <a:srgbClr val="002060"/>
                            </a:solidFill>
                            <a:latin typeface="Cambria Math" panose="02040503050406030204" pitchFamily="18" charset="0"/>
                            <a:ea typeface="楷体" panose="02010609060101010101" pitchFamily="49" charset="-122"/>
                          </a:rPr>
                          <m:t>𝒏</m:t>
                        </m:r>
                      </m:sub>
                    </m:sSub>
                    <m:d>
                      <m:dPr>
                        <m:ctrlPr>
                          <a:rPr lang="en-US" altLang="zh-CN" sz="2000" b="1" i="1" smtClean="0">
                            <a:solidFill>
                              <a:srgbClr val="002060"/>
                            </a:solidFill>
                            <a:latin typeface="Cambria Math" panose="02040503050406030204" pitchFamily="18" charset="0"/>
                            <a:ea typeface="楷体" panose="02010609060101010101" pitchFamily="49" charset="-122"/>
                          </a:rPr>
                        </m:ctrlPr>
                      </m:dPr>
                      <m:e>
                        <m:r>
                          <a:rPr lang="en-US" altLang="zh-CN" sz="2000" b="1" i="1" smtClean="0">
                            <a:solidFill>
                              <a:srgbClr val="002060"/>
                            </a:solidFill>
                            <a:latin typeface="Cambria Math" panose="02040503050406030204" pitchFamily="18" charset="0"/>
                            <a:ea typeface="楷体" panose="02010609060101010101" pitchFamily="49" charset="-122"/>
                          </a:rPr>
                          <m:t>ℝ</m:t>
                        </m:r>
                      </m:e>
                    </m:d>
                  </m:oMath>
                </a14:m>
                <a:r>
                  <a:rPr lang="zh-CN" altLang="en-US" sz="2000" b="1">
                    <a:solidFill>
                      <a:srgbClr val="002060"/>
                    </a:solidFill>
                    <a:latin typeface="楷体" panose="02010609060101010101" pitchFamily="49" charset="-122"/>
                    <a:ea typeface="楷体" panose="02010609060101010101" pitchFamily="49" charset="-122"/>
                  </a:rPr>
                  <a:t>，则它关于矩阵乘法构成群</a:t>
                </a:r>
              </a:p>
            </p:txBody>
          </p:sp>
        </mc:Choice>
        <mc:Fallback xmlns="">
          <p:sp>
            <p:nvSpPr>
              <p:cNvPr id="12" name="文本框 11">
                <a:extLst>
                  <a:ext uri="{FF2B5EF4-FFF2-40B4-BE49-F238E27FC236}">
                    <a16:creationId xmlns:a16="http://schemas.microsoft.com/office/drawing/2014/main" id="{AFC92CDB-FB32-48A6-9A51-735A4E960762}"/>
                  </a:ext>
                </a:extLst>
              </p:cNvPr>
              <p:cNvSpPr txBox="1">
                <a:spLocks noRot="1" noChangeAspect="1" noMove="1" noResize="1" noEditPoints="1" noAdjustHandles="1" noChangeArrowheads="1" noChangeShapeType="1" noTextEdit="1"/>
              </p:cNvSpPr>
              <p:nvPr/>
            </p:nvSpPr>
            <p:spPr>
              <a:xfrm>
                <a:off x="955581" y="4333224"/>
                <a:ext cx="9720828" cy="707886"/>
              </a:xfrm>
              <a:prstGeom prst="rect">
                <a:avLst/>
              </a:prstGeom>
              <a:blipFill>
                <a:blip r:embed="rId6"/>
                <a:stretch>
                  <a:fillRect l="-690" t="-6897" b="-129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352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13"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5A3E6D2-036D-4982-BA42-15051B53D5B3}"/>
              </a:ext>
            </a:extLst>
          </p:cNvPr>
          <p:cNvSpPr/>
          <p:nvPr/>
        </p:nvSpPr>
        <p:spPr>
          <a:xfrm>
            <a:off x="0" y="2"/>
            <a:ext cx="6096000" cy="27651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a:latin typeface="楷体" panose="02010609060101010101" pitchFamily="49" charset="-122"/>
                <a:ea typeface="楷体" panose="02010609060101010101" pitchFamily="49" charset="-122"/>
              </a:rPr>
              <a:t>群的定义与基本性质</a:t>
            </a:r>
          </a:p>
        </p:txBody>
      </p:sp>
      <p:sp>
        <p:nvSpPr>
          <p:cNvPr id="12" name="矩形 11">
            <a:extLst>
              <a:ext uri="{FF2B5EF4-FFF2-40B4-BE49-F238E27FC236}">
                <a16:creationId xmlns:a16="http://schemas.microsoft.com/office/drawing/2014/main" id="{8869BEB9-B7B2-43EA-B6DD-A4266D064F15}"/>
              </a:ext>
            </a:extLst>
          </p:cNvPr>
          <p:cNvSpPr/>
          <p:nvPr/>
        </p:nvSpPr>
        <p:spPr>
          <a:xfrm>
            <a:off x="6096000" y="1"/>
            <a:ext cx="6096000" cy="276519"/>
          </a:xfrm>
          <a:prstGeom prst="rect">
            <a:avLst/>
          </a:prstGeom>
          <a:solidFill>
            <a:srgbClr val="371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1"/>
          </a:p>
        </p:txBody>
      </p:sp>
      <mc:AlternateContent xmlns:mc="http://schemas.openxmlformats.org/markup-compatibility/2006">
        <mc:Choice xmlns:a14="http://schemas.microsoft.com/office/drawing/2010/main" Requires="a14">
          <p:sp>
            <p:nvSpPr>
              <p:cNvPr id="13" name="矩形 12">
                <a:extLst>
                  <a:ext uri="{FF2B5EF4-FFF2-40B4-BE49-F238E27FC236}">
                    <a16:creationId xmlns:a16="http://schemas.microsoft.com/office/drawing/2014/main" id="{7C3FD11A-46B8-4292-86B3-6F7A09EBDC5B}"/>
                  </a:ext>
                </a:extLst>
              </p:cNvPr>
              <p:cNvSpPr/>
              <p:nvPr/>
            </p:nvSpPr>
            <p:spPr>
              <a:xfrm>
                <a:off x="-5" y="273691"/>
                <a:ext cx="12192004" cy="322343"/>
              </a:xfrm>
              <a:prstGeom prst="rect">
                <a:avLst/>
              </a:prstGeom>
              <a:solidFill>
                <a:srgbClr val="2106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867"/>
                  <a:t>模</a:t>
                </a:r>
                <a14:m>
                  <m:oMath xmlns:m="http://schemas.openxmlformats.org/officeDocument/2006/math">
                    <m:r>
                      <a:rPr lang="en-US" altLang="zh-CN" sz="1867" i="1" smtClean="0">
                        <a:latin typeface="Cambria Math" panose="02040503050406030204" pitchFamily="18" charset="0"/>
                      </a:rPr>
                      <m:t>𝑚</m:t>
                    </m:r>
                  </m:oMath>
                </a14:m>
                <a:r>
                  <a:rPr lang="zh-CN" altLang="en-US" sz="1867"/>
                  <a:t>剩余类加法群</a:t>
                </a:r>
              </a:p>
            </p:txBody>
          </p:sp>
        </mc:Choice>
        <mc:Fallback>
          <p:sp>
            <p:nvSpPr>
              <p:cNvPr id="13" name="矩形 12">
                <a:extLst>
                  <a:ext uri="{FF2B5EF4-FFF2-40B4-BE49-F238E27FC236}">
                    <a16:creationId xmlns:a16="http://schemas.microsoft.com/office/drawing/2014/main" id="{7C3FD11A-46B8-4292-86B3-6F7A09EBDC5B}"/>
                  </a:ext>
                </a:extLst>
              </p:cNvPr>
              <p:cNvSpPr>
                <a:spLocks noRot="1" noChangeAspect="1" noMove="1" noResize="1" noEditPoints="1" noAdjustHandles="1" noChangeArrowheads="1" noChangeShapeType="1" noTextEdit="1"/>
              </p:cNvSpPr>
              <p:nvPr/>
            </p:nvSpPr>
            <p:spPr>
              <a:xfrm>
                <a:off x="-5" y="273691"/>
                <a:ext cx="12192004" cy="322343"/>
              </a:xfrm>
              <a:prstGeom prst="rect">
                <a:avLst/>
              </a:prstGeom>
              <a:blipFill>
                <a:blip r:embed="rId3"/>
                <a:stretch>
                  <a:fillRect l="-450" t="-18868" b="-37736"/>
                </a:stretch>
              </a:blipFill>
              <a:ln>
                <a:noFill/>
              </a:ln>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DDC574CF-F156-4614-AC17-10B0AB2E5601}"/>
              </a:ext>
            </a:extLst>
          </p:cNvPr>
          <p:cNvSpPr/>
          <p:nvPr/>
        </p:nvSpPr>
        <p:spPr>
          <a:xfrm>
            <a:off x="1" y="6569125"/>
            <a:ext cx="4053017" cy="27651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67">
                <a:latin typeface="楷体" panose="02010609060101010101" pitchFamily="49" charset="-122"/>
                <a:ea typeface="楷体" panose="02010609060101010101" pitchFamily="49" charset="-122"/>
              </a:rPr>
              <a:t>代数结构</a:t>
            </a:r>
          </a:p>
        </p:txBody>
      </p:sp>
      <p:sp>
        <p:nvSpPr>
          <p:cNvPr id="15" name="矩形 14">
            <a:extLst>
              <a:ext uri="{FF2B5EF4-FFF2-40B4-BE49-F238E27FC236}">
                <a16:creationId xmlns:a16="http://schemas.microsoft.com/office/drawing/2014/main" id="{C26F7A16-F223-474E-A8D5-13B2EEAA0B52}"/>
              </a:ext>
            </a:extLst>
          </p:cNvPr>
          <p:cNvSpPr/>
          <p:nvPr/>
        </p:nvSpPr>
        <p:spPr>
          <a:xfrm>
            <a:off x="4053017" y="6569122"/>
            <a:ext cx="4085968" cy="276519"/>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latin typeface="楷体" panose="02010609060101010101" pitchFamily="49" charset="-122"/>
                <a:ea typeface="楷体" panose="02010609060101010101" pitchFamily="49" charset="-122"/>
              </a:rPr>
              <a:t>第二讲  群与子群基础知识</a:t>
            </a:r>
          </a:p>
        </p:txBody>
      </p:sp>
      <p:sp>
        <p:nvSpPr>
          <p:cNvPr id="16" name="矩形 15">
            <a:extLst>
              <a:ext uri="{FF2B5EF4-FFF2-40B4-BE49-F238E27FC236}">
                <a16:creationId xmlns:a16="http://schemas.microsoft.com/office/drawing/2014/main" id="{9645EAFE-C91F-4DCE-817A-669EA977D274}"/>
              </a:ext>
            </a:extLst>
          </p:cNvPr>
          <p:cNvSpPr/>
          <p:nvPr/>
        </p:nvSpPr>
        <p:spPr>
          <a:xfrm>
            <a:off x="8138984" y="6569122"/>
            <a:ext cx="4053016" cy="276519"/>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67">
                <a:latin typeface="Arial" panose="020B0604020202020204" pitchFamily="34" charset="0"/>
                <a:ea typeface="楷体" panose="02010609060101010101" pitchFamily="49" charset="-122"/>
                <a:cs typeface="Arial" panose="020B0604020202020204" pitchFamily="34" charset="0"/>
              </a:rPr>
              <a:t>2024</a:t>
            </a:r>
            <a:r>
              <a:rPr lang="zh-CN" altLang="en-US" sz="1867">
                <a:latin typeface="Arial" panose="020B0604020202020204" pitchFamily="34" charset="0"/>
                <a:ea typeface="楷体" panose="02010609060101010101" pitchFamily="49" charset="-122"/>
                <a:cs typeface="Arial" panose="020B0604020202020204" pitchFamily="34" charset="0"/>
              </a:rPr>
              <a:t>年</a:t>
            </a:r>
            <a:r>
              <a:rPr lang="en-US" altLang="zh-CN" sz="1867">
                <a:latin typeface="Arial" panose="020B0604020202020204" pitchFamily="34" charset="0"/>
                <a:ea typeface="楷体" panose="02010609060101010101" pitchFamily="49" charset="-122"/>
                <a:cs typeface="Arial" panose="020B0604020202020204" pitchFamily="34" charset="0"/>
              </a:rPr>
              <a:t>3</a:t>
            </a:r>
            <a:r>
              <a:rPr lang="zh-CN" altLang="en-US" sz="1867">
                <a:latin typeface="Arial" panose="020B0604020202020204" pitchFamily="34" charset="0"/>
                <a:ea typeface="楷体" panose="02010609060101010101" pitchFamily="49" charset="-122"/>
                <a:cs typeface="Arial" panose="020B0604020202020204" pitchFamily="34" charset="0"/>
              </a:rPr>
              <a:t>月    </a:t>
            </a:r>
            <a:fld id="{C425B289-DD82-4EA4-8D2D-0B513C3DEB33}" type="slidenum">
              <a:rPr lang="en-US" altLang="zh-CN" sz="1867" smtClean="0">
                <a:latin typeface="Arial" panose="020B0604020202020204" pitchFamily="34" charset="0"/>
                <a:ea typeface="楷体" panose="02010609060101010101" pitchFamily="49" charset="-122"/>
                <a:cs typeface="Arial" panose="020B0604020202020204" pitchFamily="34" charset="0"/>
              </a:rPr>
              <a:t>6</a:t>
            </a:fld>
            <a:r>
              <a:rPr lang="en-US" altLang="zh-CN" sz="1867">
                <a:latin typeface="Arial" panose="020B0604020202020204" pitchFamily="34" charset="0"/>
                <a:ea typeface="楷体" panose="02010609060101010101" pitchFamily="49" charset="-122"/>
                <a:cs typeface="Arial" panose="020B0604020202020204" pitchFamily="34" charset="0"/>
              </a:rPr>
              <a:t>/39</a:t>
            </a:r>
            <a:endParaRPr lang="zh-CN" altLang="en-US" sz="1867">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graphicFrame>
            <p:nvGraphicFramePr>
              <p:cNvPr id="9" name="表格 8">
                <a:extLst>
                  <a:ext uri="{FF2B5EF4-FFF2-40B4-BE49-F238E27FC236}">
                    <a16:creationId xmlns:a16="http://schemas.microsoft.com/office/drawing/2014/main" id="{A7968DBF-ADC5-4277-99FC-1AB2BB3854D7}"/>
                  </a:ext>
                </a:extLst>
              </p:cNvPr>
              <p:cNvGraphicFramePr>
                <a:graphicFrameLocks noGrp="1"/>
              </p:cNvGraphicFramePr>
              <p:nvPr>
                <p:extLst>
                  <p:ext uri="{D42A27DB-BD31-4B8C-83A1-F6EECF244321}">
                    <p14:modId xmlns:p14="http://schemas.microsoft.com/office/powerpoint/2010/main" val="2133546166"/>
                  </p:ext>
                </p:extLst>
              </p:nvPr>
            </p:nvGraphicFramePr>
            <p:xfrm>
              <a:off x="251791" y="869723"/>
              <a:ext cx="11688417" cy="4846958"/>
            </p:xfrm>
            <a:graphic>
              <a:graphicData uri="http://schemas.openxmlformats.org/drawingml/2006/table">
                <a:tbl>
                  <a:tblPr firstRow="1" bandRow="1">
                    <a:tableStyleId>{5C22544A-7EE6-4342-B048-85BDC9FD1C3A}</a:tableStyleId>
                  </a:tblPr>
                  <a:tblGrid>
                    <a:gridCol w="2322444">
                      <a:extLst>
                        <a:ext uri="{9D8B030D-6E8A-4147-A177-3AD203B41FA5}">
                          <a16:colId xmlns:a16="http://schemas.microsoft.com/office/drawing/2014/main" val="530870795"/>
                        </a:ext>
                      </a:extLst>
                    </a:gridCol>
                    <a:gridCol w="4328010">
                      <a:extLst>
                        <a:ext uri="{9D8B030D-6E8A-4147-A177-3AD203B41FA5}">
                          <a16:colId xmlns:a16="http://schemas.microsoft.com/office/drawing/2014/main" val="3034116333"/>
                        </a:ext>
                      </a:extLst>
                    </a:gridCol>
                    <a:gridCol w="5037963">
                      <a:extLst>
                        <a:ext uri="{9D8B030D-6E8A-4147-A177-3AD203B41FA5}">
                          <a16:colId xmlns:a16="http://schemas.microsoft.com/office/drawing/2014/main" val="111101115"/>
                        </a:ext>
                      </a:extLst>
                    </a:gridCol>
                  </a:tblGrid>
                  <a:tr h="292761">
                    <a:tc>
                      <a:txBody>
                        <a:bodyPr/>
                        <a:lstStyle/>
                        <a:p>
                          <a:pPr algn="ctr">
                            <a:lnSpc>
                              <a:spcPct val="150000"/>
                            </a:lnSpc>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剩余类加法群</a:t>
                          </a:r>
                          <a14:m>
                            <m:oMath xmlns:m="http://schemas.openxmlformats.org/officeDocument/2006/math">
                              <m:d>
                                <m:dPr>
                                  <m:ctrlPr>
                                    <a:rPr lang="en-US" altLang="zh-CN" b="1" i="1" smtClean="0">
                                      <a:latin typeface="Cambria Math" panose="02040503050406030204" pitchFamily="18" charset="0"/>
                                      <a:ea typeface="黑体" panose="02010609060101010101" pitchFamily="49" charset="-122"/>
                                      <a:cs typeface="Times New Roman" panose="02020603050405020304" pitchFamily="18" charset="0"/>
                                    </a:rPr>
                                  </m:ctrlPr>
                                </m:dPr>
                                <m:e>
                                  <m:sSub>
                                    <m:sSubPr>
                                      <m:ctrlPr>
                                        <a:rPr lang="en-US" altLang="zh-CN" b="1" i="1" smtClean="0">
                                          <a:latin typeface="Cambria Math" panose="02040503050406030204" pitchFamily="18" charset="0"/>
                                          <a:ea typeface="黑体" panose="02010609060101010101" pitchFamily="49" charset="-122"/>
                                          <a:cs typeface="Times New Roman" panose="02020603050405020304" pitchFamily="18" charset="0"/>
                                        </a:rPr>
                                      </m:ctrlPr>
                                    </m:sSubPr>
                                    <m:e>
                                      <m:r>
                                        <a:rPr lang="en-US" altLang="zh-CN" b="1" i="1" smtClean="0">
                                          <a:latin typeface="Cambria Math" panose="02040503050406030204" pitchFamily="18" charset="0"/>
                                          <a:ea typeface="黑体" panose="02010609060101010101" pitchFamily="49" charset="-122"/>
                                          <a:cs typeface="Times New Roman" panose="02020603050405020304" pitchFamily="18" charset="0"/>
                                        </a:rPr>
                                        <m:t>𝒁</m:t>
                                      </m:r>
                                    </m:e>
                                    <m:sub>
                                      <m:r>
                                        <a:rPr lang="en-US" altLang="zh-CN" b="1" i="1" smtClean="0">
                                          <a:latin typeface="Cambria Math" panose="02040503050406030204" pitchFamily="18" charset="0"/>
                                          <a:ea typeface="黑体" panose="02010609060101010101" pitchFamily="49" charset="-122"/>
                                          <a:cs typeface="Times New Roman" panose="02020603050405020304" pitchFamily="18" charset="0"/>
                                        </a:rPr>
                                        <m:t>𝒎</m:t>
                                      </m:r>
                                    </m:sub>
                                  </m:sSub>
                                  <m:r>
                                    <a:rPr lang="en-US" altLang="zh-CN" b="1" i="1" smtClean="0">
                                      <a:latin typeface="Cambria Math" panose="02040503050406030204" pitchFamily="18" charset="0"/>
                                      <a:ea typeface="黑体" panose="02010609060101010101" pitchFamily="49" charset="-122"/>
                                      <a:cs typeface="Times New Roman" panose="02020603050405020304" pitchFamily="18" charset="0"/>
                                    </a:rPr>
                                    <m:t>,+</m:t>
                                  </m:r>
                                </m:e>
                              </m:d>
                            </m:oMath>
                          </a14:m>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lnSpc>
                              <a:spcPct val="150000"/>
                            </a:lnSpc>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第一种形式</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原始定义</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lnSpc>
                              <a:spcPct val="150000"/>
                            </a:lnSpc>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第二种形式</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实际使用</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2450822616"/>
                      </a:ext>
                    </a:extLst>
                  </a:tr>
                  <a:tr h="488456">
                    <a:tc>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群的形式</a:t>
                          </a:r>
                        </a:p>
                      </a:txBody>
                      <a:tcPr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𝑨</m:t>
                                    </m:r>
                                    <m:r>
                                      <a:rPr lang="en-US" altLang="zh-CN" b="1" i="1" smtClean="0">
                                        <a:solidFill>
                                          <a:srgbClr val="002060"/>
                                        </a:solidFill>
                                        <a:latin typeface="Cambria Math" panose="02040503050406030204" pitchFamily="18" charset="0"/>
                                      </a:rPr>
                                      <m:t>=</m:t>
                                    </m:r>
                                    <m:d>
                                      <m:dPr>
                                        <m:begChr m:val="{"/>
                                        <m:endChr m:val="}"/>
                                        <m:ctrlPr>
                                          <a:rPr lang="en-US" altLang="zh-CN" b="1" i="1" smtClean="0">
                                            <a:solidFill>
                                              <a:srgbClr val="002060"/>
                                            </a:solidFill>
                                            <a:latin typeface="Cambria Math" panose="02040503050406030204" pitchFamily="18" charset="0"/>
                                          </a:rPr>
                                        </m:ctrlPr>
                                      </m:dPr>
                                      <m:e>
                                        <m:acc>
                                          <m:accPr>
                                            <m:chr m:val="̅"/>
                                            <m:ctrlPr>
                                              <a:rPr lang="en-US" altLang="zh-CN" b="1" i="1" smtClean="0">
                                                <a:solidFill>
                                                  <a:srgbClr val="002060"/>
                                                </a:solidFill>
                                                <a:latin typeface="Cambria Math" panose="02040503050406030204" pitchFamily="18" charset="0"/>
                                              </a:rPr>
                                            </m:ctrlPr>
                                          </m:accPr>
                                          <m:e>
                                            <m:r>
                                              <a:rPr lang="en-US" altLang="zh-CN" b="1" i="1" smtClean="0">
                                                <a:solidFill>
                                                  <a:srgbClr val="002060"/>
                                                </a:solidFill>
                                                <a:latin typeface="Cambria Math" panose="02040503050406030204" pitchFamily="18" charset="0"/>
                                              </a:rPr>
                                              <m:t>𝟎</m:t>
                                            </m:r>
                                          </m:e>
                                        </m:acc>
                                        <m:r>
                                          <a:rPr lang="en-US" altLang="zh-CN" b="1" i="1" smtClean="0">
                                            <a:solidFill>
                                              <a:srgbClr val="002060"/>
                                            </a:solidFill>
                                            <a:latin typeface="Cambria Math" panose="02040503050406030204" pitchFamily="18" charset="0"/>
                                          </a:rPr>
                                          <m:t>,</m:t>
                                        </m:r>
                                        <m:acc>
                                          <m:accPr>
                                            <m:chr m:val="̅"/>
                                            <m:ctrlPr>
                                              <a:rPr lang="en-US" altLang="zh-CN" b="1" i="1" smtClean="0">
                                                <a:solidFill>
                                                  <a:srgbClr val="002060"/>
                                                </a:solidFill>
                                                <a:latin typeface="Cambria Math" panose="02040503050406030204" pitchFamily="18" charset="0"/>
                                              </a:rPr>
                                            </m:ctrlPr>
                                          </m:accPr>
                                          <m:e>
                                            <m:r>
                                              <a:rPr lang="en-US" altLang="zh-CN" b="1" i="1" smtClean="0">
                                                <a:solidFill>
                                                  <a:srgbClr val="002060"/>
                                                </a:solidFill>
                                                <a:latin typeface="Cambria Math" panose="02040503050406030204" pitchFamily="18" charset="0"/>
                                              </a:rPr>
                                              <m:t>𝟏</m:t>
                                            </m:r>
                                          </m:e>
                                        </m:acc>
                                        <m:r>
                                          <a:rPr lang="en-US" altLang="zh-CN" b="1" i="1" smtClean="0">
                                            <a:solidFill>
                                              <a:srgbClr val="002060"/>
                                            </a:solidFill>
                                            <a:latin typeface="Cambria Math" panose="02040503050406030204" pitchFamily="18" charset="0"/>
                                          </a:rPr>
                                          <m:t>,</m:t>
                                        </m:r>
                                        <m:acc>
                                          <m:accPr>
                                            <m:chr m:val="̅"/>
                                            <m:ctrlPr>
                                              <a:rPr lang="en-US" altLang="zh-CN" b="1" i="1" smtClean="0">
                                                <a:solidFill>
                                                  <a:srgbClr val="002060"/>
                                                </a:solidFill>
                                                <a:latin typeface="Cambria Math" panose="02040503050406030204" pitchFamily="18" charset="0"/>
                                              </a:rPr>
                                            </m:ctrlPr>
                                          </m:accPr>
                                          <m:e>
                                            <m:r>
                                              <a:rPr lang="en-US" altLang="zh-CN" b="1" i="1" smtClean="0">
                                                <a:solidFill>
                                                  <a:srgbClr val="002060"/>
                                                </a:solidFill>
                                                <a:latin typeface="Cambria Math" panose="02040503050406030204" pitchFamily="18" charset="0"/>
                                              </a:rPr>
                                              <m:t>𝟐</m:t>
                                            </m:r>
                                          </m:e>
                                        </m:acc>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ea typeface="Cambria Math" panose="02040503050406030204" pitchFamily="18" charset="0"/>
                                          </a:rPr>
                                          <m:t>⋯,</m:t>
                                        </m:r>
                                        <m:acc>
                                          <m:accPr>
                                            <m:chr m:val="̅"/>
                                            <m:ctrlPr>
                                              <a:rPr lang="en-US" altLang="zh-CN" b="1" i="1" smtClean="0">
                                                <a:solidFill>
                                                  <a:srgbClr val="002060"/>
                                                </a:solidFill>
                                                <a:latin typeface="Cambria Math" panose="02040503050406030204" pitchFamily="18" charset="0"/>
                                              </a:rPr>
                                            </m:ctrlPr>
                                          </m:accPr>
                                          <m:e>
                                            <m:r>
                                              <a:rPr lang="en-US" altLang="zh-CN" b="1" i="1" smtClean="0">
                                                <a:solidFill>
                                                  <a:srgbClr val="002060"/>
                                                </a:solidFill>
                                                <a:latin typeface="Cambria Math" panose="02040503050406030204" pitchFamily="18" charset="0"/>
                                              </a:rPr>
                                              <m:t>𝒎</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𝟏</m:t>
                                            </m:r>
                                          </m:e>
                                        </m:acc>
                                      </m:e>
                                    </m:d>
                                    <m:r>
                                      <a:rPr lang="en-US" altLang="zh-CN" b="1" i="1" smtClean="0">
                                        <a:solidFill>
                                          <a:srgbClr val="002060"/>
                                        </a:solidFill>
                                        <a:latin typeface="Cambria Math" panose="02040503050406030204" pitchFamily="18" charset="0"/>
                                      </a:rPr>
                                      <m:t>,⊕</m:t>
                                    </m:r>
                                  </m:e>
                                </m:d>
                              </m:oMath>
                            </m:oMathPara>
                          </a14:m>
                          <a:endPar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endParaRPr>
                        </a:p>
                      </a:txBody>
                      <a:tcPr anchor="ctr"/>
                    </a:tc>
                    <a:tc>
                      <a:txBody>
                        <a:bodyPr/>
                        <a:lstStyle/>
                        <a:p>
                          <a:pPr algn="ctr">
                            <a:lnSpc>
                              <a:spcPct val="150000"/>
                            </a:lnSpc>
                          </a:pPr>
                          <a14:m>
                            <m:oMathPara xmlns:m="http://schemas.openxmlformats.org/officeDocument/2006/math">
                              <m:oMathParaPr>
                                <m:jc m:val="centerGroup"/>
                              </m:oMathParaPr>
                              <m:oMath xmlns:m="http://schemas.openxmlformats.org/officeDocument/2006/math">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𝑩</m:t>
                                    </m:r>
                                    <m:r>
                                      <a:rPr lang="en-US" altLang="zh-CN" b="1" i="1" smtClean="0">
                                        <a:solidFill>
                                          <a:srgbClr val="002060"/>
                                        </a:solidFill>
                                        <a:latin typeface="Cambria Math" panose="02040503050406030204" pitchFamily="18" charset="0"/>
                                      </a:rPr>
                                      <m:t>=</m:t>
                                    </m:r>
                                    <m:d>
                                      <m:dPr>
                                        <m:begChr m:val="{"/>
                                        <m:endChr m:val="}"/>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𝟎</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𝟏</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ea typeface="Cambria Math" panose="02040503050406030204" pitchFamily="18" charset="0"/>
                                          </a:rPr>
                                          <m:t>𝒎</m:t>
                                        </m:r>
                                        <m:r>
                                          <a:rPr lang="en-US" altLang="zh-CN" b="1" i="1" smtClean="0">
                                            <a:solidFill>
                                              <a:srgbClr val="002060"/>
                                            </a:solidFill>
                                            <a:latin typeface="Cambria Math" panose="02040503050406030204" pitchFamily="18" charset="0"/>
                                            <a:ea typeface="Cambria Math" panose="02040503050406030204" pitchFamily="18" charset="0"/>
                                          </a:rPr>
                                          <m:t>−</m:t>
                                        </m:r>
                                        <m:r>
                                          <a:rPr lang="en-US" altLang="zh-CN" b="1" i="1" smtClean="0">
                                            <a:solidFill>
                                              <a:srgbClr val="002060"/>
                                            </a:solidFill>
                                            <a:latin typeface="Cambria Math" panose="02040503050406030204" pitchFamily="18" charset="0"/>
                                            <a:ea typeface="Cambria Math" panose="02040503050406030204" pitchFamily="18" charset="0"/>
                                          </a:rPr>
                                          <m:t>𝟏</m:t>
                                        </m:r>
                                      </m:e>
                                    </m:d>
                                    <m:r>
                                      <a:rPr lang="en-US" altLang="zh-CN" b="1" i="1" smtClean="0">
                                        <a:solidFill>
                                          <a:srgbClr val="002060"/>
                                        </a:solidFill>
                                        <a:latin typeface="Cambria Math" panose="02040503050406030204" pitchFamily="18" charset="0"/>
                                      </a:rPr>
                                      <m:t>,⊞</m:t>
                                    </m:r>
                                  </m:e>
                                </m:d>
                              </m:oMath>
                            </m:oMathPara>
                          </a14:m>
                          <a:endPar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4012346545"/>
                      </a:ext>
                    </a:extLst>
                  </a:tr>
                  <a:tr h="849657">
                    <a:tc>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运算法则</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b="1" dirty="0">
                              <a:solidFill>
                                <a:srgbClr val="002060"/>
                              </a:solidFill>
                              <a:latin typeface="KaiTi" panose="02010609060101010101" pitchFamily="49" charset="-122"/>
                              <a:ea typeface="KaiTi" panose="02010609060101010101" pitchFamily="49" charset="-122"/>
                            </a:rPr>
                            <a:t>对</a:t>
                          </a:r>
                          <a:r>
                            <a:rPr lang="en-US" altLang="zh-CN" b="1" dirty="0">
                              <a:solidFill>
                                <a:srgbClr val="002060"/>
                              </a:solidFill>
                              <a:latin typeface="KaiTi" panose="02010609060101010101" pitchFamily="49" charset="-122"/>
                              <a:ea typeface="KaiTi" panose="02010609060101010101" pitchFamily="49" charset="-122"/>
                            </a:rPr>
                            <a:t>∀</a:t>
                          </a:r>
                          <a14:m>
                            <m:oMath xmlns:m="http://schemas.openxmlformats.org/officeDocument/2006/math">
                              <m:acc>
                                <m:accPr>
                                  <m:chr m:val="̅"/>
                                  <m:ctrlPr>
                                    <a:rPr lang="en-US" altLang="zh-CN" b="1" i="1" smtClean="0">
                                      <a:solidFill>
                                        <a:srgbClr val="002060"/>
                                      </a:solidFill>
                                      <a:latin typeface="Cambria Math" panose="02040503050406030204" pitchFamily="18" charset="0"/>
                                    </a:rPr>
                                  </m:ctrlPr>
                                </m:accPr>
                                <m:e>
                                  <m:r>
                                    <a:rPr lang="en-US" altLang="zh-CN" b="1" i="1" smtClean="0">
                                      <a:solidFill>
                                        <a:srgbClr val="002060"/>
                                      </a:solidFill>
                                      <a:latin typeface="Cambria Math" panose="02040503050406030204" pitchFamily="18" charset="0"/>
                                    </a:rPr>
                                    <m:t>𝒂</m:t>
                                  </m:r>
                                </m:e>
                              </m:acc>
                              <m:r>
                                <a:rPr lang="en-US" altLang="zh-CN" b="1" i="1" smtClean="0">
                                  <a:solidFill>
                                    <a:srgbClr val="002060"/>
                                  </a:solidFill>
                                  <a:latin typeface="Cambria Math" panose="02040503050406030204" pitchFamily="18" charset="0"/>
                                </a:rPr>
                                <m:t>, </m:t>
                              </m:r>
                              <m:acc>
                                <m:accPr>
                                  <m:chr m:val="̅"/>
                                  <m:ctrlPr>
                                    <a:rPr lang="en-US" altLang="zh-CN" b="1" i="1" smtClean="0">
                                      <a:solidFill>
                                        <a:srgbClr val="002060"/>
                                      </a:solidFill>
                                      <a:latin typeface="Cambria Math" panose="02040503050406030204" pitchFamily="18" charset="0"/>
                                    </a:rPr>
                                  </m:ctrlPr>
                                </m:accPr>
                                <m:e>
                                  <m:r>
                                    <a:rPr lang="en-US" altLang="zh-CN" b="1" i="1" smtClean="0">
                                      <a:solidFill>
                                        <a:srgbClr val="002060"/>
                                      </a:solidFill>
                                      <a:latin typeface="Cambria Math" panose="02040503050406030204" pitchFamily="18" charset="0"/>
                                    </a:rPr>
                                    <m:t>𝒃</m:t>
                                  </m:r>
                                </m:e>
                              </m:acc>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𝑨</m:t>
                              </m:r>
                            </m:oMath>
                          </a14:m>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a:t>
                          </a:r>
                          <a14:m>
                            <m:oMath xmlns:m="http://schemas.openxmlformats.org/officeDocument/2006/math">
                              <m:acc>
                                <m:accPr>
                                  <m:chr m:val="̅"/>
                                  <m:ctrlPr>
                                    <a:rPr lang="en-US" altLang="zh-CN" b="1" i="1" smtClean="0">
                                      <a:solidFill>
                                        <a:srgbClr val="002060"/>
                                      </a:solidFill>
                                      <a:latin typeface="Cambria Math" panose="02040503050406030204" pitchFamily="18" charset="0"/>
                                    </a:rPr>
                                  </m:ctrlPr>
                                </m:accPr>
                                <m:e>
                                  <m:r>
                                    <a:rPr lang="en-US" altLang="zh-CN" b="1" i="1" smtClean="0">
                                      <a:solidFill>
                                        <a:srgbClr val="002060"/>
                                      </a:solidFill>
                                      <a:latin typeface="Cambria Math" panose="02040503050406030204" pitchFamily="18" charset="0"/>
                                    </a:rPr>
                                    <m:t>𝒂</m:t>
                                  </m:r>
                                </m:e>
                              </m:acc>
                              <m:r>
                                <a:rPr lang="en-US" altLang="zh-CN" b="1" i="1" smtClean="0">
                                  <a:solidFill>
                                    <a:srgbClr val="002060"/>
                                  </a:solidFill>
                                  <a:latin typeface="Cambria Math" panose="02040503050406030204" pitchFamily="18" charset="0"/>
                                </a:rPr>
                                <m:t>⊕</m:t>
                              </m:r>
                              <m:acc>
                                <m:accPr>
                                  <m:chr m:val="̅"/>
                                  <m:ctrlPr>
                                    <a:rPr lang="en-US" altLang="zh-CN" b="1" i="1" smtClean="0">
                                      <a:solidFill>
                                        <a:srgbClr val="002060"/>
                                      </a:solidFill>
                                      <a:latin typeface="Cambria Math" panose="02040503050406030204" pitchFamily="18" charset="0"/>
                                    </a:rPr>
                                  </m:ctrlPr>
                                </m:accPr>
                                <m:e>
                                  <m:r>
                                    <a:rPr lang="en-US" altLang="zh-CN" b="1" i="1" smtClean="0">
                                      <a:solidFill>
                                        <a:srgbClr val="002060"/>
                                      </a:solidFill>
                                      <a:latin typeface="Cambria Math" panose="02040503050406030204" pitchFamily="18" charset="0"/>
                                    </a:rPr>
                                    <m:t>𝒃</m:t>
                                  </m:r>
                                </m:e>
                              </m:acc>
                              <m:r>
                                <a:rPr lang="en-US" altLang="zh-CN" b="1" i="1" smtClean="0">
                                  <a:solidFill>
                                    <a:srgbClr val="002060"/>
                                  </a:solidFill>
                                  <a:latin typeface="Cambria Math" panose="02040503050406030204" pitchFamily="18" charset="0"/>
                                </a:rPr>
                                <m:t>=</m:t>
                              </m:r>
                              <m:acc>
                                <m:accPr>
                                  <m:chr m:val="̅"/>
                                  <m:ctrlPr>
                                    <a:rPr lang="en-US" altLang="zh-CN" b="1" i="1" smtClean="0">
                                      <a:solidFill>
                                        <a:srgbClr val="002060"/>
                                      </a:solidFill>
                                      <a:latin typeface="Cambria Math" panose="02040503050406030204" pitchFamily="18" charset="0"/>
                                    </a:rPr>
                                  </m:ctrlPr>
                                </m:accPr>
                                <m:e>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𝒂</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𝒃</m:t>
                                      </m:r>
                                    </m:e>
                                  </m:d>
                                  <m:r>
                                    <a:rPr lang="en-US" altLang="zh-CN" b="1" i="1" smtClean="0">
                                      <a:solidFill>
                                        <a:srgbClr val="002060"/>
                                      </a:solidFill>
                                      <a:latin typeface="Cambria Math" panose="02040503050406030204" pitchFamily="18" charset="0"/>
                                    </a:rPr>
                                    <m:t> </m:t>
                                  </m:r>
                                  <m:r>
                                    <a:rPr lang="en-US" altLang="zh-CN" b="1" i="0" smtClean="0">
                                      <a:solidFill>
                                        <a:srgbClr val="002060"/>
                                      </a:solidFill>
                                      <a:latin typeface="Cambria Math" panose="02040503050406030204" pitchFamily="18" charset="0"/>
                                    </a:rPr>
                                    <m:t>𝐦𝐨𝐝</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𝒎</m:t>
                                  </m:r>
                                </m:e>
                              </m:acc>
                            </m:oMath>
                          </a14:m>
                          <a:endPar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endParaRPr>
                        </a:p>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其中，</a:t>
                          </a:r>
                          <a:r>
                            <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a:t>
                          </a: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为普通整数加法</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b="1" dirty="0">
                              <a:solidFill>
                                <a:srgbClr val="002060"/>
                              </a:solidFill>
                              <a:latin typeface="KaiTi" panose="02010609060101010101" pitchFamily="49" charset="-122"/>
                              <a:ea typeface="KaiTi" panose="02010609060101010101" pitchFamily="49" charset="-122"/>
                            </a:rPr>
                            <a:t>对</a:t>
                          </a:r>
                          <a:r>
                            <a:rPr lang="en-US" altLang="zh-CN" b="1" dirty="0">
                              <a:solidFill>
                                <a:srgbClr val="002060"/>
                              </a:solidFill>
                              <a:latin typeface="KaiTi" panose="02010609060101010101" pitchFamily="49" charset="-122"/>
                              <a:ea typeface="KaiTi" panose="02010609060101010101" pitchFamily="49" charset="-122"/>
                            </a:rPr>
                            <a:t>∀</a:t>
                          </a:r>
                          <a14:m>
                            <m:oMath xmlns:m="http://schemas.openxmlformats.org/officeDocument/2006/math">
                              <m:r>
                                <a:rPr lang="en-US" altLang="zh-CN" b="1" i="1" smtClean="0">
                                  <a:solidFill>
                                    <a:srgbClr val="002060"/>
                                  </a:solidFill>
                                  <a:latin typeface="Cambria Math" panose="02040503050406030204" pitchFamily="18" charset="0"/>
                                </a:rPr>
                                <m:t>𝒂</m:t>
                              </m:r>
                            </m:oMath>
                          </a14:m>
                          <a:r>
                            <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a:t>
                          </a:r>
                          <a:r>
                            <a:rPr lang="en-US" altLang="zh-CN" b="1" i="1" dirty="0">
                              <a:solidFill>
                                <a:srgbClr val="002060"/>
                              </a:solidFill>
                              <a:latin typeface="KaiTi" panose="02010609060101010101" pitchFamily="49" charset="-122"/>
                              <a:ea typeface="KaiTi" panose="02010609060101010101" pitchFamily="49" charset="-122"/>
                              <a:cs typeface="Times New Roman" panose="02020603050405020304" pitchFamily="18" charset="0"/>
                            </a:rPr>
                            <a:t>b</a:t>
                          </a:r>
                          <a14:m>
                            <m:oMath xmlns:m="http://schemas.openxmlformats.org/officeDocument/2006/math">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𝑩</m:t>
                              </m:r>
                            </m:oMath>
                          </a14:m>
                          <a:r>
                            <a:rPr lang="zh-CN" altLang="en-US" b="1" dirty="0">
                              <a:solidFill>
                                <a:srgbClr val="002060"/>
                              </a:solidFill>
                              <a:latin typeface="KaiTi" panose="02010609060101010101" pitchFamily="49" charset="-122"/>
                              <a:ea typeface="KaiTi" panose="02010609060101010101" pitchFamily="49" charset="-122"/>
                            </a:rPr>
                            <a:t>，</a:t>
                          </a:r>
                          <a14:m>
                            <m:oMath xmlns:m="http://schemas.openxmlformats.org/officeDocument/2006/math">
                              <m:r>
                                <a:rPr lang="en-US" altLang="zh-CN" b="1" i="1" dirty="0" smtClean="0">
                                  <a:solidFill>
                                    <a:srgbClr val="002060"/>
                                  </a:solidFill>
                                  <a:latin typeface="Cambria Math" panose="02040503050406030204" pitchFamily="18" charset="0"/>
                                  <a:ea typeface="KaiTi" panose="02010609060101010101" pitchFamily="49" charset="-122"/>
                                  <a:cs typeface="Times New Roman" panose="02020603050405020304" pitchFamily="18" charset="0"/>
                                </a:rPr>
                                <m:t>𝒂</m:t>
                              </m:r>
                              <m:r>
                                <a:rPr lang="en-US" altLang="zh-CN" b="1" i="1" smtClean="0">
                                  <a:solidFill>
                                    <a:srgbClr val="002060"/>
                                  </a:solidFill>
                                  <a:latin typeface="Cambria Math" panose="02040503050406030204" pitchFamily="18" charset="0"/>
                                </a:rPr>
                                <m:t>⊞</m:t>
                              </m:r>
                              <m:r>
                                <a:rPr lang="en-US" altLang="zh-CN" b="1" i="1" dirty="0" smtClean="0">
                                  <a:solidFill>
                                    <a:srgbClr val="002060"/>
                                  </a:solidFill>
                                  <a:latin typeface="Cambria Math" panose="02040503050406030204" pitchFamily="18" charset="0"/>
                                  <a:ea typeface="KaiTi" panose="02010609060101010101" pitchFamily="49" charset="-122"/>
                                  <a:cs typeface="Times New Roman" panose="02020603050405020304" pitchFamily="18" charset="0"/>
                                </a:rPr>
                                <m:t>𝒃</m:t>
                              </m:r>
                              <m:r>
                                <a:rPr lang="en-US" altLang="zh-CN" b="1" i="1" dirty="0" smtClean="0">
                                  <a:solidFill>
                                    <a:srgbClr val="002060"/>
                                  </a:solidFill>
                                  <a:latin typeface="Cambria Math" panose="02040503050406030204" pitchFamily="18" charset="0"/>
                                  <a:ea typeface="KaiTi" panose="02010609060101010101" pitchFamily="49" charset="-122"/>
                                  <a:cs typeface="Times New Roman" panose="02020603050405020304" pitchFamily="18" charset="0"/>
                                </a:rPr>
                                <m:t>=(</m:t>
                              </m:r>
                              <m:r>
                                <a:rPr lang="en-US" altLang="zh-CN" b="1" i="1" dirty="0" err="1">
                                  <a:solidFill>
                                    <a:srgbClr val="002060"/>
                                  </a:solidFill>
                                  <a:latin typeface="Cambria Math" panose="02040503050406030204" pitchFamily="18" charset="0"/>
                                  <a:ea typeface="KaiTi" panose="02010609060101010101" pitchFamily="49" charset="-122"/>
                                  <a:cs typeface="Times New Roman" panose="02020603050405020304" pitchFamily="18" charset="0"/>
                                </a:rPr>
                                <m:t>𝒂</m:t>
                              </m:r>
                              <m:r>
                                <a:rPr lang="en-US" altLang="zh-CN" b="1" i="1" dirty="0" err="1">
                                  <a:solidFill>
                                    <a:srgbClr val="002060"/>
                                  </a:solidFill>
                                  <a:latin typeface="Cambria Math" panose="02040503050406030204" pitchFamily="18" charset="0"/>
                                  <a:ea typeface="KaiTi" panose="02010609060101010101" pitchFamily="49" charset="-122"/>
                                  <a:cs typeface="Times New Roman" panose="02020603050405020304" pitchFamily="18" charset="0"/>
                                </a:rPr>
                                <m:t>+</m:t>
                              </m:r>
                              <m:r>
                                <a:rPr lang="en-US" altLang="zh-CN" b="1" i="1" dirty="0" err="1">
                                  <a:solidFill>
                                    <a:srgbClr val="002060"/>
                                  </a:solidFill>
                                  <a:latin typeface="Cambria Math" panose="02040503050406030204" pitchFamily="18" charset="0"/>
                                  <a:ea typeface="KaiTi" panose="02010609060101010101" pitchFamily="49" charset="-122"/>
                                  <a:cs typeface="Times New Roman" panose="02020603050405020304" pitchFamily="18" charset="0"/>
                                </a:rPr>
                                <m:t>𝒃</m:t>
                              </m:r>
                              <m:r>
                                <a:rPr lang="en-US" altLang="zh-CN" b="1" i="1" dirty="0">
                                  <a:solidFill>
                                    <a:srgbClr val="002060"/>
                                  </a:solidFill>
                                  <a:latin typeface="Cambria Math" panose="02040503050406030204" pitchFamily="18" charset="0"/>
                                  <a:ea typeface="KaiTi" panose="02010609060101010101" pitchFamily="49" charset="-122"/>
                                  <a:cs typeface="Times New Roman" panose="02020603050405020304" pitchFamily="18" charset="0"/>
                                </a:rPr>
                                <m:t>) </m:t>
                              </m:r>
                              <m:r>
                                <a:rPr lang="en-US" altLang="zh-CN" b="1" i="0" dirty="0">
                                  <a:solidFill>
                                    <a:srgbClr val="002060"/>
                                  </a:solidFill>
                                  <a:latin typeface="Cambria Math" panose="02040503050406030204" pitchFamily="18" charset="0"/>
                                  <a:ea typeface="KaiTi" panose="02010609060101010101" pitchFamily="49" charset="-122"/>
                                  <a:cs typeface="Times New Roman" panose="02020603050405020304" pitchFamily="18" charset="0"/>
                                </a:rPr>
                                <m:t>𝐦𝐨𝐝</m:t>
                              </m:r>
                              <m:r>
                                <a:rPr lang="en-US" altLang="zh-CN" b="1" i="1" dirty="0">
                                  <a:solidFill>
                                    <a:srgbClr val="002060"/>
                                  </a:solidFill>
                                  <a:latin typeface="Cambria Math" panose="02040503050406030204" pitchFamily="18" charset="0"/>
                                  <a:ea typeface="KaiTi" panose="02010609060101010101" pitchFamily="49" charset="-122"/>
                                  <a:cs typeface="Times New Roman" panose="02020603050405020304" pitchFamily="18" charset="0"/>
                                </a:rPr>
                                <m:t> </m:t>
                              </m:r>
                              <m:r>
                                <a:rPr lang="en-US" altLang="zh-CN" b="1" i="1" dirty="0">
                                  <a:solidFill>
                                    <a:srgbClr val="002060"/>
                                  </a:solidFill>
                                  <a:latin typeface="Cambria Math" panose="02040503050406030204" pitchFamily="18" charset="0"/>
                                  <a:ea typeface="KaiTi" panose="02010609060101010101" pitchFamily="49" charset="-122"/>
                                  <a:cs typeface="Times New Roman" panose="02020603050405020304" pitchFamily="18" charset="0"/>
                                </a:rPr>
                                <m:t>𝒎</m:t>
                              </m:r>
                            </m:oMath>
                          </a14:m>
                          <a:endPar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endParaRPr>
                        </a:p>
                        <a:p>
                          <a:pPr marL="0" marR="0" lvl="0" indent="0" algn="ctr" defTabSz="914400" rtl="0" eaLnBrk="1" fontAlgn="auto" latinLnBrk="0" hangingPunct="1">
                            <a:lnSpc>
                              <a:spcPct val="150000"/>
                            </a:lnSpc>
                            <a:spcBef>
                              <a:spcPts val="0"/>
                            </a:spcBef>
                            <a:spcAft>
                              <a:spcPts val="0"/>
                            </a:spcAft>
                            <a:buClrTx/>
                            <a:buSzTx/>
                            <a:buFontTx/>
                            <a:buNone/>
                            <a:tabLst/>
                            <a:defRPr/>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其中，</a:t>
                          </a:r>
                          <a:r>
                            <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a:t>
                          </a: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为普通整数加法</a:t>
                          </a:r>
                        </a:p>
                      </a:txBody>
                      <a:tcPr anchor="ctr"/>
                    </a:tc>
                    <a:extLst>
                      <a:ext uri="{0D108BD9-81ED-4DB2-BD59-A6C34878D82A}">
                        <a16:rowId xmlns:a16="http://schemas.microsoft.com/office/drawing/2014/main" val="2871039076"/>
                      </a:ext>
                    </a:extLst>
                  </a:tr>
                  <a:tr h="425229">
                    <a:tc rowSpan="2">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相异之处</a:t>
                          </a:r>
                        </a:p>
                      </a:txBody>
                      <a:tcPr anchor="ctr"/>
                    </a:tc>
                    <a:tc>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陪集的集合</a:t>
                          </a:r>
                        </a:p>
                      </a:txBody>
                      <a:tcPr anchor="ctr"/>
                    </a:tc>
                    <a:tc>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整数的集合</a:t>
                          </a:r>
                        </a:p>
                      </a:txBody>
                      <a:tcPr anchor="ctr"/>
                    </a:tc>
                    <a:extLst>
                      <a:ext uri="{0D108BD9-81ED-4DB2-BD59-A6C34878D82A}">
                        <a16:rowId xmlns:a16="http://schemas.microsoft.com/office/drawing/2014/main" val="1693402236"/>
                      </a:ext>
                    </a:extLst>
                  </a:tr>
                  <a:tr h="425229">
                    <a:tc vMerge="1">
                      <a:txBody>
                        <a:bodyPr/>
                        <a:lstStyle/>
                        <a:p>
                          <a:pPr algn="ctr"/>
                          <a:endParaRPr lang="zh-CN" altLang="en-US" dirty="0"/>
                        </a:p>
                      </a:txBody>
                      <a:tcPr/>
                    </a:tc>
                    <a:tc>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陪集的运算</a:t>
                          </a:r>
                        </a:p>
                      </a:txBody>
                      <a:tcPr anchor="ctr"/>
                    </a:tc>
                    <a:tc>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整数的模加</a:t>
                          </a:r>
                        </a:p>
                      </a:txBody>
                      <a:tcPr anchor="ctr"/>
                    </a:tc>
                    <a:extLst>
                      <a:ext uri="{0D108BD9-81ED-4DB2-BD59-A6C34878D82A}">
                        <a16:rowId xmlns:a16="http://schemas.microsoft.com/office/drawing/2014/main" val="1145187392"/>
                      </a:ext>
                    </a:extLst>
                  </a:tr>
                  <a:tr h="425229">
                    <a:tc rowSpan="2">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相同之处</a:t>
                          </a:r>
                        </a:p>
                      </a:txBody>
                      <a:tcPr anchor="ctr"/>
                    </a:tc>
                    <a:tc gridSpan="2">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每个陪集都可以与一个整数对应</a:t>
                          </a:r>
                        </a:p>
                      </a:txBody>
                      <a:tcPr anchor="ctr"/>
                    </a:tc>
                    <a:tc hMerge="1">
                      <a:txBody>
                        <a:bodyPr/>
                        <a:lstStyle/>
                        <a:p>
                          <a:pPr algn="ct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3283136177"/>
                      </a:ext>
                    </a:extLst>
                  </a:tr>
                  <a:tr h="824169">
                    <a:tc vMerge="1">
                      <a:txBody>
                        <a:bodyPr/>
                        <a:lstStyle/>
                        <a:p>
                          <a:pPr algn="ct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tc>
                    <a:tc gridSpan="2">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任意陪集的运算都可以与相应整数模加对应</a:t>
                          </a:r>
                          <a:endPar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endParaRPr>
                        </a:p>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知道一种形式下的运算结果不用再计算即可知道另一种形式下的结果</a:t>
                          </a:r>
                        </a:p>
                      </a:txBody>
                      <a:tcPr anchor="ctr"/>
                    </a:tc>
                    <a:tc hMerge="1">
                      <a:txBody>
                        <a:bodyPr/>
                        <a:lstStyle/>
                        <a:p>
                          <a:pPr algn="ct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52895560"/>
                      </a:ext>
                    </a:extLst>
                  </a:tr>
                  <a:tr h="824169">
                    <a:tc>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结论建议</a:t>
                          </a:r>
                        </a:p>
                      </a:txBody>
                      <a:tcPr anchor="ctr"/>
                    </a:tc>
                    <a:tc gridSpan="2">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形式上是不同的群，本质上</a:t>
                          </a:r>
                          <a:r>
                            <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a:t>
                          </a: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同构意义上是相同的群</a:t>
                          </a:r>
                          <a:endPar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endParaRPr>
                        </a:p>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理论上可以用任何一种形式，实际中可以采用最简单的形式</a:t>
                          </a:r>
                        </a:p>
                      </a:txBody>
                      <a:tcPr anchor="ctr"/>
                    </a:tc>
                    <a:tc hMerge="1">
                      <a:txBody>
                        <a:bodyPr/>
                        <a:lstStyle/>
                        <a:p>
                          <a:endParaRPr lang="zh-CN" altLang="en-US"/>
                        </a:p>
                      </a:txBody>
                      <a:tcPr/>
                    </a:tc>
                    <a:extLst>
                      <a:ext uri="{0D108BD9-81ED-4DB2-BD59-A6C34878D82A}">
                        <a16:rowId xmlns:a16="http://schemas.microsoft.com/office/drawing/2014/main" val="2991939487"/>
                      </a:ext>
                    </a:extLst>
                  </a:tr>
                </a:tbl>
              </a:graphicData>
            </a:graphic>
          </p:graphicFrame>
        </mc:Choice>
        <mc:Fallback>
          <p:graphicFrame>
            <p:nvGraphicFramePr>
              <p:cNvPr id="9" name="表格 8">
                <a:extLst>
                  <a:ext uri="{FF2B5EF4-FFF2-40B4-BE49-F238E27FC236}">
                    <a16:creationId xmlns:a16="http://schemas.microsoft.com/office/drawing/2014/main" id="{A7968DBF-ADC5-4277-99FC-1AB2BB3854D7}"/>
                  </a:ext>
                </a:extLst>
              </p:cNvPr>
              <p:cNvGraphicFramePr>
                <a:graphicFrameLocks noGrp="1"/>
              </p:cNvGraphicFramePr>
              <p:nvPr>
                <p:extLst>
                  <p:ext uri="{D42A27DB-BD31-4B8C-83A1-F6EECF244321}">
                    <p14:modId xmlns:p14="http://schemas.microsoft.com/office/powerpoint/2010/main" val="2133546166"/>
                  </p:ext>
                </p:extLst>
              </p:nvPr>
            </p:nvGraphicFramePr>
            <p:xfrm>
              <a:off x="251791" y="869723"/>
              <a:ext cx="11688417" cy="4846958"/>
            </p:xfrm>
            <a:graphic>
              <a:graphicData uri="http://schemas.openxmlformats.org/drawingml/2006/table">
                <a:tbl>
                  <a:tblPr firstRow="1" bandRow="1">
                    <a:tableStyleId>{5C22544A-7EE6-4342-B048-85BDC9FD1C3A}</a:tableStyleId>
                  </a:tblPr>
                  <a:tblGrid>
                    <a:gridCol w="2322444">
                      <a:extLst>
                        <a:ext uri="{9D8B030D-6E8A-4147-A177-3AD203B41FA5}">
                          <a16:colId xmlns:a16="http://schemas.microsoft.com/office/drawing/2014/main" val="530870795"/>
                        </a:ext>
                      </a:extLst>
                    </a:gridCol>
                    <a:gridCol w="4328010">
                      <a:extLst>
                        <a:ext uri="{9D8B030D-6E8A-4147-A177-3AD203B41FA5}">
                          <a16:colId xmlns:a16="http://schemas.microsoft.com/office/drawing/2014/main" val="3034116333"/>
                        </a:ext>
                      </a:extLst>
                    </a:gridCol>
                    <a:gridCol w="5037963">
                      <a:extLst>
                        <a:ext uri="{9D8B030D-6E8A-4147-A177-3AD203B41FA5}">
                          <a16:colId xmlns:a16="http://schemas.microsoft.com/office/drawing/2014/main" val="111101115"/>
                        </a:ext>
                      </a:extLst>
                    </a:gridCol>
                  </a:tblGrid>
                  <a:tr h="450850">
                    <a:tc>
                      <a:txBody>
                        <a:bodyPr/>
                        <a:lstStyle/>
                        <a:p>
                          <a:endParaRPr lang="zh-CN"/>
                        </a:p>
                      </a:txBody>
                      <a:tcPr anchor="ctr">
                        <a:blipFill>
                          <a:blip r:embed="rId4"/>
                          <a:stretch>
                            <a:fillRect l="-262" t="-1351" r="-404462" b="-995946"/>
                          </a:stretch>
                        </a:blipFill>
                      </a:tcPr>
                    </a:tc>
                    <a:tc>
                      <a:txBody>
                        <a:bodyPr/>
                        <a:lstStyle/>
                        <a:p>
                          <a:pPr algn="ctr">
                            <a:lnSpc>
                              <a:spcPct val="150000"/>
                            </a:lnSpc>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第一种形式</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原始定义</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tc>
                      <a:txBody>
                        <a:bodyPr/>
                        <a:lstStyle/>
                        <a:p>
                          <a:pPr algn="ctr">
                            <a:lnSpc>
                              <a:spcPct val="150000"/>
                            </a:lnSpc>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第二种形式</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实际使用</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nchor="ctr"/>
                    </a:tc>
                    <a:extLst>
                      <a:ext uri="{0D108BD9-81ED-4DB2-BD59-A6C34878D82A}">
                        <a16:rowId xmlns:a16="http://schemas.microsoft.com/office/drawing/2014/main" val="2450822616"/>
                      </a:ext>
                    </a:extLst>
                  </a:tr>
                  <a:tr h="503809">
                    <a:tc>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群的形式</a:t>
                          </a:r>
                        </a:p>
                      </a:txBody>
                      <a:tcPr anchor="ctr"/>
                    </a:tc>
                    <a:tc>
                      <a:txBody>
                        <a:bodyPr/>
                        <a:lstStyle/>
                        <a:p>
                          <a:endParaRPr lang="zh-CN"/>
                        </a:p>
                      </a:txBody>
                      <a:tcPr anchor="ctr">
                        <a:blipFill>
                          <a:blip r:embed="rId4"/>
                          <a:stretch>
                            <a:fillRect l="-53803" t="-90361" r="-117042" b="-787952"/>
                          </a:stretch>
                        </a:blipFill>
                      </a:tcPr>
                    </a:tc>
                    <a:tc>
                      <a:txBody>
                        <a:bodyPr/>
                        <a:lstStyle/>
                        <a:p>
                          <a:endParaRPr lang="zh-CN"/>
                        </a:p>
                      </a:txBody>
                      <a:tcPr anchor="ctr">
                        <a:blipFill>
                          <a:blip r:embed="rId4"/>
                          <a:stretch>
                            <a:fillRect l="-132044" t="-90361" r="-484" b="-787952"/>
                          </a:stretch>
                        </a:blipFill>
                      </a:tcPr>
                    </a:tc>
                    <a:extLst>
                      <a:ext uri="{0D108BD9-81ED-4DB2-BD59-A6C34878D82A}">
                        <a16:rowId xmlns:a16="http://schemas.microsoft.com/office/drawing/2014/main" val="4012346545"/>
                      </a:ext>
                    </a:extLst>
                  </a:tr>
                  <a:tr h="876364">
                    <a:tc>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运算法则</a:t>
                          </a:r>
                        </a:p>
                      </a:txBody>
                      <a:tcPr anchor="ctr"/>
                    </a:tc>
                    <a:tc>
                      <a:txBody>
                        <a:bodyPr/>
                        <a:lstStyle/>
                        <a:p>
                          <a:endParaRPr lang="zh-CN"/>
                        </a:p>
                      </a:txBody>
                      <a:tcPr anchor="ctr">
                        <a:blipFill>
                          <a:blip r:embed="rId4"/>
                          <a:stretch>
                            <a:fillRect l="-53803" t="-109722" r="-117042" b="-354167"/>
                          </a:stretch>
                        </a:blipFill>
                      </a:tcPr>
                    </a:tc>
                    <a:tc>
                      <a:txBody>
                        <a:bodyPr/>
                        <a:lstStyle/>
                        <a:p>
                          <a:endParaRPr lang="zh-CN"/>
                        </a:p>
                      </a:txBody>
                      <a:tcPr anchor="ctr">
                        <a:blipFill>
                          <a:blip r:embed="rId4"/>
                          <a:stretch>
                            <a:fillRect l="-132044" t="-109722" r="-484" b="-354167"/>
                          </a:stretch>
                        </a:blipFill>
                      </a:tcPr>
                    </a:tc>
                    <a:extLst>
                      <a:ext uri="{0D108BD9-81ED-4DB2-BD59-A6C34878D82A}">
                        <a16:rowId xmlns:a16="http://schemas.microsoft.com/office/drawing/2014/main" val="2871039076"/>
                      </a:ext>
                    </a:extLst>
                  </a:tr>
                  <a:tr h="438595">
                    <a:tc rowSpan="2">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相异之处</a:t>
                          </a:r>
                        </a:p>
                      </a:txBody>
                      <a:tcPr anchor="ctr"/>
                    </a:tc>
                    <a:tc>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陪集的集合</a:t>
                          </a:r>
                        </a:p>
                      </a:txBody>
                      <a:tcPr anchor="ctr"/>
                    </a:tc>
                    <a:tc>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整数的集合</a:t>
                          </a:r>
                        </a:p>
                      </a:txBody>
                      <a:tcPr anchor="ctr"/>
                    </a:tc>
                    <a:extLst>
                      <a:ext uri="{0D108BD9-81ED-4DB2-BD59-A6C34878D82A}">
                        <a16:rowId xmlns:a16="http://schemas.microsoft.com/office/drawing/2014/main" val="1693402236"/>
                      </a:ext>
                    </a:extLst>
                  </a:tr>
                  <a:tr h="438595">
                    <a:tc vMerge="1">
                      <a:txBody>
                        <a:bodyPr/>
                        <a:lstStyle/>
                        <a:p>
                          <a:pPr algn="ctr"/>
                          <a:endParaRPr lang="zh-CN" altLang="en-US" dirty="0"/>
                        </a:p>
                      </a:txBody>
                      <a:tcPr/>
                    </a:tc>
                    <a:tc>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陪集的运算</a:t>
                          </a:r>
                        </a:p>
                      </a:txBody>
                      <a:tcPr anchor="ctr"/>
                    </a:tc>
                    <a:tc>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整数的模加</a:t>
                          </a:r>
                        </a:p>
                      </a:txBody>
                      <a:tcPr anchor="ctr"/>
                    </a:tc>
                    <a:extLst>
                      <a:ext uri="{0D108BD9-81ED-4DB2-BD59-A6C34878D82A}">
                        <a16:rowId xmlns:a16="http://schemas.microsoft.com/office/drawing/2014/main" val="1145187392"/>
                      </a:ext>
                    </a:extLst>
                  </a:tr>
                  <a:tr h="438595">
                    <a:tc rowSpan="2">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相同之处</a:t>
                          </a:r>
                        </a:p>
                      </a:txBody>
                      <a:tcPr anchor="ctr"/>
                    </a:tc>
                    <a:tc gridSpan="2">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每个陪集都可以与一个整数对应</a:t>
                          </a:r>
                        </a:p>
                      </a:txBody>
                      <a:tcPr anchor="ctr"/>
                    </a:tc>
                    <a:tc hMerge="1">
                      <a:txBody>
                        <a:bodyPr/>
                        <a:lstStyle/>
                        <a:p>
                          <a:pPr algn="ct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3283136177"/>
                      </a:ext>
                    </a:extLst>
                  </a:tr>
                  <a:tr h="850075">
                    <a:tc vMerge="1">
                      <a:txBody>
                        <a:bodyPr/>
                        <a:lstStyle/>
                        <a:p>
                          <a:pPr algn="ct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tc>
                    <a:tc gridSpan="2">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任意陪集的运算都可以与相应整数模加对应</a:t>
                          </a:r>
                          <a:endPar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endParaRPr>
                        </a:p>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知道一种形式下的运算结果不用再计算即可知道另一种形式下的结果</a:t>
                          </a:r>
                        </a:p>
                      </a:txBody>
                      <a:tcPr anchor="ctr"/>
                    </a:tc>
                    <a:tc hMerge="1">
                      <a:txBody>
                        <a:bodyPr/>
                        <a:lstStyle/>
                        <a:p>
                          <a:pPr algn="ct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a:txBody>
                      <a:tcPr/>
                    </a:tc>
                    <a:extLst>
                      <a:ext uri="{0D108BD9-81ED-4DB2-BD59-A6C34878D82A}">
                        <a16:rowId xmlns:a16="http://schemas.microsoft.com/office/drawing/2014/main" val="1052895560"/>
                      </a:ext>
                    </a:extLst>
                  </a:tr>
                  <a:tr h="850075">
                    <a:tc>
                      <a:txBody>
                        <a:bodyPr/>
                        <a:lstStyle/>
                        <a:p>
                          <a:pPr algn="ctr">
                            <a:lnSpc>
                              <a:spcPct val="150000"/>
                            </a:lnSpc>
                          </a:pPr>
                          <a:r>
                            <a:rPr lang="zh-CN" altLang="en-US" b="1" dirty="0">
                              <a:solidFill>
                                <a:schemeClr val="accent2">
                                  <a:lumMod val="50000"/>
                                </a:schemeClr>
                              </a:solidFill>
                              <a:latin typeface="Times New Roman" panose="02020603050405020304" pitchFamily="18" charset="0"/>
                              <a:ea typeface="黑体" panose="02010609060101010101" pitchFamily="49" charset="-122"/>
                              <a:cs typeface="Times New Roman" panose="02020603050405020304" pitchFamily="18" charset="0"/>
                            </a:rPr>
                            <a:t>结论建议</a:t>
                          </a:r>
                        </a:p>
                      </a:txBody>
                      <a:tcPr anchor="ctr"/>
                    </a:tc>
                    <a:tc gridSpan="2">
                      <a:txBody>
                        <a:bodyPr/>
                        <a:lstStyle/>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形式上是不同的群，本质上</a:t>
                          </a:r>
                          <a:r>
                            <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a:t>
                          </a: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同构意义上是相同的群</a:t>
                          </a:r>
                          <a:endParaRPr lang="en-US" altLang="zh-CN" b="1" dirty="0">
                            <a:solidFill>
                              <a:srgbClr val="002060"/>
                            </a:solidFill>
                            <a:latin typeface="KaiTi" panose="02010609060101010101" pitchFamily="49" charset="-122"/>
                            <a:ea typeface="KaiTi" panose="02010609060101010101" pitchFamily="49" charset="-122"/>
                            <a:cs typeface="Times New Roman" panose="02020603050405020304" pitchFamily="18" charset="0"/>
                          </a:endParaRPr>
                        </a:p>
                        <a:p>
                          <a:pPr algn="ctr">
                            <a:lnSpc>
                              <a:spcPct val="150000"/>
                            </a:lnSpc>
                          </a:pPr>
                          <a:r>
                            <a:rPr lang="zh-CN" altLang="en-US" b="1" dirty="0">
                              <a:solidFill>
                                <a:srgbClr val="002060"/>
                              </a:solidFill>
                              <a:latin typeface="KaiTi" panose="02010609060101010101" pitchFamily="49" charset="-122"/>
                              <a:ea typeface="KaiTi" panose="02010609060101010101" pitchFamily="49" charset="-122"/>
                              <a:cs typeface="Times New Roman" panose="02020603050405020304" pitchFamily="18" charset="0"/>
                            </a:rPr>
                            <a:t>理论上可以用任何一种形式，实际中可以采用最简单的形式</a:t>
                          </a:r>
                        </a:p>
                      </a:txBody>
                      <a:tcPr anchor="ctr"/>
                    </a:tc>
                    <a:tc hMerge="1">
                      <a:txBody>
                        <a:bodyPr/>
                        <a:lstStyle/>
                        <a:p>
                          <a:endParaRPr lang="zh-CN" altLang="en-US"/>
                        </a:p>
                      </a:txBody>
                      <a:tcPr/>
                    </a:tc>
                    <a:extLst>
                      <a:ext uri="{0D108BD9-81ED-4DB2-BD59-A6C34878D82A}">
                        <a16:rowId xmlns:a16="http://schemas.microsoft.com/office/drawing/2014/main" val="2991939487"/>
                      </a:ext>
                    </a:extLst>
                  </a:tr>
                </a:tbl>
              </a:graphicData>
            </a:graphic>
          </p:graphicFrame>
        </mc:Fallback>
      </mc:AlternateContent>
      <p:sp>
        <p:nvSpPr>
          <p:cNvPr id="4" name="矩形 3">
            <a:extLst>
              <a:ext uri="{FF2B5EF4-FFF2-40B4-BE49-F238E27FC236}">
                <a16:creationId xmlns:a16="http://schemas.microsoft.com/office/drawing/2014/main" id="{2B5FC0D8-A03E-43E3-BB90-8CB5B34B3A5C}"/>
              </a:ext>
            </a:extLst>
          </p:cNvPr>
          <p:cNvSpPr/>
          <p:nvPr/>
        </p:nvSpPr>
        <p:spPr>
          <a:xfrm>
            <a:off x="4865153" y="5850514"/>
            <a:ext cx="7075055" cy="584775"/>
          </a:xfrm>
          <a:prstGeom prst="rect">
            <a:avLst/>
          </a:prstGeom>
          <a:solidFill>
            <a:schemeClr val="accent2">
              <a:lumMod val="20000"/>
              <a:lumOff val="80000"/>
            </a:schemeClr>
          </a:solidFill>
        </p:spPr>
        <p:txBody>
          <a:bodyPr wrap="square">
            <a:spAutoFit/>
          </a:bodyPr>
          <a:lstStyle/>
          <a:p>
            <a:pPr algn="ctr"/>
            <a:r>
              <a:rPr lang="zh-CN" altLang="zh-CN" b="1">
                <a:solidFill>
                  <a:schemeClr val="accent2">
                    <a:lumMod val="50000"/>
                  </a:schemeClr>
                </a:solidFill>
                <a:latin typeface="+mn-ea"/>
                <a:cs typeface="Times New Roman" panose="02020603050405020304" pitchFamily="18" charset="0"/>
              </a:rPr>
              <a:t>奥卡姆剃刀理论：当所有人专注复杂事物时，关注简单的你就是天才</a:t>
            </a:r>
            <a:r>
              <a:rPr lang="en-US" altLang="zh-CN" sz="1400" b="1">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b="1" u="sng" kern="100">
                <a:solidFill>
                  <a:srgbClr val="002060"/>
                </a:solidFill>
                <a:latin typeface="Times New Roman" panose="02020603050405020304" pitchFamily="18" charset="0"/>
                <a:cs typeface="Times New Roman" panose="02020603050405020304" pitchFamily="18" charset="0"/>
              </a:rPr>
              <a:t>https://www.163.com/dy/article/IGCMAO5105562IJ6.html?spss=wap2pc</a:t>
            </a:r>
            <a:r>
              <a:rPr lang="en-US" altLang="zh-CN" sz="1400" b="1">
                <a:solidFill>
                  <a:srgbClr val="00206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b="1" dirty="0">
              <a:solidFill>
                <a:srgbClr val="00206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2760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7</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群的例子</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A31B076-8A6E-403B-B58A-90394E836EEC}"/>
                  </a:ext>
                </a:extLst>
              </p:cNvPr>
              <p:cNvSpPr txBox="1"/>
              <p:nvPr/>
            </p:nvSpPr>
            <p:spPr>
              <a:xfrm>
                <a:off x="1388200" y="1523106"/>
                <a:ext cx="9415598" cy="4125938"/>
              </a:xfrm>
              <a:prstGeom prst="rect">
                <a:avLst/>
              </a:prstGeom>
              <a:solidFill>
                <a:schemeClr val="accent6">
                  <a:lumMod val="20000"/>
                  <a:lumOff val="80000"/>
                  <a:alpha val="50000"/>
                </a:schemeClr>
              </a:solidFill>
            </p:spPr>
            <p:txBody>
              <a:bodyPr wrap="square" rtlCol="0">
                <a:spAutoFit/>
              </a:bodyPr>
              <a:lstStyle/>
              <a:p>
                <a:pPr>
                  <a:lnSpc>
                    <a:spcPts val="3400"/>
                  </a:lnSpc>
                  <a:spcBef>
                    <a:spcPts val="600"/>
                  </a:spcBef>
                  <a:spcAft>
                    <a:spcPts val="600"/>
                  </a:spcAft>
                </a:pPr>
                <a14:m>
                  <m:oMath xmlns:m="http://schemas.openxmlformats.org/officeDocument/2006/math">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ℤ</m:t>
                        </m:r>
                      </m:e>
                      <m:sub>
                        <m:r>
                          <a:rPr lang="en-US" altLang="zh-CN" sz="2000" b="1" i="1" smtClean="0">
                            <a:solidFill>
                              <a:srgbClr val="002060"/>
                            </a:solidFill>
                            <a:latin typeface="Cambria Math" panose="02040503050406030204" pitchFamily="18" charset="0"/>
                            <a:ea typeface="楷体" panose="02010609060101010101" pitchFamily="49" charset="-122"/>
                          </a:rPr>
                          <m:t>𝒎</m:t>
                        </m:r>
                      </m:sub>
                    </m:sSub>
                  </m:oMath>
                </a14:m>
                <a:r>
                  <a:rPr lang="zh-CN" altLang="en-US" sz="2000" b="1">
                    <a:solidFill>
                      <a:srgbClr val="002060"/>
                    </a:solidFill>
                    <a:latin typeface="楷体" panose="02010609060101010101" pitchFamily="49" charset="-122"/>
                    <a:ea typeface="楷体" panose="02010609060101010101" pitchFamily="49" charset="-122"/>
                  </a:rPr>
                  <a:t>及模</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𝒎</m:t>
                    </m:r>
                  </m:oMath>
                </a14:m>
                <a:r>
                  <a:rPr lang="zh-CN" altLang="en-US" sz="2000" b="1">
                    <a:solidFill>
                      <a:srgbClr val="002060"/>
                    </a:solidFill>
                    <a:latin typeface="楷体" panose="02010609060101010101" pitchFamily="49" charset="-122"/>
                    <a:ea typeface="楷体" panose="02010609060101010101" pitchFamily="49" charset="-122"/>
                  </a:rPr>
                  <a:t>乘</a:t>
                </a:r>
                <a14:m>
                  <m:oMath xmlns:m="http://schemas.openxmlformats.org/officeDocument/2006/math">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m:t>
                        </m:r>
                      </m:e>
                      <m:sub>
                        <m:r>
                          <a:rPr lang="en-US" altLang="zh-CN" sz="2000" b="1" i="1" smtClean="0">
                            <a:solidFill>
                              <a:srgbClr val="002060"/>
                            </a:solidFill>
                            <a:latin typeface="Cambria Math" panose="02040503050406030204" pitchFamily="18" charset="0"/>
                            <a:ea typeface="楷体" panose="02010609060101010101" pitchFamily="49" charset="-122"/>
                          </a:rPr>
                          <m:t>𝒎</m:t>
                        </m:r>
                      </m:sub>
                    </m:sSub>
                  </m:oMath>
                </a14:m>
                <a:r>
                  <a:rPr lang="zh-CN" altLang="en-US" sz="2000" b="1">
                    <a:solidFill>
                      <a:srgbClr val="002060"/>
                    </a:solidFill>
                    <a:latin typeface="楷体" panose="02010609060101010101" pitchFamily="49" charset="-122"/>
                    <a:ea typeface="楷体" panose="02010609060101010101" pitchFamily="49" charset="-122"/>
                  </a:rPr>
                  <a:t>不构成群</a:t>
                </a: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但令</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𝑼</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𝒎</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𝒂</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𝒂</m:t>
                    </m:r>
                    <m:r>
                      <a:rPr lang="en-US" altLang="zh-CN" sz="2000" b="1" i="1" smtClean="0">
                        <a:solidFill>
                          <a:srgbClr val="002060"/>
                        </a:solidFill>
                        <a:latin typeface="Cambria Math" panose="02040503050406030204" pitchFamily="18" charset="0"/>
                        <a:ea typeface="楷体" panose="02010609060101010101" pitchFamily="49" charset="-122"/>
                      </a:rPr>
                      <m:t>∈</m:t>
                    </m:r>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ℤ</m:t>
                        </m:r>
                      </m:e>
                      <m:sub>
                        <m:r>
                          <a:rPr lang="en-US" altLang="zh-CN" sz="2000" b="1" i="1" smtClean="0">
                            <a:solidFill>
                              <a:srgbClr val="002060"/>
                            </a:solidFill>
                            <a:latin typeface="Cambria Math" panose="02040503050406030204" pitchFamily="18" charset="0"/>
                            <a:ea typeface="楷体" panose="02010609060101010101" pitchFamily="49" charset="-122"/>
                          </a:rPr>
                          <m:t>𝒎</m:t>
                        </m:r>
                      </m:sub>
                    </m:sSub>
                  </m:oMath>
                </a14:m>
                <a:r>
                  <a:rPr lang="zh-CN" altLang="en-US" sz="2000" b="1">
                    <a:solidFill>
                      <a:srgbClr val="002060"/>
                    </a:solidFill>
                    <a:latin typeface="楷体" panose="02010609060101010101" pitchFamily="49" charset="-122"/>
                    <a:ea typeface="楷体" panose="02010609060101010101" pitchFamily="49" charset="-122"/>
                  </a:rPr>
                  <a:t>且</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𝒂</m:t>
                    </m:r>
                  </m:oMath>
                </a14:m>
                <a:r>
                  <a:rPr lang="zh-CN" altLang="en-US" sz="2000" b="1">
                    <a:solidFill>
                      <a:srgbClr val="002060"/>
                    </a:solidFill>
                    <a:latin typeface="楷体" panose="02010609060101010101" pitchFamily="49" charset="-122"/>
                    <a:ea typeface="楷体" panose="02010609060101010101" pitchFamily="49" charset="-122"/>
                  </a:rPr>
                  <a:t>与</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𝒎</m:t>
                    </m:r>
                  </m:oMath>
                </a14:m>
                <a:r>
                  <a:rPr lang="zh-CN" altLang="en-US" sz="2000" b="1">
                    <a:solidFill>
                      <a:srgbClr val="002060"/>
                    </a:solidFill>
                    <a:latin typeface="楷体" panose="02010609060101010101" pitchFamily="49" charset="-122"/>
                    <a:ea typeface="楷体" panose="02010609060101010101" pitchFamily="49" charset="-122"/>
                  </a:rPr>
                  <a:t>互质</a:t>
                </a: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，则</a:t>
                </a:r>
                <a14:m>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𝑼</m:t>
                    </m:r>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𝒎</m:t>
                    </m:r>
                    <m:r>
                      <a:rPr lang="en-US" altLang="zh-CN" sz="2000" b="1" i="1" smtClean="0">
                        <a:solidFill>
                          <a:srgbClr val="C00000"/>
                        </a:solidFill>
                        <a:latin typeface="Cambria Math" panose="02040503050406030204" pitchFamily="18" charset="0"/>
                        <a:ea typeface="楷体" panose="02010609060101010101" pitchFamily="49" charset="-122"/>
                      </a:rPr>
                      <m:t>)</m:t>
                    </m:r>
                  </m:oMath>
                </a14:m>
                <a:r>
                  <a:rPr lang="zh-CN" altLang="en-US" sz="2000" b="1">
                    <a:solidFill>
                      <a:srgbClr val="002060"/>
                    </a:solidFill>
                    <a:latin typeface="楷体" panose="02010609060101010101" pitchFamily="49" charset="-122"/>
                    <a:ea typeface="楷体" panose="02010609060101010101" pitchFamily="49" charset="-122"/>
                  </a:rPr>
                  <a:t>与</a:t>
                </a:r>
                <a14:m>
                  <m:oMath xmlns:m="http://schemas.openxmlformats.org/officeDocument/2006/math">
                    <m:sSub>
                      <m:sSubPr>
                        <m:ctrlPr>
                          <a:rPr lang="en-US" altLang="zh-CN" sz="2000" b="1" i="1" smtClean="0">
                            <a:solidFill>
                              <a:srgbClr val="C00000"/>
                            </a:solidFill>
                            <a:latin typeface="Cambria Math" panose="02040503050406030204" pitchFamily="18" charset="0"/>
                            <a:ea typeface="楷体" panose="02010609060101010101" pitchFamily="49" charset="-122"/>
                          </a:rPr>
                        </m:ctrlPr>
                      </m:sSubPr>
                      <m:e>
                        <m:r>
                          <a:rPr lang="en-US" altLang="zh-CN" sz="2000" b="1" i="1">
                            <a:solidFill>
                              <a:srgbClr val="C00000"/>
                            </a:solidFill>
                            <a:latin typeface="Cambria Math" panose="02040503050406030204" pitchFamily="18" charset="0"/>
                            <a:ea typeface="楷体" panose="02010609060101010101" pitchFamily="49" charset="-122"/>
                          </a:rPr>
                          <m:t>⊗</m:t>
                        </m:r>
                      </m:e>
                      <m:sub>
                        <m:r>
                          <a:rPr lang="en-US" altLang="zh-CN" sz="2000" b="1" i="1">
                            <a:solidFill>
                              <a:srgbClr val="C00000"/>
                            </a:solidFill>
                            <a:latin typeface="Cambria Math" panose="02040503050406030204" pitchFamily="18" charset="0"/>
                            <a:ea typeface="楷体" panose="02010609060101010101" pitchFamily="49" charset="-122"/>
                          </a:rPr>
                          <m:t>𝒎</m:t>
                        </m:r>
                      </m:sub>
                    </m:sSub>
                  </m:oMath>
                </a14:m>
                <a:r>
                  <a:rPr lang="zh-CN" altLang="en-US" sz="2000" b="1">
                    <a:solidFill>
                      <a:srgbClr val="002060"/>
                    </a:solidFill>
                    <a:latin typeface="楷体" panose="02010609060101010101" pitchFamily="49" charset="-122"/>
                    <a:ea typeface="楷体" panose="02010609060101010101" pitchFamily="49" charset="-122"/>
                  </a:rPr>
                  <a:t>构成群，称为</a:t>
                </a:r>
                <a:r>
                  <a:rPr lang="zh-CN" altLang="en-US" sz="2000" b="1">
                    <a:solidFill>
                      <a:srgbClr val="C00000"/>
                    </a:solidFill>
                    <a:latin typeface="+mn-ea"/>
                  </a:rPr>
                  <a:t>模</a:t>
                </a:r>
                <a14:m>
                  <m:oMath xmlns:m="http://schemas.openxmlformats.org/officeDocument/2006/math">
                    <m:r>
                      <a:rPr lang="en-US" altLang="zh-CN" sz="2000" b="1" i="1" smtClean="0">
                        <a:solidFill>
                          <a:srgbClr val="C00000"/>
                        </a:solidFill>
                        <a:latin typeface="Cambria Math" panose="02040503050406030204" pitchFamily="18" charset="0"/>
                      </a:rPr>
                      <m:t>𝒎</m:t>
                    </m:r>
                  </m:oMath>
                </a14:m>
                <a:r>
                  <a:rPr lang="zh-CN" altLang="en-US" sz="2000" b="1">
                    <a:solidFill>
                      <a:srgbClr val="C00000"/>
                    </a:solidFill>
                    <a:latin typeface="+mn-ea"/>
                  </a:rPr>
                  <a:t>单位群</a:t>
                </a:r>
                <a:endParaRPr lang="en-US" altLang="zh-CN" sz="2000" b="1">
                  <a:solidFill>
                    <a:srgbClr val="C00000"/>
                  </a:solidFill>
                  <a:latin typeface="+mn-ea"/>
                </a:endParaRPr>
              </a:p>
              <a:p>
                <a:pPr marL="285750" indent="-285750">
                  <a:lnSpc>
                    <a:spcPts val="3400"/>
                  </a:lnSpc>
                  <a:spcBef>
                    <a:spcPts val="600"/>
                  </a:spcBef>
                  <a:spcAft>
                    <a:spcPts val="600"/>
                  </a:spcAft>
                  <a:buFont typeface="Arial" panose="020B0604020202020204" pitchFamily="34" charset="0"/>
                  <a:buChar char="•"/>
                </a:pP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𝟏</m:t>
                    </m:r>
                  </m:oMath>
                </a14:m>
                <a:r>
                  <a:rPr lang="zh-CN" altLang="en-US" sz="2000" b="1">
                    <a:solidFill>
                      <a:schemeClr val="accent6">
                        <a:lumMod val="50000"/>
                      </a:schemeClr>
                    </a:solidFill>
                    <a:latin typeface="+mn-ea"/>
                  </a:rPr>
                  <a:t>是单位元，对每个整数</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𝒛</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𝑼</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𝒎</m:t>
                    </m:r>
                    <m:r>
                      <a:rPr lang="en-US" altLang="zh-CN" sz="2000" b="1" i="1" smtClean="0">
                        <a:solidFill>
                          <a:schemeClr val="accent6">
                            <a:lumMod val="50000"/>
                          </a:schemeClr>
                        </a:solidFill>
                        <a:latin typeface="Cambria Math" panose="02040503050406030204" pitchFamily="18" charset="0"/>
                      </a:rPr>
                      <m:t>)</m:t>
                    </m:r>
                  </m:oMath>
                </a14:m>
                <a:r>
                  <a:rPr lang="zh-CN" altLang="en-US" sz="2000" b="1">
                    <a:solidFill>
                      <a:schemeClr val="accent6">
                        <a:lumMod val="50000"/>
                      </a:schemeClr>
                    </a:solidFill>
                    <a:latin typeface="+mn-ea"/>
                  </a:rPr>
                  <a:t>，它的逆元是同余方程</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𝒙𝒛</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𝟏</m:t>
                    </m:r>
                    <m:d>
                      <m:dPr>
                        <m:ctrlPr>
                          <a:rPr lang="en-US" altLang="zh-CN" sz="2000" b="1" i="1" smtClean="0">
                            <a:solidFill>
                              <a:schemeClr val="accent6">
                                <a:lumMod val="50000"/>
                              </a:schemeClr>
                            </a:solidFill>
                            <a:latin typeface="Cambria Math" panose="02040503050406030204" pitchFamily="18" charset="0"/>
                          </a:rPr>
                        </m:ctrlPr>
                      </m:dPr>
                      <m:e>
                        <m:r>
                          <a:rPr lang="en-US" altLang="zh-CN" sz="2000" b="1" i="0" smtClean="0">
                            <a:solidFill>
                              <a:schemeClr val="accent6">
                                <a:lumMod val="50000"/>
                              </a:schemeClr>
                            </a:solidFill>
                            <a:latin typeface="Cambria Math" panose="02040503050406030204" pitchFamily="18" charset="0"/>
                          </a:rPr>
                          <m:t>𝐦𝐨𝐝</m:t>
                        </m:r>
                        <m:r>
                          <a:rPr lang="en-US" altLang="zh-CN" sz="2000" b="1" i="0" smtClean="0">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𝒎</m:t>
                        </m:r>
                      </m:e>
                    </m:d>
                  </m:oMath>
                </a14:m>
                <a:r>
                  <a:rPr lang="zh-CN" altLang="en-US" sz="2000" b="1">
                    <a:solidFill>
                      <a:schemeClr val="accent6">
                        <a:lumMod val="50000"/>
                      </a:schemeClr>
                    </a:solidFill>
                    <a:latin typeface="+mn-ea"/>
                  </a:rPr>
                  <a:t>的解</a:t>
                </a:r>
                <a:endParaRPr lang="en-US" altLang="zh-CN" sz="2000" b="1">
                  <a:solidFill>
                    <a:schemeClr val="accent6">
                      <a:lumMod val="50000"/>
                    </a:schemeClr>
                  </a:solidFill>
                  <a:latin typeface="+mn-ea"/>
                </a:endParaRPr>
              </a:p>
              <a:p>
                <a:pPr marL="742950" lvl="1" indent="-285750">
                  <a:lnSpc>
                    <a:spcPts val="3400"/>
                  </a:lnSpc>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利用贝祖定理（即</a:t>
                </a:r>
                <a:r>
                  <a:rPr lang="en-US" altLang="zh-CN" b="1">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ℤ</m:t>
                        </m:r>
                      </m:e>
                      <m:sup>
                        <m:r>
                          <a:rPr lang="en-US" altLang="zh-CN" b="1" i="1" smtClean="0">
                            <a:solidFill>
                              <a:schemeClr val="accent2">
                                <a:lumMod val="50000"/>
                              </a:schemeClr>
                            </a:solidFill>
                            <a:latin typeface="Cambria Math" panose="02040503050406030204" pitchFamily="18" charset="0"/>
                          </a:rPr>
                          <m:t>+</m:t>
                        </m:r>
                      </m:sup>
                    </m:sSup>
                  </m:oMath>
                </a14:m>
                <a:r>
                  <a:rPr lang="zh-CN" altLang="en-US" b="1">
                    <a:solidFill>
                      <a:schemeClr val="accent2">
                        <a:lumMod val="50000"/>
                      </a:schemeClr>
                    </a:solidFill>
                    <a:latin typeface="楷体" panose="02010609060101010101" pitchFamily="49" charset="-122"/>
                    <a:ea typeface="楷体" panose="02010609060101010101" pitchFamily="49" charset="-122"/>
                  </a:rPr>
                  <a:t>，存在</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𝒔</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𝒕</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ℤ</m:t>
                    </m:r>
                  </m:oMath>
                </a14:m>
                <a:r>
                  <a:rPr lang="zh-CN" altLang="en-US" b="1">
                    <a:solidFill>
                      <a:schemeClr val="accent2">
                        <a:lumMod val="50000"/>
                      </a:schemeClr>
                    </a:solidFill>
                    <a:latin typeface="楷体" panose="02010609060101010101" pitchFamily="49" charset="-122"/>
                    <a:ea typeface="楷体" panose="02010609060101010101" pitchFamily="49" charset="-122"/>
                  </a:rPr>
                  <a:t>使得</a:t>
                </a:r>
                <a14:m>
                  <m:oMath xmlns:m="http://schemas.openxmlformats.org/officeDocument/2006/math">
                    <m:func>
                      <m:funcPr>
                        <m:ctrlPr>
                          <a:rPr lang="en-US" altLang="zh-CN" b="1" i="1" smtClean="0">
                            <a:solidFill>
                              <a:schemeClr val="accent2">
                                <a:lumMod val="50000"/>
                              </a:schemeClr>
                            </a:solidFill>
                            <a:latin typeface="Cambria Math" panose="02040503050406030204" pitchFamily="18" charset="0"/>
                          </a:rPr>
                        </m:ctrlPr>
                      </m:funcPr>
                      <m:fName>
                        <m:r>
                          <m:rPr>
                            <m:sty m:val="p"/>
                          </m:rPr>
                          <a:rPr lang="en-US" altLang="zh-CN" b="0" i="0" smtClean="0">
                            <a:solidFill>
                              <a:schemeClr val="accent2">
                                <a:lumMod val="50000"/>
                              </a:schemeClr>
                            </a:solidFill>
                            <a:latin typeface="Cambria Math" panose="02040503050406030204" pitchFamily="18" charset="0"/>
                          </a:rPr>
                          <m:t>gcd</m:t>
                        </m:r>
                      </m:fName>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m:t>
                            </m:r>
                          </m:e>
                        </m:d>
                      </m:e>
                    </m:func>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𝒂𝒔</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𝒃𝒕</m:t>
                    </m:r>
                  </m:oMath>
                </a14:m>
                <a:r>
                  <a:rPr lang="zh-CN" altLang="en-US" b="1">
                    <a:solidFill>
                      <a:schemeClr val="accent2">
                        <a:lumMod val="50000"/>
                      </a:schemeClr>
                    </a:solidFill>
                    <a:latin typeface="楷体" panose="02010609060101010101" pitchFamily="49" charset="-122"/>
                    <a:ea typeface="楷体" panose="02010609060101010101" pitchFamily="49" charset="-122"/>
                  </a:rPr>
                  <a:t>）可证明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𝑼</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𝒎</m:t>
                        </m:r>
                      </m:e>
                    </m:d>
                  </m:oMath>
                </a14:m>
                <a:r>
                  <a:rPr lang="zh-CN" altLang="en-US" b="1">
                    <a:solidFill>
                      <a:schemeClr val="accent2">
                        <a:lumMod val="50000"/>
                      </a:schemeClr>
                    </a:solidFill>
                    <a:latin typeface="楷体" panose="02010609060101010101" pitchFamily="49" charset="-122"/>
                    <a:ea typeface="楷体" panose="02010609060101010101" pitchFamily="49" charset="-122"/>
                  </a:rPr>
                  <a:t>对</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m:t>
                        </m:r>
                      </m:e>
                      <m:sub>
                        <m:r>
                          <a:rPr lang="en-US" altLang="zh-CN" b="1" i="1" smtClean="0">
                            <a:solidFill>
                              <a:schemeClr val="accent2">
                                <a:lumMod val="50000"/>
                              </a:schemeClr>
                            </a:solidFill>
                            <a:latin typeface="Cambria Math" panose="02040503050406030204" pitchFamily="18" charset="0"/>
                          </a:rPr>
                          <m:t>𝒎</m:t>
                        </m:r>
                      </m:sub>
                    </m:sSub>
                  </m:oMath>
                </a14:m>
                <a:r>
                  <a:rPr lang="zh-CN" altLang="en-US" b="1">
                    <a:solidFill>
                      <a:schemeClr val="accent2">
                        <a:lumMod val="50000"/>
                      </a:schemeClr>
                    </a:solidFill>
                    <a:latin typeface="楷体" panose="02010609060101010101" pitchFamily="49" charset="-122"/>
                    <a:ea typeface="楷体" panose="02010609060101010101" pitchFamily="49" charset="-122"/>
                  </a:rPr>
                  <a:t>封闭，以及上述同余方程解的存在性，也即逆元的存在性</a:t>
                </a:r>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285750" indent="-285750">
                  <a:lnSpc>
                    <a:spcPts val="3400"/>
                  </a:lnSpc>
                  <a:spcBef>
                    <a:spcPts val="600"/>
                  </a:spcBef>
                  <a:spcAft>
                    <a:spcPts val="600"/>
                  </a:spcAft>
                  <a:buFont typeface="Arial" panose="020B0604020202020204" pitchFamily="34" charset="0"/>
                  <a:buChar char="•"/>
                </a:pPr>
                <a:r>
                  <a:rPr lang="zh-CN" altLang="en-US" sz="2000" b="1">
                    <a:solidFill>
                      <a:schemeClr val="accent6">
                        <a:lumMod val="50000"/>
                      </a:schemeClr>
                    </a:solidFill>
                    <a:latin typeface="+mn-ea"/>
                  </a:rPr>
                  <a:t>当</a:t>
                </a:r>
                <a14:m>
                  <m:oMath xmlns:m="http://schemas.openxmlformats.org/officeDocument/2006/math">
                    <m:r>
                      <a:rPr lang="en-US" altLang="zh-CN" sz="2000" b="1">
                        <a:solidFill>
                          <a:schemeClr val="accent6">
                            <a:lumMod val="50000"/>
                          </a:schemeClr>
                        </a:solidFill>
                        <a:latin typeface="Cambria Math" panose="02040503050406030204" pitchFamily="18" charset="0"/>
                      </a:rPr>
                      <m:t>𝒑</m:t>
                    </m:r>
                  </m:oMath>
                </a14:m>
                <a:r>
                  <a:rPr lang="zh-CN" altLang="en-US" sz="2000" b="1">
                    <a:solidFill>
                      <a:schemeClr val="accent6">
                        <a:lumMod val="50000"/>
                      </a:schemeClr>
                    </a:solidFill>
                    <a:latin typeface="+mn-ea"/>
                  </a:rPr>
                  <a:t>是素数，则</a:t>
                </a:r>
                <a14:m>
                  <m:oMath xmlns:m="http://schemas.openxmlformats.org/officeDocument/2006/math">
                    <m:r>
                      <a:rPr lang="en-US" altLang="zh-CN" sz="2000" b="1">
                        <a:solidFill>
                          <a:schemeClr val="accent6">
                            <a:lumMod val="50000"/>
                          </a:schemeClr>
                        </a:solidFill>
                        <a:latin typeface="Cambria Math" panose="02040503050406030204" pitchFamily="18" charset="0"/>
                      </a:rPr>
                      <m:t>𝑼</m:t>
                    </m:r>
                    <m:d>
                      <m:dPr>
                        <m:ctrlPr>
                          <a:rPr lang="en-US" altLang="zh-CN" sz="2000" b="1" i="1">
                            <a:solidFill>
                              <a:schemeClr val="accent6">
                                <a:lumMod val="50000"/>
                              </a:schemeClr>
                            </a:solidFill>
                            <a:latin typeface="Cambria Math" panose="02040503050406030204" pitchFamily="18" charset="0"/>
                          </a:rPr>
                        </m:ctrlPr>
                      </m:dPr>
                      <m:e>
                        <m:r>
                          <a:rPr lang="en-US" altLang="zh-CN" sz="2000" b="1">
                            <a:solidFill>
                              <a:schemeClr val="accent6">
                                <a:lumMod val="50000"/>
                              </a:schemeClr>
                            </a:solidFill>
                            <a:latin typeface="Cambria Math" panose="02040503050406030204" pitchFamily="18" charset="0"/>
                          </a:rPr>
                          <m:t>𝒑</m:t>
                        </m:r>
                      </m:e>
                    </m:d>
                  </m:oMath>
                </a14:m>
                <a:r>
                  <a:rPr lang="zh-CN" altLang="en-US" sz="2000" b="1">
                    <a:solidFill>
                      <a:schemeClr val="accent6">
                        <a:lumMod val="50000"/>
                      </a:schemeClr>
                    </a:solidFill>
                    <a:latin typeface="+mn-ea"/>
                  </a:rPr>
                  <a:t>群也记为</a:t>
                </a:r>
                <a14:m>
                  <m:oMath xmlns:m="http://schemas.openxmlformats.org/officeDocument/2006/math">
                    <m:sSubSup>
                      <m:sSubSupPr>
                        <m:ctrlPr>
                          <a:rPr lang="en-US" altLang="zh-CN" sz="2000" b="1" i="1">
                            <a:solidFill>
                              <a:schemeClr val="accent6">
                                <a:lumMod val="50000"/>
                              </a:schemeClr>
                            </a:solidFill>
                            <a:latin typeface="Cambria Math" panose="02040503050406030204" pitchFamily="18" charset="0"/>
                          </a:rPr>
                        </m:ctrlPr>
                      </m:sSubSupPr>
                      <m:e>
                        <m:r>
                          <a:rPr lang="en-US" altLang="zh-CN" sz="2000" b="1">
                            <a:solidFill>
                              <a:schemeClr val="accent6">
                                <a:lumMod val="50000"/>
                              </a:schemeClr>
                            </a:solidFill>
                            <a:latin typeface="Cambria Math" panose="02040503050406030204" pitchFamily="18" charset="0"/>
                          </a:rPr>
                          <m:t>ℤ</m:t>
                        </m:r>
                      </m:e>
                      <m:sub>
                        <m:r>
                          <a:rPr lang="en-US" altLang="zh-CN" sz="2000" b="1">
                            <a:solidFill>
                              <a:schemeClr val="accent6">
                                <a:lumMod val="50000"/>
                              </a:schemeClr>
                            </a:solidFill>
                            <a:latin typeface="Cambria Math" panose="02040503050406030204" pitchFamily="18" charset="0"/>
                          </a:rPr>
                          <m:t>𝒑</m:t>
                        </m:r>
                      </m:sub>
                      <m:sup>
                        <m:r>
                          <a:rPr lang="en-US" altLang="zh-CN" sz="2000" b="1">
                            <a:solidFill>
                              <a:schemeClr val="accent6">
                                <a:lumMod val="50000"/>
                              </a:schemeClr>
                            </a:solidFill>
                            <a:latin typeface="Cambria Math" panose="02040503050406030204" pitchFamily="18" charset="0"/>
                          </a:rPr>
                          <m:t>∗</m:t>
                        </m:r>
                      </m:sup>
                    </m:sSubSup>
                  </m:oMath>
                </a14:m>
                <a:endParaRPr lang="en-US" altLang="zh-CN" sz="2000" b="1">
                  <a:solidFill>
                    <a:schemeClr val="accent6">
                      <a:lumMod val="50000"/>
                    </a:schemeClr>
                  </a:solidFill>
                  <a:latin typeface="+mn-ea"/>
                </a:endParaRPr>
              </a:p>
              <a:p>
                <a:pPr marL="285750" indent="-285750">
                  <a:lnSpc>
                    <a:spcPts val="3400"/>
                  </a:lnSpc>
                  <a:spcBef>
                    <a:spcPts val="600"/>
                  </a:spcBef>
                  <a:spcAft>
                    <a:spcPts val="600"/>
                  </a:spcAft>
                  <a:buFont typeface="Arial" panose="020B0604020202020204" pitchFamily="34" charset="0"/>
                  <a:buChar char="•"/>
                </a:pPr>
                <a14:m>
                  <m:oMath xmlns:m="http://schemas.openxmlformats.org/officeDocument/2006/math">
                    <m:d>
                      <m:dPr>
                        <m:begChr m:val="|"/>
                        <m:endChr m:val="|"/>
                        <m:ctrlPr>
                          <a:rPr lang="en-US" altLang="zh-CN" sz="2000" b="1" i="1">
                            <a:solidFill>
                              <a:schemeClr val="accent6">
                                <a:lumMod val="50000"/>
                              </a:schemeClr>
                            </a:solidFill>
                            <a:latin typeface="Cambria Math" panose="02040503050406030204" pitchFamily="18" charset="0"/>
                          </a:rPr>
                        </m:ctrlPr>
                      </m:dPr>
                      <m:e>
                        <m:r>
                          <a:rPr lang="en-US" altLang="zh-CN" sz="2000" b="1">
                            <a:solidFill>
                              <a:schemeClr val="accent6">
                                <a:lumMod val="50000"/>
                              </a:schemeClr>
                            </a:solidFill>
                            <a:latin typeface="Cambria Math" panose="02040503050406030204" pitchFamily="18" charset="0"/>
                          </a:rPr>
                          <m:t>𝑼</m:t>
                        </m:r>
                        <m:d>
                          <m:dPr>
                            <m:ctrlPr>
                              <a:rPr lang="en-US" altLang="zh-CN" sz="2000" b="1" i="1">
                                <a:solidFill>
                                  <a:schemeClr val="accent6">
                                    <a:lumMod val="50000"/>
                                  </a:schemeClr>
                                </a:solidFill>
                                <a:latin typeface="Cambria Math" panose="02040503050406030204" pitchFamily="18" charset="0"/>
                              </a:rPr>
                            </m:ctrlPr>
                          </m:dPr>
                          <m:e>
                            <m:r>
                              <a:rPr lang="en-US" altLang="zh-CN" sz="2000" b="1">
                                <a:solidFill>
                                  <a:schemeClr val="accent6">
                                    <a:lumMod val="50000"/>
                                  </a:schemeClr>
                                </a:solidFill>
                                <a:latin typeface="Cambria Math" panose="02040503050406030204" pitchFamily="18" charset="0"/>
                              </a:rPr>
                              <m:t>𝒎</m:t>
                            </m:r>
                          </m:e>
                        </m:d>
                      </m:e>
                    </m:d>
                    <m:r>
                      <a:rPr lang="en-US" altLang="zh-CN" sz="2000" b="1">
                        <a:solidFill>
                          <a:schemeClr val="accent6">
                            <a:lumMod val="50000"/>
                          </a:schemeClr>
                        </a:solidFill>
                        <a:latin typeface="Cambria Math" panose="02040503050406030204" pitchFamily="18" charset="0"/>
                      </a:rPr>
                      <m:t>=</m:t>
                    </m:r>
                    <m:r>
                      <a:rPr lang="en-US" altLang="zh-CN" sz="2000" b="1">
                        <a:solidFill>
                          <a:schemeClr val="accent6">
                            <a:lumMod val="50000"/>
                          </a:schemeClr>
                        </a:solidFill>
                        <a:latin typeface="Cambria Math" panose="02040503050406030204" pitchFamily="18" charset="0"/>
                      </a:rPr>
                      <m:t>𝝓</m:t>
                    </m:r>
                    <m:d>
                      <m:dPr>
                        <m:ctrlPr>
                          <a:rPr lang="en-US" altLang="zh-CN" sz="2000" b="1" i="1">
                            <a:solidFill>
                              <a:schemeClr val="accent6">
                                <a:lumMod val="50000"/>
                              </a:schemeClr>
                            </a:solidFill>
                            <a:latin typeface="Cambria Math" panose="02040503050406030204" pitchFamily="18" charset="0"/>
                          </a:rPr>
                        </m:ctrlPr>
                      </m:dPr>
                      <m:e>
                        <m:r>
                          <a:rPr lang="en-US" altLang="zh-CN" sz="2000" b="1">
                            <a:solidFill>
                              <a:schemeClr val="accent6">
                                <a:lumMod val="50000"/>
                              </a:schemeClr>
                            </a:solidFill>
                            <a:latin typeface="Cambria Math" panose="02040503050406030204" pitchFamily="18" charset="0"/>
                          </a:rPr>
                          <m:t>𝒎</m:t>
                        </m:r>
                      </m:e>
                    </m:d>
                  </m:oMath>
                </a14:m>
                <a:r>
                  <a:rPr lang="zh-CN" altLang="en-US" sz="2000" b="1">
                    <a:solidFill>
                      <a:schemeClr val="accent6">
                        <a:lumMod val="50000"/>
                      </a:schemeClr>
                    </a:solidFill>
                    <a:latin typeface="+mn-ea"/>
                  </a:rPr>
                  <a:t>，这里</a:t>
                </a:r>
                <a14:m>
                  <m:oMath xmlns:m="http://schemas.openxmlformats.org/officeDocument/2006/math">
                    <m:r>
                      <a:rPr lang="en-US" altLang="zh-CN" sz="2000" b="1">
                        <a:solidFill>
                          <a:schemeClr val="accent6">
                            <a:lumMod val="50000"/>
                          </a:schemeClr>
                        </a:solidFill>
                        <a:latin typeface="Cambria Math" panose="02040503050406030204" pitchFamily="18" charset="0"/>
                      </a:rPr>
                      <m:t>𝝓</m:t>
                    </m:r>
                    <m:d>
                      <m:dPr>
                        <m:ctrlPr>
                          <a:rPr lang="en-US" altLang="zh-CN" sz="2000" b="1" i="1">
                            <a:solidFill>
                              <a:schemeClr val="accent6">
                                <a:lumMod val="50000"/>
                              </a:schemeClr>
                            </a:solidFill>
                            <a:latin typeface="Cambria Math" panose="02040503050406030204" pitchFamily="18" charset="0"/>
                          </a:rPr>
                        </m:ctrlPr>
                      </m:dPr>
                      <m:e>
                        <m:r>
                          <a:rPr lang="en-US" altLang="zh-CN" sz="2000" b="1">
                            <a:solidFill>
                              <a:schemeClr val="accent6">
                                <a:lumMod val="50000"/>
                              </a:schemeClr>
                            </a:solidFill>
                            <a:latin typeface="Cambria Math" panose="02040503050406030204" pitchFamily="18" charset="0"/>
                          </a:rPr>
                          <m:t>𝒎</m:t>
                        </m:r>
                      </m:e>
                    </m:d>
                  </m:oMath>
                </a14:m>
                <a:r>
                  <a:rPr lang="zh-CN" altLang="en-US" sz="2000" b="1">
                    <a:solidFill>
                      <a:schemeClr val="accent6">
                        <a:lumMod val="50000"/>
                      </a:schemeClr>
                    </a:solidFill>
                    <a:latin typeface="+mn-ea"/>
                  </a:rPr>
                  <a:t>是</a:t>
                </a:r>
                <a:r>
                  <a:rPr lang="zh-CN" altLang="en-US" sz="2000" b="1">
                    <a:solidFill>
                      <a:srgbClr val="C00000"/>
                    </a:solidFill>
                    <a:latin typeface="+mn-ea"/>
                  </a:rPr>
                  <a:t>欧拉函数</a:t>
                </a:r>
                <a:r>
                  <a:rPr lang="zh-CN" altLang="en-US" sz="2000" b="1">
                    <a:solidFill>
                      <a:schemeClr val="accent6">
                        <a:lumMod val="50000"/>
                      </a:schemeClr>
                    </a:solidFill>
                    <a:latin typeface="+mn-ea"/>
                  </a:rPr>
                  <a:t>，且有</a:t>
                </a:r>
                <a14:m>
                  <m:oMath xmlns:m="http://schemas.openxmlformats.org/officeDocument/2006/math">
                    <m:r>
                      <a:rPr lang="en-US" altLang="zh-CN" sz="2000" b="1">
                        <a:solidFill>
                          <a:schemeClr val="accent6">
                            <a:lumMod val="50000"/>
                          </a:schemeClr>
                        </a:solidFill>
                        <a:latin typeface="Cambria Math" panose="02040503050406030204" pitchFamily="18" charset="0"/>
                      </a:rPr>
                      <m:t>𝝓</m:t>
                    </m:r>
                    <m:d>
                      <m:dPr>
                        <m:ctrlPr>
                          <a:rPr lang="en-US" altLang="zh-CN" sz="2000" b="1" i="1">
                            <a:solidFill>
                              <a:schemeClr val="accent6">
                                <a:lumMod val="50000"/>
                              </a:schemeClr>
                            </a:solidFill>
                            <a:latin typeface="Cambria Math" panose="02040503050406030204" pitchFamily="18" charset="0"/>
                          </a:rPr>
                        </m:ctrlPr>
                      </m:dPr>
                      <m:e>
                        <m:r>
                          <a:rPr lang="en-US" altLang="zh-CN" sz="2000" b="1">
                            <a:solidFill>
                              <a:schemeClr val="accent6">
                                <a:lumMod val="50000"/>
                              </a:schemeClr>
                            </a:solidFill>
                            <a:latin typeface="Cambria Math" panose="02040503050406030204" pitchFamily="18" charset="0"/>
                          </a:rPr>
                          <m:t>𝒎</m:t>
                        </m:r>
                      </m:e>
                    </m:d>
                    <m:r>
                      <a:rPr lang="en-US" altLang="zh-CN" sz="2000" b="1">
                        <a:solidFill>
                          <a:schemeClr val="accent6">
                            <a:lumMod val="50000"/>
                          </a:schemeClr>
                        </a:solidFill>
                        <a:latin typeface="Cambria Math" panose="02040503050406030204" pitchFamily="18" charset="0"/>
                      </a:rPr>
                      <m:t>=</m:t>
                    </m:r>
                    <m:r>
                      <a:rPr lang="en-US" altLang="zh-CN" sz="2000" b="1">
                        <a:solidFill>
                          <a:schemeClr val="accent6">
                            <a:lumMod val="50000"/>
                          </a:schemeClr>
                        </a:solidFill>
                        <a:latin typeface="Cambria Math" panose="02040503050406030204" pitchFamily="18" charset="0"/>
                      </a:rPr>
                      <m:t>𝒎</m:t>
                    </m:r>
                    <m:nary>
                      <m:naryPr>
                        <m:chr m:val="∏"/>
                        <m:ctrlPr>
                          <a:rPr lang="en-US" altLang="zh-CN" sz="2000" b="1" i="1">
                            <a:solidFill>
                              <a:schemeClr val="accent6">
                                <a:lumMod val="50000"/>
                              </a:schemeClr>
                            </a:solidFill>
                            <a:latin typeface="Cambria Math" panose="02040503050406030204" pitchFamily="18" charset="0"/>
                          </a:rPr>
                        </m:ctrlPr>
                      </m:naryPr>
                      <m:sub>
                        <m:r>
                          <a:rPr lang="en-US" altLang="zh-CN" sz="2000" b="1">
                            <a:solidFill>
                              <a:schemeClr val="accent6">
                                <a:lumMod val="50000"/>
                              </a:schemeClr>
                            </a:solidFill>
                            <a:latin typeface="Cambria Math" panose="02040503050406030204" pitchFamily="18" charset="0"/>
                          </a:rPr>
                          <m:t>𝒊</m:t>
                        </m:r>
                        <m:r>
                          <a:rPr lang="en-US" altLang="zh-CN" sz="2000" b="1">
                            <a:solidFill>
                              <a:schemeClr val="accent6">
                                <a:lumMod val="50000"/>
                              </a:schemeClr>
                            </a:solidFill>
                            <a:latin typeface="Cambria Math" panose="02040503050406030204" pitchFamily="18" charset="0"/>
                          </a:rPr>
                          <m:t>=</m:t>
                        </m:r>
                        <m:r>
                          <a:rPr lang="en-US" altLang="zh-CN" sz="2000" b="1">
                            <a:solidFill>
                              <a:schemeClr val="accent6">
                                <a:lumMod val="50000"/>
                              </a:schemeClr>
                            </a:solidFill>
                            <a:latin typeface="Cambria Math" panose="02040503050406030204" pitchFamily="18" charset="0"/>
                          </a:rPr>
                          <m:t>𝟏</m:t>
                        </m:r>
                      </m:sub>
                      <m:sup>
                        <m:r>
                          <a:rPr lang="en-US" altLang="zh-CN" sz="2000" b="1">
                            <a:solidFill>
                              <a:schemeClr val="accent6">
                                <a:lumMod val="50000"/>
                              </a:schemeClr>
                            </a:solidFill>
                            <a:latin typeface="Cambria Math" panose="02040503050406030204" pitchFamily="18" charset="0"/>
                          </a:rPr>
                          <m:t>𝒔</m:t>
                        </m:r>
                      </m:sup>
                      <m:e>
                        <m:d>
                          <m:dPr>
                            <m:ctrlPr>
                              <a:rPr lang="en-US" altLang="zh-CN" sz="2000" b="1" i="1">
                                <a:solidFill>
                                  <a:schemeClr val="accent6">
                                    <a:lumMod val="50000"/>
                                  </a:schemeClr>
                                </a:solidFill>
                                <a:latin typeface="Cambria Math" panose="02040503050406030204" pitchFamily="18" charset="0"/>
                              </a:rPr>
                            </m:ctrlPr>
                          </m:dPr>
                          <m:e>
                            <m:r>
                              <a:rPr lang="en-US" altLang="zh-CN" sz="2000" b="1">
                                <a:solidFill>
                                  <a:schemeClr val="accent6">
                                    <a:lumMod val="50000"/>
                                  </a:schemeClr>
                                </a:solidFill>
                                <a:latin typeface="Cambria Math" panose="02040503050406030204" pitchFamily="18" charset="0"/>
                              </a:rPr>
                              <m:t>𝟏</m:t>
                            </m:r>
                            <m:r>
                              <a:rPr lang="en-US" altLang="zh-CN" sz="2000" b="1">
                                <a:solidFill>
                                  <a:schemeClr val="accent6">
                                    <a:lumMod val="50000"/>
                                  </a:schemeClr>
                                </a:solidFill>
                                <a:latin typeface="Cambria Math" panose="02040503050406030204" pitchFamily="18" charset="0"/>
                              </a:rPr>
                              <m:t>−</m:t>
                            </m:r>
                            <m:f>
                              <m:fPr>
                                <m:ctrlPr>
                                  <a:rPr lang="en-US" altLang="zh-CN" sz="2000" b="1" i="1">
                                    <a:solidFill>
                                      <a:schemeClr val="accent6">
                                        <a:lumMod val="50000"/>
                                      </a:schemeClr>
                                    </a:solidFill>
                                    <a:latin typeface="Cambria Math" panose="02040503050406030204" pitchFamily="18" charset="0"/>
                                  </a:rPr>
                                </m:ctrlPr>
                              </m:fPr>
                              <m:num>
                                <m:r>
                                  <a:rPr lang="en-US" altLang="zh-CN" sz="2000" b="1">
                                    <a:solidFill>
                                      <a:schemeClr val="accent6">
                                        <a:lumMod val="50000"/>
                                      </a:schemeClr>
                                    </a:solidFill>
                                    <a:latin typeface="Cambria Math" panose="02040503050406030204" pitchFamily="18" charset="0"/>
                                  </a:rPr>
                                  <m:t>𝟏</m:t>
                                </m:r>
                              </m:num>
                              <m:den>
                                <m:sSub>
                                  <m:sSubPr>
                                    <m:ctrlPr>
                                      <a:rPr lang="en-US" altLang="zh-CN" sz="2000" b="1" i="1">
                                        <a:solidFill>
                                          <a:schemeClr val="accent6">
                                            <a:lumMod val="50000"/>
                                          </a:schemeClr>
                                        </a:solidFill>
                                        <a:latin typeface="Cambria Math" panose="02040503050406030204" pitchFamily="18" charset="0"/>
                                      </a:rPr>
                                    </m:ctrlPr>
                                  </m:sSubPr>
                                  <m:e>
                                    <m:r>
                                      <a:rPr lang="en-US" altLang="zh-CN" sz="2000" b="1">
                                        <a:solidFill>
                                          <a:schemeClr val="accent6">
                                            <a:lumMod val="50000"/>
                                          </a:schemeClr>
                                        </a:solidFill>
                                        <a:latin typeface="Cambria Math" panose="02040503050406030204" pitchFamily="18" charset="0"/>
                                      </a:rPr>
                                      <m:t>𝒑</m:t>
                                    </m:r>
                                  </m:e>
                                  <m:sub>
                                    <m:r>
                                      <a:rPr lang="en-US" altLang="zh-CN" sz="2000" b="1">
                                        <a:solidFill>
                                          <a:schemeClr val="accent6">
                                            <a:lumMod val="50000"/>
                                          </a:schemeClr>
                                        </a:solidFill>
                                        <a:latin typeface="Cambria Math" panose="02040503050406030204" pitchFamily="18" charset="0"/>
                                      </a:rPr>
                                      <m:t>𝒊</m:t>
                                    </m:r>
                                  </m:sub>
                                </m:sSub>
                              </m:den>
                            </m:f>
                          </m:e>
                        </m:d>
                      </m:e>
                    </m:nary>
                  </m:oMath>
                </a14:m>
                <a:r>
                  <a:rPr lang="zh-CN" altLang="en-US" sz="2000" b="1">
                    <a:solidFill>
                      <a:schemeClr val="accent6">
                        <a:lumMod val="50000"/>
                      </a:schemeClr>
                    </a:solidFill>
                    <a:latin typeface="+mn-ea"/>
                  </a:rPr>
                  <a:t>，这里</a:t>
                </a:r>
                <a14:m>
                  <m:oMath xmlns:m="http://schemas.openxmlformats.org/officeDocument/2006/math">
                    <m:sSub>
                      <m:sSubPr>
                        <m:ctrlPr>
                          <a:rPr lang="en-US" altLang="zh-CN" sz="2000" b="1" i="1">
                            <a:solidFill>
                              <a:schemeClr val="accent6">
                                <a:lumMod val="50000"/>
                              </a:schemeClr>
                            </a:solidFill>
                            <a:latin typeface="Cambria Math" panose="02040503050406030204" pitchFamily="18" charset="0"/>
                          </a:rPr>
                        </m:ctrlPr>
                      </m:sSubPr>
                      <m:e>
                        <m:r>
                          <a:rPr lang="en-US" altLang="zh-CN" sz="2000" b="1">
                            <a:solidFill>
                              <a:schemeClr val="accent6">
                                <a:lumMod val="50000"/>
                              </a:schemeClr>
                            </a:solidFill>
                            <a:latin typeface="Cambria Math" panose="02040503050406030204" pitchFamily="18" charset="0"/>
                          </a:rPr>
                          <m:t>𝒑</m:t>
                        </m:r>
                      </m:e>
                      <m:sub>
                        <m:r>
                          <a:rPr lang="en-US" altLang="zh-CN" sz="2000" b="1">
                            <a:solidFill>
                              <a:schemeClr val="accent6">
                                <a:lumMod val="50000"/>
                              </a:schemeClr>
                            </a:solidFill>
                            <a:latin typeface="Cambria Math" panose="02040503050406030204" pitchFamily="18" charset="0"/>
                          </a:rPr>
                          <m:t>𝟏</m:t>
                        </m:r>
                      </m:sub>
                    </m:sSub>
                    <m:r>
                      <a:rPr lang="en-US" altLang="zh-CN" sz="2000" b="1">
                        <a:solidFill>
                          <a:schemeClr val="accent6">
                            <a:lumMod val="50000"/>
                          </a:schemeClr>
                        </a:solidFill>
                        <a:latin typeface="Cambria Math" panose="02040503050406030204" pitchFamily="18" charset="0"/>
                      </a:rPr>
                      <m:t>,⋯, </m:t>
                    </m:r>
                    <m:sSub>
                      <m:sSubPr>
                        <m:ctrlPr>
                          <a:rPr lang="en-US" altLang="zh-CN" sz="2000" b="1" i="1">
                            <a:solidFill>
                              <a:schemeClr val="accent6">
                                <a:lumMod val="50000"/>
                              </a:schemeClr>
                            </a:solidFill>
                            <a:latin typeface="Cambria Math" panose="02040503050406030204" pitchFamily="18" charset="0"/>
                          </a:rPr>
                        </m:ctrlPr>
                      </m:sSubPr>
                      <m:e>
                        <m:r>
                          <a:rPr lang="en-US" altLang="zh-CN" sz="2000" b="1">
                            <a:solidFill>
                              <a:schemeClr val="accent6">
                                <a:lumMod val="50000"/>
                              </a:schemeClr>
                            </a:solidFill>
                            <a:latin typeface="Cambria Math" panose="02040503050406030204" pitchFamily="18" charset="0"/>
                          </a:rPr>
                          <m:t>𝒑</m:t>
                        </m:r>
                      </m:e>
                      <m:sub>
                        <m:r>
                          <a:rPr lang="en-US" altLang="zh-CN" sz="2000" b="1">
                            <a:solidFill>
                              <a:schemeClr val="accent6">
                                <a:lumMod val="50000"/>
                              </a:schemeClr>
                            </a:solidFill>
                            <a:latin typeface="Cambria Math" panose="02040503050406030204" pitchFamily="18" charset="0"/>
                          </a:rPr>
                          <m:t>𝒔</m:t>
                        </m:r>
                      </m:sub>
                    </m:sSub>
                  </m:oMath>
                </a14:m>
                <a:r>
                  <a:rPr lang="zh-CN" altLang="en-US" sz="2000" b="1">
                    <a:solidFill>
                      <a:schemeClr val="accent6">
                        <a:lumMod val="50000"/>
                      </a:schemeClr>
                    </a:solidFill>
                    <a:latin typeface="+mn-ea"/>
                  </a:rPr>
                  <a:t>是</a:t>
                </a:r>
                <a14:m>
                  <m:oMath xmlns:m="http://schemas.openxmlformats.org/officeDocument/2006/math">
                    <m:r>
                      <a:rPr lang="en-US" altLang="zh-CN" sz="2000" b="1">
                        <a:solidFill>
                          <a:schemeClr val="accent6">
                            <a:lumMod val="50000"/>
                          </a:schemeClr>
                        </a:solidFill>
                        <a:latin typeface="Cambria Math" panose="02040503050406030204" pitchFamily="18" charset="0"/>
                      </a:rPr>
                      <m:t>𝒎</m:t>
                    </m:r>
                  </m:oMath>
                </a14:m>
                <a:r>
                  <a:rPr lang="zh-CN" altLang="en-US" sz="2000" b="1">
                    <a:solidFill>
                      <a:schemeClr val="accent6">
                        <a:lumMod val="50000"/>
                      </a:schemeClr>
                    </a:solidFill>
                    <a:latin typeface="+mn-ea"/>
                  </a:rPr>
                  <a:t>的</a:t>
                </a:r>
                <a14:m>
                  <m:oMath xmlns:m="http://schemas.openxmlformats.org/officeDocument/2006/math">
                    <m:r>
                      <a:rPr lang="en-US" altLang="zh-CN" sz="2000" b="1">
                        <a:solidFill>
                          <a:schemeClr val="accent6">
                            <a:lumMod val="50000"/>
                          </a:schemeClr>
                        </a:solidFill>
                        <a:latin typeface="Cambria Math" panose="02040503050406030204" pitchFamily="18" charset="0"/>
                      </a:rPr>
                      <m:t>𝒔</m:t>
                    </m:r>
                  </m:oMath>
                </a14:m>
                <a:r>
                  <a:rPr lang="zh-CN" altLang="en-US" sz="2000" b="1">
                    <a:solidFill>
                      <a:schemeClr val="accent6">
                        <a:lumMod val="50000"/>
                      </a:schemeClr>
                    </a:solidFill>
                    <a:latin typeface="+mn-ea"/>
                  </a:rPr>
                  <a:t>个不同的素因子</a:t>
                </a:r>
              </a:p>
            </p:txBody>
          </p:sp>
        </mc:Choice>
        <mc:Fallback xmlns="">
          <p:sp>
            <p:nvSpPr>
              <p:cNvPr id="12" name="文本框 11">
                <a:extLst>
                  <a:ext uri="{FF2B5EF4-FFF2-40B4-BE49-F238E27FC236}">
                    <a16:creationId xmlns:a16="http://schemas.microsoft.com/office/drawing/2014/main" id="{AA31B076-8A6E-403B-B58A-90394E836EEC}"/>
                  </a:ext>
                </a:extLst>
              </p:cNvPr>
              <p:cNvSpPr txBox="1">
                <a:spLocks noRot="1" noChangeAspect="1" noMove="1" noResize="1" noEditPoints="1" noAdjustHandles="1" noChangeArrowheads="1" noChangeShapeType="1" noTextEdit="1"/>
              </p:cNvSpPr>
              <p:nvPr/>
            </p:nvSpPr>
            <p:spPr>
              <a:xfrm>
                <a:off x="1388200" y="1523106"/>
                <a:ext cx="9415598" cy="4125938"/>
              </a:xfrm>
              <a:prstGeom prst="rect">
                <a:avLst/>
              </a:prstGeom>
              <a:blipFill>
                <a:blip r:embed="rId2"/>
                <a:stretch>
                  <a:fillRect l="-712" b="-23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8960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8</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群的更具体例子</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123A236-213E-48E0-B8A1-687BD928244B}"/>
                  </a:ext>
                </a:extLst>
              </p:cNvPr>
              <p:cNvSpPr txBox="1"/>
              <p:nvPr/>
            </p:nvSpPr>
            <p:spPr>
              <a:xfrm>
                <a:off x="1197106" y="1252609"/>
                <a:ext cx="4737036" cy="400110"/>
              </a:xfrm>
              <a:prstGeom prst="rect">
                <a:avLst/>
              </a:prstGeom>
              <a:solidFill>
                <a:srgbClr val="E5EFE5"/>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集合</a:t>
                </a:r>
                <a14:m>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ℤ</m:t>
                        </m:r>
                      </m:e>
                      <m:sub>
                        <m:r>
                          <a:rPr lang="en-US" altLang="zh-CN" sz="2000" b="1" i="1" smtClean="0">
                            <a:solidFill>
                              <a:srgbClr val="002060"/>
                            </a:solidFill>
                            <a:latin typeface="Cambria Math" panose="02040503050406030204" pitchFamily="18" charset="0"/>
                          </a:rPr>
                          <m:t>𝟓</m:t>
                        </m:r>
                      </m:sub>
                    </m:sSub>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𝟎</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𝟐</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𝟒</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和</a:t>
                </a:r>
                <a:r>
                  <a:rPr lang="zh-CN" altLang="en-US" sz="2000" b="1">
                    <a:solidFill>
                      <a:srgbClr val="C00000"/>
                    </a:solidFill>
                    <a:latin typeface="+mn-ea"/>
                  </a:rPr>
                  <a:t>模</a:t>
                </a:r>
                <a14:m>
                  <m:oMath xmlns:m="http://schemas.openxmlformats.org/officeDocument/2006/math">
                    <m:r>
                      <a:rPr lang="en-US" altLang="zh-CN" sz="2000" b="1" i="1" smtClean="0">
                        <a:solidFill>
                          <a:srgbClr val="C00000"/>
                        </a:solidFill>
                        <a:latin typeface="Cambria Math" panose="02040503050406030204" pitchFamily="18" charset="0"/>
                      </a:rPr>
                      <m:t>𝟓</m:t>
                    </m:r>
                  </m:oMath>
                </a14:m>
                <a:r>
                  <a:rPr lang="zh-CN" altLang="en-US" sz="2000" b="1">
                    <a:solidFill>
                      <a:srgbClr val="C00000"/>
                    </a:solidFill>
                    <a:latin typeface="+mn-ea"/>
                  </a:rPr>
                  <a:t>加</a:t>
                </a:r>
                <a14:m>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m:t>
                        </m:r>
                      </m:e>
                      <m:sub>
                        <m:r>
                          <a:rPr lang="en-US" altLang="zh-CN" sz="2000" b="1" i="1" smtClean="0">
                            <a:solidFill>
                              <a:srgbClr val="C00000"/>
                            </a:solidFill>
                            <a:latin typeface="Cambria Math" panose="02040503050406030204" pitchFamily="18" charset="0"/>
                          </a:rPr>
                          <m:t>𝟓</m:t>
                        </m:r>
                      </m:sub>
                    </m:sSub>
                  </m:oMath>
                </a14:m>
                <a:r>
                  <a:rPr lang="zh-CN" altLang="en-US" sz="2000" b="1">
                    <a:solidFill>
                      <a:srgbClr val="002060"/>
                    </a:solidFill>
                    <a:latin typeface="楷体" panose="02010609060101010101" pitchFamily="49" charset="-122"/>
                    <a:ea typeface="楷体" panose="02010609060101010101" pitchFamily="49" charset="-122"/>
                  </a:rPr>
                  <a:t>构成群</a:t>
                </a:r>
              </a:p>
            </p:txBody>
          </p:sp>
        </mc:Choice>
        <mc:Fallback xmlns="">
          <p:sp>
            <p:nvSpPr>
              <p:cNvPr id="11" name="文本框 10">
                <a:extLst>
                  <a:ext uri="{FF2B5EF4-FFF2-40B4-BE49-F238E27FC236}">
                    <a16:creationId xmlns:a16="http://schemas.microsoft.com/office/drawing/2014/main" id="{2123A236-213E-48E0-B8A1-687BD928244B}"/>
                  </a:ext>
                </a:extLst>
              </p:cNvPr>
              <p:cNvSpPr txBox="1">
                <a:spLocks noRot="1" noChangeAspect="1" noMove="1" noResize="1" noEditPoints="1" noAdjustHandles="1" noChangeArrowheads="1" noChangeShapeType="1" noTextEdit="1"/>
              </p:cNvSpPr>
              <p:nvPr/>
            </p:nvSpPr>
            <p:spPr>
              <a:xfrm>
                <a:off x="1197106" y="1252609"/>
                <a:ext cx="4737036" cy="400110"/>
              </a:xfrm>
              <a:prstGeom prst="rect">
                <a:avLst/>
              </a:prstGeom>
              <a:blipFill>
                <a:blip r:embed="rId2"/>
                <a:stretch>
                  <a:fillRect l="-1287" t="-12121" r="-901"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2" name="表格 11">
                <a:extLst>
                  <a:ext uri="{FF2B5EF4-FFF2-40B4-BE49-F238E27FC236}">
                    <a16:creationId xmlns:a16="http://schemas.microsoft.com/office/drawing/2014/main" id="{C8936A3D-6B00-4DDC-A5A0-65DCF38A7058}"/>
                  </a:ext>
                </a:extLst>
              </p:cNvPr>
              <p:cNvGraphicFramePr>
                <a:graphicFrameLocks noGrp="1"/>
              </p:cNvGraphicFramePr>
              <p:nvPr>
                <p:extLst>
                  <p:ext uri="{D42A27DB-BD31-4B8C-83A1-F6EECF244321}">
                    <p14:modId xmlns:p14="http://schemas.microsoft.com/office/powerpoint/2010/main" val="3335741623"/>
                  </p:ext>
                </p:extLst>
              </p:nvPr>
            </p:nvGraphicFramePr>
            <p:xfrm>
              <a:off x="6206948" y="1262895"/>
              <a:ext cx="2604564" cy="2011680"/>
            </p:xfrm>
            <a:graphic>
              <a:graphicData uri="http://schemas.openxmlformats.org/drawingml/2006/table">
                <a:tbl>
                  <a:tblPr firstRow="1" firstCol="1" bandRow="1">
                    <a:tableStyleId>{21E4AEA4-8DFA-4A89-87EB-49C32662AFE0}</a:tableStyleId>
                  </a:tblPr>
                  <a:tblGrid>
                    <a:gridCol w="434094">
                      <a:extLst>
                        <a:ext uri="{9D8B030D-6E8A-4147-A177-3AD203B41FA5}">
                          <a16:colId xmlns:a16="http://schemas.microsoft.com/office/drawing/2014/main" val="2518866690"/>
                        </a:ext>
                      </a:extLst>
                    </a:gridCol>
                    <a:gridCol w="434094">
                      <a:extLst>
                        <a:ext uri="{9D8B030D-6E8A-4147-A177-3AD203B41FA5}">
                          <a16:colId xmlns:a16="http://schemas.microsoft.com/office/drawing/2014/main" val="1440752659"/>
                        </a:ext>
                      </a:extLst>
                    </a:gridCol>
                    <a:gridCol w="434094">
                      <a:extLst>
                        <a:ext uri="{9D8B030D-6E8A-4147-A177-3AD203B41FA5}">
                          <a16:colId xmlns:a16="http://schemas.microsoft.com/office/drawing/2014/main" val="447392825"/>
                        </a:ext>
                      </a:extLst>
                    </a:gridCol>
                    <a:gridCol w="434094">
                      <a:extLst>
                        <a:ext uri="{9D8B030D-6E8A-4147-A177-3AD203B41FA5}">
                          <a16:colId xmlns:a16="http://schemas.microsoft.com/office/drawing/2014/main" val="1300589612"/>
                        </a:ext>
                      </a:extLst>
                    </a:gridCol>
                    <a:gridCol w="434094">
                      <a:extLst>
                        <a:ext uri="{9D8B030D-6E8A-4147-A177-3AD203B41FA5}">
                          <a16:colId xmlns:a16="http://schemas.microsoft.com/office/drawing/2014/main" val="1130558464"/>
                        </a:ext>
                      </a:extLst>
                    </a:gridCol>
                    <a:gridCol w="434094">
                      <a:extLst>
                        <a:ext uri="{9D8B030D-6E8A-4147-A177-3AD203B41FA5}">
                          <a16:colId xmlns:a16="http://schemas.microsoft.com/office/drawing/2014/main" val="2325015106"/>
                        </a:ext>
                      </a:extLst>
                    </a:gridCol>
                  </a:tblGrid>
                  <a:tr h="288616">
                    <a:tc>
                      <a:txBody>
                        <a:bodyPr/>
                        <a:lstStyle/>
                        <a:p>
                          <a:pPr/>
                          <a14:m>
                            <m:oMathPara xmlns:m="http://schemas.openxmlformats.org/officeDocument/2006/math">
                              <m:oMathParaPr>
                                <m:jc m:val="centerGroup"/>
                              </m:oMathParaPr>
                              <m:oMath xmlns:m="http://schemas.openxmlformats.org/officeDocument/2006/math">
                                <m:sSub>
                                  <m:sSubPr>
                                    <m:ctrlPr>
                                      <a:rPr lang="en-US" altLang="zh-CN" sz="1600" b="1" i="1" smtClean="0">
                                        <a:solidFill>
                                          <a:schemeClr val="accent4">
                                            <a:lumMod val="20000"/>
                                            <a:lumOff val="80000"/>
                                          </a:schemeClr>
                                        </a:solidFill>
                                        <a:latin typeface="Cambria Math" panose="02040503050406030204" pitchFamily="18" charset="0"/>
                                      </a:rPr>
                                    </m:ctrlPr>
                                  </m:sSubPr>
                                  <m:e>
                                    <m:r>
                                      <a:rPr lang="en-US" altLang="zh-CN" sz="1600" b="1" i="1" smtClean="0">
                                        <a:solidFill>
                                          <a:schemeClr val="accent4">
                                            <a:lumMod val="20000"/>
                                            <a:lumOff val="80000"/>
                                          </a:schemeClr>
                                        </a:solidFill>
                                        <a:latin typeface="Cambria Math" panose="02040503050406030204" pitchFamily="18" charset="0"/>
                                      </a:rPr>
                                      <m:t>⊕</m:t>
                                    </m:r>
                                  </m:e>
                                  <m:sub>
                                    <m:r>
                                      <a:rPr lang="en-US" altLang="zh-CN" sz="1600" b="1" i="1" smtClean="0">
                                        <a:solidFill>
                                          <a:schemeClr val="accent4">
                                            <a:lumMod val="20000"/>
                                            <a:lumOff val="80000"/>
                                          </a:schemeClr>
                                        </a:solidFill>
                                        <a:latin typeface="Cambria Math" panose="02040503050406030204" pitchFamily="18" charset="0"/>
                                      </a:rPr>
                                      <m:t>𝟓</m:t>
                                    </m:r>
                                  </m:sub>
                                </m:sSub>
                              </m:oMath>
                            </m:oMathPara>
                          </a14:m>
                          <a:endParaRPr lang="zh-CN" altLang="en-US" sz="1600"/>
                        </a:p>
                      </a:txBody>
                      <a:tcPr>
                        <a:solidFill>
                          <a:schemeClr val="accent2">
                            <a:lumMod val="50000"/>
                          </a:schemeClr>
                        </a:solidFill>
                      </a:tcPr>
                    </a:tc>
                    <a:tc>
                      <a:txBody>
                        <a:bodyPr/>
                        <a:lstStyle/>
                        <a:p>
                          <a:pPr algn="ctr"/>
                          <a:r>
                            <a:rPr lang="en-US" altLang="zh-CN" sz="1600">
                              <a:solidFill>
                                <a:schemeClr val="bg1"/>
                              </a:solidFill>
                            </a:rPr>
                            <a:t>0</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1</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2</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3</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4</a:t>
                          </a:r>
                          <a:endParaRPr lang="zh-CN" altLang="en-US" sz="16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202880">
                    <a:tc>
                      <a:txBody>
                        <a:bodyPr/>
                        <a:lstStyle/>
                        <a:p>
                          <a:pPr algn="ctr"/>
                          <a:r>
                            <a:rPr lang="en-US" altLang="zh-CN" sz="1600"/>
                            <a:t>0</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extLst>
                      <a:ext uri="{0D108BD9-81ED-4DB2-BD59-A6C34878D82A}">
                        <a16:rowId xmlns:a16="http://schemas.microsoft.com/office/drawing/2014/main" val="2935625599"/>
                      </a:ext>
                    </a:extLst>
                  </a:tr>
                  <a:tr h="214441">
                    <a:tc>
                      <a:txBody>
                        <a:bodyPr/>
                        <a:lstStyle/>
                        <a:p>
                          <a:pPr algn="ctr"/>
                          <a:r>
                            <a:rPr lang="en-US" altLang="zh-CN" sz="1600"/>
                            <a:t>1</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extLst>
                      <a:ext uri="{0D108BD9-81ED-4DB2-BD59-A6C34878D82A}">
                        <a16:rowId xmlns:a16="http://schemas.microsoft.com/office/drawing/2014/main" val="3864572849"/>
                      </a:ext>
                    </a:extLst>
                  </a:tr>
                  <a:tr h="288616">
                    <a:tc>
                      <a:txBody>
                        <a:bodyPr/>
                        <a:lstStyle/>
                        <a:p>
                          <a:pPr algn="ctr"/>
                          <a:r>
                            <a:rPr lang="en-US" altLang="zh-CN" sz="1600"/>
                            <a:t>2</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extLst>
                      <a:ext uri="{0D108BD9-81ED-4DB2-BD59-A6C34878D82A}">
                        <a16:rowId xmlns:a16="http://schemas.microsoft.com/office/drawing/2014/main" val="2912559039"/>
                      </a:ext>
                    </a:extLst>
                  </a:tr>
                  <a:tr h="288616">
                    <a:tc>
                      <a:txBody>
                        <a:bodyPr/>
                        <a:lstStyle/>
                        <a:p>
                          <a:pPr algn="ctr"/>
                          <a:r>
                            <a:rPr lang="en-US" altLang="zh-CN" sz="1600"/>
                            <a:t>3</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extLst>
                      <a:ext uri="{0D108BD9-81ED-4DB2-BD59-A6C34878D82A}">
                        <a16:rowId xmlns:a16="http://schemas.microsoft.com/office/drawing/2014/main" val="1438018108"/>
                      </a:ext>
                    </a:extLst>
                  </a:tr>
                  <a:tr h="288616">
                    <a:tc>
                      <a:txBody>
                        <a:bodyPr/>
                        <a:lstStyle/>
                        <a:p>
                          <a:pPr algn="ctr"/>
                          <a:r>
                            <a:rPr lang="en-US" altLang="zh-CN" sz="1600"/>
                            <a:t>4</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extLst>
                      <a:ext uri="{0D108BD9-81ED-4DB2-BD59-A6C34878D82A}">
                        <a16:rowId xmlns:a16="http://schemas.microsoft.com/office/drawing/2014/main" val="2456321285"/>
                      </a:ext>
                    </a:extLst>
                  </a:tr>
                </a:tbl>
              </a:graphicData>
            </a:graphic>
          </p:graphicFrame>
        </mc:Choice>
        <mc:Fallback xmlns="">
          <p:graphicFrame>
            <p:nvGraphicFramePr>
              <p:cNvPr id="12" name="表格 11">
                <a:extLst>
                  <a:ext uri="{FF2B5EF4-FFF2-40B4-BE49-F238E27FC236}">
                    <a16:creationId xmlns:a16="http://schemas.microsoft.com/office/drawing/2014/main" id="{C8936A3D-6B00-4DDC-A5A0-65DCF38A7058}"/>
                  </a:ext>
                </a:extLst>
              </p:cNvPr>
              <p:cNvGraphicFramePr>
                <a:graphicFrameLocks noGrp="1"/>
              </p:cNvGraphicFramePr>
              <p:nvPr>
                <p:extLst>
                  <p:ext uri="{D42A27DB-BD31-4B8C-83A1-F6EECF244321}">
                    <p14:modId xmlns:p14="http://schemas.microsoft.com/office/powerpoint/2010/main" val="3335741623"/>
                  </p:ext>
                </p:extLst>
              </p:nvPr>
            </p:nvGraphicFramePr>
            <p:xfrm>
              <a:off x="6206948" y="1262895"/>
              <a:ext cx="2604564" cy="2011680"/>
            </p:xfrm>
            <a:graphic>
              <a:graphicData uri="http://schemas.openxmlformats.org/drawingml/2006/table">
                <a:tbl>
                  <a:tblPr firstRow="1" firstCol="1" bandRow="1">
                    <a:tableStyleId>{21E4AEA4-8DFA-4A89-87EB-49C32662AFE0}</a:tableStyleId>
                  </a:tblPr>
                  <a:tblGrid>
                    <a:gridCol w="434094">
                      <a:extLst>
                        <a:ext uri="{9D8B030D-6E8A-4147-A177-3AD203B41FA5}">
                          <a16:colId xmlns:a16="http://schemas.microsoft.com/office/drawing/2014/main" val="2518866690"/>
                        </a:ext>
                      </a:extLst>
                    </a:gridCol>
                    <a:gridCol w="434094">
                      <a:extLst>
                        <a:ext uri="{9D8B030D-6E8A-4147-A177-3AD203B41FA5}">
                          <a16:colId xmlns:a16="http://schemas.microsoft.com/office/drawing/2014/main" val="1440752659"/>
                        </a:ext>
                      </a:extLst>
                    </a:gridCol>
                    <a:gridCol w="434094">
                      <a:extLst>
                        <a:ext uri="{9D8B030D-6E8A-4147-A177-3AD203B41FA5}">
                          <a16:colId xmlns:a16="http://schemas.microsoft.com/office/drawing/2014/main" val="447392825"/>
                        </a:ext>
                      </a:extLst>
                    </a:gridCol>
                    <a:gridCol w="434094">
                      <a:extLst>
                        <a:ext uri="{9D8B030D-6E8A-4147-A177-3AD203B41FA5}">
                          <a16:colId xmlns:a16="http://schemas.microsoft.com/office/drawing/2014/main" val="1300589612"/>
                        </a:ext>
                      </a:extLst>
                    </a:gridCol>
                    <a:gridCol w="434094">
                      <a:extLst>
                        <a:ext uri="{9D8B030D-6E8A-4147-A177-3AD203B41FA5}">
                          <a16:colId xmlns:a16="http://schemas.microsoft.com/office/drawing/2014/main" val="1130558464"/>
                        </a:ext>
                      </a:extLst>
                    </a:gridCol>
                    <a:gridCol w="434094">
                      <a:extLst>
                        <a:ext uri="{9D8B030D-6E8A-4147-A177-3AD203B41FA5}">
                          <a16:colId xmlns:a16="http://schemas.microsoft.com/office/drawing/2014/main" val="2325015106"/>
                        </a:ext>
                      </a:extLst>
                    </a:gridCol>
                  </a:tblGrid>
                  <a:tr h="335280">
                    <a:tc>
                      <a:txBody>
                        <a:bodyPr/>
                        <a:lstStyle/>
                        <a:p>
                          <a:endParaRPr lang="zh-CN"/>
                        </a:p>
                      </a:txBody>
                      <a:tcPr>
                        <a:blipFill>
                          <a:blip r:embed="rId3"/>
                          <a:stretch>
                            <a:fillRect l="-1408" t="-5455" r="-508451" b="-523636"/>
                          </a:stretch>
                        </a:blipFill>
                      </a:tcPr>
                    </a:tc>
                    <a:tc>
                      <a:txBody>
                        <a:bodyPr/>
                        <a:lstStyle/>
                        <a:p>
                          <a:pPr algn="ctr"/>
                          <a:r>
                            <a:rPr lang="en-US" altLang="zh-CN" sz="1600">
                              <a:solidFill>
                                <a:schemeClr val="bg1"/>
                              </a:solidFill>
                            </a:rPr>
                            <a:t>0</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1</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2</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3</a:t>
                          </a:r>
                          <a:endParaRPr lang="zh-CN" altLang="en-US" sz="1600">
                            <a:solidFill>
                              <a:schemeClr val="bg1"/>
                            </a:solidFill>
                          </a:endParaRPr>
                        </a:p>
                      </a:txBody>
                      <a:tcPr>
                        <a:solidFill>
                          <a:schemeClr val="accent2">
                            <a:lumMod val="50000"/>
                          </a:schemeClr>
                        </a:solidFill>
                      </a:tcPr>
                    </a:tc>
                    <a:tc>
                      <a:txBody>
                        <a:bodyPr/>
                        <a:lstStyle/>
                        <a:p>
                          <a:pPr algn="ctr"/>
                          <a:r>
                            <a:rPr lang="en-US" altLang="zh-CN" sz="1600">
                              <a:solidFill>
                                <a:schemeClr val="bg1"/>
                              </a:solidFill>
                            </a:rPr>
                            <a:t>4</a:t>
                          </a:r>
                          <a:endParaRPr lang="zh-CN" altLang="en-US" sz="16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35280">
                    <a:tc>
                      <a:txBody>
                        <a:bodyPr/>
                        <a:lstStyle/>
                        <a:p>
                          <a:pPr algn="ctr"/>
                          <a:r>
                            <a:rPr lang="en-US" altLang="zh-CN" sz="1600"/>
                            <a:t>0</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extLst>
                      <a:ext uri="{0D108BD9-81ED-4DB2-BD59-A6C34878D82A}">
                        <a16:rowId xmlns:a16="http://schemas.microsoft.com/office/drawing/2014/main" val="2935625599"/>
                      </a:ext>
                    </a:extLst>
                  </a:tr>
                  <a:tr h="335280">
                    <a:tc>
                      <a:txBody>
                        <a:bodyPr/>
                        <a:lstStyle/>
                        <a:p>
                          <a:pPr algn="ctr"/>
                          <a:r>
                            <a:rPr lang="en-US" altLang="zh-CN" sz="1600"/>
                            <a:t>1</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extLst>
                      <a:ext uri="{0D108BD9-81ED-4DB2-BD59-A6C34878D82A}">
                        <a16:rowId xmlns:a16="http://schemas.microsoft.com/office/drawing/2014/main" val="3864572849"/>
                      </a:ext>
                    </a:extLst>
                  </a:tr>
                  <a:tr h="335280">
                    <a:tc>
                      <a:txBody>
                        <a:bodyPr/>
                        <a:lstStyle/>
                        <a:p>
                          <a:pPr algn="ctr"/>
                          <a:r>
                            <a:rPr lang="en-US" altLang="zh-CN" sz="1600"/>
                            <a:t>2</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extLst>
                      <a:ext uri="{0D108BD9-81ED-4DB2-BD59-A6C34878D82A}">
                        <a16:rowId xmlns:a16="http://schemas.microsoft.com/office/drawing/2014/main" val="2912559039"/>
                      </a:ext>
                    </a:extLst>
                  </a:tr>
                  <a:tr h="335280">
                    <a:tc>
                      <a:txBody>
                        <a:bodyPr/>
                        <a:lstStyle/>
                        <a:p>
                          <a:pPr algn="ctr"/>
                          <a:r>
                            <a:rPr lang="en-US" altLang="zh-CN" sz="1600"/>
                            <a:t>3</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extLst>
                      <a:ext uri="{0D108BD9-81ED-4DB2-BD59-A6C34878D82A}">
                        <a16:rowId xmlns:a16="http://schemas.microsoft.com/office/drawing/2014/main" val="1438018108"/>
                      </a:ext>
                    </a:extLst>
                  </a:tr>
                  <a:tr h="335280">
                    <a:tc>
                      <a:txBody>
                        <a:bodyPr/>
                        <a:lstStyle/>
                        <a:p>
                          <a:pPr algn="ctr"/>
                          <a:r>
                            <a:rPr lang="en-US" altLang="zh-CN" sz="1600"/>
                            <a:t>4</a:t>
                          </a:r>
                          <a:endParaRPr lang="zh-CN" altLang="en-US" sz="1600"/>
                        </a:p>
                      </a:txBody>
                      <a:tcPr>
                        <a:solidFill>
                          <a:schemeClr val="accent4">
                            <a:lumMod val="50000"/>
                          </a:schemeClr>
                        </a:solidFill>
                      </a:tcPr>
                    </a:tc>
                    <a:tc>
                      <a:txBody>
                        <a:bodyPr/>
                        <a:lstStyle/>
                        <a:p>
                          <a:pPr algn="ctr"/>
                          <a:r>
                            <a:rPr lang="en-US" altLang="zh-CN" sz="1600" b="1">
                              <a:solidFill>
                                <a:schemeClr val="accent6">
                                  <a:lumMod val="50000"/>
                                </a:schemeClr>
                              </a:solidFill>
                            </a:rPr>
                            <a:t>4</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0</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1</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2</a:t>
                          </a:r>
                          <a:endParaRPr lang="zh-CN" altLang="en-US" sz="1600" b="1">
                            <a:solidFill>
                              <a:schemeClr val="accent6">
                                <a:lumMod val="50000"/>
                              </a:schemeClr>
                            </a:solidFill>
                          </a:endParaRPr>
                        </a:p>
                      </a:txBody>
                      <a:tcPr/>
                    </a:tc>
                    <a:tc>
                      <a:txBody>
                        <a:bodyPr/>
                        <a:lstStyle/>
                        <a:p>
                          <a:pPr algn="ctr"/>
                          <a:r>
                            <a:rPr lang="en-US" altLang="zh-CN" sz="1600" b="1">
                              <a:solidFill>
                                <a:schemeClr val="accent6">
                                  <a:lumMod val="50000"/>
                                </a:schemeClr>
                              </a:solidFill>
                            </a:rPr>
                            <a:t>3</a:t>
                          </a:r>
                          <a:endParaRPr lang="zh-CN" altLang="en-US" sz="1600" b="1">
                            <a:solidFill>
                              <a:schemeClr val="accent6">
                                <a:lumMod val="50000"/>
                              </a:schemeClr>
                            </a:solidFill>
                          </a:endParaRPr>
                        </a:p>
                      </a:txBody>
                      <a:tcPr/>
                    </a:tc>
                    <a:extLst>
                      <a:ext uri="{0D108BD9-81ED-4DB2-BD59-A6C34878D82A}">
                        <a16:rowId xmlns:a16="http://schemas.microsoft.com/office/drawing/2014/main" val="245632128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 name="表格 12">
                <a:extLst>
                  <a:ext uri="{FF2B5EF4-FFF2-40B4-BE49-F238E27FC236}">
                    <a16:creationId xmlns:a16="http://schemas.microsoft.com/office/drawing/2014/main" id="{370CBA7A-B28A-4961-839F-9D8F255747EB}"/>
                  </a:ext>
                </a:extLst>
              </p:cNvPr>
              <p:cNvGraphicFramePr>
                <a:graphicFrameLocks noGrp="1"/>
              </p:cNvGraphicFramePr>
              <p:nvPr>
                <p:extLst>
                  <p:ext uri="{D42A27DB-BD31-4B8C-83A1-F6EECF244321}">
                    <p14:modId xmlns:p14="http://schemas.microsoft.com/office/powerpoint/2010/main" val="2130404475"/>
                  </p:ext>
                </p:extLst>
              </p:nvPr>
            </p:nvGraphicFramePr>
            <p:xfrm>
              <a:off x="3517865" y="4209949"/>
              <a:ext cx="2018985" cy="1828800"/>
            </p:xfrm>
            <a:graphic>
              <a:graphicData uri="http://schemas.openxmlformats.org/drawingml/2006/table">
                <a:tbl>
                  <a:tblPr firstRow="1" firstCol="1" bandRow="1">
                    <a:tableStyleId>{21E4AEA4-8DFA-4A89-87EB-49C32662AFE0}</a:tableStyleId>
                  </a:tblPr>
                  <a:tblGrid>
                    <a:gridCol w="403797">
                      <a:extLst>
                        <a:ext uri="{9D8B030D-6E8A-4147-A177-3AD203B41FA5}">
                          <a16:colId xmlns:a16="http://schemas.microsoft.com/office/drawing/2014/main" val="2518866690"/>
                        </a:ext>
                      </a:extLst>
                    </a:gridCol>
                    <a:gridCol w="403797">
                      <a:extLst>
                        <a:ext uri="{9D8B030D-6E8A-4147-A177-3AD203B41FA5}">
                          <a16:colId xmlns:a16="http://schemas.microsoft.com/office/drawing/2014/main" val="447392825"/>
                        </a:ext>
                      </a:extLst>
                    </a:gridCol>
                    <a:gridCol w="403797">
                      <a:extLst>
                        <a:ext uri="{9D8B030D-6E8A-4147-A177-3AD203B41FA5}">
                          <a16:colId xmlns:a16="http://schemas.microsoft.com/office/drawing/2014/main" val="1300589612"/>
                        </a:ext>
                      </a:extLst>
                    </a:gridCol>
                    <a:gridCol w="403797">
                      <a:extLst>
                        <a:ext uri="{9D8B030D-6E8A-4147-A177-3AD203B41FA5}">
                          <a16:colId xmlns:a16="http://schemas.microsoft.com/office/drawing/2014/main" val="1130558464"/>
                        </a:ext>
                      </a:extLst>
                    </a:gridCol>
                    <a:gridCol w="403797">
                      <a:extLst>
                        <a:ext uri="{9D8B030D-6E8A-4147-A177-3AD203B41FA5}">
                          <a16:colId xmlns:a16="http://schemas.microsoft.com/office/drawing/2014/main" val="2325015106"/>
                        </a:ext>
                      </a:extLst>
                    </a:gridCol>
                  </a:tblGrid>
                  <a:tr h="340049">
                    <a:tc>
                      <a:txBody>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4">
                                            <a:lumMod val="20000"/>
                                            <a:lumOff val="80000"/>
                                          </a:schemeClr>
                                        </a:solidFill>
                                        <a:latin typeface="Cambria Math" panose="02040503050406030204" pitchFamily="18" charset="0"/>
                                      </a:rPr>
                                    </m:ctrlPr>
                                  </m:sSubPr>
                                  <m:e>
                                    <m:r>
                                      <a:rPr lang="en-US" altLang="zh-CN" sz="1800" b="1">
                                        <a:solidFill>
                                          <a:schemeClr val="accent4">
                                            <a:lumMod val="20000"/>
                                            <a:lumOff val="80000"/>
                                          </a:schemeClr>
                                        </a:solidFill>
                                        <a:latin typeface="Cambria Math" panose="02040503050406030204" pitchFamily="18" charset="0"/>
                                      </a:rPr>
                                      <m:t>⊗</m:t>
                                    </m:r>
                                  </m:e>
                                  <m:sub>
                                    <m:r>
                                      <a:rPr lang="en-US" altLang="zh-CN" sz="1800" b="1">
                                        <a:solidFill>
                                          <a:schemeClr val="accent4">
                                            <a:lumMod val="20000"/>
                                            <a:lumOff val="80000"/>
                                          </a:schemeClr>
                                        </a:solidFill>
                                        <a:latin typeface="Cambria Math" panose="02040503050406030204" pitchFamily="18" charset="0"/>
                                      </a:rPr>
                                      <m:t>𝟓</m:t>
                                    </m:r>
                                  </m:sub>
                                </m:sSub>
                              </m:oMath>
                            </m:oMathPara>
                          </a14:m>
                          <a:endParaRPr lang="zh-CN" altLang="en-US" sz="1800"/>
                        </a:p>
                      </a:txBody>
                      <a:tcPr>
                        <a:solidFill>
                          <a:schemeClr val="accent2">
                            <a:lumMod val="50000"/>
                          </a:schemeClr>
                        </a:solidFill>
                      </a:tcPr>
                    </a:tc>
                    <a:tc>
                      <a:txBody>
                        <a:bodyPr/>
                        <a:lstStyle/>
                        <a:p>
                          <a:pPr algn="ctr"/>
                          <a:r>
                            <a:rPr lang="en-US" altLang="zh-CN" sz="1800">
                              <a:solidFill>
                                <a:schemeClr val="bg1"/>
                              </a:solidFill>
                            </a:rPr>
                            <a:t>1</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2</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3</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4</a:t>
                          </a:r>
                          <a:endParaRPr lang="zh-CN" altLang="en-US" sz="18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40049">
                    <a:tc>
                      <a:txBody>
                        <a:bodyPr/>
                        <a:lstStyle/>
                        <a:p>
                          <a:pPr algn="ctr"/>
                          <a:r>
                            <a:rPr lang="en-US" altLang="zh-CN" sz="1800"/>
                            <a:t>1</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extLst>
                      <a:ext uri="{0D108BD9-81ED-4DB2-BD59-A6C34878D82A}">
                        <a16:rowId xmlns:a16="http://schemas.microsoft.com/office/drawing/2014/main" val="3864572849"/>
                      </a:ext>
                    </a:extLst>
                  </a:tr>
                  <a:tr h="340049">
                    <a:tc>
                      <a:txBody>
                        <a:bodyPr/>
                        <a:lstStyle/>
                        <a:p>
                          <a:pPr algn="ctr"/>
                          <a:r>
                            <a:rPr lang="en-US" altLang="zh-CN" sz="1800"/>
                            <a:t>2</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extLst>
                      <a:ext uri="{0D108BD9-81ED-4DB2-BD59-A6C34878D82A}">
                        <a16:rowId xmlns:a16="http://schemas.microsoft.com/office/drawing/2014/main" val="2912559039"/>
                      </a:ext>
                    </a:extLst>
                  </a:tr>
                  <a:tr h="340049">
                    <a:tc>
                      <a:txBody>
                        <a:bodyPr/>
                        <a:lstStyle/>
                        <a:p>
                          <a:pPr algn="ctr"/>
                          <a:r>
                            <a:rPr lang="en-US" altLang="zh-CN" sz="1800"/>
                            <a:t>3</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extLst>
                      <a:ext uri="{0D108BD9-81ED-4DB2-BD59-A6C34878D82A}">
                        <a16:rowId xmlns:a16="http://schemas.microsoft.com/office/drawing/2014/main" val="1438018108"/>
                      </a:ext>
                    </a:extLst>
                  </a:tr>
                  <a:tr h="340049">
                    <a:tc>
                      <a:txBody>
                        <a:bodyPr/>
                        <a:lstStyle/>
                        <a:p>
                          <a:pPr algn="ctr"/>
                          <a:r>
                            <a:rPr lang="en-US" altLang="zh-CN" sz="1800"/>
                            <a:t>4</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extLst>
                      <a:ext uri="{0D108BD9-81ED-4DB2-BD59-A6C34878D82A}">
                        <a16:rowId xmlns:a16="http://schemas.microsoft.com/office/drawing/2014/main" val="2456321285"/>
                      </a:ext>
                    </a:extLst>
                  </a:tr>
                </a:tbl>
              </a:graphicData>
            </a:graphic>
          </p:graphicFrame>
        </mc:Choice>
        <mc:Fallback xmlns="">
          <p:graphicFrame>
            <p:nvGraphicFramePr>
              <p:cNvPr id="13" name="表格 12">
                <a:extLst>
                  <a:ext uri="{FF2B5EF4-FFF2-40B4-BE49-F238E27FC236}">
                    <a16:creationId xmlns:a16="http://schemas.microsoft.com/office/drawing/2014/main" id="{370CBA7A-B28A-4961-839F-9D8F255747EB}"/>
                  </a:ext>
                </a:extLst>
              </p:cNvPr>
              <p:cNvGraphicFramePr>
                <a:graphicFrameLocks noGrp="1"/>
              </p:cNvGraphicFramePr>
              <p:nvPr>
                <p:extLst>
                  <p:ext uri="{D42A27DB-BD31-4B8C-83A1-F6EECF244321}">
                    <p14:modId xmlns:p14="http://schemas.microsoft.com/office/powerpoint/2010/main" val="2130404475"/>
                  </p:ext>
                </p:extLst>
              </p:nvPr>
            </p:nvGraphicFramePr>
            <p:xfrm>
              <a:off x="3517865" y="4209949"/>
              <a:ext cx="2018985" cy="1828800"/>
            </p:xfrm>
            <a:graphic>
              <a:graphicData uri="http://schemas.openxmlformats.org/drawingml/2006/table">
                <a:tbl>
                  <a:tblPr firstRow="1" firstCol="1" bandRow="1">
                    <a:tableStyleId>{21E4AEA4-8DFA-4A89-87EB-49C32662AFE0}</a:tableStyleId>
                  </a:tblPr>
                  <a:tblGrid>
                    <a:gridCol w="403797">
                      <a:extLst>
                        <a:ext uri="{9D8B030D-6E8A-4147-A177-3AD203B41FA5}">
                          <a16:colId xmlns:a16="http://schemas.microsoft.com/office/drawing/2014/main" val="2518866690"/>
                        </a:ext>
                      </a:extLst>
                    </a:gridCol>
                    <a:gridCol w="403797">
                      <a:extLst>
                        <a:ext uri="{9D8B030D-6E8A-4147-A177-3AD203B41FA5}">
                          <a16:colId xmlns:a16="http://schemas.microsoft.com/office/drawing/2014/main" val="447392825"/>
                        </a:ext>
                      </a:extLst>
                    </a:gridCol>
                    <a:gridCol w="403797">
                      <a:extLst>
                        <a:ext uri="{9D8B030D-6E8A-4147-A177-3AD203B41FA5}">
                          <a16:colId xmlns:a16="http://schemas.microsoft.com/office/drawing/2014/main" val="1300589612"/>
                        </a:ext>
                      </a:extLst>
                    </a:gridCol>
                    <a:gridCol w="403797">
                      <a:extLst>
                        <a:ext uri="{9D8B030D-6E8A-4147-A177-3AD203B41FA5}">
                          <a16:colId xmlns:a16="http://schemas.microsoft.com/office/drawing/2014/main" val="1130558464"/>
                        </a:ext>
                      </a:extLst>
                    </a:gridCol>
                    <a:gridCol w="403797">
                      <a:extLst>
                        <a:ext uri="{9D8B030D-6E8A-4147-A177-3AD203B41FA5}">
                          <a16:colId xmlns:a16="http://schemas.microsoft.com/office/drawing/2014/main" val="2325015106"/>
                        </a:ext>
                      </a:extLst>
                    </a:gridCol>
                  </a:tblGrid>
                  <a:tr h="365760">
                    <a:tc>
                      <a:txBody>
                        <a:bodyPr/>
                        <a:lstStyle/>
                        <a:p>
                          <a:endParaRPr lang="zh-CN"/>
                        </a:p>
                      </a:txBody>
                      <a:tcPr>
                        <a:blipFill>
                          <a:blip r:embed="rId4"/>
                          <a:stretch>
                            <a:fillRect l="-1515" t="-8333" r="-409091" b="-428333"/>
                          </a:stretch>
                        </a:blipFill>
                      </a:tcPr>
                    </a:tc>
                    <a:tc>
                      <a:txBody>
                        <a:bodyPr/>
                        <a:lstStyle/>
                        <a:p>
                          <a:pPr algn="ctr"/>
                          <a:r>
                            <a:rPr lang="en-US" altLang="zh-CN" sz="1800">
                              <a:solidFill>
                                <a:schemeClr val="bg1"/>
                              </a:solidFill>
                            </a:rPr>
                            <a:t>1</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2</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3</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4</a:t>
                          </a:r>
                          <a:endParaRPr lang="zh-CN" altLang="en-US" sz="18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65760">
                    <a:tc>
                      <a:txBody>
                        <a:bodyPr/>
                        <a:lstStyle/>
                        <a:p>
                          <a:pPr algn="ctr"/>
                          <a:r>
                            <a:rPr lang="en-US" altLang="zh-CN" sz="1800"/>
                            <a:t>1</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extLst>
                      <a:ext uri="{0D108BD9-81ED-4DB2-BD59-A6C34878D82A}">
                        <a16:rowId xmlns:a16="http://schemas.microsoft.com/office/drawing/2014/main" val="3864572849"/>
                      </a:ext>
                    </a:extLst>
                  </a:tr>
                  <a:tr h="365760">
                    <a:tc>
                      <a:txBody>
                        <a:bodyPr/>
                        <a:lstStyle/>
                        <a:p>
                          <a:pPr algn="ctr"/>
                          <a:r>
                            <a:rPr lang="en-US" altLang="zh-CN" sz="1800"/>
                            <a:t>2</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extLst>
                      <a:ext uri="{0D108BD9-81ED-4DB2-BD59-A6C34878D82A}">
                        <a16:rowId xmlns:a16="http://schemas.microsoft.com/office/drawing/2014/main" val="2912559039"/>
                      </a:ext>
                    </a:extLst>
                  </a:tr>
                  <a:tr h="365760">
                    <a:tc>
                      <a:txBody>
                        <a:bodyPr/>
                        <a:lstStyle/>
                        <a:p>
                          <a:pPr algn="ctr"/>
                          <a:r>
                            <a:rPr lang="en-US" altLang="zh-CN" sz="1800"/>
                            <a:t>3</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extLst>
                      <a:ext uri="{0D108BD9-81ED-4DB2-BD59-A6C34878D82A}">
                        <a16:rowId xmlns:a16="http://schemas.microsoft.com/office/drawing/2014/main" val="1438018108"/>
                      </a:ext>
                    </a:extLst>
                  </a:tr>
                  <a:tr h="365760">
                    <a:tc>
                      <a:txBody>
                        <a:bodyPr/>
                        <a:lstStyle/>
                        <a:p>
                          <a:pPr algn="ctr"/>
                          <a:r>
                            <a:rPr lang="en-US" altLang="zh-CN" sz="1800"/>
                            <a:t>4</a:t>
                          </a:r>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4</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extLst>
                      <a:ext uri="{0D108BD9-81ED-4DB2-BD59-A6C34878D82A}">
                        <a16:rowId xmlns:a16="http://schemas.microsoft.com/office/drawing/2014/main" val="2456321285"/>
                      </a:ext>
                    </a:extLst>
                  </a:tr>
                </a:tbl>
              </a:graphicData>
            </a:graphic>
          </p:graphicFrame>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D85EB14-5AE7-43CC-A2A8-8628D067F40A}"/>
                  </a:ext>
                </a:extLst>
              </p:cNvPr>
              <p:cNvSpPr txBox="1"/>
              <p:nvPr/>
            </p:nvSpPr>
            <p:spPr>
              <a:xfrm>
                <a:off x="1197105" y="3555793"/>
                <a:ext cx="4737036" cy="400110"/>
              </a:xfrm>
              <a:prstGeom prst="rect">
                <a:avLst/>
              </a:prstGeom>
              <a:solidFill>
                <a:srgbClr val="E5EFE5"/>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集合</a:t>
                </a:r>
                <a14:m>
                  <m:oMath xmlns:m="http://schemas.openxmlformats.org/officeDocument/2006/math">
                    <m:r>
                      <a:rPr lang="en-US" altLang="zh-CN" sz="2000" b="1" i="1" smtClean="0">
                        <a:solidFill>
                          <a:srgbClr val="002060"/>
                        </a:solidFill>
                        <a:latin typeface="Cambria Math" panose="02040503050406030204" pitchFamily="18" charset="0"/>
                      </a:rPr>
                      <m:t>𝑼</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𝟓</m:t>
                        </m:r>
                      </m:e>
                    </m:d>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𝟐</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𝟑</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𝟒</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和</a:t>
                </a:r>
                <a:r>
                  <a:rPr lang="zh-CN" altLang="en-US" sz="2000" b="1">
                    <a:solidFill>
                      <a:srgbClr val="C00000"/>
                    </a:solidFill>
                    <a:latin typeface="+mn-ea"/>
                  </a:rPr>
                  <a:t>模</a:t>
                </a:r>
                <a14:m>
                  <m:oMath xmlns:m="http://schemas.openxmlformats.org/officeDocument/2006/math">
                    <m:r>
                      <a:rPr lang="en-US" altLang="zh-CN" sz="2000" b="1" i="1" smtClean="0">
                        <a:solidFill>
                          <a:srgbClr val="C00000"/>
                        </a:solidFill>
                        <a:latin typeface="Cambria Math" panose="02040503050406030204" pitchFamily="18" charset="0"/>
                      </a:rPr>
                      <m:t>𝟓</m:t>
                    </m:r>
                  </m:oMath>
                </a14:m>
                <a:r>
                  <a:rPr lang="zh-CN" altLang="en-US" sz="2000" b="1">
                    <a:solidFill>
                      <a:srgbClr val="C00000"/>
                    </a:solidFill>
                    <a:latin typeface="+mn-ea"/>
                  </a:rPr>
                  <a:t>乘</a:t>
                </a:r>
                <a14:m>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m:t>
                        </m:r>
                      </m:e>
                      <m:sub>
                        <m:r>
                          <a:rPr lang="en-US" altLang="zh-CN" sz="2000" b="1" i="1" smtClean="0">
                            <a:solidFill>
                              <a:srgbClr val="C00000"/>
                            </a:solidFill>
                            <a:latin typeface="Cambria Math" panose="02040503050406030204" pitchFamily="18" charset="0"/>
                          </a:rPr>
                          <m:t>𝟓</m:t>
                        </m:r>
                      </m:sub>
                    </m:sSub>
                  </m:oMath>
                </a14:m>
                <a:r>
                  <a:rPr lang="zh-CN" altLang="en-US" sz="2000" b="1">
                    <a:solidFill>
                      <a:srgbClr val="002060"/>
                    </a:solidFill>
                    <a:latin typeface="楷体" panose="02010609060101010101" pitchFamily="49" charset="-122"/>
                    <a:ea typeface="楷体" panose="02010609060101010101" pitchFamily="49" charset="-122"/>
                  </a:rPr>
                  <a:t>构成群</a:t>
                </a:r>
              </a:p>
            </p:txBody>
          </p:sp>
        </mc:Choice>
        <mc:Fallback xmlns="">
          <p:sp>
            <p:nvSpPr>
              <p:cNvPr id="14" name="文本框 13">
                <a:extLst>
                  <a:ext uri="{FF2B5EF4-FFF2-40B4-BE49-F238E27FC236}">
                    <a16:creationId xmlns:a16="http://schemas.microsoft.com/office/drawing/2014/main" id="{5D85EB14-5AE7-43CC-A2A8-8628D067F40A}"/>
                  </a:ext>
                </a:extLst>
              </p:cNvPr>
              <p:cNvSpPr txBox="1">
                <a:spLocks noRot="1" noChangeAspect="1" noMove="1" noResize="1" noEditPoints="1" noAdjustHandles="1" noChangeArrowheads="1" noChangeShapeType="1" noTextEdit="1"/>
              </p:cNvSpPr>
              <p:nvPr/>
            </p:nvSpPr>
            <p:spPr>
              <a:xfrm>
                <a:off x="1197105" y="3555793"/>
                <a:ext cx="4737036" cy="400110"/>
              </a:xfrm>
              <a:prstGeom prst="rect">
                <a:avLst/>
              </a:prstGeom>
              <a:blipFill>
                <a:blip r:embed="rId5"/>
                <a:stretch>
                  <a:fillRect l="-1287" t="-12121" r="-1416" b="-2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EEB96E6-E847-4864-A358-BC48BE981724}"/>
                  </a:ext>
                </a:extLst>
              </p:cNvPr>
              <p:cNvSpPr txBox="1"/>
              <p:nvPr/>
            </p:nvSpPr>
            <p:spPr>
              <a:xfrm>
                <a:off x="1197105" y="1899900"/>
                <a:ext cx="3109184" cy="1015663"/>
              </a:xfrm>
              <a:prstGeom prst="rect">
                <a:avLst/>
              </a:prstGeom>
              <a:solidFill>
                <a:schemeClr val="accent4">
                  <a:lumMod val="20000"/>
                  <a:lumOff val="80000"/>
                </a:schemeClr>
              </a:solidFill>
            </p:spPr>
            <p:txBody>
              <a:bodyPr wrap="square" rtlCol="0">
                <a:spAutoFit/>
              </a:bodyPr>
              <a:lstStyle/>
              <a:p>
                <a:pPr>
                  <a:spcBef>
                    <a:spcPts val="600"/>
                  </a:spcBef>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𝟎</m:t>
                    </m:r>
                  </m:oMath>
                </a14:m>
                <a:r>
                  <a:rPr lang="zh-CN" altLang="en-US" sz="1600" b="1">
                    <a:solidFill>
                      <a:schemeClr val="accent2">
                        <a:lumMod val="50000"/>
                      </a:schemeClr>
                    </a:solidFill>
                  </a:rPr>
                  <a:t>是单位元</a:t>
                </a:r>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的逆元是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𝟒</m:t>
                    </m:r>
                  </m:oMath>
                </a14:m>
                <a:endParaRPr lang="en-US" altLang="zh-CN" sz="1600" b="1">
                  <a:solidFill>
                    <a:schemeClr val="accent2">
                      <a:lumMod val="50000"/>
                    </a:schemeClr>
                  </a:solidFill>
                </a:endParaRPr>
              </a:p>
              <a:p>
                <a:pPr>
                  <a:spcBef>
                    <a:spcPts val="600"/>
                  </a:spcBef>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𝟐</m:t>
                    </m:r>
                  </m:oMath>
                </a14:m>
                <a:r>
                  <a:rPr lang="zh-CN" altLang="en-US" sz="1600" b="1">
                    <a:solidFill>
                      <a:schemeClr val="accent2">
                        <a:lumMod val="50000"/>
                      </a:schemeClr>
                    </a:solidFill>
                  </a:rPr>
                  <a:t>的逆元是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𝟑</m:t>
                    </m:r>
                  </m:oMath>
                </a14:m>
                <a:r>
                  <a:rPr lang="en-US" altLang="zh-CN" sz="1600" b="1">
                    <a:solidFill>
                      <a:schemeClr val="accent2">
                        <a:lumMod val="50000"/>
                      </a:schemeClr>
                    </a:solidFill>
                  </a:rPr>
                  <a:t>	</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𝟑</m:t>
                    </m:r>
                  </m:oMath>
                </a14:m>
                <a:r>
                  <a:rPr lang="zh-CN" altLang="en-US" sz="1600" b="1">
                    <a:solidFill>
                      <a:schemeClr val="accent2">
                        <a:lumMod val="50000"/>
                      </a:schemeClr>
                    </a:solidFill>
                  </a:rPr>
                  <a:t>的逆元是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𝟐</m:t>
                    </m:r>
                  </m:oMath>
                </a14:m>
                <a:endParaRPr lang="en-US" altLang="zh-CN" sz="1600" b="1">
                  <a:solidFill>
                    <a:schemeClr val="accent2">
                      <a:lumMod val="50000"/>
                    </a:schemeClr>
                  </a:solidFill>
                </a:endParaRPr>
              </a:p>
              <a:p>
                <a:pPr>
                  <a:spcBef>
                    <a:spcPts val="600"/>
                  </a:spcBef>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𝟒</m:t>
                    </m:r>
                  </m:oMath>
                </a14:m>
                <a:r>
                  <a:rPr lang="zh-CN" altLang="en-US" sz="1600" b="1">
                    <a:solidFill>
                      <a:schemeClr val="accent2">
                        <a:lumMod val="50000"/>
                      </a:schemeClr>
                    </a:solidFill>
                  </a:rPr>
                  <a:t>的逆元是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𝟏</m:t>
                    </m:r>
                  </m:oMath>
                </a14:m>
                <a:r>
                  <a:rPr lang="en-US" altLang="zh-CN" sz="1600" b="1">
                    <a:solidFill>
                      <a:schemeClr val="accent2">
                        <a:lumMod val="50000"/>
                      </a:schemeClr>
                    </a:solidFill>
                  </a:rPr>
                  <a:t>	</a:t>
                </a:r>
                <a:endParaRPr lang="zh-CN" altLang="en-US" sz="16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CEEB96E6-E847-4864-A358-BC48BE981724}"/>
                  </a:ext>
                </a:extLst>
              </p:cNvPr>
              <p:cNvSpPr txBox="1">
                <a:spLocks noRot="1" noChangeAspect="1" noMove="1" noResize="1" noEditPoints="1" noAdjustHandles="1" noChangeArrowheads="1" noChangeShapeType="1" noTextEdit="1"/>
              </p:cNvSpPr>
              <p:nvPr/>
            </p:nvSpPr>
            <p:spPr>
              <a:xfrm>
                <a:off x="1197105" y="1899900"/>
                <a:ext cx="3109184" cy="1015663"/>
              </a:xfrm>
              <a:prstGeom prst="rect">
                <a:avLst/>
              </a:prstGeom>
              <a:blipFill>
                <a:blip r:embed="rId6"/>
                <a:stretch>
                  <a:fillRect t="-1807" b="-4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DA6BBE6B-FC0E-48BA-9899-A0F3D3F20ACD}"/>
                  </a:ext>
                </a:extLst>
              </p:cNvPr>
              <p:cNvSpPr txBox="1"/>
              <p:nvPr/>
            </p:nvSpPr>
            <p:spPr>
              <a:xfrm>
                <a:off x="1529285" y="4218024"/>
                <a:ext cx="1501952" cy="1431161"/>
              </a:xfrm>
              <a:prstGeom prst="rect">
                <a:avLst/>
              </a:prstGeom>
              <a:solidFill>
                <a:schemeClr val="accent4">
                  <a:lumMod val="20000"/>
                  <a:lumOff val="80000"/>
                </a:schemeClr>
              </a:solidFill>
            </p:spPr>
            <p:txBody>
              <a:bodyPr wrap="square" rtlCol="0">
                <a:spAutoFit/>
              </a:bodyPr>
              <a:lstStyle/>
              <a:p>
                <a:pPr>
                  <a:spcBef>
                    <a:spcPts val="6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𝟏</m:t>
                    </m:r>
                  </m:oMath>
                </a14:m>
                <a:r>
                  <a:rPr lang="zh-CN" altLang="en-US" b="1">
                    <a:solidFill>
                      <a:schemeClr val="accent2">
                        <a:lumMod val="50000"/>
                      </a:schemeClr>
                    </a:solidFill>
                  </a:rPr>
                  <a:t>是单位元</a:t>
                </a:r>
                <a:endParaRPr lang="en-US" altLang="zh-CN" b="1" i="1">
                  <a:solidFill>
                    <a:schemeClr val="accent2">
                      <a:lumMod val="50000"/>
                    </a:schemeClr>
                  </a:solidFill>
                  <a:latin typeface="Cambria Math" panose="02040503050406030204" pitchFamily="18" charset="0"/>
                </a:endParaRPr>
              </a:p>
              <a:p>
                <a:pPr>
                  <a:spcBef>
                    <a:spcPts val="6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𝟐</m:t>
                    </m:r>
                  </m:oMath>
                </a14:m>
                <a:r>
                  <a:rPr lang="zh-CN" altLang="en-US" b="1">
                    <a:solidFill>
                      <a:schemeClr val="accent2">
                        <a:lumMod val="50000"/>
                      </a:schemeClr>
                    </a:solidFill>
                  </a:rPr>
                  <a:t>的逆元是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𝟑</m:t>
                    </m:r>
                  </m:oMath>
                </a14:m>
                <a:endParaRPr lang="en-US" altLang="zh-CN" b="1">
                  <a:solidFill>
                    <a:schemeClr val="accent2">
                      <a:lumMod val="50000"/>
                    </a:schemeClr>
                  </a:solidFill>
                </a:endParaRPr>
              </a:p>
              <a:p>
                <a:pPr>
                  <a:spcBef>
                    <a:spcPts val="6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𝟑</m:t>
                    </m:r>
                  </m:oMath>
                </a14:m>
                <a:r>
                  <a:rPr lang="zh-CN" altLang="en-US" b="1">
                    <a:solidFill>
                      <a:schemeClr val="accent2">
                        <a:lumMod val="50000"/>
                      </a:schemeClr>
                    </a:solidFill>
                  </a:rPr>
                  <a:t>的逆元是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𝟐</m:t>
                    </m:r>
                  </m:oMath>
                </a14:m>
                <a:endParaRPr lang="en-US" altLang="zh-CN" b="1">
                  <a:solidFill>
                    <a:schemeClr val="accent2">
                      <a:lumMod val="50000"/>
                    </a:schemeClr>
                  </a:solidFill>
                </a:endParaRPr>
              </a:p>
              <a:p>
                <a:pPr>
                  <a:spcBef>
                    <a:spcPts val="6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𝟒</m:t>
                    </m:r>
                  </m:oMath>
                </a14:m>
                <a:r>
                  <a:rPr lang="zh-CN" altLang="en-US" b="1">
                    <a:solidFill>
                      <a:schemeClr val="accent2">
                        <a:lumMod val="50000"/>
                      </a:schemeClr>
                    </a:solidFill>
                  </a:rPr>
                  <a:t>的逆元是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𝟒</m:t>
                    </m:r>
                  </m:oMath>
                </a14:m>
                <a:endParaRPr lang="en-US" altLang="zh-CN" b="1">
                  <a:solidFill>
                    <a:schemeClr val="accent2">
                      <a:lumMod val="50000"/>
                    </a:schemeClr>
                  </a:solidFill>
                </a:endParaRPr>
              </a:p>
            </p:txBody>
          </p:sp>
        </mc:Choice>
        <mc:Fallback xmlns="">
          <p:sp>
            <p:nvSpPr>
              <p:cNvPr id="15" name="文本框 14">
                <a:extLst>
                  <a:ext uri="{FF2B5EF4-FFF2-40B4-BE49-F238E27FC236}">
                    <a16:creationId xmlns:a16="http://schemas.microsoft.com/office/drawing/2014/main" id="{DA6BBE6B-FC0E-48BA-9899-A0F3D3F20ACD}"/>
                  </a:ext>
                </a:extLst>
              </p:cNvPr>
              <p:cNvSpPr txBox="1">
                <a:spLocks noRot="1" noChangeAspect="1" noMove="1" noResize="1" noEditPoints="1" noAdjustHandles="1" noChangeArrowheads="1" noChangeShapeType="1" noTextEdit="1"/>
              </p:cNvSpPr>
              <p:nvPr/>
            </p:nvSpPr>
            <p:spPr>
              <a:xfrm>
                <a:off x="1529285" y="4218024"/>
                <a:ext cx="1501952" cy="1431161"/>
              </a:xfrm>
              <a:prstGeom prst="rect">
                <a:avLst/>
              </a:prstGeom>
              <a:blipFill>
                <a:blip r:embed="rId7"/>
                <a:stretch>
                  <a:fillRect t="-2553" b="-59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6" name="表格 15">
                <a:extLst>
                  <a:ext uri="{FF2B5EF4-FFF2-40B4-BE49-F238E27FC236}">
                    <a16:creationId xmlns:a16="http://schemas.microsoft.com/office/drawing/2014/main" id="{3A5B0B44-7A03-405A-ACAF-A3BC7F5D30C3}"/>
                  </a:ext>
                </a:extLst>
              </p:cNvPr>
              <p:cNvGraphicFramePr>
                <a:graphicFrameLocks noGrp="1"/>
              </p:cNvGraphicFramePr>
              <p:nvPr>
                <p:extLst>
                  <p:ext uri="{D42A27DB-BD31-4B8C-83A1-F6EECF244321}">
                    <p14:modId xmlns:p14="http://schemas.microsoft.com/office/powerpoint/2010/main" val="2852151839"/>
                  </p:ext>
                </p:extLst>
              </p:nvPr>
            </p:nvGraphicFramePr>
            <p:xfrm>
              <a:off x="8811512" y="4209949"/>
              <a:ext cx="2018985" cy="1828800"/>
            </p:xfrm>
            <a:graphic>
              <a:graphicData uri="http://schemas.openxmlformats.org/drawingml/2006/table">
                <a:tbl>
                  <a:tblPr firstRow="1" firstCol="1" bandRow="1">
                    <a:tableStyleId>{21E4AEA4-8DFA-4A89-87EB-49C32662AFE0}</a:tableStyleId>
                  </a:tblPr>
                  <a:tblGrid>
                    <a:gridCol w="403797">
                      <a:extLst>
                        <a:ext uri="{9D8B030D-6E8A-4147-A177-3AD203B41FA5}">
                          <a16:colId xmlns:a16="http://schemas.microsoft.com/office/drawing/2014/main" val="2518866690"/>
                        </a:ext>
                      </a:extLst>
                    </a:gridCol>
                    <a:gridCol w="403797">
                      <a:extLst>
                        <a:ext uri="{9D8B030D-6E8A-4147-A177-3AD203B41FA5}">
                          <a16:colId xmlns:a16="http://schemas.microsoft.com/office/drawing/2014/main" val="447392825"/>
                        </a:ext>
                      </a:extLst>
                    </a:gridCol>
                    <a:gridCol w="403797">
                      <a:extLst>
                        <a:ext uri="{9D8B030D-6E8A-4147-A177-3AD203B41FA5}">
                          <a16:colId xmlns:a16="http://schemas.microsoft.com/office/drawing/2014/main" val="1300589612"/>
                        </a:ext>
                      </a:extLst>
                    </a:gridCol>
                    <a:gridCol w="403797">
                      <a:extLst>
                        <a:ext uri="{9D8B030D-6E8A-4147-A177-3AD203B41FA5}">
                          <a16:colId xmlns:a16="http://schemas.microsoft.com/office/drawing/2014/main" val="1130558464"/>
                        </a:ext>
                      </a:extLst>
                    </a:gridCol>
                    <a:gridCol w="403797">
                      <a:extLst>
                        <a:ext uri="{9D8B030D-6E8A-4147-A177-3AD203B41FA5}">
                          <a16:colId xmlns:a16="http://schemas.microsoft.com/office/drawing/2014/main" val="2325015106"/>
                        </a:ext>
                      </a:extLst>
                    </a:gridCol>
                  </a:tblGrid>
                  <a:tr h="340049">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rPr>
                                  <m:t>∘</m:t>
                                </m:r>
                              </m:oMath>
                            </m:oMathPara>
                          </a14:m>
                          <a:endParaRPr lang="zh-CN" altLang="en-US" sz="1800"/>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i="1" smtClean="0">
                                    <a:solidFill>
                                      <a:schemeClr val="bg1"/>
                                    </a:solidFill>
                                    <a:latin typeface="Cambria Math" panose="02040503050406030204" pitchFamily="18" charset="0"/>
                                  </a:rPr>
                                  <m:t>𝑒</m:t>
                                </m:r>
                              </m:oMath>
                            </m:oMathPara>
                          </a14:m>
                          <a:endParaRPr lang="zh-CN" altLang="en-US" sz="18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i="1" smtClean="0">
                                    <a:solidFill>
                                      <a:schemeClr val="bg1"/>
                                    </a:solidFill>
                                    <a:latin typeface="Cambria Math" panose="02040503050406030204" pitchFamily="18" charset="0"/>
                                  </a:rPr>
                                  <m:t>𝑎</m:t>
                                </m:r>
                              </m:oMath>
                            </m:oMathPara>
                          </a14:m>
                          <a:endParaRPr lang="zh-CN" altLang="en-US" sz="18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i="1" smtClean="0">
                                    <a:solidFill>
                                      <a:schemeClr val="bg1"/>
                                    </a:solidFill>
                                    <a:latin typeface="Cambria Math" panose="02040503050406030204" pitchFamily="18" charset="0"/>
                                  </a:rPr>
                                  <m:t>𝑏</m:t>
                                </m:r>
                              </m:oMath>
                            </m:oMathPara>
                          </a14:m>
                          <a:endParaRPr lang="zh-CN" altLang="en-US" sz="18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i="1" smtClean="0">
                                    <a:solidFill>
                                      <a:schemeClr val="bg1"/>
                                    </a:solidFill>
                                    <a:latin typeface="Cambria Math" panose="02040503050406030204" pitchFamily="18" charset="0"/>
                                  </a:rPr>
                                  <m:t>𝑐</m:t>
                                </m:r>
                              </m:oMath>
                            </m:oMathPara>
                          </a14:m>
                          <a:endParaRPr lang="zh-CN" altLang="en-US" sz="18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40049">
                    <a:tc>
                      <a:txBody>
                        <a:bodyPr/>
                        <a:lstStyle/>
                        <a:p>
                          <a:pPr algn="ct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rPr>
                                  <m:t>𝑒</m:t>
                                </m:r>
                              </m:oMath>
                            </m:oMathPara>
                          </a14:m>
                          <a:endParaRPr lang="zh-CN" altLang="en-US" sz="18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𝒆</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𝒂</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𝒃</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𝒄</m:t>
                                </m:r>
                              </m:oMath>
                            </m:oMathPara>
                          </a14:m>
                          <a:endParaRPr lang="zh-CN" altLang="en-US" sz="1800" b="1">
                            <a:solidFill>
                              <a:schemeClr val="accent6">
                                <a:lumMod val="50000"/>
                              </a:schemeClr>
                            </a:solidFill>
                          </a:endParaRPr>
                        </a:p>
                      </a:txBody>
                      <a:tcPr/>
                    </a:tc>
                    <a:extLst>
                      <a:ext uri="{0D108BD9-81ED-4DB2-BD59-A6C34878D82A}">
                        <a16:rowId xmlns:a16="http://schemas.microsoft.com/office/drawing/2014/main" val="3864572849"/>
                      </a:ext>
                    </a:extLst>
                  </a:tr>
                  <a:tr h="340049">
                    <a:tc>
                      <a:txBody>
                        <a:bodyPr/>
                        <a:lstStyle/>
                        <a:p>
                          <a:pPr algn="ct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rPr>
                                  <m:t>𝑎</m:t>
                                </m:r>
                              </m:oMath>
                            </m:oMathPara>
                          </a14:m>
                          <a:endParaRPr lang="zh-CN" altLang="en-US" sz="18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𝒂</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𝒆</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𝒄</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𝒃</m:t>
                                </m:r>
                              </m:oMath>
                            </m:oMathPara>
                          </a14:m>
                          <a:endParaRPr lang="zh-CN" altLang="en-US" sz="1800" b="1">
                            <a:solidFill>
                              <a:schemeClr val="accent6">
                                <a:lumMod val="50000"/>
                              </a:schemeClr>
                            </a:solidFill>
                          </a:endParaRPr>
                        </a:p>
                      </a:txBody>
                      <a:tcPr/>
                    </a:tc>
                    <a:extLst>
                      <a:ext uri="{0D108BD9-81ED-4DB2-BD59-A6C34878D82A}">
                        <a16:rowId xmlns:a16="http://schemas.microsoft.com/office/drawing/2014/main" val="2912559039"/>
                      </a:ext>
                    </a:extLst>
                  </a:tr>
                  <a:tr h="340049">
                    <a:tc>
                      <a:txBody>
                        <a:bodyPr/>
                        <a:lstStyle/>
                        <a:p>
                          <a:pPr algn="ct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rPr>
                                  <m:t>𝑏</m:t>
                                </m:r>
                              </m:oMath>
                            </m:oMathPara>
                          </a14:m>
                          <a:endParaRPr lang="zh-CN" altLang="en-US" sz="18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𝒃</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𝒄</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𝒆</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𝒂</m:t>
                                </m:r>
                              </m:oMath>
                            </m:oMathPara>
                          </a14:m>
                          <a:endParaRPr lang="zh-CN" altLang="en-US" sz="1800" b="1">
                            <a:solidFill>
                              <a:schemeClr val="accent6">
                                <a:lumMod val="50000"/>
                              </a:schemeClr>
                            </a:solidFill>
                          </a:endParaRPr>
                        </a:p>
                      </a:txBody>
                      <a:tcPr/>
                    </a:tc>
                    <a:extLst>
                      <a:ext uri="{0D108BD9-81ED-4DB2-BD59-A6C34878D82A}">
                        <a16:rowId xmlns:a16="http://schemas.microsoft.com/office/drawing/2014/main" val="1438018108"/>
                      </a:ext>
                    </a:extLst>
                  </a:tr>
                  <a:tr h="340049">
                    <a:tc>
                      <a:txBody>
                        <a:bodyPr/>
                        <a:lstStyle/>
                        <a:p>
                          <a:pPr algn="ct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rPr>
                                  <m:t>𝑐</m:t>
                                </m:r>
                              </m:oMath>
                            </m:oMathPara>
                          </a14:m>
                          <a:endParaRPr lang="zh-CN" altLang="en-US" sz="18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𝒄</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𝒃</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𝒂</m:t>
                                </m:r>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sz="1800" b="1" i="1" smtClean="0">
                                    <a:solidFill>
                                      <a:schemeClr val="accent6">
                                        <a:lumMod val="50000"/>
                                      </a:schemeClr>
                                    </a:solidFill>
                                    <a:latin typeface="Cambria Math" panose="02040503050406030204" pitchFamily="18" charset="0"/>
                                  </a:rPr>
                                  <m:t>𝒆</m:t>
                                </m:r>
                              </m:oMath>
                            </m:oMathPara>
                          </a14:m>
                          <a:endParaRPr lang="zh-CN" altLang="en-US" sz="1800" b="1">
                            <a:solidFill>
                              <a:schemeClr val="accent6">
                                <a:lumMod val="50000"/>
                              </a:schemeClr>
                            </a:solidFill>
                          </a:endParaRPr>
                        </a:p>
                      </a:txBody>
                      <a:tcPr/>
                    </a:tc>
                    <a:extLst>
                      <a:ext uri="{0D108BD9-81ED-4DB2-BD59-A6C34878D82A}">
                        <a16:rowId xmlns:a16="http://schemas.microsoft.com/office/drawing/2014/main" val="2456321285"/>
                      </a:ext>
                    </a:extLst>
                  </a:tr>
                </a:tbl>
              </a:graphicData>
            </a:graphic>
          </p:graphicFrame>
        </mc:Choice>
        <mc:Fallback xmlns="">
          <p:graphicFrame>
            <p:nvGraphicFramePr>
              <p:cNvPr id="16" name="表格 15">
                <a:extLst>
                  <a:ext uri="{FF2B5EF4-FFF2-40B4-BE49-F238E27FC236}">
                    <a16:creationId xmlns:a16="http://schemas.microsoft.com/office/drawing/2014/main" id="{3A5B0B44-7A03-405A-ACAF-A3BC7F5D30C3}"/>
                  </a:ext>
                </a:extLst>
              </p:cNvPr>
              <p:cNvGraphicFramePr>
                <a:graphicFrameLocks noGrp="1"/>
              </p:cNvGraphicFramePr>
              <p:nvPr>
                <p:extLst>
                  <p:ext uri="{D42A27DB-BD31-4B8C-83A1-F6EECF244321}">
                    <p14:modId xmlns:p14="http://schemas.microsoft.com/office/powerpoint/2010/main" val="2852151839"/>
                  </p:ext>
                </p:extLst>
              </p:nvPr>
            </p:nvGraphicFramePr>
            <p:xfrm>
              <a:off x="8811512" y="4209949"/>
              <a:ext cx="2018985" cy="1828800"/>
            </p:xfrm>
            <a:graphic>
              <a:graphicData uri="http://schemas.openxmlformats.org/drawingml/2006/table">
                <a:tbl>
                  <a:tblPr firstRow="1" firstCol="1" bandRow="1">
                    <a:tableStyleId>{21E4AEA4-8DFA-4A89-87EB-49C32662AFE0}</a:tableStyleId>
                  </a:tblPr>
                  <a:tblGrid>
                    <a:gridCol w="403797">
                      <a:extLst>
                        <a:ext uri="{9D8B030D-6E8A-4147-A177-3AD203B41FA5}">
                          <a16:colId xmlns:a16="http://schemas.microsoft.com/office/drawing/2014/main" val="2518866690"/>
                        </a:ext>
                      </a:extLst>
                    </a:gridCol>
                    <a:gridCol w="403797">
                      <a:extLst>
                        <a:ext uri="{9D8B030D-6E8A-4147-A177-3AD203B41FA5}">
                          <a16:colId xmlns:a16="http://schemas.microsoft.com/office/drawing/2014/main" val="447392825"/>
                        </a:ext>
                      </a:extLst>
                    </a:gridCol>
                    <a:gridCol w="403797">
                      <a:extLst>
                        <a:ext uri="{9D8B030D-6E8A-4147-A177-3AD203B41FA5}">
                          <a16:colId xmlns:a16="http://schemas.microsoft.com/office/drawing/2014/main" val="1300589612"/>
                        </a:ext>
                      </a:extLst>
                    </a:gridCol>
                    <a:gridCol w="403797">
                      <a:extLst>
                        <a:ext uri="{9D8B030D-6E8A-4147-A177-3AD203B41FA5}">
                          <a16:colId xmlns:a16="http://schemas.microsoft.com/office/drawing/2014/main" val="1130558464"/>
                        </a:ext>
                      </a:extLst>
                    </a:gridCol>
                    <a:gridCol w="403797">
                      <a:extLst>
                        <a:ext uri="{9D8B030D-6E8A-4147-A177-3AD203B41FA5}">
                          <a16:colId xmlns:a16="http://schemas.microsoft.com/office/drawing/2014/main" val="2325015106"/>
                        </a:ext>
                      </a:extLst>
                    </a:gridCol>
                  </a:tblGrid>
                  <a:tr h="365760">
                    <a:tc>
                      <a:txBody>
                        <a:bodyPr/>
                        <a:lstStyle/>
                        <a:p>
                          <a:endParaRPr lang="zh-CN"/>
                        </a:p>
                      </a:txBody>
                      <a:tcPr>
                        <a:blipFill>
                          <a:blip r:embed="rId8"/>
                          <a:stretch>
                            <a:fillRect l="-1515" t="-1667" r="-409091" b="-405000"/>
                          </a:stretch>
                        </a:blipFill>
                      </a:tcPr>
                    </a:tc>
                    <a:tc>
                      <a:txBody>
                        <a:bodyPr/>
                        <a:lstStyle/>
                        <a:p>
                          <a:endParaRPr lang="zh-CN"/>
                        </a:p>
                      </a:txBody>
                      <a:tcPr>
                        <a:blipFill>
                          <a:blip r:embed="rId8"/>
                          <a:stretch>
                            <a:fillRect l="-100000" t="-1667" r="-302985" b="-405000"/>
                          </a:stretch>
                        </a:blipFill>
                      </a:tcPr>
                    </a:tc>
                    <a:tc>
                      <a:txBody>
                        <a:bodyPr/>
                        <a:lstStyle/>
                        <a:p>
                          <a:endParaRPr lang="zh-CN"/>
                        </a:p>
                      </a:txBody>
                      <a:tcPr>
                        <a:blipFill>
                          <a:blip r:embed="rId8"/>
                          <a:stretch>
                            <a:fillRect l="-203030" t="-1667" r="-207576" b="-405000"/>
                          </a:stretch>
                        </a:blipFill>
                      </a:tcPr>
                    </a:tc>
                    <a:tc>
                      <a:txBody>
                        <a:bodyPr/>
                        <a:lstStyle/>
                        <a:p>
                          <a:endParaRPr lang="zh-CN"/>
                        </a:p>
                      </a:txBody>
                      <a:tcPr>
                        <a:blipFill>
                          <a:blip r:embed="rId8"/>
                          <a:stretch>
                            <a:fillRect l="-298507" t="-1667" r="-104478" b="-405000"/>
                          </a:stretch>
                        </a:blipFill>
                      </a:tcPr>
                    </a:tc>
                    <a:tc>
                      <a:txBody>
                        <a:bodyPr/>
                        <a:lstStyle/>
                        <a:p>
                          <a:endParaRPr lang="zh-CN"/>
                        </a:p>
                      </a:txBody>
                      <a:tcPr>
                        <a:blipFill>
                          <a:blip r:embed="rId8"/>
                          <a:stretch>
                            <a:fillRect l="-404545" t="-1667" r="-6061" b="-405000"/>
                          </a:stretch>
                        </a:blipFill>
                      </a:tcPr>
                    </a:tc>
                    <a:extLst>
                      <a:ext uri="{0D108BD9-81ED-4DB2-BD59-A6C34878D82A}">
                        <a16:rowId xmlns:a16="http://schemas.microsoft.com/office/drawing/2014/main" val="312316651"/>
                      </a:ext>
                    </a:extLst>
                  </a:tr>
                  <a:tr h="365760">
                    <a:tc>
                      <a:txBody>
                        <a:bodyPr/>
                        <a:lstStyle/>
                        <a:p>
                          <a:endParaRPr lang="zh-CN"/>
                        </a:p>
                      </a:txBody>
                      <a:tcPr>
                        <a:blipFill>
                          <a:blip r:embed="rId8"/>
                          <a:stretch>
                            <a:fillRect l="-1515" t="-101667" r="-409091" b="-305000"/>
                          </a:stretch>
                        </a:blipFill>
                      </a:tcPr>
                    </a:tc>
                    <a:tc>
                      <a:txBody>
                        <a:bodyPr/>
                        <a:lstStyle/>
                        <a:p>
                          <a:endParaRPr lang="zh-CN"/>
                        </a:p>
                      </a:txBody>
                      <a:tcPr>
                        <a:blipFill>
                          <a:blip r:embed="rId8"/>
                          <a:stretch>
                            <a:fillRect l="-100000" t="-101667" r="-302985" b="-305000"/>
                          </a:stretch>
                        </a:blipFill>
                      </a:tcPr>
                    </a:tc>
                    <a:tc>
                      <a:txBody>
                        <a:bodyPr/>
                        <a:lstStyle/>
                        <a:p>
                          <a:endParaRPr lang="zh-CN"/>
                        </a:p>
                      </a:txBody>
                      <a:tcPr>
                        <a:blipFill>
                          <a:blip r:embed="rId8"/>
                          <a:stretch>
                            <a:fillRect l="-203030" t="-101667" r="-207576" b="-305000"/>
                          </a:stretch>
                        </a:blipFill>
                      </a:tcPr>
                    </a:tc>
                    <a:tc>
                      <a:txBody>
                        <a:bodyPr/>
                        <a:lstStyle/>
                        <a:p>
                          <a:endParaRPr lang="zh-CN"/>
                        </a:p>
                      </a:txBody>
                      <a:tcPr>
                        <a:blipFill>
                          <a:blip r:embed="rId8"/>
                          <a:stretch>
                            <a:fillRect l="-298507" t="-101667" r="-104478" b="-305000"/>
                          </a:stretch>
                        </a:blipFill>
                      </a:tcPr>
                    </a:tc>
                    <a:tc>
                      <a:txBody>
                        <a:bodyPr/>
                        <a:lstStyle/>
                        <a:p>
                          <a:endParaRPr lang="zh-CN"/>
                        </a:p>
                      </a:txBody>
                      <a:tcPr>
                        <a:blipFill>
                          <a:blip r:embed="rId8"/>
                          <a:stretch>
                            <a:fillRect l="-404545" t="-101667" r="-6061" b="-305000"/>
                          </a:stretch>
                        </a:blipFill>
                      </a:tcPr>
                    </a:tc>
                    <a:extLst>
                      <a:ext uri="{0D108BD9-81ED-4DB2-BD59-A6C34878D82A}">
                        <a16:rowId xmlns:a16="http://schemas.microsoft.com/office/drawing/2014/main" val="3864572849"/>
                      </a:ext>
                    </a:extLst>
                  </a:tr>
                  <a:tr h="365760">
                    <a:tc>
                      <a:txBody>
                        <a:bodyPr/>
                        <a:lstStyle/>
                        <a:p>
                          <a:endParaRPr lang="zh-CN"/>
                        </a:p>
                      </a:txBody>
                      <a:tcPr>
                        <a:blipFill>
                          <a:blip r:embed="rId8"/>
                          <a:stretch>
                            <a:fillRect l="-1515" t="-198361" r="-409091" b="-200000"/>
                          </a:stretch>
                        </a:blipFill>
                      </a:tcPr>
                    </a:tc>
                    <a:tc>
                      <a:txBody>
                        <a:bodyPr/>
                        <a:lstStyle/>
                        <a:p>
                          <a:endParaRPr lang="zh-CN"/>
                        </a:p>
                      </a:txBody>
                      <a:tcPr>
                        <a:blipFill>
                          <a:blip r:embed="rId8"/>
                          <a:stretch>
                            <a:fillRect l="-100000" t="-198361" r="-302985" b="-200000"/>
                          </a:stretch>
                        </a:blipFill>
                      </a:tcPr>
                    </a:tc>
                    <a:tc>
                      <a:txBody>
                        <a:bodyPr/>
                        <a:lstStyle/>
                        <a:p>
                          <a:endParaRPr lang="zh-CN"/>
                        </a:p>
                      </a:txBody>
                      <a:tcPr>
                        <a:blipFill>
                          <a:blip r:embed="rId8"/>
                          <a:stretch>
                            <a:fillRect l="-203030" t="-198361" r="-207576" b="-200000"/>
                          </a:stretch>
                        </a:blipFill>
                      </a:tcPr>
                    </a:tc>
                    <a:tc>
                      <a:txBody>
                        <a:bodyPr/>
                        <a:lstStyle/>
                        <a:p>
                          <a:endParaRPr lang="zh-CN"/>
                        </a:p>
                      </a:txBody>
                      <a:tcPr>
                        <a:blipFill>
                          <a:blip r:embed="rId8"/>
                          <a:stretch>
                            <a:fillRect l="-298507" t="-198361" r="-104478" b="-200000"/>
                          </a:stretch>
                        </a:blipFill>
                      </a:tcPr>
                    </a:tc>
                    <a:tc>
                      <a:txBody>
                        <a:bodyPr/>
                        <a:lstStyle/>
                        <a:p>
                          <a:endParaRPr lang="zh-CN"/>
                        </a:p>
                      </a:txBody>
                      <a:tcPr>
                        <a:blipFill>
                          <a:blip r:embed="rId8"/>
                          <a:stretch>
                            <a:fillRect l="-404545" t="-198361" r="-6061" b="-200000"/>
                          </a:stretch>
                        </a:blipFill>
                      </a:tcPr>
                    </a:tc>
                    <a:extLst>
                      <a:ext uri="{0D108BD9-81ED-4DB2-BD59-A6C34878D82A}">
                        <a16:rowId xmlns:a16="http://schemas.microsoft.com/office/drawing/2014/main" val="2912559039"/>
                      </a:ext>
                    </a:extLst>
                  </a:tr>
                  <a:tr h="365760">
                    <a:tc>
                      <a:txBody>
                        <a:bodyPr/>
                        <a:lstStyle/>
                        <a:p>
                          <a:endParaRPr lang="zh-CN"/>
                        </a:p>
                      </a:txBody>
                      <a:tcPr>
                        <a:blipFill>
                          <a:blip r:embed="rId8"/>
                          <a:stretch>
                            <a:fillRect l="-1515" t="-303333" r="-409091" b="-103333"/>
                          </a:stretch>
                        </a:blipFill>
                      </a:tcPr>
                    </a:tc>
                    <a:tc>
                      <a:txBody>
                        <a:bodyPr/>
                        <a:lstStyle/>
                        <a:p>
                          <a:endParaRPr lang="zh-CN"/>
                        </a:p>
                      </a:txBody>
                      <a:tcPr>
                        <a:blipFill>
                          <a:blip r:embed="rId8"/>
                          <a:stretch>
                            <a:fillRect l="-100000" t="-303333" r="-302985" b="-103333"/>
                          </a:stretch>
                        </a:blipFill>
                      </a:tcPr>
                    </a:tc>
                    <a:tc>
                      <a:txBody>
                        <a:bodyPr/>
                        <a:lstStyle/>
                        <a:p>
                          <a:endParaRPr lang="zh-CN"/>
                        </a:p>
                      </a:txBody>
                      <a:tcPr>
                        <a:blipFill>
                          <a:blip r:embed="rId8"/>
                          <a:stretch>
                            <a:fillRect l="-203030" t="-303333" r="-207576" b="-103333"/>
                          </a:stretch>
                        </a:blipFill>
                      </a:tcPr>
                    </a:tc>
                    <a:tc>
                      <a:txBody>
                        <a:bodyPr/>
                        <a:lstStyle/>
                        <a:p>
                          <a:endParaRPr lang="zh-CN"/>
                        </a:p>
                      </a:txBody>
                      <a:tcPr>
                        <a:blipFill>
                          <a:blip r:embed="rId8"/>
                          <a:stretch>
                            <a:fillRect l="-298507" t="-303333" r="-104478" b="-103333"/>
                          </a:stretch>
                        </a:blipFill>
                      </a:tcPr>
                    </a:tc>
                    <a:tc>
                      <a:txBody>
                        <a:bodyPr/>
                        <a:lstStyle/>
                        <a:p>
                          <a:endParaRPr lang="zh-CN"/>
                        </a:p>
                      </a:txBody>
                      <a:tcPr>
                        <a:blipFill>
                          <a:blip r:embed="rId8"/>
                          <a:stretch>
                            <a:fillRect l="-404545" t="-303333" r="-6061" b="-103333"/>
                          </a:stretch>
                        </a:blipFill>
                      </a:tcPr>
                    </a:tc>
                    <a:extLst>
                      <a:ext uri="{0D108BD9-81ED-4DB2-BD59-A6C34878D82A}">
                        <a16:rowId xmlns:a16="http://schemas.microsoft.com/office/drawing/2014/main" val="1438018108"/>
                      </a:ext>
                    </a:extLst>
                  </a:tr>
                  <a:tr h="365760">
                    <a:tc>
                      <a:txBody>
                        <a:bodyPr/>
                        <a:lstStyle/>
                        <a:p>
                          <a:endParaRPr lang="zh-CN"/>
                        </a:p>
                      </a:txBody>
                      <a:tcPr>
                        <a:blipFill>
                          <a:blip r:embed="rId8"/>
                          <a:stretch>
                            <a:fillRect l="-1515" t="-403333" r="-409091" b="-3333"/>
                          </a:stretch>
                        </a:blipFill>
                      </a:tcPr>
                    </a:tc>
                    <a:tc>
                      <a:txBody>
                        <a:bodyPr/>
                        <a:lstStyle/>
                        <a:p>
                          <a:endParaRPr lang="zh-CN"/>
                        </a:p>
                      </a:txBody>
                      <a:tcPr>
                        <a:blipFill>
                          <a:blip r:embed="rId8"/>
                          <a:stretch>
                            <a:fillRect l="-100000" t="-403333" r="-302985" b="-3333"/>
                          </a:stretch>
                        </a:blipFill>
                      </a:tcPr>
                    </a:tc>
                    <a:tc>
                      <a:txBody>
                        <a:bodyPr/>
                        <a:lstStyle/>
                        <a:p>
                          <a:endParaRPr lang="zh-CN"/>
                        </a:p>
                      </a:txBody>
                      <a:tcPr>
                        <a:blipFill>
                          <a:blip r:embed="rId8"/>
                          <a:stretch>
                            <a:fillRect l="-203030" t="-403333" r="-207576" b="-3333"/>
                          </a:stretch>
                        </a:blipFill>
                      </a:tcPr>
                    </a:tc>
                    <a:tc>
                      <a:txBody>
                        <a:bodyPr/>
                        <a:lstStyle/>
                        <a:p>
                          <a:endParaRPr lang="zh-CN"/>
                        </a:p>
                      </a:txBody>
                      <a:tcPr>
                        <a:blipFill>
                          <a:blip r:embed="rId8"/>
                          <a:stretch>
                            <a:fillRect l="-298507" t="-403333" r="-104478" b="-3333"/>
                          </a:stretch>
                        </a:blipFill>
                      </a:tcPr>
                    </a:tc>
                    <a:tc>
                      <a:txBody>
                        <a:bodyPr/>
                        <a:lstStyle/>
                        <a:p>
                          <a:endParaRPr lang="zh-CN"/>
                        </a:p>
                      </a:txBody>
                      <a:tcPr>
                        <a:blipFill>
                          <a:blip r:embed="rId8"/>
                          <a:stretch>
                            <a:fillRect l="-404545" t="-403333" r="-6061" b="-3333"/>
                          </a:stretch>
                        </a:blipFill>
                      </a:tcPr>
                    </a:tc>
                    <a:extLst>
                      <a:ext uri="{0D108BD9-81ED-4DB2-BD59-A6C34878D82A}">
                        <a16:rowId xmlns:a16="http://schemas.microsoft.com/office/drawing/2014/main" val="2456321285"/>
                      </a:ext>
                    </a:extLst>
                  </a:tr>
                </a:tbl>
              </a:graphicData>
            </a:graphic>
          </p:graphicFrame>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78F2BEC4-E63F-446D-9352-2A8AD6A212B1}"/>
                  </a:ext>
                </a:extLst>
              </p:cNvPr>
              <p:cNvSpPr txBox="1"/>
              <p:nvPr/>
            </p:nvSpPr>
            <p:spPr>
              <a:xfrm>
                <a:off x="6263169" y="3548904"/>
                <a:ext cx="4737036" cy="400110"/>
              </a:xfrm>
              <a:prstGeom prst="rect">
                <a:avLst/>
              </a:prstGeom>
              <a:solidFill>
                <a:srgbClr val="E5EFE5"/>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克莱因四元群，</a:t>
                </a:r>
                <a14:m>
                  <m:oMath xmlns:m="http://schemas.openxmlformats.org/officeDocument/2006/math">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𝑲</m:t>
                        </m:r>
                      </m:e>
                      <m:sub>
                        <m:r>
                          <a:rPr lang="en-US" altLang="zh-CN" sz="2000" b="1" i="1" smtClean="0">
                            <a:solidFill>
                              <a:srgbClr val="002060"/>
                            </a:solidFill>
                            <a:latin typeface="Cambria Math" panose="02040503050406030204" pitchFamily="18" charset="0"/>
                            <a:ea typeface="楷体" panose="02010609060101010101" pitchFamily="49" charset="-122"/>
                          </a:rPr>
                          <m:t>𝟒</m:t>
                        </m:r>
                      </m:sub>
                    </m:sSub>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𝒆</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𝒄</m:t>
                    </m:r>
                    <m:r>
                      <a:rPr lang="en-US" altLang="zh-CN" sz="2000" b="1" i="1" smtClean="0">
                        <a:solidFill>
                          <a:srgbClr val="002060"/>
                        </a:solidFill>
                        <a:latin typeface="Cambria Math" panose="02040503050406030204" pitchFamily="18" charset="0"/>
                      </a:rPr>
                      <m:t>}</m:t>
                    </m:r>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18" name="文本框 17">
                <a:extLst>
                  <a:ext uri="{FF2B5EF4-FFF2-40B4-BE49-F238E27FC236}">
                    <a16:creationId xmlns:a16="http://schemas.microsoft.com/office/drawing/2014/main" id="{78F2BEC4-E63F-446D-9352-2A8AD6A212B1}"/>
                  </a:ext>
                </a:extLst>
              </p:cNvPr>
              <p:cNvSpPr txBox="1">
                <a:spLocks noRot="1" noChangeAspect="1" noMove="1" noResize="1" noEditPoints="1" noAdjustHandles="1" noChangeArrowheads="1" noChangeShapeType="1" noTextEdit="1"/>
              </p:cNvSpPr>
              <p:nvPr/>
            </p:nvSpPr>
            <p:spPr>
              <a:xfrm>
                <a:off x="6263169" y="3548904"/>
                <a:ext cx="4737036" cy="400110"/>
              </a:xfrm>
              <a:prstGeom prst="rect">
                <a:avLst/>
              </a:prstGeom>
              <a:blipFill>
                <a:blip r:embed="rId9"/>
                <a:stretch>
                  <a:fillRect l="-1287" t="-10606" b="-22727"/>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3A8AA067-84D1-4173-B280-4C803795F9A4}"/>
              </a:ext>
            </a:extLst>
          </p:cNvPr>
          <p:cNvSpPr txBox="1"/>
          <p:nvPr/>
        </p:nvSpPr>
        <p:spPr>
          <a:xfrm>
            <a:off x="6373179" y="4218024"/>
            <a:ext cx="2272101" cy="1769843"/>
          </a:xfrm>
          <a:prstGeom prst="rect">
            <a:avLst/>
          </a:prstGeom>
          <a:solidFill>
            <a:schemeClr val="accent4">
              <a:lumMod val="20000"/>
              <a:lumOff val="80000"/>
            </a:schemeClr>
          </a:solidFill>
        </p:spPr>
        <p:txBody>
          <a:bodyPr wrap="square" rtlCol="0">
            <a:spAutoFit/>
          </a:bodyPr>
          <a:lstStyle/>
          <a:p>
            <a:pPr>
              <a:lnSpc>
                <a:spcPts val="2400"/>
              </a:lnSpc>
              <a:spcBef>
                <a:spcPts val="600"/>
              </a:spcBef>
              <a:spcAft>
                <a:spcPts val="600"/>
              </a:spcAft>
            </a:pPr>
            <a:r>
              <a:rPr lang="zh-CN" altLang="en-US" b="1">
                <a:solidFill>
                  <a:schemeClr val="accent2">
                    <a:lumMod val="50000"/>
                  </a:schemeClr>
                </a:solidFill>
              </a:rPr>
              <a:t>每个元素的的逆元都是它自己</a:t>
            </a:r>
            <a:endParaRPr lang="en-US" altLang="zh-CN" b="1">
              <a:solidFill>
                <a:schemeClr val="accent2">
                  <a:lumMod val="50000"/>
                </a:schemeClr>
              </a:solidFill>
            </a:endParaRPr>
          </a:p>
          <a:p>
            <a:pPr>
              <a:lnSpc>
                <a:spcPts val="2400"/>
              </a:lnSpc>
              <a:spcBef>
                <a:spcPts val="600"/>
              </a:spcBef>
              <a:spcAft>
                <a:spcPts val="600"/>
              </a:spcAft>
            </a:pPr>
            <a:r>
              <a:rPr lang="zh-CN" altLang="en-US" b="1">
                <a:solidFill>
                  <a:schemeClr val="accent2">
                    <a:lumMod val="50000"/>
                  </a:schemeClr>
                </a:solidFill>
              </a:rPr>
              <a:t>任意两个非单位元的不同元素运算结果都等于第三个元素</a:t>
            </a:r>
            <a:endParaRPr lang="en-US" altLang="zh-CN" b="1">
              <a:solidFill>
                <a:schemeClr val="accent2">
                  <a:lumMod val="50000"/>
                </a:schemeClr>
              </a:solidFill>
            </a:endParaRPr>
          </a:p>
        </p:txBody>
      </p:sp>
      <p:cxnSp>
        <p:nvCxnSpPr>
          <p:cNvPr id="4" name="直接连接符 3">
            <a:extLst>
              <a:ext uri="{FF2B5EF4-FFF2-40B4-BE49-F238E27FC236}">
                <a16:creationId xmlns:a16="http://schemas.microsoft.com/office/drawing/2014/main" id="{8321B397-3FFC-46F3-93F9-465D821ED02F}"/>
              </a:ext>
            </a:extLst>
          </p:cNvPr>
          <p:cNvCxnSpPr/>
          <p:nvPr/>
        </p:nvCxnSpPr>
        <p:spPr>
          <a:xfrm>
            <a:off x="264861" y="3429000"/>
            <a:ext cx="11351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71A1B500-F26E-48A9-82A4-9DDDD61167EF}"/>
              </a:ext>
            </a:extLst>
          </p:cNvPr>
          <p:cNvCxnSpPr/>
          <p:nvPr/>
        </p:nvCxnSpPr>
        <p:spPr>
          <a:xfrm>
            <a:off x="6095999" y="3429000"/>
            <a:ext cx="0" cy="28015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23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群的定义与基本性质</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代数结构</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  群与子群基础知识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2024</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3</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9</a:t>
            </a:fld>
            <a:r>
              <a:rPr lang="en-US" altLang="zh-CN">
                <a:latin typeface="Arial" panose="020B0604020202020204" pitchFamily="34" charset="0"/>
                <a:ea typeface="楷体" panose="02010609060101010101" pitchFamily="49" charset="-122"/>
                <a:cs typeface="Arial" panose="020B0604020202020204" pitchFamily="34" charset="0"/>
              </a:rPr>
              <a:t>/39</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群的更具体例子</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B759728-BEA8-49ED-BA0A-28FBC70A2EF0}"/>
                  </a:ext>
                </a:extLst>
              </p:cNvPr>
              <p:cNvSpPr txBox="1"/>
              <p:nvPr/>
            </p:nvSpPr>
            <p:spPr>
              <a:xfrm>
                <a:off x="922072" y="1474635"/>
                <a:ext cx="10347854" cy="400110"/>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集合</a:t>
                </a:r>
                <a14:m>
                  <m:oMath xmlns:m="http://schemas.openxmlformats.org/officeDocument/2006/math">
                    <m:r>
                      <a:rPr lang="en-US" altLang="zh-CN" sz="2000" b="1" i="1" smtClean="0">
                        <a:solidFill>
                          <a:srgbClr val="002060"/>
                        </a:solidFill>
                        <a:latin typeface="Cambria Math" panose="02040503050406030204" pitchFamily="18" charset="0"/>
                      </a:rPr>
                      <m:t>𝑺</m:t>
                    </m:r>
                    <m:r>
                      <a:rPr lang="en-US" altLang="zh-CN" sz="2000" b="1" i="1" smtClean="0">
                        <a:solidFill>
                          <a:srgbClr val="002060"/>
                        </a:solidFill>
                        <a:latin typeface="Cambria Math" panose="02040503050406030204" pitchFamily="18" charset="0"/>
                      </a:rPr>
                      <m:t>=</m:t>
                    </m:r>
                    <m:d>
                      <m:dPr>
                        <m:begChr m:val="{"/>
                        <m:endChr m:val="}"/>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𝟐</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𝟑</m:t>
                        </m:r>
                      </m:e>
                    </m:d>
                  </m:oMath>
                </a14:m>
                <a:r>
                  <a:rPr lang="zh-CN" altLang="en-US" sz="2000" b="1">
                    <a:solidFill>
                      <a:srgbClr val="002060"/>
                    </a:solidFill>
                    <a:latin typeface="楷体" panose="02010609060101010101" pitchFamily="49" charset="-122"/>
                    <a:ea typeface="楷体" panose="02010609060101010101" pitchFamily="49" charset="-122"/>
                  </a:rPr>
                  <a:t>，集合</a:t>
                </a:r>
                <a14:m>
                  <m:oMath xmlns:m="http://schemas.openxmlformats.org/officeDocument/2006/math">
                    <m:r>
                      <a:rPr lang="en-US" altLang="zh-CN" sz="2000" b="1" i="1" smtClean="0">
                        <a:solidFill>
                          <a:srgbClr val="002060"/>
                        </a:solidFill>
                        <a:latin typeface="Cambria Math" panose="02040503050406030204" pitchFamily="18" charset="0"/>
                      </a:rPr>
                      <m:t>𝑺</m:t>
                    </m:r>
                  </m:oMath>
                </a14:m>
                <a:r>
                  <a:rPr lang="zh-CN" altLang="en-US" sz="2000" b="1">
                    <a:solidFill>
                      <a:srgbClr val="002060"/>
                    </a:solidFill>
                    <a:latin typeface="楷体" panose="02010609060101010101" pitchFamily="49" charset="-122"/>
                    <a:ea typeface="楷体" panose="02010609060101010101" pitchFamily="49" charset="-122"/>
                  </a:rPr>
                  <a:t>上的双函数构成的集合</a:t>
                </a:r>
                <a14:m>
                  <m:oMath xmlns:m="http://schemas.openxmlformats.org/officeDocument/2006/math">
                    <m:r>
                      <a:rPr lang="en-US" altLang="zh-CN" sz="2000" b="1" i="1" smtClean="0">
                        <a:solidFill>
                          <a:srgbClr val="002060"/>
                        </a:solidFill>
                        <a:latin typeface="Cambria Math" panose="02040503050406030204" pitchFamily="18" charset="0"/>
                      </a:rPr>
                      <m:t>𝑮</m:t>
                    </m:r>
                    <m:r>
                      <a:rPr lang="en-US" altLang="zh-CN" sz="2000" b="1" i="1" smtClean="0">
                        <a:solidFill>
                          <a:srgbClr val="002060"/>
                        </a:solidFill>
                        <a:latin typeface="Cambria Math" panose="02040503050406030204" pitchFamily="18" charset="0"/>
                      </a:rPr>
                      <m:t>=</m:t>
                    </m:r>
                    <m:d>
                      <m:dPr>
                        <m:begChr m:val="{"/>
                        <m:endChr m:val="}"/>
                        <m:ctrlPr>
                          <a:rPr lang="en-US" altLang="zh-CN" sz="2000" b="1" i="1" smtClean="0">
                            <a:solidFill>
                              <a:srgbClr val="002060"/>
                            </a:solidFill>
                            <a:latin typeface="Cambria Math" panose="02040503050406030204" pitchFamily="18" charset="0"/>
                          </a:rPr>
                        </m:ctrlPr>
                      </m:dPr>
                      <m:e>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𝒇</m:t>
                            </m:r>
                          </m:e>
                          <m:sub>
                            <m:r>
                              <a:rPr lang="en-US" altLang="zh-CN" sz="2000" b="1" i="1" smtClean="0">
                                <a:solidFill>
                                  <a:srgbClr val="002060"/>
                                </a:solidFill>
                                <a:latin typeface="Cambria Math" panose="02040503050406030204" pitchFamily="18" charset="0"/>
                              </a:rPr>
                              <m:t>𝟏</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𝒇</m:t>
                            </m:r>
                          </m:e>
                          <m:sub>
                            <m:r>
                              <a:rPr lang="en-US" altLang="zh-CN" sz="2000" b="1" i="1" smtClean="0">
                                <a:solidFill>
                                  <a:srgbClr val="002060"/>
                                </a:solidFill>
                                <a:latin typeface="Cambria Math" panose="02040503050406030204" pitchFamily="18" charset="0"/>
                              </a:rPr>
                              <m:t>𝟐</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𝒇</m:t>
                            </m:r>
                          </m:e>
                          <m:sub>
                            <m:r>
                              <a:rPr lang="en-US" altLang="zh-CN" sz="2000" b="1" i="1" smtClean="0">
                                <a:solidFill>
                                  <a:srgbClr val="002060"/>
                                </a:solidFill>
                                <a:latin typeface="Cambria Math" panose="02040503050406030204" pitchFamily="18" charset="0"/>
                              </a:rPr>
                              <m:t>𝟑</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𝒇</m:t>
                            </m:r>
                          </m:e>
                          <m:sub>
                            <m:r>
                              <a:rPr lang="en-US" altLang="zh-CN" sz="2000" b="1" i="1" smtClean="0">
                                <a:solidFill>
                                  <a:srgbClr val="002060"/>
                                </a:solidFill>
                                <a:latin typeface="Cambria Math" panose="02040503050406030204" pitchFamily="18" charset="0"/>
                              </a:rPr>
                              <m:t>𝟒</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𝒇</m:t>
                            </m:r>
                          </m:e>
                          <m:sub>
                            <m:r>
                              <a:rPr lang="en-US" altLang="zh-CN" sz="2000" b="1" i="1" smtClean="0">
                                <a:solidFill>
                                  <a:srgbClr val="002060"/>
                                </a:solidFill>
                                <a:latin typeface="Cambria Math" panose="02040503050406030204" pitchFamily="18" charset="0"/>
                              </a:rPr>
                              <m:t>𝟓</m:t>
                            </m:r>
                          </m:sub>
                        </m:sSub>
                        <m:r>
                          <a:rPr lang="en-US" altLang="zh-CN" sz="2000" b="1" i="1" smtClean="0">
                            <a:solidFill>
                              <a:srgbClr val="002060"/>
                            </a:solidFill>
                            <a:latin typeface="Cambria Math" panose="02040503050406030204" pitchFamily="18" charset="0"/>
                          </a:rPr>
                          <m:t>,</m:t>
                        </m:r>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𝒇</m:t>
                            </m:r>
                          </m:e>
                          <m:sub>
                            <m:r>
                              <a:rPr lang="en-US" altLang="zh-CN" sz="2000" b="1" i="1" smtClean="0">
                                <a:solidFill>
                                  <a:srgbClr val="002060"/>
                                </a:solidFill>
                                <a:latin typeface="Cambria Math" panose="02040503050406030204" pitchFamily="18" charset="0"/>
                              </a:rPr>
                              <m:t>𝟔</m:t>
                            </m:r>
                          </m:sub>
                        </m:sSub>
                      </m:e>
                    </m:d>
                  </m:oMath>
                </a14:m>
                <a:r>
                  <a:rPr lang="zh-CN" altLang="en-US" sz="2000" b="1">
                    <a:solidFill>
                      <a:srgbClr val="002060"/>
                    </a:solidFill>
                    <a:latin typeface="楷体" panose="02010609060101010101" pitchFamily="49" charset="-122"/>
                    <a:ea typeface="楷体" panose="02010609060101010101" pitchFamily="49" charset="-122"/>
                  </a:rPr>
                  <a:t>与函数复合构成群</a:t>
                </a:r>
              </a:p>
            </p:txBody>
          </p:sp>
        </mc:Choice>
        <mc:Fallback xmlns="">
          <p:sp>
            <p:nvSpPr>
              <p:cNvPr id="3" name="文本框 2">
                <a:extLst>
                  <a:ext uri="{FF2B5EF4-FFF2-40B4-BE49-F238E27FC236}">
                    <a16:creationId xmlns:a16="http://schemas.microsoft.com/office/drawing/2014/main" id="{0B759728-BEA8-49ED-BA0A-28FBC70A2EF0}"/>
                  </a:ext>
                </a:extLst>
              </p:cNvPr>
              <p:cNvSpPr txBox="1">
                <a:spLocks noRot="1" noChangeAspect="1" noMove="1" noResize="1" noEditPoints="1" noAdjustHandles="1" noChangeArrowheads="1" noChangeShapeType="1" noTextEdit="1"/>
              </p:cNvSpPr>
              <p:nvPr/>
            </p:nvSpPr>
            <p:spPr>
              <a:xfrm>
                <a:off x="922072" y="1474635"/>
                <a:ext cx="10347854" cy="400110"/>
              </a:xfrm>
              <a:prstGeom prst="rect">
                <a:avLst/>
              </a:prstGeom>
              <a:blipFill>
                <a:blip r:embed="rId2"/>
                <a:stretch>
                  <a:fillRect l="-589" t="-12121"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6" name="表格 15">
                <a:extLst>
                  <a:ext uri="{FF2B5EF4-FFF2-40B4-BE49-F238E27FC236}">
                    <a16:creationId xmlns:a16="http://schemas.microsoft.com/office/drawing/2014/main" id="{D6E37A24-975A-4D4D-86CD-CDA8644E13C3}"/>
                  </a:ext>
                </a:extLst>
              </p:cNvPr>
              <p:cNvGraphicFramePr>
                <a:graphicFrameLocks noGrp="1"/>
              </p:cNvGraphicFramePr>
              <p:nvPr>
                <p:extLst>
                  <p:ext uri="{D42A27DB-BD31-4B8C-83A1-F6EECF244321}">
                    <p14:modId xmlns:p14="http://schemas.microsoft.com/office/powerpoint/2010/main" val="4136154327"/>
                  </p:ext>
                </p:extLst>
              </p:nvPr>
            </p:nvGraphicFramePr>
            <p:xfrm>
              <a:off x="2006174" y="2127604"/>
              <a:ext cx="2083652" cy="2560320"/>
            </p:xfrm>
            <a:graphic>
              <a:graphicData uri="http://schemas.openxmlformats.org/drawingml/2006/table">
                <a:tbl>
                  <a:tblPr firstRow="1" firstCol="1" bandRow="1">
                    <a:tableStyleId>{21E4AEA4-8DFA-4A89-87EB-49C32662AFE0}</a:tableStyleId>
                  </a:tblPr>
                  <a:tblGrid>
                    <a:gridCol w="520913">
                      <a:extLst>
                        <a:ext uri="{9D8B030D-6E8A-4147-A177-3AD203B41FA5}">
                          <a16:colId xmlns:a16="http://schemas.microsoft.com/office/drawing/2014/main" val="2518866690"/>
                        </a:ext>
                      </a:extLst>
                    </a:gridCol>
                    <a:gridCol w="520913">
                      <a:extLst>
                        <a:ext uri="{9D8B030D-6E8A-4147-A177-3AD203B41FA5}">
                          <a16:colId xmlns:a16="http://schemas.microsoft.com/office/drawing/2014/main" val="447392825"/>
                        </a:ext>
                      </a:extLst>
                    </a:gridCol>
                    <a:gridCol w="520913">
                      <a:extLst>
                        <a:ext uri="{9D8B030D-6E8A-4147-A177-3AD203B41FA5}">
                          <a16:colId xmlns:a16="http://schemas.microsoft.com/office/drawing/2014/main" val="1300589612"/>
                        </a:ext>
                      </a:extLst>
                    </a:gridCol>
                    <a:gridCol w="520913">
                      <a:extLst>
                        <a:ext uri="{9D8B030D-6E8A-4147-A177-3AD203B41FA5}">
                          <a16:colId xmlns:a16="http://schemas.microsoft.com/office/drawing/2014/main" val="1130558464"/>
                        </a:ext>
                      </a:extLst>
                    </a:gridCol>
                  </a:tblGrid>
                  <a:tr h="330000">
                    <a:tc>
                      <a:txBody>
                        <a:bodyPr/>
                        <a:lstStyle/>
                        <a:p>
                          <a:endParaRPr lang="zh-CN" altLang="en-US" sz="1800"/>
                        </a:p>
                      </a:txBody>
                      <a:tcPr>
                        <a:solidFill>
                          <a:schemeClr val="accent2">
                            <a:lumMod val="50000"/>
                          </a:schemeClr>
                        </a:solidFill>
                      </a:tcPr>
                    </a:tc>
                    <a:tc>
                      <a:txBody>
                        <a:bodyPr/>
                        <a:lstStyle/>
                        <a:p>
                          <a:pPr algn="ctr"/>
                          <a:r>
                            <a:rPr lang="en-US" altLang="zh-CN" sz="1800">
                              <a:solidFill>
                                <a:schemeClr val="bg1"/>
                              </a:solidFill>
                            </a:rPr>
                            <a:t>1</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2</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3</a:t>
                          </a:r>
                          <a:endParaRPr lang="zh-CN" altLang="en-US" sz="18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i="1" smtClean="0">
                                        <a:latin typeface="Cambria Math" panose="02040503050406030204" pitchFamily="18" charset="0"/>
                                      </a:rPr>
                                      <m:t>1</m:t>
                                    </m:r>
                                  </m:sub>
                                </m:sSub>
                              </m:oMath>
                            </m:oMathPara>
                          </a14:m>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extLst>
                      <a:ext uri="{0D108BD9-81ED-4DB2-BD59-A6C34878D82A}">
                        <a16:rowId xmlns:a16="http://schemas.microsoft.com/office/drawing/2014/main" val="2935625599"/>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b="1" i="1" smtClean="0">
                                        <a:latin typeface="Cambria Math" panose="02040503050406030204" pitchFamily="18" charset="0"/>
                                      </a:rPr>
                                      <m:t>𝟐</m:t>
                                    </m:r>
                                  </m:sub>
                                </m:sSub>
                              </m:oMath>
                            </m:oMathPara>
                          </a14:m>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extLst>
                      <a:ext uri="{0D108BD9-81ED-4DB2-BD59-A6C34878D82A}">
                        <a16:rowId xmlns:a16="http://schemas.microsoft.com/office/drawing/2014/main" val="3864572849"/>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b="1" i="1" smtClean="0">
                                        <a:latin typeface="Cambria Math" panose="02040503050406030204" pitchFamily="18" charset="0"/>
                                      </a:rPr>
                                      <m:t>𝟑</m:t>
                                    </m:r>
                                  </m:sub>
                                </m:sSub>
                              </m:oMath>
                            </m:oMathPara>
                          </a14:m>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extLst>
                      <a:ext uri="{0D108BD9-81ED-4DB2-BD59-A6C34878D82A}">
                        <a16:rowId xmlns:a16="http://schemas.microsoft.com/office/drawing/2014/main" val="2912559039"/>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b="1" i="1" smtClean="0">
                                        <a:latin typeface="Cambria Math" panose="02040503050406030204" pitchFamily="18" charset="0"/>
                                      </a:rPr>
                                      <m:t>𝟒</m:t>
                                    </m:r>
                                  </m:sub>
                                </m:sSub>
                              </m:oMath>
                            </m:oMathPara>
                          </a14:m>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extLst>
                      <a:ext uri="{0D108BD9-81ED-4DB2-BD59-A6C34878D82A}">
                        <a16:rowId xmlns:a16="http://schemas.microsoft.com/office/drawing/2014/main" val="1438018108"/>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b="1" i="1" smtClean="0">
                                        <a:latin typeface="Cambria Math" panose="02040503050406030204" pitchFamily="18" charset="0"/>
                                      </a:rPr>
                                      <m:t>𝟓</m:t>
                                    </m:r>
                                  </m:sub>
                                </m:sSub>
                              </m:oMath>
                            </m:oMathPara>
                          </a14:m>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extLst>
                      <a:ext uri="{0D108BD9-81ED-4DB2-BD59-A6C34878D82A}">
                        <a16:rowId xmlns:a16="http://schemas.microsoft.com/office/drawing/2014/main" val="2456321285"/>
                      </a:ext>
                    </a:extLst>
                  </a:tr>
                  <a:tr h="33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b="1" i="1" smtClean="0">
                                        <a:latin typeface="Cambria Math" panose="02040503050406030204" pitchFamily="18" charset="0"/>
                                      </a:rPr>
                                      <m:t>𝟔</m:t>
                                    </m:r>
                                  </m:sub>
                                </m:sSub>
                              </m:oMath>
                            </m:oMathPara>
                          </a14:m>
                          <a:endParaRPr lang="zh-CN" altLang="en-US" sz="1800"/>
                        </a:p>
                      </a:txBody>
                      <a:tcPr>
                        <a:solidFill>
                          <a:schemeClr val="accent4">
                            <a:lumMod val="50000"/>
                          </a:schemeClr>
                        </a:solidFill>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extLst>
                      <a:ext uri="{0D108BD9-81ED-4DB2-BD59-A6C34878D82A}">
                        <a16:rowId xmlns:a16="http://schemas.microsoft.com/office/drawing/2014/main" val="2076000754"/>
                      </a:ext>
                    </a:extLst>
                  </a:tr>
                </a:tbl>
              </a:graphicData>
            </a:graphic>
          </p:graphicFrame>
        </mc:Choice>
        <mc:Fallback xmlns="">
          <p:graphicFrame>
            <p:nvGraphicFramePr>
              <p:cNvPr id="16" name="表格 15">
                <a:extLst>
                  <a:ext uri="{FF2B5EF4-FFF2-40B4-BE49-F238E27FC236}">
                    <a16:creationId xmlns:a16="http://schemas.microsoft.com/office/drawing/2014/main" id="{D6E37A24-975A-4D4D-86CD-CDA8644E13C3}"/>
                  </a:ext>
                </a:extLst>
              </p:cNvPr>
              <p:cNvGraphicFramePr>
                <a:graphicFrameLocks noGrp="1"/>
              </p:cNvGraphicFramePr>
              <p:nvPr>
                <p:extLst>
                  <p:ext uri="{D42A27DB-BD31-4B8C-83A1-F6EECF244321}">
                    <p14:modId xmlns:p14="http://schemas.microsoft.com/office/powerpoint/2010/main" val="4136154327"/>
                  </p:ext>
                </p:extLst>
              </p:nvPr>
            </p:nvGraphicFramePr>
            <p:xfrm>
              <a:off x="2006174" y="2127604"/>
              <a:ext cx="2083652" cy="2560320"/>
            </p:xfrm>
            <a:graphic>
              <a:graphicData uri="http://schemas.openxmlformats.org/drawingml/2006/table">
                <a:tbl>
                  <a:tblPr firstRow="1" firstCol="1" bandRow="1">
                    <a:tableStyleId>{21E4AEA4-8DFA-4A89-87EB-49C32662AFE0}</a:tableStyleId>
                  </a:tblPr>
                  <a:tblGrid>
                    <a:gridCol w="520913">
                      <a:extLst>
                        <a:ext uri="{9D8B030D-6E8A-4147-A177-3AD203B41FA5}">
                          <a16:colId xmlns:a16="http://schemas.microsoft.com/office/drawing/2014/main" val="2518866690"/>
                        </a:ext>
                      </a:extLst>
                    </a:gridCol>
                    <a:gridCol w="520913">
                      <a:extLst>
                        <a:ext uri="{9D8B030D-6E8A-4147-A177-3AD203B41FA5}">
                          <a16:colId xmlns:a16="http://schemas.microsoft.com/office/drawing/2014/main" val="447392825"/>
                        </a:ext>
                      </a:extLst>
                    </a:gridCol>
                    <a:gridCol w="520913">
                      <a:extLst>
                        <a:ext uri="{9D8B030D-6E8A-4147-A177-3AD203B41FA5}">
                          <a16:colId xmlns:a16="http://schemas.microsoft.com/office/drawing/2014/main" val="1300589612"/>
                        </a:ext>
                      </a:extLst>
                    </a:gridCol>
                    <a:gridCol w="520913">
                      <a:extLst>
                        <a:ext uri="{9D8B030D-6E8A-4147-A177-3AD203B41FA5}">
                          <a16:colId xmlns:a16="http://schemas.microsoft.com/office/drawing/2014/main" val="1130558464"/>
                        </a:ext>
                      </a:extLst>
                    </a:gridCol>
                  </a:tblGrid>
                  <a:tr h="365760">
                    <a:tc>
                      <a:txBody>
                        <a:bodyPr/>
                        <a:lstStyle/>
                        <a:p>
                          <a:pPr/>
                          <a:endParaRPr lang="zh-CN" altLang="en-US" sz="1800"/>
                        </a:p>
                      </a:txBody>
                      <a:tcPr>
                        <a:solidFill>
                          <a:schemeClr val="accent2">
                            <a:lumMod val="50000"/>
                          </a:schemeClr>
                        </a:solidFill>
                      </a:tcPr>
                    </a:tc>
                    <a:tc>
                      <a:txBody>
                        <a:bodyPr/>
                        <a:lstStyle/>
                        <a:p>
                          <a:pPr algn="ctr"/>
                          <a:r>
                            <a:rPr lang="en-US" altLang="zh-CN" sz="1800">
                              <a:solidFill>
                                <a:schemeClr val="bg1"/>
                              </a:solidFill>
                            </a:rPr>
                            <a:t>1</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2</a:t>
                          </a:r>
                          <a:endParaRPr lang="zh-CN" altLang="en-US" sz="1800">
                            <a:solidFill>
                              <a:schemeClr val="bg1"/>
                            </a:solidFill>
                          </a:endParaRPr>
                        </a:p>
                      </a:txBody>
                      <a:tcPr>
                        <a:solidFill>
                          <a:schemeClr val="accent2">
                            <a:lumMod val="50000"/>
                          </a:schemeClr>
                        </a:solidFill>
                      </a:tcPr>
                    </a:tc>
                    <a:tc>
                      <a:txBody>
                        <a:bodyPr/>
                        <a:lstStyle/>
                        <a:p>
                          <a:pPr algn="ctr"/>
                          <a:r>
                            <a:rPr lang="en-US" altLang="zh-CN" sz="1800">
                              <a:solidFill>
                                <a:schemeClr val="bg1"/>
                              </a:solidFill>
                            </a:rPr>
                            <a:t>3</a:t>
                          </a:r>
                          <a:endParaRPr lang="zh-CN" altLang="en-US" sz="18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65760">
                    <a:tc>
                      <a:txBody>
                        <a:bodyPr/>
                        <a:lstStyle/>
                        <a:p>
                          <a:endParaRPr lang="zh-CN"/>
                        </a:p>
                      </a:txBody>
                      <a:tcPr>
                        <a:blipFill>
                          <a:blip r:embed="rId3"/>
                          <a:stretch>
                            <a:fillRect l="-1163" t="-108333" r="-303488" b="-526667"/>
                          </a:stretch>
                        </a:blipFill>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extLst>
                      <a:ext uri="{0D108BD9-81ED-4DB2-BD59-A6C34878D82A}">
                        <a16:rowId xmlns:a16="http://schemas.microsoft.com/office/drawing/2014/main" val="2935625599"/>
                      </a:ext>
                    </a:extLst>
                  </a:tr>
                  <a:tr h="365760">
                    <a:tc>
                      <a:txBody>
                        <a:bodyPr/>
                        <a:lstStyle/>
                        <a:p>
                          <a:endParaRPr lang="zh-CN"/>
                        </a:p>
                      </a:txBody>
                      <a:tcPr>
                        <a:blipFill>
                          <a:blip r:embed="rId3"/>
                          <a:stretch>
                            <a:fillRect l="-1163" t="-208333" r="-303488" b="-426667"/>
                          </a:stretch>
                        </a:blipFill>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extLst>
                      <a:ext uri="{0D108BD9-81ED-4DB2-BD59-A6C34878D82A}">
                        <a16:rowId xmlns:a16="http://schemas.microsoft.com/office/drawing/2014/main" val="3864572849"/>
                      </a:ext>
                    </a:extLst>
                  </a:tr>
                  <a:tr h="365760">
                    <a:tc>
                      <a:txBody>
                        <a:bodyPr/>
                        <a:lstStyle/>
                        <a:p>
                          <a:endParaRPr lang="zh-CN"/>
                        </a:p>
                      </a:txBody>
                      <a:tcPr>
                        <a:blipFill>
                          <a:blip r:embed="rId3"/>
                          <a:stretch>
                            <a:fillRect l="-1163" t="-303279" r="-303488" b="-319672"/>
                          </a:stretch>
                        </a:blipFill>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extLst>
                      <a:ext uri="{0D108BD9-81ED-4DB2-BD59-A6C34878D82A}">
                        <a16:rowId xmlns:a16="http://schemas.microsoft.com/office/drawing/2014/main" val="2912559039"/>
                      </a:ext>
                    </a:extLst>
                  </a:tr>
                  <a:tr h="365760">
                    <a:tc>
                      <a:txBody>
                        <a:bodyPr/>
                        <a:lstStyle/>
                        <a:p>
                          <a:endParaRPr lang="zh-CN"/>
                        </a:p>
                      </a:txBody>
                      <a:tcPr>
                        <a:blipFill>
                          <a:blip r:embed="rId3"/>
                          <a:stretch>
                            <a:fillRect l="-1163" t="-410000" r="-303488" b="-225000"/>
                          </a:stretch>
                        </a:blipFill>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extLst>
                      <a:ext uri="{0D108BD9-81ED-4DB2-BD59-A6C34878D82A}">
                        <a16:rowId xmlns:a16="http://schemas.microsoft.com/office/drawing/2014/main" val="1438018108"/>
                      </a:ext>
                    </a:extLst>
                  </a:tr>
                  <a:tr h="365760">
                    <a:tc>
                      <a:txBody>
                        <a:bodyPr/>
                        <a:lstStyle/>
                        <a:p>
                          <a:endParaRPr lang="zh-CN"/>
                        </a:p>
                      </a:txBody>
                      <a:tcPr>
                        <a:blipFill>
                          <a:blip r:embed="rId3"/>
                          <a:stretch>
                            <a:fillRect l="-1163" t="-510000" r="-303488" b="-125000"/>
                          </a:stretch>
                        </a:blipFill>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extLst>
                      <a:ext uri="{0D108BD9-81ED-4DB2-BD59-A6C34878D82A}">
                        <a16:rowId xmlns:a16="http://schemas.microsoft.com/office/drawing/2014/main" val="2456321285"/>
                      </a:ext>
                    </a:extLst>
                  </a:tr>
                  <a:tr h="365760">
                    <a:tc>
                      <a:txBody>
                        <a:bodyPr/>
                        <a:lstStyle/>
                        <a:p>
                          <a:endParaRPr lang="zh-CN"/>
                        </a:p>
                      </a:txBody>
                      <a:tcPr>
                        <a:blipFill>
                          <a:blip r:embed="rId3"/>
                          <a:stretch>
                            <a:fillRect l="-1163" t="-610000" r="-303488" b="-25000"/>
                          </a:stretch>
                        </a:blipFill>
                      </a:tcPr>
                    </a:tc>
                    <a:tc>
                      <a:txBody>
                        <a:bodyPr/>
                        <a:lstStyle/>
                        <a:p>
                          <a:pPr algn="ctr"/>
                          <a:r>
                            <a:rPr lang="en-US" altLang="zh-CN" sz="1800" b="1">
                              <a:solidFill>
                                <a:schemeClr val="accent6">
                                  <a:lumMod val="50000"/>
                                </a:schemeClr>
                              </a:solidFill>
                            </a:rPr>
                            <a:t>3</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1</a:t>
                          </a:r>
                          <a:endParaRPr lang="zh-CN" altLang="en-US" sz="1800" b="1">
                            <a:solidFill>
                              <a:schemeClr val="accent6">
                                <a:lumMod val="50000"/>
                              </a:schemeClr>
                            </a:solidFill>
                          </a:endParaRPr>
                        </a:p>
                      </a:txBody>
                      <a:tcPr/>
                    </a:tc>
                    <a:tc>
                      <a:txBody>
                        <a:bodyPr/>
                        <a:lstStyle/>
                        <a:p>
                          <a:pPr algn="ctr"/>
                          <a:r>
                            <a:rPr lang="en-US" altLang="zh-CN" sz="1800" b="1">
                              <a:solidFill>
                                <a:schemeClr val="accent6">
                                  <a:lumMod val="50000"/>
                                </a:schemeClr>
                              </a:solidFill>
                            </a:rPr>
                            <a:t>2</a:t>
                          </a:r>
                          <a:endParaRPr lang="zh-CN" altLang="en-US" sz="1800" b="1">
                            <a:solidFill>
                              <a:schemeClr val="accent6">
                                <a:lumMod val="50000"/>
                              </a:schemeClr>
                            </a:solidFill>
                          </a:endParaRPr>
                        </a:p>
                      </a:txBody>
                      <a:tcPr/>
                    </a:tc>
                    <a:extLst>
                      <a:ext uri="{0D108BD9-81ED-4DB2-BD59-A6C34878D82A}">
                        <a16:rowId xmlns:a16="http://schemas.microsoft.com/office/drawing/2014/main" val="207600075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8" name="表格 17">
                <a:extLst>
                  <a:ext uri="{FF2B5EF4-FFF2-40B4-BE49-F238E27FC236}">
                    <a16:creationId xmlns:a16="http://schemas.microsoft.com/office/drawing/2014/main" id="{B73128E3-2BFC-4D23-9D84-B788C1ACA220}"/>
                  </a:ext>
                </a:extLst>
              </p:cNvPr>
              <p:cNvGraphicFramePr>
                <a:graphicFrameLocks noGrp="1"/>
              </p:cNvGraphicFramePr>
              <p:nvPr>
                <p:extLst>
                  <p:ext uri="{D42A27DB-BD31-4B8C-83A1-F6EECF244321}">
                    <p14:modId xmlns:p14="http://schemas.microsoft.com/office/powerpoint/2010/main" val="1031550718"/>
                  </p:ext>
                </p:extLst>
              </p:nvPr>
            </p:nvGraphicFramePr>
            <p:xfrm>
              <a:off x="6021444" y="2127604"/>
              <a:ext cx="3455872" cy="2560320"/>
            </p:xfrm>
            <a:graphic>
              <a:graphicData uri="http://schemas.openxmlformats.org/drawingml/2006/table">
                <a:tbl>
                  <a:tblPr firstRow="1" firstCol="1" bandRow="1">
                    <a:tableStyleId>{21E4AEA4-8DFA-4A89-87EB-49C32662AFE0}</a:tableStyleId>
                  </a:tblPr>
                  <a:tblGrid>
                    <a:gridCol w="493696">
                      <a:extLst>
                        <a:ext uri="{9D8B030D-6E8A-4147-A177-3AD203B41FA5}">
                          <a16:colId xmlns:a16="http://schemas.microsoft.com/office/drawing/2014/main" val="2518866690"/>
                        </a:ext>
                      </a:extLst>
                    </a:gridCol>
                    <a:gridCol w="493696">
                      <a:extLst>
                        <a:ext uri="{9D8B030D-6E8A-4147-A177-3AD203B41FA5}">
                          <a16:colId xmlns:a16="http://schemas.microsoft.com/office/drawing/2014/main" val="447392825"/>
                        </a:ext>
                      </a:extLst>
                    </a:gridCol>
                    <a:gridCol w="493696">
                      <a:extLst>
                        <a:ext uri="{9D8B030D-6E8A-4147-A177-3AD203B41FA5}">
                          <a16:colId xmlns:a16="http://schemas.microsoft.com/office/drawing/2014/main" val="1300589612"/>
                        </a:ext>
                      </a:extLst>
                    </a:gridCol>
                    <a:gridCol w="493696">
                      <a:extLst>
                        <a:ext uri="{9D8B030D-6E8A-4147-A177-3AD203B41FA5}">
                          <a16:colId xmlns:a16="http://schemas.microsoft.com/office/drawing/2014/main" val="1130558464"/>
                        </a:ext>
                      </a:extLst>
                    </a:gridCol>
                    <a:gridCol w="493696">
                      <a:extLst>
                        <a:ext uri="{9D8B030D-6E8A-4147-A177-3AD203B41FA5}">
                          <a16:colId xmlns:a16="http://schemas.microsoft.com/office/drawing/2014/main" val="135450645"/>
                        </a:ext>
                      </a:extLst>
                    </a:gridCol>
                    <a:gridCol w="493696">
                      <a:extLst>
                        <a:ext uri="{9D8B030D-6E8A-4147-A177-3AD203B41FA5}">
                          <a16:colId xmlns:a16="http://schemas.microsoft.com/office/drawing/2014/main" val="1986866937"/>
                        </a:ext>
                      </a:extLst>
                    </a:gridCol>
                    <a:gridCol w="493696">
                      <a:extLst>
                        <a:ext uri="{9D8B030D-6E8A-4147-A177-3AD203B41FA5}">
                          <a16:colId xmlns:a16="http://schemas.microsoft.com/office/drawing/2014/main" val="3480772914"/>
                        </a:ext>
                      </a:extLst>
                    </a:gridCol>
                  </a:tblGrid>
                  <a:tr h="330000">
                    <a:tc>
                      <a:txBody>
                        <a:bodyPr/>
                        <a:lstStyle/>
                        <a:p>
                          <a:pPr/>
                          <a14:m>
                            <m:oMathPara xmlns:m="http://schemas.openxmlformats.org/officeDocument/2006/math">
                              <m:oMathParaPr>
                                <m:jc m:val="centerGroup"/>
                              </m:oMathParaPr>
                              <m:oMath xmlns:m="http://schemas.openxmlformats.org/officeDocument/2006/math">
                                <m:r>
                                  <a:rPr lang="en-US" altLang="zh-CN" sz="1800" i="1" smtClean="0">
                                    <a:latin typeface="Cambria Math" panose="02040503050406030204" pitchFamily="18" charset="0"/>
                                  </a:rPr>
                                  <m:t>∘</m:t>
                                </m:r>
                              </m:oMath>
                            </m:oMathPara>
                          </a14:m>
                          <a:endParaRPr lang="zh-CN" altLang="en-US" sz="1800"/>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solidFill>
                                          <a:schemeClr val="bg1"/>
                                        </a:solidFill>
                                        <a:latin typeface="Cambria Math" panose="02040503050406030204" pitchFamily="18" charset="0"/>
                                      </a:rPr>
                                    </m:ctrlPr>
                                  </m:sSubPr>
                                  <m:e>
                                    <m:r>
                                      <a:rPr lang="en-US" altLang="zh-CN" sz="1800" i="1" smtClean="0">
                                        <a:solidFill>
                                          <a:schemeClr val="bg1"/>
                                        </a:solidFill>
                                        <a:latin typeface="Cambria Math" panose="02040503050406030204" pitchFamily="18" charset="0"/>
                                      </a:rPr>
                                      <m:t>𝑓</m:t>
                                    </m:r>
                                  </m:e>
                                  <m:sub>
                                    <m:r>
                                      <a:rPr lang="en-US" altLang="zh-CN" sz="1800" i="1" smtClean="0">
                                        <a:solidFill>
                                          <a:schemeClr val="bg1"/>
                                        </a:solidFill>
                                        <a:latin typeface="Cambria Math" panose="02040503050406030204" pitchFamily="18" charset="0"/>
                                      </a:rPr>
                                      <m:t>1</m:t>
                                    </m:r>
                                  </m:sub>
                                </m:sSub>
                              </m:oMath>
                            </m:oMathPara>
                          </a14:m>
                          <a:endParaRPr lang="zh-CN" altLang="en-US" sz="18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solidFill>
                                          <a:schemeClr val="bg1"/>
                                        </a:solidFill>
                                        <a:latin typeface="Cambria Math" panose="02040503050406030204" pitchFamily="18" charset="0"/>
                                      </a:rPr>
                                    </m:ctrlPr>
                                  </m:sSubPr>
                                  <m:e>
                                    <m:r>
                                      <a:rPr lang="en-US" altLang="zh-CN" sz="1800" i="1" smtClean="0">
                                        <a:solidFill>
                                          <a:schemeClr val="bg1"/>
                                        </a:solidFill>
                                        <a:latin typeface="Cambria Math" panose="02040503050406030204" pitchFamily="18" charset="0"/>
                                      </a:rPr>
                                      <m:t>𝑓</m:t>
                                    </m:r>
                                  </m:e>
                                  <m:sub>
                                    <m:r>
                                      <a:rPr lang="en-US" altLang="zh-CN" sz="1800" b="1" i="1" smtClean="0">
                                        <a:solidFill>
                                          <a:schemeClr val="bg1"/>
                                        </a:solidFill>
                                        <a:latin typeface="Cambria Math" panose="02040503050406030204" pitchFamily="18" charset="0"/>
                                      </a:rPr>
                                      <m:t>𝟐</m:t>
                                    </m:r>
                                  </m:sub>
                                </m:sSub>
                              </m:oMath>
                            </m:oMathPara>
                          </a14:m>
                          <a:endParaRPr lang="zh-CN" altLang="en-US" sz="18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solidFill>
                                          <a:schemeClr val="bg1"/>
                                        </a:solidFill>
                                        <a:latin typeface="Cambria Math" panose="02040503050406030204" pitchFamily="18" charset="0"/>
                                      </a:rPr>
                                    </m:ctrlPr>
                                  </m:sSubPr>
                                  <m:e>
                                    <m:r>
                                      <a:rPr lang="en-US" altLang="zh-CN" sz="1800" i="1" smtClean="0">
                                        <a:solidFill>
                                          <a:schemeClr val="bg1"/>
                                        </a:solidFill>
                                        <a:latin typeface="Cambria Math" panose="02040503050406030204" pitchFamily="18" charset="0"/>
                                      </a:rPr>
                                      <m:t>𝑓</m:t>
                                    </m:r>
                                  </m:e>
                                  <m:sub>
                                    <m:r>
                                      <a:rPr lang="en-US" altLang="zh-CN" sz="1800" b="1" i="1" smtClean="0">
                                        <a:solidFill>
                                          <a:schemeClr val="bg1"/>
                                        </a:solidFill>
                                        <a:latin typeface="Cambria Math" panose="02040503050406030204" pitchFamily="18" charset="0"/>
                                      </a:rPr>
                                      <m:t>𝟑</m:t>
                                    </m:r>
                                  </m:sub>
                                </m:sSub>
                              </m:oMath>
                            </m:oMathPara>
                          </a14:m>
                          <a:endParaRPr lang="zh-CN" altLang="en-US" sz="18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solidFill>
                                          <a:schemeClr val="bg1"/>
                                        </a:solidFill>
                                        <a:latin typeface="Cambria Math" panose="02040503050406030204" pitchFamily="18" charset="0"/>
                                      </a:rPr>
                                    </m:ctrlPr>
                                  </m:sSubPr>
                                  <m:e>
                                    <m:r>
                                      <a:rPr lang="en-US" altLang="zh-CN" sz="1800" i="1" smtClean="0">
                                        <a:solidFill>
                                          <a:schemeClr val="bg1"/>
                                        </a:solidFill>
                                        <a:latin typeface="Cambria Math" panose="02040503050406030204" pitchFamily="18" charset="0"/>
                                      </a:rPr>
                                      <m:t>𝑓</m:t>
                                    </m:r>
                                  </m:e>
                                  <m:sub>
                                    <m:r>
                                      <a:rPr lang="en-US" altLang="zh-CN" sz="1800" b="1" i="1" smtClean="0">
                                        <a:solidFill>
                                          <a:schemeClr val="bg1"/>
                                        </a:solidFill>
                                        <a:latin typeface="Cambria Math" panose="02040503050406030204" pitchFamily="18" charset="0"/>
                                      </a:rPr>
                                      <m:t>𝟒</m:t>
                                    </m:r>
                                  </m:sub>
                                </m:sSub>
                              </m:oMath>
                            </m:oMathPara>
                          </a14:m>
                          <a:endParaRPr lang="zh-CN" altLang="en-US" sz="18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solidFill>
                                          <a:schemeClr val="bg1"/>
                                        </a:solidFill>
                                        <a:latin typeface="Cambria Math" panose="02040503050406030204" pitchFamily="18" charset="0"/>
                                      </a:rPr>
                                    </m:ctrlPr>
                                  </m:sSubPr>
                                  <m:e>
                                    <m:r>
                                      <a:rPr lang="en-US" altLang="zh-CN" sz="1800" i="1" smtClean="0">
                                        <a:solidFill>
                                          <a:schemeClr val="bg1"/>
                                        </a:solidFill>
                                        <a:latin typeface="Cambria Math" panose="02040503050406030204" pitchFamily="18" charset="0"/>
                                      </a:rPr>
                                      <m:t>𝑓</m:t>
                                    </m:r>
                                  </m:e>
                                  <m:sub>
                                    <m:r>
                                      <a:rPr lang="en-US" altLang="zh-CN" sz="1800" b="1" i="1" smtClean="0">
                                        <a:solidFill>
                                          <a:schemeClr val="bg1"/>
                                        </a:solidFill>
                                        <a:latin typeface="Cambria Math" panose="02040503050406030204" pitchFamily="18" charset="0"/>
                                      </a:rPr>
                                      <m:t>𝟓</m:t>
                                    </m:r>
                                  </m:sub>
                                </m:sSub>
                              </m:oMath>
                            </m:oMathPara>
                          </a14:m>
                          <a:endParaRPr lang="zh-CN" altLang="en-US" sz="1800">
                            <a:solidFill>
                              <a:schemeClr val="bg1"/>
                            </a:solidFill>
                          </a:endParaRPr>
                        </a:p>
                      </a:txBody>
                      <a:tcPr>
                        <a:solidFill>
                          <a:schemeClr val="accent2">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solidFill>
                                          <a:schemeClr val="bg1"/>
                                        </a:solidFill>
                                        <a:latin typeface="Cambria Math" panose="02040503050406030204" pitchFamily="18" charset="0"/>
                                      </a:rPr>
                                    </m:ctrlPr>
                                  </m:sSubPr>
                                  <m:e>
                                    <m:r>
                                      <a:rPr lang="en-US" altLang="zh-CN" sz="1800" i="1" smtClean="0">
                                        <a:solidFill>
                                          <a:schemeClr val="bg1"/>
                                        </a:solidFill>
                                        <a:latin typeface="Cambria Math" panose="02040503050406030204" pitchFamily="18" charset="0"/>
                                      </a:rPr>
                                      <m:t>𝑓</m:t>
                                    </m:r>
                                  </m:e>
                                  <m:sub>
                                    <m:r>
                                      <a:rPr lang="en-US" altLang="zh-CN" sz="1800" b="1" i="1" smtClean="0">
                                        <a:solidFill>
                                          <a:schemeClr val="bg1"/>
                                        </a:solidFill>
                                        <a:latin typeface="Cambria Math" panose="02040503050406030204" pitchFamily="18" charset="0"/>
                                      </a:rPr>
                                      <m:t>𝟔</m:t>
                                    </m:r>
                                  </m:sub>
                                </m:sSub>
                              </m:oMath>
                            </m:oMathPara>
                          </a14:m>
                          <a:endParaRPr lang="zh-CN" altLang="en-US" sz="1800">
                            <a:solidFill>
                              <a:schemeClr val="bg1"/>
                            </a:solidFill>
                          </a:endParaRPr>
                        </a:p>
                      </a:txBody>
                      <a:tcPr>
                        <a:solidFill>
                          <a:schemeClr val="accent2">
                            <a:lumMod val="50000"/>
                          </a:schemeClr>
                        </a:solidFill>
                      </a:tcPr>
                    </a:tc>
                    <a:extLst>
                      <a:ext uri="{0D108BD9-81ED-4DB2-BD59-A6C34878D82A}">
                        <a16:rowId xmlns:a16="http://schemas.microsoft.com/office/drawing/2014/main" val="312316651"/>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i="1" smtClean="0">
                                        <a:latin typeface="Cambria Math" panose="02040503050406030204" pitchFamily="18" charset="0"/>
                                      </a:rPr>
                                      <m:t>1</m:t>
                                    </m:r>
                                  </m:sub>
                                </m:sSub>
                              </m:oMath>
                            </m:oMathPara>
                          </a14:m>
                          <a:endParaRPr lang="zh-CN" altLang="en-US" sz="18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𝟏</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𝟐</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𝟑</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𝟒</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𝟓</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𝟔</m:t>
                                    </m:r>
                                  </m:sub>
                                </m:sSub>
                              </m:oMath>
                            </m:oMathPara>
                          </a14:m>
                          <a:endParaRPr lang="zh-CN" altLang="en-US" sz="1800" b="1">
                            <a:solidFill>
                              <a:schemeClr val="accent6">
                                <a:lumMod val="50000"/>
                              </a:schemeClr>
                            </a:solidFill>
                          </a:endParaRPr>
                        </a:p>
                      </a:txBody>
                      <a:tcPr/>
                    </a:tc>
                    <a:extLst>
                      <a:ext uri="{0D108BD9-81ED-4DB2-BD59-A6C34878D82A}">
                        <a16:rowId xmlns:a16="http://schemas.microsoft.com/office/drawing/2014/main" val="2935625599"/>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b="1" i="1" smtClean="0">
                                        <a:latin typeface="Cambria Math" panose="02040503050406030204" pitchFamily="18" charset="0"/>
                                      </a:rPr>
                                      <m:t>𝟐</m:t>
                                    </m:r>
                                  </m:sub>
                                </m:sSub>
                              </m:oMath>
                            </m:oMathPara>
                          </a14:m>
                          <a:endParaRPr lang="zh-CN" altLang="en-US" sz="18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𝟐</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𝟏</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𝟔</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𝟓</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𝟒</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𝟑</m:t>
                                    </m:r>
                                  </m:sub>
                                </m:sSub>
                              </m:oMath>
                            </m:oMathPara>
                          </a14:m>
                          <a:endParaRPr lang="zh-CN" altLang="en-US" sz="1800" b="1">
                            <a:solidFill>
                              <a:schemeClr val="accent6">
                                <a:lumMod val="50000"/>
                              </a:schemeClr>
                            </a:solidFill>
                          </a:endParaRPr>
                        </a:p>
                      </a:txBody>
                      <a:tcPr/>
                    </a:tc>
                    <a:extLst>
                      <a:ext uri="{0D108BD9-81ED-4DB2-BD59-A6C34878D82A}">
                        <a16:rowId xmlns:a16="http://schemas.microsoft.com/office/drawing/2014/main" val="3864572849"/>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b="1" i="1" smtClean="0">
                                        <a:latin typeface="Cambria Math" panose="02040503050406030204" pitchFamily="18" charset="0"/>
                                      </a:rPr>
                                      <m:t>𝟑</m:t>
                                    </m:r>
                                  </m:sub>
                                </m:sSub>
                              </m:oMath>
                            </m:oMathPara>
                          </a14:m>
                          <a:endParaRPr lang="zh-CN" altLang="en-US" sz="18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𝟑</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𝟓</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𝟏</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𝟔</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𝟐</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𝟒</m:t>
                                    </m:r>
                                  </m:sub>
                                </m:sSub>
                              </m:oMath>
                            </m:oMathPara>
                          </a14:m>
                          <a:endParaRPr lang="zh-CN" altLang="en-US" sz="1800" b="1">
                            <a:solidFill>
                              <a:schemeClr val="accent6">
                                <a:lumMod val="50000"/>
                              </a:schemeClr>
                            </a:solidFill>
                          </a:endParaRPr>
                        </a:p>
                      </a:txBody>
                      <a:tcPr/>
                    </a:tc>
                    <a:extLst>
                      <a:ext uri="{0D108BD9-81ED-4DB2-BD59-A6C34878D82A}">
                        <a16:rowId xmlns:a16="http://schemas.microsoft.com/office/drawing/2014/main" val="2912559039"/>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b="1" i="1" smtClean="0">
                                        <a:latin typeface="Cambria Math" panose="02040503050406030204" pitchFamily="18" charset="0"/>
                                      </a:rPr>
                                      <m:t>𝟒</m:t>
                                    </m:r>
                                  </m:sub>
                                </m:sSub>
                              </m:oMath>
                            </m:oMathPara>
                          </a14:m>
                          <a:endParaRPr lang="zh-CN" altLang="en-US" sz="18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𝟒</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𝟔</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𝟓</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𝟏</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𝟑</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𝟐</m:t>
                                    </m:r>
                                  </m:sub>
                                </m:sSub>
                              </m:oMath>
                            </m:oMathPara>
                          </a14:m>
                          <a:endParaRPr lang="zh-CN" altLang="en-US" sz="1800" b="1">
                            <a:solidFill>
                              <a:schemeClr val="accent6">
                                <a:lumMod val="50000"/>
                              </a:schemeClr>
                            </a:solidFill>
                          </a:endParaRPr>
                        </a:p>
                      </a:txBody>
                      <a:tcPr/>
                    </a:tc>
                    <a:extLst>
                      <a:ext uri="{0D108BD9-81ED-4DB2-BD59-A6C34878D82A}">
                        <a16:rowId xmlns:a16="http://schemas.microsoft.com/office/drawing/2014/main" val="1438018108"/>
                      </a:ext>
                    </a:extLst>
                  </a:tr>
                  <a:tr h="33000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b="1" i="1" smtClean="0">
                                        <a:latin typeface="Cambria Math" panose="02040503050406030204" pitchFamily="18" charset="0"/>
                                      </a:rPr>
                                      <m:t>𝟓</m:t>
                                    </m:r>
                                  </m:sub>
                                </m:sSub>
                              </m:oMath>
                            </m:oMathPara>
                          </a14:m>
                          <a:endParaRPr lang="zh-CN" altLang="en-US" sz="18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𝟓</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𝟑</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𝟒</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𝟐</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𝟔</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𝟏</m:t>
                                    </m:r>
                                  </m:sub>
                                </m:sSub>
                              </m:oMath>
                            </m:oMathPara>
                          </a14:m>
                          <a:endParaRPr lang="zh-CN" altLang="en-US" sz="1800" b="1">
                            <a:solidFill>
                              <a:schemeClr val="accent6">
                                <a:lumMod val="50000"/>
                              </a:schemeClr>
                            </a:solidFill>
                          </a:endParaRPr>
                        </a:p>
                      </a:txBody>
                      <a:tcPr/>
                    </a:tc>
                    <a:extLst>
                      <a:ext uri="{0D108BD9-81ED-4DB2-BD59-A6C34878D82A}">
                        <a16:rowId xmlns:a16="http://schemas.microsoft.com/office/drawing/2014/main" val="2456321285"/>
                      </a:ext>
                    </a:extLst>
                  </a:tr>
                  <a:tr h="330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800" i="1" smtClean="0">
                                        <a:latin typeface="Cambria Math" panose="02040503050406030204" pitchFamily="18" charset="0"/>
                                      </a:rPr>
                                    </m:ctrlPr>
                                  </m:sSubPr>
                                  <m:e>
                                    <m:r>
                                      <a:rPr lang="en-US" altLang="zh-CN" sz="1800" i="1" smtClean="0">
                                        <a:latin typeface="Cambria Math" panose="02040503050406030204" pitchFamily="18" charset="0"/>
                                      </a:rPr>
                                      <m:t>𝑓</m:t>
                                    </m:r>
                                  </m:e>
                                  <m:sub>
                                    <m:r>
                                      <a:rPr lang="en-US" altLang="zh-CN" sz="1800" b="1" i="1" smtClean="0">
                                        <a:latin typeface="Cambria Math" panose="02040503050406030204" pitchFamily="18" charset="0"/>
                                      </a:rPr>
                                      <m:t>𝟔</m:t>
                                    </m:r>
                                  </m:sub>
                                </m:sSub>
                              </m:oMath>
                            </m:oMathPara>
                          </a14:m>
                          <a:endParaRPr lang="zh-CN" altLang="en-US" sz="1800"/>
                        </a:p>
                      </a:txBody>
                      <a:tcPr>
                        <a:solidFill>
                          <a:schemeClr val="accent4">
                            <a:lumMod val="5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𝟔</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𝟒</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𝟐</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𝟑</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𝟏</m:t>
                                    </m:r>
                                  </m:sub>
                                </m:sSub>
                              </m:oMath>
                            </m:oMathPara>
                          </a14:m>
                          <a:endParaRPr lang="zh-CN" altLang="en-US" sz="1800" b="1">
                            <a:solidFill>
                              <a:schemeClr val="accent6">
                                <a:lumMod val="50000"/>
                              </a:schemeClr>
                            </a:solidFill>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1" i="1" smtClean="0">
                                        <a:solidFill>
                                          <a:schemeClr val="accent6">
                                            <a:lumMod val="50000"/>
                                          </a:schemeClr>
                                        </a:solidFill>
                                        <a:latin typeface="Cambria Math" panose="02040503050406030204" pitchFamily="18" charset="0"/>
                                      </a:rPr>
                                    </m:ctrlPr>
                                  </m:sSubPr>
                                  <m:e>
                                    <m:r>
                                      <a:rPr lang="en-US" altLang="zh-CN" sz="1800" b="1" i="1" smtClean="0">
                                        <a:solidFill>
                                          <a:schemeClr val="accent6">
                                            <a:lumMod val="50000"/>
                                          </a:schemeClr>
                                        </a:solidFill>
                                        <a:latin typeface="Cambria Math" panose="02040503050406030204" pitchFamily="18" charset="0"/>
                                      </a:rPr>
                                      <m:t>𝒇</m:t>
                                    </m:r>
                                  </m:e>
                                  <m:sub>
                                    <m:r>
                                      <a:rPr lang="en-US" altLang="zh-CN" sz="1800" b="1" i="1" smtClean="0">
                                        <a:solidFill>
                                          <a:schemeClr val="accent6">
                                            <a:lumMod val="50000"/>
                                          </a:schemeClr>
                                        </a:solidFill>
                                        <a:latin typeface="Cambria Math" panose="02040503050406030204" pitchFamily="18" charset="0"/>
                                      </a:rPr>
                                      <m:t>𝟓</m:t>
                                    </m:r>
                                  </m:sub>
                                </m:sSub>
                              </m:oMath>
                            </m:oMathPara>
                          </a14:m>
                          <a:endParaRPr lang="zh-CN" altLang="en-US" sz="1800" b="1">
                            <a:solidFill>
                              <a:schemeClr val="accent6">
                                <a:lumMod val="50000"/>
                              </a:schemeClr>
                            </a:solidFill>
                          </a:endParaRPr>
                        </a:p>
                      </a:txBody>
                      <a:tcPr/>
                    </a:tc>
                    <a:extLst>
                      <a:ext uri="{0D108BD9-81ED-4DB2-BD59-A6C34878D82A}">
                        <a16:rowId xmlns:a16="http://schemas.microsoft.com/office/drawing/2014/main" val="2076000754"/>
                      </a:ext>
                    </a:extLst>
                  </a:tr>
                </a:tbl>
              </a:graphicData>
            </a:graphic>
          </p:graphicFrame>
        </mc:Choice>
        <mc:Fallback xmlns="">
          <p:graphicFrame>
            <p:nvGraphicFramePr>
              <p:cNvPr id="18" name="表格 17">
                <a:extLst>
                  <a:ext uri="{FF2B5EF4-FFF2-40B4-BE49-F238E27FC236}">
                    <a16:creationId xmlns:a16="http://schemas.microsoft.com/office/drawing/2014/main" id="{B73128E3-2BFC-4D23-9D84-B788C1ACA220}"/>
                  </a:ext>
                </a:extLst>
              </p:cNvPr>
              <p:cNvGraphicFramePr>
                <a:graphicFrameLocks noGrp="1"/>
              </p:cNvGraphicFramePr>
              <p:nvPr>
                <p:extLst>
                  <p:ext uri="{D42A27DB-BD31-4B8C-83A1-F6EECF244321}">
                    <p14:modId xmlns:p14="http://schemas.microsoft.com/office/powerpoint/2010/main" val="1031550718"/>
                  </p:ext>
                </p:extLst>
              </p:nvPr>
            </p:nvGraphicFramePr>
            <p:xfrm>
              <a:off x="6021444" y="2127604"/>
              <a:ext cx="3455872" cy="2560320"/>
            </p:xfrm>
            <a:graphic>
              <a:graphicData uri="http://schemas.openxmlformats.org/drawingml/2006/table">
                <a:tbl>
                  <a:tblPr firstRow="1" firstCol="1" bandRow="1">
                    <a:tableStyleId>{21E4AEA4-8DFA-4A89-87EB-49C32662AFE0}</a:tableStyleId>
                  </a:tblPr>
                  <a:tblGrid>
                    <a:gridCol w="493696">
                      <a:extLst>
                        <a:ext uri="{9D8B030D-6E8A-4147-A177-3AD203B41FA5}">
                          <a16:colId xmlns:a16="http://schemas.microsoft.com/office/drawing/2014/main" val="2518866690"/>
                        </a:ext>
                      </a:extLst>
                    </a:gridCol>
                    <a:gridCol w="493696">
                      <a:extLst>
                        <a:ext uri="{9D8B030D-6E8A-4147-A177-3AD203B41FA5}">
                          <a16:colId xmlns:a16="http://schemas.microsoft.com/office/drawing/2014/main" val="447392825"/>
                        </a:ext>
                      </a:extLst>
                    </a:gridCol>
                    <a:gridCol w="493696">
                      <a:extLst>
                        <a:ext uri="{9D8B030D-6E8A-4147-A177-3AD203B41FA5}">
                          <a16:colId xmlns:a16="http://schemas.microsoft.com/office/drawing/2014/main" val="1300589612"/>
                        </a:ext>
                      </a:extLst>
                    </a:gridCol>
                    <a:gridCol w="493696">
                      <a:extLst>
                        <a:ext uri="{9D8B030D-6E8A-4147-A177-3AD203B41FA5}">
                          <a16:colId xmlns:a16="http://schemas.microsoft.com/office/drawing/2014/main" val="1130558464"/>
                        </a:ext>
                      </a:extLst>
                    </a:gridCol>
                    <a:gridCol w="493696">
                      <a:extLst>
                        <a:ext uri="{9D8B030D-6E8A-4147-A177-3AD203B41FA5}">
                          <a16:colId xmlns:a16="http://schemas.microsoft.com/office/drawing/2014/main" val="135450645"/>
                        </a:ext>
                      </a:extLst>
                    </a:gridCol>
                    <a:gridCol w="493696">
                      <a:extLst>
                        <a:ext uri="{9D8B030D-6E8A-4147-A177-3AD203B41FA5}">
                          <a16:colId xmlns:a16="http://schemas.microsoft.com/office/drawing/2014/main" val="1986866937"/>
                        </a:ext>
                      </a:extLst>
                    </a:gridCol>
                    <a:gridCol w="493696">
                      <a:extLst>
                        <a:ext uri="{9D8B030D-6E8A-4147-A177-3AD203B41FA5}">
                          <a16:colId xmlns:a16="http://schemas.microsoft.com/office/drawing/2014/main" val="3480772914"/>
                        </a:ext>
                      </a:extLst>
                    </a:gridCol>
                  </a:tblGrid>
                  <a:tr h="365760">
                    <a:tc>
                      <a:txBody>
                        <a:bodyPr/>
                        <a:lstStyle/>
                        <a:p>
                          <a:endParaRPr lang="zh-CN"/>
                        </a:p>
                      </a:txBody>
                      <a:tcPr>
                        <a:blipFill>
                          <a:blip r:embed="rId4"/>
                          <a:stretch>
                            <a:fillRect l="-1235" t="-3333" r="-606173" b="-615000"/>
                          </a:stretch>
                        </a:blipFill>
                      </a:tcPr>
                    </a:tc>
                    <a:tc>
                      <a:txBody>
                        <a:bodyPr/>
                        <a:lstStyle/>
                        <a:p>
                          <a:endParaRPr lang="zh-CN"/>
                        </a:p>
                      </a:txBody>
                      <a:tcPr>
                        <a:blipFill>
                          <a:blip r:embed="rId4"/>
                          <a:stretch>
                            <a:fillRect l="-101235" t="-3333" r="-506173" b="-615000"/>
                          </a:stretch>
                        </a:blipFill>
                      </a:tcPr>
                    </a:tc>
                    <a:tc>
                      <a:txBody>
                        <a:bodyPr/>
                        <a:lstStyle/>
                        <a:p>
                          <a:endParaRPr lang="zh-CN"/>
                        </a:p>
                      </a:txBody>
                      <a:tcPr>
                        <a:blipFill>
                          <a:blip r:embed="rId4"/>
                          <a:stretch>
                            <a:fillRect l="-201235" t="-3333" r="-406173" b="-615000"/>
                          </a:stretch>
                        </a:blipFill>
                      </a:tcPr>
                    </a:tc>
                    <a:tc>
                      <a:txBody>
                        <a:bodyPr/>
                        <a:lstStyle/>
                        <a:p>
                          <a:endParaRPr lang="zh-CN"/>
                        </a:p>
                      </a:txBody>
                      <a:tcPr>
                        <a:blipFill>
                          <a:blip r:embed="rId4"/>
                          <a:stretch>
                            <a:fillRect l="-297561" t="-3333" r="-301220" b="-615000"/>
                          </a:stretch>
                        </a:blipFill>
                      </a:tcPr>
                    </a:tc>
                    <a:tc>
                      <a:txBody>
                        <a:bodyPr/>
                        <a:lstStyle/>
                        <a:p>
                          <a:endParaRPr lang="zh-CN"/>
                        </a:p>
                      </a:txBody>
                      <a:tcPr>
                        <a:blipFill>
                          <a:blip r:embed="rId4"/>
                          <a:stretch>
                            <a:fillRect l="-402469" t="-3333" r="-204938" b="-615000"/>
                          </a:stretch>
                        </a:blipFill>
                      </a:tcPr>
                    </a:tc>
                    <a:tc>
                      <a:txBody>
                        <a:bodyPr/>
                        <a:lstStyle/>
                        <a:p>
                          <a:endParaRPr lang="zh-CN"/>
                        </a:p>
                      </a:txBody>
                      <a:tcPr>
                        <a:blipFill>
                          <a:blip r:embed="rId4"/>
                          <a:stretch>
                            <a:fillRect l="-502469" t="-3333" r="-104938" b="-615000"/>
                          </a:stretch>
                        </a:blipFill>
                      </a:tcPr>
                    </a:tc>
                    <a:tc>
                      <a:txBody>
                        <a:bodyPr/>
                        <a:lstStyle/>
                        <a:p>
                          <a:endParaRPr lang="zh-CN"/>
                        </a:p>
                      </a:txBody>
                      <a:tcPr>
                        <a:blipFill>
                          <a:blip r:embed="rId4"/>
                          <a:stretch>
                            <a:fillRect l="-602469" t="-3333" r="-4938" b="-615000"/>
                          </a:stretch>
                        </a:blipFill>
                      </a:tcPr>
                    </a:tc>
                    <a:extLst>
                      <a:ext uri="{0D108BD9-81ED-4DB2-BD59-A6C34878D82A}">
                        <a16:rowId xmlns:a16="http://schemas.microsoft.com/office/drawing/2014/main" val="312316651"/>
                      </a:ext>
                    </a:extLst>
                  </a:tr>
                  <a:tr h="365760">
                    <a:tc>
                      <a:txBody>
                        <a:bodyPr/>
                        <a:lstStyle/>
                        <a:p>
                          <a:endParaRPr lang="zh-CN"/>
                        </a:p>
                      </a:txBody>
                      <a:tcPr>
                        <a:blipFill>
                          <a:blip r:embed="rId4"/>
                          <a:stretch>
                            <a:fillRect l="-1235" t="-103333" r="-606173" b="-515000"/>
                          </a:stretch>
                        </a:blipFill>
                      </a:tcPr>
                    </a:tc>
                    <a:tc>
                      <a:txBody>
                        <a:bodyPr/>
                        <a:lstStyle/>
                        <a:p>
                          <a:endParaRPr lang="zh-CN"/>
                        </a:p>
                      </a:txBody>
                      <a:tcPr>
                        <a:blipFill>
                          <a:blip r:embed="rId4"/>
                          <a:stretch>
                            <a:fillRect l="-101235" t="-103333" r="-506173" b="-515000"/>
                          </a:stretch>
                        </a:blipFill>
                      </a:tcPr>
                    </a:tc>
                    <a:tc>
                      <a:txBody>
                        <a:bodyPr/>
                        <a:lstStyle/>
                        <a:p>
                          <a:endParaRPr lang="zh-CN"/>
                        </a:p>
                      </a:txBody>
                      <a:tcPr>
                        <a:blipFill>
                          <a:blip r:embed="rId4"/>
                          <a:stretch>
                            <a:fillRect l="-201235" t="-103333" r="-406173" b="-515000"/>
                          </a:stretch>
                        </a:blipFill>
                      </a:tcPr>
                    </a:tc>
                    <a:tc>
                      <a:txBody>
                        <a:bodyPr/>
                        <a:lstStyle/>
                        <a:p>
                          <a:endParaRPr lang="zh-CN"/>
                        </a:p>
                      </a:txBody>
                      <a:tcPr>
                        <a:blipFill>
                          <a:blip r:embed="rId4"/>
                          <a:stretch>
                            <a:fillRect l="-297561" t="-103333" r="-301220" b="-515000"/>
                          </a:stretch>
                        </a:blipFill>
                      </a:tcPr>
                    </a:tc>
                    <a:tc>
                      <a:txBody>
                        <a:bodyPr/>
                        <a:lstStyle/>
                        <a:p>
                          <a:endParaRPr lang="zh-CN"/>
                        </a:p>
                      </a:txBody>
                      <a:tcPr>
                        <a:blipFill>
                          <a:blip r:embed="rId4"/>
                          <a:stretch>
                            <a:fillRect l="-402469" t="-103333" r="-204938" b="-515000"/>
                          </a:stretch>
                        </a:blipFill>
                      </a:tcPr>
                    </a:tc>
                    <a:tc>
                      <a:txBody>
                        <a:bodyPr/>
                        <a:lstStyle/>
                        <a:p>
                          <a:endParaRPr lang="zh-CN"/>
                        </a:p>
                      </a:txBody>
                      <a:tcPr>
                        <a:blipFill>
                          <a:blip r:embed="rId4"/>
                          <a:stretch>
                            <a:fillRect l="-502469" t="-103333" r="-104938" b="-515000"/>
                          </a:stretch>
                        </a:blipFill>
                      </a:tcPr>
                    </a:tc>
                    <a:tc>
                      <a:txBody>
                        <a:bodyPr/>
                        <a:lstStyle/>
                        <a:p>
                          <a:endParaRPr lang="zh-CN"/>
                        </a:p>
                      </a:txBody>
                      <a:tcPr>
                        <a:blipFill>
                          <a:blip r:embed="rId4"/>
                          <a:stretch>
                            <a:fillRect l="-602469" t="-103333" r="-4938" b="-515000"/>
                          </a:stretch>
                        </a:blipFill>
                      </a:tcPr>
                    </a:tc>
                    <a:extLst>
                      <a:ext uri="{0D108BD9-81ED-4DB2-BD59-A6C34878D82A}">
                        <a16:rowId xmlns:a16="http://schemas.microsoft.com/office/drawing/2014/main" val="2935625599"/>
                      </a:ext>
                    </a:extLst>
                  </a:tr>
                  <a:tr h="365760">
                    <a:tc>
                      <a:txBody>
                        <a:bodyPr/>
                        <a:lstStyle/>
                        <a:p>
                          <a:endParaRPr lang="zh-CN"/>
                        </a:p>
                      </a:txBody>
                      <a:tcPr>
                        <a:blipFill>
                          <a:blip r:embed="rId4"/>
                          <a:stretch>
                            <a:fillRect l="-1235" t="-203333" r="-606173" b="-415000"/>
                          </a:stretch>
                        </a:blipFill>
                      </a:tcPr>
                    </a:tc>
                    <a:tc>
                      <a:txBody>
                        <a:bodyPr/>
                        <a:lstStyle/>
                        <a:p>
                          <a:endParaRPr lang="zh-CN"/>
                        </a:p>
                      </a:txBody>
                      <a:tcPr>
                        <a:blipFill>
                          <a:blip r:embed="rId4"/>
                          <a:stretch>
                            <a:fillRect l="-101235" t="-203333" r="-506173" b="-415000"/>
                          </a:stretch>
                        </a:blipFill>
                      </a:tcPr>
                    </a:tc>
                    <a:tc>
                      <a:txBody>
                        <a:bodyPr/>
                        <a:lstStyle/>
                        <a:p>
                          <a:endParaRPr lang="zh-CN"/>
                        </a:p>
                      </a:txBody>
                      <a:tcPr>
                        <a:blipFill>
                          <a:blip r:embed="rId4"/>
                          <a:stretch>
                            <a:fillRect l="-201235" t="-203333" r="-406173" b="-415000"/>
                          </a:stretch>
                        </a:blipFill>
                      </a:tcPr>
                    </a:tc>
                    <a:tc>
                      <a:txBody>
                        <a:bodyPr/>
                        <a:lstStyle/>
                        <a:p>
                          <a:endParaRPr lang="zh-CN"/>
                        </a:p>
                      </a:txBody>
                      <a:tcPr>
                        <a:blipFill>
                          <a:blip r:embed="rId4"/>
                          <a:stretch>
                            <a:fillRect l="-297561" t="-203333" r="-301220" b="-415000"/>
                          </a:stretch>
                        </a:blipFill>
                      </a:tcPr>
                    </a:tc>
                    <a:tc>
                      <a:txBody>
                        <a:bodyPr/>
                        <a:lstStyle/>
                        <a:p>
                          <a:endParaRPr lang="zh-CN"/>
                        </a:p>
                      </a:txBody>
                      <a:tcPr>
                        <a:blipFill>
                          <a:blip r:embed="rId4"/>
                          <a:stretch>
                            <a:fillRect l="-402469" t="-203333" r="-204938" b="-415000"/>
                          </a:stretch>
                        </a:blipFill>
                      </a:tcPr>
                    </a:tc>
                    <a:tc>
                      <a:txBody>
                        <a:bodyPr/>
                        <a:lstStyle/>
                        <a:p>
                          <a:endParaRPr lang="zh-CN"/>
                        </a:p>
                      </a:txBody>
                      <a:tcPr>
                        <a:blipFill>
                          <a:blip r:embed="rId4"/>
                          <a:stretch>
                            <a:fillRect l="-502469" t="-203333" r="-104938" b="-415000"/>
                          </a:stretch>
                        </a:blipFill>
                      </a:tcPr>
                    </a:tc>
                    <a:tc>
                      <a:txBody>
                        <a:bodyPr/>
                        <a:lstStyle/>
                        <a:p>
                          <a:endParaRPr lang="zh-CN"/>
                        </a:p>
                      </a:txBody>
                      <a:tcPr>
                        <a:blipFill>
                          <a:blip r:embed="rId4"/>
                          <a:stretch>
                            <a:fillRect l="-602469" t="-203333" r="-4938" b="-415000"/>
                          </a:stretch>
                        </a:blipFill>
                      </a:tcPr>
                    </a:tc>
                    <a:extLst>
                      <a:ext uri="{0D108BD9-81ED-4DB2-BD59-A6C34878D82A}">
                        <a16:rowId xmlns:a16="http://schemas.microsoft.com/office/drawing/2014/main" val="3864572849"/>
                      </a:ext>
                    </a:extLst>
                  </a:tr>
                  <a:tr h="365760">
                    <a:tc>
                      <a:txBody>
                        <a:bodyPr/>
                        <a:lstStyle/>
                        <a:p>
                          <a:endParaRPr lang="zh-CN"/>
                        </a:p>
                      </a:txBody>
                      <a:tcPr>
                        <a:blipFill>
                          <a:blip r:embed="rId4"/>
                          <a:stretch>
                            <a:fillRect l="-1235" t="-298361" r="-606173" b="-308197"/>
                          </a:stretch>
                        </a:blipFill>
                      </a:tcPr>
                    </a:tc>
                    <a:tc>
                      <a:txBody>
                        <a:bodyPr/>
                        <a:lstStyle/>
                        <a:p>
                          <a:endParaRPr lang="zh-CN"/>
                        </a:p>
                      </a:txBody>
                      <a:tcPr>
                        <a:blipFill>
                          <a:blip r:embed="rId4"/>
                          <a:stretch>
                            <a:fillRect l="-101235" t="-298361" r="-506173" b="-308197"/>
                          </a:stretch>
                        </a:blipFill>
                      </a:tcPr>
                    </a:tc>
                    <a:tc>
                      <a:txBody>
                        <a:bodyPr/>
                        <a:lstStyle/>
                        <a:p>
                          <a:endParaRPr lang="zh-CN"/>
                        </a:p>
                      </a:txBody>
                      <a:tcPr>
                        <a:blipFill>
                          <a:blip r:embed="rId4"/>
                          <a:stretch>
                            <a:fillRect l="-201235" t="-298361" r="-406173" b="-308197"/>
                          </a:stretch>
                        </a:blipFill>
                      </a:tcPr>
                    </a:tc>
                    <a:tc>
                      <a:txBody>
                        <a:bodyPr/>
                        <a:lstStyle/>
                        <a:p>
                          <a:endParaRPr lang="zh-CN"/>
                        </a:p>
                      </a:txBody>
                      <a:tcPr>
                        <a:blipFill>
                          <a:blip r:embed="rId4"/>
                          <a:stretch>
                            <a:fillRect l="-297561" t="-298361" r="-301220" b="-308197"/>
                          </a:stretch>
                        </a:blipFill>
                      </a:tcPr>
                    </a:tc>
                    <a:tc>
                      <a:txBody>
                        <a:bodyPr/>
                        <a:lstStyle/>
                        <a:p>
                          <a:endParaRPr lang="zh-CN"/>
                        </a:p>
                      </a:txBody>
                      <a:tcPr>
                        <a:blipFill>
                          <a:blip r:embed="rId4"/>
                          <a:stretch>
                            <a:fillRect l="-402469" t="-298361" r="-204938" b="-308197"/>
                          </a:stretch>
                        </a:blipFill>
                      </a:tcPr>
                    </a:tc>
                    <a:tc>
                      <a:txBody>
                        <a:bodyPr/>
                        <a:lstStyle/>
                        <a:p>
                          <a:endParaRPr lang="zh-CN"/>
                        </a:p>
                      </a:txBody>
                      <a:tcPr>
                        <a:blipFill>
                          <a:blip r:embed="rId4"/>
                          <a:stretch>
                            <a:fillRect l="-502469" t="-298361" r="-104938" b="-308197"/>
                          </a:stretch>
                        </a:blipFill>
                      </a:tcPr>
                    </a:tc>
                    <a:tc>
                      <a:txBody>
                        <a:bodyPr/>
                        <a:lstStyle/>
                        <a:p>
                          <a:endParaRPr lang="zh-CN"/>
                        </a:p>
                      </a:txBody>
                      <a:tcPr>
                        <a:blipFill>
                          <a:blip r:embed="rId4"/>
                          <a:stretch>
                            <a:fillRect l="-602469" t="-298361" r="-4938" b="-308197"/>
                          </a:stretch>
                        </a:blipFill>
                      </a:tcPr>
                    </a:tc>
                    <a:extLst>
                      <a:ext uri="{0D108BD9-81ED-4DB2-BD59-A6C34878D82A}">
                        <a16:rowId xmlns:a16="http://schemas.microsoft.com/office/drawing/2014/main" val="2912559039"/>
                      </a:ext>
                    </a:extLst>
                  </a:tr>
                  <a:tr h="365760">
                    <a:tc>
                      <a:txBody>
                        <a:bodyPr/>
                        <a:lstStyle/>
                        <a:p>
                          <a:endParaRPr lang="zh-CN"/>
                        </a:p>
                      </a:txBody>
                      <a:tcPr>
                        <a:blipFill>
                          <a:blip r:embed="rId4"/>
                          <a:stretch>
                            <a:fillRect l="-1235" t="-405000" r="-606173" b="-213333"/>
                          </a:stretch>
                        </a:blipFill>
                      </a:tcPr>
                    </a:tc>
                    <a:tc>
                      <a:txBody>
                        <a:bodyPr/>
                        <a:lstStyle/>
                        <a:p>
                          <a:endParaRPr lang="zh-CN"/>
                        </a:p>
                      </a:txBody>
                      <a:tcPr>
                        <a:blipFill>
                          <a:blip r:embed="rId4"/>
                          <a:stretch>
                            <a:fillRect l="-101235" t="-405000" r="-506173" b="-213333"/>
                          </a:stretch>
                        </a:blipFill>
                      </a:tcPr>
                    </a:tc>
                    <a:tc>
                      <a:txBody>
                        <a:bodyPr/>
                        <a:lstStyle/>
                        <a:p>
                          <a:endParaRPr lang="zh-CN"/>
                        </a:p>
                      </a:txBody>
                      <a:tcPr>
                        <a:blipFill>
                          <a:blip r:embed="rId4"/>
                          <a:stretch>
                            <a:fillRect l="-201235" t="-405000" r="-406173" b="-213333"/>
                          </a:stretch>
                        </a:blipFill>
                      </a:tcPr>
                    </a:tc>
                    <a:tc>
                      <a:txBody>
                        <a:bodyPr/>
                        <a:lstStyle/>
                        <a:p>
                          <a:endParaRPr lang="zh-CN"/>
                        </a:p>
                      </a:txBody>
                      <a:tcPr>
                        <a:blipFill>
                          <a:blip r:embed="rId4"/>
                          <a:stretch>
                            <a:fillRect l="-297561" t="-405000" r="-301220" b="-213333"/>
                          </a:stretch>
                        </a:blipFill>
                      </a:tcPr>
                    </a:tc>
                    <a:tc>
                      <a:txBody>
                        <a:bodyPr/>
                        <a:lstStyle/>
                        <a:p>
                          <a:endParaRPr lang="zh-CN"/>
                        </a:p>
                      </a:txBody>
                      <a:tcPr>
                        <a:blipFill>
                          <a:blip r:embed="rId4"/>
                          <a:stretch>
                            <a:fillRect l="-402469" t="-405000" r="-204938" b="-213333"/>
                          </a:stretch>
                        </a:blipFill>
                      </a:tcPr>
                    </a:tc>
                    <a:tc>
                      <a:txBody>
                        <a:bodyPr/>
                        <a:lstStyle/>
                        <a:p>
                          <a:endParaRPr lang="zh-CN"/>
                        </a:p>
                      </a:txBody>
                      <a:tcPr>
                        <a:blipFill>
                          <a:blip r:embed="rId4"/>
                          <a:stretch>
                            <a:fillRect l="-502469" t="-405000" r="-104938" b="-213333"/>
                          </a:stretch>
                        </a:blipFill>
                      </a:tcPr>
                    </a:tc>
                    <a:tc>
                      <a:txBody>
                        <a:bodyPr/>
                        <a:lstStyle/>
                        <a:p>
                          <a:endParaRPr lang="zh-CN"/>
                        </a:p>
                      </a:txBody>
                      <a:tcPr>
                        <a:blipFill>
                          <a:blip r:embed="rId4"/>
                          <a:stretch>
                            <a:fillRect l="-602469" t="-405000" r="-4938" b="-213333"/>
                          </a:stretch>
                        </a:blipFill>
                      </a:tcPr>
                    </a:tc>
                    <a:extLst>
                      <a:ext uri="{0D108BD9-81ED-4DB2-BD59-A6C34878D82A}">
                        <a16:rowId xmlns:a16="http://schemas.microsoft.com/office/drawing/2014/main" val="1438018108"/>
                      </a:ext>
                    </a:extLst>
                  </a:tr>
                  <a:tr h="365760">
                    <a:tc>
                      <a:txBody>
                        <a:bodyPr/>
                        <a:lstStyle/>
                        <a:p>
                          <a:endParaRPr lang="zh-CN"/>
                        </a:p>
                      </a:txBody>
                      <a:tcPr>
                        <a:blipFill>
                          <a:blip r:embed="rId4"/>
                          <a:stretch>
                            <a:fillRect l="-1235" t="-505000" r="-606173" b="-113333"/>
                          </a:stretch>
                        </a:blipFill>
                      </a:tcPr>
                    </a:tc>
                    <a:tc>
                      <a:txBody>
                        <a:bodyPr/>
                        <a:lstStyle/>
                        <a:p>
                          <a:endParaRPr lang="zh-CN"/>
                        </a:p>
                      </a:txBody>
                      <a:tcPr>
                        <a:blipFill>
                          <a:blip r:embed="rId4"/>
                          <a:stretch>
                            <a:fillRect l="-101235" t="-505000" r="-506173" b="-113333"/>
                          </a:stretch>
                        </a:blipFill>
                      </a:tcPr>
                    </a:tc>
                    <a:tc>
                      <a:txBody>
                        <a:bodyPr/>
                        <a:lstStyle/>
                        <a:p>
                          <a:endParaRPr lang="zh-CN"/>
                        </a:p>
                      </a:txBody>
                      <a:tcPr>
                        <a:blipFill>
                          <a:blip r:embed="rId4"/>
                          <a:stretch>
                            <a:fillRect l="-201235" t="-505000" r="-406173" b="-113333"/>
                          </a:stretch>
                        </a:blipFill>
                      </a:tcPr>
                    </a:tc>
                    <a:tc>
                      <a:txBody>
                        <a:bodyPr/>
                        <a:lstStyle/>
                        <a:p>
                          <a:endParaRPr lang="zh-CN"/>
                        </a:p>
                      </a:txBody>
                      <a:tcPr>
                        <a:blipFill>
                          <a:blip r:embed="rId4"/>
                          <a:stretch>
                            <a:fillRect l="-297561" t="-505000" r="-301220" b="-113333"/>
                          </a:stretch>
                        </a:blipFill>
                      </a:tcPr>
                    </a:tc>
                    <a:tc>
                      <a:txBody>
                        <a:bodyPr/>
                        <a:lstStyle/>
                        <a:p>
                          <a:endParaRPr lang="zh-CN"/>
                        </a:p>
                      </a:txBody>
                      <a:tcPr>
                        <a:blipFill>
                          <a:blip r:embed="rId4"/>
                          <a:stretch>
                            <a:fillRect l="-402469" t="-505000" r="-204938" b="-113333"/>
                          </a:stretch>
                        </a:blipFill>
                      </a:tcPr>
                    </a:tc>
                    <a:tc>
                      <a:txBody>
                        <a:bodyPr/>
                        <a:lstStyle/>
                        <a:p>
                          <a:endParaRPr lang="zh-CN"/>
                        </a:p>
                      </a:txBody>
                      <a:tcPr>
                        <a:blipFill>
                          <a:blip r:embed="rId4"/>
                          <a:stretch>
                            <a:fillRect l="-502469" t="-505000" r="-104938" b="-113333"/>
                          </a:stretch>
                        </a:blipFill>
                      </a:tcPr>
                    </a:tc>
                    <a:tc>
                      <a:txBody>
                        <a:bodyPr/>
                        <a:lstStyle/>
                        <a:p>
                          <a:endParaRPr lang="zh-CN"/>
                        </a:p>
                      </a:txBody>
                      <a:tcPr>
                        <a:blipFill>
                          <a:blip r:embed="rId4"/>
                          <a:stretch>
                            <a:fillRect l="-602469" t="-505000" r="-4938" b="-113333"/>
                          </a:stretch>
                        </a:blipFill>
                      </a:tcPr>
                    </a:tc>
                    <a:extLst>
                      <a:ext uri="{0D108BD9-81ED-4DB2-BD59-A6C34878D82A}">
                        <a16:rowId xmlns:a16="http://schemas.microsoft.com/office/drawing/2014/main" val="2456321285"/>
                      </a:ext>
                    </a:extLst>
                  </a:tr>
                  <a:tr h="365760">
                    <a:tc>
                      <a:txBody>
                        <a:bodyPr/>
                        <a:lstStyle/>
                        <a:p>
                          <a:endParaRPr lang="zh-CN"/>
                        </a:p>
                      </a:txBody>
                      <a:tcPr>
                        <a:blipFill>
                          <a:blip r:embed="rId4"/>
                          <a:stretch>
                            <a:fillRect l="-1235" t="-605000" r="-606173" b="-13333"/>
                          </a:stretch>
                        </a:blipFill>
                      </a:tcPr>
                    </a:tc>
                    <a:tc>
                      <a:txBody>
                        <a:bodyPr/>
                        <a:lstStyle/>
                        <a:p>
                          <a:endParaRPr lang="zh-CN"/>
                        </a:p>
                      </a:txBody>
                      <a:tcPr>
                        <a:blipFill>
                          <a:blip r:embed="rId4"/>
                          <a:stretch>
                            <a:fillRect l="-101235" t="-605000" r="-506173" b="-13333"/>
                          </a:stretch>
                        </a:blipFill>
                      </a:tcPr>
                    </a:tc>
                    <a:tc>
                      <a:txBody>
                        <a:bodyPr/>
                        <a:lstStyle/>
                        <a:p>
                          <a:endParaRPr lang="zh-CN"/>
                        </a:p>
                      </a:txBody>
                      <a:tcPr>
                        <a:blipFill>
                          <a:blip r:embed="rId4"/>
                          <a:stretch>
                            <a:fillRect l="-201235" t="-605000" r="-406173" b="-13333"/>
                          </a:stretch>
                        </a:blipFill>
                      </a:tcPr>
                    </a:tc>
                    <a:tc>
                      <a:txBody>
                        <a:bodyPr/>
                        <a:lstStyle/>
                        <a:p>
                          <a:endParaRPr lang="zh-CN"/>
                        </a:p>
                      </a:txBody>
                      <a:tcPr>
                        <a:blipFill>
                          <a:blip r:embed="rId4"/>
                          <a:stretch>
                            <a:fillRect l="-297561" t="-605000" r="-301220" b="-13333"/>
                          </a:stretch>
                        </a:blipFill>
                      </a:tcPr>
                    </a:tc>
                    <a:tc>
                      <a:txBody>
                        <a:bodyPr/>
                        <a:lstStyle/>
                        <a:p>
                          <a:endParaRPr lang="zh-CN"/>
                        </a:p>
                      </a:txBody>
                      <a:tcPr>
                        <a:blipFill>
                          <a:blip r:embed="rId4"/>
                          <a:stretch>
                            <a:fillRect l="-402469" t="-605000" r="-204938" b="-13333"/>
                          </a:stretch>
                        </a:blipFill>
                      </a:tcPr>
                    </a:tc>
                    <a:tc>
                      <a:txBody>
                        <a:bodyPr/>
                        <a:lstStyle/>
                        <a:p>
                          <a:endParaRPr lang="zh-CN"/>
                        </a:p>
                      </a:txBody>
                      <a:tcPr>
                        <a:blipFill>
                          <a:blip r:embed="rId4"/>
                          <a:stretch>
                            <a:fillRect l="-502469" t="-605000" r="-104938" b="-13333"/>
                          </a:stretch>
                        </a:blipFill>
                      </a:tcPr>
                    </a:tc>
                    <a:tc>
                      <a:txBody>
                        <a:bodyPr/>
                        <a:lstStyle/>
                        <a:p>
                          <a:endParaRPr lang="zh-CN"/>
                        </a:p>
                      </a:txBody>
                      <a:tcPr>
                        <a:blipFill>
                          <a:blip r:embed="rId4"/>
                          <a:stretch>
                            <a:fillRect l="-602469" t="-605000" r="-4938" b="-13333"/>
                          </a:stretch>
                        </a:blipFill>
                      </a:tcPr>
                    </a:tc>
                    <a:extLst>
                      <a:ext uri="{0D108BD9-81ED-4DB2-BD59-A6C34878D82A}">
                        <a16:rowId xmlns:a16="http://schemas.microsoft.com/office/drawing/2014/main" val="2076000754"/>
                      </a:ext>
                    </a:extLst>
                  </a:tr>
                </a:tbl>
              </a:graphicData>
            </a:graphic>
          </p:graphicFrame>
        </mc:Fallback>
      </mc:AlternateContent>
      <p:sp>
        <p:nvSpPr>
          <p:cNvPr id="4" name="文本框 3">
            <a:extLst>
              <a:ext uri="{FF2B5EF4-FFF2-40B4-BE49-F238E27FC236}">
                <a16:creationId xmlns:a16="http://schemas.microsoft.com/office/drawing/2014/main" id="{2EFADF67-D175-40B3-998B-F29237406550}"/>
              </a:ext>
            </a:extLst>
          </p:cNvPr>
          <p:cNvSpPr txBox="1"/>
          <p:nvPr/>
        </p:nvSpPr>
        <p:spPr>
          <a:xfrm>
            <a:off x="922072" y="2112871"/>
            <a:ext cx="913917" cy="646331"/>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latin typeface="+mn-ea"/>
              </a:rPr>
              <a:t>六个函数列表</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B1FE7EB-86F9-47B8-B3B6-293DF00124EE}"/>
                  </a:ext>
                </a:extLst>
              </p:cNvPr>
              <p:cNvSpPr txBox="1"/>
              <p:nvPr/>
            </p:nvSpPr>
            <p:spPr>
              <a:xfrm>
                <a:off x="922072" y="4953338"/>
                <a:ext cx="4439338" cy="833177"/>
              </a:xfrm>
              <a:prstGeom prst="rect">
                <a:avLst/>
              </a:prstGeom>
              <a:solidFill>
                <a:schemeClr val="accent2">
                  <a:lumMod val="20000"/>
                  <a:lumOff val="80000"/>
                </a:schemeClr>
              </a:solidFill>
            </p:spPr>
            <p:txBody>
              <a:bodyPr wrap="square" rtlCol="0">
                <a:spAutoFit/>
              </a:bodyPr>
              <a:lstStyle/>
              <a:p>
                <a:pPr>
                  <a:lnSpc>
                    <a:spcPts val="3000"/>
                  </a:lnSpc>
                </a:pPr>
                <a:r>
                  <a:rPr lang="zh-CN" altLang="en-US" sz="2000" b="1">
                    <a:solidFill>
                      <a:schemeClr val="accent2">
                        <a:lumMod val="50000"/>
                      </a:schemeClr>
                    </a:solidFill>
                  </a:rPr>
                  <a:t>每个函数相当于将</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𝟐</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𝟑</m:t>
                    </m:r>
                  </m:oMath>
                </a14:m>
                <a:r>
                  <a:rPr lang="zh-CN" altLang="en-US" sz="2000" b="1">
                    <a:solidFill>
                      <a:schemeClr val="accent2">
                        <a:lumMod val="50000"/>
                      </a:schemeClr>
                    </a:solidFill>
                  </a:rPr>
                  <a:t>进行一次重排，或说</a:t>
                </a:r>
                <a:r>
                  <a:rPr lang="zh-CN" altLang="en-US" sz="2000" b="1">
                    <a:solidFill>
                      <a:srgbClr val="0000FF"/>
                    </a:solidFill>
                  </a:rPr>
                  <a:t>置换</a:t>
                </a:r>
                <a:r>
                  <a:rPr lang="zh-CN" altLang="en-US" sz="2000" b="1">
                    <a:solidFill>
                      <a:schemeClr val="accent2">
                        <a:lumMod val="50000"/>
                      </a:schemeClr>
                    </a:solidFill>
                  </a:rPr>
                  <a:t>，因此</a:t>
                </a:r>
                <a14:m>
                  <m:oMath xmlns:m="http://schemas.openxmlformats.org/officeDocument/2006/math">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𝑮</m:t>
                        </m:r>
                        <m:r>
                          <a:rPr lang="en-US" altLang="zh-CN" sz="2000" b="1" i="1" smtClean="0">
                            <a:solidFill>
                              <a:schemeClr val="accent2">
                                <a:lumMod val="50000"/>
                              </a:schemeClr>
                            </a:solidFill>
                            <a:latin typeface="Cambria Math" panose="02040503050406030204" pitchFamily="18" charset="0"/>
                          </a:rPr>
                          <m:t>,∘</m:t>
                        </m:r>
                      </m:e>
                    </m:d>
                  </m:oMath>
                </a14:m>
                <a:r>
                  <a:rPr lang="zh-CN" altLang="en-US" sz="2000" b="1" i="0">
                    <a:solidFill>
                      <a:schemeClr val="accent2">
                        <a:lumMod val="50000"/>
                      </a:schemeClr>
                    </a:solidFill>
                    <a:latin typeface="+mj-lt"/>
                  </a:rPr>
                  <a:t>称为</a:t>
                </a:r>
                <a:r>
                  <a:rPr lang="zh-CN" altLang="en-US" sz="2000" b="1">
                    <a:solidFill>
                      <a:schemeClr val="accent2">
                        <a:lumMod val="50000"/>
                      </a:schemeClr>
                    </a:solidFill>
                  </a:rPr>
                  <a:t>一个</a:t>
                </a:r>
                <a:r>
                  <a:rPr lang="zh-CN" altLang="en-US" sz="2000" b="1">
                    <a:solidFill>
                      <a:srgbClr val="C00000"/>
                    </a:solidFill>
                  </a:rPr>
                  <a:t>置换群</a:t>
                </a:r>
              </a:p>
            </p:txBody>
          </p:sp>
        </mc:Choice>
        <mc:Fallback xmlns="">
          <p:sp>
            <p:nvSpPr>
              <p:cNvPr id="6" name="文本框 5">
                <a:extLst>
                  <a:ext uri="{FF2B5EF4-FFF2-40B4-BE49-F238E27FC236}">
                    <a16:creationId xmlns:a16="http://schemas.microsoft.com/office/drawing/2014/main" id="{9B1FE7EB-86F9-47B8-B3B6-293DF00124EE}"/>
                  </a:ext>
                </a:extLst>
              </p:cNvPr>
              <p:cNvSpPr txBox="1">
                <a:spLocks noRot="1" noChangeAspect="1" noMove="1" noResize="1" noEditPoints="1" noAdjustHandles="1" noChangeArrowheads="1" noChangeShapeType="1" noTextEdit="1"/>
              </p:cNvSpPr>
              <p:nvPr/>
            </p:nvSpPr>
            <p:spPr>
              <a:xfrm>
                <a:off x="922072" y="4953338"/>
                <a:ext cx="4439338" cy="833177"/>
              </a:xfrm>
              <a:prstGeom prst="rect">
                <a:avLst/>
              </a:prstGeom>
              <a:blipFill>
                <a:blip r:embed="rId5"/>
                <a:stretch>
                  <a:fillRect l="-1374" r="-7143"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410A7624-E654-4FD2-B610-C9E502CB6290}"/>
                  </a:ext>
                </a:extLst>
              </p:cNvPr>
              <p:cNvSpPr txBox="1"/>
              <p:nvPr/>
            </p:nvSpPr>
            <p:spPr>
              <a:xfrm>
                <a:off x="6021444" y="4831318"/>
                <a:ext cx="3714970" cy="1077218"/>
              </a:xfrm>
              <a:prstGeom prst="rect">
                <a:avLst/>
              </a:prstGeom>
              <a:solidFill>
                <a:schemeClr val="accent4">
                  <a:lumMod val="20000"/>
                  <a:lumOff val="80000"/>
                </a:schemeClr>
              </a:solidFill>
            </p:spPr>
            <p:txBody>
              <a:bodyPr wrap="square" rtlCol="0">
                <a:spAutoFit/>
              </a:bodyPr>
              <a:lstStyle/>
              <a:p>
                <a:pPr>
                  <a:spcBef>
                    <a:spcPts val="600"/>
                  </a:spcBef>
                </a:pP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𝟏</m:t>
                        </m:r>
                      </m:sub>
                    </m:sSub>
                  </m:oMath>
                </a14:m>
                <a:r>
                  <a:rPr lang="zh-CN" altLang="en-US" b="1">
                    <a:solidFill>
                      <a:schemeClr val="accent2">
                        <a:lumMod val="50000"/>
                      </a:schemeClr>
                    </a:solidFill>
                  </a:rPr>
                  <a:t>是单位元</a:t>
                </a:r>
                <a:r>
                  <a:rPr lang="en-US" altLang="zh-CN" b="1">
                    <a:solidFill>
                      <a:schemeClr val="accent2">
                        <a:lumMod val="50000"/>
                      </a:schemeClr>
                    </a:solidFill>
                  </a:rPr>
                  <a:t>	</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𝟐</m:t>
                        </m:r>
                      </m:sub>
                    </m:sSub>
                  </m:oMath>
                </a14:m>
                <a:r>
                  <a:rPr lang="zh-CN" altLang="en-US" b="1">
                    <a:solidFill>
                      <a:schemeClr val="accent2">
                        <a:lumMod val="50000"/>
                      </a:schemeClr>
                    </a:solidFill>
                  </a:rPr>
                  <a:t>的逆元是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𝟐</m:t>
                        </m:r>
                      </m:sub>
                    </m:sSub>
                  </m:oMath>
                </a14:m>
                <a:endParaRPr lang="en-US" altLang="zh-CN" b="1">
                  <a:solidFill>
                    <a:schemeClr val="accent2">
                      <a:lumMod val="50000"/>
                    </a:schemeClr>
                  </a:solidFill>
                </a:endParaRPr>
              </a:p>
              <a:p>
                <a:pPr>
                  <a:spcBef>
                    <a:spcPts val="600"/>
                  </a:spcBef>
                </a:pP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𝟑</m:t>
                        </m:r>
                      </m:sub>
                    </m:sSub>
                  </m:oMath>
                </a14:m>
                <a:r>
                  <a:rPr lang="zh-CN" altLang="en-US" b="1">
                    <a:solidFill>
                      <a:schemeClr val="accent2">
                        <a:lumMod val="50000"/>
                      </a:schemeClr>
                    </a:solidFill>
                  </a:rPr>
                  <a:t>的逆元是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𝟑</m:t>
                        </m:r>
                      </m:sub>
                    </m:sSub>
                  </m:oMath>
                </a14:m>
                <a:r>
                  <a:rPr lang="en-US" altLang="zh-CN" b="1">
                    <a:solidFill>
                      <a:schemeClr val="accent2">
                        <a:lumMod val="50000"/>
                      </a:schemeClr>
                    </a:solidFill>
                  </a:rPr>
                  <a:t>	</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𝟒</m:t>
                        </m:r>
                      </m:sub>
                    </m:sSub>
                  </m:oMath>
                </a14:m>
                <a:r>
                  <a:rPr lang="zh-CN" altLang="en-US" b="1">
                    <a:solidFill>
                      <a:schemeClr val="accent2">
                        <a:lumMod val="50000"/>
                      </a:schemeClr>
                    </a:solidFill>
                  </a:rPr>
                  <a:t>的逆元是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𝟒</m:t>
                        </m:r>
                      </m:sub>
                    </m:sSub>
                  </m:oMath>
                </a14:m>
                <a:endParaRPr lang="en-US" altLang="zh-CN" b="1">
                  <a:solidFill>
                    <a:schemeClr val="accent2">
                      <a:lumMod val="50000"/>
                    </a:schemeClr>
                  </a:solidFill>
                </a:endParaRPr>
              </a:p>
              <a:p>
                <a:pPr>
                  <a:spcBef>
                    <a:spcPts val="600"/>
                  </a:spcBef>
                </a:pP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𝟓</m:t>
                        </m:r>
                      </m:sub>
                    </m:sSub>
                  </m:oMath>
                </a14:m>
                <a:r>
                  <a:rPr lang="zh-CN" altLang="en-US" b="1">
                    <a:solidFill>
                      <a:schemeClr val="accent2">
                        <a:lumMod val="50000"/>
                      </a:schemeClr>
                    </a:solidFill>
                  </a:rPr>
                  <a:t>的逆元是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𝟔</m:t>
                        </m:r>
                      </m:sub>
                    </m:sSub>
                  </m:oMath>
                </a14:m>
                <a:r>
                  <a:rPr lang="en-US" altLang="zh-CN" b="1">
                    <a:solidFill>
                      <a:schemeClr val="accent2">
                        <a:lumMod val="50000"/>
                      </a:schemeClr>
                    </a:solidFill>
                  </a:rPr>
                  <a:t>	</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𝟔</m:t>
                        </m:r>
                      </m:sub>
                    </m:sSub>
                  </m:oMath>
                </a14:m>
                <a:r>
                  <a:rPr lang="zh-CN" altLang="en-US" b="1">
                    <a:solidFill>
                      <a:schemeClr val="accent2">
                        <a:lumMod val="50000"/>
                      </a:schemeClr>
                    </a:solidFill>
                  </a:rPr>
                  <a:t>的逆元是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𝟓</m:t>
                        </m:r>
                      </m:sub>
                    </m:sSub>
                  </m:oMath>
                </a14:m>
                <a:endParaRPr lang="zh-CN" altLang="en-US"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410A7624-E654-4FD2-B610-C9E502CB6290}"/>
                  </a:ext>
                </a:extLst>
              </p:cNvPr>
              <p:cNvSpPr txBox="1">
                <a:spLocks noRot="1" noChangeAspect="1" noMove="1" noResize="1" noEditPoints="1" noAdjustHandles="1" noChangeArrowheads="1" noChangeShapeType="1" noTextEdit="1"/>
              </p:cNvSpPr>
              <p:nvPr/>
            </p:nvSpPr>
            <p:spPr>
              <a:xfrm>
                <a:off x="6021444" y="4831318"/>
                <a:ext cx="3714970" cy="1077218"/>
              </a:xfrm>
              <a:prstGeom prst="rect">
                <a:avLst/>
              </a:prstGeom>
              <a:blipFill>
                <a:blip r:embed="rId6"/>
                <a:stretch>
                  <a:fillRect l="-493" t="-3409" b="-85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B4F320E-1B00-4B26-B6C8-AB00530EF96B}"/>
                  </a:ext>
                </a:extLst>
              </p:cNvPr>
              <p:cNvSpPr txBox="1"/>
              <p:nvPr/>
            </p:nvSpPr>
            <p:spPr>
              <a:xfrm>
                <a:off x="922072" y="2927721"/>
                <a:ext cx="999009" cy="646331"/>
              </a:xfrm>
              <a:prstGeom prst="rect">
                <a:avLst/>
              </a:prstGeom>
              <a:solidFill>
                <a:schemeClr val="accent2">
                  <a:lumMod val="20000"/>
                  <a:lumOff val="80000"/>
                </a:schemeClr>
              </a:solidFill>
            </p:spPr>
            <p:txBody>
              <a:bodyPr wrap="square" rtlCol="0">
                <a:spAutoFit/>
              </a:bodyPr>
              <a:lstStyle/>
              <a:p>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𝒇</m:t>
                        </m:r>
                      </m:e>
                      <m:sub>
                        <m:r>
                          <a:rPr lang="en-US" altLang="zh-CN" b="1" i="1" smtClean="0">
                            <a:solidFill>
                              <a:schemeClr val="accent2">
                                <a:lumMod val="50000"/>
                              </a:schemeClr>
                            </a:solidFill>
                            <a:latin typeface="Cambria Math" panose="02040503050406030204" pitchFamily="18" charset="0"/>
                          </a:rPr>
                          <m:t>𝟏</m:t>
                        </m:r>
                      </m:sub>
                    </m:sSub>
                  </m:oMath>
                </a14:m>
                <a:r>
                  <a:rPr lang="zh-CN" altLang="en-US" b="1">
                    <a:solidFill>
                      <a:schemeClr val="accent2">
                        <a:lumMod val="50000"/>
                      </a:schemeClr>
                    </a:solidFill>
                  </a:rPr>
                  <a:t>是恒等函数</a:t>
                </a:r>
              </a:p>
            </p:txBody>
          </p:sp>
        </mc:Choice>
        <mc:Fallback xmlns="">
          <p:sp>
            <p:nvSpPr>
              <p:cNvPr id="20" name="文本框 19">
                <a:extLst>
                  <a:ext uri="{FF2B5EF4-FFF2-40B4-BE49-F238E27FC236}">
                    <a16:creationId xmlns:a16="http://schemas.microsoft.com/office/drawing/2014/main" id="{8B4F320E-1B00-4B26-B6C8-AB00530EF96B}"/>
                  </a:ext>
                </a:extLst>
              </p:cNvPr>
              <p:cNvSpPr txBox="1">
                <a:spLocks noRot="1" noChangeAspect="1" noMove="1" noResize="1" noEditPoints="1" noAdjustHandles="1" noChangeArrowheads="1" noChangeShapeType="1" noTextEdit="1"/>
              </p:cNvSpPr>
              <p:nvPr/>
            </p:nvSpPr>
            <p:spPr>
              <a:xfrm>
                <a:off x="922072" y="2927721"/>
                <a:ext cx="999009" cy="646331"/>
              </a:xfrm>
              <a:prstGeom prst="rect">
                <a:avLst/>
              </a:prstGeom>
              <a:blipFill>
                <a:blip r:embed="rId7"/>
                <a:stretch>
                  <a:fillRect l="-4878"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685282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3917</TotalTime>
  <Words>5006</Words>
  <Application>Microsoft Office PowerPoint</Application>
  <PresentationFormat>宽屏</PresentationFormat>
  <Paragraphs>696</Paragraphs>
  <Slides>40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40</vt:i4>
      </vt:variant>
    </vt:vector>
  </HeadingPairs>
  <TitlesOfParts>
    <vt:vector size="51" baseType="lpstr">
      <vt:lpstr>KaiTi</vt:lpstr>
      <vt:lpstr>等线</vt:lpstr>
      <vt:lpstr>等线 Light</vt:lpstr>
      <vt:lpstr>仿宋</vt:lpstr>
      <vt:lpstr>黑体</vt:lpstr>
      <vt:lpstr>华文新魏</vt:lpstr>
      <vt:lpstr>楷体</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Administrator</cp:lastModifiedBy>
  <cp:revision>201</cp:revision>
  <dcterms:created xsi:type="dcterms:W3CDTF">2022-01-01T06:39:40Z</dcterms:created>
  <dcterms:modified xsi:type="dcterms:W3CDTF">2024-03-06T02:59:30Z</dcterms:modified>
</cp:coreProperties>
</file>