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281" r:id="rId6"/>
    <p:sldId id="314" r:id="rId7"/>
    <p:sldId id="316" r:id="rId8"/>
    <p:sldId id="325" r:id="rId9"/>
    <p:sldId id="318" r:id="rId10"/>
    <p:sldId id="315" r:id="rId11"/>
    <p:sldId id="320" r:id="rId12"/>
    <p:sldId id="322" r:id="rId13"/>
    <p:sldId id="323" r:id="rId14"/>
    <p:sldId id="321" r:id="rId15"/>
    <p:sldId id="319" r:id="rId16"/>
    <p:sldId id="297" r:id="rId17"/>
    <p:sldId id="324" r:id="rId18"/>
    <p:sldId id="317" r:id="rId19"/>
    <p:sldId id="313" r:id="rId20"/>
    <p:sldId id="330" r:id="rId21"/>
    <p:sldId id="326" r:id="rId22"/>
    <p:sldId id="328" r:id="rId23"/>
    <p:sldId id="329" r:id="rId24"/>
    <p:sldId id="327" r:id="rId25"/>
    <p:sldId id="331" r:id="rId26"/>
    <p:sldId id="332" r:id="rId27"/>
    <p:sldId id="333" r:id="rId28"/>
    <p:sldId id="334" r:id="rId29"/>
    <p:sldId id="335" r:id="rId30"/>
    <p:sldId id="336" r:id="rId31"/>
    <p:sldId id="282" r:id="rId32"/>
    <p:sldId id="272" r:id="rId33"/>
    <p:sldId id="280" r:id="rId34"/>
    <p:sldId id="262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第四讲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子群的陪集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iss\doubleZxc@mail.sysu.edu.cn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E12E64D-C604-4FBE-9D50-84510489E0D1}"/>
                  </a:ext>
                </a:extLst>
              </p:cNvPr>
              <p:cNvSpPr txBox="1"/>
              <p:nvPr/>
            </p:nvSpPr>
            <p:spPr>
              <a:xfrm>
                <a:off x="904351" y="894416"/>
                <a:ext cx="7046952" cy="11469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，分别称为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中的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左陪集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(left coset)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右陪集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(right coset)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E12E64D-C604-4FBE-9D50-84510489E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" y="894416"/>
                <a:ext cx="7046952" cy="1146981"/>
              </a:xfrm>
              <a:prstGeom prst="rect">
                <a:avLst/>
              </a:prstGeom>
              <a:blipFill>
                <a:blip r:embed="rId2"/>
                <a:stretch>
                  <a:fillRect l="-519" t="-2128" r="-779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41A37E-EAC6-4580-BA7E-9331DC9FC334}"/>
                  </a:ext>
                </a:extLst>
              </p:cNvPr>
              <p:cNvSpPr txBox="1"/>
              <p:nvPr/>
            </p:nvSpPr>
            <p:spPr>
              <a:xfrm>
                <a:off x="904351" y="2284041"/>
                <a:ext cx="3339657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𝑼</m:t>
                        </m:r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  <m:r>
                          <a:rPr lang="en-US" altLang="zh-CN" sz="16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6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41A37E-EAC6-4580-BA7E-9331DC9FC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" y="2284041"/>
                <a:ext cx="3339657" cy="338554"/>
              </a:xfrm>
              <a:prstGeom prst="rect">
                <a:avLst/>
              </a:prstGeom>
              <a:blipFill>
                <a:blip r:embed="rId3"/>
                <a:stretch>
                  <a:fillRect l="-912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4F3766A0-40DA-475C-A09A-D07F28EB0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344852"/>
                  </p:ext>
                </p:extLst>
              </p:nvPr>
            </p:nvGraphicFramePr>
            <p:xfrm>
              <a:off x="904351" y="2766571"/>
              <a:ext cx="1948180" cy="16764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89636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89636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89636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89636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  <a:gridCol w="389636">
                      <a:extLst>
                        <a:ext uri="{9D8B030D-6E8A-4147-A177-3AD203B41FA5}">
                          <a16:colId xmlns:a16="http://schemas.microsoft.com/office/drawing/2014/main" val="2325015106"/>
                        </a:ext>
                      </a:extLst>
                    </a:gridCol>
                  </a:tblGrid>
                  <a:tr h="2772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⊗</m:t>
                                    </m:r>
                                  </m:e>
                                  <m:sub>
                                    <m:r>
                                      <a:rPr lang="en-US" altLang="zh-CN" sz="1600" b="1">
                                        <a:solidFill>
                                          <a:schemeClr val="accent4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27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1</a:t>
                          </a:r>
                          <a:endParaRPr lang="zh-CN" altLang="en-US" sz="16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27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2</a:t>
                          </a:r>
                          <a:endParaRPr lang="zh-CN" altLang="en-US" sz="16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27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27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4</a:t>
                          </a:r>
                          <a:endParaRPr lang="zh-CN" altLang="en-US" sz="16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4F3766A0-40DA-475C-A09A-D07F28EB0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344852"/>
                  </p:ext>
                </p:extLst>
              </p:nvPr>
            </p:nvGraphicFramePr>
            <p:xfrm>
              <a:off x="904351" y="2766571"/>
              <a:ext cx="1948180" cy="16764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89636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89636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89636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89636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  <a:gridCol w="389636">
                      <a:extLst>
                        <a:ext uri="{9D8B030D-6E8A-4147-A177-3AD203B41FA5}">
                          <a16:colId xmlns:a16="http://schemas.microsoft.com/office/drawing/2014/main" val="232501510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3636" r="-407813" b="-4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zh-CN" altLang="en-US" sz="16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1</a:t>
                          </a:r>
                          <a:endParaRPr lang="zh-CN" altLang="en-US" sz="16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2</a:t>
                          </a:r>
                          <a:endParaRPr lang="zh-CN" altLang="en-US" sz="16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3</a:t>
                          </a:r>
                          <a:endParaRPr lang="zh-CN" altLang="en-US" sz="16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/>
                            <a:t>4</a:t>
                          </a:r>
                          <a:endParaRPr lang="zh-CN" altLang="en-US" sz="16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4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2C29573-B603-4AED-8D50-877313D844BE}"/>
                  </a:ext>
                </a:extLst>
              </p:cNvPr>
              <p:cNvSpPr txBox="1"/>
              <p:nvPr/>
            </p:nvSpPr>
            <p:spPr>
              <a:xfrm>
                <a:off x="3539155" y="2811252"/>
                <a:ext cx="4700494" cy="6155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b>
                          <m:sSubPr>
                            <m:ctrlP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2C29573-B603-4AED-8D50-877313D84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55" y="2811252"/>
                <a:ext cx="4700494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3544D5F-B3AA-475D-B840-471D8E8B0D7D}"/>
                  </a:ext>
                </a:extLst>
              </p:cNvPr>
              <p:cNvSpPr txBox="1"/>
              <p:nvPr/>
            </p:nvSpPr>
            <p:spPr>
              <a:xfrm>
                <a:off x="3539155" y="3910530"/>
                <a:ext cx="3179806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有两个不同的陪集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3544D5F-B3AA-475D-B840-471D8E8B0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155" y="3910530"/>
                <a:ext cx="3179806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6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704B88A-7664-4CAD-A628-8FB63C4C20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409256"/>
                  </p:ext>
                </p:extLst>
              </p:nvPr>
            </p:nvGraphicFramePr>
            <p:xfrm>
              <a:off x="904351" y="2616374"/>
              <a:ext cx="2135413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05059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135450645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1986866937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3480772914"/>
                        </a:ext>
                      </a:extLst>
                    </a:gridCol>
                  </a:tblGrid>
                  <a:tr h="18614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186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186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186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186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1861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1861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2704B88A-7664-4CAD-A628-8FB63C4C20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409256"/>
                  </p:ext>
                </p:extLst>
              </p:nvPr>
            </p:nvGraphicFramePr>
            <p:xfrm>
              <a:off x="904351" y="2616374"/>
              <a:ext cx="2135413" cy="192024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05059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135450645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1986866937"/>
                        </a:ext>
                      </a:extLst>
                    </a:gridCol>
                    <a:gridCol w="305059">
                      <a:extLst>
                        <a:ext uri="{9D8B030D-6E8A-4147-A177-3AD203B41FA5}">
                          <a16:colId xmlns:a16="http://schemas.microsoft.com/office/drawing/2014/main" val="3480772914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" t="-2222" r="-61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2222" r="-51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00" t="-2222" r="-410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078" t="-2222" r="-301961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4000" t="-2222" r="-208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4000" t="-2222" r="-108000" b="-6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00" t="-2222" r="-8000" b="-6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" t="-102222" r="-61000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102222" r="-51000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00" t="-102222" r="-41000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078" t="-102222" r="-301961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4000" t="-102222" r="-20800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4000" t="-102222" r="-108000" b="-5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00" t="-102222" r="-8000" b="-5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" t="-202222" r="-61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202222" r="-51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00" t="-202222" r="-41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078" t="-202222" r="-301961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4000" t="-202222" r="-208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4000" t="-202222" r="-108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00" t="-202222" r="-8000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" t="-295652" r="-610000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295652" r="-510000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00" t="-295652" r="-410000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078" t="-295652" r="-301961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4000" t="-295652" r="-208000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4000" t="-295652" r="-108000" b="-29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00" t="-295652" r="-8000" b="-297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" t="-404444" r="-610000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404444" r="-510000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00" t="-404444" r="-410000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078" t="-404444" r="-301961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4000" t="-404444" r="-208000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4000" t="-404444" r="-108000" b="-2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00" t="-404444" r="-8000" b="-2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" t="-504444" r="-6100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504444" r="-5100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00" t="-504444" r="-4100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078" t="-504444" r="-301961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4000" t="-504444" r="-2080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4000" t="-504444" r="-108000" b="-10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00" t="-504444" r="-8000" b="-10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" t="-604444" r="-61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2000" t="-604444" r="-51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00" t="-604444" r="-41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96078" t="-604444" r="-301961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4000" t="-604444" r="-208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4000" t="-604444" r="-108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4000" t="-604444" r="-8000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40DE70D-520F-46AE-84D5-C186207E73CF}"/>
                  </a:ext>
                </a:extLst>
              </p:cNvPr>
              <p:cNvSpPr/>
              <p:nvPr/>
            </p:nvSpPr>
            <p:spPr>
              <a:xfrm>
                <a:off x="904351" y="2195631"/>
                <a:ext cx="3965823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对于下面的置换群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𝑮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40DE70D-520F-46AE-84D5-C186207E7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" y="2195631"/>
                <a:ext cx="3965823" cy="338554"/>
              </a:xfrm>
              <a:prstGeom prst="rect">
                <a:avLst/>
              </a:prstGeom>
              <a:blipFill>
                <a:blip r:embed="rId3"/>
                <a:stretch>
                  <a:fillRect l="-768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8C3AB4D-3BFF-4504-891C-3DD4E26FAC85}"/>
                  </a:ext>
                </a:extLst>
              </p:cNvPr>
              <p:cNvSpPr txBox="1"/>
              <p:nvPr/>
            </p:nvSpPr>
            <p:spPr>
              <a:xfrm>
                <a:off x="3168863" y="2770523"/>
                <a:ext cx="2517927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8C3AB4D-3BFF-4504-891C-3DD4E26FA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63" y="2770523"/>
                <a:ext cx="2517927" cy="1200329"/>
              </a:xfrm>
              <a:prstGeom prst="rect">
                <a:avLst/>
              </a:prstGeom>
              <a:blipFill>
                <a:blip r:embed="rId4"/>
                <a:stretch>
                  <a:fillRect b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052DD9-6E51-44AA-8121-82156649F66D}"/>
                  </a:ext>
                </a:extLst>
              </p:cNvPr>
              <p:cNvSpPr txBox="1"/>
              <p:nvPr/>
            </p:nvSpPr>
            <p:spPr>
              <a:xfrm>
                <a:off x="5815889" y="3139855"/>
                <a:ext cx="2517927" cy="8309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8052DD9-6E51-44AA-8121-82156649F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89" y="3139855"/>
                <a:ext cx="2517927" cy="830997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C36076-D2AA-4493-AA66-C6F38B476BB3}"/>
                  </a:ext>
                </a:extLst>
              </p:cNvPr>
              <p:cNvSpPr txBox="1"/>
              <p:nvPr/>
            </p:nvSpPr>
            <p:spPr>
              <a:xfrm>
                <a:off x="3168863" y="4195145"/>
                <a:ext cx="4827163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有三个不同的陪集，且左右陪集不相等，例如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C36076-D2AA-4493-AA66-C6F38B47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863" y="4195145"/>
                <a:ext cx="4827163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DB1AC4F-EF6F-4338-9095-F573B5A826A3}"/>
                  </a:ext>
                </a:extLst>
              </p:cNvPr>
              <p:cNvSpPr txBox="1"/>
              <p:nvPr/>
            </p:nvSpPr>
            <p:spPr>
              <a:xfrm>
                <a:off x="904351" y="894416"/>
                <a:ext cx="7046952" cy="11469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6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，分别称为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中的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左陪集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(left coset)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右陪集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(right coset)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DB1AC4F-EF6F-4338-9095-F573B5A82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51" y="894416"/>
                <a:ext cx="7046952" cy="1146981"/>
              </a:xfrm>
              <a:prstGeom prst="rect">
                <a:avLst/>
              </a:prstGeom>
              <a:blipFill>
                <a:blip r:embed="rId7"/>
                <a:stretch>
                  <a:fillRect l="-519" t="-2128" r="-779" b="-7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4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7D5212-D3BA-43B9-B445-50D949C1C4F1}"/>
                  </a:ext>
                </a:extLst>
              </p:cNvPr>
              <p:cNvSpPr txBox="1"/>
              <p:nvPr/>
            </p:nvSpPr>
            <p:spPr>
              <a:xfrm>
                <a:off x="1007918" y="1029908"/>
                <a:ext cx="526819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在整数加群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中，计算子群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的所有左陪集。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7D5212-D3BA-43B9-B445-50D949C1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8" y="1029908"/>
                <a:ext cx="5268191" cy="369332"/>
              </a:xfrm>
              <a:prstGeom prst="rect">
                <a:avLst/>
              </a:prstGeom>
              <a:blipFill>
                <a:blip r:embed="rId2"/>
                <a:stretch>
                  <a:fillRect l="-925" t="-9836" r="-34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4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7D5212-D3BA-43B9-B445-50D949C1C4F1}"/>
                  </a:ext>
                </a:extLst>
              </p:cNvPr>
              <p:cNvSpPr txBox="1"/>
              <p:nvPr/>
            </p:nvSpPr>
            <p:spPr>
              <a:xfrm>
                <a:off x="1007918" y="1029908"/>
                <a:ext cx="5268191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在整数加群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中，计算子群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的所有左陪集。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7D5212-D3BA-43B9-B445-50D949C1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8" y="1029908"/>
                <a:ext cx="5268191" cy="369332"/>
              </a:xfrm>
              <a:prstGeom prst="rect">
                <a:avLst/>
              </a:prstGeom>
              <a:blipFill>
                <a:blip r:embed="rId2"/>
                <a:stretch>
                  <a:fillRect l="-925" t="-9836" r="-34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F2AC49-CD23-403F-8784-422E248C6230}"/>
                  </a:ext>
                </a:extLst>
              </p:cNvPr>
              <p:cNvSpPr txBox="1"/>
              <p:nvPr/>
            </p:nvSpPr>
            <p:spPr>
              <a:xfrm>
                <a:off x="1007918" y="1688309"/>
                <a:ext cx="7136622" cy="26571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子群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±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±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，因此它的所有左陪集是（注意，加群的运算用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+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表示）：</a:t>
                </a: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F2AC49-CD23-403F-8784-422E248C6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8" y="1688309"/>
                <a:ext cx="7136622" cy="2657138"/>
              </a:xfrm>
              <a:prstGeom prst="rect">
                <a:avLst/>
              </a:prstGeom>
              <a:blipFill>
                <a:blip r:embed="rId3"/>
                <a:stretch>
                  <a:fillRect l="-683" t="-459" b="-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24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C4D184-AC2B-4663-B6D6-3A257F8C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46" y="1266911"/>
            <a:ext cx="5822663" cy="13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4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C4D184-AC2B-4663-B6D6-3A257F8C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46" y="1266911"/>
            <a:ext cx="5822663" cy="1345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1F6582-586E-4F0E-9AA7-74649F080C2F}"/>
                  </a:ext>
                </a:extLst>
              </p:cNvPr>
              <p:cNvSpPr txBox="1"/>
              <p:nvPr/>
            </p:nvSpPr>
            <p:spPr>
              <a:xfrm>
                <a:off x="935946" y="3034014"/>
                <a:ext cx="6339497" cy="12618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不是子群，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zh-CN" altLang="en-US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。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sub>
                        </m:s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sub>
                        </m:s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sub>
                        </m:s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1F6582-586E-4F0E-9AA7-74649F080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46" y="3034014"/>
                <a:ext cx="6339497" cy="1261884"/>
              </a:xfrm>
              <a:prstGeom prst="rect">
                <a:avLst/>
              </a:prstGeom>
              <a:blipFill>
                <a:blip r:embed="rId3"/>
                <a:stretch>
                  <a:fillRect l="-192" t="-966" b="-3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1DE3AE1-F731-49B0-A70C-B8347B94419E}"/>
              </a:ext>
            </a:extLst>
          </p:cNvPr>
          <p:cNvSpPr txBox="1"/>
          <p:nvPr/>
        </p:nvSpPr>
        <p:spPr>
          <a:xfrm>
            <a:off x="1115596" y="1945616"/>
            <a:ext cx="301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</a:rPr>
              <a:t>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69CD1A-54BC-40F3-97AA-AD0E775E7E52}"/>
              </a:ext>
            </a:extLst>
          </p:cNvPr>
          <p:cNvSpPr txBox="1"/>
          <p:nvPr/>
        </p:nvSpPr>
        <p:spPr>
          <a:xfrm>
            <a:off x="1115596" y="2185251"/>
            <a:ext cx="301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C00000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964296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7C1574-EEA1-4BBD-94CD-6B2658F5A6CB}"/>
                  </a:ext>
                </a:extLst>
              </p:cNvPr>
              <p:cNvSpPr txBox="1"/>
              <p:nvPr/>
            </p:nvSpPr>
            <p:spPr>
              <a:xfrm>
                <a:off x="695670" y="893431"/>
                <a:ext cx="4460165" cy="11695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的一个右陪集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（或左陪集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）何时是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的子群？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的一个陪集一般不是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的子群</a:t>
                </a:r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557213" lvl="1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都不是子群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右陪集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的子群当且仅当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D7C1574-EEA1-4BBD-94CD-6B2658F5A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70" y="893431"/>
                <a:ext cx="4460165" cy="1169551"/>
              </a:xfrm>
              <a:prstGeom prst="rect">
                <a:avLst/>
              </a:prstGeom>
              <a:blipFill>
                <a:blip r:embed="rId2"/>
                <a:stretch>
                  <a:fillRect l="-137" t="-1571" b="-4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AD4E15-EEED-4900-80A8-772432BBD649}"/>
                  </a:ext>
                </a:extLst>
              </p:cNvPr>
              <p:cNvSpPr txBox="1"/>
              <p:nvPr/>
            </p:nvSpPr>
            <p:spPr>
              <a:xfrm>
                <a:off x="695669" y="2146276"/>
                <a:ext cx="5491331" cy="17462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14:m>
                  <m:oMath xmlns:m="http://schemas.openxmlformats.org/officeDocument/2006/math">
                    <m:r>
                      <a:rPr lang="en-US" altLang="zh-CN" sz="1350" b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的两个不同元素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何时生成同一个右陪集（或左陪集）？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的两个不同元素可能生成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的同一个左陪集</a:t>
                </a:r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557213" lvl="1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例如上面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的两个元素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557213" lvl="1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子群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导出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上的一个等价关系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2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𝑯𝒂</m:t>
                    </m:r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a:rPr lang="en-US" altLang="zh-CN" sz="12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𝑯𝒃</m:t>
                    </m:r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子群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的所有右陪集构成的集合族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sz="1350" b="1">
                    <a:solidFill>
                      <a:srgbClr val="C00000"/>
                    </a:solidFill>
                  </a:rPr>
                  <a:t>划分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AD4E15-EEED-4900-80A8-772432BB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9" y="2146276"/>
                <a:ext cx="5491331" cy="1746247"/>
              </a:xfrm>
              <a:prstGeom prst="rect">
                <a:avLst/>
              </a:prstGeom>
              <a:blipFill>
                <a:blip r:embed="rId3"/>
                <a:stretch>
                  <a:fillRect l="-111" t="-697" b="-2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E6633DD-5B41-4978-9071-FC711092D77E}"/>
                  </a:ext>
                </a:extLst>
              </p:cNvPr>
              <p:cNvSpPr txBox="1"/>
              <p:nvPr/>
            </p:nvSpPr>
            <p:spPr>
              <a:xfrm>
                <a:off x="695669" y="4043553"/>
                <a:ext cx="4992995" cy="5719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</a:pP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的一个左陪集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𝒂𝑯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何时等于右陪集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𝑯𝒂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？</a:t>
                </a: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若对任意元素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350" b="1">
                    <a:solidFill>
                      <a:srgbClr val="C00000"/>
                    </a:solidFill>
                    <a:latin typeface="+mn-ea"/>
                  </a:rPr>
                  <a:t>正规子群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E6633DD-5B41-4978-9071-FC711092D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69" y="4043553"/>
                <a:ext cx="4992995" cy="571951"/>
              </a:xfrm>
              <a:prstGeom prst="rect">
                <a:avLst/>
              </a:prstGeom>
              <a:blipFill>
                <a:blip r:embed="rId4"/>
                <a:stretch>
                  <a:fillRect l="-122" t="-2128" b="-9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839AB-7C5C-446A-B32F-F308ABA9F7A3}"/>
                  </a:ext>
                </a:extLst>
              </p:cNvPr>
              <p:cNvSpPr txBox="1"/>
              <p:nvPr/>
            </p:nvSpPr>
            <p:spPr>
              <a:xfrm>
                <a:off x="6410665" y="2146276"/>
                <a:ext cx="2037666" cy="167956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的两个元素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𝒃𝑯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𝒃𝑯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35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子群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的所有左陪集构成的集合族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sz="1350" b="1">
                    <a:solidFill>
                      <a:srgbClr val="C00000"/>
                    </a:solidFill>
                  </a:rPr>
                  <a:t>划分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839AB-7C5C-446A-B32F-F308ABA9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665" y="2146276"/>
                <a:ext cx="2037666" cy="1679562"/>
              </a:xfrm>
              <a:prstGeom prst="rect">
                <a:avLst/>
              </a:prstGeom>
              <a:blipFill>
                <a:blip r:embed="rId5"/>
                <a:stretch>
                  <a:fillRect l="-299" t="-725"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27D28E8-EA7D-4CBA-A5B5-F81494C48BAB}"/>
                  </a:ext>
                </a:extLst>
              </p:cNvPr>
              <p:cNvSpPr txBox="1"/>
              <p:nvPr/>
            </p:nvSpPr>
            <p:spPr>
              <a:xfrm>
                <a:off x="6187001" y="893431"/>
                <a:ext cx="2261330" cy="5078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</a:rPr>
                  <a:t>左陪集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𝒂𝑯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的子群当且仅当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𝒂𝑯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35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lang="en-US" altLang="zh-CN" sz="135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27D28E8-EA7D-4CBA-A5B5-F81494C4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001" y="893431"/>
                <a:ext cx="2261330" cy="507831"/>
              </a:xfrm>
              <a:prstGeom prst="rect">
                <a:avLst/>
              </a:prstGeom>
              <a:blipFill>
                <a:blip r:embed="rId6"/>
                <a:stretch>
                  <a:fillRect l="-809" t="-3614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3AE58F2-58F6-46A4-9569-08487645AD3F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3B1D97-0DB7-4589-BC28-80BA6C51FE21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2ED9F1-1AEB-4A99-9423-6894A11144A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子群陪集练习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69A0A1-6ACA-4832-972D-936AF4571B8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E8F5C1-E124-4F33-8846-7A4EABC09206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0D9785-6107-46F9-8230-45F22D4A37C1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子群陪集的性质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BC394C-A73A-4DFE-8A5B-A3667E0A353B}"/>
              </a:ext>
            </a:extLst>
          </p:cNvPr>
          <p:cNvGrpSpPr/>
          <p:nvPr/>
        </p:nvGrpSpPr>
        <p:grpSpPr>
          <a:xfrm>
            <a:off x="1150450" y="956203"/>
            <a:ext cx="6843091" cy="1018761"/>
            <a:chOff x="730526" y="834887"/>
            <a:chExt cx="6843091" cy="10187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6E4B908-A51C-45B9-AABD-3078D0E6AA4F}"/>
                </a:ext>
              </a:extLst>
            </p:cNvPr>
            <p:cNvSpPr/>
            <p:nvPr/>
          </p:nvSpPr>
          <p:spPr>
            <a:xfrm>
              <a:off x="730526" y="834887"/>
              <a:ext cx="6843091" cy="1018761"/>
            </a:xfrm>
            <a:prstGeom prst="roundRect">
              <a:avLst>
                <a:gd name="adj" fmla="val 83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B630B16-F473-490A-BDAD-7BAADB159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5250" y="862893"/>
              <a:ext cx="6758609" cy="950263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C91BEC-FB0E-48A3-8017-B4AEDCAC4475}"/>
              </a:ext>
            </a:extLst>
          </p:cNvPr>
          <p:cNvGrpSpPr/>
          <p:nvPr/>
        </p:nvGrpSpPr>
        <p:grpSpPr>
          <a:xfrm>
            <a:off x="1150451" y="2502658"/>
            <a:ext cx="6843091" cy="1534596"/>
            <a:chOff x="1192693" y="1944101"/>
            <a:chExt cx="6843091" cy="153459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AA6DC54-BA87-4664-A570-5EC3026AFC12}"/>
                </a:ext>
              </a:extLst>
            </p:cNvPr>
            <p:cNvSpPr/>
            <p:nvPr/>
          </p:nvSpPr>
          <p:spPr>
            <a:xfrm>
              <a:off x="1192693" y="1944101"/>
              <a:ext cx="6843091" cy="1534596"/>
            </a:xfrm>
            <a:prstGeom prst="roundRect">
              <a:avLst>
                <a:gd name="adj" fmla="val 424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46898F9-9729-4389-95F5-19AE821B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418" y="1990192"/>
              <a:ext cx="6758609" cy="1432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86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子群陪集的性质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88954F-4DAE-4995-B16B-E6EBFDDCFD85}"/>
              </a:ext>
            </a:extLst>
          </p:cNvPr>
          <p:cNvGrpSpPr/>
          <p:nvPr/>
        </p:nvGrpSpPr>
        <p:grpSpPr>
          <a:xfrm>
            <a:off x="1150454" y="859060"/>
            <a:ext cx="6843091" cy="724959"/>
            <a:chOff x="1150450" y="956204"/>
            <a:chExt cx="6843091" cy="72495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4C80B88-26CB-4848-9B69-38A4E0237DE1}"/>
                </a:ext>
              </a:extLst>
            </p:cNvPr>
            <p:cNvSpPr/>
            <p:nvPr/>
          </p:nvSpPr>
          <p:spPr>
            <a:xfrm>
              <a:off x="1150450" y="956204"/>
              <a:ext cx="6843091" cy="724959"/>
            </a:xfrm>
            <a:prstGeom prst="roundRect">
              <a:avLst>
                <a:gd name="adj" fmla="val 83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D7E0934-5A7F-4D8C-8EE6-1205F38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0625" y="992075"/>
              <a:ext cx="6767513" cy="65473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FAC5E2-A15E-408B-ACAC-54239A020DAC}"/>
                  </a:ext>
                </a:extLst>
              </p:cNvPr>
              <p:cNvSpPr txBox="1"/>
              <p:nvPr/>
            </p:nvSpPr>
            <p:spPr>
              <a:xfrm>
                <a:off x="1150454" y="1729597"/>
                <a:ext cx="7034420" cy="5959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𝒉𝒃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𝒉𝒂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𝒉𝒃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4FAC5E2-A15E-408B-ACAC-54239A020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54" y="1729597"/>
                <a:ext cx="7034420" cy="595932"/>
              </a:xfrm>
              <a:prstGeom prst="rect">
                <a:avLst/>
              </a:prstGeom>
              <a:blipFill>
                <a:blip r:embed="rId3"/>
                <a:stretch>
                  <a:fillRect t="-2062" b="-13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281F0D13-2969-42AC-B064-8A8A17C906D8}"/>
              </a:ext>
            </a:extLst>
          </p:cNvPr>
          <p:cNvGrpSpPr/>
          <p:nvPr/>
        </p:nvGrpSpPr>
        <p:grpSpPr>
          <a:xfrm>
            <a:off x="1150454" y="2489867"/>
            <a:ext cx="5496338" cy="2097944"/>
            <a:chOff x="954158" y="2633083"/>
            <a:chExt cx="5496338" cy="209794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E17C73E-6064-44BA-93B6-30F69116D216}"/>
                </a:ext>
              </a:extLst>
            </p:cNvPr>
            <p:cNvSpPr/>
            <p:nvPr/>
          </p:nvSpPr>
          <p:spPr>
            <a:xfrm>
              <a:off x="954158" y="2633083"/>
              <a:ext cx="5496338" cy="2097944"/>
            </a:xfrm>
            <a:prstGeom prst="roundRect">
              <a:avLst>
                <a:gd name="adj" fmla="val 4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AF909F5-1612-44A6-A652-371AFD7F8589}"/>
                </a:ext>
              </a:extLst>
            </p:cNvPr>
            <p:cNvSpPr/>
            <p:nvPr/>
          </p:nvSpPr>
          <p:spPr>
            <a:xfrm>
              <a:off x="1011768" y="2669623"/>
              <a:ext cx="5384974" cy="2017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B41D30B-C95A-4A86-9ECB-48EE5A1E2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0362" y="2669623"/>
              <a:ext cx="4544735" cy="36083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FAD99CF-9FA6-4249-B69C-15B108FA3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1768" y="3041288"/>
              <a:ext cx="5384974" cy="163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0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子群陪集导出的等价关系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9AE4C29-A977-4522-995C-0AF4B0A1EC32}"/>
              </a:ext>
            </a:extLst>
          </p:cNvPr>
          <p:cNvGrpSpPr/>
          <p:nvPr/>
        </p:nvGrpSpPr>
        <p:grpSpPr>
          <a:xfrm>
            <a:off x="1185237" y="920851"/>
            <a:ext cx="6773517" cy="2574235"/>
            <a:chOff x="1192695" y="745435"/>
            <a:chExt cx="6773517" cy="257423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6F921B5-A488-4E75-8D08-B7D2F3730205}"/>
                </a:ext>
              </a:extLst>
            </p:cNvPr>
            <p:cNvSpPr/>
            <p:nvPr/>
          </p:nvSpPr>
          <p:spPr>
            <a:xfrm>
              <a:off x="1192695" y="745435"/>
              <a:ext cx="6773517" cy="2574235"/>
            </a:xfrm>
            <a:prstGeom prst="roundRect">
              <a:avLst>
                <a:gd name="adj" fmla="val 52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22D4D9E-311F-46CF-B403-D7C4CD50E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7418" y="795743"/>
              <a:ext cx="6669157" cy="2486538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ECA6418-7381-4E7F-BB7F-43D4BAC67C31}"/>
              </a:ext>
            </a:extLst>
          </p:cNvPr>
          <p:cNvGrpSpPr/>
          <p:nvPr/>
        </p:nvGrpSpPr>
        <p:grpSpPr>
          <a:xfrm>
            <a:off x="1185237" y="3766930"/>
            <a:ext cx="6773517" cy="616226"/>
            <a:chOff x="1192695" y="3677478"/>
            <a:chExt cx="6773517" cy="61622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B1A3EC7-ADFB-4D16-8185-E30F3830B031}"/>
                </a:ext>
              </a:extLst>
            </p:cNvPr>
            <p:cNvSpPr/>
            <p:nvPr/>
          </p:nvSpPr>
          <p:spPr>
            <a:xfrm>
              <a:off x="1192695" y="3677478"/>
              <a:ext cx="6773517" cy="616226"/>
            </a:xfrm>
            <a:prstGeom prst="roundRect">
              <a:avLst>
                <a:gd name="adj" fmla="val 1363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9CE472F-16E5-4E91-8AFA-E9C044F9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418" y="3712996"/>
              <a:ext cx="6669157" cy="541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13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898889" y="1361162"/>
            <a:ext cx="7346219" cy="1210588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能计算子群的陪集，能证明与陪集相关的简单性质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熟练掌握拉格朗日定理，能证明与拉格朗日定理应用有关的简单命题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898889" y="3200370"/>
            <a:ext cx="7346220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子群陪集有哪些性质？什么是拉格朗日定理？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左陪集的性质汇总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793A985-BDB6-4158-8762-2AECE0479A1F}"/>
              </a:ext>
            </a:extLst>
          </p:cNvPr>
          <p:cNvGrpSpPr/>
          <p:nvPr/>
        </p:nvGrpSpPr>
        <p:grpSpPr>
          <a:xfrm>
            <a:off x="1185241" y="1339952"/>
            <a:ext cx="6773517" cy="1560412"/>
            <a:chOff x="1185237" y="920852"/>
            <a:chExt cx="6773517" cy="156041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6F921B5-A488-4E75-8D08-B7D2F3730205}"/>
                </a:ext>
              </a:extLst>
            </p:cNvPr>
            <p:cNvSpPr/>
            <p:nvPr/>
          </p:nvSpPr>
          <p:spPr>
            <a:xfrm>
              <a:off x="1185237" y="920852"/>
              <a:ext cx="6773517" cy="1560412"/>
            </a:xfrm>
            <a:prstGeom prst="roundRect">
              <a:avLst>
                <a:gd name="adj" fmla="val 52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F0F69E5-F463-48AC-8E5B-FB4D46DE6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1459" y="957829"/>
              <a:ext cx="6661071" cy="1489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68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1FF929-C17E-49A5-827F-BC112239E112}"/>
              </a:ext>
            </a:extLst>
          </p:cNvPr>
          <p:cNvSpPr txBox="1"/>
          <p:nvPr/>
        </p:nvSpPr>
        <p:spPr>
          <a:xfrm>
            <a:off x="819975" y="954156"/>
            <a:ext cx="75040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证明：一个子群的左陪集的所有元素的逆元素组成这个子群的一个右陪集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C066DF-0F0E-434C-9371-820974CDD08F}"/>
              </a:ext>
            </a:extLst>
          </p:cNvPr>
          <p:cNvSpPr txBox="1"/>
          <p:nvPr/>
        </p:nvSpPr>
        <p:spPr>
          <a:xfrm>
            <a:off x="819975" y="1824399"/>
            <a:ext cx="6296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怎样用符号化的数学语言描述这个题目？证明的思路是什么？</a:t>
            </a:r>
          </a:p>
        </p:txBody>
      </p:sp>
    </p:spTree>
    <p:extLst>
      <p:ext uri="{BB962C8B-B14F-4D97-AF65-F5344CB8AC3E}">
        <p14:creationId xmlns:p14="http://schemas.microsoft.com/office/powerpoint/2010/main" val="86588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子群的陪集及其性质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子群陪集性质练习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1FF929-C17E-49A5-827F-BC112239E112}"/>
              </a:ext>
            </a:extLst>
          </p:cNvPr>
          <p:cNvSpPr txBox="1"/>
          <p:nvPr/>
        </p:nvSpPr>
        <p:spPr>
          <a:xfrm>
            <a:off x="819975" y="954156"/>
            <a:ext cx="750404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证明：一个子群的左陪集的所有元素的逆元素组成这个子群的一个右陪集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4CAA74D-ACC5-4CF8-9323-D2187DE879BD}"/>
                  </a:ext>
                </a:extLst>
              </p:cNvPr>
              <p:cNvSpPr txBox="1"/>
              <p:nvPr/>
            </p:nvSpPr>
            <p:spPr>
              <a:xfrm>
                <a:off x="819975" y="1699591"/>
                <a:ext cx="7504044" cy="6806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𝒂𝑯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。证明存在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4CAA74D-ACC5-4CF8-9323-D2187DE87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75" y="1699591"/>
                <a:ext cx="7504044" cy="680636"/>
              </a:xfrm>
              <a:prstGeom prst="rect">
                <a:avLst/>
              </a:prstGeom>
              <a:blipFill>
                <a:blip r:embed="rId2"/>
                <a:stretch>
                  <a:fillRect l="-732" t="-1802" b="-14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7E7E8B-60B2-43EF-BF30-CD5582234F4E}"/>
                  </a:ext>
                </a:extLst>
              </p:cNvPr>
              <p:cNvSpPr txBox="1"/>
              <p:nvPr/>
            </p:nvSpPr>
            <p:spPr>
              <a:xfrm>
                <a:off x="819975" y="2578608"/>
                <a:ext cx="5829303" cy="4036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实际上，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，因此可证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7E7E8B-60B2-43EF-BF30-CD5582234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75" y="2578608"/>
                <a:ext cx="5829303" cy="403637"/>
              </a:xfrm>
              <a:prstGeom prst="rect">
                <a:avLst/>
              </a:prstGeom>
              <a:blipFill>
                <a:blip r:embed="rId3"/>
                <a:stretch>
                  <a:fillRect l="-941" t="-1515" r="-732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C15A5F-D673-420E-9341-CBD1E57333CE}"/>
                  </a:ext>
                </a:extLst>
              </p:cNvPr>
              <p:cNvSpPr txBox="1"/>
              <p:nvPr/>
            </p:nvSpPr>
            <p:spPr>
              <a:xfrm>
                <a:off x="819975" y="3180626"/>
                <a:ext cx="7504044" cy="13163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，即存在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𝒂𝒉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indent="457200"/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反之，对任意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。综上有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C15A5F-D673-420E-9341-CBD1E5733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75" y="3180626"/>
                <a:ext cx="7504044" cy="1316386"/>
              </a:xfrm>
              <a:prstGeom prst="rect">
                <a:avLst/>
              </a:prstGeom>
              <a:blipFill>
                <a:blip r:embed="rId4"/>
                <a:stretch>
                  <a:fillRect l="-732" t="-2315" r="-3740" b="-6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8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97100" y="1183870"/>
            <a:ext cx="3550298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群的子集的运算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子群的陪集及其性质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陪集元素个数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D1A89EF-43ED-4936-9292-81B5E84493E4}"/>
              </a:ext>
            </a:extLst>
          </p:cNvPr>
          <p:cNvGrpSpPr/>
          <p:nvPr/>
        </p:nvGrpSpPr>
        <p:grpSpPr>
          <a:xfrm>
            <a:off x="862006" y="1076325"/>
            <a:ext cx="7419976" cy="1938338"/>
            <a:chOff x="862012" y="1257300"/>
            <a:chExt cx="7419976" cy="193833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AF20930-A267-4090-A67C-005D9E1C586F}"/>
                </a:ext>
              </a:extLst>
            </p:cNvPr>
            <p:cNvSpPr/>
            <p:nvPr/>
          </p:nvSpPr>
          <p:spPr>
            <a:xfrm>
              <a:off x="862012" y="1257300"/>
              <a:ext cx="7419976" cy="1938338"/>
            </a:xfrm>
            <a:prstGeom prst="roundRect">
              <a:avLst>
                <a:gd name="adj" fmla="val 63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AB4EB8F-C8A7-427C-AF61-CB1125B7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922" y="1312091"/>
              <a:ext cx="7296150" cy="1821156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568D2C5-3DCD-4BAA-9C80-0F203F220CC2}"/>
              </a:ext>
            </a:extLst>
          </p:cNvPr>
          <p:cNvSpPr txBox="1"/>
          <p:nvPr/>
        </p:nvSpPr>
        <p:spPr>
          <a:xfrm>
            <a:off x="923916" y="3307770"/>
            <a:ext cx="7296150" cy="10703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集合等势：若两个函数之前存在双函数，即称它们等势。对于有限集，就是这两个集合有相同元素个数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证明函数是双函数，只要证明这个函数既是单函数又是满函数</a:t>
            </a:r>
          </a:p>
        </p:txBody>
      </p:sp>
    </p:spTree>
    <p:extLst>
      <p:ext uri="{BB962C8B-B14F-4D97-AF65-F5344CB8AC3E}">
        <p14:creationId xmlns:p14="http://schemas.microsoft.com/office/powerpoint/2010/main" val="361846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陪集个数：子群的指标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29C61-0CE4-4FAD-88E5-02898B7F02A7}"/>
                  </a:ext>
                </a:extLst>
              </p:cNvPr>
              <p:cNvSpPr txBox="1"/>
              <p:nvPr/>
            </p:nvSpPr>
            <p:spPr>
              <a:xfrm>
                <a:off x="797608" y="686660"/>
                <a:ext cx="7548769" cy="6856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的子群，记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𝑯𝒈</m:t>
                        </m:r>
                      </m:e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分别是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H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的所有左陪集和所有右陪集构成的集合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2729C61-0CE4-4FAD-88E5-02898B7F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" y="686660"/>
                <a:ext cx="7548769" cy="685637"/>
              </a:xfrm>
              <a:prstGeom prst="rect">
                <a:avLst/>
              </a:prstGeom>
              <a:blipFill>
                <a:blip r:embed="rId2"/>
                <a:stretch>
                  <a:fillRect l="-485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E2724500-21D6-44F2-BC71-9AE37BD1B397}"/>
              </a:ext>
            </a:extLst>
          </p:cNvPr>
          <p:cNvGrpSpPr/>
          <p:nvPr/>
        </p:nvGrpSpPr>
        <p:grpSpPr>
          <a:xfrm>
            <a:off x="1197657" y="1494237"/>
            <a:ext cx="6748669" cy="2385391"/>
            <a:chOff x="1227483" y="1694622"/>
            <a:chExt cx="6748669" cy="238539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14E5504-D5B8-4607-BF8D-4321F8731156}"/>
                </a:ext>
              </a:extLst>
            </p:cNvPr>
            <p:cNvSpPr/>
            <p:nvPr/>
          </p:nvSpPr>
          <p:spPr>
            <a:xfrm>
              <a:off x="1227483" y="1694622"/>
              <a:ext cx="6748669" cy="2385391"/>
            </a:xfrm>
            <a:prstGeom prst="roundRect">
              <a:avLst>
                <a:gd name="adj" fmla="val 56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F05D6DA-BC74-4C38-8E1C-BA5B1617E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4630" y="1731859"/>
              <a:ext cx="6644308" cy="23046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4E1C07-A1EC-417A-B371-6CEA284DC0A9}"/>
                  </a:ext>
                </a:extLst>
              </p:cNvPr>
              <p:cNvSpPr txBox="1"/>
              <p:nvPr/>
            </p:nvSpPr>
            <p:spPr>
              <a:xfrm>
                <a:off x="797608" y="4001568"/>
                <a:ext cx="7548769" cy="6856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的子群。称子群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中的左陪集或右陪集的个数（有限或无限）为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指标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(index)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4E1C07-A1EC-417A-B371-6CEA284D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08" y="4001568"/>
                <a:ext cx="7548769" cy="685637"/>
              </a:xfrm>
              <a:prstGeom prst="rect">
                <a:avLst/>
              </a:prstGeom>
              <a:blipFill>
                <a:blip r:embed="rId4"/>
                <a:stretch>
                  <a:fillRect l="-485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66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B85DE4-DA02-405F-9312-FB9F3F6668DA}"/>
              </a:ext>
            </a:extLst>
          </p:cNvPr>
          <p:cNvGrpSpPr/>
          <p:nvPr/>
        </p:nvGrpSpPr>
        <p:grpSpPr>
          <a:xfrm>
            <a:off x="827432" y="1252331"/>
            <a:ext cx="7489135" cy="2390361"/>
            <a:chOff x="829917" y="1118152"/>
            <a:chExt cx="7489135" cy="23903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F85DB7D-1FCE-4CF6-8412-2A6F25C23863}"/>
                </a:ext>
              </a:extLst>
            </p:cNvPr>
            <p:cNvSpPr/>
            <p:nvPr/>
          </p:nvSpPr>
          <p:spPr>
            <a:xfrm>
              <a:off x="829917" y="1118152"/>
              <a:ext cx="7489135" cy="2390361"/>
            </a:xfrm>
            <a:prstGeom prst="roundRect">
              <a:avLst>
                <a:gd name="adj" fmla="val 52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F26E417-E47D-408C-AC24-1A663A53B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640" y="1163068"/>
              <a:ext cx="7394713" cy="2297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5818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拉格朗日定理的应用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435EBDF-245F-4EBB-9A7A-B70F76EEE621}"/>
              </a:ext>
            </a:extLst>
          </p:cNvPr>
          <p:cNvGrpSpPr/>
          <p:nvPr/>
        </p:nvGrpSpPr>
        <p:grpSpPr>
          <a:xfrm>
            <a:off x="1013791" y="777014"/>
            <a:ext cx="7116418" cy="1836251"/>
            <a:chOff x="1013791" y="735499"/>
            <a:chExt cx="7116418" cy="183625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014E6C0-7B53-4C86-8239-0ED03A8F09DD}"/>
                </a:ext>
              </a:extLst>
            </p:cNvPr>
            <p:cNvSpPr/>
            <p:nvPr/>
          </p:nvSpPr>
          <p:spPr>
            <a:xfrm>
              <a:off x="1013791" y="735499"/>
              <a:ext cx="7116418" cy="1836251"/>
            </a:xfrm>
            <a:prstGeom prst="roundRect">
              <a:avLst>
                <a:gd name="adj" fmla="val 61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6C88844-65E2-4934-ACC5-7AA934D1B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3484" y="802546"/>
              <a:ext cx="7017026" cy="1720948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2FC2B73-7A09-4A32-A2AD-8BF3117B149C}"/>
              </a:ext>
            </a:extLst>
          </p:cNvPr>
          <p:cNvGrpSpPr/>
          <p:nvPr/>
        </p:nvGrpSpPr>
        <p:grpSpPr>
          <a:xfrm>
            <a:off x="1013791" y="3663489"/>
            <a:ext cx="7116418" cy="915311"/>
            <a:chOff x="1013791" y="3542389"/>
            <a:chExt cx="7116418" cy="91531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3E7E5A3-F75A-4EB2-BF7A-ABB7FEC02B6B}"/>
                </a:ext>
              </a:extLst>
            </p:cNvPr>
            <p:cNvSpPr/>
            <p:nvPr/>
          </p:nvSpPr>
          <p:spPr>
            <a:xfrm>
              <a:off x="1013791" y="3542389"/>
              <a:ext cx="7116418" cy="915311"/>
            </a:xfrm>
            <a:prstGeom prst="roundRect">
              <a:avLst>
                <a:gd name="adj" fmla="val 116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D0BFA0-079E-4DDD-8DFE-71A1E65A0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484" y="3590645"/>
              <a:ext cx="7017026" cy="817356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E506C83-F2EA-425A-8D2B-8D67B6929291}"/>
              </a:ext>
            </a:extLst>
          </p:cNvPr>
          <p:cNvSpPr txBox="1"/>
          <p:nvPr/>
        </p:nvSpPr>
        <p:spPr>
          <a:xfrm>
            <a:off x="1118149" y="2848714"/>
            <a:ext cx="6962361" cy="640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元素的阶是群的阶的因子，但并不是群的阶的每个因子，群都存在元素的阶恰好等于这个因子。</a:t>
            </a:r>
          </a:p>
        </p:txBody>
      </p:sp>
    </p:spTree>
    <p:extLst>
      <p:ext uri="{BB962C8B-B14F-4D97-AF65-F5344CB8AC3E}">
        <p14:creationId xmlns:p14="http://schemas.microsoft.com/office/powerpoint/2010/main" val="286151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235B57-9BEF-47A3-AC84-35FD71830A4C}"/>
              </a:ext>
            </a:extLst>
          </p:cNvPr>
          <p:cNvSpPr/>
          <p:nvPr/>
        </p:nvSpPr>
        <p:spPr>
          <a:xfrm>
            <a:off x="874643" y="1020884"/>
            <a:ext cx="7394714" cy="1115114"/>
          </a:xfrm>
          <a:prstGeom prst="roundRect">
            <a:avLst>
              <a:gd name="adj" fmla="val 83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拉格朗日定理应用练习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8FCC0D-3E39-41D9-8D38-5DBF5859D042}"/>
                  </a:ext>
                </a:extLst>
              </p:cNvPr>
              <p:cNvSpPr txBox="1"/>
              <p:nvPr/>
            </p:nvSpPr>
            <p:spPr>
              <a:xfrm>
                <a:off x="874643" y="2614941"/>
                <a:ext cx="7394714" cy="1034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显然在证明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(1)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后，只要证明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即可，而根据拉格朗日定理，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den>
                    </m:f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，因此只要证明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，这需要证明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之间存在双函数！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8FCC0D-3E39-41D9-8D38-5DBF5859D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3" y="2614941"/>
                <a:ext cx="7394714" cy="1034770"/>
              </a:xfrm>
              <a:prstGeom prst="rect">
                <a:avLst/>
              </a:prstGeom>
              <a:blipFill>
                <a:blip r:embed="rId2"/>
                <a:stretch>
                  <a:fillRect l="-41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CA835CB-1971-4501-B500-B12FBBAD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98" y="1073007"/>
            <a:ext cx="7309003" cy="10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18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5E9352-DBD5-4D74-8931-80F4F1449A10}"/>
              </a:ext>
            </a:extLst>
          </p:cNvPr>
          <p:cNvSpPr/>
          <p:nvPr/>
        </p:nvSpPr>
        <p:spPr>
          <a:xfrm>
            <a:off x="874643" y="2753139"/>
            <a:ext cx="7394714" cy="1369477"/>
          </a:xfrm>
          <a:prstGeom prst="roundRect">
            <a:avLst>
              <a:gd name="adj" fmla="val 940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235B57-9BEF-47A3-AC84-35FD71830A4C}"/>
              </a:ext>
            </a:extLst>
          </p:cNvPr>
          <p:cNvSpPr/>
          <p:nvPr/>
        </p:nvSpPr>
        <p:spPr>
          <a:xfrm>
            <a:off x="874643" y="1020884"/>
            <a:ext cx="7394714" cy="1115114"/>
          </a:xfrm>
          <a:prstGeom prst="roundRect">
            <a:avLst>
              <a:gd name="adj" fmla="val 83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拉格朗日定理应用练习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A835CB-1971-4501-B500-B12FBBAD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98" y="1073007"/>
            <a:ext cx="7309003" cy="10068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6F5ED3-EC78-49F5-80A1-9DAA62AE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98" y="2785639"/>
            <a:ext cx="7309003" cy="128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4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97100" y="1183870"/>
            <a:ext cx="3550298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群的子集的运算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子群的陪集及其性质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拉格朗日定理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拉格朗日定理应用练习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D78149-0942-4540-B8B8-6A4EF41A67AE}"/>
              </a:ext>
            </a:extLst>
          </p:cNvPr>
          <p:cNvGrpSpPr/>
          <p:nvPr/>
        </p:nvGrpSpPr>
        <p:grpSpPr>
          <a:xfrm>
            <a:off x="874640" y="715188"/>
            <a:ext cx="7394714" cy="1115114"/>
            <a:chOff x="874643" y="1020884"/>
            <a:chExt cx="7394714" cy="111511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F235B57-9BEF-47A3-AC84-35FD71830A4C}"/>
                </a:ext>
              </a:extLst>
            </p:cNvPr>
            <p:cNvSpPr/>
            <p:nvPr/>
          </p:nvSpPr>
          <p:spPr>
            <a:xfrm>
              <a:off x="874643" y="1020884"/>
              <a:ext cx="7394714" cy="1115114"/>
            </a:xfrm>
            <a:prstGeom prst="roundRect">
              <a:avLst>
                <a:gd name="adj" fmla="val 83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CA835CB-1971-4501-B500-B12FBBAD5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498" y="1073007"/>
              <a:ext cx="7309003" cy="1006884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3A8315-C31C-4C5E-8833-03F066ABA706}"/>
              </a:ext>
            </a:extLst>
          </p:cNvPr>
          <p:cNvGrpSpPr/>
          <p:nvPr/>
        </p:nvGrpSpPr>
        <p:grpSpPr>
          <a:xfrm>
            <a:off x="874640" y="1977887"/>
            <a:ext cx="5923725" cy="2758109"/>
            <a:chOff x="874640" y="1977887"/>
            <a:chExt cx="5923725" cy="27581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15E9352-DBD5-4D74-8931-80F4F1449A10}"/>
                </a:ext>
              </a:extLst>
            </p:cNvPr>
            <p:cNvSpPr/>
            <p:nvPr/>
          </p:nvSpPr>
          <p:spPr>
            <a:xfrm>
              <a:off x="874640" y="1977887"/>
              <a:ext cx="5923725" cy="2758109"/>
            </a:xfrm>
            <a:prstGeom prst="roundRect">
              <a:avLst>
                <a:gd name="adj" fmla="val 50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ADA7A1E-CD4D-4294-BCF3-1EF295F38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495" y="2032957"/>
              <a:ext cx="5816266" cy="2654248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FCC1899-A8D3-4130-B2F7-B9A3DD5C8657}"/>
              </a:ext>
            </a:extLst>
          </p:cNvPr>
          <p:cNvSpPr txBox="1"/>
          <p:nvPr/>
        </p:nvSpPr>
        <p:spPr>
          <a:xfrm>
            <a:off x="7056783" y="2818332"/>
            <a:ext cx="121257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这个证明虽然有点长，但思路还是比较简单！</a:t>
            </a:r>
          </a:p>
        </p:txBody>
      </p:sp>
    </p:spTree>
    <p:extLst>
      <p:ext uri="{BB962C8B-B14F-4D97-AF65-F5344CB8AC3E}">
        <p14:creationId xmlns:p14="http://schemas.microsoft.com/office/powerpoint/2010/main" val="571422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节标题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拉格朗日定理的应用练习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1968E0-4DC5-4A20-8EF9-53832A30392A}"/>
                  </a:ext>
                </a:extLst>
              </p:cNvPr>
              <p:cNvSpPr txBox="1"/>
              <p:nvPr/>
            </p:nvSpPr>
            <p:spPr>
              <a:xfrm>
                <a:off x="946699" y="899490"/>
                <a:ext cx="7250596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不容易找到两个子群的交不等于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的例子！利用计算机程序可找到如下的例子：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51968E0-4DC5-4A20-8EF9-53832A303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99" y="899490"/>
                <a:ext cx="7250596" cy="338554"/>
              </a:xfrm>
              <a:prstGeom prst="rect">
                <a:avLst/>
              </a:prstGeom>
              <a:blipFill>
                <a:blip r:embed="rId2"/>
                <a:stretch>
                  <a:fillRect l="-420" t="-5455" r="-3277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AD1764C-BB33-4B84-BDE3-CE55D6BD9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99" y="1463062"/>
            <a:ext cx="4370736" cy="2148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90C2E2-69F4-45E6-B99F-7938E970C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699" y="1756976"/>
            <a:ext cx="3625301" cy="1938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6A039A-30BC-4ECC-BD17-F49B93B92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047" y="1756975"/>
            <a:ext cx="3784167" cy="19389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043F30-A980-4DF5-8BD0-DAAAE88815BD}"/>
                  </a:ext>
                </a:extLst>
              </p:cNvPr>
              <p:cNvSpPr txBox="1"/>
              <p:nvPr/>
            </p:nvSpPr>
            <p:spPr>
              <a:xfrm>
                <a:off x="947435" y="3914703"/>
                <a:ext cx="7514779" cy="48192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𝑯𝑲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den>
                    </m:f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𝟑𝟑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！怎样验证这点？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043F30-A980-4DF5-8BD0-DAAAE888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35" y="3914703"/>
                <a:ext cx="7514779" cy="481927"/>
              </a:xfrm>
              <a:prstGeom prst="rect">
                <a:avLst/>
              </a:prstGeom>
              <a:blipFill>
                <a:blip r:embed="rId6"/>
                <a:stretch>
                  <a:fillRect r="-3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187727" y="917217"/>
            <a:ext cx="6683762" cy="117981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子群陪集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群的运算可扩展到集合运算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子群陪集的性质：什么时候是子群？什么时候两个陪集相等？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454D62-D95A-49D5-9CE8-5DF2CFBD3372}"/>
              </a:ext>
            </a:extLst>
          </p:cNvPr>
          <p:cNvSpPr txBox="1"/>
          <p:nvPr/>
        </p:nvSpPr>
        <p:spPr>
          <a:xfrm>
            <a:off x="1187726" y="2299647"/>
            <a:ext cx="6683763" cy="7745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拉格朗日定理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子群指标：子群陪集的个数；有限群子群的阶是群的阶的因子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870031" y="3276838"/>
            <a:ext cx="7403932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能计算子群的陪集，能证明与陪集相关的简单性质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熟练掌握拉格朗日定理，能证明与拉格朗日定理应用有关的简单命题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58C1A3-2D91-4045-9763-253C9723316D}"/>
              </a:ext>
            </a:extLst>
          </p:cNvPr>
          <p:cNvSpPr txBox="1"/>
          <p:nvPr/>
        </p:nvSpPr>
        <p:spPr>
          <a:xfrm>
            <a:off x="690328" y="1874617"/>
            <a:ext cx="77633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在线课程平台作业（见在线课程平台的实际布置情况）！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5E22A8-ABE0-4C83-AC39-5F12F5631B68}"/>
              </a:ext>
            </a:extLst>
          </p:cNvPr>
          <p:cNvSpPr/>
          <p:nvPr/>
        </p:nvSpPr>
        <p:spPr>
          <a:xfrm>
            <a:off x="753762" y="3075579"/>
            <a:ext cx="69312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可以尝试完成的教材练习：习题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2-1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群的子集的运算的定义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6F8FDCD-0ED3-4821-80A9-2DE367DCBEBE}"/>
                  </a:ext>
                </a:extLst>
              </p:cNvPr>
              <p:cNvSpPr txBox="1"/>
              <p:nvPr/>
            </p:nvSpPr>
            <p:spPr>
              <a:xfrm>
                <a:off x="1071558" y="1000209"/>
                <a:ext cx="7000875" cy="7814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的两个非空子集，称集合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为群的子集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乘积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(product)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6F8FDCD-0ED3-4821-80A9-2DE367DC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58" y="1000209"/>
                <a:ext cx="7000875" cy="781496"/>
              </a:xfrm>
              <a:prstGeom prst="rect">
                <a:avLst/>
              </a:prstGeom>
              <a:blipFill>
                <a:blip r:embed="rId2"/>
                <a:stretch>
                  <a:fillRect l="-784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6898D61-D451-478E-A546-E2BC8C917D9D}"/>
                  </a:ext>
                </a:extLst>
              </p:cNvPr>
              <p:cNvSpPr txBox="1"/>
              <p:nvPr/>
            </p:nvSpPr>
            <p:spPr>
              <a:xfrm>
                <a:off x="1071558" y="2030611"/>
                <a:ext cx="6397698" cy="7590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的一个元素，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分别简记为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6898D61-D451-478E-A546-E2BC8C917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58" y="2030611"/>
                <a:ext cx="6397698" cy="759054"/>
              </a:xfrm>
              <a:prstGeom prst="rect">
                <a:avLst/>
              </a:prstGeom>
              <a:blipFill>
                <a:blip r:embed="rId3"/>
                <a:stretch>
                  <a:fillRect l="-858" b="-1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9E98CF-1694-4F7C-B671-DEB0901A7D00}"/>
                  </a:ext>
                </a:extLst>
              </p:cNvPr>
              <p:cNvSpPr txBox="1"/>
              <p:nvPr/>
            </p:nvSpPr>
            <p:spPr>
              <a:xfrm>
                <a:off x="1071558" y="3046851"/>
                <a:ext cx="7000875" cy="13774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是交换群时，对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的任意子集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，但对于非交换群，一般没有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注意，即使有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，也不意味着对任意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，正确的结论应该是：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，存在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9E98CF-1694-4F7C-B671-DEB0901A7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58" y="3046851"/>
                <a:ext cx="7000875" cy="1377493"/>
              </a:xfrm>
              <a:prstGeom prst="rect">
                <a:avLst/>
              </a:prstGeom>
              <a:blipFill>
                <a:blip r:embed="rId4"/>
                <a:stretch>
                  <a:fillRect l="-348" b="-4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群子集运算的例子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FE1167-D6EF-48CE-80CD-488FCEA8BBCE}"/>
                  </a:ext>
                </a:extLst>
              </p:cNvPr>
              <p:cNvSpPr txBox="1"/>
              <p:nvPr/>
            </p:nvSpPr>
            <p:spPr>
              <a:xfrm>
                <a:off x="790158" y="830911"/>
                <a:ext cx="7171082" cy="8039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9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对于对称群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，记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FE1167-D6EF-48CE-80CD-488FCEA8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58" y="830911"/>
                <a:ext cx="7171082" cy="803938"/>
              </a:xfrm>
              <a:prstGeom prst="rect">
                <a:avLst/>
              </a:prstGeom>
              <a:blipFill>
                <a:blip r:embed="rId2"/>
                <a:stretch>
                  <a:fillRect l="-765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CCB103-60A8-432B-BCD9-FE0B9CA15C73}"/>
                  </a:ext>
                </a:extLst>
              </p:cNvPr>
              <p:cNvSpPr txBox="1"/>
              <p:nvPr/>
            </p:nvSpPr>
            <p:spPr>
              <a:xfrm>
                <a:off x="790158" y="3411126"/>
                <a:ext cx="3950804" cy="10926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𝑿𝒀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𝒀𝑿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CCB103-60A8-432B-BCD9-FE0B9CA15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58" y="3411126"/>
                <a:ext cx="3950804" cy="1092607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FBEA640-77FA-4FE7-940B-D7DA512E3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938" y="1706163"/>
            <a:ext cx="3896117" cy="15746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D505E17-0F92-45A5-BB5F-AC6D4BCC8084}"/>
                  </a:ext>
                </a:extLst>
              </p:cNvPr>
              <p:cNvSpPr txBox="1"/>
              <p:nvPr/>
            </p:nvSpPr>
            <p:spPr>
              <a:xfrm>
                <a:off x="5096295" y="3411126"/>
                <a:ext cx="3257547" cy="11439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defRPr sz="12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pPr>
                  <a:lnSpc>
                    <a:spcPts val="2200"/>
                  </a:lnSpc>
                </a:pPr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},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b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/>
              </a:p>
              <a:p>
                <a:pPr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/>
              </a:p>
              <a:p>
                <a:pPr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zh-CN" b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D505E17-0F92-45A5-BB5F-AC6D4BCC8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95" y="3411126"/>
                <a:ext cx="3257547" cy="1143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1C9934B-8FFA-4FF2-8801-6E53323B21B0}"/>
              </a:ext>
            </a:extLst>
          </p:cNvPr>
          <p:cNvSpPr txBox="1"/>
          <p:nvPr/>
        </p:nvSpPr>
        <p:spPr>
          <a:xfrm>
            <a:off x="6888521" y="2394223"/>
            <a:ext cx="147119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群子集相乘不满足交换律，也没有消去律</a:t>
            </a:r>
          </a:p>
        </p:txBody>
      </p: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群子集运算的性质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4017F9-F372-4ECA-8601-BF30626600EF}"/>
                  </a:ext>
                </a:extLst>
              </p:cNvPr>
              <p:cNvSpPr txBox="1"/>
              <p:nvPr/>
            </p:nvSpPr>
            <p:spPr>
              <a:xfrm>
                <a:off x="857982" y="837672"/>
                <a:ext cx="7444409" cy="1983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的一个元素，则：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群的子集运算满足结合律：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𝑩𝑪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𝑩𝒈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的两个子群，则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4017F9-F372-4ECA-8601-BF3062660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82" y="837672"/>
                <a:ext cx="7444409" cy="1983748"/>
              </a:xfrm>
              <a:prstGeom prst="rect">
                <a:avLst/>
              </a:prstGeom>
              <a:blipFill>
                <a:blip r:embed="rId2"/>
                <a:stretch>
                  <a:fillRect l="-737" t="-307" r="-3767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B0C3574-7477-4C98-80DF-B4C9301E96E0}"/>
              </a:ext>
            </a:extLst>
          </p:cNvPr>
          <p:cNvSpPr txBox="1"/>
          <p:nvPr/>
        </p:nvSpPr>
        <p:spPr>
          <a:xfrm>
            <a:off x="6528257" y="1390229"/>
            <a:ext cx="1774134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注意：这都是证明集合相等！</a:t>
            </a:r>
          </a:p>
        </p:txBody>
      </p:sp>
    </p:spTree>
    <p:extLst>
      <p:ext uri="{BB962C8B-B14F-4D97-AF65-F5344CB8AC3E}">
        <p14:creationId xmlns:p14="http://schemas.microsoft.com/office/powerpoint/2010/main" val="169817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群子集运算的性质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4017F9-F372-4ECA-8601-BF30626600EF}"/>
                  </a:ext>
                </a:extLst>
              </p:cNvPr>
              <p:cNvSpPr txBox="1"/>
              <p:nvPr/>
            </p:nvSpPr>
            <p:spPr>
              <a:xfrm>
                <a:off x="857982" y="837672"/>
                <a:ext cx="7444409" cy="1983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的一个元素，则：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群的子集运算满足结合律：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𝑩𝑪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𝑩𝒈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 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的两个子群，则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4017F9-F372-4ECA-8601-BF3062660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82" y="837672"/>
                <a:ext cx="7444409" cy="1983748"/>
              </a:xfrm>
              <a:prstGeom prst="rect">
                <a:avLst/>
              </a:prstGeom>
              <a:blipFill>
                <a:blip r:embed="rId2"/>
                <a:stretch>
                  <a:fillRect l="-737" t="-307" r="-3767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B0C3574-7477-4C98-80DF-B4C9301E96E0}"/>
              </a:ext>
            </a:extLst>
          </p:cNvPr>
          <p:cNvSpPr txBox="1"/>
          <p:nvPr/>
        </p:nvSpPr>
        <p:spPr>
          <a:xfrm>
            <a:off x="6528257" y="1390229"/>
            <a:ext cx="1774134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注意：这都是证明集合相等！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7CD234-335D-4E29-A917-239E429F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65" y="3053486"/>
            <a:ext cx="4275579" cy="14251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E6E681-07BE-4B82-98CB-C046B3BBE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724" y="3077591"/>
            <a:ext cx="3578011" cy="8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0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群的子集的运算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群子集运算的性质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4017F9-F372-4ECA-8601-BF30626600EF}"/>
                  </a:ext>
                </a:extLst>
              </p:cNvPr>
              <p:cNvSpPr txBox="1"/>
              <p:nvPr/>
            </p:nvSpPr>
            <p:spPr>
              <a:xfrm>
                <a:off x="849792" y="1130993"/>
                <a:ext cx="7444409" cy="39356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的非空子集，证明若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64017F9-F372-4ECA-8601-BF3062660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2" y="1130993"/>
                <a:ext cx="7444409" cy="393569"/>
              </a:xfrm>
              <a:prstGeom prst="rect">
                <a:avLst/>
              </a:prstGeom>
              <a:blipFill>
                <a:blip r:embed="rId2"/>
                <a:stretch>
                  <a:fillRect l="-655" t="-312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1628EA-71E5-4A95-B6B0-6E50639DAF5C}"/>
                  </a:ext>
                </a:extLst>
              </p:cNvPr>
              <p:cNvSpPr txBox="1"/>
              <p:nvPr/>
            </p:nvSpPr>
            <p:spPr>
              <a:xfrm>
                <a:off x="849791" y="2176994"/>
                <a:ext cx="7444409" cy="15092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证明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indent="45720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。由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𝑪𝑨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1628EA-71E5-4A95-B6B0-6E50639DA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91" y="2176994"/>
                <a:ext cx="7444409" cy="1509259"/>
              </a:xfrm>
              <a:prstGeom prst="rect">
                <a:avLst/>
              </a:prstGeom>
              <a:blipFill>
                <a:blip r:embed="rId3"/>
                <a:stretch>
                  <a:fillRect l="-655" t="-403" b="-5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1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97100" y="1183870"/>
            <a:ext cx="3550298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群的子集的运算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子群的陪集及其性质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拉格朗日定理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第四讲  子群的陪集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/33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3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2678</TotalTime>
  <Words>3022</Words>
  <Application>Microsoft Office PowerPoint</Application>
  <PresentationFormat>全屏显示(16:9)</PresentationFormat>
  <Paragraphs>367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73</cp:revision>
  <dcterms:created xsi:type="dcterms:W3CDTF">2022-01-01T06:39:40Z</dcterms:created>
  <dcterms:modified xsi:type="dcterms:W3CDTF">2024-03-20T02:59:27Z</dcterms:modified>
</cp:coreProperties>
</file>