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281" r:id="rId6"/>
    <p:sldId id="282" r:id="rId7"/>
    <p:sldId id="313" r:id="rId8"/>
    <p:sldId id="318" r:id="rId9"/>
    <p:sldId id="314" r:id="rId10"/>
    <p:sldId id="319" r:id="rId11"/>
    <p:sldId id="315" r:id="rId12"/>
    <p:sldId id="320" r:id="rId13"/>
    <p:sldId id="321" r:id="rId14"/>
    <p:sldId id="316" r:id="rId15"/>
    <p:sldId id="322" r:id="rId16"/>
    <p:sldId id="325" r:id="rId17"/>
    <p:sldId id="323" r:id="rId18"/>
    <p:sldId id="326" r:id="rId19"/>
    <p:sldId id="327" r:id="rId20"/>
    <p:sldId id="328" r:id="rId21"/>
    <p:sldId id="324" r:id="rId22"/>
    <p:sldId id="329" r:id="rId23"/>
    <p:sldId id="317" r:id="rId24"/>
    <p:sldId id="336" r:id="rId25"/>
    <p:sldId id="330" r:id="rId26"/>
    <p:sldId id="335" r:id="rId27"/>
    <p:sldId id="331" r:id="rId28"/>
    <p:sldId id="337" r:id="rId29"/>
    <p:sldId id="332" r:id="rId30"/>
    <p:sldId id="333" r:id="rId31"/>
    <p:sldId id="339" r:id="rId32"/>
    <p:sldId id="340" r:id="rId33"/>
    <p:sldId id="338" r:id="rId34"/>
    <p:sldId id="272" r:id="rId35"/>
    <p:sldId id="280" r:id="rId36"/>
    <p:sldId id="262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208579" y="872902"/>
            <a:ext cx="6726839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第六讲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群的同态与同构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6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群的左正则表示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D42D51-2C24-496C-8F7E-713594ED1176}"/>
              </a:ext>
            </a:extLst>
          </p:cNvPr>
          <p:cNvGrpSpPr/>
          <p:nvPr/>
        </p:nvGrpSpPr>
        <p:grpSpPr>
          <a:xfrm>
            <a:off x="1043606" y="1032223"/>
            <a:ext cx="7056782" cy="2077278"/>
            <a:chOff x="1043609" y="974035"/>
            <a:chExt cx="7056782" cy="207727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88D2FFE-4E64-43C2-B6CA-2558B01B13FE}"/>
                </a:ext>
              </a:extLst>
            </p:cNvPr>
            <p:cNvSpPr/>
            <p:nvPr/>
          </p:nvSpPr>
          <p:spPr>
            <a:xfrm>
              <a:off x="1043609" y="974035"/>
              <a:ext cx="7056782" cy="2077278"/>
            </a:xfrm>
            <a:prstGeom prst="roundRect">
              <a:avLst>
                <a:gd name="adj" fmla="val 542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A1FDC9B-584B-4C19-91B1-6ECDB066A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363" y="1016607"/>
              <a:ext cx="6977268" cy="199350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B9466CF-AED5-480F-8E79-B20CFE915B78}"/>
                  </a:ext>
                </a:extLst>
              </p:cNvPr>
              <p:cNvSpPr txBox="1"/>
              <p:nvPr/>
            </p:nvSpPr>
            <p:spPr>
              <a:xfrm>
                <a:off x="1083360" y="3518452"/>
                <a:ext cx="6977268" cy="7141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置换群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左正则表示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(left regular representation)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，置换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称为由元素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确定的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左平移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(left translation)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B9466CF-AED5-480F-8E79-B20CFE915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60" y="3518452"/>
                <a:ext cx="6977268" cy="714170"/>
              </a:xfrm>
              <a:prstGeom prst="rect">
                <a:avLst/>
              </a:prstGeom>
              <a:blipFill>
                <a:blip r:embed="rId3"/>
                <a:stretch>
                  <a:fillRect l="-787" t="-855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64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凯莱定理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BCF818C-BF68-41DC-8190-F9D3CD37D066}"/>
              </a:ext>
            </a:extLst>
          </p:cNvPr>
          <p:cNvGrpSpPr/>
          <p:nvPr/>
        </p:nvGrpSpPr>
        <p:grpSpPr>
          <a:xfrm>
            <a:off x="797612" y="1677228"/>
            <a:ext cx="7548769" cy="1789044"/>
            <a:chOff x="735496" y="1674743"/>
            <a:chExt cx="7548769" cy="178904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15F31CE-EB65-4A37-8770-F81A93FA086A}"/>
                </a:ext>
              </a:extLst>
            </p:cNvPr>
            <p:cNvSpPr/>
            <p:nvPr/>
          </p:nvSpPr>
          <p:spPr>
            <a:xfrm>
              <a:off x="735496" y="1674743"/>
              <a:ext cx="7548769" cy="1789044"/>
            </a:xfrm>
            <a:prstGeom prst="roundRect">
              <a:avLst>
                <a:gd name="adj" fmla="val 58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A7D645E-E8B9-4AA6-B5ED-791A913D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158" y="1717086"/>
              <a:ext cx="7444409" cy="1709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57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9432AB0-04DF-4051-98ED-A90E36D452F3}"/>
              </a:ext>
            </a:extLst>
          </p:cNvPr>
          <p:cNvGrpSpPr/>
          <p:nvPr/>
        </p:nvGrpSpPr>
        <p:grpSpPr>
          <a:xfrm>
            <a:off x="812524" y="1138031"/>
            <a:ext cx="7518952" cy="2305878"/>
            <a:chOff x="800100" y="1157909"/>
            <a:chExt cx="7518952" cy="230587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728D77BC-7E6A-4D74-94C3-CED595321DB0}"/>
                </a:ext>
              </a:extLst>
            </p:cNvPr>
            <p:cNvSpPr/>
            <p:nvPr/>
          </p:nvSpPr>
          <p:spPr>
            <a:xfrm>
              <a:off x="800100" y="1157909"/>
              <a:ext cx="7518952" cy="2305878"/>
            </a:xfrm>
            <a:prstGeom prst="roundRect">
              <a:avLst>
                <a:gd name="adj" fmla="val 524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CAAE0C6-ED80-4BA2-BA98-7BD409FDE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698" y="1209752"/>
              <a:ext cx="7448598" cy="22102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BA1E24-C91F-435F-8F95-91D0BF9CEFA2}"/>
                  </a:ext>
                </a:extLst>
              </p:cNvPr>
              <p:cNvSpPr txBox="1"/>
              <p:nvPr/>
            </p:nvSpPr>
            <p:spPr>
              <a:xfrm>
                <a:off x="812524" y="3755644"/>
                <a:ext cx="645795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准确地说，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zh-CN" alt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BA1E24-C91F-435F-8F95-91D0BF9C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24" y="3755644"/>
                <a:ext cx="6457950" cy="369332"/>
              </a:xfrm>
              <a:prstGeom prst="rect">
                <a:avLst/>
              </a:prstGeom>
              <a:blipFill>
                <a:blip r:embed="rId3"/>
                <a:stretch>
                  <a:fillRect l="-75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69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循环群的结构定理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7817AF-016E-4EA5-B6EA-E3F69A84B3D3}"/>
              </a:ext>
            </a:extLst>
          </p:cNvPr>
          <p:cNvGrpSpPr/>
          <p:nvPr/>
        </p:nvGrpSpPr>
        <p:grpSpPr>
          <a:xfrm>
            <a:off x="1003852" y="1128091"/>
            <a:ext cx="7136296" cy="864486"/>
            <a:chOff x="1008822" y="1128091"/>
            <a:chExt cx="7136296" cy="86448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FBF2969-64D5-4F5F-97FD-F4C45134A076}"/>
                </a:ext>
              </a:extLst>
            </p:cNvPr>
            <p:cNvSpPr/>
            <p:nvPr/>
          </p:nvSpPr>
          <p:spPr>
            <a:xfrm>
              <a:off x="1008822" y="1128091"/>
              <a:ext cx="7136296" cy="864486"/>
            </a:xfrm>
            <a:prstGeom prst="roundRect">
              <a:avLst>
                <a:gd name="adj" fmla="val 116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B31615A-7EBF-4C26-8109-9D5D6F07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000" y="1175073"/>
              <a:ext cx="7041874" cy="77993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A0D8ED-D082-4192-811E-6E01D33ADF99}"/>
              </a:ext>
            </a:extLst>
          </p:cNvPr>
          <p:cNvGrpSpPr/>
          <p:nvPr/>
        </p:nvGrpSpPr>
        <p:grpSpPr>
          <a:xfrm>
            <a:off x="1003849" y="2391251"/>
            <a:ext cx="7136296" cy="1068457"/>
            <a:chOff x="1003852" y="2350604"/>
            <a:chExt cx="7136296" cy="106845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09C848F-FD7A-4753-BB29-7936F5300A40}"/>
                </a:ext>
              </a:extLst>
            </p:cNvPr>
            <p:cNvSpPr/>
            <p:nvPr/>
          </p:nvSpPr>
          <p:spPr>
            <a:xfrm>
              <a:off x="1003852" y="2350604"/>
              <a:ext cx="7136296" cy="1068457"/>
            </a:xfrm>
            <a:prstGeom prst="roundRect">
              <a:avLst>
                <a:gd name="adj" fmla="val 92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BB332D1-AFDD-4555-A23C-D5BD25CA6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1060" y="2402324"/>
              <a:ext cx="7041874" cy="97896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053DB0-AAB0-47B8-88CA-5048D717123F}"/>
                  </a:ext>
                </a:extLst>
              </p:cNvPr>
              <p:cNvSpPr txBox="1"/>
              <p:nvPr/>
            </p:nvSpPr>
            <p:spPr>
              <a:xfrm>
                <a:off x="983968" y="3796937"/>
                <a:ext cx="7176052" cy="347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为什么在无限循环群中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阶循环群中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053DB0-AAB0-47B8-88CA-5048D7171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68" y="3796937"/>
                <a:ext cx="7176052" cy="347852"/>
              </a:xfrm>
              <a:prstGeom prst="rect">
                <a:avLst/>
              </a:prstGeom>
              <a:blipFill>
                <a:blip r:embed="rId4"/>
                <a:stretch>
                  <a:fillRect l="-424" t="-1754" r="-3226" b="-2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87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0E932F7-3F5A-4110-8B7E-26471D70F34A}"/>
              </a:ext>
            </a:extLst>
          </p:cNvPr>
          <p:cNvSpPr/>
          <p:nvPr/>
        </p:nvSpPr>
        <p:spPr>
          <a:xfrm>
            <a:off x="683317" y="735496"/>
            <a:ext cx="7804701" cy="3896139"/>
          </a:xfrm>
          <a:prstGeom prst="roundRect">
            <a:avLst>
              <a:gd name="adj" fmla="val 3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9EFBB8-183B-485B-B76C-C59D7BB6D17C}"/>
              </a:ext>
            </a:extLst>
          </p:cNvPr>
          <p:cNvSpPr/>
          <p:nvPr/>
        </p:nvSpPr>
        <p:spPr>
          <a:xfrm>
            <a:off x="730527" y="839857"/>
            <a:ext cx="7720216" cy="3744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循环群之间的同构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CBDB0C-AFFA-49C2-8DEF-4318A574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6" y="793306"/>
            <a:ext cx="7720216" cy="575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02EB80-94A2-4005-A6B6-620A09F0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35" y="1539264"/>
            <a:ext cx="1863619" cy="1522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2D9D55-B104-43E0-B3E5-86F8BFAA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048" y="1542119"/>
            <a:ext cx="1863619" cy="15200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BA6691-073E-47B8-B139-D1EDD9D9C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13" y="3232134"/>
            <a:ext cx="7685429" cy="135268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7D81DE5-5F36-4F81-9CCA-60D42765A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190" y="1554912"/>
            <a:ext cx="1863620" cy="1509902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D0258C58-4D7C-4FE8-AD1A-4D08F8660822}"/>
              </a:ext>
            </a:extLst>
          </p:cNvPr>
          <p:cNvSpPr/>
          <p:nvPr/>
        </p:nvSpPr>
        <p:spPr>
          <a:xfrm>
            <a:off x="3022731" y="2218717"/>
            <a:ext cx="541681" cy="163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6B156DB-91D6-49F4-9ECD-D74A2D3700CE}"/>
              </a:ext>
            </a:extLst>
          </p:cNvPr>
          <p:cNvSpPr/>
          <p:nvPr/>
        </p:nvSpPr>
        <p:spPr>
          <a:xfrm>
            <a:off x="5630492" y="2218717"/>
            <a:ext cx="541681" cy="163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8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7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群同态与元素的阶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BEBEF4-CDA5-4B9A-AC15-E3AC18215E05}"/>
              </a:ext>
            </a:extLst>
          </p:cNvPr>
          <p:cNvGrpSpPr/>
          <p:nvPr/>
        </p:nvGrpSpPr>
        <p:grpSpPr>
          <a:xfrm>
            <a:off x="894519" y="800099"/>
            <a:ext cx="7354956" cy="939248"/>
            <a:chOff x="884583" y="934278"/>
            <a:chExt cx="7354956" cy="93924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9A5F11D-D25D-4D49-934B-E3EDB4161B10}"/>
                </a:ext>
              </a:extLst>
            </p:cNvPr>
            <p:cNvSpPr/>
            <p:nvPr/>
          </p:nvSpPr>
          <p:spPr>
            <a:xfrm>
              <a:off x="884583" y="934278"/>
              <a:ext cx="7354956" cy="939248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9174C73-619C-483E-A82E-A298381A8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366" y="973500"/>
              <a:ext cx="7295322" cy="86009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FBE1D29-4AB5-4DEA-AE7F-D1F6E04D72FE}"/>
              </a:ext>
            </a:extLst>
          </p:cNvPr>
          <p:cNvGrpSpPr/>
          <p:nvPr/>
        </p:nvGrpSpPr>
        <p:grpSpPr>
          <a:xfrm>
            <a:off x="894519" y="1928190"/>
            <a:ext cx="7374832" cy="2699379"/>
            <a:chOff x="879613" y="1967946"/>
            <a:chExt cx="7374832" cy="269937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279B9AB-79E4-4C6D-BBB9-C15FBEAF6AA0}"/>
                </a:ext>
              </a:extLst>
            </p:cNvPr>
            <p:cNvSpPr/>
            <p:nvPr/>
          </p:nvSpPr>
          <p:spPr>
            <a:xfrm>
              <a:off x="879613" y="1967946"/>
              <a:ext cx="7374832" cy="2699379"/>
            </a:xfrm>
            <a:prstGeom prst="roundRect">
              <a:avLst>
                <a:gd name="adj" fmla="val 48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6E96E0C-B66D-4ED8-9DB4-4644FC67D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336" y="2024901"/>
              <a:ext cx="7295322" cy="2581599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99CA2C5-221D-415E-A591-D85063293FE6}"/>
              </a:ext>
            </a:extLst>
          </p:cNvPr>
          <p:cNvSpPr txBox="1"/>
          <p:nvPr/>
        </p:nvSpPr>
        <p:spPr>
          <a:xfrm>
            <a:off x="7136297" y="1998686"/>
            <a:ext cx="108832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严谨的证明应使用数学归纳法</a:t>
            </a:r>
          </a:p>
        </p:txBody>
      </p:sp>
    </p:spTree>
    <p:extLst>
      <p:ext uri="{BB962C8B-B14F-4D97-AF65-F5344CB8AC3E}">
        <p14:creationId xmlns:p14="http://schemas.microsoft.com/office/powerpoint/2010/main" val="22795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4EBA7B3-454E-4E8E-BCE5-DD8D4AA81993}"/>
              </a:ext>
            </a:extLst>
          </p:cNvPr>
          <p:cNvGrpSpPr/>
          <p:nvPr/>
        </p:nvGrpSpPr>
        <p:grpSpPr>
          <a:xfrm>
            <a:off x="1396447" y="859735"/>
            <a:ext cx="6351105" cy="750404"/>
            <a:chOff x="1391478" y="805070"/>
            <a:chExt cx="6351105" cy="75040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6AE4F2-BB4B-4A62-A67B-717BF75670F3}"/>
                </a:ext>
              </a:extLst>
            </p:cNvPr>
            <p:cNvSpPr/>
            <p:nvPr/>
          </p:nvSpPr>
          <p:spPr>
            <a:xfrm>
              <a:off x="1391478" y="805070"/>
              <a:ext cx="6351105" cy="750404"/>
            </a:xfrm>
            <a:prstGeom prst="roundRect">
              <a:avLst>
                <a:gd name="adj" fmla="val 11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AEFC56D-FA86-42CF-9FE5-2B6F8DE1D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8686" y="840502"/>
              <a:ext cx="6266622" cy="68675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C17B93-DB2C-417A-B3A4-D375E72F2516}"/>
              </a:ext>
            </a:extLst>
          </p:cNvPr>
          <p:cNvGrpSpPr/>
          <p:nvPr/>
        </p:nvGrpSpPr>
        <p:grpSpPr>
          <a:xfrm>
            <a:off x="1396447" y="2380422"/>
            <a:ext cx="6351105" cy="2161761"/>
            <a:chOff x="1396447" y="2295939"/>
            <a:chExt cx="6351105" cy="216176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19191D1-A608-4387-ADF2-1CBE20CEE75F}"/>
                </a:ext>
              </a:extLst>
            </p:cNvPr>
            <p:cNvSpPr/>
            <p:nvPr/>
          </p:nvSpPr>
          <p:spPr>
            <a:xfrm>
              <a:off x="1396447" y="2295939"/>
              <a:ext cx="6351105" cy="2161761"/>
            </a:xfrm>
            <a:prstGeom prst="roundRect">
              <a:avLst>
                <a:gd name="adj" fmla="val 51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A72D198-11C1-4154-AB64-E5212DB79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8626" y="2331734"/>
              <a:ext cx="6266622" cy="20905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9FA733-0008-4006-BEF1-3777E4B00B6A}"/>
                  </a:ext>
                </a:extLst>
              </p:cNvPr>
              <p:cNvSpPr txBox="1"/>
              <p:nvPr/>
            </p:nvSpPr>
            <p:spPr>
              <a:xfrm>
                <a:off x="1443655" y="1812689"/>
                <a:ext cx="5866576" cy="3125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,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9FA733-0008-4006-BEF1-3777E4B00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55" y="1812689"/>
                <a:ext cx="5866576" cy="312586"/>
              </a:xfrm>
              <a:prstGeom prst="rect">
                <a:avLst/>
              </a:prstGeom>
              <a:blipFill>
                <a:blip r:embed="rId4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87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群同态与正规子群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89DB631-EAC5-4B95-AEA8-A3BE3A69DF26}"/>
              </a:ext>
            </a:extLst>
          </p:cNvPr>
          <p:cNvGrpSpPr/>
          <p:nvPr/>
        </p:nvGrpSpPr>
        <p:grpSpPr>
          <a:xfrm>
            <a:off x="1247361" y="960140"/>
            <a:ext cx="6649278" cy="776237"/>
            <a:chOff x="1247361" y="903476"/>
            <a:chExt cx="6649278" cy="77623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A78A134-BA2A-4EAB-A08F-035CAC2938C3}"/>
                </a:ext>
              </a:extLst>
            </p:cNvPr>
            <p:cNvSpPr/>
            <p:nvPr/>
          </p:nvSpPr>
          <p:spPr>
            <a:xfrm>
              <a:off x="1247361" y="903476"/>
              <a:ext cx="6649278" cy="776237"/>
            </a:xfrm>
            <a:prstGeom prst="roundRect">
              <a:avLst>
                <a:gd name="adj" fmla="val 83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A994284-C3CD-4A03-9E56-1526F3FEF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734" y="946837"/>
              <a:ext cx="6568525" cy="689514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7A8A9F-F43D-4FD7-B59D-8695E256A59A}"/>
              </a:ext>
            </a:extLst>
          </p:cNvPr>
          <p:cNvGrpSpPr/>
          <p:nvPr/>
        </p:nvGrpSpPr>
        <p:grpSpPr>
          <a:xfrm>
            <a:off x="1247361" y="2104141"/>
            <a:ext cx="6649278" cy="2135883"/>
            <a:chOff x="1247361" y="2008734"/>
            <a:chExt cx="6649278" cy="213588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2D5DB75-0FF5-42D9-BECD-A844ABBFFA16}"/>
                </a:ext>
              </a:extLst>
            </p:cNvPr>
            <p:cNvSpPr/>
            <p:nvPr/>
          </p:nvSpPr>
          <p:spPr>
            <a:xfrm>
              <a:off x="1247361" y="2008734"/>
              <a:ext cx="6649278" cy="2135883"/>
            </a:xfrm>
            <a:prstGeom prst="roundRect">
              <a:avLst>
                <a:gd name="adj" fmla="val 48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0A67B5D-A053-447C-8DC3-E98074B2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606" y="2049442"/>
              <a:ext cx="6567277" cy="2056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94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1807513" y="1311736"/>
            <a:ext cx="5528972" cy="1210588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能判断群之间的函数是否是同态</a:t>
            </a:r>
            <a:endParaRPr lang="zh-CN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能证明与同态相关的简单命题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1383318" y="3145704"/>
            <a:ext cx="6377362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如何判定一个函数是否是同态？群的同态有哪些基本性质？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D4359C5-9E9F-4E33-8D1D-90189502A534}"/>
              </a:ext>
            </a:extLst>
          </p:cNvPr>
          <p:cNvSpPr/>
          <p:nvPr/>
        </p:nvSpPr>
        <p:spPr>
          <a:xfrm>
            <a:off x="655983" y="1336813"/>
            <a:ext cx="5448255" cy="6167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群同态基本性质举例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CED74B-811E-4A3C-B10C-3B9E124C954F}"/>
                  </a:ext>
                </a:extLst>
              </p:cNvPr>
              <p:cNvSpPr txBox="1"/>
              <p:nvPr/>
            </p:nvSpPr>
            <p:spPr>
              <a:xfrm>
                <a:off x="655177" y="833963"/>
                <a:ext cx="3672509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pl-PL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m:rPr>
                          <m:lit/>
                        </m:rP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CED74B-811E-4A3C-B10C-3B9E124C9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7" y="833963"/>
                <a:ext cx="3672509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0C74879-CF7D-4E9E-9047-86278E4C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6" y="1367396"/>
            <a:ext cx="5377073" cy="557489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935B73A-244B-4A66-89B6-DD52768E170F}"/>
              </a:ext>
            </a:extLst>
          </p:cNvPr>
          <p:cNvGrpSpPr/>
          <p:nvPr/>
        </p:nvGrpSpPr>
        <p:grpSpPr>
          <a:xfrm>
            <a:off x="655983" y="2146852"/>
            <a:ext cx="5774634" cy="1962163"/>
            <a:chOff x="655983" y="2146852"/>
            <a:chExt cx="5774634" cy="196216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75E8F6C-ABCE-48CF-A166-B791EC13652E}"/>
                </a:ext>
              </a:extLst>
            </p:cNvPr>
            <p:cNvSpPr/>
            <p:nvPr/>
          </p:nvSpPr>
          <p:spPr>
            <a:xfrm>
              <a:off x="655983" y="2146852"/>
              <a:ext cx="5774634" cy="1962163"/>
            </a:xfrm>
            <a:prstGeom prst="roundRect">
              <a:avLst>
                <a:gd name="adj" fmla="val 501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3F68533-B0C2-4DF9-9289-B9DFAA15C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736" y="2193190"/>
              <a:ext cx="5690155" cy="188862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4E0E56-017F-4519-BAAE-A0E11EC11EE9}"/>
                  </a:ext>
                </a:extLst>
              </p:cNvPr>
              <p:cNvSpPr txBox="1"/>
              <p:nvPr/>
            </p:nvSpPr>
            <p:spPr>
              <a:xfrm>
                <a:off x="655177" y="4294127"/>
                <a:ext cx="7265508" cy="3128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的子群，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𝟐𝟗</m:t>
                    </m:r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的子群。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4E0E56-017F-4519-BAAE-A0E11EC11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7" y="4294127"/>
                <a:ext cx="7265508" cy="312843"/>
              </a:xfrm>
              <a:prstGeom prst="rect">
                <a:avLst/>
              </a:prstGeom>
              <a:blipFill>
                <a:blip r:embed="rId5"/>
                <a:stretch>
                  <a:fillRect l="-252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A18E8CB-3976-44F6-8FBC-C76B9EDC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7109" y="808435"/>
            <a:ext cx="2430118" cy="15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群同态基本性质举例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37DB63-A9C1-4563-8136-4C8D15F9FCDC}"/>
                  </a:ext>
                </a:extLst>
              </p:cNvPr>
              <p:cNvSpPr txBox="1"/>
              <p:nvPr/>
            </p:nvSpPr>
            <p:spPr>
              <a:xfrm>
                <a:off x="1120011" y="1037036"/>
                <a:ext cx="6903972" cy="7366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是同态，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的正规子群，但不一定是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37DB63-A9C1-4563-8136-4C8D15F9F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11" y="1037036"/>
                <a:ext cx="6903972" cy="736612"/>
              </a:xfrm>
              <a:prstGeom prst="rect">
                <a:avLst/>
              </a:prstGeom>
              <a:blipFill>
                <a:blip r:embed="rId2"/>
                <a:stretch>
                  <a:fillRect l="-795" r="-530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90D0A451-53BD-4CDB-B917-9FD2EF2BE753}"/>
              </a:ext>
            </a:extLst>
          </p:cNvPr>
          <p:cNvGrpSpPr/>
          <p:nvPr/>
        </p:nvGrpSpPr>
        <p:grpSpPr>
          <a:xfrm>
            <a:off x="1120011" y="2315817"/>
            <a:ext cx="6995289" cy="1466022"/>
            <a:chOff x="1120011" y="2315817"/>
            <a:chExt cx="6995289" cy="146602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6048F38-4B31-4F6D-BA75-E12BE9AE6459}"/>
                </a:ext>
              </a:extLst>
            </p:cNvPr>
            <p:cNvSpPr/>
            <p:nvPr/>
          </p:nvSpPr>
          <p:spPr>
            <a:xfrm>
              <a:off x="1120011" y="2315817"/>
              <a:ext cx="6995289" cy="1466022"/>
            </a:xfrm>
            <a:prstGeom prst="roundRect">
              <a:avLst>
                <a:gd name="adj" fmla="val 683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8A5CB7A-4FA9-40C7-9D98-981EA8026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9707" y="2363659"/>
              <a:ext cx="6903972" cy="1374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311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78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B66274F-9957-4CBA-9D6E-2C4FDB25ABD7}"/>
              </a:ext>
            </a:extLst>
          </p:cNvPr>
          <p:cNvGrpSpPr/>
          <p:nvPr/>
        </p:nvGrpSpPr>
        <p:grpSpPr>
          <a:xfrm>
            <a:off x="1351721" y="919369"/>
            <a:ext cx="6440557" cy="1302026"/>
            <a:chOff x="1232452" y="914400"/>
            <a:chExt cx="6440557" cy="130202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E5D8D5F-3CF4-4C7A-9C6C-925C0E38BC68}"/>
                </a:ext>
              </a:extLst>
            </p:cNvPr>
            <p:cNvSpPr/>
            <p:nvPr/>
          </p:nvSpPr>
          <p:spPr>
            <a:xfrm>
              <a:off x="1232452" y="914400"/>
              <a:ext cx="6440557" cy="1302026"/>
            </a:xfrm>
            <a:prstGeom prst="roundRect">
              <a:avLst>
                <a:gd name="adj" fmla="val 7125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FC509EF-D1E9-4D07-865E-441178BD3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8045" y="963658"/>
              <a:ext cx="6356074" cy="1214348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E3D0D9-7823-4298-869B-AB0AA26D1FF8}"/>
              </a:ext>
            </a:extLst>
          </p:cNvPr>
          <p:cNvGrpSpPr/>
          <p:nvPr/>
        </p:nvGrpSpPr>
        <p:grpSpPr>
          <a:xfrm>
            <a:off x="1351721" y="2511558"/>
            <a:ext cx="6440557" cy="1103243"/>
            <a:chOff x="1351721" y="2459935"/>
            <a:chExt cx="6440557" cy="110324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F2E17AE-4499-497D-A233-4B32149E2C9F}"/>
                </a:ext>
              </a:extLst>
            </p:cNvPr>
            <p:cNvSpPr/>
            <p:nvPr/>
          </p:nvSpPr>
          <p:spPr>
            <a:xfrm>
              <a:off x="1351721" y="2459935"/>
              <a:ext cx="6440557" cy="1103243"/>
            </a:xfrm>
            <a:prstGeom prst="roundRect">
              <a:avLst>
                <a:gd name="adj" fmla="val 94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5148DD0-0C17-4C75-8B51-60B1EE0B1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7314" y="2499613"/>
              <a:ext cx="6356074" cy="1025174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0373BEF-B206-48A0-A63D-3D50EE8AE3E9}"/>
              </a:ext>
            </a:extLst>
          </p:cNvPr>
          <p:cNvGrpSpPr/>
          <p:nvPr/>
        </p:nvGrpSpPr>
        <p:grpSpPr>
          <a:xfrm>
            <a:off x="1351721" y="3967484"/>
            <a:ext cx="6440557" cy="253993"/>
            <a:chOff x="1351721" y="3920880"/>
            <a:chExt cx="6440557" cy="25399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8641020-9C1E-429D-8BD1-ED6F87826829}"/>
                </a:ext>
              </a:extLst>
            </p:cNvPr>
            <p:cNvSpPr/>
            <p:nvPr/>
          </p:nvSpPr>
          <p:spPr>
            <a:xfrm>
              <a:off x="1351721" y="3920880"/>
              <a:ext cx="6440557" cy="2539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5442628-49AC-4B51-9073-380D5B2A9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7314" y="3945730"/>
              <a:ext cx="6356074" cy="216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074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E11D5A-4C92-4909-882D-C0D725AD58A0}"/>
                  </a:ext>
                </a:extLst>
              </p:cNvPr>
              <p:cNvSpPr txBox="1"/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的所有同态，以及每个同态的同态核。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E11D5A-4C92-4909-882D-C0D725AD5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blipFill>
                <a:blip r:embed="rId2"/>
                <a:stretch>
                  <a:fillRect l="-671" t="-8197" r="-38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741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E11D5A-4C92-4909-882D-C0D725AD58A0}"/>
                  </a:ext>
                </a:extLst>
              </p:cNvPr>
              <p:cNvSpPr txBox="1"/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的所有同态，以及每个同态的同态核。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E11D5A-4C92-4909-882D-C0D725AD5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blipFill>
                <a:blip r:embed="rId2"/>
                <a:stretch>
                  <a:fillRect l="-671" t="-8197" r="-38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ED4CF256-2B94-4742-8786-9E169F1D9366}"/>
              </a:ext>
            </a:extLst>
          </p:cNvPr>
          <p:cNvGrpSpPr/>
          <p:nvPr/>
        </p:nvGrpSpPr>
        <p:grpSpPr>
          <a:xfrm>
            <a:off x="939245" y="1565413"/>
            <a:ext cx="7265504" cy="2539448"/>
            <a:chOff x="939245" y="1565413"/>
            <a:chExt cx="7265504" cy="253944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3B9E38D-704E-46EF-9EB7-5D439F0EA999}"/>
                </a:ext>
              </a:extLst>
            </p:cNvPr>
            <p:cNvSpPr/>
            <p:nvPr/>
          </p:nvSpPr>
          <p:spPr>
            <a:xfrm>
              <a:off x="939245" y="1565413"/>
              <a:ext cx="7265504" cy="2539448"/>
            </a:xfrm>
            <a:prstGeom prst="roundRect">
              <a:avLst>
                <a:gd name="adj" fmla="val 4925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89D426E-9C0E-4D2D-B951-A6D8D867E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458" y="1608736"/>
              <a:ext cx="7171083" cy="2456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913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E11D5A-4C92-4909-882D-C0D725AD58A0}"/>
                  </a:ext>
                </a:extLst>
              </p:cNvPr>
              <p:cNvSpPr txBox="1"/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的所有同态，以及每个同态的同态核。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E11D5A-4C92-4909-882D-C0D725AD5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blipFill>
                <a:blip r:embed="rId2"/>
                <a:stretch>
                  <a:fillRect l="-671" t="-8197" r="-38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63B9E38D-704E-46EF-9EB7-5D439F0EA999}"/>
              </a:ext>
            </a:extLst>
          </p:cNvPr>
          <p:cNvSpPr/>
          <p:nvPr/>
        </p:nvSpPr>
        <p:spPr>
          <a:xfrm>
            <a:off x="939245" y="1565414"/>
            <a:ext cx="7265504" cy="2375452"/>
          </a:xfrm>
          <a:prstGeom prst="roundRect">
            <a:avLst>
              <a:gd name="adj" fmla="val 492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31AF59-7876-41D9-871D-921BA4789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88" y="1624240"/>
            <a:ext cx="7116418" cy="22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86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群的同态基本定理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963BC9-8410-42FA-BCD5-914D0DF8B916}"/>
              </a:ext>
            </a:extLst>
          </p:cNvPr>
          <p:cNvGrpSpPr/>
          <p:nvPr/>
        </p:nvGrpSpPr>
        <p:grpSpPr>
          <a:xfrm>
            <a:off x="1033672" y="1106178"/>
            <a:ext cx="7076660" cy="690769"/>
            <a:chOff x="1033670" y="954157"/>
            <a:chExt cx="7076660" cy="69076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63039BB-9187-4CA5-AE44-8028D01D974E}"/>
                </a:ext>
              </a:extLst>
            </p:cNvPr>
            <p:cNvSpPr/>
            <p:nvPr/>
          </p:nvSpPr>
          <p:spPr>
            <a:xfrm>
              <a:off x="1033670" y="954157"/>
              <a:ext cx="7076660" cy="690769"/>
            </a:xfrm>
            <a:prstGeom prst="roundRect">
              <a:avLst>
                <a:gd name="adj" fmla="val 9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54C39DC-2A97-44C7-95A6-C1125187C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3423" y="995371"/>
              <a:ext cx="6997148" cy="61951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B2A30C-38AB-4CD2-98A6-AFA080B4AE3A}"/>
              </a:ext>
            </a:extLst>
          </p:cNvPr>
          <p:cNvGrpSpPr/>
          <p:nvPr/>
        </p:nvGrpSpPr>
        <p:grpSpPr>
          <a:xfrm>
            <a:off x="1033672" y="2325757"/>
            <a:ext cx="7076658" cy="1803952"/>
            <a:chOff x="993913" y="2266122"/>
            <a:chExt cx="7076658" cy="180395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7685EED-99B6-4B8B-895A-0A3084EBEA87}"/>
                </a:ext>
              </a:extLst>
            </p:cNvPr>
            <p:cNvSpPr/>
            <p:nvPr/>
          </p:nvSpPr>
          <p:spPr>
            <a:xfrm>
              <a:off x="993913" y="2266122"/>
              <a:ext cx="7076658" cy="1803952"/>
            </a:xfrm>
            <a:prstGeom prst="roundRect">
              <a:avLst>
                <a:gd name="adj" fmla="val 70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0613CAC-0730-4DA5-9CFA-D66A8328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670" y="2308810"/>
              <a:ext cx="6997149" cy="1728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785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群的同态基本定理举例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632DB2-9AC3-4EEC-9747-078B958B8D77}"/>
              </a:ext>
            </a:extLst>
          </p:cNvPr>
          <p:cNvSpPr txBox="1"/>
          <p:nvPr/>
        </p:nvSpPr>
        <p:spPr>
          <a:xfrm>
            <a:off x="988940" y="959126"/>
            <a:ext cx="71661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由正规子群导出的商群的自然映射是满同态，且它的核是该正规子群。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680CCF-66BB-4ABB-9735-A081E68F9690}"/>
              </a:ext>
            </a:extLst>
          </p:cNvPr>
          <p:cNvGrpSpPr/>
          <p:nvPr/>
        </p:nvGrpSpPr>
        <p:grpSpPr>
          <a:xfrm>
            <a:off x="1018757" y="1840559"/>
            <a:ext cx="7106477" cy="2123653"/>
            <a:chOff x="1048576" y="1861937"/>
            <a:chExt cx="7106477" cy="212365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522FD99-B949-4349-B391-3165686E0F5F}"/>
                </a:ext>
              </a:extLst>
            </p:cNvPr>
            <p:cNvSpPr/>
            <p:nvPr/>
          </p:nvSpPr>
          <p:spPr>
            <a:xfrm>
              <a:off x="1048576" y="1861937"/>
              <a:ext cx="7106477" cy="2123653"/>
            </a:xfrm>
            <a:prstGeom prst="roundRect">
              <a:avLst>
                <a:gd name="adj" fmla="val 426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A5E353E-3CC7-40F2-BDD7-D1C6F3F95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396" y="1900654"/>
              <a:ext cx="7046847" cy="2046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7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群同态基本定理的应用例子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1819301-B00E-40DA-BF1C-07077D3BB85A}"/>
              </a:ext>
            </a:extLst>
          </p:cNvPr>
          <p:cNvGrpSpPr/>
          <p:nvPr/>
        </p:nvGrpSpPr>
        <p:grpSpPr>
          <a:xfrm>
            <a:off x="1008821" y="980208"/>
            <a:ext cx="7126357" cy="571500"/>
            <a:chOff x="1003852" y="790161"/>
            <a:chExt cx="7126357" cy="5715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C590409-4F46-48B6-A3C8-62EB7BCE005C}"/>
                </a:ext>
              </a:extLst>
            </p:cNvPr>
            <p:cNvSpPr/>
            <p:nvPr/>
          </p:nvSpPr>
          <p:spPr>
            <a:xfrm>
              <a:off x="1003852" y="790161"/>
              <a:ext cx="7126357" cy="571500"/>
            </a:xfrm>
            <a:prstGeom prst="roundRect">
              <a:avLst>
                <a:gd name="adj" fmla="val 1231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0A8C238-F3CA-446A-A2A9-BA52E003F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154" y="824659"/>
              <a:ext cx="7071691" cy="49990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E31C8ED-8470-4EDD-A5EC-A517C1A19A74}"/>
              </a:ext>
            </a:extLst>
          </p:cNvPr>
          <p:cNvGrpSpPr/>
          <p:nvPr/>
        </p:nvGrpSpPr>
        <p:grpSpPr>
          <a:xfrm>
            <a:off x="1008821" y="1825145"/>
            <a:ext cx="7126357" cy="2533164"/>
            <a:chOff x="1008821" y="1700906"/>
            <a:chExt cx="7126357" cy="253316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96370F5-549A-41E4-9F3C-1C8D625E8078}"/>
                </a:ext>
              </a:extLst>
            </p:cNvPr>
            <p:cNvSpPr/>
            <p:nvPr/>
          </p:nvSpPr>
          <p:spPr>
            <a:xfrm>
              <a:off x="1008821" y="1700906"/>
              <a:ext cx="7126357" cy="2533164"/>
            </a:xfrm>
            <a:prstGeom prst="roundRect">
              <a:avLst>
                <a:gd name="adj" fmla="val 27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561BA4C-D0D4-4285-97B3-A330840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154" y="1750607"/>
              <a:ext cx="7071692" cy="196310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8B56A21-0792-48EC-9949-07CEFAD2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671" y="3714183"/>
              <a:ext cx="7071692" cy="478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819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4E61C99-EBA2-421B-A220-9ACA5F04434A}"/>
              </a:ext>
            </a:extLst>
          </p:cNvPr>
          <p:cNvSpPr/>
          <p:nvPr/>
        </p:nvSpPr>
        <p:spPr>
          <a:xfrm>
            <a:off x="750404" y="1043609"/>
            <a:ext cx="7628283" cy="6261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第二同构定理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3176B1-3B7B-4CB4-9DEE-EE4CEA8D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094732"/>
            <a:ext cx="7543799" cy="533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21A281F-1065-423C-95D1-376B71B47D5C}"/>
                  </a:ext>
                </a:extLst>
              </p:cNvPr>
              <p:cNvSpPr txBox="1"/>
              <p:nvPr/>
            </p:nvSpPr>
            <p:spPr>
              <a:xfrm>
                <a:off x="750404" y="2221396"/>
                <a:ext cx="7687917" cy="166314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(1)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利用子群判定定理证明：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！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(2)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利用正规子群判断定理证明：对任意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𝒉𝒏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；以及对任意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！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(3)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构造同态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𝐊𝐞𝐫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!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21A281F-1065-423C-95D1-376B71B47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04" y="2221396"/>
                <a:ext cx="7687917" cy="1663148"/>
              </a:xfrm>
              <a:prstGeom prst="rect">
                <a:avLst/>
              </a:prstGeom>
              <a:blipFill>
                <a:blip r:embed="rId3"/>
                <a:stretch>
                  <a:fillRect l="-634" t="-366" r="-3648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5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第二同构定理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95A6925-6110-41D0-A0B0-8D1E26171881}"/>
              </a:ext>
            </a:extLst>
          </p:cNvPr>
          <p:cNvGrpSpPr/>
          <p:nvPr/>
        </p:nvGrpSpPr>
        <p:grpSpPr>
          <a:xfrm>
            <a:off x="757853" y="807099"/>
            <a:ext cx="7628283" cy="626165"/>
            <a:chOff x="750404" y="1043609"/>
            <a:chExt cx="7628283" cy="6261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4E61C99-EBA2-421B-A220-9ACA5F04434A}"/>
                </a:ext>
              </a:extLst>
            </p:cNvPr>
            <p:cNvSpPr/>
            <p:nvPr/>
          </p:nvSpPr>
          <p:spPr>
            <a:xfrm>
              <a:off x="750404" y="1043609"/>
              <a:ext cx="7628283" cy="6261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83176B1-3B7B-4CB4-9DEE-EE4CEA8DB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1094732"/>
              <a:ext cx="7543799" cy="533702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2BCE532-843C-4888-A42E-A189E50EBAC7}"/>
              </a:ext>
            </a:extLst>
          </p:cNvPr>
          <p:cNvGrpSpPr/>
          <p:nvPr/>
        </p:nvGrpSpPr>
        <p:grpSpPr>
          <a:xfrm>
            <a:off x="757853" y="1595230"/>
            <a:ext cx="7628283" cy="3012462"/>
            <a:chOff x="750402" y="1674743"/>
            <a:chExt cx="7628283" cy="301246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2C4122D-5926-4A17-A3C3-9F377FB7C786}"/>
                </a:ext>
              </a:extLst>
            </p:cNvPr>
            <p:cNvSpPr/>
            <p:nvPr/>
          </p:nvSpPr>
          <p:spPr>
            <a:xfrm>
              <a:off x="750402" y="1674743"/>
              <a:ext cx="7628283" cy="3012462"/>
            </a:xfrm>
            <a:prstGeom prst="roundRect">
              <a:avLst>
                <a:gd name="adj" fmla="val 264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F4EEF32-F457-4AD6-9A09-15365142A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643" y="1710870"/>
              <a:ext cx="7543799" cy="2938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7413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第二同构定理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95A6925-6110-41D0-A0B0-8D1E26171881}"/>
              </a:ext>
            </a:extLst>
          </p:cNvPr>
          <p:cNvGrpSpPr/>
          <p:nvPr/>
        </p:nvGrpSpPr>
        <p:grpSpPr>
          <a:xfrm>
            <a:off x="757853" y="996397"/>
            <a:ext cx="7628283" cy="626165"/>
            <a:chOff x="750404" y="1043609"/>
            <a:chExt cx="7628283" cy="6261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4E61C99-EBA2-421B-A220-9ACA5F04434A}"/>
                </a:ext>
              </a:extLst>
            </p:cNvPr>
            <p:cNvSpPr/>
            <p:nvPr/>
          </p:nvSpPr>
          <p:spPr>
            <a:xfrm>
              <a:off x="750404" y="1043609"/>
              <a:ext cx="7628283" cy="6261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83176B1-3B7B-4CB4-9DEE-EE4CEA8DB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1094732"/>
              <a:ext cx="7543799" cy="533702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42210D-6AF5-48CB-848B-74FE6DF2CCED}"/>
              </a:ext>
            </a:extLst>
          </p:cNvPr>
          <p:cNvGrpSpPr/>
          <p:nvPr/>
        </p:nvGrpSpPr>
        <p:grpSpPr>
          <a:xfrm>
            <a:off x="765306" y="2209206"/>
            <a:ext cx="7628283" cy="1933161"/>
            <a:chOff x="757853" y="1595230"/>
            <a:chExt cx="7628283" cy="193316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2C4122D-5926-4A17-A3C3-9F377FB7C786}"/>
                </a:ext>
              </a:extLst>
            </p:cNvPr>
            <p:cNvSpPr/>
            <p:nvPr/>
          </p:nvSpPr>
          <p:spPr>
            <a:xfrm>
              <a:off x="757853" y="1595230"/>
              <a:ext cx="7628283" cy="1933161"/>
            </a:xfrm>
            <a:prstGeom prst="roundRect">
              <a:avLst>
                <a:gd name="adj" fmla="val 264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C0A8763-7A15-4325-9450-2FE300CC0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1652923"/>
              <a:ext cx="7543800" cy="1827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1513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第三同构定理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CCDBCB-B7FD-4277-99D1-D79E33D6E5E6}"/>
              </a:ext>
            </a:extLst>
          </p:cNvPr>
          <p:cNvGrpSpPr/>
          <p:nvPr/>
        </p:nvGrpSpPr>
        <p:grpSpPr>
          <a:xfrm>
            <a:off x="983970" y="803467"/>
            <a:ext cx="7176053" cy="3766930"/>
            <a:chOff x="983974" y="800100"/>
            <a:chExt cx="7176053" cy="376693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1D8BBCD-851E-45EF-8353-AF0428984D38}"/>
                </a:ext>
              </a:extLst>
            </p:cNvPr>
            <p:cNvSpPr/>
            <p:nvPr/>
          </p:nvSpPr>
          <p:spPr>
            <a:xfrm>
              <a:off x="983974" y="800100"/>
              <a:ext cx="7176053" cy="3766930"/>
            </a:xfrm>
            <a:prstGeom prst="roundRect">
              <a:avLst>
                <a:gd name="adj" fmla="val 41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5D2434C-9D05-4D6D-9B94-39FFCEB8D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061" y="849803"/>
              <a:ext cx="7041872" cy="3674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022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1138028" y="1013474"/>
            <a:ext cx="6867938" cy="186204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群的同态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群的同态是群之间与二元运算可交换的函数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子群的像和逆像仍然子群，正规子群的像是同态像的正规子群，正规子群的逆像是正规子群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群的同态基本定理：同态像与关于同态核的商群同构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2315009" y="3191912"/>
            <a:ext cx="4513976" cy="1179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能判断群之间的函数是否是群的同态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能证明与群的同态相关的简单命题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A433AC-473D-4122-A025-B50152C683C2}"/>
              </a:ext>
            </a:extLst>
          </p:cNvPr>
          <p:cNvSpPr txBox="1"/>
          <p:nvPr/>
        </p:nvSpPr>
        <p:spPr>
          <a:xfrm>
            <a:off x="690328" y="1874617"/>
            <a:ext cx="77633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在线课程平台作业（见在线课程平台的实际布置情况）！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D969C5-01B8-4651-9C53-CF86D485DB19}"/>
              </a:ext>
            </a:extLst>
          </p:cNvPr>
          <p:cNvSpPr/>
          <p:nvPr/>
        </p:nvSpPr>
        <p:spPr>
          <a:xfrm>
            <a:off x="753762" y="3075579"/>
            <a:ext cx="769990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可以尝试完成的教材练习：习题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2-3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9F2BDB-9134-49AE-A55B-D8E85A25B7DA}"/>
                  </a:ext>
                </a:extLst>
              </p:cNvPr>
              <p:cNvSpPr txBox="1"/>
              <p:nvPr/>
            </p:nvSpPr>
            <p:spPr>
              <a:xfrm>
                <a:off x="1182286" y="879130"/>
                <a:ext cx="6779422" cy="34549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1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是两个群，函数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如果满足：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(homomorphism)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自同态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(automorphism)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是满函数，则称为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满同态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(epimorphism)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同态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是单函数，则称为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单同态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(monomorphism)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是双函数，则称为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同构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(isomorphism)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，并称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9F2BDB-9134-49AE-A55B-D8E85A25B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86" y="879130"/>
                <a:ext cx="6779422" cy="3454985"/>
              </a:xfrm>
              <a:prstGeom prst="rect">
                <a:avLst/>
              </a:prstGeom>
              <a:blipFill>
                <a:blip r:embed="rId2"/>
                <a:stretch>
                  <a:fillRect l="-809" t="-353" b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22A543-302F-4DD7-9FCC-F84D0DD27339}"/>
                  </a:ext>
                </a:extLst>
              </p:cNvPr>
              <p:cNvSpPr txBox="1"/>
              <p:nvPr/>
            </p:nvSpPr>
            <p:spPr>
              <a:xfrm>
                <a:off x="6336196" y="933795"/>
                <a:ext cx="1953039" cy="6781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中的运算，而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中的运算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22A543-302F-4DD7-9FCC-F84D0DD27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96" y="933795"/>
                <a:ext cx="1953039" cy="678199"/>
              </a:xfrm>
              <a:prstGeom prst="rect">
                <a:avLst/>
              </a:prstGeom>
              <a:blipFill>
                <a:blip r:embed="rId3"/>
                <a:stretch>
                  <a:fillRect l="-935"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群同态保持单位元与逆元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372D15C-254F-4059-A62E-A76608D7B642}"/>
              </a:ext>
            </a:extLst>
          </p:cNvPr>
          <p:cNvGrpSpPr/>
          <p:nvPr/>
        </p:nvGrpSpPr>
        <p:grpSpPr>
          <a:xfrm>
            <a:off x="1128088" y="926824"/>
            <a:ext cx="6887818" cy="854765"/>
            <a:chOff x="1118152" y="1028700"/>
            <a:chExt cx="6887818" cy="8547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AFE9C86-C4A2-463A-829F-E432B9FD381B}"/>
                </a:ext>
              </a:extLst>
            </p:cNvPr>
            <p:cNvSpPr/>
            <p:nvPr/>
          </p:nvSpPr>
          <p:spPr>
            <a:xfrm>
              <a:off x="1118152" y="1028700"/>
              <a:ext cx="6887818" cy="854765"/>
            </a:xfrm>
            <a:prstGeom prst="roundRect">
              <a:avLst>
                <a:gd name="adj" fmla="val 91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C8EFD03-C460-4457-98A4-064C86410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5299" y="1069399"/>
              <a:ext cx="6793396" cy="764601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374F26E-4D53-4AF1-A9FB-0F0C95E1EBD0}"/>
              </a:ext>
            </a:extLst>
          </p:cNvPr>
          <p:cNvGrpSpPr/>
          <p:nvPr/>
        </p:nvGrpSpPr>
        <p:grpSpPr>
          <a:xfrm>
            <a:off x="1128088" y="2027582"/>
            <a:ext cx="6887818" cy="2440056"/>
            <a:chOff x="1128088" y="2092187"/>
            <a:chExt cx="6887818" cy="244005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88AA8F8-901B-499E-B2A1-1828BBCC3143}"/>
                </a:ext>
              </a:extLst>
            </p:cNvPr>
            <p:cNvSpPr/>
            <p:nvPr/>
          </p:nvSpPr>
          <p:spPr>
            <a:xfrm>
              <a:off x="1128088" y="2092187"/>
              <a:ext cx="6887818" cy="2440056"/>
            </a:xfrm>
            <a:prstGeom prst="roundRect">
              <a:avLst>
                <a:gd name="adj" fmla="val 40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B01334E-8978-4369-9715-7D405DDCF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9682" y="2132179"/>
              <a:ext cx="6804630" cy="2363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0363749-95A2-4FA6-993B-E23513479798}"/>
                  </a:ext>
                </a:extLst>
              </p:cNvPr>
              <p:cNvSpPr txBox="1"/>
              <p:nvPr/>
            </p:nvSpPr>
            <p:spPr>
              <a:xfrm>
                <a:off x="757850" y="1965603"/>
                <a:ext cx="7628287" cy="10541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500"/>
                  </a:lnSpc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zh-CN" altLang="en-US"/>
                  <a:t>对于整数加群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/>
                  <a:t>和模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/>
                  <a:t>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，函数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/>
                  <a:t>，是</a:t>
                </a:r>
                <a:r>
                  <a:rPr lang="zh-CN" altLang="en-US">
                    <a:solidFill>
                      <a:srgbClr val="C00000"/>
                    </a:solidFill>
                  </a:rPr>
                  <a:t>满同态</a:t>
                </a:r>
                <a:r>
                  <a:rPr lang="zh-CN" altLang="en-US"/>
                  <a:t>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𝐦𝐨𝐝</m:t>
                          </m:r>
                          <m:r>
                            <a:rPr lang="en-US" altLang="zh-CN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𝐦𝐨𝐝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0363749-95A2-4FA6-993B-E23513479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1965603"/>
                <a:ext cx="7628287" cy="1054135"/>
              </a:xfrm>
              <a:prstGeom prst="rect">
                <a:avLst/>
              </a:prstGeom>
              <a:blipFill>
                <a:blip r:embed="rId2"/>
                <a:stretch>
                  <a:fillRect l="-399" r="-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2CCEB6-7576-4DFA-9481-6137A0CC8D56}"/>
                  </a:ext>
                </a:extLst>
              </p:cNvPr>
              <p:cNvSpPr txBox="1"/>
              <p:nvPr/>
            </p:nvSpPr>
            <p:spPr>
              <a:xfrm>
                <a:off x="757850" y="925533"/>
                <a:ext cx="7628287" cy="7141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的单位元，函数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，是同态，称为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零同态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2CCEB6-7576-4DFA-9481-6137A0CC8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925533"/>
                <a:ext cx="7628287" cy="714170"/>
              </a:xfrm>
              <a:prstGeom prst="rect">
                <a:avLst/>
              </a:prstGeom>
              <a:blipFill>
                <a:blip r:embed="rId3"/>
                <a:stretch>
                  <a:fillRect l="-399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5C49CB-1B3C-4EFF-9137-F330FB3395A1}"/>
                  </a:ext>
                </a:extLst>
              </p:cNvPr>
              <p:cNvSpPr txBox="1"/>
              <p:nvPr/>
            </p:nvSpPr>
            <p:spPr>
              <a:xfrm>
                <a:off x="757850" y="3345638"/>
                <a:ext cx="7628287" cy="10541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500"/>
                  </a:lnSpc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zh-CN" altLang="en-US"/>
                  <a:t>对于实数加群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/>
                  <a:t>和非零实数集关于乘法构成的群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 ⋅</m:t>
                        </m:r>
                      </m:e>
                    </m:d>
                  </m:oMath>
                </a14:m>
                <a:r>
                  <a:rPr lang="zh-CN" altLang="en-US"/>
                  <a:t>，固定某实数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/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，定义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zh-CN" altLang="en-US"/>
                  <a:t>，是</a:t>
                </a:r>
                <a:r>
                  <a:rPr lang="zh-CN" altLang="en-US">
                    <a:solidFill>
                      <a:srgbClr val="C00000"/>
                    </a:solidFill>
                  </a:rPr>
                  <a:t>单同态</a:t>
                </a:r>
                <a:r>
                  <a:rPr lang="zh-CN" altLang="en-US"/>
                  <a:t>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b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5C49CB-1B3C-4EFF-9137-F330FB33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3345638"/>
                <a:ext cx="7628287" cy="1054135"/>
              </a:xfrm>
              <a:prstGeom prst="rect">
                <a:avLst/>
              </a:prstGeom>
              <a:blipFill>
                <a:blip r:embed="rId4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80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DAA87A-17B9-461C-B5D1-00C259922F6E}"/>
              </a:ext>
            </a:extLst>
          </p:cNvPr>
          <p:cNvGrpSpPr/>
          <p:nvPr/>
        </p:nvGrpSpPr>
        <p:grpSpPr>
          <a:xfrm>
            <a:off x="884580" y="998883"/>
            <a:ext cx="7374834" cy="3294822"/>
            <a:chOff x="879614" y="924340"/>
            <a:chExt cx="7374834" cy="329482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9D935F9-BB84-4CA8-9A62-91AE80DEA80F}"/>
                </a:ext>
              </a:extLst>
            </p:cNvPr>
            <p:cNvSpPr/>
            <p:nvPr/>
          </p:nvSpPr>
          <p:spPr>
            <a:xfrm>
              <a:off x="879614" y="924340"/>
              <a:ext cx="7374834" cy="3294822"/>
            </a:xfrm>
            <a:prstGeom prst="roundRect">
              <a:avLst>
                <a:gd name="adj" fmla="val 399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7E731B-87FD-4855-9295-237214EB750E}"/>
                </a:ext>
              </a:extLst>
            </p:cNvPr>
            <p:cNvSpPr/>
            <p:nvPr/>
          </p:nvSpPr>
          <p:spPr>
            <a:xfrm>
              <a:off x="924339" y="987303"/>
              <a:ext cx="7280413" cy="3168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C74DEAF-EDDD-49E8-9446-04BCEADF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747" y="987303"/>
              <a:ext cx="6820336" cy="175708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3DC7D00-C0DF-4600-B183-4142566E8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5744" y="2944041"/>
              <a:ext cx="7192505" cy="1212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5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3EE5A9-F403-4B80-A8FA-7CD2ACFD6823}"/>
                  </a:ext>
                </a:extLst>
              </p:cNvPr>
              <p:cNvSpPr txBox="1"/>
              <p:nvPr/>
            </p:nvSpPr>
            <p:spPr>
              <a:xfrm>
                <a:off x="884580" y="3849196"/>
                <a:ext cx="578954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个自同态？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3EE5A9-F403-4B80-A8FA-7CD2ACFD6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0" y="3849196"/>
                <a:ext cx="5789546" cy="369332"/>
              </a:xfrm>
              <a:prstGeom prst="rect">
                <a:avLst/>
              </a:prstGeom>
              <a:blipFill>
                <a:blip r:embed="rId2"/>
                <a:stretch>
                  <a:fillRect l="-842" t="-8197" r="-31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7BD23FEE-413C-4DE0-987E-895D4D75C90A}"/>
              </a:ext>
            </a:extLst>
          </p:cNvPr>
          <p:cNvGrpSpPr/>
          <p:nvPr/>
        </p:nvGrpSpPr>
        <p:grpSpPr>
          <a:xfrm>
            <a:off x="884580" y="1046094"/>
            <a:ext cx="7374834" cy="2464903"/>
            <a:chOff x="884580" y="916885"/>
            <a:chExt cx="7374834" cy="246490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9D935F9-BB84-4CA8-9A62-91AE80DEA80F}"/>
                </a:ext>
              </a:extLst>
            </p:cNvPr>
            <p:cNvSpPr/>
            <p:nvPr/>
          </p:nvSpPr>
          <p:spPr>
            <a:xfrm>
              <a:off x="884580" y="916885"/>
              <a:ext cx="7374834" cy="2464903"/>
            </a:xfrm>
            <a:prstGeom prst="roundRect">
              <a:avLst>
                <a:gd name="adj" fmla="val 399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1597745-9C1D-45A1-B194-68DCEF971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821" y="980429"/>
              <a:ext cx="7300291" cy="2337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485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群的内自同构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B005C6-1E5A-4F27-86BD-6BA1EA761F56}"/>
              </a:ext>
            </a:extLst>
          </p:cNvPr>
          <p:cNvGrpSpPr/>
          <p:nvPr/>
        </p:nvGrpSpPr>
        <p:grpSpPr>
          <a:xfrm>
            <a:off x="1138030" y="879614"/>
            <a:ext cx="6867939" cy="3617844"/>
            <a:chOff x="1138030" y="864705"/>
            <a:chExt cx="6867939" cy="361784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FF21E1A-49E1-4C94-84F5-7CA3DE613448}"/>
                </a:ext>
              </a:extLst>
            </p:cNvPr>
            <p:cNvSpPr/>
            <p:nvPr/>
          </p:nvSpPr>
          <p:spPr>
            <a:xfrm>
              <a:off x="1138030" y="864705"/>
              <a:ext cx="6867939" cy="3617844"/>
            </a:xfrm>
            <a:prstGeom prst="roundRect">
              <a:avLst>
                <a:gd name="adj" fmla="val 337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1D4B34C-9796-424E-8309-3CD3149B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725" y="911678"/>
              <a:ext cx="6768549" cy="3528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872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1613</TotalTime>
  <Words>1720</Words>
  <Application>Microsoft Office PowerPoint</Application>
  <PresentationFormat>全屏显示(16:9)</PresentationFormat>
  <Paragraphs>237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62</cp:revision>
  <dcterms:created xsi:type="dcterms:W3CDTF">2022-01-01T06:39:40Z</dcterms:created>
  <dcterms:modified xsi:type="dcterms:W3CDTF">2024-04-19T01:28:06Z</dcterms:modified>
</cp:coreProperties>
</file>