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313" r:id="rId6"/>
    <p:sldId id="316" r:id="rId7"/>
    <p:sldId id="318" r:id="rId8"/>
    <p:sldId id="317" r:id="rId9"/>
    <p:sldId id="314" r:id="rId10"/>
    <p:sldId id="315" r:id="rId11"/>
    <p:sldId id="319" r:id="rId12"/>
    <p:sldId id="320" r:id="rId13"/>
    <p:sldId id="321" r:id="rId14"/>
    <p:sldId id="322" r:id="rId15"/>
    <p:sldId id="323" r:id="rId16"/>
    <p:sldId id="281" r:id="rId17"/>
    <p:sldId id="324" r:id="rId18"/>
    <p:sldId id="325" r:id="rId19"/>
    <p:sldId id="326" r:id="rId20"/>
    <p:sldId id="328" r:id="rId21"/>
    <p:sldId id="329" r:id="rId22"/>
    <p:sldId id="330" r:id="rId23"/>
    <p:sldId id="333" r:id="rId24"/>
    <p:sldId id="331" r:id="rId25"/>
    <p:sldId id="332" r:id="rId26"/>
    <p:sldId id="334" r:id="rId27"/>
    <p:sldId id="272" r:id="rId28"/>
    <p:sldId id="280" r:id="rId29"/>
    <p:sldId id="262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第七讲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群的直积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群外直积元素阶的例子与练习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9CD772F-ED4D-4DC5-A08E-D71231B56E19}"/>
              </a:ext>
            </a:extLst>
          </p:cNvPr>
          <p:cNvGrpSpPr/>
          <p:nvPr/>
        </p:nvGrpSpPr>
        <p:grpSpPr>
          <a:xfrm>
            <a:off x="857247" y="1080665"/>
            <a:ext cx="7429500" cy="1366631"/>
            <a:chOff x="834887" y="1048578"/>
            <a:chExt cx="7429500" cy="136663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E33A3C6-4DEA-46F8-ACEC-1AF425248781}"/>
                </a:ext>
              </a:extLst>
            </p:cNvPr>
            <p:cNvSpPr/>
            <p:nvPr/>
          </p:nvSpPr>
          <p:spPr>
            <a:xfrm>
              <a:off x="834887" y="1048578"/>
              <a:ext cx="7429500" cy="1366631"/>
            </a:xfrm>
            <a:prstGeom prst="roundRect">
              <a:avLst>
                <a:gd name="adj" fmla="val 4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4FA67D2-F861-4EFB-9420-72DA8F2FE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339" y="1092448"/>
              <a:ext cx="7327621" cy="129072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37A049F-6D4E-495B-819A-657D7C5EDA27}"/>
                  </a:ext>
                </a:extLst>
              </p:cNvPr>
              <p:cNvSpPr txBox="1"/>
              <p:nvPr/>
            </p:nvSpPr>
            <p:spPr>
              <a:xfrm>
                <a:off x="905699" y="2696205"/>
                <a:ext cx="553609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上面说明了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不可能与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同构，为什么？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37A049F-6D4E-495B-819A-657D7C5ED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9" y="2696205"/>
                <a:ext cx="5536096" cy="369332"/>
              </a:xfrm>
              <a:prstGeom prst="rect">
                <a:avLst/>
              </a:prstGeom>
              <a:blipFill>
                <a:blip r:embed="rId3"/>
                <a:stretch>
                  <a:fillRect l="-991" t="-8197" r="-33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908EEBB0-71A9-4588-9730-65B0A47E59D2}"/>
              </a:ext>
            </a:extLst>
          </p:cNvPr>
          <p:cNvGrpSpPr/>
          <p:nvPr/>
        </p:nvGrpSpPr>
        <p:grpSpPr>
          <a:xfrm>
            <a:off x="857247" y="3349225"/>
            <a:ext cx="4395583" cy="431309"/>
            <a:chOff x="857247" y="3325682"/>
            <a:chExt cx="4395583" cy="431309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20E7FD4-4698-4458-AD30-5B0CAE492279}"/>
                </a:ext>
              </a:extLst>
            </p:cNvPr>
            <p:cNvSpPr/>
            <p:nvPr/>
          </p:nvSpPr>
          <p:spPr>
            <a:xfrm>
              <a:off x="857247" y="3325682"/>
              <a:ext cx="4395583" cy="4313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DED84B9-AB82-4082-B1A7-7802547C0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5700" y="3384457"/>
              <a:ext cx="4297436" cy="310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88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群外直积元素阶的练习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7ECD7F5-DF74-4EB3-93D5-554C005FFE6B}"/>
              </a:ext>
            </a:extLst>
          </p:cNvPr>
          <p:cNvGrpSpPr/>
          <p:nvPr/>
        </p:nvGrpSpPr>
        <p:grpSpPr>
          <a:xfrm>
            <a:off x="782703" y="983712"/>
            <a:ext cx="4395583" cy="431309"/>
            <a:chOff x="857247" y="3325682"/>
            <a:chExt cx="4395583" cy="431309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AB3E577-586B-41D0-B0E8-DB2551A99E10}"/>
                </a:ext>
              </a:extLst>
            </p:cNvPr>
            <p:cNvSpPr/>
            <p:nvPr/>
          </p:nvSpPr>
          <p:spPr>
            <a:xfrm>
              <a:off x="857247" y="3325682"/>
              <a:ext cx="4395583" cy="4313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6CA6C4E-2C02-42D8-8033-2CA0334B8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700" y="3384457"/>
              <a:ext cx="4297436" cy="310557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B19AA2A-0FD0-446A-A301-69D47283FDCC}"/>
              </a:ext>
            </a:extLst>
          </p:cNvPr>
          <p:cNvGrpSpPr/>
          <p:nvPr/>
        </p:nvGrpSpPr>
        <p:grpSpPr>
          <a:xfrm>
            <a:off x="782704" y="1803951"/>
            <a:ext cx="7521440" cy="2479813"/>
            <a:chOff x="782704" y="1803951"/>
            <a:chExt cx="7521440" cy="247981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DD51754-E8B2-4561-8429-6B4B6F0ECED7}"/>
                </a:ext>
              </a:extLst>
            </p:cNvPr>
            <p:cNvSpPr/>
            <p:nvPr/>
          </p:nvSpPr>
          <p:spPr>
            <a:xfrm>
              <a:off x="782704" y="1803951"/>
              <a:ext cx="7521440" cy="2479813"/>
            </a:xfrm>
            <a:prstGeom prst="roundRect">
              <a:avLst>
                <a:gd name="adj" fmla="val 562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9A146B8-A28C-46DD-AE9A-4F957E6EB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500" y="1859739"/>
              <a:ext cx="7403414" cy="2364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91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9C6702-17B1-4CDF-8122-A2A236E4588F}"/>
              </a:ext>
            </a:extLst>
          </p:cNvPr>
          <p:cNvSpPr/>
          <p:nvPr/>
        </p:nvSpPr>
        <p:spPr>
          <a:xfrm>
            <a:off x="755374" y="1118152"/>
            <a:ext cx="7633252" cy="3329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群外直积与循环群的例子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9E2D43-9FDB-4717-8565-17F339BE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2" y="1153562"/>
            <a:ext cx="7548770" cy="26937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3B04A155-7EFB-41A0-BE3B-4626EFE11276}"/>
              </a:ext>
            </a:extLst>
          </p:cNvPr>
          <p:cNvSpPr/>
          <p:nvPr/>
        </p:nvSpPr>
        <p:spPr>
          <a:xfrm>
            <a:off x="755374" y="2256183"/>
            <a:ext cx="7633252" cy="2322590"/>
          </a:xfrm>
          <a:prstGeom prst="roundRect">
            <a:avLst>
              <a:gd name="adj" fmla="val 424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441DDF-115D-4D76-B55D-0C7E431F565F}"/>
                  </a:ext>
                </a:extLst>
              </p:cNvPr>
              <p:cNvSpPr txBox="1"/>
              <p:nvPr/>
            </p:nvSpPr>
            <p:spPr>
              <a:xfrm>
                <a:off x="797612" y="1684683"/>
                <a:ext cx="4877631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很自然应该想到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应该是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的生成元！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441DDF-115D-4D76-B55D-0C7E431F5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2" y="1684683"/>
                <a:ext cx="4877631" cy="369332"/>
              </a:xfrm>
              <a:prstGeom prst="rect">
                <a:avLst/>
              </a:prstGeom>
              <a:blipFill>
                <a:blip r:embed="rId4"/>
                <a:stretch>
                  <a:fillRect l="-1125" t="-8197" r="-562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E504298-CFE7-4467-9077-C246BE5A0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13" y="2307545"/>
            <a:ext cx="7548769" cy="22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4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2EA838E-AC91-4CB7-8D5A-137FD510DBE4}"/>
              </a:ext>
            </a:extLst>
          </p:cNvPr>
          <p:cNvSpPr/>
          <p:nvPr/>
        </p:nvSpPr>
        <p:spPr>
          <a:xfrm>
            <a:off x="909430" y="983974"/>
            <a:ext cx="7320170" cy="546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群外直积与循环群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3F5C9A-D2A9-4389-BDC6-AE9AEDE3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38" y="1021245"/>
            <a:ext cx="7230717" cy="47303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2109578-B6CE-4819-8624-0EA9F58CEA3D}"/>
              </a:ext>
            </a:extLst>
          </p:cNvPr>
          <p:cNvGrpSpPr/>
          <p:nvPr/>
        </p:nvGrpSpPr>
        <p:grpSpPr>
          <a:xfrm>
            <a:off x="909430" y="1893404"/>
            <a:ext cx="7320170" cy="2405270"/>
            <a:chOff x="909430" y="1893404"/>
            <a:chExt cx="7320170" cy="240527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C218C64-7189-4B03-89DD-28E9F476331B}"/>
                </a:ext>
              </a:extLst>
            </p:cNvPr>
            <p:cNvSpPr/>
            <p:nvPr/>
          </p:nvSpPr>
          <p:spPr>
            <a:xfrm>
              <a:off x="909430" y="1893404"/>
              <a:ext cx="7320170" cy="2405270"/>
            </a:xfrm>
            <a:prstGeom prst="roundRect">
              <a:avLst>
                <a:gd name="adj" fmla="val 53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A4AE709-A260-411C-AE24-D55CA8CA6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56" y="1941378"/>
              <a:ext cx="7230717" cy="2314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38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群外直积与循环群的例子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839B70-4A63-4B77-8EF2-40F041AAC2F4}"/>
              </a:ext>
            </a:extLst>
          </p:cNvPr>
          <p:cNvGrpSpPr/>
          <p:nvPr/>
        </p:nvGrpSpPr>
        <p:grpSpPr>
          <a:xfrm>
            <a:off x="715617" y="1599567"/>
            <a:ext cx="7697857" cy="1789676"/>
            <a:chOff x="715617" y="1599567"/>
            <a:chExt cx="7697857" cy="178967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469CA6A-42A2-469B-8D57-C98B7B031882}"/>
                </a:ext>
              </a:extLst>
            </p:cNvPr>
            <p:cNvSpPr/>
            <p:nvPr/>
          </p:nvSpPr>
          <p:spPr>
            <a:xfrm>
              <a:off x="715617" y="1599567"/>
              <a:ext cx="7697857" cy="1789676"/>
            </a:xfrm>
            <a:prstGeom prst="roundRect">
              <a:avLst>
                <a:gd name="adj" fmla="val 750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AF154AE-CA21-49CE-9FD8-B67B79E6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757" y="1644925"/>
              <a:ext cx="7614485" cy="1695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7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16150" y="1667032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群的外直积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群的内直积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74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群的内直积定义与例子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3312094-5D8E-4D62-B4FC-943675B9F193}"/>
              </a:ext>
            </a:extLst>
          </p:cNvPr>
          <p:cNvGrpSpPr/>
          <p:nvPr/>
        </p:nvGrpSpPr>
        <p:grpSpPr>
          <a:xfrm>
            <a:off x="1221578" y="1104900"/>
            <a:ext cx="6700838" cy="1204913"/>
            <a:chOff x="1228725" y="1104900"/>
            <a:chExt cx="6700838" cy="120491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A817730-9825-4EFF-8A1E-E4A25BA71A09}"/>
                </a:ext>
              </a:extLst>
            </p:cNvPr>
            <p:cNvSpPr/>
            <p:nvPr/>
          </p:nvSpPr>
          <p:spPr>
            <a:xfrm>
              <a:off x="1228725" y="1104900"/>
              <a:ext cx="6700838" cy="1204913"/>
            </a:xfrm>
            <a:prstGeom prst="roundRect">
              <a:avLst>
                <a:gd name="adj" fmla="val 6356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CC18B99-A990-46F4-BCBC-2DDA3558F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78" y="1146980"/>
              <a:ext cx="6624637" cy="1129268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9A10A69-75CC-40FC-97DD-CB73420283BB}"/>
              </a:ext>
            </a:extLst>
          </p:cNvPr>
          <p:cNvGrpSpPr/>
          <p:nvPr/>
        </p:nvGrpSpPr>
        <p:grpSpPr>
          <a:xfrm>
            <a:off x="1221578" y="2967688"/>
            <a:ext cx="6700838" cy="1018105"/>
            <a:chOff x="1128091" y="2942638"/>
            <a:chExt cx="6700838" cy="101810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2E835-BE3A-4BF5-A6A2-24C6B03943CB}"/>
                </a:ext>
              </a:extLst>
            </p:cNvPr>
            <p:cNvSpPr/>
            <p:nvPr/>
          </p:nvSpPr>
          <p:spPr>
            <a:xfrm>
              <a:off x="1128091" y="2942638"/>
              <a:ext cx="6700838" cy="1018105"/>
            </a:xfrm>
            <a:prstGeom prst="roundRect">
              <a:avLst>
                <a:gd name="adj" fmla="val 836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2BECB21-3A6C-4B1D-A207-C881447C2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9190" y="2976203"/>
              <a:ext cx="6624637" cy="941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群内直积的基本性质（一）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B6F3FBE-8A59-4FCC-A83D-0998F197D798}"/>
              </a:ext>
            </a:extLst>
          </p:cNvPr>
          <p:cNvGrpSpPr/>
          <p:nvPr/>
        </p:nvGrpSpPr>
        <p:grpSpPr>
          <a:xfrm>
            <a:off x="1207604" y="716849"/>
            <a:ext cx="6728792" cy="1017529"/>
            <a:chOff x="1207604" y="716849"/>
            <a:chExt cx="6728792" cy="101752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3B84F60-42FA-4427-BA46-D2446E209B37}"/>
                </a:ext>
              </a:extLst>
            </p:cNvPr>
            <p:cNvSpPr/>
            <p:nvPr/>
          </p:nvSpPr>
          <p:spPr>
            <a:xfrm>
              <a:off x="1207604" y="716849"/>
              <a:ext cx="6728792" cy="1017529"/>
            </a:xfrm>
            <a:prstGeom prst="roundRect">
              <a:avLst>
                <a:gd name="adj" fmla="val 73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F3FD6B0-1E4B-4E5A-9BBB-B0D1C6710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784" y="753462"/>
              <a:ext cx="6624432" cy="939338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2B8F89B-333C-48BE-B495-B08910DFE0C5}"/>
              </a:ext>
            </a:extLst>
          </p:cNvPr>
          <p:cNvGrpSpPr/>
          <p:nvPr/>
        </p:nvGrpSpPr>
        <p:grpSpPr>
          <a:xfrm>
            <a:off x="1207604" y="1926011"/>
            <a:ext cx="6728792" cy="2761194"/>
            <a:chOff x="1207604" y="1926011"/>
            <a:chExt cx="6728792" cy="2761194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B5B5307-8B66-43A1-9480-8F5D30ACBC4E}"/>
                </a:ext>
              </a:extLst>
            </p:cNvPr>
            <p:cNvSpPr/>
            <p:nvPr/>
          </p:nvSpPr>
          <p:spPr>
            <a:xfrm>
              <a:off x="1207604" y="1926011"/>
              <a:ext cx="6728792" cy="2761194"/>
            </a:xfrm>
            <a:prstGeom prst="roundRect">
              <a:avLst>
                <a:gd name="adj" fmla="val 3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0548F96-0CF1-423A-9011-B3F46FA79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784" y="1975711"/>
              <a:ext cx="6624432" cy="2673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67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群内直积的基本性质（二）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D4D231-01FA-4CB9-A097-F387639E8294}"/>
              </a:ext>
            </a:extLst>
          </p:cNvPr>
          <p:cNvGrpSpPr/>
          <p:nvPr/>
        </p:nvGrpSpPr>
        <p:grpSpPr>
          <a:xfrm>
            <a:off x="1053548" y="870815"/>
            <a:ext cx="6229136" cy="1207946"/>
            <a:chOff x="1086064" y="829575"/>
            <a:chExt cx="6229136" cy="120794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831D0CC-ECE1-4A67-AA7C-F425905B04D5}"/>
                </a:ext>
              </a:extLst>
            </p:cNvPr>
            <p:cNvSpPr/>
            <p:nvPr/>
          </p:nvSpPr>
          <p:spPr>
            <a:xfrm>
              <a:off x="1086064" y="829575"/>
              <a:ext cx="6229136" cy="1207946"/>
            </a:xfrm>
            <a:prstGeom prst="roundRect">
              <a:avLst>
                <a:gd name="adj" fmla="val 76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C916121-2B53-41C1-A55B-DCFA24CC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854" y="859395"/>
              <a:ext cx="6171377" cy="115836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938319-71D2-46CC-A464-A8A8290E85AE}"/>
              </a:ext>
            </a:extLst>
          </p:cNvPr>
          <p:cNvGrpSpPr/>
          <p:nvPr/>
        </p:nvGrpSpPr>
        <p:grpSpPr>
          <a:xfrm>
            <a:off x="1053548" y="2370485"/>
            <a:ext cx="7036904" cy="2062369"/>
            <a:chOff x="1038639" y="2335696"/>
            <a:chExt cx="7036904" cy="206236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C17CDDE-3F9E-4648-A8E2-457763F04287}"/>
                </a:ext>
              </a:extLst>
            </p:cNvPr>
            <p:cNvSpPr/>
            <p:nvPr/>
          </p:nvSpPr>
          <p:spPr>
            <a:xfrm>
              <a:off x="1038639" y="2335696"/>
              <a:ext cx="7036904" cy="2062369"/>
            </a:xfrm>
            <a:prstGeom prst="roundRect">
              <a:avLst>
                <a:gd name="adj" fmla="val 485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7125C2C-A0AD-41E5-A2D8-0E4DC4F5F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124" y="2371639"/>
              <a:ext cx="6971871" cy="1988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2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D4604D9-EE21-456C-BFF5-414E581B24AE}"/>
              </a:ext>
            </a:extLst>
          </p:cNvPr>
          <p:cNvSpPr/>
          <p:nvPr/>
        </p:nvSpPr>
        <p:spPr>
          <a:xfrm>
            <a:off x="790163" y="1125734"/>
            <a:ext cx="6425648" cy="3162999"/>
          </a:xfrm>
          <a:prstGeom prst="roundRect">
            <a:avLst>
              <a:gd name="adj" fmla="val 315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群内直积的例子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16A47-81D5-45A3-80FF-8D9C4CD8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3" y="1175434"/>
            <a:ext cx="6308424" cy="4316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6DF5B6-EB33-4EB1-B623-BE4EA85A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33" y="1637791"/>
            <a:ext cx="6308424" cy="17512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1EDBB6-A959-4C1D-92CD-F55AE3D20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33" y="3389025"/>
            <a:ext cx="6308424" cy="8591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200E94-9136-4371-8E12-802C9B3AD47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43800" y="1572247"/>
            <a:ext cx="1134628" cy="11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4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824948" y="1232223"/>
            <a:ext cx="7494104" cy="14875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了解群的外直积和内直积的概念、例子与基本性质</a:t>
            </a:r>
            <a:endParaRPr lang="zh-CN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通过群的直积的学习，进一步熟悉群元素阶、循环群、子群、正规子群、群同态等概念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824948" y="3289823"/>
            <a:ext cx="7494104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群的内直积与外直积及它们之间的关系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群内直积的反例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250056D-2823-457D-AF05-82526F144225}"/>
              </a:ext>
            </a:extLst>
          </p:cNvPr>
          <p:cNvSpPr/>
          <p:nvPr/>
        </p:nvSpPr>
        <p:spPr>
          <a:xfrm>
            <a:off x="988360" y="734040"/>
            <a:ext cx="7059706" cy="1671230"/>
          </a:xfrm>
          <a:prstGeom prst="roundRect">
            <a:avLst>
              <a:gd name="adj" fmla="val 549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1BA6DE-BC5B-49C6-B16F-D2F2CA0D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39" y="793274"/>
            <a:ext cx="6955638" cy="15527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3078484-CF77-4086-A094-B0ECBD0F90CB}"/>
              </a:ext>
            </a:extLst>
          </p:cNvPr>
          <p:cNvSpPr txBox="1"/>
          <p:nvPr/>
        </p:nvSpPr>
        <p:spPr>
          <a:xfrm>
            <a:off x="6741947" y="1808894"/>
            <a:ext cx="125233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</a:rPr>
              <a:t>为什么必须是正规子群？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05FBFF-1F2D-40DD-ABF4-ABDBBF490287}"/>
              </a:ext>
            </a:extLst>
          </p:cNvPr>
          <p:cNvGrpSpPr/>
          <p:nvPr/>
        </p:nvGrpSpPr>
        <p:grpSpPr>
          <a:xfrm>
            <a:off x="988360" y="2571750"/>
            <a:ext cx="7059706" cy="2054915"/>
            <a:chOff x="988360" y="2571750"/>
            <a:chExt cx="7059706" cy="205491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05049EB-EBE1-4CFA-989D-8AC1E7152A3F}"/>
                </a:ext>
              </a:extLst>
            </p:cNvPr>
            <p:cNvSpPr/>
            <p:nvPr/>
          </p:nvSpPr>
          <p:spPr>
            <a:xfrm>
              <a:off x="988360" y="2571750"/>
              <a:ext cx="7059706" cy="2054915"/>
            </a:xfrm>
            <a:prstGeom prst="roundRect">
              <a:avLst>
                <a:gd name="adj" fmla="val 4575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41A264C-B5F6-4B92-9958-258277AB4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638" y="2646211"/>
              <a:ext cx="6955639" cy="1911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78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C1C8A67-F9D3-4478-ABF3-230AB1AF155A}"/>
              </a:ext>
            </a:extLst>
          </p:cNvPr>
          <p:cNvSpPr/>
          <p:nvPr/>
        </p:nvSpPr>
        <p:spPr>
          <a:xfrm>
            <a:off x="715617" y="1121114"/>
            <a:ext cx="7712766" cy="280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A8A6F1-1AFC-4934-911F-564619D6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5" y="1159787"/>
            <a:ext cx="7618344" cy="21732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5AF4D7A-62FC-4D3D-B35D-9E3E750ADD0A}"/>
              </a:ext>
            </a:extLst>
          </p:cNvPr>
          <p:cNvGrpSpPr/>
          <p:nvPr/>
        </p:nvGrpSpPr>
        <p:grpSpPr>
          <a:xfrm>
            <a:off x="715617" y="1893404"/>
            <a:ext cx="7712766" cy="2256183"/>
            <a:chOff x="715617" y="1893404"/>
            <a:chExt cx="7712766" cy="225618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B4A339B-4AFD-4DF9-BF03-37F82678F737}"/>
                </a:ext>
              </a:extLst>
            </p:cNvPr>
            <p:cNvSpPr/>
            <p:nvPr/>
          </p:nvSpPr>
          <p:spPr>
            <a:xfrm>
              <a:off x="715617" y="1893404"/>
              <a:ext cx="7712766" cy="2256183"/>
            </a:xfrm>
            <a:prstGeom prst="roundRect">
              <a:avLst>
                <a:gd name="adj" fmla="val 49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EE0BA18-05D9-4D14-AEE2-4DC023209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825" y="1938650"/>
              <a:ext cx="7618344" cy="2170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1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CE96C6-2163-48A3-BD39-8053B53A4BE5}"/>
              </a:ext>
            </a:extLst>
          </p:cNvPr>
          <p:cNvSpPr/>
          <p:nvPr/>
        </p:nvSpPr>
        <p:spPr>
          <a:xfrm>
            <a:off x="1113183" y="775252"/>
            <a:ext cx="6907695" cy="521805"/>
          </a:xfrm>
          <a:prstGeom prst="roundRect">
            <a:avLst>
              <a:gd name="adj" fmla="val 14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5D9F80-006E-429D-AA29-AD93F27D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68" y="816676"/>
            <a:ext cx="6818863" cy="44688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40CE509A-38A5-4C42-9C69-2B7079ECA7EC}"/>
              </a:ext>
            </a:extLst>
          </p:cNvPr>
          <p:cNvGrpSpPr/>
          <p:nvPr/>
        </p:nvGrpSpPr>
        <p:grpSpPr>
          <a:xfrm>
            <a:off x="1113182" y="1481346"/>
            <a:ext cx="6907695" cy="3155255"/>
            <a:chOff x="1113183" y="1451528"/>
            <a:chExt cx="6907695" cy="315525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9776B8F-60FE-4FA0-8733-15B42C256955}"/>
                </a:ext>
              </a:extLst>
            </p:cNvPr>
            <p:cNvSpPr/>
            <p:nvPr/>
          </p:nvSpPr>
          <p:spPr>
            <a:xfrm>
              <a:off x="1113183" y="1451528"/>
              <a:ext cx="6907695" cy="3155255"/>
            </a:xfrm>
            <a:prstGeom prst="roundRect">
              <a:avLst>
                <a:gd name="adj" fmla="val 32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3A4FA9-56B5-4C04-A5CD-7C8E3EE2FA52}"/>
                </a:ext>
              </a:extLst>
            </p:cNvPr>
            <p:cNvSpPr/>
            <p:nvPr/>
          </p:nvSpPr>
          <p:spPr>
            <a:xfrm>
              <a:off x="1162568" y="1496258"/>
              <a:ext cx="6818863" cy="305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C2178-A612-4AD2-8AAE-7606AFB9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2568" y="1496258"/>
              <a:ext cx="6818863" cy="197001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2D5E39D-0221-4F7C-BE97-0C1FAF9F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2568" y="3525350"/>
              <a:ext cx="6818863" cy="1029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9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24895-9911-46E5-B7E3-CE7A5CF50EEA}"/>
              </a:ext>
            </a:extLst>
          </p:cNvPr>
          <p:cNvSpPr/>
          <p:nvPr/>
        </p:nvSpPr>
        <p:spPr>
          <a:xfrm>
            <a:off x="1108212" y="920959"/>
            <a:ext cx="4268858" cy="4158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55D88D-E052-4AA3-AFF6-29A098BE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24" y="954144"/>
            <a:ext cx="4166704" cy="3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8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24895-9911-46E5-B7E3-CE7A5CF50EEA}"/>
              </a:ext>
            </a:extLst>
          </p:cNvPr>
          <p:cNvSpPr/>
          <p:nvPr/>
        </p:nvSpPr>
        <p:spPr>
          <a:xfrm>
            <a:off x="1108212" y="920959"/>
            <a:ext cx="4268858" cy="4158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55D88D-E052-4AA3-AFF6-29A098BE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24" y="954144"/>
            <a:ext cx="4166704" cy="35324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ACFB34A0-5A5D-425C-B24F-257D0B2C3BB7}"/>
              </a:ext>
            </a:extLst>
          </p:cNvPr>
          <p:cNvGrpSpPr/>
          <p:nvPr/>
        </p:nvGrpSpPr>
        <p:grpSpPr>
          <a:xfrm>
            <a:off x="1108213" y="1694676"/>
            <a:ext cx="6848061" cy="1595176"/>
            <a:chOff x="1108213" y="1694676"/>
            <a:chExt cx="6848061" cy="159517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D99BF6A-4EA1-4FFD-BDC7-115AD5AEAFC7}"/>
                </a:ext>
              </a:extLst>
            </p:cNvPr>
            <p:cNvSpPr/>
            <p:nvPr/>
          </p:nvSpPr>
          <p:spPr>
            <a:xfrm>
              <a:off x="1108213" y="1694676"/>
              <a:ext cx="6848061" cy="1595176"/>
            </a:xfrm>
            <a:prstGeom prst="roundRect">
              <a:avLst>
                <a:gd name="adj" fmla="val 482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CBB0981-7A7E-479E-84AC-A5FE8E7EC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324" y="1737941"/>
              <a:ext cx="6760193" cy="1505242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99E102C-6D68-4E21-AD37-0FD2AF768C14}"/>
              </a:ext>
            </a:extLst>
          </p:cNvPr>
          <p:cNvGrpSpPr/>
          <p:nvPr/>
        </p:nvGrpSpPr>
        <p:grpSpPr>
          <a:xfrm>
            <a:off x="1108212" y="3534165"/>
            <a:ext cx="6848061" cy="804265"/>
            <a:chOff x="1108212" y="3454652"/>
            <a:chExt cx="6848061" cy="80426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09F4C54-E7EA-4A87-A020-6DF5B06B316E}"/>
                </a:ext>
              </a:extLst>
            </p:cNvPr>
            <p:cNvSpPr/>
            <p:nvPr/>
          </p:nvSpPr>
          <p:spPr>
            <a:xfrm>
              <a:off x="1108212" y="3454652"/>
              <a:ext cx="6848061" cy="804265"/>
            </a:xfrm>
            <a:prstGeom prst="roundRect">
              <a:avLst>
                <a:gd name="adj" fmla="val 482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0060218-8468-46B3-A3DF-368EC9D9D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6323" y="3499382"/>
              <a:ext cx="6760193" cy="723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0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2608C69-B7F7-4B6C-95A1-2D1726A5B1C7}"/>
              </a:ext>
            </a:extLst>
          </p:cNvPr>
          <p:cNvGrpSpPr/>
          <p:nvPr/>
        </p:nvGrpSpPr>
        <p:grpSpPr>
          <a:xfrm>
            <a:off x="621195" y="1068160"/>
            <a:ext cx="4706179" cy="447261"/>
            <a:chOff x="680830" y="800100"/>
            <a:chExt cx="4706179" cy="44726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9E48CB0-87A6-46A0-9148-3A18B770C822}"/>
                </a:ext>
              </a:extLst>
            </p:cNvPr>
            <p:cNvSpPr/>
            <p:nvPr/>
          </p:nvSpPr>
          <p:spPr>
            <a:xfrm>
              <a:off x="680830" y="800100"/>
              <a:ext cx="4706179" cy="44726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DB3FEEA-9062-462F-AD25-6E3E22638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186" y="850894"/>
              <a:ext cx="4601153" cy="355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295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2608C69-B7F7-4B6C-95A1-2D1726A5B1C7}"/>
              </a:ext>
            </a:extLst>
          </p:cNvPr>
          <p:cNvGrpSpPr/>
          <p:nvPr/>
        </p:nvGrpSpPr>
        <p:grpSpPr>
          <a:xfrm>
            <a:off x="621195" y="720290"/>
            <a:ext cx="4706179" cy="447261"/>
            <a:chOff x="680830" y="800100"/>
            <a:chExt cx="4706179" cy="44726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9E48CB0-87A6-46A0-9148-3A18B770C822}"/>
                </a:ext>
              </a:extLst>
            </p:cNvPr>
            <p:cNvSpPr/>
            <p:nvPr/>
          </p:nvSpPr>
          <p:spPr>
            <a:xfrm>
              <a:off x="680830" y="800100"/>
              <a:ext cx="4706179" cy="44726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DB3FEEA-9062-462F-AD25-6E3E22638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186" y="850894"/>
              <a:ext cx="4601153" cy="355205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953227D-5E47-44EC-B3B6-7595A418515E}"/>
              </a:ext>
            </a:extLst>
          </p:cNvPr>
          <p:cNvGrpSpPr/>
          <p:nvPr/>
        </p:nvGrpSpPr>
        <p:grpSpPr>
          <a:xfrm>
            <a:off x="621195" y="1287414"/>
            <a:ext cx="5918753" cy="3367117"/>
            <a:chOff x="680830" y="1284396"/>
            <a:chExt cx="5918753" cy="336711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210BC80-26E0-461B-8DD7-E1BD3C636392}"/>
                </a:ext>
              </a:extLst>
            </p:cNvPr>
            <p:cNvSpPr/>
            <p:nvPr/>
          </p:nvSpPr>
          <p:spPr>
            <a:xfrm>
              <a:off x="680830" y="1284396"/>
              <a:ext cx="5918753" cy="3367117"/>
            </a:xfrm>
            <a:prstGeom prst="roundRect">
              <a:avLst>
                <a:gd name="adj" fmla="val 293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1B1D09F-2A34-420D-82DA-D64B9C9E1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86" y="1317308"/>
              <a:ext cx="5818696" cy="329587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53F8C4-8705-4278-86DF-25B9CF41F410}"/>
                  </a:ext>
                </a:extLst>
              </p:cNvPr>
              <p:cNvSpPr txBox="1"/>
              <p:nvPr/>
            </p:nvSpPr>
            <p:spPr>
              <a:xfrm>
                <a:off x="6729597" y="1431532"/>
                <a:ext cx="1789043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，是否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是任意两个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阶元生成的子群的内直积呢？还可以选其他元素吗？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53F8C4-8705-4278-86DF-25B9CF41F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597" y="1431532"/>
                <a:ext cx="1789043" cy="1200329"/>
              </a:xfrm>
              <a:prstGeom prst="rect">
                <a:avLst/>
              </a:prstGeom>
              <a:blipFill>
                <a:blip r:embed="rId4"/>
                <a:stretch>
                  <a:fillRect l="-341" t="-508" r="-4096" b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8998C3D-8C36-4DD2-AAD9-A00098347767}"/>
                  </a:ext>
                </a:extLst>
              </p:cNvPr>
              <p:cNvSpPr txBox="1"/>
              <p:nvPr/>
            </p:nvSpPr>
            <p:spPr>
              <a:xfrm>
                <a:off x="6733762" y="2922462"/>
                <a:ext cx="1789043" cy="15696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的运算表，可看到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m:rPr>
                        <m:lit/>
                      </m:rP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，也有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</a:p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。因此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的可能分解只有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</m:d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e>
                    </m:d>
                  </m:oMath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这三种。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8998C3D-8C36-4DD2-AAD9-A0009834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762" y="2922462"/>
                <a:ext cx="1789043" cy="1569660"/>
              </a:xfrm>
              <a:prstGeom prst="rect">
                <a:avLst/>
              </a:prstGeom>
              <a:blipFill>
                <a:blip r:embed="rId5"/>
                <a:stretch>
                  <a:fillRect l="-341" r="-8532" b="-1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0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941910" y="1088356"/>
            <a:ext cx="7260171" cy="145680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</a:rPr>
              <a:t>群的外直积与内直积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群的外直积实际上就是两个代数的积的例子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群的内直积给出了群的一种分解，群的内直积与外直积本质上是相同的东西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941911" y="2909498"/>
            <a:ext cx="7260172" cy="1456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了解群的外直积和内直积的概念、例子与基本性质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通过群的直积的学习，进一步熟悉群元素阶、循环群、子群、正规子群、群同态等概念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21756" y="1754799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完成前面章节尚未完成的在线课程平台上的作业！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6F3874-0BC7-4960-9374-7C6053705D60}"/>
              </a:ext>
            </a:extLst>
          </p:cNvPr>
          <p:cNvSpPr/>
          <p:nvPr/>
        </p:nvSpPr>
        <p:spPr>
          <a:xfrm>
            <a:off x="753762" y="3075579"/>
            <a:ext cx="769990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可以尝试完成的教材练习：习题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2-4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16150" y="1667032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群的外直积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群的内直积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群的外直积的定义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3CFCE66-23D8-4D28-853F-AD3B95CA98FD}"/>
              </a:ext>
            </a:extLst>
          </p:cNvPr>
          <p:cNvGrpSpPr/>
          <p:nvPr/>
        </p:nvGrpSpPr>
        <p:grpSpPr>
          <a:xfrm>
            <a:off x="714375" y="1133475"/>
            <a:ext cx="7720013" cy="1809750"/>
            <a:chOff x="714375" y="1133475"/>
            <a:chExt cx="7720013" cy="180975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FE49F82-AE24-4C53-AE01-CADF8D261426}"/>
                </a:ext>
              </a:extLst>
            </p:cNvPr>
            <p:cNvSpPr/>
            <p:nvPr/>
          </p:nvSpPr>
          <p:spPr>
            <a:xfrm>
              <a:off x="714375" y="1133475"/>
              <a:ext cx="7720013" cy="1809750"/>
            </a:xfrm>
            <a:prstGeom prst="roundRect">
              <a:avLst>
                <a:gd name="adj" fmla="val 4425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9F3FF3B-7D45-4A3C-92E8-85E17017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425" y="1173031"/>
              <a:ext cx="7627143" cy="1723614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1C13DD-61F0-4B79-8ADB-4CD0BE86D6B6}"/>
              </a:ext>
            </a:extLst>
          </p:cNvPr>
          <p:cNvGrpSpPr/>
          <p:nvPr/>
        </p:nvGrpSpPr>
        <p:grpSpPr>
          <a:xfrm>
            <a:off x="675861" y="3374335"/>
            <a:ext cx="7709707" cy="874643"/>
            <a:chOff x="675861" y="3374335"/>
            <a:chExt cx="7709707" cy="87464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E11CC16-2099-410C-A1C4-0D3C66537A1E}"/>
                </a:ext>
              </a:extLst>
            </p:cNvPr>
            <p:cNvSpPr/>
            <p:nvPr/>
          </p:nvSpPr>
          <p:spPr>
            <a:xfrm>
              <a:off x="675861" y="3374335"/>
              <a:ext cx="7709707" cy="874643"/>
            </a:xfrm>
            <a:prstGeom prst="roundRect">
              <a:avLst>
                <a:gd name="adj" fmla="val 9849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117A25-518C-477F-AB7F-F74FD5FB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375" y="3413033"/>
              <a:ext cx="7627144" cy="802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群外直积的基本性质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70D3872-9B20-4FA9-8C0A-DA90B04C6E37}"/>
              </a:ext>
            </a:extLst>
          </p:cNvPr>
          <p:cNvGrpSpPr/>
          <p:nvPr/>
        </p:nvGrpSpPr>
        <p:grpSpPr>
          <a:xfrm>
            <a:off x="750398" y="1001198"/>
            <a:ext cx="7638222" cy="1396448"/>
            <a:chOff x="755374" y="1237422"/>
            <a:chExt cx="7638222" cy="139644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7322B3F-A11F-4CD9-9021-8F07DD7ABE72}"/>
                </a:ext>
              </a:extLst>
            </p:cNvPr>
            <p:cNvSpPr/>
            <p:nvPr/>
          </p:nvSpPr>
          <p:spPr>
            <a:xfrm>
              <a:off x="755374" y="1237422"/>
              <a:ext cx="7638222" cy="1396448"/>
            </a:xfrm>
            <a:prstGeom prst="roundRect">
              <a:avLst>
                <a:gd name="adj" fmla="val 70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28F4568-6633-4D25-B3B0-358CDB878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612" y="1270928"/>
              <a:ext cx="7548770" cy="1322981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087A2DB-256D-4EA2-9193-E19897F5E808}"/>
              </a:ext>
            </a:extLst>
          </p:cNvPr>
          <p:cNvGrpSpPr/>
          <p:nvPr/>
        </p:nvGrpSpPr>
        <p:grpSpPr>
          <a:xfrm>
            <a:off x="752889" y="2658717"/>
            <a:ext cx="7638222" cy="1759226"/>
            <a:chOff x="750398" y="2658717"/>
            <a:chExt cx="7638222" cy="175922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DB4C2B4-FB68-4486-A7FD-63CFD63D4FA6}"/>
                </a:ext>
              </a:extLst>
            </p:cNvPr>
            <p:cNvSpPr/>
            <p:nvPr/>
          </p:nvSpPr>
          <p:spPr>
            <a:xfrm>
              <a:off x="750398" y="2658717"/>
              <a:ext cx="7638222" cy="1759226"/>
            </a:xfrm>
            <a:prstGeom prst="roundRect">
              <a:avLst>
                <a:gd name="adj" fmla="val 6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0FC1D25-E17F-4FD4-BF62-F4056F7DF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124" y="2690541"/>
              <a:ext cx="7548770" cy="1682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50AA87-2D7E-4267-8CD1-706EBABBC7A3}"/>
              </a:ext>
            </a:extLst>
          </p:cNvPr>
          <p:cNvGrpSpPr/>
          <p:nvPr/>
        </p:nvGrpSpPr>
        <p:grpSpPr>
          <a:xfrm>
            <a:off x="988943" y="1048578"/>
            <a:ext cx="6838122" cy="3269974"/>
            <a:chOff x="988943" y="1048578"/>
            <a:chExt cx="6838122" cy="326997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A077674-F46E-4FFF-9DFC-16477D47DCE9}"/>
                </a:ext>
              </a:extLst>
            </p:cNvPr>
            <p:cNvSpPr/>
            <p:nvPr/>
          </p:nvSpPr>
          <p:spPr>
            <a:xfrm>
              <a:off x="988943" y="1048578"/>
              <a:ext cx="6838122" cy="3269974"/>
            </a:xfrm>
            <a:prstGeom prst="roundRect">
              <a:avLst>
                <a:gd name="adj" fmla="val 450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4C40F31-E366-41AD-B29A-44DA8FA41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3669" y="1100358"/>
              <a:ext cx="6750665" cy="3173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99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47C48A7-58C9-4F42-9958-E1102864BF51}"/>
              </a:ext>
            </a:extLst>
          </p:cNvPr>
          <p:cNvGrpSpPr/>
          <p:nvPr/>
        </p:nvGrpSpPr>
        <p:grpSpPr>
          <a:xfrm>
            <a:off x="1085850" y="891822"/>
            <a:ext cx="5705061" cy="372717"/>
            <a:chOff x="829917" y="974035"/>
            <a:chExt cx="5705061" cy="37271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A9DDD52-E1D3-4676-9109-4CD5AD35B7C3}"/>
                </a:ext>
              </a:extLst>
            </p:cNvPr>
            <p:cNvSpPr/>
            <p:nvPr/>
          </p:nvSpPr>
          <p:spPr>
            <a:xfrm>
              <a:off x="829917" y="974035"/>
              <a:ext cx="5705061" cy="3727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C55DC49-B1E2-40C3-A33C-E68C27AE6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581" y="1012441"/>
              <a:ext cx="5587937" cy="303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40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47C48A7-58C9-4F42-9958-E1102864BF51}"/>
              </a:ext>
            </a:extLst>
          </p:cNvPr>
          <p:cNvGrpSpPr/>
          <p:nvPr/>
        </p:nvGrpSpPr>
        <p:grpSpPr>
          <a:xfrm>
            <a:off x="1085850" y="891822"/>
            <a:ext cx="5705061" cy="372717"/>
            <a:chOff x="829917" y="974035"/>
            <a:chExt cx="5705061" cy="37271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A9DDD52-E1D3-4676-9109-4CD5AD35B7C3}"/>
                </a:ext>
              </a:extLst>
            </p:cNvPr>
            <p:cNvSpPr/>
            <p:nvPr/>
          </p:nvSpPr>
          <p:spPr>
            <a:xfrm>
              <a:off x="829917" y="974035"/>
              <a:ext cx="5705061" cy="3727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C55DC49-B1E2-40C3-A33C-E68C27AE6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581" y="1012441"/>
              <a:ext cx="5587937" cy="303692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C223FB7-90F6-4F0D-9926-355DC9ADCD45}"/>
              </a:ext>
            </a:extLst>
          </p:cNvPr>
          <p:cNvGrpSpPr/>
          <p:nvPr/>
        </p:nvGrpSpPr>
        <p:grpSpPr>
          <a:xfrm>
            <a:off x="1085850" y="1480930"/>
            <a:ext cx="6972300" cy="2986709"/>
            <a:chOff x="829917" y="1480930"/>
            <a:chExt cx="6972300" cy="29867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04A6B33-056A-4C1D-A140-3A39CADF9A60}"/>
                </a:ext>
              </a:extLst>
            </p:cNvPr>
            <p:cNvSpPr/>
            <p:nvPr/>
          </p:nvSpPr>
          <p:spPr>
            <a:xfrm>
              <a:off x="829917" y="1480930"/>
              <a:ext cx="6972300" cy="2986709"/>
            </a:xfrm>
            <a:prstGeom prst="roundRect">
              <a:avLst>
                <a:gd name="adj" fmla="val 269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872698C-A700-4D4F-A1A2-FCC070DFD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551" y="1515521"/>
              <a:ext cx="6862971" cy="2917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50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群外直积元素的阶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A098C4-7848-4362-B1E3-274276AC3637}"/>
              </a:ext>
            </a:extLst>
          </p:cNvPr>
          <p:cNvGrpSpPr/>
          <p:nvPr/>
        </p:nvGrpSpPr>
        <p:grpSpPr>
          <a:xfrm>
            <a:off x="859731" y="1185331"/>
            <a:ext cx="7424531" cy="591378"/>
            <a:chOff x="854764" y="934279"/>
            <a:chExt cx="7424531" cy="59137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AD40410-E918-4D44-8F2C-92BAC789ABB2}"/>
                </a:ext>
              </a:extLst>
            </p:cNvPr>
            <p:cNvSpPr/>
            <p:nvPr/>
          </p:nvSpPr>
          <p:spPr>
            <a:xfrm>
              <a:off x="854764" y="934279"/>
              <a:ext cx="7424531" cy="591378"/>
            </a:xfrm>
            <a:prstGeom prst="roundRect">
              <a:avLst>
                <a:gd name="adj" fmla="val 124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45AE1C9-6169-4DD3-A35F-DA19AF6F5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623" y="976217"/>
              <a:ext cx="7346753" cy="515973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D3A2478-AF1F-4E2C-BD8B-E2288D87E236}"/>
              </a:ext>
            </a:extLst>
          </p:cNvPr>
          <p:cNvSpPr/>
          <p:nvPr/>
        </p:nvSpPr>
        <p:spPr>
          <a:xfrm>
            <a:off x="859731" y="2435087"/>
            <a:ext cx="7424531" cy="1366630"/>
          </a:xfrm>
          <a:prstGeom prst="roundRect">
            <a:avLst>
              <a:gd name="adj" fmla="val 5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7F2F5C-2C3B-4EA2-95F7-C25CAEFB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90" y="2242607"/>
            <a:ext cx="7346753" cy="15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7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</TotalTime>
  <Words>904</Words>
  <Application>Microsoft Office PowerPoint</Application>
  <PresentationFormat>全屏显示(16:9)</PresentationFormat>
  <Paragraphs>172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51</cp:revision>
  <dcterms:created xsi:type="dcterms:W3CDTF">2022-01-01T06:39:40Z</dcterms:created>
  <dcterms:modified xsi:type="dcterms:W3CDTF">2024-05-10T00:33:39Z</dcterms:modified>
</cp:coreProperties>
</file>