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259" r:id="rId4"/>
    <p:sldId id="257" r:id="rId5"/>
    <p:sldId id="329" r:id="rId6"/>
    <p:sldId id="330" r:id="rId7"/>
    <p:sldId id="333" r:id="rId8"/>
    <p:sldId id="334" r:id="rId9"/>
    <p:sldId id="331" r:id="rId10"/>
    <p:sldId id="332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281" r:id="rId22"/>
    <p:sldId id="345" r:id="rId23"/>
    <p:sldId id="346" r:id="rId24"/>
    <p:sldId id="347" r:id="rId25"/>
    <p:sldId id="349" r:id="rId26"/>
    <p:sldId id="353" r:id="rId27"/>
    <p:sldId id="358" r:id="rId28"/>
    <p:sldId id="356" r:id="rId29"/>
    <p:sldId id="359" r:id="rId30"/>
    <p:sldId id="362" r:id="rId31"/>
    <p:sldId id="361" r:id="rId32"/>
    <p:sldId id="282" r:id="rId33"/>
    <p:sldId id="364" r:id="rId34"/>
    <p:sldId id="365" r:id="rId35"/>
    <p:sldId id="272" r:id="rId36"/>
    <p:sldId id="280" r:id="rId37"/>
    <p:sldId id="262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1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8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6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第八讲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环的定义与基本性质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l="-200"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94A274-85AA-466C-ABC7-352A5FC5E9BF}"/>
                  </a:ext>
                </a:extLst>
              </p:cNvPr>
              <p:cNvSpPr txBox="1"/>
              <p:nvPr/>
            </p:nvSpPr>
            <p:spPr>
              <a:xfrm>
                <a:off x="837368" y="927059"/>
                <a:ext cx="7469258" cy="351974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固定整数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剩余类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构成环，称为</a:t>
                </a:r>
                <a:r>
                  <a:rPr lang="zh-CN" altLang="en-US" b="1">
                    <a:solidFill>
                      <a:srgbClr val="C00000"/>
                    </a:solidFill>
                    <a:latin typeface="+mn-ea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  <a:latin typeface="+mn-ea"/>
                  </a:rPr>
                  <a:t>剩余类环</a:t>
                </a:r>
                <a:r>
                  <a:rPr lang="en-US" altLang="zh-CN" b="1">
                    <a:solidFill>
                      <a:srgbClr val="C00000"/>
                    </a:solidFill>
                    <a:latin typeface="+mn-ea"/>
                  </a:rPr>
                  <a:t> 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(residue class ring)</a:t>
                </a: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教材用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ba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表示整除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的所有整数构成的集合作为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的元素等，这里直接使用余数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作为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的元素</a:t>
                </a: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有单位元交换环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，零元是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，有单位元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互质，则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关于模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乘有逆元，因此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单位群是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</a:rPr>
                  <a:t>群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是质数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构成有单位元、每个非零元都可逆的交换环，也即这时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</a:rPr>
                  <a:t>是域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不是质数时，若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𝒌𝒅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都是模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剩余类环的零因子，这时就不是无零因子环，当然也不是整环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94A274-85AA-466C-ABC7-352A5FC5E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68" y="927059"/>
                <a:ext cx="7469258" cy="3519746"/>
              </a:xfrm>
              <a:prstGeom prst="rect">
                <a:avLst/>
              </a:prstGeom>
              <a:blipFill>
                <a:blip r:embed="rId3"/>
                <a:stretch>
                  <a:fillRect l="-653" t="-1040" b="-1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90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数域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A7F8E18-0570-425E-89A2-4E5519879DA6}"/>
                  </a:ext>
                </a:extLst>
              </p:cNvPr>
              <p:cNvSpPr txBox="1"/>
              <p:nvPr/>
            </p:nvSpPr>
            <p:spPr>
              <a:xfrm>
                <a:off x="931790" y="871615"/>
                <a:ext cx="5926210" cy="141577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有理数集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关于普通加法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和普通乘法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构成环</a:t>
                </a:r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有单位元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，是交换环，而且每个非零有理数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都有逆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单位群是所有非零有理数集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关于普通乘法构成的群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因此通常直接称有理数集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为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有理数域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A7F8E18-0570-425E-89A2-4E5519879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90" y="871615"/>
                <a:ext cx="5926210" cy="1415772"/>
              </a:xfrm>
              <a:prstGeom prst="rect">
                <a:avLst/>
              </a:prstGeom>
              <a:blipFill>
                <a:blip r:embed="rId2"/>
                <a:stretch>
                  <a:fillRect l="-926" t="-3448" b="-4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A206C2B5-EB2B-45F9-8096-5979D01D9E1F}"/>
              </a:ext>
            </a:extLst>
          </p:cNvPr>
          <p:cNvGrpSpPr/>
          <p:nvPr/>
        </p:nvGrpSpPr>
        <p:grpSpPr>
          <a:xfrm>
            <a:off x="931790" y="2512115"/>
            <a:ext cx="7280413" cy="1975403"/>
            <a:chOff x="931790" y="2527023"/>
            <a:chExt cx="7280413" cy="197540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5C4F960-198A-43BB-A522-8704A604F53A}"/>
                </a:ext>
              </a:extLst>
            </p:cNvPr>
            <p:cNvSpPr/>
            <p:nvPr/>
          </p:nvSpPr>
          <p:spPr>
            <a:xfrm>
              <a:off x="931790" y="3958184"/>
              <a:ext cx="7280413" cy="544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E84BBFF1-83BE-405F-B331-26B813B7FE78}"/>
                    </a:ext>
                  </a:extLst>
                </p:cNvPr>
                <p:cNvSpPr txBox="1"/>
                <p:nvPr/>
              </p:nvSpPr>
              <p:spPr>
                <a:xfrm>
                  <a:off x="931790" y="2527023"/>
                  <a:ext cx="7280413" cy="14311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4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实数集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和复数集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ℂ</m:t>
                      </m:r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关于普通加法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和普通乘法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也都构成域，分别称为</a:t>
                  </a:r>
                  <a:r>
                    <a:rPr lang="zh-CN" altLang="en-US" b="1">
                      <a:solidFill>
                        <a:srgbClr val="C00000"/>
                      </a:solidFill>
                      <a:latin typeface="+mn-ea"/>
                    </a:rPr>
                    <a:t>实数域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和</a:t>
                  </a:r>
                  <a:r>
                    <a:rPr lang="zh-CN" altLang="en-US" b="1">
                      <a:solidFill>
                        <a:srgbClr val="C00000"/>
                      </a:solidFill>
                      <a:latin typeface="+mn-ea"/>
                    </a:rPr>
                    <a:t>复数域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ℂ</m:t>
                      </m:r>
                    </m:oMath>
                  </a14:m>
                  <a:endParaRPr lang="en-US" altLang="zh-CN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285750" indent="-285750">
                    <a:spcBef>
                      <a:spcPts val="600"/>
                    </a:spcBef>
                    <a:buFont typeface="Arial" panose="020B0604020202020204" pitchFamily="34" charset="0"/>
                    <a:buChar char="•"/>
                  </a:pPr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单位群分别是所有非零实数集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和非零复数集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关于普通乘法构成的群</a:t>
                  </a:r>
                  <a:endParaRPr lang="en-US" altLang="zh-CN" sz="16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marL="285750" indent="-285750">
                    <a:spcBef>
                      <a:spcPts val="600"/>
                    </a:spcBef>
                    <a:buFont typeface="Arial" panose="020B0604020202020204" pitchFamily="34" charset="0"/>
                    <a:buChar char="•"/>
                  </a:pPr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复数域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ℂ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的零元是实数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，单位元是实数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，而复数的乘法和逆如下</a:t>
                  </a: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E84BBFF1-83BE-405F-B331-26B813B7F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90" y="2527023"/>
                  <a:ext cx="7280413" cy="1431161"/>
                </a:xfrm>
                <a:prstGeom prst="rect">
                  <a:avLst/>
                </a:prstGeom>
                <a:blipFill>
                  <a:blip r:embed="rId3"/>
                  <a:stretch>
                    <a:fillRect l="-754" t="-2553" b="-46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6E47B08-DC45-4B79-99D1-8128DF9E9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42136" y="3963822"/>
              <a:ext cx="5659719" cy="4796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3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更多例子（一）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7E2F883-3E63-4E64-AAB4-5681A32E157A}"/>
              </a:ext>
            </a:extLst>
          </p:cNvPr>
          <p:cNvGrpSpPr/>
          <p:nvPr/>
        </p:nvGrpSpPr>
        <p:grpSpPr>
          <a:xfrm>
            <a:off x="1098274" y="757139"/>
            <a:ext cx="6947452" cy="3859586"/>
            <a:chOff x="998882" y="757139"/>
            <a:chExt cx="6947452" cy="385958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02BD201-A2C4-438D-B671-410E24076260}"/>
                </a:ext>
              </a:extLst>
            </p:cNvPr>
            <p:cNvSpPr/>
            <p:nvPr/>
          </p:nvSpPr>
          <p:spPr>
            <a:xfrm>
              <a:off x="998882" y="757139"/>
              <a:ext cx="6947452" cy="3859586"/>
            </a:xfrm>
            <a:prstGeom prst="roundRect">
              <a:avLst>
                <a:gd name="adj" fmla="val 237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65AE1B5-CE4D-4330-9980-249C7CC6C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609" y="798456"/>
              <a:ext cx="6853029" cy="3781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5012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更多例子（二）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0EA7C4-799D-40A3-9F02-279EF0BDCB0A}"/>
              </a:ext>
            </a:extLst>
          </p:cNvPr>
          <p:cNvGrpSpPr/>
          <p:nvPr/>
        </p:nvGrpSpPr>
        <p:grpSpPr>
          <a:xfrm>
            <a:off x="877128" y="1539939"/>
            <a:ext cx="7389744" cy="1804575"/>
            <a:chOff x="874643" y="1539939"/>
            <a:chExt cx="7389744" cy="180457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9C23162-125D-4E96-8B17-8079316832B7}"/>
                </a:ext>
              </a:extLst>
            </p:cNvPr>
            <p:cNvSpPr/>
            <p:nvPr/>
          </p:nvSpPr>
          <p:spPr>
            <a:xfrm>
              <a:off x="874643" y="1539939"/>
              <a:ext cx="7389744" cy="1804575"/>
            </a:xfrm>
            <a:prstGeom prst="roundRect">
              <a:avLst>
                <a:gd name="adj" fmla="val 5376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84B286F-D4CC-44D5-8FC8-9FCF01508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1702" y="1579699"/>
              <a:ext cx="7300589" cy="17351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683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高斯整环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E5F977F-33CF-48E1-B5D2-90515ABFB9A3}"/>
              </a:ext>
            </a:extLst>
          </p:cNvPr>
          <p:cNvGrpSpPr/>
          <p:nvPr/>
        </p:nvGrpSpPr>
        <p:grpSpPr>
          <a:xfrm>
            <a:off x="904461" y="770283"/>
            <a:ext cx="7335078" cy="3756991"/>
            <a:chOff x="904461" y="770283"/>
            <a:chExt cx="7335078" cy="375699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8AA2DF9-D463-4EC8-ACC0-AC92E97A9BD8}"/>
                </a:ext>
              </a:extLst>
            </p:cNvPr>
            <p:cNvSpPr/>
            <p:nvPr/>
          </p:nvSpPr>
          <p:spPr>
            <a:xfrm>
              <a:off x="904461" y="770283"/>
              <a:ext cx="7335078" cy="3756991"/>
            </a:xfrm>
            <a:prstGeom prst="roundRect">
              <a:avLst>
                <a:gd name="adj" fmla="val 3836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8580897-C8BF-4585-9FE9-32D898572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153" y="807113"/>
              <a:ext cx="7235687" cy="3686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032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全矩阵环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AEBAA3B-4300-4C34-A846-F961999FCA3E}"/>
              </a:ext>
            </a:extLst>
          </p:cNvPr>
          <p:cNvGrpSpPr/>
          <p:nvPr/>
        </p:nvGrpSpPr>
        <p:grpSpPr>
          <a:xfrm>
            <a:off x="824947" y="1195415"/>
            <a:ext cx="7494105" cy="2854781"/>
            <a:chOff x="829917" y="1195415"/>
            <a:chExt cx="7494105" cy="285478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2BDFC17-DB0B-494F-9479-4C94E89B29E9}"/>
                </a:ext>
              </a:extLst>
            </p:cNvPr>
            <p:cNvSpPr/>
            <p:nvPr/>
          </p:nvSpPr>
          <p:spPr>
            <a:xfrm>
              <a:off x="829917" y="1195415"/>
              <a:ext cx="7494105" cy="2854781"/>
            </a:xfrm>
            <a:prstGeom prst="roundRect">
              <a:avLst>
                <a:gd name="adj" fmla="val 483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21DB372-81D5-4C6C-A5F4-24663F44B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2095" y="1255972"/>
              <a:ext cx="7379804" cy="2743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7430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多项式环（一）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D488062-5428-4284-B52C-E4554F3DD91B}"/>
              </a:ext>
            </a:extLst>
          </p:cNvPr>
          <p:cNvGrpSpPr/>
          <p:nvPr/>
        </p:nvGrpSpPr>
        <p:grpSpPr>
          <a:xfrm>
            <a:off x="800100" y="1208591"/>
            <a:ext cx="7543800" cy="2841605"/>
            <a:chOff x="800100" y="1183743"/>
            <a:chExt cx="7543800" cy="284160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2A654D0A-C099-4B40-9569-CBDC15A1E0F1}"/>
                </a:ext>
              </a:extLst>
            </p:cNvPr>
            <p:cNvSpPr/>
            <p:nvPr/>
          </p:nvSpPr>
          <p:spPr>
            <a:xfrm>
              <a:off x="800100" y="1183743"/>
              <a:ext cx="7543800" cy="2841605"/>
            </a:xfrm>
            <a:prstGeom prst="roundRect">
              <a:avLst>
                <a:gd name="adj" fmla="val 5125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CD26C4A-1705-41E2-B06A-111FD865D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4823" y="1223646"/>
              <a:ext cx="7454348" cy="2766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3990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多项式环（二）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3F5A50D-AD30-4F41-88D8-64D4DE450037}"/>
              </a:ext>
            </a:extLst>
          </p:cNvPr>
          <p:cNvGrpSpPr/>
          <p:nvPr/>
        </p:nvGrpSpPr>
        <p:grpSpPr>
          <a:xfrm>
            <a:off x="725557" y="1084555"/>
            <a:ext cx="7692886" cy="3313510"/>
            <a:chOff x="725557" y="1084555"/>
            <a:chExt cx="7692886" cy="331351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14D2543-D1CA-4D4E-8D9E-84EDF784B78C}"/>
                </a:ext>
              </a:extLst>
            </p:cNvPr>
            <p:cNvSpPr/>
            <p:nvPr/>
          </p:nvSpPr>
          <p:spPr>
            <a:xfrm>
              <a:off x="725557" y="1084555"/>
              <a:ext cx="7692886" cy="3313510"/>
            </a:xfrm>
            <a:prstGeom prst="roundRect">
              <a:avLst>
                <a:gd name="adj" fmla="val 3919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975BF7D-8129-4F00-B6D6-7A7137DA5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764" y="1141242"/>
              <a:ext cx="7598465" cy="32047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3542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400"/>
                  <a:t>上的多项式环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140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5EED6AC-3162-47E9-8027-DDA86BE0E1D1}"/>
              </a:ext>
            </a:extLst>
          </p:cNvPr>
          <p:cNvGrpSpPr/>
          <p:nvPr/>
        </p:nvGrpSpPr>
        <p:grpSpPr>
          <a:xfrm>
            <a:off x="979004" y="805069"/>
            <a:ext cx="7181022" cy="3771901"/>
            <a:chOff x="979004" y="805069"/>
            <a:chExt cx="7181022" cy="377190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028DA7F-A388-4797-87D5-1F3A501EEA9F}"/>
                </a:ext>
              </a:extLst>
            </p:cNvPr>
            <p:cNvSpPr/>
            <p:nvPr/>
          </p:nvSpPr>
          <p:spPr>
            <a:xfrm>
              <a:off x="979004" y="805069"/>
              <a:ext cx="7181022" cy="3771901"/>
            </a:xfrm>
            <a:prstGeom prst="roundRect">
              <a:avLst>
                <a:gd name="adj" fmla="val 346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8191F62-CA19-4395-9D85-41611D307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6212" y="857911"/>
              <a:ext cx="7091570" cy="3675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40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哈密顿四元数体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807650C-97DB-4F18-A38C-233FEC11285F}"/>
              </a:ext>
            </a:extLst>
          </p:cNvPr>
          <p:cNvGrpSpPr/>
          <p:nvPr/>
        </p:nvGrpSpPr>
        <p:grpSpPr>
          <a:xfrm>
            <a:off x="882094" y="964096"/>
            <a:ext cx="7379805" cy="3374334"/>
            <a:chOff x="884582" y="954157"/>
            <a:chExt cx="7379805" cy="3374334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0782773-8430-47DB-B4F4-41C007788DE9}"/>
                </a:ext>
              </a:extLst>
            </p:cNvPr>
            <p:cNvSpPr/>
            <p:nvPr/>
          </p:nvSpPr>
          <p:spPr>
            <a:xfrm>
              <a:off x="884582" y="954157"/>
              <a:ext cx="7379805" cy="3374334"/>
            </a:xfrm>
            <a:prstGeom prst="roundRect">
              <a:avLst>
                <a:gd name="adj" fmla="val 370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D4D5843-32CF-4906-BC22-E3373FB57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090" y="1003860"/>
              <a:ext cx="7287820" cy="254899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88031F0-A6A3-4117-ABC8-8E5F57AB5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8087" y="3554703"/>
              <a:ext cx="7287820" cy="7322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124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E765DC-2D6D-4AC3-BAF6-7EEB0AC64C92}"/>
              </a:ext>
            </a:extLst>
          </p:cNvPr>
          <p:cNvSpPr txBox="1"/>
          <p:nvPr/>
        </p:nvSpPr>
        <p:spPr>
          <a:xfrm>
            <a:off x="864100" y="1212444"/>
            <a:ext cx="7415795" cy="1487587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熟悉环的定义以及环的重要例子，能判断集合及其上的两个运算是否构成环，并给出是否交换环、是否有单位元、是否有零因子和可逆元</a:t>
            </a:r>
            <a:endParaRPr lang="en-US" altLang="zh-CN" b="1">
              <a:solidFill>
                <a:srgbClr val="00206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能判断一个非空子集是否是子环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8A4FB3-E946-4AFE-AEF0-D0516B0DC2F8}"/>
              </a:ext>
            </a:extLst>
          </p:cNvPr>
          <p:cNvSpPr txBox="1"/>
          <p:nvPr/>
        </p:nvSpPr>
        <p:spPr>
          <a:xfrm>
            <a:off x="864099" y="3059630"/>
            <a:ext cx="7415795" cy="1179938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学习重点</a:t>
            </a: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环有哪些重要的例子？怎样判断环是否交换环、是否有单位元？如何确定环的零因子和可逆元？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469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35199" y="990168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环的定义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环的基本性质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子环与子环判定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91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倍数法则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B103459-D5C6-48B4-B5E9-9FE99A88EDDA}"/>
              </a:ext>
            </a:extLst>
          </p:cNvPr>
          <p:cNvGrpSpPr/>
          <p:nvPr/>
        </p:nvGrpSpPr>
        <p:grpSpPr>
          <a:xfrm>
            <a:off x="1008822" y="1010588"/>
            <a:ext cx="7121387" cy="1464230"/>
            <a:chOff x="1008822" y="998883"/>
            <a:chExt cx="7121387" cy="146423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53EE1DE-D87A-43AB-850C-C407294B4EFB}"/>
                </a:ext>
              </a:extLst>
            </p:cNvPr>
            <p:cNvSpPr/>
            <p:nvPr/>
          </p:nvSpPr>
          <p:spPr>
            <a:xfrm>
              <a:off x="1008822" y="998883"/>
              <a:ext cx="7121387" cy="1464230"/>
            </a:xfrm>
            <a:prstGeom prst="roundRect">
              <a:avLst>
                <a:gd name="adj" fmla="val 64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12ACD7B-9D8B-491A-8050-EBE39189B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1141" y="1052832"/>
              <a:ext cx="7041717" cy="1369387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DCF48C8-8D86-48DB-86A6-51873F1D13DF}"/>
              </a:ext>
            </a:extLst>
          </p:cNvPr>
          <p:cNvGrpSpPr/>
          <p:nvPr/>
        </p:nvGrpSpPr>
        <p:grpSpPr>
          <a:xfrm>
            <a:off x="1008822" y="2802361"/>
            <a:ext cx="7121387" cy="1554580"/>
            <a:chOff x="1051141" y="2808698"/>
            <a:chExt cx="7121387" cy="155458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020E6B2-7444-474C-9B5E-97EB757A2AA9}"/>
                </a:ext>
              </a:extLst>
            </p:cNvPr>
            <p:cNvSpPr/>
            <p:nvPr/>
          </p:nvSpPr>
          <p:spPr>
            <a:xfrm>
              <a:off x="1051141" y="2808698"/>
              <a:ext cx="7121387" cy="1554580"/>
            </a:xfrm>
            <a:prstGeom prst="roundRect">
              <a:avLst>
                <a:gd name="adj" fmla="val 64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47B6A45-0D64-44A8-B0B3-95C7049F0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5871" y="2853430"/>
              <a:ext cx="7041717" cy="1464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873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指数法则与广义分配律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1113B65-1384-4FAA-A7CD-AB8C6A311C10}"/>
              </a:ext>
            </a:extLst>
          </p:cNvPr>
          <p:cNvGrpSpPr/>
          <p:nvPr/>
        </p:nvGrpSpPr>
        <p:grpSpPr>
          <a:xfrm>
            <a:off x="867191" y="963969"/>
            <a:ext cx="7409618" cy="1093429"/>
            <a:chOff x="824949" y="1008696"/>
            <a:chExt cx="7409618" cy="109342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DD40D4E-2E70-41BC-94A4-D40B90363B4D}"/>
                </a:ext>
              </a:extLst>
            </p:cNvPr>
            <p:cNvSpPr/>
            <p:nvPr/>
          </p:nvSpPr>
          <p:spPr>
            <a:xfrm>
              <a:off x="824949" y="1008696"/>
              <a:ext cx="7409618" cy="1093429"/>
            </a:xfrm>
            <a:prstGeom prst="roundRect">
              <a:avLst>
                <a:gd name="adj" fmla="val 1030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0B7535A-2E36-4A8B-A168-D5A140C91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9667" y="1043489"/>
              <a:ext cx="7325139" cy="1038944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35742F7-7182-4447-8551-B26B87F6E8B2}"/>
              </a:ext>
            </a:extLst>
          </p:cNvPr>
          <p:cNvGrpSpPr/>
          <p:nvPr/>
        </p:nvGrpSpPr>
        <p:grpSpPr>
          <a:xfrm>
            <a:off x="867191" y="2340666"/>
            <a:ext cx="6887817" cy="2186609"/>
            <a:chOff x="1177787" y="2390361"/>
            <a:chExt cx="6887817" cy="2186609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68E7E8A-F762-42C1-8B1E-BB5C1FF563A4}"/>
                </a:ext>
              </a:extLst>
            </p:cNvPr>
            <p:cNvSpPr/>
            <p:nvPr/>
          </p:nvSpPr>
          <p:spPr>
            <a:xfrm>
              <a:off x="1177787" y="2390361"/>
              <a:ext cx="6887817" cy="2186609"/>
            </a:xfrm>
            <a:prstGeom prst="roundRect">
              <a:avLst>
                <a:gd name="adj" fmla="val 575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5BD4E31-A354-427D-814F-2C1A31175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2569" y="2431050"/>
              <a:ext cx="6818243" cy="2112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868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环基本性质练习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7288192-5943-47CE-8466-13EA2ADF3B3B}"/>
              </a:ext>
            </a:extLst>
          </p:cNvPr>
          <p:cNvGrpSpPr/>
          <p:nvPr/>
        </p:nvGrpSpPr>
        <p:grpSpPr>
          <a:xfrm>
            <a:off x="747920" y="1167848"/>
            <a:ext cx="7648160" cy="1202635"/>
            <a:chOff x="690770" y="1167848"/>
            <a:chExt cx="7648160" cy="120263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4634441-CE94-4C2D-A1F7-ED4DF190D535}"/>
                </a:ext>
              </a:extLst>
            </p:cNvPr>
            <p:cNvSpPr/>
            <p:nvPr/>
          </p:nvSpPr>
          <p:spPr>
            <a:xfrm>
              <a:off x="690770" y="1167848"/>
              <a:ext cx="7648160" cy="1202635"/>
            </a:xfrm>
            <a:prstGeom prst="roundRect">
              <a:avLst>
                <a:gd name="adj" fmla="val 7576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E42C102-81EC-4EC4-A33E-2669F5420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495" y="1206300"/>
              <a:ext cx="7558709" cy="1122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410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B683A5-D9E8-43C2-B2CE-80A67DE0FE6A}"/>
              </a:ext>
            </a:extLst>
          </p:cNvPr>
          <p:cNvSpPr txBox="1"/>
          <p:nvPr/>
        </p:nvSpPr>
        <p:spPr>
          <a:xfrm>
            <a:off x="959123" y="1147750"/>
            <a:ext cx="5183256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(1) 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给出一个有限的非交换环的例子 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(2) 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给出一个没有单位元的无限的非交换环的例子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1C186D9-4314-4EF7-BACA-172FED0E6054}"/>
                  </a:ext>
                </a:extLst>
              </p:cNvPr>
              <p:cNvSpPr txBox="1"/>
              <p:nvPr/>
            </p:nvSpPr>
            <p:spPr>
              <a:xfrm>
                <a:off x="959123" y="2571750"/>
                <a:ext cx="7235690" cy="11541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spcBef>
                    <a:spcPts val="600"/>
                  </a:spcBef>
                  <a:defRPr b="1">
                    <a:solidFill>
                      <a:schemeClr val="accent2">
                        <a:lumMod val="50000"/>
                      </a:schemeClr>
                    </a:solidFill>
                  </a:defRPr>
                </a:lvl1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/>
                  <a:t>要给出非交换环的例子，简单的思路是考虑矩阵环，要有限，则矩阵元素能取的值本身需要有限，最简单的就是考虑模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1600"/>
                  <a:t>剩余类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/>
                  <a:t>上的矩阵环。</a:t>
                </a:r>
                <a:endParaRPr lang="en-US" altLang="zh-CN" sz="16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600"/>
                  <a:t>同样，没有单位元，则要求环本身没有单位元，一个最简单的例子是所有偶数构成的集合。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1C186D9-4314-4EF7-BACA-172FED0E6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23" y="2571750"/>
                <a:ext cx="7235690" cy="1154162"/>
              </a:xfrm>
              <a:prstGeom prst="rect">
                <a:avLst/>
              </a:prstGeom>
              <a:blipFill>
                <a:blip r:embed="rId2"/>
                <a:stretch>
                  <a:fillRect l="-337" t="-1587" b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903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环的判定练习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A4B361E-8090-49AE-9512-6A7EAF77FA8A}"/>
                  </a:ext>
                </a:extLst>
              </p:cNvPr>
              <p:cNvSpPr txBox="1"/>
              <p:nvPr/>
            </p:nvSpPr>
            <p:spPr>
              <a:xfrm>
                <a:off x="951668" y="959126"/>
                <a:ext cx="7240657" cy="8263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，定义集合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，证明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关于普通复数加法和乘法构成整环，并给出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的所有单位。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A4B361E-8090-49AE-9512-6A7EAF77F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68" y="959126"/>
                <a:ext cx="7240657" cy="826380"/>
              </a:xfrm>
              <a:prstGeom prst="rect">
                <a:avLst/>
              </a:prstGeom>
              <a:blipFill>
                <a:blip r:embed="rId2"/>
                <a:stretch>
                  <a:fillRect l="-673" r="-758" b="-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03C8D7B-C6EA-40A5-A437-E13C2A5EB495}"/>
                  </a:ext>
                </a:extLst>
              </p:cNvPr>
              <p:cNvSpPr txBox="1"/>
              <p:nvPr/>
            </p:nvSpPr>
            <p:spPr>
              <a:xfrm>
                <a:off x="988943" y="2425394"/>
                <a:ext cx="7203382" cy="10633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要证明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构成环，只要证明两个形如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的复数相乘仍然具有这种形式即可，即只要说明复数乘法对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封闭即可，而由于复数集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是无零因子环，因此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只要是环，就是无零因子环，从而就是整环。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03C8D7B-C6EA-40A5-A437-E13C2A5EB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43" y="2425394"/>
                <a:ext cx="7203382" cy="1063304"/>
              </a:xfrm>
              <a:prstGeom prst="rect">
                <a:avLst/>
              </a:prstGeom>
              <a:blipFill>
                <a:blip r:embed="rId3"/>
                <a:stretch>
                  <a:fillRect l="-423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62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环的基本性质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无零因子与消去律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7C1619A-0FBB-4F23-A6C9-7294BA029F91}"/>
                  </a:ext>
                </a:extLst>
              </p:cNvPr>
              <p:cNvSpPr txBox="1"/>
              <p:nvPr/>
            </p:nvSpPr>
            <p:spPr>
              <a:xfrm>
                <a:off x="832399" y="1053547"/>
                <a:ext cx="7479196" cy="7694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是无零因子环当且仅当它的乘法运算满足左消去律或右消去律</a:t>
                </a:r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对任意非零元素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和任意元素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𝒂𝒄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，或者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7C1619A-0FBB-4F23-A6C9-7294BA029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99" y="1053547"/>
                <a:ext cx="7479196" cy="769441"/>
              </a:xfrm>
              <a:prstGeom prst="rect">
                <a:avLst/>
              </a:prstGeom>
              <a:blipFill>
                <a:blip r:embed="rId2"/>
                <a:stretch>
                  <a:fillRect l="-734" t="-6349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512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35199" y="990168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环的定义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环的基本性质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子环与子环判定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111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子环与子环判定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子环的定义与判定定理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4C35F85-8786-4A54-BED3-16BE46FA470A}"/>
                  </a:ext>
                </a:extLst>
              </p:cNvPr>
              <p:cNvSpPr txBox="1"/>
              <p:nvPr/>
            </p:nvSpPr>
            <p:spPr>
              <a:xfrm>
                <a:off x="780217" y="856513"/>
                <a:ext cx="7349990" cy="17368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的非空子集。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的加法与乘法运算也构成环，则称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的一个</a:t>
                </a:r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子环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(subring)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，相应地，称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扩环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是域，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的加法与乘法运算也构成域，则称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的一个</a:t>
                </a:r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子域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，相应地，称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扩域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4C35F85-8786-4A54-BED3-16BE46FA4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17" y="856513"/>
                <a:ext cx="7349990" cy="1736886"/>
              </a:xfrm>
              <a:prstGeom prst="rect">
                <a:avLst/>
              </a:prstGeom>
              <a:blipFill>
                <a:blip r:embed="rId2"/>
                <a:stretch>
                  <a:fillRect l="-746" b="-2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4EC7A9B-4F3C-4E2B-B0AE-69C2A5FA6444}"/>
                  </a:ext>
                </a:extLst>
              </p:cNvPr>
              <p:cNvSpPr txBox="1"/>
              <p:nvPr/>
            </p:nvSpPr>
            <p:spPr>
              <a:xfrm>
                <a:off x="780218" y="2824047"/>
                <a:ext cx="7583557" cy="73661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rgbClr val="002060"/>
                    </a:solidFill>
                  </a:rPr>
                  <a:t>子环判定定理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：设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+, ⋅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的非空子集。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的充分必要条件是：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</a:rPr>
                  <a:t>的减法与乘法封闭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zh-CN" altLang="en-US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4EC7A9B-4F3C-4E2B-B0AE-69C2A5FA6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18" y="2824047"/>
                <a:ext cx="7583557" cy="736612"/>
              </a:xfrm>
              <a:prstGeom prst="rect">
                <a:avLst/>
              </a:prstGeom>
              <a:blipFill>
                <a:blip r:embed="rId3"/>
                <a:stretch>
                  <a:fillRect l="-723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D56D21C-5932-46C8-863C-23F683BE5768}"/>
                  </a:ext>
                </a:extLst>
              </p:cNvPr>
              <p:cNvSpPr txBox="1"/>
              <p:nvPr/>
            </p:nvSpPr>
            <p:spPr>
              <a:xfrm>
                <a:off x="780218" y="3734516"/>
                <a:ext cx="7583557" cy="73661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rgbClr val="002060"/>
                    </a:solidFill>
                  </a:rPr>
                  <a:t>子域判定定理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：设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+, ⋅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是域，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的非空子集。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的子域的充分必要条件是：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zh-CN" altLang="en-US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D56D21C-5932-46C8-863C-23F683BE5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18" y="3734516"/>
                <a:ext cx="7583557" cy="736612"/>
              </a:xfrm>
              <a:prstGeom prst="rect">
                <a:avLst/>
              </a:prstGeom>
              <a:blipFill>
                <a:blip r:embed="rId4"/>
                <a:stretch>
                  <a:fillRect l="-72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25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子环与子环判定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子环的例子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6ED6F1-B146-4434-9A24-54BCC7DB9AAE}"/>
                  </a:ext>
                </a:extLst>
              </p:cNvPr>
              <p:cNvSpPr txBox="1"/>
              <p:nvPr/>
            </p:nvSpPr>
            <p:spPr>
              <a:xfrm>
                <a:off x="832402" y="876366"/>
                <a:ext cx="7479196" cy="71417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+, ⋅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是环，则环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本身，以及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的单独一个零元构成的集合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都关于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的运算构成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的子环，这两个子环称为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平凡子环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6ED6F1-B146-4434-9A24-54BCC7DB9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02" y="876366"/>
                <a:ext cx="7479196" cy="714170"/>
              </a:xfrm>
              <a:prstGeom prst="rect">
                <a:avLst/>
              </a:prstGeom>
              <a:blipFill>
                <a:blip r:embed="rId2"/>
                <a:stretch>
                  <a:fillRect l="-489" b="-9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85C9C87-971D-412E-921E-64B30C4250F6}"/>
                  </a:ext>
                </a:extLst>
              </p:cNvPr>
              <p:cNvSpPr txBox="1"/>
              <p:nvPr/>
            </p:nvSpPr>
            <p:spPr>
              <a:xfrm>
                <a:off x="832402" y="1850600"/>
                <a:ext cx="7489134" cy="338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为整数环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的子环，证明：存在唯一的非负整数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𝒅𝒛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85C9C87-971D-412E-921E-64B30C425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02" y="1850600"/>
                <a:ext cx="7489134" cy="338554"/>
              </a:xfrm>
              <a:prstGeom prst="rect">
                <a:avLst/>
              </a:prstGeom>
              <a:blipFill>
                <a:blip r:embed="rId3"/>
                <a:stretch>
                  <a:fillRect l="-489" t="-5455" r="-3094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AB9E34B4-EF46-42AA-89B1-6E8AD0062366}"/>
              </a:ext>
            </a:extLst>
          </p:cNvPr>
          <p:cNvGrpSpPr/>
          <p:nvPr/>
        </p:nvGrpSpPr>
        <p:grpSpPr>
          <a:xfrm>
            <a:off x="842340" y="2319064"/>
            <a:ext cx="7479196" cy="1945585"/>
            <a:chOff x="832402" y="2571750"/>
            <a:chExt cx="7479196" cy="1945585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7D78384-4B56-4D49-AAA4-4F55C7DDFA3D}"/>
                </a:ext>
              </a:extLst>
            </p:cNvPr>
            <p:cNvSpPr/>
            <p:nvPr/>
          </p:nvSpPr>
          <p:spPr>
            <a:xfrm>
              <a:off x="832402" y="2571750"/>
              <a:ext cx="7479196" cy="1945585"/>
            </a:xfrm>
            <a:prstGeom prst="roundRect">
              <a:avLst>
                <a:gd name="adj" fmla="val 6450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DD438FD-ECF1-4F49-9374-7AEB5D4F5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155" y="2611005"/>
              <a:ext cx="7399683" cy="18660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587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35199" y="990168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环的定义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环的例子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环的基本性质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子环与子环判定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子环与子环判定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子环判定练习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79857A9-3DEB-4137-96AF-BC884A6880E9}"/>
                  </a:ext>
                </a:extLst>
              </p:cNvPr>
              <p:cNvSpPr txBox="1"/>
              <p:nvPr/>
            </p:nvSpPr>
            <p:spPr>
              <a:xfrm>
                <a:off x="762825" y="974035"/>
                <a:ext cx="7618344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。证明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是有理数域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的子环，并求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的单位群。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79857A9-3DEB-4137-96AF-BC884A688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25" y="974035"/>
                <a:ext cx="7618344" cy="369332"/>
              </a:xfrm>
              <a:prstGeom prst="rect">
                <a:avLst/>
              </a:prstGeom>
              <a:blipFill>
                <a:blip r:embed="rId2"/>
                <a:stretch>
                  <a:fillRect l="-640" t="-10000" r="-24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967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子环与子环判定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子环的基本性质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6F635CE-25E7-4C17-B2B4-25A6C3A684D8}"/>
                  </a:ext>
                </a:extLst>
              </p:cNvPr>
              <p:cNvSpPr txBox="1"/>
              <p:nvPr/>
            </p:nvSpPr>
            <p:spPr>
              <a:xfrm>
                <a:off x="979004" y="1157908"/>
                <a:ext cx="5125234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的任意多个子环的交仍是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的子环。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6F635CE-25E7-4C17-B2B4-25A6C3A68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04" y="1157908"/>
                <a:ext cx="5125234" cy="369332"/>
              </a:xfrm>
              <a:prstGeom prst="rect">
                <a:avLst/>
              </a:prstGeom>
              <a:blipFill>
                <a:blip r:embed="rId2"/>
                <a:stretch>
                  <a:fillRect l="-1071" t="-9836" r="-35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4CDD18-E8C6-48FC-9EA0-62EF440D749B}"/>
                  </a:ext>
                </a:extLst>
              </p:cNvPr>
              <p:cNvSpPr txBox="1"/>
              <p:nvPr/>
            </p:nvSpPr>
            <p:spPr>
              <a:xfrm>
                <a:off x="979004" y="2238123"/>
                <a:ext cx="5125234" cy="13072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的子环：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是交换环，则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也是交换环；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是无零因子环，则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也是无零因子环。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84CDD18-E8C6-48FC-9EA0-62EF440D7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04" y="2238123"/>
                <a:ext cx="5125234" cy="1307281"/>
              </a:xfrm>
              <a:prstGeom prst="rect">
                <a:avLst/>
              </a:prstGeom>
              <a:blipFill>
                <a:blip r:embed="rId3"/>
                <a:stretch>
                  <a:fillRect l="-1071" t="-930" b="-6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070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节标题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环与子环之间的异同（一）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2D19CB8-A428-4908-88C3-D5E2E357FF85}"/>
                  </a:ext>
                </a:extLst>
              </p:cNvPr>
              <p:cNvSpPr txBox="1"/>
              <p:nvPr/>
            </p:nvSpPr>
            <p:spPr>
              <a:xfrm>
                <a:off x="899491" y="904461"/>
                <a:ext cx="252950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的子环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2D19CB8-A428-4908-88C3-D5E2E357F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1" y="904461"/>
                <a:ext cx="2529509" cy="369332"/>
              </a:xfrm>
              <a:prstGeom prst="rect">
                <a:avLst/>
              </a:prstGeom>
              <a:blipFill>
                <a:blip r:embed="rId2"/>
                <a:stretch>
                  <a:fillRect l="-216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D2154F7-7B0D-494C-A179-D6060EBBEBA8}"/>
                  </a:ext>
                </a:extLst>
              </p:cNvPr>
              <p:cNvSpPr txBox="1"/>
              <p:nvPr/>
            </p:nvSpPr>
            <p:spPr>
              <a:xfrm>
                <a:off x="899491" y="1548380"/>
                <a:ext cx="4293705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是交换环，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不一定也是交换环。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D2154F7-7B0D-494C-A179-D6060EBBE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1" y="1548380"/>
                <a:ext cx="4293705" cy="369332"/>
              </a:xfrm>
              <a:prstGeom prst="rect">
                <a:avLst/>
              </a:prstGeom>
              <a:blipFill>
                <a:blip r:embed="rId3"/>
                <a:stretch>
                  <a:fillRect l="-994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57047142-0D6D-49A0-B35E-3F99A59EC83C}"/>
              </a:ext>
            </a:extLst>
          </p:cNvPr>
          <p:cNvGrpSpPr/>
          <p:nvPr/>
        </p:nvGrpSpPr>
        <p:grpSpPr>
          <a:xfrm>
            <a:off x="899491" y="2130000"/>
            <a:ext cx="6042992" cy="2191578"/>
            <a:chOff x="899491" y="2146852"/>
            <a:chExt cx="6042992" cy="2191578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BDD2A34-46E4-4303-A1DE-433B18C4E210}"/>
                </a:ext>
              </a:extLst>
            </p:cNvPr>
            <p:cNvSpPr/>
            <p:nvPr/>
          </p:nvSpPr>
          <p:spPr>
            <a:xfrm>
              <a:off x="899491" y="2146852"/>
              <a:ext cx="6042992" cy="2191578"/>
            </a:xfrm>
            <a:prstGeom prst="roundRect">
              <a:avLst>
                <a:gd name="adj" fmla="val 600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CCD5D70-6293-4824-9ABE-5C81A1E24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4095" y="2192299"/>
              <a:ext cx="5913782" cy="209485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6A5A622-46EB-4838-8DC0-29432CCDCCC1}"/>
                  </a:ext>
                </a:extLst>
              </p:cNvPr>
              <p:cNvSpPr txBox="1"/>
              <p:nvPr/>
            </p:nvSpPr>
            <p:spPr>
              <a:xfrm>
                <a:off x="7051815" y="3886199"/>
                <a:ext cx="1192694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是交换环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!</a:t>
                </a:r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6A5A622-46EB-4838-8DC0-29432CCDC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815" y="3886199"/>
                <a:ext cx="1192694" cy="338554"/>
              </a:xfrm>
              <a:prstGeom prst="rect">
                <a:avLst/>
              </a:prstGeom>
              <a:blipFill>
                <a:blip r:embed="rId5"/>
                <a:stretch>
                  <a:fillRect t="-3571" r="-1026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807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节标题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环与子环之间的异同（二）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2D19CB8-A428-4908-88C3-D5E2E357FF85}"/>
                  </a:ext>
                </a:extLst>
              </p:cNvPr>
              <p:cNvSpPr txBox="1"/>
              <p:nvPr/>
            </p:nvSpPr>
            <p:spPr>
              <a:xfrm>
                <a:off x="899491" y="904461"/>
                <a:ext cx="252950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的子环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2D19CB8-A428-4908-88C3-D5E2E357F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1" y="904461"/>
                <a:ext cx="2529509" cy="369332"/>
              </a:xfrm>
              <a:prstGeom prst="rect">
                <a:avLst/>
              </a:prstGeom>
              <a:blipFill>
                <a:blip r:embed="rId2"/>
                <a:stretch>
                  <a:fillRect l="-216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D2154F7-7B0D-494C-A179-D6060EBBEBA8}"/>
                  </a:ext>
                </a:extLst>
              </p:cNvPr>
              <p:cNvSpPr txBox="1"/>
              <p:nvPr/>
            </p:nvSpPr>
            <p:spPr>
              <a:xfrm>
                <a:off x="899492" y="1548380"/>
                <a:ext cx="4268856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无零因子，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不一定也无零因子。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D2154F7-7B0D-494C-A179-D6060EBBE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2" y="1548380"/>
                <a:ext cx="4268856" cy="369332"/>
              </a:xfrm>
              <a:prstGeom prst="rect">
                <a:avLst/>
              </a:prstGeom>
              <a:blipFill>
                <a:blip r:embed="rId3"/>
                <a:stretch>
                  <a:fillRect l="-1000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580A39-B684-41AB-8105-729878A2FA43}"/>
                  </a:ext>
                </a:extLst>
              </p:cNvPr>
              <p:cNvSpPr txBox="1"/>
              <p:nvPr/>
            </p:nvSpPr>
            <p:spPr>
              <a:xfrm>
                <a:off x="899491" y="2390506"/>
                <a:ext cx="7215809" cy="7098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例如模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𝟏𝟐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𝟏𝟐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有零因子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𝟔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等，不难看到模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是它的子环，但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是无零因子环。</a:t>
                </a:r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580A39-B684-41AB-8105-729878A2F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1" y="2390506"/>
                <a:ext cx="7215809" cy="709810"/>
              </a:xfrm>
              <a:prstGeom prst="rect">
                <a:avLst/>
              </a:prstGeom>
              <a:blipFill>
                <a:blip r:embed="rId4"/>
                <a:stretch>
                  <a:fillRect l="-592" t="-4274" b="-9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497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节标题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环与子环之间的异同（三）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2D19CB8-A428-4908-88C3-D5E2E357FF85}"/>
                  </a:ext>
                </a:extLst>
              </p:cNvPr>
              <p:cNvSpPr txBox="1"/>
              <p:nvPr/>
            </p:nvSpPr>
            <p:spPr>
              <a:xfrm>
                <a:off x="899491" y="904461"/>
                <a:ext cx="252950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的子环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2D19CB8-A428-4908-88C3-D5E2E357F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1" y="904461"/>
                <a:ext cx="2529509" cy="369332"/>
              </a:xfrm>
              <a:prstGeom prst="rect">
                <a:avLst/>
              </a:prstGeom>
              <a:blipFill>
                <a:blip r:embed="rId2"/>
                <a:stretch>
                  <a:fillRect l="-216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D2154F7-7B0D-494C-A179-D6060EBBEBA8}"/>
                  </a:ext>
                </a:extLst>
              </p:cNvPr>
              <p:cNvSpPr txBox="1"/>
              <p:nvPr/>
            </p:nvSpPr>
            <p:spPr>
              <a:xfrm>
                <a:off x="899491" y="1427666"/>
                <a:ext cx="6828183" cy="72494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6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有单位元，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不一定有单位元，而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有单位元，</a:t>
                </a:r>
                <a:r>
                  <a:rPr lang="en-US" altLang="zh-CN" b="1">
                    <a:solidFill>
                      <a:srgbClr val="002060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也不一定有单位元。当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都有单位元时，它们的单位元也可以不相同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D2154F7-7B0D-494C-A179-D6060EBBE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1" y="1427666"/>
                <a:ext cx="6828183" cy="724942"/>
              </a:xfrm>
              <a:prstGeom prst="rect">
                <a:avLst/>
              </a:prstGeom>
              <a:blipFill>
                <a:blip r:embed="rId3"/>
                <a:stretch>
                  <a:fillRect l="-625" t="-2521" b="-10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A9974DCF-7F90-4DB6-80ED-227613A4E204}"/>
              </a:ext>
            </a:extLst>
          </p:cNvPr>
          <p:cNvGrpSpPr/>
          <p:nvPr/>
        </p:nvGrpSpPr>
        <p:grpSpPr>
          <a:xfrm>
            <a:off x="899491" y="2282503"/>
            <a:ext cx="6077779" cy="2297688"/>
            <a:chOff x="899491" y="2254434"/>
            <a:chExt cx="6077779" cy="2297688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3D1ED48-26A8-4F70-A566-4EF9BF7E7472}"/>
                </a:ext>
              </a:extLst>
            </p:cNvPr>
            <p:cNvSpPr/>
            <p:nvPr/>
          </p:nvSpPr>
          <p:spPr>
            <a:xfrm>
              <a:off x="899491" y="2254434"/>
              <a:ext cx="6077779" cy="2297688"/>
            </a:xfrm>
            <a:prstGeom prst="roundRect">
              <a:avLst>
                <a:gd name="adj" fmla="val 6502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6ABE0EA-8CD3-463B-A66F-9E2DE347F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059" y="2313873"/>
              <a:ext cx="5978387" cy="217856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9B93251-088D-4253-B45A-9869710EC5F1}"/>
                  </a:ext>
                </a:extLst>
              </p:cNvPr>
              <p:cNvSpPr txBox="1"/>
              <p:nvPr/>
            </p:nvSpPr>
            <p:spPr>
              <a:xfrm>
                <a:off x="7069208" y="2338445"/>
                <a:ext cx="1433720" cy="21273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的子环，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的子环。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有单位元（单位矩阵），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没有单位元，而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有单位元，但与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不同。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9B93251-088D-4253-B45A-9869710EC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208" y="2338445"/>
                <a:ext cx="1433720" cy="2127314"/>
              </a:xfrm>
              <a:prstGeom prst="rect">
                <a:avLst/>
              </a:prstGeom>
              <a:blipFill>
                <a:blip r:embed="rId5"/>
                <a:stretch>
                  <a:fillRect l="-1277" r="-1277" b="-2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823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550948-0A88-4D14-B7D1-47069CABE5F1}"/>
              </a:ext>
            </a:extLst>
          </p:cNvPr>
          <p:cNvSpPr txBox="1"/>
          <p:nvPr/>
        </p:nvSpPr>
        <p:spPr>
          <a:xfrm>
            <a:off x="870031" y="950580"/>
            <a:ext cx="7403931" cy="1862048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>
                <a:solidFill>
                  <a:srgbClr val="002060"/>
                </a:solidFill>
              </a:rPr>
              <a:t>环的定义、例子与子环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环是有加法和乘法的代数，加法构成交换群，乘法满足结合律，加法与乘法使用分配律相联系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环的重要例子：整数环、模</a:t>
            </a:r>
            <a:r>
              <a:rPr lang="en-US" altLang="zh-CN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剩余类环、高斯整环、多项式环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子环是对环的减法与乘法封闭的非空子集</a:t>
            </a:r>
            <a:endParaRPr lang="zh-CN" altLang="en-US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046192-3E11-4E79-BCD3-91093B8CC99E}"/>
              </a:ext>
            </a:extLst>
          </p:cNvPr>
          <p:cNvSpPr txBox="1"/>
          <p:nvPr/>
        </p:nvSpPr>
        <p:spPr>
          <a:xfrm>
            <a:off x="870030" y="3157125"/>
            <a:ext cx="7403932" cy="14568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熟悉环的定义以及环的重要例子，能判断集合及其上的两个运算是否构成环，并给出是否交换环、是否有单位元、是否有零因子和可逆元</a:t>
            </a:r>
            <a:endParaRPr lang="en-US" altLang="zh-CN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能判断一个非空子集是否是子环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5F06C-13F4-4700-A74A-50AE597C58B1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1AB877-3368-4FFC-9613-CFD7F9DE434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E550E3-E368-4444-865C-D1511A0ABEDF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3CC005-3633-4177-82A7-AAC95BDF90FD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ED2EB6-7339-4103-AB2C-C889032943F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16D71E-13E4-4E7F-BFA5-D05D8033C3FF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EF1AFF-D150-4D24-BB32-695DDFCBCE6E}"/>
              </a:ext>
            </a:extLst>
          </p:cNvPr>
          <p:cNvSpPr txBox="1"/>
          <p:nvPr/>
        </p:nvSpPr>
        <p:spPr>
          <a:xfrm>
            <a:off x="796222" y="1825765"/>
            <a:ext cx="68278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在线平台作业（环的定义和基本性质部分）！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CC8CC8-7EDC-415B-B810-AAB219ACED13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83F4F5-7F97-4CED-B3A1-14F3C9811897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627BE-7107-49BE-A498-826F3842F409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D040D8-C82F-4BD4-B428-4ECA0AC4E742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DF40A9-6D3E-4591-BC81-1F0D9F0DCEC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D7F494-7D4C-4480-A38A-430AACDA8F80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0D0104-6702-4D16-98FB-F8E726494430}"/>
              </a:ext>
            </a:extLst>
          </p:cNvPr>
          <p:cNvSpPr txBox="1"/>
          <p:nvPr/>
        </p:nvSpPr>
        <p:spPr>
          <a:xfrm>
            <a:off x="796222" y="2856070"/>
            <a:ext cx="734889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教材习题可尝试完成习题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3-1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题至第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题，习题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3-2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题至第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83226F-FD7D-4839-BED4-AEBFFE411A57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113707-B6C2-48CE-819B-21701DCC56A3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C9D032-921C-433D-91C0-C2F117D77F55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7340C-548D-4890-A315-72EA938BD92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A708D7-0568-4958-823C-2A91B21DB047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0CA99B-E615-4BA7-8851-D6FD4767EAE2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环的定义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6F7449B-C219-4E90-A2C5-60DC665B8334}"/>
              </a:ext>
            </a:extLst>
          </p:cNvPr>
          <p:cNvGrpSpPr/>
          <p:nvPr/>
        </p:nvGrpSpPr>
        <p:grpSpPr>
          <a:xfrm>
            <a:off x="809622" y="887136"/>
            <a:ext cx="7524750" cy="2157412"/>
            <a:chOff x="804863" y="995363"/>
            <a:chExt cx="7524750" cy="215741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CBD44EC-45AC-47C6-AC1E-0742021F9363}"/>
                </a:ext>
              </a:extLst>
            </p:cNvPr>
            <p:cNvSpPr/>
            <p:nvPr/>
          </p:nvSpPr>
          <p:spPr>
            <a:xfrm>
              <a:off x="804863" y="995363"/>
              <a:ext cx="7524750" cy="2157412"/>
            </a:xfrm>
            <a:prstGeom prst="roundRect">
              <a:avLst>
                <a:gd name="adj" fmla="val 466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ED9F0FA-9D4D-4A5A-940C-E4F9E7C0A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009" y="1024220"/>
              <a:ext cx="7419975" cy="209567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4E58300-AA95-448D-9600-9518E70067BA}"/>
                  </a:ext>
                </a:extLst>
              </p:cNvPr>
              <p:cNvSpPr txBox="1"/>
              <p:nvPr/>
            </p:nvSpPr>
            <p:spPr>
              <a:xfrm>
                <a:off x="809622" y="3428640"/>
                <a:ext cx="5755173" cy="9988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在通过上下文能明确运算时，通常直接称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为环</a:t>
                </a: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对环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+, ⋅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+)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是交换群，称为环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加法群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，其单位元通常用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表示，称为环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零元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，元素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的加法逆元记为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，称为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负元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4E58300-AA95-448D-9600-9518E7006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22" y="3428640"/>
                <a:ext cx="5755173" cy="998800"/>
              </a:xfrm>
              <a:prstGeom prst="rect">
                <a:avLst/>
              </a:prstGeom>
              <a:blipFill>
                <a:blip r:embed="rId3"/>
                <a:stretch>
                  <a:fillRect l="-212" r="-3496" b="-6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2910D69-85C2-44FE-A2CB-70D147236B64}"/>
              </a:ext>
            </a:extLst>
          </p:cNvPr>
          <p:cNvSpPr txBox="1"/>
          <p:nvPr/>
        </p:nvSpPr>
        <p:spPr>
          <a:xfrm>
            <a:off x="6719659" y="3448125"/>
            <a:ext cx="161471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有教材要求环乘法必须有单位元，也有教材要求环乘法必须满足交换律等</a:t>
            </a:r>
          </a:p>
        </p:txBody>
      </p:sp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环的定义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环的零元与负元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6C39E74-781E-4614-8893-996C0E34C5EC}"/>
              </a:ext>
            </a:extLst>
          </p:cNvPr>
          <p:cNvGrpSpPr/>
          <p:nvPr/>
        </p:nvGrpSpPr>
        <p:grpSpPr>
          <a:xfrm>
            <a:off x="859730" y="993223"/>
            <a:ext cx="6624430" cy="1287117"/>
            <a:chOff x="993913" y="1088335"/>
            <a:chExt cx="6624430" cy="128711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C55B626-1F94-49D9-B192-415164A3CD19}"/>
                </a:ext>
              </a:extLst>
            </p:cNvPr>
            <p:cNvSpPr/>
            <p:nvPr/>
          </p:nvSpPr>
          <p:spPr>
            <a:xfrm>
              <a:off x="993913" y="1088335"/>
              <a:ext cx="6624430" cy="1287117"/>
            </a:xfrm>
            <a:prstGeom prst="roundRect">
              <a:avLst>
                <a:gd name="adj" fmla="val 508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76E2C05-DFFC-49A0-AAA4-FEDDDF743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760" y="1116433"/>
              <a:ext cx="6569971" cy="1234172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1FB1D1B-A3FE-4114-8BF7-DA2B6F268C9F}"/>
              </a:ext>
            </a:extLst>
          </p:cNvPr>
          <p:cNvGrpSpPr/>
          <p:nvPr/>
        </p:nvGrpSpPr>
        <p:grpSpPr>
          <a:xfrm>
            <a:off x="859730" y="2571750"/>
            <a:ext cx="7424533" cy="1088335"/>
            <a:chOff x="874642" y="2648749"/>
            <a:chExt cx="7424533" cy="108833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56FE63F-142E-42C4-9105-CD84E43C3322}"/>
                </a:ext>
              </a:extLst>
            </p:cNvPr>
            <p:cNvSpPr/>
            <p:nvPr/>
          </p:nvSpPr>
          <p:spPr>
            <a:xfrm>
              <a:off x="874642" y="2648749"/>
              <a:ext cx="7424533" cy="1088335"/>
            </a:xfrm>
            <a:prstGeom prst="roundRect">
              <a:avLst>
                <a:gd name="adj" fmla="val 75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D64C28F-6887-4FAF-A4C6-482F99F63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398" y="2683539"/>
              <a:ext cx="7349987" cy="101921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E8114FB-E776-4405-8616-2F288CD7437B}"/>
                  </a:ext>
                </a:extLst>
              </p:cNvPr>
              <p:cNvSpPr txBox="1"/>
              <p:nvPr/>
            </p:nvSpPr>
            <p:spPr>
              <a:xfrm>
                <a:off x="899486" y="4045857"/>
                <a:ext cx="4666427" cy="3385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通过负元引入环的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减法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定义为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+(−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E8114FB-E776-4405-8616-2F288CD74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86" y="4045857"/>
                <a:ext cx="4666427" cy="338554"/>
              </a:xfrm>
              <a:prstGeom prst="rect">
                <a:avLst/>
              </a:prstGeom>
              <a:blipFill>
                <a:blip r:embed="rId4"/>
                <a:stretch>
                  <a:fillRect l="-784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7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环的定义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环乘法的重要关注点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8E8A81-96A1-40F2-9F2E-2F0A558889A0}"/>
                  </a:ext>
                </a:extLst>
              </p:cNvPr>
              <p:cNvSpPr txBox="1"/>
              <p:nvPr/>
            </p:nvSpPr>
            <p:spPr>
              <a:xfrm>
                <a:off x="687480" y="786792"/>
                <a:ext cx="7204190" cy="38318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环乘法是否满足交换律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742950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若环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的乘法也满足交换律，则称为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交换环</a:t>
                </a:r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(commutative ring)</a:t>
                </a:r>
                <a:endParaRPr lang="zh-CN" altLang="en-US" sz="1400" b="1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是否有单位元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742950" lvl="1" indent="-285750">
                  <a:lnSpc>
                    <a:spcPts val="2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若环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的乘法有单位元，则称为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有单位元环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，环乘法的单位元通常记为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，并称为环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的单位元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环乘法当环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有单位元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𝒆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时，考虑环的元素是否有逆元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742950" lvl="1" indent="-285750">
                  <a:lnSpc>
                    <a:spcPts val="2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若对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，存在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𝒃𝒂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可逆元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，或称为环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单位</a:t>
                </a:r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(unit)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，并称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逆元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。当然这时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也是可逆元，且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的逆元</a:t>
                </a:r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所有可逆元关于环乘法构成群，称为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单位群</a:t>
                </a:r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(group of units)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环乘法是否有零因子</a:t>
                </a:r>
                <a:endParaRPr lang="zh-CN" altLang="en-US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ts val="2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对环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的两个非零元素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左零因子</a:t>
                </a:r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(left zero-divisor)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右零因子</a:t>
                </a:r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(right zero-divisor)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。左零因子和右零因子统称为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零因子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若环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的所有非零元素都不是左零因子或右零因子，则称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为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无零因子环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88E8A81-96A1-40F2-9F2E-2F0A55888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80" y="786792"/>
                <a:ext cx="7204190" cy="3831818"/>
              </a:xfrm>
              <a:prstGeom prst="rect">
                <a:avLst/>
              </a:prstGeom>
              <a:blipFill>
                <a:blip r:embed="rId2"/>
                <a:stretch>
                  <a:fillRect l="-169" t="-318" b="-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B740438-89EA-4A4E-83B1-ED6BF1BE78DF}"/>
                  </a:ext>
                </a:extLst>
              </p:cNvPr>
              <p:cNvSpPr txBox="1"/>
              <p:nvPr/>
            </p:nvSpPr>
            <p:spPr>
              <a:xfrm>
                <a:off x="6662510" y="786794"/>
                <a:ext cx="1794010" cy="95410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基于乘群习惯，环的运算表达式也常省略乘法运算符，将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等直接写成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</m:oMath>
                </a14:m>
                <a:endParaRPr lang="zh-CN" altLang="en-US" sz="1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B740438-89EA-4A4E-83B1-ED6BF1BE7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510" y="786794"/>
                <a:ext cx="1794010" cy="954107"/>
              </a:xfrm>
              <a:prstGeom prst="rect">
                <a:avLst/>
              </a:prstGeom>
              <a:blipFill>
                <a:blip r:embed="rId3"/>
                <a:stretch>
                  <a:fillRect l="-1020" t="-1274" b="-5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61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环的定义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整环和域的定义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148FBB-B3CA-4956-BE0A-D2C677B990AD}"/>
                  </a:ext>
                </a:extLst>
              </p:cNvPr>
              <p:cNvSpPr txBox="1"/>
              <p:nvPr/>
            </p:nvSpPr>
            <p:spPr>
              <a:xfrm>
                <a:off x="909425" y="988850"/>
                <a:ext cx="7325143" cy="11753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当集合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只有一个元素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，定义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的加法运算和乘法运算：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lit/>
                          </m:r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m:rPr>
                            <m:lit/>
                          </m:r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+, ⋅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构成环，这个环称为零环。在这个环中，零元也是单位元，而且零元也是可逆元。</a:t>
                </a:r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零环过于简单，通常在对环进行讨论时都将零环排除在外。因此在提到环时，总是默认环至少有两个元素，这时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零元不可能是单位元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也不可能是可逆元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3148FBB-B3CA-4956-BE0A-D2C677B99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25" y="988850"/>
                <a:ext cx="7325143" cy="1175386"/>
              </a:xfrm>
              <a:prstGeom prst="rect">
                <a:avLst/>
              </a:prstGeom>
              <a:blipFill>
                <a:blip r:embed="rId2"/>
                <a:stretch>
                  <a:fillRect l="-83" b="-5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4C933F1-07CE-4BF0-BD77-8401882317D6}"/>
              </a:ext>
            </a:extLst>
          </p:cNvPr>
          <p:cNvSpPr txBox="1"/>
          <p:nvPr/>
        </p:nvSpPr>
        <p:spPr>
          <a:xfrm>
            <a:off x="909425" y="2702671"/>
            <a:ext cx="7325143" cy="1147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有单位元、无零因子的交换环称为</a:t>
            </a:r>
            <a:r>
              <a:rPr lang="zh-CN" altLang="en-US" sz="1600" b="1">
                <a:solidFill>
                  <a:srgbClr val="C00000"/>
                </a:solidFill>
              </a:rPr>
              <a:t>整环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(integral domain)</a:t>
            </a:r>
            <a:endParaRPr lang="zh-CN" altLang="en-US" sz="1600" b="1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至少有两个元素、有单位元、每个非零元都可逆的环称为</a:t>
            </a:r>
            <a:r>
              <a:rPr lang="zh-CN" altLang="en-US" sz="1600" b="1">
                <a:solidFill>
                  <a:srgbClr val="C00000"/>
                </a:solidFill>
              </a:rPr>
              <a:t>除环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 (division ring)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，交换除环称为</a:t>
            </a:r>
            <a:r>
              <a:rPr lang="zh-CN" altLang="en-US" sz="1600" b="1">
                <a:solidFill>
                  <a:srgbClr val="C00000"/>
                </a:solidFill>
              </a:rPr>
              <a:t>域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(field)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，非交换除环也称为</a:t>
            </a:r>
            <a:r>
              <a:rPr lang="zh-CN" altLang="en-US" sz="1600" b="1">
                <a:solidFill>
                  <a:srgbClr val="C00000"/>
                </a:solidFill>
              </a:rPr>
              <a:t>体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(skew field)</a:t>
            </a:r>
            <a:endParaRPr lang="zh-CN" altLang="en-US" sz="16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B1D203-F950-489C-88CA-801876B908EF}"/>
              </a:ext>
            </a:extLst>
          </p:cNvPr>
          <p:cNvSpPr txBox="1"/>
          <p:nvPr/>
        </p:nvSpPr>
        <p:spPr>
          <a:xfrm>
            <a:off x="6415707" y="2482913"/>
            <a:ext cx="181886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整环英文用的是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domain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，而非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ring</a:t>
            </a:r>
            <a:endParaRPr lang="zh-CN" altLang="en-US" sz="16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2F1F13-CAEF-4BE1-9408-452F26016D60}"/>
              </a:ext>
            </a:extLst>
          </p:cNvPr>
          <p:cNvSpPr txBox="1"/>
          <p:nvPr/>
        </p:nvSpPr>
        <p:spPr>
          <a:xfrm>
            <a:off x="904461" y="4041308"/>
            <a:ext cx="503417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可逆元都不是零因子（为什么？），因此</a:t>
            </a:r>
            <a:r>
              <a:rPr lang="zh-CN" altLang="en-US" sz="16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域都是整环！</a:t>
            </a:r>
          </a:p>
        </p:txBody>
      </p:sp>
    </p:spTree>
    <p:extLst>
      <p:ext uri="{BB962C8B-B14F-4D97-AF65-F5344CB8AC3E}">
        <p14:creationId xmlns:p14="http://schemas.microsoft.com/office/powerpoint/2010/main" val="33962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35199" y="990168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环的定义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环的例子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环的基本性质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子环与子环判定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31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环的例子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整数环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第八讲  环的定义与基本性质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B5E2456-83D4-4E78-94B7-5DBA6899FD9C}"/>
                  </a:ext>
                </a:extLst>
              </p:cNvPr>
              <p:cNvSpPr txBox="1"/>
              <p:nvPr/>
            </p:nvSpPr>
            <p:spPr>
              <a:xfrm>
                <a:off x="647901" y="959119"/>
                <a:ext cx="7848191" cy="34556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整数集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关于普通加法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和普通乘法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构成环，称为</a:t>
                </a:r>
                <a:r>
                  <a:rPr lang="zh-CN" altLang="en-US" b="1">
                    <a:solidFill>
                      <a:srgbClr val="C00000"/>
                    </a:solidFill>
                    <a:latin typeface="+mn-ea"/>
                  </a:rPr>
                  <a:t>整数环</a:t>
                </a:r>
                <a:endParaRPr lang="en-US" altLang="zh-CN" b="1">
                  <a:solidFill>
                    <a:srgbClr val="C00000"/>
                  </a:solidFill>
                  <a:latin typeface="+mn-ea"/>
                </a:endParaRPr>
              </a:p>
              <a:p>
                <a:pPr marL="742950" lvl="1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整数环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是交换环，零元是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，单位元是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只有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是可逆元，因此整数环的单位群是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∗)</m:t>
                    </m:r>
                  </m:oMath>
                </a14:m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整数环的每个非零整数都不是零因子，因此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整数环是整环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7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固定整数</a:t>
                </a:r>
                <a14:m>
                  <m:oMath xmlns:m="http://schemas.openxmlformats.org/officeDocument/2006/math"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7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，集合</a:t>
                </a:r>
                <a14:m>
                  <m:oMath xmlns:m="http://schemas.openxmlformats.org/officeDocument/2006/math"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𝒌𝒅</m:t>
                    </m:r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7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关于普通加法</a:t>
                </a:r>
                <a14:m>
                  <m:oMath xmlns:m="http://schemas.openxmlformats.org/officeDocument/2006/math"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17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和普通乘法</a:t>
                </a:r>
                <a14:m>
                  <m:oMath xmlns:m="http://schemas.openxmlformats.org/officeDocument/2006/math">
                    <m:r>
                      <a:rPr lang="en-US" altLang="zh-CN" sz="17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zh-CN" altLang="en-US" sz="17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也构成交换环</a:t>
                </a:r>
                <a:endParaRPr lang="en-US" altLang="zh-CN" sz="17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742950" lvl="1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时，环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没有单位元。显然环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也是无零因子环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具体来说，所有偶数构成的集合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关于普通加法和普通乘法构成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无单位元、无零因子的交换环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B5E2456-83D4-4E78-94B7-5DBA6899F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01" y="959119"/>
                <a:ext cx="7848191" cy="3455626"/>
              </a:xfrm>
              <a:prstGeom prst="rect">
                <a:avLst/>
              </a:prstGeom>
              <a:blipFill>
                <a:blip r:embed="rId2"/>
                <a:stretch>
                  <a:fillRect l="-466" t="-1058" b="-1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92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1042</TotalTime>
  <Words>2866</Words>
  <Application>Microsoft Office PowerPoint</Application>
  <PresentationFormat>全屏显示(16:9)</PresentationFormat>
  <Paragraphs>284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等线</vt:lpstr>
      <vt:lpstr>等线 Light</vt:lpstr>
      <vt:lpstr>仿宋</vt:lpstr>
      <vt:lpstr>华文新魏</vt:lpstr>
      <vt:lpstr>楷体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67</cp:revision>
  <dcterms:created xsi:type="dcterms:W3CDTF">2022-01-01T06:39:40Z</dcterms:created>
  <dcterms:modified xsi:type="dcterms:W3CDTF">2024-04-26T00:22:57Z</dcterms:modified>
</cp:coreProperties>
</file>