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29" r:id="rId6"/>
    <p:sldId id="331" r:id="rId7"/>
    <p:sldId id="332" r:id="rId8"/>
    <p:sldId id="333" r:id="rId9"/>
    <p:sldId id="334" r:id="rId10"/>
    <p:sldId id="335" r:id="rId11"/>
    <p:sldId id="338" r:id="rId12"/>
    <p:sldId id="337" r:id="rId13"/>
    <p:sldId id="339" r:id="rId14"/>
    <p:sldId id="340" r:id="rId15"/>
    <p:sldId id="341" r:id="rId16"/>
    <p:sldId id="347" r:id="rId17"/>
    <p:sldId id="342" r:id="rId18"/>
    <p:sldId id="348" r:id="rId19"/>
    <p:sldId id="350" r:id="rId20"/>
    <p:sldId id="349" r:id="rId21"/>
    <p:sldId id="351" r:id="rId22"/>
    <p:sldId id="353" r:id="rId23"/>
    <p:sldId id="352" r:id="rId24"/>
    <p:sldId id="354" r:id="rId25"/>
    <p:sldId id="272" r:id="rId26"/>
    <p:sldId id="280" r:id="rId27"/>
    <p:sldId id="26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第九讲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环的理想与商环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多个元素生成的理想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F431CE-3C45-4250-9A15-47AC37C683CF}"/>
              </a:ext>
            </a:extLst>
          </p:cNvPr>
          <p:cNvGrpSpPr/>
          <p:nvPr/>
        </p:nvGrpSpPr>
        <p:grpSpPr>
          <a:xfrm>
            <a:off x="680830" y="1282148"/>
            <a:ext cx="7782340" cy="626165"/>
            <a:chOff x="680830" y="1282148"/>
            <a:chExt cx="7782340" cy="6261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016F7E1-B04F-483C-ACF2-D672DD4BEB1B}"/>
                </a:ext>
              </a:extLst>
            </p:cNvPr>
            <p:cNvSpPr/>
            <p:nvPr/>
          </p:nvSpPr>
          <p:spPr>
            <a:xfrm>
              <a:off x="680830" y="1282148"/>
              <a:ext cx="7782340" cy="62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4A4F834-0BEF-452B-989F-3CD558D3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96" y="1328097"/>
              <a:ext cx="7707007" cy="54266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C92545-6E83-4969-9184-D8659D28C6A0}"/>
              </a:ext>
            </a:extLst>
          </p:cNvPr>
          <p:cNvGrpSpPr/>
          <p:nvPr/>
        </p:nvGrpSpPr>
        <p:grpSpPr>
          <a:xfrm>
            <a:off x="680827" y="2743436"/>
            <a:ext cx="7782340" cy="1215059"/>
            <a:chOff x="680830" y="2571750"/>
            <a:chExt cx="7782340" cy="121505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5F7A15-3BE7-407D-AD72-AC35FC6696A5}"/>
                </a:ext>
              </a:extLst>
            </p:cNvPr>
            <p:cNvSpPr/>
            <p:nvPr/>
          </p:nvSpPr>
          <p:spPr>
            <a:xfrm>
              <a:off x="680830" y="2571750"/>
              <a:ext cx="7782340" cy="1215059"/>
            </a:xfrm>
            <a:prstGeom prst="roundRect">
              <a:avLst>
                <a:gd name="adj" fmla="val 782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3E1A6C-E05D-4AED-BD16-19C79EABC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496" y="2608319"/>
              <a:ext cx="7707007" cy="114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3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>
                <a:blip r:embed="rId2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9E13DF-AB99-4B88-B8AC-8CEBDE634274}"/>
              </a:ext>
            </a:extLst>
          </p:cNvPr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018E04B-DAF4-42BC-81A9-C786469A89AE}"/>
                </a:ext>
              </a:extLst>
            </p:cNvPr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4232762-C800-40F9-BC8C-BDFE0903A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80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248CDE-9985-49E4-A5FD-7360C4E1F414}"/>
              </a:ext>
            </a:extLst>
          </p:cNvPr>
          <p:cNvGrpSpPr/>
          <p:nvPr/>
        </p:nvGrpSpPr>
        <p:grpSpPr>
          <a:xfrm>
            <a:off x="1167848" y="2078181"/>
            <a:ext cx="6221895" cy="2569265"/>
            <a:chOff x="1167848" y="2181639"/>
            <a:chExt cx="6221895" cy="25692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708A333-4E7F-4C9C-ADE8-3842ABD3ECF6}"/>
                </a:ext>
              </a:extLst>
            </p:cNvPr>
            <p:cNvSpPr/>
            <p:nvPr/>
          </p:nvSpPr>
          <p:spPr>
            <a:xfrm>
              <a:off x="1167848" y="2181639"/>
              <a:ext cx="6221895" cy="2569265"/>
            </a:xfrm>
            <a:prstGeom prst="roundRect">
              <a:avLst>
                <a:gd name="adj" fmla="val 39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4DB2CA-A9B9-4271-B91E-91D9523A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74" y="2229915"/>
              <a:ext cx="6121670" cy="245729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717553-F3BE-402A-A229-FF5E456DC8FE}"/>
              </a:ext>
            </a:extLst>
          </p:cNvPr>
          <p:cNvGrpSpPr/>
          <p:nvPr/>
        </p:nvGrpSpPr>
        <p:grpSpPr>
          <a:xfrm>
            <a:off x="1167848" y="728325"/>
            <a:ext cx="4641573" cy="1182756"/>
            <a:chOff x="1167849" y="849796"/>
            <a:chExt cx="4641573" cy="11827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FA0134-1AC4-4311-B86B-0877DD925C7B}"/>
                </a:ext>
              </a:extLst>
            </p:cNvPr>
            <p:cNvSpPr/>
            <p:nvPr/>
          </p:nvSpPr>
          <p:spPr>
            <a:xfrm>
              <a:off x="1167849" y="849796"/>
              <a:ext cx="4641573" cy="1182756"/>
            </a:xfrm>
            <a:prstGeom prst="roundRect">
              <a:avLst>
                <a:gd name="adj" fmla="val 5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13740A7-7E26-4CA1-A1A1-CF16DDAE3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574" y="873573"/>
              <a:ext cx="4557091" cy="112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5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9A6000-7E98-493C-8DF9-C7D8B478AAA0}"/>
              </a:ext>
            </a:extLst>
          </p:cNvPr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E1FD49-2239-4F18-826D-A85735E947C9}"/>
                </a:ext>
              </a:extLst>
            </p:cNvPr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1A55F93-FC93-4EC8-94CD-9B16C5F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C954D4-B779-4B7C-A7CF-57D2634D6E4A}"/>
              </a:ext>
            </a:extLst>
          </p:cNvPr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EE6134-B61D-49FC-AA70-BF250460D2A8}"/>
                </a:ext>
              </a:extLst>
            </p:cNvPr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5629DC-D852-4963-89E7-19F3CE09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11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0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1DF91E-402A-46C5-B216-A5A9697FADEE}"/>
              </a:ext>
            </a:extLst>
          </p:cNvPr>
          <p:cNvGrpSpPr/>
          <p:nvPr/>
        </p:nvGrpSpPr>
        <p:grpSpPr>
          <a:xfrm>
            <a:off x="636104" y="1083748"/>
            <a:ext cx="6679094" cy="1262270"/>
            <a:chOff x="745435" y="1222514"/>
            <a:chExt cx="6679094" cy="12622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B69ECEE-4558-49D2-9151-BB9BA4C69BE6}"/>
                </a:ext>
              </a:extLst>
            </p:cNvPr>
            <p:cNvSpPr/>
            <p:nvPr/>
          </p:nvSpPr>
          <p:spPr>
            <a:xfrm>
              <a:off x="745435" y="1222514"/>
              <a:ext cx="6679094" cy="1262270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2D193C-6300-4A42-A3D6-13BF2B88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191" y="1263245"/>
              <a:ext cx="6594614" cy="118902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C3C94E-F0D2-4B8B-9600-FFAB93ED9506}"/>
                  </a:ext>
                </a:extLst>
              </p:cNvPr>
              <p:cNvSpPr txBox="1"/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是要定义的加法，即后面所说商环中的加法，而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中的加法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C3C94E-F0D2-4B8B-9600-FFAB93ED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blipFill>
                <a:blip r:embed="rId3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345124C5-7192-4538-9D92-56B9642679BE}"/>
              </a:ext>
            </a:extLst>
          </p:cNvPr>
          <p:cNvGrpSpPr/>
          <p:nvPr/>
        </p:nvGrpSpPr>
        <p:grpSpPr>
          <a:xfrm>
            <a:off x="636104" y="2910974"/>
            <a:ext cx="6679094" cy="1343911"/>
            <a:chOff x="675860" y="2868608"/>
            <a:chExt cx="6679094" cy="134391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C9D7FCB-89C5-4722-881A-5A6DF5BB0A0B}"/>
                </a:ext>
              </a:extLst>
            </p:cNvPr>
            <p:cNvSpPr/>
            <p:nvPr/>
          </p:nvSpPr>
          <p:spPr>
            <a:xfrm>
              <a:off x="675860" y="2868608"/>
              <a:ext cx="6679094" cy="1343911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97DF590-5CFB-4EA5-8DBE-D4D31DAC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620" y="2905519"/>
              <a:ext cx="6594614" cy="1260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351CBD-B5E9-4566-BFA9-769BFADD2019}"/>
                  </a:ext>
                </a:extLst>
              </p:cNvPr>
              <p:cNvSpPr txBox="1"/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是要定义的乘法，即后面所说商环中的乘法，而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中的乘法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351CBD-B5E9-4566-BFA9-769BFADD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8E6B99-9E48-471C-B0F4-AFE9C3023916}"/>
              </a:ext>
            </a:extLst>
          </p:cNvPr>
          <p:cNvSpPr/>
          <p:nvPr/>
        </p:nvSpPr>
        <p:spPr>
          <a:xfrm>
            <a:off x="576469" y="1225284"/>
            <a:ext cx="6679094" cy="2923296"/>
          </a:xfrm>
          <a:prstGeom prst="roundRect">
            <a:avLst>
              <a:gd name="adj" fmla="val 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3561FA-5273-4B50-8CB6-EABA45296755}"/>
              </a:ext>
            </a:extLst>
          </p:cNvPr>
          <p:cNvSpPr/>
          <p:nvPr/>
        </p:nvSpPr>
        <p:spPr>
          <a:xfrm>
            <a:off x="616229" y="2522545"/>
            <a:ext cx="6594614" cy="1546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87C8DF-6184-429F-BB2C-F7EFD6A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" y="1262195"/>
            <a:ext cx="6594614" cy="1260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3BB586-DFBB-49B5-AA03-BFD074AA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9" y="2584306"/>
            <a:ext cx="6594614" cy="15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F0B1A4-30F9-4015-8AEB-F878623B42DB}"/>
                  </a:ext>
                </a:extLst>
              </p:cNvPr>
              <p:cNvSpPr txBox="1"/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的定义中要求当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保证了这里乘法的定义是合适的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F0B1A4-30F9-4015-8AEB-F878623B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blipFill>
                <a:blip r:embed="rId4"/>
                <a:stretch>
                  <a:fillRect l="-515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72F9C1-70CC-47CB-9E57-823F4930EFDA}"/>
                  </a:ext>
                </a:extLst>
              </p:cNvPr>
              <p:cNvSpPr txBox="1"/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注意，这里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属于环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，不一定是理想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72F9C1-70CC-47CB-9E57-823F4930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blipFill>
                <a:blip r:embed="rId5"/>
                <a:stretch>
                  <a:fillRect l="-515" b="-4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3893E3-0890-4BD2-9CC6-499238CA0EF4}"/>
              </a:ext>
            </a:extLst>
          </p:cNvPr>
          <p:cNvGrpSpPr/>
          <p:nvPr/>
        </p:nvGrpSpPr>
        <p:grpSpPr>
          <a:xfrm>
            <a:off x="598831" y="738578"/>
            <a:ext cx="6559826" cy="1565116"/>
            <a:chOff x="780222" y="790458"/>
            <a:chExt cx="6559826" cy="156511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D040B7E-C5C3-4C50-A560-CB0DFBFD61CA}"/>
                </a:ext>
              </a:extLst>
            </p:cNvPr>
            <p:cNvSpPr/>
            <p:nvPr/>
          </p:nvSpPr>
          <p:spPr>
            <a:xfrm>
              <a:off x="780222" y="790458"/>
              <a:ext cx="6559826" cy="1565116"/>
            </a:xfrm>
            <a:prstGeom prst="roundRect">
              <a:avLst>
                <a:gd name="adj" fmla="val 61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E3612F-F00A-4480-BDD4-EA28E58C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85" y="839658"/>
              <a:ext cx="6445526" cy="14651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472BEE-526D-4B48-964C-8267987FCC7C}"/>
              </a:ext>
            </a:extLst>
          </p:cNvPr>
          <p:cNvGrpSpPr/>
          <p:nvPr/>
        </p:nvGrpSpPr>
        <p:grpSpPr>
          <a:xfrm>
            <a:off x="598831" y="2508313"/>
            <a:ext cx="6559826" cy="2126974"/>
            <a:chOff x="780222" y="2479813"/>
            <a:chExt cx="6559826" cy="21269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3BB1BCE-99A2-4B5D-8915-0A49266C091A}"/>
                </a:ext>
              </a:extLst>
            </p:cNvPr>
            <p:cNvSpPr/>
            <p:nvPr/>
          </p:nvSpPr>
          <p:spPr>
            <a:xfrm>
              <a:off x="780222" y="2479813"/>
              <a:ext cx="6559826" cy="2126974"/>
            </a:xfrm>
            <a:prstGeom prst="roundRect">
              <a:avLst>
                <a:gd name="adj" fmla="val 5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B5E4B7-CDDB-4E1F-B027-4E2036EB0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855" y="2519569"/>
              <a:ext cx="6443108" cy="203801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0242B6-4ED9-47B0-96FD-6124E9C18E66}"/>
                  </a:ext>
                </a:extLst>
              </p:cNvPr>
              <p:cNvSpPr txBox="1"/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关于上面定义的加法和乘法构成环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0242B6-4ED9-47B0-96FD-6124E9C18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blipFill>
                <a:blip r:embed="rId4"/>
                <a:stretch>
                  <a:fillRect l="-3429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8434CA7-8FAC-4A0C-AAB3-3DA07BA290EB}"/>
              </a:ext>
            </a:extLst>
          </p:cNvPr>
          <p:cNvSpPr txBox="1"/>
          <p:nvPr/>
        </p:nvSpPr>
        <p:spPr>
          <a:xfrm>
            <a:off x="5898875" y="3755090"/>
            <a:ext cx="121008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上面定义的乘法对加法有分配律</a:t>
            </a:r>
          </a:p>
        </p:txBody>
      </p:sp>
    </p:spTree>
    <p:extLst>
      <p:ext uri="{BB962C8B-B14F-4D97-AF65-F5344CB8AC3E}">
        <p14:creationId xmlns:p14="http://schemas.microsoft.com/office/powerpoint/2010/main" val="35825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92036" y="1251757"/>
            <a:ext cx="7359926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理解理想、主理想和商环的定义，明确商环上的运算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对于理想和商环的重要例子，能给出理想的形式</a:t>
            </a:r>
            <a:r>
              <a:rPr lang="en-US" altLang="zh-CN" b="1">
                <a:solidFill>
                  <a:srgbClr val="002060"/>
                </a:solidFill>
                <a:latin typeface="+mn-ea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+mn-ea"/>
              </a:rPr>
              <a:t>并能给出商环的元素及其商环上的运算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92036" y="3324609"/>
            <a:ext cx="735992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环关于理想的商环中的元素是什么？它们怎样进行乘法运算？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商环的定义与基本性质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A47CB0-E83A-4E53-9D31-BCCCC3FE71F4}"/>
              </a:ext>
            </a:extLst>
          </p:cNvPr>
          <p:cNvGrpSpPr/>
          <p:nvPr/>
        </p:nvGrpSpPr>
        <p:grpSpPr>
          <a:xfrm>
            <a:off x="874643" y="1298601"/>
            <a:ext cx="7384774" cy="625283"/>
            <a:chOff x="874643" y="1292969"/>
            <a:chExt cx="7384774" cy="62528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10E9BA6-73F9-4294-AEEA-F270C624753E}"/>
                </a:ext>
              </a:extLst>
            </p:cNvPr>
            <p:cNvSpPr/>
            <p:nvPr/>
          </p:nvSpPr>
          <p:spPr>
            <a:xfrm>
              <a:off x="874643" y="1292969"/>
              <a:ext cx="7384774" cy="625283"/>
            </a:xfrm>
            <a:prstGeom prst="roundRect">
              <a:avLst>
                <a:gd name="adj" fmla="val 1428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6234E1-AA72-4EF2-8B29-29B621CB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5" y="1347461"/>
              <a:ext cx="7310230" cy="52215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2E0917-363B-404B-BD27-60645D515B17}"/>
              </a:ext>
            </a:extLst>
          </p:cNvPr>
          <p:cNvGrpSpPr/>
          <p:nvPr/>
        </p:nvGrpSpPr>
        <p:grpSpPr>
          <a:xfrm>
            <a:off x="874643" y="2523118"/>
            <a:ext cx="4552122" cy="1179208"/>
            <a:chOff x="874643" y="2523118"/>
            <a:chExt cx="4552122" cy="117920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F962844-1573-4558-8050-B802B8BE6918}"/>
                </a:ext>
              </a:extLst>
            </p:cNvPr>
            <p:cNvSpPr/>
            <p:nvPr/>
          </p:nvSpPr>
          <p:spPr>
            <a:xfrm>
              <a:off x="874643" y="2523118"/>
              <a:ext cx="4552122" cy="1179208"/>
            </a:xfrm>
            <a:prstGeom prst="roundRect">
              <a:avLst>
                <a:gd name="adj" fmla="val 78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3972FB-3EB5-409C-A86E-927207BB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885" y="2571750"/>
              <a:ext cx="4468149" cy="107631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0D37D-78A9-40E7-89CA-137131C080B9}"/>
                  </a:ext>
                </a:extLst>
              </p:cNvPr>
              <p:cNvSpPr txBox="1"/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0D37D-78A9-40E7-89CA-137131C0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blipFill>
                <a:blip r:embed="rId4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D67427-F8AD-430E-A76D-53898F3C5EB2}"/>
              </a:ext>
            </a:extLst>
          </p:cNvPr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95AC7E-93E2-42BE-9E41-610336B673E3}"/>
                </a:ext>
              </a:extLst>
            </p:cNvPr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02992-D429-4F53-8AA0-17C5D6ED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7FD59B-D542-4970-972F-EA518C6A5E73}"/>
              </a:ext>
            </a:extLst>
          </p:cNvPr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E0D740C-66D8-48DC-ACD9-6064EE114711}"/>
                </a:ext>
              </a:extLst>
            </p:cNvPr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9BF7D6-3EB3-47BB-8B95-E223716F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0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D67427-F8AD-430E-A76D-53898F3C5EB2}"/>
              </a:ext>
            </a:extLst>
          </p:cNvPr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95AC7E-93E2-42BE-9E41-610336B673E3}"/>
                </a:ext>
              </a:extLst>
            </p:cNvPr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02992-D429-4F53-8AA0-17C5D6ED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7FD59B-D542-4970-972F-EA518C6A5E73}"/>
              </a:ext>
            </a:extLst>
          </p:cNvPr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E0D740C-66D8-48DC-ACD9-6064EE114711}"/>
                </a:ext>
              </a:extLst>
            </p:cNvPr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9BF7D6-3EB3-47BB-8B95-E223716F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10B7F3-0413-4B1D-9CDC-69ED3A5E183F}"/>
              </a:ext>
            </a:extLst>
          </p:cNvPr>
          <p:cNvGrpSpPr/>
          <p:nvPr/>
        </p:nvGrpSpPr>
        <p:grpSpPr>
          <a:xfrm>
            <a:off x="894520" y="3346739"/>
            <a:ext cx="7349987" cy="848017"/>
            <a:chOff x="894520" y="3112726"/>
            <a:chExt cx="7349987" cy="84801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9ECEC7B-C4B3-4C7C-9793-73C6A7FEBEC6}"/>
                </a:ext>
              </a:extLst>
            </p:cNvPr>
            <p:cNvSpPr/>
            <p:nvPr/>
          </p:nvSpPr>
          <p:spPr>
            <a:xfrm>
              <a:off x="894520" y="3112726"/>
              <a:ext cx="7349987" cy="848017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50597C3-6A04-4A53-9A63-9CDDEA7DD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184" y="3157171"/>
              <a:ext cx="7245626" cy="764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07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302BB2-3E60-4AB9-A416-439FF0EF906E}"/>
              </a:ext>
            </a:extLst>
          </p:cNvPr>
          <p:cNvGrpSpPr/>
          <p:nvPr/>
        </p:nvGrpSpPr>
        <p:grpSpPr>
          <a:xfrm>
            <a:off x="1257300" y="729913"/>
            <a:ext cx="6619461" cy="3782452"/>
            <a:chOff x="1257300" y="729913"/>
            <a:chExt cx="6619461" cy="378245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EEB025A-8179-46CA-B98C-13C04B85D53F}"/>
                </a:ext>
              </a:extLst>
            </p:cNvPr>
            <p:cNvSpPr/>
            <p:nvPr/>
          </p:nvSpPr>
          <p:spPr>
            <a:xfrm>
              <a:off x="1257300" y="729913"/>
              <a:ext cx="6619461" cy="3782452"/>
            </a:xfrm>
            <a:prstGeom prst="roundRect">
              <a:avLst>
                <a:gd name="adj" fmla="val 405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A58BAF-8BA2-493B-A542-76FB02887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336" y="780461"/>
              <a:ext cx="6517328" cy="3674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754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680B41-D093-4994-8B5D-566FCFCF6132}"/>
              </a:ext>
            </a:extLst>
          </p:cNvPr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F24EC2-4EDB-4C98-A537-2931A4A45202}"/>
                </a:ext>
              </a:extLst>
            </p:cNvPr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93B33B-0F08-46E5-9113-D5A46BB6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41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660949" y="857991"/>
            <a:ext cx="7822096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环的理想与商环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环的理想是对减法以及与环的元素左乘、右乘封闭的子集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环的主理想是由一个元素生成的理想，对于有单位元的交换环，主理想是这个元素乘环的所有元素得到的集合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环的加群关于环的理想的商群上可定义加法和乘法构成环，称为环的商环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660949" y="3001797"/>
            <a:ext cx="7822096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理解理想、主理想和商环的定义，明确商环上的运算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对于理想和商环的重要例子，能给出理想的形式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并能给出商环的元素及其商环上的运算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3" y="1874617"/>
            <a:ext cx="58381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在线平台作业（环的理想与商环部分）！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4843D2-90C6-4601-BC57-592300AE6BE2}"/>
              </a:ext>
            </a:extLst>
          </p:cNvPr>
          <p:cNvSpPr txBox="1"/>
          <p:nvPr/>
        </p:nvSpPr>
        <p:spPr>
          <a:xfrm>
            <a:off x="796222" y="2856070"/>
            <a:ext cx="67277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CC28EA-EAD9-46D6-9BB4-8377F23DAE27}"/>
                  </a:ext>
                </a:extLst>
              </p:cNvPr>
              <p:cNvSpPr txBox="1"/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满足：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的真子集，则称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真理想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(proper 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CC28EA-EAD9-46D6-9BB4-8377F23D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blipFill>
                <a:blip r:embed="rId2"/>
                <a:stretch>
                  <a:fillRect l="-758" t="-990" r="-168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7EFC1D-4123-444C-9F23-4C941D8BE611}"/>
                  </a:ext>
                </a:extLst>
              </p:cNvPr>
              <p:cNvSpPr txBox="1"/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+mn-ea"/>
                  </a:rPr>
                  <a:t>理想是子环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：显然如果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必定是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零理想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的理想，这两个理想称为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的平凡理想。因此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的非平凡理想就是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非零真理想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7EFC1D-4123-444C-9F23-4C941D8B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blipFill>
                <a:blip r:embed="rId3"/>
                <a:stretch>
                  <a:fillRect l="-337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整数环和模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剩余类环的理想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B83E21-C331-4D34-BC9A-EA99507F94D1}"/>
                  </a:ext>
                </a:extLst>
              </p:cNvPr>
              <p:cNvSpPr txBox="1"/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理想是子环，而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的每个子环都具有形式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，而且对任意子环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，因此每个子环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类似可得到模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B83E21-C331-4D34-BC9A-EA99507F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blipFill>
                <a:blip r:embed="rId3"/>
                <a:stretch>
                  <a:fillRect l="-503" t="-307" r="-335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BC87C1-D429-4F94-9EEB-3E42DBD8D98E}"/>
                  </a:ext>
                </a:extLst>
              </p:cNvPr>
              <p:cNvSpPr txBox="1"/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BC87C1-D429-4F94-9EEB-3E42DBD8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blipFill>
                <a:blip r:embed="rId4"/>
                <a:stretch>
                  <a:fillRect l="-15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74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84B3A-1BF7-4E9C-9984-1874BF978BBE}"/>
              </a:ext>
            </a:extLst>
          </p:cNvPr>
          <p:cNvGrpSpPr/>
          <p:nvPr/>
        </p:nvGrpSpPr>
        <p:grpSpPr>
          <a:xfrm>
            <a:off x="894522" y="750405"/>
            <a:ext cx="4865204" cy="3595510"/>
            <a:chOff x="894522" y="750405"/>
            <a:chExt cx="4865204" cy="35955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3DFD5D7-F48E-4BCC-8EA5-F81601D2B9C4}"/>
                </a:ext>
              </a:extLst>
            </p:cNvPr>
            <p:cNvSpPr/>
            <p:nvPr/>
          </p:nvSpPr>
          <p:spPr>
            <a:xfrm>
              <a:off x="894522" y="750405"/>
              <a:ext cx="4865204" cy="3595510"/>
            </a:xfrm>
            <a:prstGeom prst="roundRect">
              <a:avLst>
                <a:gd name="adj" fmla="val 3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66FDEB-568A-4AC9-AE2E-429FBAA415FF}"/>
                </a:ext>
              </a:extLst>
            </p:cNvPr>
            <p:cNvSpPr/>
            <p:nvPr/>
          </p:nvSpPr>
          <p:spPr>
            <a:xfrm>
              <a:off x="959127" y="807525"/>
              <a:ext cx="4745934" cy="350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779CC19-5773-478F-9741-A3A22D14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993" y="807525"/>
              <a:ext cx="4531665" cy="17741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F8FBF1-987F-49B2-B9A3-C77BE75F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993" y="2646553"/>
              <a:ext cx="4601493" cy="164411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994A30-122B-47B2-B687-76FB48A01391}"/>
              </a:ext>
            </a:extLst>
          </p:cNvPr>
          <p:cNvGrpSpPr/>
          <p:nvPr/>
        </p:nvGrpSpPr>
        <p:grpSpPr>
          <a:xfrm>
            <a:off x="6188949" y="1601443"/>
            <a:ext cx="2060529" cy="1966826"/>
            <a:chOff x="6248584" y="1501785"/>
            <a:chExt cx="2060529" cy="19668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E022C8D-E7FA-4E28-9C1D-CA5E8126723D}"/>
                </a:ext>
              </a:extLst>
            </p:cNvPr>
            <p:cNvSpPr/>
            <p:nvPr/>
          </p:nvSpPr>
          <p:spPr>
            <a:xfrm>
              <a:off x="6248584" y="1501785"/>
              <a:ext cx="2060529" cy="1966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3F87D8B-C4F5-4039-82EA-A8DFF3E7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9662" y="1840339"/>
              <a:ext cx="1881624" cy="8483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996F6A1-E535-44A5-B021-33106F8ED3B1}"/>
                    </a:ext>
                  </a:extLst>
                </p:cNvPr>
                <p:cNvSpPr txBox="1"/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的子环，但不是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的理想，为什么？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996F6A1-E535-44A5-B021-33106F8ED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blipFill>
                  <a:blip r:embed="rId5"/>
                  <a:stretch>
                    <a:fillRect l="-1558" r="-12461" b="-109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EB5CF6-3F84-4F98-9808-DBAFF2649891}"/>
                </a:ext>
              </a:extLst>
            </p:cNvPr>
            <p:cNvSpPr txBox="1"/>
            <p:nvPr/>
          </p:nvSpPr>
          <p:spPr>
            <a:xfrm>
              <a:off x="6248584" y="1501785"/>
              <a:ext cx="407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理想的和与交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3B48AE-C9D9-44D2-A22F-97BDC970B4A1}"/>
                  </a:ext>
                </a:extLst>
              </p:cNvPr>
              <p:cNvSpPr txBox="1"/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和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3B48AE-C9D9-44D2-A22F-97BDC970B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blipFill>
                <a:blip r:embed="rId2"/>
                <a:stretch>
                  <a:fillRect l="-826" r="-642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9B5B8B-5E7A-4153-8DAA-27371FB1A092}"/>
                  </a:ext>
                </a:extLst>
              </p:cNvPr>
              <p:cNvSpPr txBox="1"/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9B5B8B-5E7A-4153-8DAA-27371FB1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blipFill>
                <a:blip r:embed="rId3"/>
                <a:stretch>
                  <a:fillRect l="-826" t="-10000" r="-4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BE4F63B-796F-46D9-BB2E-C6E8809E2A9B}"/>
              </a:ext>
            </a:extLst>
          </p:cNvPr>
          <p:cNvGrpSpPr/>
          <p:nvPr/>
        </p:nvGrpSpPr>
        <p:grpSpPr>
          <a:xfrm>
            <a:off x="1247355" y="2286610"/>
            <a:ext cx="6649278" cy="1818861"/>
            <a:chOff x="1192696" y="2628900"/>
            <a:chExt cx="6649278" cy="18188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1688BF0-C9FA-4770-9ABD-DD3C7709265B}"/>
                </a:ext>
              </a:extLst>
            </p:cNvPr>
            <p:cNvSpPr/>
            <p:nvPr/>
          </p:nvSpPr>
          <p:spPr>
            <a:xfrm>
              <a:off x="1192696" y="2628900"/>
              <a:ext cx="6649278" cy="1818861"/>
            </a:xfrm>
            <a:prstGeom prst="roundRect">
              <a:avLst>
                <a:gd name="adj" fmla="val 6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1E576F-D1CC-4DC3-8E39-B8AA4877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7358" y="2668839"/>
              <a:ext cx="6539949" cy="1738468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456E93-FBD8-40A8-B324-89468CFE7002}"/>
              </a:ext>
            </a:extLst>
          </p:cNvPr>
          <p:cNvSpPr txBox="1"/>
          <p:nvPr/>
        </p:nvSpPr>
        <p:spPr>
          <a:xfrm>
            <a:off x="1247355" y="4250121"/>
            <a:ext cx="64604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环的任意有限多个理想的和仍是理想，而任意有限或无限多个理想的交仍是理想</a:t>
            </a:r>
          </a:p>
        </p:txBody>
      </p:sp>
    </p:spTree>
    <p:extLst>
      <p:ext uri="{BB962C8B-B14F-4D97-AF65-F5344CB8AC3E}">
        <p14:creationId xmlns:p14="http://schemas.microsoft.com/office/powerpoint/2010/main" val="23051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DE2CC7-9B15-4D39-878F-B0354B4B55F8}"/>
              </a:ext>
            </a:extLst>
          </p:cNvPr>
          <p:cNvGrpSpPr/>
          <p:nvPr/>
        </p:nvGrpSpPr>
        <p:grpSpPr>
          <a:xfrm>
            <a:off x="889549" y="1239619"/>
            <a:ext cx="7364896" cy="1376569"/>
            <a:chOff x="800100" y="1237422"/>
            <a:chExt cx="7364896" cy="1376569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AD485A9-FF91-4E21-97FC-4BD60B7F0723}"/>
                </a:ext>
              </a:extLst>
            </p:cNvPr>
            <p:cNvSpPr/>
            <p:nvPr/>
          </p:nvSpPr>
          <p:spPr>
            <a:xfrm>
              <a:off x="800100" y="1237422"/>
              <a:ext cx="7364896" cy="1376569"/>
            </a:xfrm>
            <a:prstGeom prst="roundRect">
              <a:avLst>
                <a:gd name="adj" fmla="val 90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3AE80B-A747-4AC3-B81C-03EEF4AC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299" y="1283061"/>
              <a:ext cx="7264746" cy="1284054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5EA1EC-2676-4DC7-B2D7-CC204CB10741}"/>
              </a:ext>
            </a:extLst>
          </p:cNvPr>
          <p:cNvGrpSpPr/>
          <p:nvPr/>
        </p:nvGrpSpPr>
        <p:grpSpPr>
          <a:xfrm>
            <a:off x="889552" y="3037119"/>
            <a:ext cx="7364896" cy="1047863"/>
            <a:chOff x="800100" y="3017241"/>
            <a:chExt cx="7364896" cy="1047863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582D237-620A-4AFF-B65F-988512DBA965}"/>
                </a:ext>
              </a:extLst>
            </p:cNvPr>
            <p:cNvSpPr/>
            <p:nvPr/>
          </p:nvSpPr>
          <p:spPr>
            <a:xfrm>
              <a:off x="800100" y="3017241"/>
              <a:ext cx="7364896" cy="1047863"/>
            </a:xfrm>
            <a:prstGeom prst="roundRect">
              <a:avLst>
                <a:gd name="adj" fmla="val 114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B9F6DFD-0892-49D8-AB4C-52EDBEC6D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299" y="3064117"/>
              <a:ext cx="7264747" cy="949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3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主理想的形式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B042587-4365-4FAA-A5DF-EE277C2B0861}"/>
              </a:ext>
            </a:extLst>
          </p:cNvPr>
          <p:cNvGrpSpPr/>
          <p:nvPr/>
        </p:nvGrpSpPr>
        <p:grpSpPr>
          <a:xfrm>
            <a:off x="944214" y="1024241"/>
            <a:ext cx="7255565" cy="3325382"/>
            <a:chOff x="944214" y="1024241"/>
            <a:chExt cx="7255565" cy="33253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0A64A65-06F6-4D1F-BCDC-FCE5F463A71E}"/>
                </a:ext>
              </a:extLst>
            </p:cNvPr>
            <p:cNvSpPr/>
            <p:nvPr/>
          </p:nvSpPr>
          <p:spPr>
            <a:xfrm>
              <a:off x="944214" y="1024241"/>
              <a:ext cx="7255565" cy="3325382"/>
            </a:xfrm>
            <a:prstGeom prst="roundRect">
              <a:avLst>
                <a:gd name="adj" fmla="val 36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26E2C1-11C1-4F2C-85C4-BB30D449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913" y="1072766"/>
              <a:ext cx="7166114" cy="3231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4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1367</Words>
  <Application>Microsoft Office PowerPoint</Application>
  <PresentationFormat>全屏显示(16:9)</PresentationFormat>
  <Paragraphs>181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54</cp:revision>
  <dcterms:created xsi:type="dcterms:W3CDTF">2022-01-01T06:39:40Z</dcterms:created>
  <dcterms:modified xsi:type="dcterms:W3CDTF">2024-05-11T04:50:44Z</dcterms:modified>
</cp:coreProperties>
</file>