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2" r:id="rId3"/>
    <p:sldId id="259" r:id="rId4"/>
    <p:sldId id="257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8" r:id="rId13"/>
    <p:sldId id="336" r:id="rId14"/>
    <p:sldId id="337" r:id="rId15"/>
    <p:sldId id="343" r:id="rId16"/>
    <p:sldId id="339" r:id="rId17"/>
    <p:sldId id="340" r:id="rId18"/>
    <p:sldId id="344" r:id="rId19"/>
    <p:sldId id="341" r:id="rId20"/>
    <p:sldId id="346" r:id="rId21"/>
    <p:sldId id="345" r:id="rId22"/>
    <p:sldId id="347" r:id="rId23"/>
    <p:sldId id="342" r:id="rId24"/>
    <p:sldId id="348" r:id="rId25"/>
    <p:sldId id="350" r:id="rId26"/>
    <p:sldId id="349" r:id="rId27"/>
    <p:sldId id="351" r:id="rId28"/>
    <p:sldId id="353" r:id="rId29"/>
    <p:sldId id="352" r:id="rId30"/>
    <p:sldId id="355" r:id="rId31"/>
    <p:sldId id="354" r:id="rId32"/>
    <p:sldId id="357" r:id="rId33"/>
    <p:sldId id="356" r:id="rId34"/>
    <p:sldId id="272" r:id="rId35"/>
    <p:sldId id="280" r:id="rId36"/>
    <p:sldId id="262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694"/>
    <a:srgbClr val="371E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54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3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67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9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36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51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4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6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32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9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0D257-3BE1-47F0-9688-13EF46E6FAF0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9369F-48C0-4C81-8F4C-2D9B5E779A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67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6C0D23-6A5A-47BD-83B5-60B9FA05041D}"/>
              </a:ext>
            </a:extLst>
          </p:cNvPr>
          <p:cNvSpPr/>
          <p:nvPr/>
        </p:nvSpPr>
        <p:spPr>
          <a:xfrm>
            <a:off x="1054359" y="888925"/>
            <a:ext cx="7045495" cy="667265"/>
          </a:xfrm>
          <a:prstGeom prst="round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第九讲</a:t>
            </a:r>
            <a:r>
              <a:rPr lang="en-US" altLang="zh-CN" sz="3600" b="1">
                <a:latin typeface="仿宋" panose="02010609060101010101" pitchFamily="49" charset="-122"/>
                <a:ea typeface="仿宋" panose="02010609060101010101" pitchFamily="49" charset="-122"/>
              </a:rPr>
              <a:t>	</a:t>
            </a:r>
            <a:r>
              <a:rPr lang="zh-CN" altLang="en-US" sz="3600" b="1">
                <a:latin typeface="仿宋" panose="02010609060101010101" pitchFamily="49" charset="-122"/>
                <a:ea typeface="仿宋" panose="02010609060101010101" pitchFamily="49" charset="-122"/>
              </a:rPr>
              <a:t>环的理想与商环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2186A13-489D-4BF1-BCD8-41AAFE843C1D}"/>
              </a:ext>
            </a:extLst>
          </p:cNvPr>
          <p:cNvSpPr txBox="1"/>
          <p:nvPr/>
        </p:nvSpPr>
        <p:spPr>
          <a:xfrm>
            <a:off x="3279174" y="1912075"/>
            <a:ext cx="25856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>
                <a:solidFill>
                  <a:srgbClr val="21069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周 晓 聪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3FD01-7095-40E0-8828-40A407B1D343}"/>
              </a:ext>
            </a:extLst>
          </p:cNvPr>
          <p:cNvSpPr txBox="1"/>
          <p:nvPr/>
        </p:nvSpPr>
        <p:spPr>
          <a:xfrm>
            <a:off x="2706131" y="2700512"/>
            <a:ext cx="3883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中山大学计算机学院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DF14A9-8868-445D-A58B-8A6B893443C8}"/>
              </a:ext>
            </a:extLst>
          </p:cNvPr>
          <p:cNvSpPr txBox="1"/>
          <p:nvPr/>
        </p:nvSpPr>
        <p:spPr>
          <a:xfrm>
            <a:off x="3632887" y="3419732"/>
            <a:ext cx="215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8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E9D504D-D016-457C-B1B1-69FCBBD6DCB5}"/>
              </a:ext>
            </a:extLst>
          </p:cNvPr>
          <p:cNvSpPr txBox="1"/>
          <p:nvPr/>
        </p:nvSpPr>
        <p:spPr>
          <a:xfrm>
            <a:off x="1278924" y="3966519"/>
            <a:ext cx="6820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>
                <a:solidFill>
                  <a:srgbClr val="FF0000"/>
                </a:solidFill>
              </a:rPr>
              <a:t>isszxc@mail.sysu.edu.cn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38FA017-AD09-4C1D-B9B8-FD57EA6CEE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237" y="2334583"/>
            <a:ext cx="1324937" cy="117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11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主理想的形式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B042587-4365-4FAA-A5DF-EE277C2B0861}"/>
              </a:ext>
            </a:extLst>
          </p:cNvPr>
          <p:cNvGrpSpPr/>
          <p:nvPr/>
        </p:nvGrpSpPr>
        <p:grpSpPr>
          <a:xfrm>
            <a:off x="944214" y="1024241"/>
            <a:ext cx="7255565" cy="3325382"/>
            <a:chOff x="944214" y="1024241"/>
            <a:chExt cx="7255565" cy="332538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00A64A65-06F6-4D1F-BCDC-FCE5F463A71E}"/>
                </a:ext>
              </a:extLst>
            </p:cNvPr>
            <p:cNvSpPr/>
            <p:nvPr/>
          </p:nvSpPr>
          <p:spPr>
            <a:xfrm>
              <a:off x="944214" y="1024241"/>
              <a:ext cx="7255565" cy="3325382"/>
            </a:xfrm>
            <a:prstGeom prst="roundRect">
              <a:avLst>
                <a:gd name="adj" fmla="val 366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C26E2C1-11C1-4F2C-85C4-BB30D449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913" y="1072766"/>
              <a:ext cx="7166114" cy="32310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14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多个元素生成的理想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5F431CE-3C45-4250-9A15-47AC37C683CF}"/>
              </a:ext>
            </a:extLst>
          </p:cNvPr>
          <p:cNvGrpSpPr/>
          <p:nvPr/>
        </p:nvGrpSpPr>
        <p:grpSpPr>
          <a:xfrm>
            <a:off x="680830" y="1282148"/>
            <a:ext cx="7782340" cy="626165"/>
            <a:chOff x="680830" y="1282148"/>
            <a:chExt cx="7782340" cy="626165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016F7E1-B04F-483C-ACF2-D672DD4BEB1B}"/>
                </a:ext>
              </a:extLst>
            </p:cNvPr>
            <p:cNvSpPr/>
            <p:nvPr/>
          </p:nvSpPr>
          <p:spPr>
            <a:xfrm>
              <a:off x="680830" y="1282148"/>
              <a:ext cx="7782340" cy="6261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4A4F834-0BEF-452B-989F-3CD558D3B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496" y="1328097"/>
              <a:ext cx="7707007" cy="542661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48C92545-6E83-4969-9184-D8659D28C6A0}"/>
              </a:ext>
            </a:extLst>
          </p:cNvPr>
          <p:cNvGrpSpPr/>
          <p:nvPr/>
        </p:nvGrpSpPr>
        <p:grpSpPr>
          <a:xfrm>
            <a:off x="680827" y="2743436"/>
            <a:ext cx="7782340" cy="1215059"/>
            <a:chOff x="680830" y="2571750"/>
            <a:chExt cx="7782340" cy="1215059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A5F7A15-3BE7-407D-AD72-AC35FC6696A5}"/>
                </a:ext>
              </a:extLst>
            </p:cNvPr>
            <p:cNvSpPr/>
            <p:nvPr/>
          </p:nvSpPr>
          <p:spPr>
            <a:xfrm>
              <a:off x="680830" y="2571750"/>
              <a:ext cx="7782340" cy="1215059"/>
            </a:xfrm>
            <a:prstGeom prst="roundRect">
              <a:avLst>
                <a:gd name="adj" fmla="val 782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13E1A6C-E05D-4AED-BD16-19C79EABC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8496" y="2608319"/>
              <a:ext cx="7707007" cy="11433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32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C09A86-C0CE-4EC9-95DF-99E89A8EAE1E}"/>
                  </a:ext>
                </a:extLst>
              </p:cNvPr>
              <p:cNvSpPr txBox="1"/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对于整数环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是两个整数，那么由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生成的理想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C09A86-C0CE-4EC9-95DF-99E89A8EA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blipFill>
                <a:blip r:embed="rId2"/>
                <a:stretch>
                  <a:fillRect l="-670" t="-8197" r="-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82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C09A86-C0CE-4EC9-95DF-99E89A8EAE1E}"/>
                  </a:ext>
                </a:extLst>
              </p:cNvPr>
              <p:cNvSpPr txBox="1"/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对于整数环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是两个整数，那么由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生成的理想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7C09A86-C0CE-4EC9-95DF-99E89A8EA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1179490"/>
                <a:ext cx="7272963" cy="369332"/>
              </a:xfrm>
              <a:prstGeom prst="rect">
                <a:avLst/>
              </a:prstGeom>
              <a:blipFill>
                <a:blip r:embed="rId2"/>
                <a:stretch>
                  <a:fillRect l="-670" t="-8197" r="-84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EC9106EA-0697-4AF1-A19D-411C245C4370}"/>
              </a:ext>
            </a:extLst>
          </p:cNvPr>
          <p:cNvGrpSpPr/>
          <p:nvPr/>
        </p:nvGrpSpPr>
        <p:grpSpPr>
          <a:xfrm>
            <a:off x="988939" y="2863260"/>
            <a:ext cx="7166113" cy="1077726"/>
            <a:chOff x="979004" y="2028252"/>
            <a:chExt cx="7166113" cy="107772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3CF099A9-7A59-42B8-8F4D-5320B3C274D3}"/>
                </a:ext>
              </a:extLst>
            </p:cNvPr>
            <p:cNvSpPr/>
            <p:nvPr/>
          </p:nvSpPr>
          <p:spPr>
            <a:xfrm>
              <a:off x="979004" y="2028252"/>
              <a:ext cx="7166113" cy="1077726"/>
            </a:xfrm>
            <a:prstGeom prst="roundRect">
              <a:avLst>
                <a:gd name="adj" fmla="val 614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502DBBA-2F8F-46DF-AC10-43963EEB9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6894" y="2071548"/>
              <a:ext cx="7110212" cy="100040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1484D3-F329-4E45-9A6B-FB2BC071D42D}"/>
                  </a:ext>
                </a:extLst>
              </p:cNvPr>
              <p:cNvSpPr txBox="1"/>
              <p:nvPr/>
            </p:nvSpPr>
            <p:spPr>
              <a:xfrm>
                <a:off x="935515" y="2024211"/>
                <a:ext cx="7272963" cy="369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𝒃𝒕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ℤ</m:t>
                      </m:r>
                      <m:r>
                        <m:rPr>
                          <m:lit/>
                        </m:rPr>
                        <a:rPr lang="en-US" altLang="zh-CN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b="1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1484D3-F329-4E45-9A6B-FB2BC071D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15" y="2024211"/>
                <a:ext cx="7272963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104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9E13DF-AB99-4B88-B8AC-8CEBDE634274}"/>
              </a:ext>
            </a:extLst>
          </p:cNvPr>
          <p:cNvGrpSpPr/>
          <p:nvPr/>
        </p:nvGrpSpPr>
        <p:grpSpPr>
          <a:xfrm>
            <a:off x="1340537" y="1000580"/>
            <a:ext cx="6462919" cy="352838"/>
            <a:chOff x="867190" y="1038640"/>
            <a:chExt cx="6462919" cy="35283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018E04B-DAF4-42BC-81A9-C786469A89AE}"/>
                </a:ext>
              </a:extLst>
            </p:cNvPr>
            <p:cNvSpPr/>
            <p:nvPr/>
          </p:nvSpPr>
          <p:spPr>
            <a:xfrm>
              <a:off x="867190" y="1038640"/>
              <a:ext cx="6462919" cy="3528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4232762-C800-40F9-BC8C-BDFE0903A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919" y="1082683"/>
              <a:ext cx="6379951" cy="266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380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EBF4B8-4702-4617-8D6C-4182DFAFC47C}"/>
              </a:ext>
            </a:extLst>
          </p:cNvPr>
          <p:cNvGrpSpPr/>
          <p:nvPr/>
        </p:nvGrpSpPr>
        <p:grpSpPr>
          <a:xfrm>
            <a:off x="1340537" y="1739348"/>
            <a:ext cx="6502678" cy="2628900"/>
            <a:chOff x="867187" y="1739348"/>
            <a:chExt cx="6502678" cy="262890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88AB77B6-F0A0-4AF8-B987-93D8D5F20402}"/>
                </a:ext>
              </a:extLst>
            </p:cNvPr>
            <p:cNvSpPr/>
            <p:nvPr/>
          </p:nvSpPr>
          <p:spPr>
            <a:xfrm>
              <a:off x="867187" y="1739348"/>
              <a:ext cx="6502678" cy="2628900"/>
            </a:xfrm>
            <a:prstGeom prst="roundRect">
              <a:avLst>
                <a:gd name="adj" fmla="val 5358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1C91817-9363-447C-9559-04F0CC554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6829" y="1784866"/>
              <a:ext cx="6379951" cy="2523751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D9E13DF-AB99-4B88-B8AC-8CEBDE634274}"/>
              </a:ext>
            </a:extLst>
          </p:cNvPr>
          <p:cNvGrpSpPr/>
          <p:nvPr/>
        </p:nvGrpSpPr>
        <p:grpSpPr>
          <a:xfrm>
            <a:off x="1340537" y="1000580"/>
            <a:ext cx="6462919" cy="352838"/>
            <a:chOff x="867190" y="1038640"/>
            <a:chExt cx="6462919" cy="35283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018E04B-DAF4-42BC-81A9-C786469A89AE}"/>
                </a:ext>
              </a:extLst>
            </p:cNvPr>
            <p:cNvSpPr/>
            <p:nvPr/>
          </p:nvSpPr>
          <p:spPr>
            <a:xfrm>
              <a:off x="867190" y="1038640"/>
              <a:ext cx="6462919" cy="3528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4232762-C800-40F9-BC8C-BDFE0903A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1919" y="1082683"/>
              <a:ext cx="6379951" cy="2663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517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理想的积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D7248CDE-9985-49E4-A5FD-7360C4E1F414}"/>
              </a:ext>
            </a:extLst>
          </p:cNvPr>
          <p:cNvGrpSpPr/>
          <p:nvPr/>
        </p:nvGrpSpPr>
        <p:grpSpPr>
          <a:xfrm>
            <a:off x="1167848" y="2078181"/>
            <a:ext cx="6221895" cy="2569265"/>
            <a:chOff x="1167848" y="2181639"/>
            <a:chExt cx="6221895" cy="2569265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A708A333-4E7F-4C9C-ADE8-3842ABD3ECF6}"/>
                </a:ext>
              </a:extLst>
            </p:cNvPr>
            <p:cNvSpPr/>
            <p:nvPr/>
          </p:nvSpPr>
          <p:spPr>
            <a:xfrm>
              <a:off x="1167848" y="2181639"/>
              <a:ext cx="6221895" cy="2569265"/>
            </a:xfrm>
            <a:prstGeom prst="roundRect">
              <a:avLst>
                <a:gd name="adj" fmla="val 390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4DB2CA-A9B9-4271-B91E-91D9523A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2574" y="2229915"/>
              <a:ext cx="6121670" cy="2457290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1717553-F3BE-402A-A229-FF5E456DC8FE}"/>
              </a:ext>
            </a:extLst>
          </p:cNvPr>
          <p:cNvGrpSpPr/>
          <p:nvPr/>
        </p:nvGrpSpPr>
        <p:grpSpPr>
          <a:xfrm>
            <a:off x="1167848" y="728325"/>
            <a:ext cx="4641573" cy="1182756"/>
            <a:chOff x="1167849" y="849796"/>
            <a:chExt cx="4641573" cy="118275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D9FA0134-1AC4-4311-B86B-0877DD925C7B}"/>
                </a:ext>
              </a:extLst>
            </p:cNvPr>
            <p:cNvSpPr/>
            <p:nvPr/>
          </p:nvSpPr>
          <p:spPr>
            <a:xfrm>
              <a:off x="1167849" y="849796"/>
              <a:ext cx="4641573" cy="1182756"/>
            </a:xfrm>
            <a:prstGeom prst="roundRect">
              <a:avLst>
                <a:gd name="adj" fmla="val 574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13740A7-7E26-4CA1-A1A1-CF16DDAE3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2574" y="873573"/>
              <a:ext cx="4557091" cy="11277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853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9A6000-7E98-493C-8DF9-C7D8B478AAA0}"/>
              </a:ext>
            </a:extLst>
          </p:cNvPr>
          <p:cNvGrpSpPr/>
          <p:nvPr/>
        </p:nvGrpSpPr>
        <p:grpSpPr>
          <a:xfrm>
            <a:off x="857250" y="1077174"/>
            <a:ext cx="7429500" cy="303088"/>
            <a:chOff x="740465" y="1172873"/>
            <a:chExt cx="7429500" cy="30308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E1FD49-2239-4F18-826D-A85735E947C9}"/>
                </a:ext>
              </a:extLst>
            </p:cNvPr>
            <p:cNvSpPr/>
            <p:nvPr/>
          </p:nvSpPr>
          <p:spPr>
            <a:xfrm>
              <a:off x="740465" y="1172873"/>
              <a:ext cx="7429500" cy="303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1A55F93-FC93-4EC8-94CD-9B16C5F9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707" y="1192753"/>
              <a:ext cx="7359926" cy="2687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5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C9A6000-7E98-493C-8DF9-C7D8B478AAA0}"/>
              </a:ext>
            </a:extLst>
          </p:cNvPr>
          <p:cNvGrpSpPr/>
          <p:nvPr/>
        </p:nvGrpSpPr>
        <p:grpSpPr>
          <a:xfrm>
            <a:off x="857250" y="1077174"/>
            <a:ext cx="7429500" cy="303088"/>
            <a:chOff x="740465" y="1172873"/>
            <a:chExt cx="7429500" cy="30308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DE1FD49-2239-4F18-826D-A85735E947C9}"/>
                </a:ext>
              </a:extLst>
            </p:cNvPr>
            <p:cNvSpPr/>
            <p:nvPr/>
          </p:nvSpPr>
          <p:spPr>
            <a:xfrm>
              <a:off x="740465" y="1172873"/>
              <a:ext cx="7429500" cy="3030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1A55F93-FC93-4EC8-94CD-9B16C5F91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2707" y="1192753"/>
              <a:ext cx="7359926" cy="268797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ABB3F5-FD26-43DA-A658-BA70C4434F34}"/>
              </a:ext>
            </a:extLst>
          </p:cNvPr>
          <p:cNvGrpSpPr/>
          <p:nvPr/>
        </p:nvGrpSpPr>
        <p:grpSpPr>
          <a:xfrm>
            <a:off x="857250" y="2252979"/>
            <a:ext cx="7429500" cy="867908"/>
            <a:chOff x="857250" y="2252979"/>
            <a:chExt cx="7429500" cy="86790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68FEB756-A494-4CC5-9E60-6566111F5905}"/>
                </a:ext>
              </a:extLst>
            </p:cNvPr>
            <p:cNvSpPr/>
            <p:nvPr/>
          </p:nvSpPr>
          <p:spPr>
            <a:xfrm>
              <a:off x="857250" y="2252979"/>
              <a:ext cx="7429500" cy="867908"/>
            </a:xfrm>
            <a:prstGeom prst="roundRect">
              <a:avLst>
                <a:gd name="adj" fmla="val 10368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518A4E1-201C-4747-847F-97DFADBD4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492" y="2294859"/>
              <a:ext cx="7359926" cy="7839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438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C954D4-B779-4B7C-A7CF-57D2634D6E4A}"/>
              </a:ext>
            </a:extLst>
          </p:cNvPr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7EE6134-B61D-49FC-AA70-BF250460D2A8}"/>
                </a:ext>
              </a:extLst>
            </p:cNvPr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5629DC-D852-4963-89E7-19F3CE091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411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C33F0E9-8897-4593-9948-5203C13FA4D0}"/>
              </a:ext>
            </a:extLst>
          </p:cNvPr>
          <p:cNvSpPr/>
          <p:nvPr/>
        </p:nvSpPr>
        <p:spPr>
          <a:xfrm>
            <a:off x="0" y="1"/>
            <a:ext cx="4572000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050">
                <a:latin typeface="楷体" panose="02010609060101010101" pitchFamily="49" charset="-122"/>
                <a:ea typeface="楷体" panose="02010609060101010101" pitchFamily="49" charset="-122"/>
              </a:rPr>
              <a:t>提示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F63A896-C058-4B67-AB0A-135908F6C259}"/>
              </a:ext>
            </a:extLst>
          </p:cNvPr>
          <p:cNvSpPr/>
          <p:nvPr/>
        </p:nvSpPr>
        <p:spPr>
          <a:xfrm>
            <a:off x="4572000" y="0"/>
            <a:ext cx="4572000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18C8156-B6E9-4049-9054-EB38920B4B5B}"/>
              </a:ext>
            </a:extLst>
          </p:cNvPr>
          <p:cNvSpPr/>
          <p:nvPr/>
        </p:nvSpPr>
        <p:spPr>
          <a:xfrm>
            <a:off x="0" y="4892475"/>
            <a:ext cx="3039763" cy="24175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0C19FCB-E75E-4127-8A17-D7F539D46958}"/>
              </a:ext>
            </a:extLst>
          </p:cNvPr>
          <p:cNvSpPr/>
          <p:nvPr/>
        </p:nvSpPr>
        <p:spPr>
          <a:xfrm>
            <a:off x="3039763" y="4892473"/>
            <a:ext cx="3064476" cy="241757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11FE5D-DC5F-4D39-AD02-86DFC9BE1D97}"/>
              </a:ext>
            </a:extLst>
          </p:cNvPr>
          <p:cNvSpPr/>
          <p:nvPr/>
        </p:nvSpPr>
        <p:spPr>
          <a:xfrm>
            <a:off x="6104238" y="4892473"/>
            <a:ext cx="3039762" cy="241757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</a:t>
            </a:r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	</a:t>
            </a:r>
            <a:fld id="{C1930FB3-E902-4C54-9574-582199016723}" type="slidenum">
              <a:rPr lang="en-US" altLang="zh-CN" sz="135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fld>
            <a:r>
              <a:rPr lang="en-US" altLang="zh-CN" sz="135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35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2" y="241757"/>
            <a:ext cx="9144002" cy="344460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350"/>
              <a:t>学习目标与学习重点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E765DC-2D6D-4AC3-BAF6-7EEB0AC64C92}"/>
              </a:ext>
            </a:extLst>
          </p:cNvPr>
          <p:cNvSpPr txBox="1"/>
          <p:nvPr/>
        </p:nvSpPr>
        <p:spPr>
          <a:xfrm>
            <a:off x="892036" y="1251757"/>
            <a:ext cx="7359926" cy="1487587"/>
          </a:xfrm>
          <a:prstGeom prst="rect">
            <a:avLst/>
          </a:prstGeom>
          <a:solidFill>
            <a:schemeClr val="accent2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45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理解理想、主理想和商环的定义，明确商环上的运算</a:t>
            </a:r>
            <a:endParaRPr lang="en-US" altLang="zh-CN" b="1">
              <a:solidFill>
                <a:srgbClr val="002060"/>
              </a:solidFill>
              <a:latin typeface="+mn-ea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002060"/>
                </a:solidFill>
                <a:latin typeface="+mn-ea"/>
              </a:rPr>
              <a:t>对于理想和商环的重要例子，能给出理想的形式</a:t>
            </a:r>
            <a:r>
              <a:rPr lang="en-US" altLang="zh-CN" b="1">
                <a:solidFill>
                  <a:srgbClr val="002060"/>
                </a:solidFill>
                <a:latin typeface="+mn-ea"/>
              </a:rPr>
              <a:t>,</a:t>
            </a:r>
            <a:r>
              <a:rPr lang="zh-CN" altLang="en-US" b="1">
                <a:solidFill>
                  <a:srgbClr val="002060"/>
                </a:solidFill>
                <a:latin typeface="+mn-ea"/>
              </a:rPr>
              <a:t>并能给出商环的元素及其商环上的运算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58A4FB3-E946-4AFE-AEF0-D0516B0DC2F8}"/>
              </a:ext>
            </a:extLst>
          </p:cNvPr>
          <p:cNvSpPr txBox="1"/>
          <p:nvPr/>
        </p:nvSpPr>
        <p:spPr>
          <a:xfrm>
            <a:off x="892036" y="3324609"/>
            <a:ext cx="7359926" cy="87216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</a:pPr>
            <a:r>
              <a:rPr lang="zh-CN" altLang="en-US" sz="2100" b="1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学习重点</a:t>
            </a:r>
          </a:p>
          <a:p>
            <a:pPr marL="257175" indent="-257175">
              <a:lnSpc>
                <a:spcPts val="2400"/>
              </a:lnSpc>
              <a:spcBef>
                <a:spcPts val="90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latin typeface="+mn-ea"/>
              </a:rPr>
              <a:t>环关于理想的商环中的元素是什么？它们怎样进行乘法运算？</a:t>
            </a:r>
            <a:endParaRPr lang="en-US" altLang="zh-CN" b="1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469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3C4FC2EC-31CD-469D-8092-5E356A706810}"/>
              </a:ext>
            </a:extLst>
          </p:cNvPr>
          <p:cNvSpPr/>
          <p:nvPr/>
        </p:nvSpPr>
        <p:spPr>
          <a:xfrm>
            <a:off x="914400" y="1963827"/>
            <a:ext cx="7369865" cy="2300060"/>
          </a:xfrm>
          <a:prstGeom prst="roundRect">
            <a:avLst>
              <a:gd name="adj" fmla="val 4351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DA6123-71D3-4161-A8A9-5DD9418F8F60}"/>
              </a:ext>
            </a:extLst>
          </p:cNvPr>
          <p:cNvSpPr/>
          <p:nvPr/>
        </p:nvSpPr>
        <p:spPr>
          <a:xfrm>
            <a:off x="964092" y="2013754"/>
            <a:ext cx="7255569" cy="2205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C954D4-B779-4B7C-A7CF-57D2634D6E4A}"/>
              </a:ext>
            </a:extLst>
          </p:cNvPr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7EE6134-B61D-49FC-AA70-BF250460D2A8}"/>
                </a:ext>
              </a:extLst>
            </p:cNvPr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5629DC-D852-4963-89E7-19F3CE091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BDF4654B-808D-4B87-9671-6D7B7BD29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5" y="2013754"/>
            <a:ext cx="7215809" cy="976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DDDA1F-CF9A-418A-AF37-91A570336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092" y="3580421"/>
            <a:ext cx="7215809" cy="465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54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理想的练习（四）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DC954D4-B779-4B7C-A7CF-57D2634D6E4A}"/>
              </a:ext>
            </a:extLst>
          </p:cNvPr>
          <p:cNvGrpSpPr/>
          <p:nvPr/>
        </p:nvGrpSpPr>
        <p:grpSpPr>
          <a:xfrm>
            <a:off x="914400" y="988943"/>
            <a:ext cx="7305261" cy="357809"/>
            <a:chOff x="914400" y="988943"/>
            <a:chExt cx="7305261" cy="35780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7EE6134-B61D-49FC-AA70-BF250460D2A8}"/>
                </a:ext>
              </a:extLst>
            </p:cNvPr>
            <p:cNvSpPr/>
            <p:nvPr/>
          </p:nvSpPr>
          <p:spPr>
            <a:xfrm>
              <a:off x="914400" y="988943"/>
              <a:ext cx="7305261" cy="357809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25629DC-D852-4963-89E7-19F3CE091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4092" y="1035648"/>
              <a:ext cx="7215809" cy="272653"/>
            </a:xfrm>
            <a:prstGeom prst="rect">
              <a:avLst/>
            </a:prstGeom>
          </p:spPr>
        </p:pic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B6043B1-C97F-4493-9D18-46EAEFA940B9}"/>
              </a:ext>
            </a:extLst>
          </p:cNvPr>
          <p:cNvGrpSpPr/>
          <p:nvPr/>
        </p:nvGrpSpPr>
        <p:grpSpPr>
          <a:xfrm>
            <a:off x="914400" y="1888670"/>
            <a:ext cx="7305261" cy="2419943"/>
            <a:chOff x="914400" y="1888670"/>
            <a:chExt cx="7305261" cy="2419943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AD7350FE-F8F6-4553-BE43-CA6232D2B509}"/>
                </a:ext>
              </a:extLst>
            </p:cNvPr>
            <p:cNvSpPr/>
            <p:nvPr/>
          </p:nvSpPr>
          <p:spPr>
            <a:xfrm>
              <a:off x="914400" y="1888670"/>
              <a:ext cx="7305261" cy="2419943"/>
            </a:xfrm>
            <a:prstGeom prst="roundRect">
              <a:avLst>
                <a:gd name="adj" fmla="val 4351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87F1011-A024-4C0C-8F03-ADEF7C9FE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4160" y="1949409"/>
              <a:ext cx="7215809" cy="23095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54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87575" y="1786920"/>
            <a:ext cx="3550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环的理想</a:t>
            </a:r>
            <a:endParaRPr lang="en-US" altLang="zh-CN" sz="2400" b="1">
              <a:solidFill>
                <a:schemeClr val="bg1">
                  <a:lumMod val="95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环关于理想的商环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04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1DF91E-402A-46C5-B216-A5A9697FADEE}"/>
              </a:ext>
            </a:extLst>
          </p:cNvPr>
          <p:cNvGrpSpPr/>
          <p:nvPr/>
        </p:nvGrpSpPr>
        <p:grpSpPr>
          <a:xfrm>
            <a:off x="636104" y="1083748"/>
            <a:ext cx="6679094" cy="1262270"/>
            <a:chOff x="745435" y="1222514"/>
            <a:chExt cx="6679094" cy="126227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DB69ECEE-4558-49D2-9151-BB9BA4C69BE6}"/>
                </a:ext>
              </a:extLst>
            </p:cNvPr>
            <p:cNvSpPr/>
            <p:nvPr/>
          </p:nvSpPr>
          <p:spPr>
            <a:xfrm>
              <a:off x="745435" y="1222514"/>
              <a:ext cx="6679094" cy="1262270"/>
            </a:xfrm>
            <a:prstGeom prst="roundRec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22D193C-6300-4A42-A3D6-13BF2B88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5191" y="1263245"/>
              <a:ext cx="6594614" cy="118902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C3C94E-F0D2-4B8B-9600-FFAB93ED9506}"/>
                  </a:ext>
                </a:extLst>
              </p:cNvPr>
              <p:cNvSpPr txBox="1"/>
              <p:nvPr/>
            </p:nvSpPr>
            <p:spPr>
              <a:xfrm>
                <a:off x="7389742" y="1017256"/>
                <a:ext cx="1118154" cy="13952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是要定义的加法，即后面所说商环中的加法，而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中的加法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2C3C94E-F0D2-4B8B-9600-FFAB93ED9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42" y="1017256"/>
                <a:ext cx="1118154" cy="1395254"/>
              </a:xfrm>
              <a:prstGeom prst="rect">
                <a:avLst/>
              </a:prstGeom>
              <a:blipFill>
                <a:blip r:embed="rId3"/>
                <a:stretch>
                  <a:fillRect t="-437" b="-2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345124C5-7192-4538-9D92-56B9642679BE}"/>
              </a:ext>
            </a:extLst>
          </p:cNvPr>
          <p:cNvGrpSpPr/>
          <p:nvPr/>
        </p:nvGrpSpPr>
        <p:grpSpPr>
          <a:xfrm>
            <a:off x="636104" y="2910974"/>
            <a:ext cx="6679094" cy="1343911"/>
            <a:chOff x="675860" y="2868608"/>
            <a:chExt cx="6679094" cy="1343911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5C9D7FCB-89C5-4722-881A-5A6DF5BB0A0B}"/>
                </a:ext>
              </a:extLst>
            </p:cNvPr>
            <p:cNvSpPr/>
            <p:nvPr/>
          </p:nvSpPr>
          <p:spPr>
            <a:xfrm>
              <a:off x="675860" y="2868608"/>
              <a:ext cx="6679094" cy="1343911"/>
            </a:xfrm>
            <a:prstGeom prst="roundRect">
              <a:avLst>
                <a:gd name="adj" fmla="val 647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97DF590-5CFB-4EA5-8DBE-D4D31DAC3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620" y="2905519"/>
              <a:ext cx="6594614" cy="12603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B351CBD-B5E9-4566-BFA9-769BFADD2019}"/>
                  </a:ext>
                </a:extLst>
              </p:cNvPr>
              <p:cNvSpPr txBox="1"/>
              <p:nvPr/>
            </p:nvSpPr>
            <p:spPr>
              <a:xfrm>
                <a:off x="7389742" y="2910974"/>
                <a:ext cx="1118154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这里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是要定义的乘法，即后面所说商环中的乘法，而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ba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是环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中的乘法</a:t>
                </a: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B351CBD-B5E9-4566-BFA9-769BFADD2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742" y="2910974"/>
                <a:ext cx="1118154" cy="1384995"/>
              </a:xfrm>
              <a:prstGeom prst="rect">
                <a:avLst/>
              </a:prstGeom>
              <a:blipFill>
                <a:blip r:embed="rId5"/>
                <a:stretch>
                  <a:fillRect t="-441" b="-2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5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8E6B99-9E48-471C-B0F4-AFE9C3023916}"/>
              </a:ext>
            </a:extLst>
          </p:cNvPr>
          <p:cNvSpPr/>
          <p:nvPr/>
        </p:nvSpPr>
        <p:spPr>
          <a:xfrm>
            <a:off x="576469" y="1225284"/>
            <a:ext cx="6679094" cy="2923296"/>
          </a:xfrm>
          <a:prstGeom prst="roundRect">
            <a:avLst>
              <a:gd name="adj" fmla="val 39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93561FA-5273-4B50-8CB6-EABA45296755}"/>
              </a:ext>
            </a:extLst>
          </p:cNvPr>
          <p:cNvSpPr/>
          <p:nvPr/>
        </p:nvSpPr>
        <p:spPr>
          <a:xfrm>
            <a:off x="616229" y="2522545"/>
            <a:ext cx="6594614" cy="15465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87C8DF-6184-429F-BB2C-F7EFD6AF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29" y="1262195"/>
            <a:ext cx="6594614" cy="126035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3BB586-DFBB-49B5-AA03-BFD074AAF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29" y="2584306"/>
            <a:ext cx="6594614" cy="15198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F0B1A4-30F9-4015-8AEB-F878623B42DB}"/>
                  </a:ext>
                </a:extLst>
              </p:cNvPr>
              <p:cNvSpPr txBox="1"/>
              <p:nvPr/>
            </p:nvSpPr>
            <p:spPr>
              <a:xfrm>
                <a:off x="7379809" y="1262195"/>
                <a:ext cx="1187721" cy="169142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实际上，环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的理想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的定义中要求当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𝒂𝒓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𝒓𝒂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保证了这里乘法的定义是合适的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0F0B1A4-30F9-4015-8AEB-F878623B4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09" y="1262195"/>
                <a:ext cx="1187721" cy="1691425"/>
              </a:xfrm>
              <a:prstGeom prst="rect">
                <a:avLst/>
              </a:prstGeom>
              <a:blipFill>
                <a:blip r:embed="rId4"/>
                <a:stretch>
                  <a:fillRect l="-515" b="-1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72F9C1-70CC-47CB-9E57-823F4930EFDA}"/>
                  </a:ext>
                </a:extLst>
              </p:cNvPr>
              <p:cNvSpPr txBox="1"/>
              <p:nvPr/>
            </p:nvSpPr>
            <p:spPr>
              <a:xfrm>
                <a:off x="7379809" y="3105639"/>
                <a:ext cx="1187721" cy="9984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注意，这里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1200" b="1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12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属于环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，不一定是理想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200" b="1">
                    <a:solidFill>
                      <a:schemeClr val="accent2">
                        <a:lumMod val="50000"/>
                      </a:schemeClr>
                    </a:solidFill>
                  </a:rPr>
                  <a:t>的元素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F72F9C1-70CC-47CB-9E57-823F4930E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9809" y="3105639"/>
                <a:ext cx="1187721" cy="998478"/>
              </a:xfrm>
              <a:prstGeom prst="rect">
                <a:avLst/>
              </a:prstGeom>
              <a:blipFill>
                <a:blip r:embed="rId5"/>
                <a:stretch>
                  <a:fillRect l="-515" b="-4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商环的引入（三）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23893E3-0890-4BD2-9CC6-499238CA0EF4}"/>
              </a:ext>
            </a:extLst>
          </p:cNvPr>
          <p:cNvGrpSpPr/>
          <p:nvPr/>
        </p:nvGrpSpPr>
        <p:grpSpPr>
          <a:xfrm>
            <a:off x="598831" y="738578"/>
            <a:ext cx="6559826" cy="1565116"/>
            <a:chOff x="780222" y="790458"/>
            <a:chExt cx="6559826" cy="156511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DD040B7E-C5C3-4C50-A560-CB0DFBFD61CA}"/>
                </a:ext>
              </a:extLst>
            </p:cNvPr>
            <p:cNvSpPr/>
            <p:nvPr/>
          </p:nvSpPr>
          <p:spPr>
            <a:xfrm>
              <a:off x="780222" y="790458"/>
              <a:ext cx="6559826" cy="1565116"/>
            </a:xfrm>
            <a:prstGeom prst="roundRect">
              <a:avLst>
                <a:gd name="adj" fmla="val 618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7E3612F-F00A-4480-BDD4-EA28E58CB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4885" y="839658"/>
              <a:ext cx="6445526" cy="1465123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9472BEE-526D-4B48-964C-8267987FCC7C}"/>
              </a:ext>
            </a:extLst>
          </p:cNvPr>
          <p:cNvGrpSpPr/>
          <p:nvPr/>
        </p:nvGrpSpPr>
        <p:grpSpPr>
          <a:xfrm>
            <a:off x="598831" y="2508313"/>
            <a:ext cx="6559826" cy="2126974"/>
            <a:chOff x="780222" y="2479813"/>
            <a:chExt cx="6559826" cy="2126974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43BB1BCE-99A2-4B5D-8915-0A49266C091A}"/>
                </a:ext>
              </a:extLst>
            </p:cNvPr>
            <p:cNvSpPr/>
            <p:nvPr/>
          </p:nvSpPr>
          <p:spPr>
            <a:xfrm>
              <a:off x="780222" y="2479813"/>
              <a:ext cx="6559826" cy="2126974"/>
            </a:xfrm>
            <a:prstGeom prst="roundRect">
              <a:avLst>
                <a:gd name="adj" fmla="val 56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7B5E4B7-CDDB-4E1F-B027-4E2036EB0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9855" y="2519569"/>
              <a:ext cx="6443108" cy="2038018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0242B6-4ED9-47B0-96FD-6124E9C18E66}"/>
                  </a:ext>
                </a:extLst>
              </p:cNvPr>
              <p:cNvSpPr txBox="1"/>
              <p:nvPr/>
            </p:nvSpPr>
            <p:spPr>
              <a:xfrm>
                <a:off x="7447703" y="2547822"/>
                <a:ext cx="1068457" cy="132343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关于上面定义的加法和乘法构成环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80242B6-4ED9-47B0-96FD-6124E9C18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703" y="2547822"/>
                <a:ext cx="1068457" cy="1323439"/>
              </a:xfrm>
              <a:prstGeom prst="rect">
                <a:avLst/>
              </a:prstGeom>
              <a:blipFill>
                <a:blip r:embed="rId4"/>
                <a:stretch>
                  <a:fillRect l="-3429" t="-1382" b="-5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28434CA7-8FAC-4A0C-AAB3-3DA07BA290EB}"/>
              </a:ext>
            </a:extLst>
          </p:cNvPr>
          <p:cNvSpPr txBox="1"/>
          <p:nvPr/>
        </p:nvSpPr>
        <p:spPr>
          <a:xfrm>
            <a:off x="5898875" y="3755090"/>
            <a:ext cx="1210085" cy="83099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b="1">
                <a:solidFill>
                  <a:schemeClr val="bg1"/>
                </a:solidFill>
              </a:rPr>
              <a:t>上面定义的乘法对加法有分配律</a:t>
            </a:r>
          </a:p>
        </p:txBody>
      </p:sp>
    </p:spTree>
    <p:extLst>
      <p:ext uri="{BB962C8B-B14F-4D97-AF65-F5344CB8AC3E}">
        <p14:creationId xmlns:p14="http://schemas.microsoft.com/office/powerpoint/2010/main" val="35825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商环的定义与基本性质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B9A47CB0-E83A-4E53-9D31-BCCCC3FE71F4}"/>
              </a:ext>
            </a:extLst>
          </p:cNvPr>
          <p:cNvGrpSpPr/>
          <p:nvPr/>
        </p:nvGrpSpPr>
        <p:grpSpPr>
          <a:xfrm>
            <a:off x="874643" y="1298601"/>
            <a:ext cx="7384774" cy="625283"/>
            <a:chOff x="874643" y="1292969"/>
            <a:chExt cx="7384774" cy="625283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10E9BA6-73F9-4294-AEEA-F270C624753E}"/>
                </a:ext>
              </a:extLst>
            </p:cNvPr>
            <p:cNvSpPr/>
            <p:nvPr/>
          </p:nvSpPr>
          <p:spPr>
            <a:xfrm>
              <a:off x="874643" y="1292969"/>
              <a:ext cx="7384774" cy="625283"/>
            </a:xfrm>
            <a:prstGeom prst="roundRect">
              <a:avLst>
                <a:gd name="adj" fmla="val 14283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A6234E1-AA72-4EF2-8B29-29B621CB1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6885" y="1347461"/>
              <a:ext cx="7310230" cy="52215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2E0917-363B-404B-BD27-60645D515B17}"/>
              </a:ext>
            </a:extLst>
          </p:cNvPr>
          <p:cNvGrpSpPr/>
          <p:nvPr/>
        </p:nvGrpSpPr>
        <p:grpSpPr>
          <a:xfrm>
            <a:off x="874643" y="2523118"/>
            <a:ext cx="4552122" cy="1179208"/>
            <a:chOff x="874643" y="2523118"/>
            <a:chExt cx="4552122" cy="1179208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F962844-1573-4558-8050-B802B8BE6918}"/>
                </a:ext>
              </a:extLst>
            </p:cNvPr>
            <p:cNvSpPr/>
            <p:nvPr/>
          </p:nvSpPr>
          <p:spPr>
            <a:xfrm>
              <a:off x="874643" y="2523118"/>
              <a:ext cx="4552122" cy="1179208"/>
            </a:xfrm>
            <a:prstGeom prst="roundRect">
              <a:avLst>
                <a:gd name="adj" fmla="val 781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33972FB-3EB5-409C-A86E-927207BB0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885" y="2571750"/>
              <a:ext cx="4468149" cy="107631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80D37D-78A9-40E7-89CA-137131C080B9}"/>
                  </a:ext>
                </a:extLst>
              </p:cNvPr>
              <p:cNvSpPr txBox="1"/>
              <p:nvPr/>
            </p:nvSpPr>
            <p:spPr>
              <a:xfrm>
                <a:off x="6033052" y="2940629"/>
                <a:ext cx="2194063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时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</a:rPr>
                  <a:t>是什么？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A80D37D-78A9-40E7-89CA-137131C08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052" y="2940629"/>
                <a:ext cx="2194063" cy="338554"/>
              </a:xfrm>
              <a:prstGeom prst="rect">
                <a:avLst/>
              </a:prstGeom>
              <a:blipFill>
                <a:blip r:embed="rId4"/>
                <a:stretch>
                  <a:fillRect l="-1667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0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D67427-F8AD-430E-A76D-53898F3C5EB2}"/>
              </a:ext>
            </a:extLst>
          </p:cNvPr>
          <p:cNvGrpSpPr/>
          <p:nvPr/>
        </p:nvGrpSpPr>
        <p:grpSpPr>
          <a:xfrm>
            <a:off x="894521" y="1023758"/>
            <a:ext cx="7349987" cy="1262232"/>
            <a:chOff x="894521" y="1023758"/>
            <a:chExt cx="7349987" cy="126223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D95AC7E-93E2-42BE-9E41-610336B673E3}"/>
                </a:ext>
              </a:extLst>
            </p:cNvPr>
            <p:cNvSpPr/>
            <p:nvPr/>
          </p:nvSpPr>
          <p:spPr>
            <a:xfrm>
              <a:off x="894521" y="1023758"/>
              <a:ext cx="7349987" cy="1262232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002992-D429-4F53-8AA0-17C5D6ED8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4" y="1067482"/>
              <a:ext cx="7245626" cy="1177129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67FD59B-D542-4970-972F-EA518C6A5E73}"/>
              </a:ext>
            </a:extLst>
          </p:cNvPr>
          <p:cNvGrpSpPr/>
          <p:nvPr/>
        </p:nvGrpSpPr>
        <p:grpSpPr>
          <a:xfrm>
            <a:off x="894520" y="2751183"/>
            <a:ext cx="4080014" cy="374005"/>
            <a:chOff x="894521" y="2543130"/>
            <a:chExt cx="4080014" cy="37400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E0D740C-66D8-48DC-ACD9-6064EE114711}"/>
                </a:ext>
              </a:extLst>
            </p:cNvPr>
            <p:cNvSpPr/>
            <p:nvPr/>
          </p:nvSpPr>
          <p:spPr>
            <a:xfrm>
              <a:off x="894521" y="2543130"/>
              <a:ext cx="4080014" cy="374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9BF7D6-3EB3-47BB-8B95-E223716FB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184" y="2599438"/>
              <a:ext cx="3995529" cy="2835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10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0D67427-F8AD-430E-A76D-53898F3C5EB2}"/>
              </a:ext>
            </a:extLst>
          </p:cNvPr>
          <p:cNvGrpSpPr/>
          <p:nvPr/>
        </p:nvGrpSpPr>
        <p:grpSpPr>
          <a:xfrm>
            <a:off x="894521" y="1023758"/>
            <a:ext cx="7349987" cy="1262232"/>
            <a:chOff x="894521" y="1023758"/>
            <a:chExt cx="7349987" cy="126223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D95AC7E-93E2-42BE-9E41-610336B673E3}"/>
                </a:ext>
              </a:extLst>
            </p:cNvPr>
            <p:cNvSpPr/>
            <p:nvPr/>
          </p:nvSpPr>
          <p:spPr>
            <a:xfrm>
              <a:off x="894521" y="1023758"/>
              <a:ext cx="7349987" cy="1262232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E002992-D429-4F53-8AA0-17C5D6ED8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9184" y="1067482"/>
              <a:ext cx="7245626" cy="1177129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67FD59B-D542-4970-972F-EA518C6A5E73}"/>
              </a:ext>
            </a:extLst>
          </p:cNvPr>
          <p:cNvGrpSpPr/>
          <p:nvPr/>
        </p:nvGrpSpPr>
        <p:grpSpPr>
          <a:xfrm>
            <a:off x="894520" y="2751183"/>
            <a:ext cx="4080014" cy="374005"/>
            <a:chOff x="894521" y="2543130"/>
            <a:chExt cx="4080014" cy="374005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E0D740C-66D8-48DC-ACD9-6064EE114711}"/>
                </a:ext>
              </a:extLst>
            </p:cNvPr>
            <p:cNvSpPr/>
            <p:nvPr/>
          </p:nvSpPr>
          <p:spPr>
            <a:xfrm>
              <a:off x="894521" y="2543130"/>
              <a:ext cx="4080014" cy="37400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49BF7D6-3EB3-47BB-8B95-E223716FB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9184" y="2599438"/>
              <a:ext cx="3995529" cy="283594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110B7F3-0413-4B1D-9CDC-69ED3A5E183F}"/>
              </a:ext>
            </a:extLst>
          </p:cNvPr>
          <p:cNvGrpSpPr/>
          <p:nvPr/>
        </p:nvGrpSpPr>
        <p:grpSpPr>
          <a:xfrm>
            <a:off x="894520" y="3346739"/>
            <a:ext cx="7349987" cy="848017"/>
            <a:chOff x="894520" y="3112726"/>
            <a:chExt cx="7349987" cy="848017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A9ECEC7B-C4B3-4C7C-9793-73C6A7FEBEC6}"/>
                </a:ext>
              </a:extLst>
            </p:cNvPr>
            <p:cNvSpPr/>
            <p:nvPr/>
          </p:nvSpPr>
          <p:spPr>
            <a:xfrm>
              <a:off x="894520" y="3112726"/>
              <a:ext cx="7349987" cy="848017"/>
            </a:xfrm>
            <a:prstGeom prst="roundRect">
              <a:avLst>
                <a:gd name="adj" fmla="val 9187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50597C3-6A04-4A53-9A63-9CDDEA7DD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9184" y="3157171"/>
              <a:ext cx="7245626" cy="7648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91074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4302BB2-3E60-4AB9-A416-439FF0EF906E}"/>
              </a:ext>
            </a:extLst>
          </p:cNvPr>
          <p:cNvGrpSpPr/>
          <p:nvPr/>
        </p:nvGrpSpPr>
        <p:grpSpPr>
          <a:xfrm>
            <a:off x="1257300" y="729913"/>
            <a:ext cx="6619461" cy="3782452"/>
            <a:chOff x="1257300" y="729913"/>
            <a:chExt cx="6619461" cy="378245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5EEB025A-8179-46CA-B98C-13C04B85D53F}"/>
                </a:ext>
              </a:extLst>
            </p:cNvPr>
            <p:cNvSpPr/>
            <p:nvPr/>
          </p:nvSpPr>
          <p:spPr>
            <a:xfrm>
              <a:off x="1257300" y="729913"/>
              <a:ext cx="6619461" cy="3782452"/>
            </a:xfrm>
            <a:prstGeom prst="roundRect">
              <a:avLst>
                <a:gd name="adj" fmla="val 4054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FA58BAF-8BA2-493B-A542-76FB02887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3336" y="780461"/>
              <a:ext cx="6517328" cy="36744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7543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C8A63A11-312B-46D2-98D0-53742CDD8886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内容提要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5BA4EFF-667B-4FC6-8446-13B52B94D7E0}"/>
              </a:ext>
            </a:extLst>
          </p:cNvPr>
          <p:cNvSpPr txBox="1"/>
          <p:nvPr/>
        </p:nvSpPr>
        <p:spPr>
          <a:xfrm>
            <a:off x="887575" y="1786920"/>
            <a:ext cx="35502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环的理想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环关于理想的商环</a:t>
            </a:r>
            <a:endParaRPr lang="en-US" altLang="zh-CN" sz="2400" b="1">
              <a:solidFill>
                <a:schemeClr val="accent6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42470A3-17E0-4A28-9AF9-5A2F0FB0419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32D6D5-FC5F-4988-89F0-E5114C49A15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DE91CAA-7321-49F4-9733-065AE332399B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FD880B9-427D-4B2C-B60B-E79B30A493F1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8FDFDF5-F81B-461A-AA68-EF7C48D09363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96B9435-B891-4393-B68B-E3404920B5F1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105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商环的练习（一）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30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73CCD96-FBEF-47D3-B148-21AADB5ED22A}"/>
              </a:ext>
            </a:extLst>
          </p:cNvPr>
          <p:cNvGrpSpPr/>
          <p:nvPr/>
        </p:nvGrpSpPr>
        <p:grpSpPr>
          <a:xfrm>
            <a:off x="337930" y="927976"/>
            <a:ext cx="2971800" cy="1699591"/>
            <a:chOff x="482048" y="755374"/>
            <a:chExt cx="2971800" cy="169959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0118436-0F41-4F78-9ADA-91C7C0D51A33}"/>
                </a:ext>
              </a:extLst>
            </p:cNvPr>
            <p:cNvSpPr/>
            <p:nvPr/>
          </p:nvSpPr>
          <p:spPr>
            <a:xfrm>
              <a:off x="482048" y="755374"/>
              <a:ext cx="2971800" cy="1699591"/>
            </a:xfrm>
            <a:prstGeom prst="roundRect">
              <a:avLst>
                <a:gd name="adj" fmla="val 6141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4FA58BAF-8BA2-493B-A542-76FB02887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3114" y="792672"/>
              <a:ext cx="2864311" cy="1614869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47EF28A-D998-4710-8A29-300FA4C13B30}"/>
              </a:ext>
            </a:extLst>
          </p:cNvPr>
          <p:cNvGrpSpPr/>
          <p:nvPr/>
        </p:nvGrpSpPr>
        <p:grpSpPr>
          <a:xfrm>
            <a:off x="3385885" y="1704562"/>
            <a:ext cx="5436705" cy="2723322"/>
            <a:chOff x="3433970" y="1883466"/>
            <a:chExt cx="5436705" cy="2723322"/>
          </a:xfrm>
        </p:grpSpPr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D616231-EC33-4790-897F-5B9A00911116}"/>
                </a:ext>
              </a:extLst>
            </p:cNvPr>
            <p:cNvSpPr/>
            <p:nvPr/>
          </p:nvSpPr>
          <p:spPr>
            <a:xfrm>
              <a:off x="3433970" y="1883466"/>
              <a:ext cx="5436705" cy="2723322"/>
            </a:xfrm>
            <a:prstGeom prst="roundRect">
              <a:avLst>
                <a:gd name="adj" fmla="val 315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B76B19E4-356D-4139-8AC5-74DA42F9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9459" y="1931828"/>
              <a:ext cx="5326550" cy="26338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002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31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680B41-D093-4994-8B5D-566FCFCF6132}"/>
              </a:ext>
            </a:extLst>
          </p:cNvPr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CF24EC2-4EDB-4C98-A537-2931A4A45202}"/>
                </a:ext>
              </a:extLst>
            </p:cNvPr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093B33B-0F08-46E5-9113-D5A46BB6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0416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32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680B41-D093-4994-8B5D-566FCFCF6132}"/>
              </a:ext>
            </a:extLst>
          </p:cNvPr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CF24EC2-4EDB-4C98-A537-2931A4A45202}"/>
                </a:ext>
              </a:extLst>
            </p:cNvPr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093B33B-0F08-46E5-9113-D5A46BB6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5248ADCB-FD14-4618-AD3A-336FBC3F841C}"/>
              </a:ext>
            </a:extLst>
          </p:cNvPr>
          <p:cNvGrpSpPr/>
          <p:nvPr/>
        </p:nvGrpSpPr>
        <p:grpSpPr>
          <a:xfrm>
            <a:off x="998883" y="1729409"/>
            <a:ext cx="7146234" cy="2604052"/>
            <a:chOff x="998883" y="1729409"/>
            <a:chExt cx="7146234" cy="2604052"/>
          </a:xfrm>
        </p:grpSpPr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779112D3-2AC2-42C8-AE1D-3DEFD742C045}"/>
                </a:ext>
              </a:extLst>
            </p:cNvPr>
            <p:cNvSpPr/>
            <p:nvPr/>
          </p:nvSpPr>
          <p:spPr>
            <a:xfrm>
              <a:off x="998883" y="1729409"/>
              <a:ext cx="7146234" cy="2604052"/>
            </a:xfrm>
            <a:prstGeom prst="roundRect">
              <a:avLst>
                <a:gd name="adj" fmla="val 5026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23232DF-E48E-44F1-A225-A14D9B172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1217" y="1776318"/>
              <a:ext cx="7041559" cy="2516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787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环关于理想的商环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商环的练习（二）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33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5680B41-D093-4994-8B5D-566FCFCF6132}"/>
              </a:ext>
            </a:extLst>
          </p:cNvPr>
          <p:cNvGrpSpPr/>
          <p:nvPr/>
        </p:nvGrpSpPr>
        <p:grpSpPr>
          <a:xfrm>
            <a:off x="998883" y="934276"/>
            <a:ext cx="4045226" cy="432354"/>
            <a:chOff x="998883" y="934276"/>
            <a:chExt cx="4045226" cy="432354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CF24EC2-4EDB-4C98-A537-2931A4A45202}"/>
                </a:ext>
              </a:extLst>
            </p:cNvPr>
            <p:cNvSpPr/>
            <p:nvPr/>
          </p:nvSpPr>
          <p:spPr>
            <a:xfrm>
              <a:off x="998883" y="934276"/>
              <a:ext cx="4045226" cy="43235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093B33B-0F08-46E5-9113-D5A46BB68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3292" y="978232"/>
              <a:ext cx="3953062" cy="334438"/>
            </a:xfrm>
            <a:prstGeom prst="rect">
              <a:avLst/>
            </a:prstGeom>
          </p:spPr>
        </p:pic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3ED09FC-2E78-47F0-8E27-2CA9AE8FC42C}"/>
              </a:ext>
            </a:extLst>
          </p:cNvPr>
          <p:cNvGrpSpPr/>
          <p:nvPr/>
        </p:nvGrpSpPr>
        <p:grpSpPr>
          <a:xfrm>
            <a:off x="313083" y="1835360"/>
            <a:ext cx="2594112" cy="1290497"/>
            <a:chOff x="313083" y="1835360"/>
            <a:chExt cx="2594112" cy="1290497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921B1737-BBF6-45A0-8EF4-49672A12C310}"/>
                </a:ext>
              </a:extLst>
            </p:cNvPr>
            <p:cNvSpPr/>
            <p:nvPr/>
          </p:nvSpPr>
          <p:spPr>
            <a:xfrm>
              <a:off x="313083" y="1835360"/>
              <a:ext cx="2594112" cy="1290497"/>
            </a:xfrm>
            <a:prstGeom prst="roundRect">
              <a:avLst>
                <a:gd name="adj" fmla="val 3189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723232DF-E48E-44F1-A225-A14D9B172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7929" y="1860210"/>
              <a:ext cx="2554356" cy="1241211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4F3CF97-A929-4FF3-8DB2-095CDF1919E7}"/>
              </a:ext>
            </a:extLst>
          </p:cNvPr>
          <p:cNvGrpSpPr/>
          <p:nvPr/>
        </p:nvGrpSpPr>
        <p:grpSpPr>
          <a:xfrm>
            <a:off x="3120887" y="1689653"/>
            <a:ext cx="5645426" cy="1520687"/>
            <a:chOff x="3120887" y="1689653"/>
            <a:chExt cx="5645426" cy="1520687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7F8DECD2-CB3F-49F0-BB0F-83C142A9CA43}"/>
                </a:ext>
              </a:extLst>
            </p:cNvPr>
            <p:cNvSpPr/>
            <p:nvPr/>
          </p:nvSpPr>
          <p:spPr>
            <a:xfrm>
              <a:off x="3120887" y="1689653"/>
              <a:ext cx="5645426" cy="1520687"/>
            </a:xfrm>
            <a:prstGeom prst="roundRect">
              <a:avLst>
                <a:gd name="adj" fmla="val 7517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F14F9E5-7EC7-49A5-AF9A-F14BDD55B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75551" y="1741352"/>
              <a:ext cx="5544835" cy="1429229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DB50E2B-98DA-4D78-9B07-C8AD8CA15E9D}"/>
              </a:ext>
            </a:extLst>
          </p:cNvPr>
          <p:cNvGrpSpPr/>
          <p:nvPr/>
        </p:nvGrpSpPr>
        <p:grpSpPr>
          <a:xfrm>
            <a:off x="1540930" y="3614465"/>
            <a:ext cx="6062133" cy="984210"/>
            <a:chOff x="1720427" y="3614465"/>
            <a:chExt cx="6062133" cy="98421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EC8431F-828D-49AE-976F-758CB8C7FF2C}"/>
                </a:ext>
              </a:extLst>
            </p:cNvPr>
            <p:cNvSpPr/>
            <p:nvPr/>
          </p:nvSpPr>
          <p:spPr>
            <a:xfrm>
              <a:off x="1720427" y="3614465"/>
              <a:ext cx="6062133" cy="984210"/>
            </a:xfrm>
            <a:prstGeom prst="roundRect">
              <a:avLst>
                <a:gd name="adj" fmla="val 9129"/>
              </a:avLst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F2FB680-4526-434D-B0E4-0049161C2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67840" y="3675313"/>
              <a:ext cx="5968832" cy="8668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96214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/>
              <p:nvPr/>
            </p:nvSpPr>
            <p:spPr>
              <a:xfrm>
                <a:off x="660949" y="857991"/>
                <a:ext cx="7822096" cy="186204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450"/>
                  </a:spcBef>
                  <a:spcAft>
                    <a:spcPts val="450"/>
                  </a:spcAft>
                </a:pPr>
                <a:r>
                  <a:rPr lang="zh-CN" altLang="en-US" sz="1800" b="1">
                    <a:solidFill>
                      <a:srgbClr val="002060"/>
                    </a:solidFill>
                  </a:rPr>
                  <a:t>环的理想与商环</a:t>
                </a: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对减法封闭的子集，且对任意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</m:t>
                    </m:r>
                  </m:oMath>
                </a14:m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𝒔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𝑹</m:t>
                    </m:r>
                  </m:oMath>
                </a14:m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𝒊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𝒓𝒊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𝒊𝒔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𝑰</m:t>
                    </m:r>
                  </m:oMath>
                </a14:m>
                <a:endParaRPr lang="en-US" altLang="zh-CN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环的主理想是由一个元素生成的理想，对于有单位元的交换环，主理想是这个元素乘环的所有元素得到的集合</a:t>
                </a:r>
                <a:endParaRPr lang="en-US" altLang="zh-CN" sz="1800" b="1">
                  <a:solidFill>
                    <a:schemeClr val="accent6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57175" indent="-257175">
                  <a:spcBef>
                    <a:spcPts val="450"/>
                  </a:spcBef>
                  <a:spcAft>
                    <a:spcPts val="45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800" b="1">
                    <a:solidFill>
                      <a:schemeClr val="accent6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环的加群关于环的理想的商群上可定义加法和乘法构成环，称为环的商环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F550948-0A88-4D14-B7D1-47069CABE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49" y="857991"/>
                <a:ext cx="7822096" cy="1862048"/>
              </a:xfrm>
              <a:prstGeom prst="rect">
                <a:avLst/>
              </a:prstGeom>
              <a:blipFill>
                <a:blip r:embed="rId2"/>
                <a:stretch>
                  <a:fillRect l="-467" t="-1967" r="-467" b="-4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9046192-3E11-4E79-BCD3-91093B8CC99E}"/>
              </a:ext>
            </a:extLst>
          </p:cNvPr>
          <p:cNvSpPr txBox="1"/>
          <p:nvPr/>
        </p:nvSpPr>
        <p:spPr>
          <a:xfrm>
            <a:off x="660949" y="3001797"/>
            <a:ext cx="7822096" cy="14568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spcAft>
                <a:spcPts val="450"/>
              </a:spcAft>
            </a:pPr>
            <a:r>
              <a:rPr lang="zh-CN" altLang="en-US" sz="1800" b="1">
                <a:solidFill>
                  <a:srgbClr val="C00000"/>
                </a:solidFill>
              </a:rPr>
              <a:t>学习这一部分的目标</a:t>
            </a: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sz="1800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理解理想、主理想和商环的定义，明确商环上的运算</a:t>
            </a:r>
            <a:endParaRPr lang="en-US" altLang="zh-CN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57175" indent="-257175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对于理想和商环的重要例子，能给出理想的形式</a:t>
            </a:r>
            <a:r>
              <a:rPr lang="en-US" altLang="zh-CN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>
                <a:solidFill>
                  <a:schemeClr val="accent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并能给出商环的元素及其商环上的运算</a:t>
            </a:r>
            <a:endParaRPr lang="zh-CN" altLang="en-US" sz="1800" b="1">
              <a:solidFill>
                <a:schemeClr val="accent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C5F06C-13F4-4700-A74A-50AE597C58B1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1AB877-3368-4FFC-9613-CFD7F9DE434E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EE550E3-E368-4444-865C-D1511A0ABEDF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总结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53CC005-3633-4177-82A7-AAC95BDF90FD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D2EB6-7339-4103-AB2C-C889032943F8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16D71E-13E4-4E7F-BFA5-D05D8033C3FF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CF1BE71F-FA69-411D-BD7B-4CB93A594B2D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3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9EF1AFF-D150-4D24-BB32-695DDFCBCE6E}"/>
              </a:ext>
            </a:extLst>
          </p:cNvPr>
          <p:cNvSpPr txBox="1"/>
          <p:nvPr/>
        </p:nvSpPr>
        <p:spPr>
          <a:xfrm>
            <a:off x="796223" y="1874617"/>
            <a:ext cx="583814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在线平台作业（环的理想与商环部分）！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CC8CC8-7EDC-415B-B810-AAB219ACED13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83F4F5-7F97-4CED-B3A1-14F3C9811897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6627BE-7107-49BE-A498-826F3842F409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D2BFF262-CF58-4B19-84BB-A52050DCEE8A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8D040D8-C82F-4BD4-B428-4ECA0AC4E742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DF40A9-6D3E-4591-BC81-1F0D9F0DCEC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D7F494-7D4C-4480-A38A-430AACDA8F80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作业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4843D2-90C6-4601-BC57-592300AE6BE2}"/>
              </a:ext>
            </a:extLst>
          </p:cNvPr>
          <p:cNvSpPr txBox="1"/>
          <p:nvPr/>
        </p:nvSpPr>
        <p:spPr>
          <a:xfrm>
            <a:off x="796222" y="2856070"/>
            <a:ext cx="67277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教材习题可尝试完成习题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3-3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题至第</a:t>
            </a:r>
            <a:r>
              <a:rPr lang="en-US" altLang="zh-CN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18</a:t>
            </a:r>
            <a:r>
              <a:rPr lang="zh-CN" altLang="en-US" sz="2400" b="1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题！</a:t>
            </a:r>
            <a:endParaRPr lang="zh-CN" altLang="en-US" sz="2400" b="1" dirty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778FC1-0A49-4C7B-8763-0ABD47A13328}"/>
              </a:ext>
            </a:extLst>
          </p:cNvPr>
          <p:cNvSpPr txBox="1"/>
          <p:nvPr/>
        </p:nvSpPr>
        <p:spPr>
          <a:xfrm>
            <a:off x="1440939" y="1500963"/>
            <a:ext cx="6428759" cy="181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谢谢大家！</a:t>
            </a:r>
            <a:endParaRPr lang="en-US" altLang="zh-CN" sz="300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300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有什么问题和建议请及时反馈给老师！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83226F-FD7D-4839-BED4-AEBFFE411A57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113707-B6C2-48CE-819B-21701DCC56A3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8C9D032-921C-433D-91C0-C2F117D77F55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D7340C-548D-4890-A315-72EA938BD920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A708D7-0568-4958-823C-2A91B21DB047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90CA99B-E615-4BA7-8851-D6FD4767EAE2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075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理想的定义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4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CC28EA-EAD9-46D6-9BB4-8377F23DAE27}"/>
                  </a:ext>
                </a:extLst>
              </p:cNvPr>
              <p:cNvSpPr txBox="1"/>
              <p:nvPr/>
            </p:nvSpPr>
            <p:spPr>
              <a:xfrm>
                <a:off x="950115" y="1004888"/>
                <a:ext cx="7243763" cy="18465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的非空子集。若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满足：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；</a:t>
                </a:r>
              </a:p>
              <a:p>
                <a:pPr marL="342900" indent="-342900">
                  <a:lnSpc>
                    <a:spcPts val="2400"/>
                  </a:lnSpc>
                  <a:spcBef>
                    <a:spcPts val="600"/>
                  </a:spcBef>
                  <a:buFont typeface="+mj-lt"/>
                  <a:buAutoNum type="arabicPeriod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𝒓𝒔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𝒔𝒓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</a:t>
                </a:r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>
                  <a:lnSpc>
                    <a:spcPts val="2400"/>
                  </a:lnSpc>
                  <a:spcBef>
                    <a:spcPts val="600"/>
                  </a:spcBef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为环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理想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 (ideal)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的真子集，则称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真理想</a:t>
                </a:r>
                <a:r>
                  <a:rPr lang="en-US" altLang="zh-CN" b="1">
                    <a:solidFill>
                      <a:schemeClr val="accent2">
                        <a:lumMod val="50000"/>
                      </a:schemeClr>
                    </a:solidFill>
                  </a:rPr>
                  <a:t>(proper ideal)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ECC28EA-EAD9-46D6-9BB4-8377F23D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5" y="1004888"/>
                <a:ext cx="7243763" cy="1846596"/>
              </a:xfrm>
              <a:prstGeom prst="rect">
                <a:avLst/>
              </a:prstGeom>
              <a:blipFill>
                <a:blip r:embed="rId2"/>
                <a:stretch>
                  <a:fillRect l="-758" t="-990" r="-168" b="-4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7EFC1D-4123-444C-9F23-4C941D8BE611}"/>
                  </a:ext>
                </a:extLst>
              </p:cNvPr>
              <p:cNvSpPr txBox="1"/>
              <p:nvPr/>
            </p:nvSpPr>
            <p:spPr>
              <a:xfrm>
                <a:off x="950114" y="3185016"/>
                <a:ext cx="7243763" cy="115339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+mn-ea"/>
                  </a:rPr>
                  <a:t>理想是子环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：显然如果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的理想，则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必定是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的子环</a:t>
                </a:r>
                <a:endParaRPr lang="en-US" altLang="zh-CN" sz="1600" b="1">
                  <a:solidFill>
                    <a:schemeClr val="accent2">
                      <a:lumMod val="50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285750" indent="-285750">
                  <a:lnSpc>
                    <a:spcPts val="24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的单个零元构成的集合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m:rPr>
                        <m:lit/>
                      </m:rP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（称为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零理想</a:t>
                </a:r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本身都是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的理想，这两个理想称为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的平凡理想。因此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sz="1600" b="1">
                    <a:solidFill>
                      <a:schemeClr val="accent2">
                        <a:lumMod val="50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的非平凡理想就是</a:t>
                </a:r>
                <a:r>
                  <a:rPr lang="zh-CN" altLang="en-US" sz="1600" b="1">
                    <a:solidFill>
                      <a:srgbClr val="C00000"/>
                    </a:solidFill>
                    <a:latin typeface="+mn-ea"/>
                  </a:rPr>
                  <a:t>非零真理想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27EFC1D-4123-444C-9F23-4C941D8BE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14" y="3185016"/>
                <a:ext cx="7243763" cy="1153393"/>
              </a:xfrm>
              <a:prstGeom prst="rect">
                <a:avLst/>
              </a:prstGeom>
              <a:blipFill>
                <a:blip r:embed="rId3"/>
                <a:stretch>
                  <a:fillRect l="-337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73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/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solidFill>
                <a:srgbClr val="2106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400"/>
                  <a:t>整数环和模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1400"/>
                  <a:t>剩余类环的理想</a:t>
                </a: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C3FD11A-46B8-4292-86B3-6F7A09EBD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205268"/>
                <a:ext cx="9144003" cy="241757"/>
              </a:xfrm>
              <a:prstGeom prst="rect">
                <a:avLst/>
              </a:prstGeom>
              <a:blipFill>
                <a:blip r:embed="rId2"/>
                <a:stretch>
                  <a:fillRect l="-200" t="-17949" b="-410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B83E21-C331-4D34-BC9A-EA99507F94D1}"/>
                  </a:ext>
                </a:extLst>
              </p:cNvPr>
              <p:cNvSpPr txBox="1"/>
              <p:nvPr/>
            </p:nvSpPr>
            <p:spPr>
              <a:xfrm>
                <a:off x="934274" y="1038075"/>
                <a:ext cx="7275446" cy="198374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整数环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ℤ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</m:t>
                    </m:r>
                  </m:oMath>
                </a14:m>
                <a:endParaRPr lang="en-US" altLang="zh-CN" b="1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742950" lvl="1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理想是子环，而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的每个子环都具有形式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，而且对任意子环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，对任意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𝒅𝒛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，以及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，显然有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𝒅𝒛𝒔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𝒔𝒅𝒛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，因此每个子环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zh-CN" altLang="en-US" sz="1600" b="1">
                    <a:solidFill>
                      <a:srgbClr val="00206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的理想</a:t>
                </a:r>
              </a:p>
              <a:p>
                <a:pPr marL="285750" indent="-285750">
                  <a:lnSpc>
                    <a:spcPts val="25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类似可得到模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⋯,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4B83E21-C331-4D34-BC9A-EA99507F9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274" y="1038075"/>
                <a:ext cx="7275446" cy="1983748"/>
              </a:xfrm>
              <a:prstGeom prst="rect">
                <a:avLst/>
              </a:prstGeom>
              <a:blipFill>
                <a:blip r:embed="rId3"/>
                <a:stretch>
                  <a:fillRect l="-503" t="-307" r="-335" b="-3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BC87C1-D429-4F94-9EEB-3E42DBD8D98E}"/>
                  </a:ext>
                </a:extLst>
              </p:cNvPr>
              <p:cNvSpPr txBox="1"/>
              <p:nvPr/>
            </p:nvSpPr>
            <p:spPr>
              <a:xfrm>
                <a:off x="944216" y="3602935"/>
                <a:ext cx="3627783" cy="36933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给出模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剩余类环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sub>
                    </m:sSub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的所有理想？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8BC87C1-D429-4F94-9EEB-3E42DBD8D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16" y="3602935"/>
                <a:ext cx="3627783" cy="369332"/>
              </a:xfrm>
              <a:prstGeom prst="rect">
                <a:avLst/>
              </a:prstGeom>
              <a:blipFill>
                <a:blip r:embed="rId4"/>
                <a:stretch>
                  <a:fillRect l="-151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749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模</a:t>
            </a:r>
            <a:r>
              <a:rPr lang="en-US" altLang="zh-CN" sz="1400"/>
              <a:t>m</a:t>
            </a:r>
            <a:r>
              <a:rPr lang="zh-CN" altLang="en-US" sz="1400"/>
              <a:t>剩余类环理想的练习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25C1B1-F98B-403B-BB5F-69499BE55B0E}"/>
              </a:ext>
            </a:extLst>
          </p:cNvPr>
          <p:cNvGrpSpPr/>
          <p:nvPr/>
        </p:nvGrpSpPr>
        <p:grpSpPr>
          <a:xfrm>
            <a:off x="844823" y="1384024"/>
            <a:ext cx="7454348" cy="2375452"/>
            <a:chOff x="844826" y="1381539"/>
            <a:chExt cx="7454348" cy="2375452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4DE48919-0D0A-40C4-A78F-110869FC7140}"/>
                </a:ext>
              </a:extLst>
            </p:cNvPr>
            <p:cNvSpPr/>
            <p:nvPr/>
          </p:nvSpPr>
          <p:spPr>
            <a:xfrm>
              <a:off x="844826" y="1381539"/>
              <a:ext cx="7454348" cy="2375452"/>
            </a:xfrm>
            <a:prstGeom prst="roundRect">
              <a:avLst>
                <a:gd name="adj" fmla="val 7253"/>
              </a:avLst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1986BE8-D2B6-4E8F-9E69-2FB1557C3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3653" y="1432272"/>
              <a:ext cx="7336693" cy="22789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8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理想的例子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8084B3A-1BF7-4E9C-9984-1874BF978BBE}"/>
              </a:ext>
            </a:extLst>
          </p:cNvPr>
          <p:cNvGrpSpPr/>
          <p:nvPr/>
        </p:nvGrpSpPr>
        <p:grpSpPr>
          <a:xfrm>
            <a:off x="894522" y="750405"/>
            <a:ext cx="4865204" cy="3595510"/>
            <a:chOff x="894522" y="750405"/>
            <a:chExt cx="4865204" cy="3595510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13DFD5D7-F48E-4BCC-8EA5-F81601D2B9C4}"/>
                </a:ext>
              </a:extLst>
            </p:cNvPr>
            <p:cNvSpPr/>
            <p:nvPr/>
          </p:nvSpPr>
          <p:spPr>
            <a:xfrm>
              <a:off x="894522" y="750405"/>
              <a:ext cx="4865204" cy="3595510"/>
            </a:xfrm>
            <a:prstGeom prst="roundRect">
              <a:avLst>
                <a:gd name="adj" fmla="val 32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B66FDEB-568A-4AC9-AE2E-429FBAA415FF}"/>
                </a:ext>
              </a:extLst>
            </p:cNvPr>
            <p:cNvSpPr/>
            <p:nvPr/>
          </p:nvSpPr>
          <p:spPr>
            <a:xfrm>
              <a:off x="959127" y="807525"/>
              <a:ext cx="4745934" cy="3503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779CC19-5773-478F-9741-A3A22D14E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7993" y="807525"/>
              <a:ext cx="4531665" cy="1774165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B9F8FBF1-987F-49B2-B9A3-C77BE75F2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993" y="2646553"/>
              <a:ext cx="4601493" cy="1644117"/>
            </a:xfrm>
            <a:prstGeom prst="rect">
              <a:avLst/>
            </a:prstGeom>
          </p:spPr>
        </p:pic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E994A30-122B-47B2-B687-76FB48A01391}"/>
              </a:ext>
            </a:extLst>
          </p:cNvPr>
          <p:cNvGrpSpPr/>
          <p:nvPr/>
        </p:nvGrpSpPr>
        <p:grpSpPr>
          <a:xfrm>
            <a:off x="6188949" y="1601443"/>
            <a:ext cx="2060529" cy="1966826"/>
            <a:chOff x="6248584" y="1501785"/>
            <a:chExt cx="2060529" cy="196682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E022C8D-E7FA-4E28-9C1D-CA5E8126723D}"/>
                </a:ext>
              </a:extLst>
            </p:cNvPr>
            <p:cNvSpPr/>
            <p:nvPr/>
          </p:nvSpPr>
          <p:spPr>
            <a:xfrm>
              <a:off x="6248584" y="1501785"/>
              <a:ext cx="2060529" cy="196682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3F87D8B-C4F5-4039-82EA-A8DFF3E79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9662" y="1840339"/>
              <a:ext cx="1881624" cy="84836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996F6A1-E535-44A5-B021-33106F8ED3B1}"/>
                    </a:ext>
                  </a:extLst>
                </p:cNvPr>
                <p:cNvSpPr txBox="1"/>
                <p:nvPr/>
              </p:nvSpPr>
              <p:spPr>
                <a:xfrm>
                  <a:off x="6291470" y="2738731"/>
                  <a:ext cx="1958008" cy="7298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的子环，但不是</a:t>
                  </a:r>
                  <a14:m>
                    <m:oMath xmlns:m="http://schemas.openxmlformats.org/officeDocument/2006/math">
                      <m:r>
                        <a:rPr lang="en-US" altLang="zh-CN" sz="16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𝑺</m:t>
                      </m:r>
                    </m:oMath>
                  </a14:m>
                  <a:r>
                    <a:rPr lang="zh-CN" altLang="en-US" sz="1600" b="1">
                      <a:solidFill>
                        <a:schemeClr val="accent2">
                          <a:lumMod val="50000"/>
                        </a:schemeClr>
                      </a:solidFill>
                    </a:rPr>
                    <a:t>的理想，为什么？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A996F6A1-E535-44A5-B021-33106F8ED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470" y="2738731"/>
                  <a:ext cx="1958008" cy="729880"/>
                </a:xfrm>
                <a:prstGeom prst="rect">
                  <a:avLst/>
                </a:prstGeom>
                <a:blipFill>
                  <a:blip r:embed="rId5"/>
                  <a:stretch>
                    <a:fillRect l="-1558" r="-12461" b="-109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8EB5CF6-3F84-4F98-9808-DBAFF2649891}"/>
                </a:ext>
              </a:extLst>
            </p:cNvPr>
            <p:cNvSpPr txBox="1"/>
            <p:nvPr/>
          </p:nvSpPr>
          <p:spPr>
            <a:xfrm>
              <a:off x="6248584" y="1501785"/>
              <a:ext cx="407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accent2">
                      <a:lumMod val="50000"/>
                    </a:schemeClr>
                  </a:solidFill>
                </a:rPr>
                <a:t>令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68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理想的和与交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E3B48AE-C9D9-44D2-A22F-97BDC970B4A1}"/>
                  </a:ext>
                </a:extLst>
              </p:cNvPr>
              <p:cNvSpPr txBox="1"/>
              <p:nvPr/>
            </p:nvSpPr>
            <p:spPr>
              <a:xfrm>
                <a:off x="1247355" y="834950"/>
                <a:ext cx="6649278" cy="78149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800"/>
                  </a:lnSpc>
                </a:pP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是环，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  <m:r>
                      <m:rPr>
                        <m:lit/>
                      </m:rP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称为理想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和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称为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</a:t>
                </a:r>
                <a:r>
                  <a:rPr lang="zh-CN" altLang="en-US" b="1">
                    <a:solidFill>
                      <a:srgbClr val="C00000"/>
                    </a:solidFill>
                  </a:rPr>
                  <a:t>交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E3B48AE-C9D9-44D2-A22F-97BDC970B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5" y="834950"/>
                <a:ext cx="6649278" cy="781496"/>
              </a:xfrm>
              <a:prstGeom prst="rect">
                <a:avLst/>
              </a:prstGeom>
              <a:blipFill>
                <a:blip r:embed="rId2"/>
                <a:stretch>
                  <a:fillRect l="-826" r="-642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9B5B8B-5E7A-4153-8DAA-27371FB1A092}"/>
                  </a:ext>
                </a:extLst>
              </p:cNvPr>
              <p:cNvSpPr txBox="1"/>
              <p:nvPr/>
            </p:nvSpPr>
            <p:spPr>
              <a:xfrm>
                <a:off x="1247355" y="1808493"/>
                <a:ext cx="6649278" cy="36933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>
                    <a:solidFill>
                      <a:srgbClr val="002060"/>
                    </a:solidFill>
                  </a:rPr>
                  <a:t>【</a:t>
                </a:r>
                <a:r>
                  <a:rPr lang="zh-CN" altLang="en-US" b="1">
                    <a:solidFill>
                      <a:srgbClr val="002060"/>
                    </a:solidFill>
                  </a:rPr>
                  <a:t>定理</a:t>
                </a:r>
                <a:r>
                  <a:rPr lang="en-US" altLang="zh-CN" b="1">
                    <a:solidFill>
                      <a:srgbClr val="002060"/>
                    </a:solidFill>
                  </a:rPr>
                  <a:t>】</a:t>
                </a:r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都是环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𝑱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也是环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zh-CN" altLang="en-US" b="1">
                    <a:solidFill>
                      <a:schemeClr val="accent2">
                        <a:lumMod val="50000"/>
                      </a:schemeClr>
                    </a:solidFill>
                  </a:rPr>
                  <a:t>的理想。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79B5B8B-5E7A-4153-8DAA-27371FB1A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7355" y="1808493"/>
                <a:ext cx="6649278" cy="369332"/>
              </a:xfrm>
              <a:prstGeom prst="rect">
                <a:avLst/>
              </a:prstGeom>
              <a:blipFill>
                <a:blip r:embed="rId3"/>
                <a:stretch>
                  <a:fillRect l="-826" t="-10000" r="-422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BBE4F63B-796F-46D9-BB2E-C6E8809E2A9B}"/>
              </a:ext>
            </a:extLst>
          </p:cNvPr>
          <p:cNvGrpSpPr/>
          <p:nvPr/>
        </p:nvGrpSpPr>
        <p:grpSpPr>
          <a:xfrm>
            <a:off x="1247355" y="2286610"/>
            <a:ext cx="6649278" cy="1818861"/>
            <a:chOff x="1192696" y="2628900"/>
            <a:chExt cx="6649278" cy="181886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31688BF0-C9FA-4770-9ABD-DD3C7709265B}"/>
                </a:ext>
              </a:extLst>
            </p:cNvPr>
            <p:cNvSpPr/>
            <p:nvPr/>
          </p:nvSpPr>
          <p:spPr>
            <a:xfrm>
              <a:off x="1192696" y="2628900"/>
              <a:ext cx="6649278" cy="1818861"/>
            </a:xfrm>
            <a:prstGeom prst="roundRect">
              <a:avLst>
                <a:gd name="adj" fmla="val 628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D1E576F-D1CC-4DC3-8E39-B8AA48777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7358" y="2668839"/>
              <a:ext cx="6539949" cy="1738468"/>
            </a:xfrm>
            <a:prstGeom prst="rect">
              <a:avLst/>
            </a:prstGeom>
          </p:spPr>
        </p:pic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1456E93-FBD8-40A8-B324-89468CFE7002}"/>
              </a:ext>
            </a:extLst>
          </p:cNvPr>
          <p:cNvSpPr txBox="1"/>
          <p:nvPr/>
        </p:nvSpPr>
        <p:spPr>
          <a:xfrm>
            <a:off x="1247355" y="4250121"/>
            <a:ext cx="646044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>
                <a:solidFill>
                  <a:schemeClr val="accent2">
                    <a:lumMod val="50000"/>
                  </a:schemeClr>
                </a:solidFill>
              </a:rPr>
              <a:t>环的任意有限多个理想的和仍是理想，而任意有限或无限多个理想的交仍是理想</a:t>
            </a:r>
          </a:p>
        </p:txBody>
      </p:sp>
    </p:spTree>
    <p:extLst>
      <p:ext uri="{BB962C8B-B14F-4D97-AF65-F5344CB8AC3E}">
        <p14:creationId xmlns:p14="http://schemas.microsoft.com/office/powerpoint/2010/main" val="230515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45A3E6D2-036D-4982-BA42-15051B53D5B3}"/>
              </a:ext>
            </a:extLst>
          </p:cNvPr>
          <p:cNvSpPr/>
          <p:nvPr/>
        </p:nvSpPr>
        <p:spPr>
          <a:xfrm>
            <a:off x="0" y="1"/>
            <a:ext cx="4572000" cy="20738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1200">
                <a:latin typeface="楷体" panose="02010609060101010101" pitchFamily="49" charset="-122"/>
                <a:ea typeface="楷体" panose="02010609060101010101" pitchFamily="49" charset="-122"/>
              </a:rPr>
              <a:t>环的理想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869BEB9-B7B2-43EA-B6DD-A4266D064F15}"/>
              </a:ext>
            </a:extLst>
          </p:cNvPr>
          <p:cNvSpPr/>
          <p:nvPr/>
        </p:nvSpPr>
        <p:spPr>
          <a:xfrm>
            <a:off x="4572000" y="0"/>
            <a:ext cx="4572000" cy="207389"/>
          </a:xfrm>
          <a:prstGeom prst="rect">
            <a:avLst/>
          </a:prstGeom>
          <a:solidFill>
            <a:srgbClr val="371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C3FD11A-46B8-4292-86B3-6F7A09EBDC5B}"/>
              </a:ext>
            </a:extLst>
          </p:cNvPr>
          <p:cNvSpPr/>
          <p:nvPr/>
        </p:nvSpPr>
        <p:spPr>
          <a:xfrm>
            <a:off x="-4" y="205268"/>
            <a:ext cx="9144003" cy="241757"/>
          </a:xfrm>
          <a:prstGeom prst="rect">
            <a:avLst/>
          </a:prstGeom>
          <a:solidFill>
            <a:srgbClr val="210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/>
              <a:t>主理想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C574CF-F156-4614-AC17-10B0AB2E5601}"/>
              </a:ext>
            </a:extLst>
          </p:cNvPr>
          <p:cNvSpPr/>
          <p:nvPr/>
        </p:nvSpPr>
        <p:spPr>
          <a:xfrm>
            <a:off x="0" y="4926843"/>
            <a:ext cx="3039763" cy="20738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代数结构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26F7A16-F223-474E-A8D5-13B2EEAA0B52}"/>
              </a:ext>
            </a:extLst>
          </p:cNvPr>
          <p:cNvSpPr/>
          <p:nvPr/>
        </p:nvSpPr>
        <p:spPr>
          <a:xfrm>
            <a:off x="3039763" y="4926841"/>
            <a:ext cx="3064476" cy="207389"/>
          </a:xfrm>
          <a:prstGeom prst="rect">
            <a:avLst/>
          </a:prstGeom>
          <a:solidFill>
            <a:srgbClr val="2106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楷体" panose="02010609060101010101" pitchFamily="49" charset="-122"/>
                <a:ea typeface="楷体" panose="02010609060101010101" pitchFamily="49" charset="-122"/>
              </a:rPr>
              <a:t>第九讲  环的理想与商环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645EAFE-C91F-4DCE-817A-669EA977D274}"/>
              </a:ext>
            </a:extLst>
          </p:cNvPr>
          <p:cNvSpPr/>
          <p:nvPr/>
        </p:nvSpPr>
        <p:spPr>
          <a:xfrm>
            <a:off x="6104238" y="4926841"/>
            <a:ext cx="3039762" cy="207389"/>
          </a:xfrm>
          <a:prstGeom prst="rect">
            <a:avLst/>
          </a:prstGeom>
          <a:solidFill>
            <a:srgbClr val="371E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2024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年</a:t>
            </a:r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月    </a:t>
            </a:r>
            <a:fld id="{80DDC3F2-9B87-4142-A173-AF5A9EBCB487}" type="slidenum">
              <a:rPr lang="en-US" altLang="zh-CN" sz="140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9</a:t>
            </a:fld>
            <a:r>
              <a:rPr lang="en-US" altLang="zh-CN" sz="140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/35</a:t>
            </a:r>
            <a:endParaRPr lang="zh-CN" altLang="en-US" sz="140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DE2CC7-9B15-4D39-878F-B0354B4B55F8}"/>
              </a:ext>
            </a:extLst>
          </p:cNvPr>
          <p:cNvGrpSpPr/>
          <p:nvPr/>
        </p:nvGrpSpPr>
        <p:grpSpPr>
          <a:xfrm>
            <a:off x="889549" y="1239619"/>
            <a:ext cx="7364896" cy="1376569"/>
            <a:chOff x="800100" y="1237422"/>
            <a:chExt cx="7364896" cy="1376569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BAD485A9-FF91-4E21-97FC-4BD60B7F0723}"/>
                </a:ext>
              </a:extLst>
            </p:cNvPr>
            <p:cNvSpPr/>
            <p:nvPr/>
          </p:nvSpPr>
          <p:spPr>
            <a:xfrm>
              <a:off x="800100" y="1237422"/>
              <a:ext cx="7364896" cy="1376569"/>
            </a:xfrm>
            <a:prstGeom prst="roundRect">
              <a:avLst>
                <a:gd name="adj" fmla="val 9086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93AE80B-A747-4AC3-B81C-03EEF4AC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299" y="1283061"/>
              <a:ext cx="7264746" cy="1284054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45EA1EC-2676-4DC7-B2D7-CC204CB10741}"/>
              </a:ext>
            </a:extLst>
          </p:cNvPr>
          <p:cNvGrpSpPr/>
          <p:nvPr/>
        </p:nvGrpSpPr>
        <p:grpSpPr>
          <a:xfrm>
            <a:off x="889552" y="3037119"/>
            <a:ext cx="7364896" cy="1047863"/>
            <a:chOff x="800100" y="3017241"/>
            <a:chExt cx="7364896" cy="1047863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D582D237-620A-4AFF-B65F-988512DBA965}"/>
                </a:ext>
              </a:extLst>
            </p:cNvPr>
            <p:cNvSpPr/>
            <p:nvPr/>
          </p:nvSpPr>
          <p:spPr>
            <a:xfrm>
              <a:off x="800100" y="3017241"/>
              <a:ext cx="7364896" cy="1047863"/>
            </a:xfrm>
            <a:prstGeom prst="roundRect">
              <a:avLst>
                <a:gd name="adj" fmla="val 1145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0B9F6DFD-0892-49D8-AB4C-52EDBEC6D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299" y="3064117"/>
              <a:ext cx="7264747" cy="9499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34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</TotalTime>
  <Words>1646</Words>
  <Application>Microsoft Office PowerPoint</Application>
  <PresentationFormat>全屏显示(16:9)</PresentationFormat>
  <Paragraphs>228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等线 Light</vt:lpstr>
      <vt:lpstr>仿宋</vt:lpstr>
      <vt:lpstr>华文新魏</vt:lpstr>
      <vt:lpstr>楷体</vt:lpstr>
      <vt:lpstr>Arial</vt:lpstr>
      <vt:lpstr>Calibri</vt:lpstr>
      <vt:lpstr>Calibri Light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Administrator</cp:lastModifiedBy>
  <cp:revision>55</cp:revision>
  <dcterms:created xsi:type="dcterms:W3CDTF">2022-01-01T06:39:40Z</dcterms:created>
  <dcterms:modified xsi:type="dcterms:W3CDTF">2024-05-16T23:51:38Z</dcterms:modified>
</cp:coreProperties>
</file>