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313" r:id="rId6"/>
    <p:sldId id="314" r:id="rId7"/>
    <p:sldId id="315" r:id="rId8"/>
    <p:sldId id="317" r:id="rId9"/>
    <p:sldId id="318" r:id="rId10"/>
    <p:sldId id="322" r:id="rId11"/>
    <p:sldId id="323" r:id="rId12"/>
    <p:sldId id="324" r:id="rId13"/>
    <p:sldId id="325" r:id="rId14"/>
    <p:sldId id="319" r:id="rId15"/>
    <p:sldId id="326" r:id="rId16"/>
    <p:sldId id="327" r:id="rId17"/>
    <p:sldId id="320" r:id="rId18"/>
    <p:sldId id="332" r:id="rId19"/>
    <p:sldId id="328" r:id="rId20"/>
    <p:sldId id="333" r:id="rId21"/>
    <p:sldId id="334" r:id="rId22"/>
    <p:sldId id="329" r:id="rId23"/>
    <p:sldId id="330" r:id="rId24"/>
    <p:sldId id="331" r:id="rId25"/>
    <p:sldId id="335" r:id="rId26"/>
    <p:sldId id="336" r:id="rId27"/>
    <p:sldId id="321" r:id="rId28"/>
    <p:sldId id="337" r:id="rId29"/>
    <p:sldId id="338" r:id="rId30"/>
    <p:sldId id="339" r:id="rId31"/>
    <p:sldId id="340" r:id="rId32"/>
    <p:sldId id="341" r:id="rId33"/>
    <p:sldId id="342" r:id="rId34"/>
    <p:sldId id="344" r:id="rId35"/>
    <p:sldId id="343" r:id="rId36"/>
    <p:sldId id="316" r:id="rId37"/>
    <p:sldId id="345" r:id="rId38"/>
    <p:sldId id="346" r:id="rId39"/>
    <p:sldId id="281" r:id="rId40"/>
    <p:sldId id="347" r:id="rId41"/>
    <p:sldId id="348" r:id="rId42"/>
    <p:sldId id="349" r:id="rId43"/>
    <p:sldId id="350" r:id="rId44"/>
    <p:sldId id="272" r:id="rId45"/>
    <p:sldId id="280" r:id="rId46"/>
    <p:sldId id="262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第十讲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环的同态与环的特征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剩余类环之间的环同态（二）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FAA9AEF-2EC5-467A-BBBB-9C5AEA1BB4B0}"/>
              </a:ext>
            </a:extLst>
          </p:cNvPr>
          <p:cNvGrpSpPr/>
          <p:nvPr/>
        </p:nvGrpSpPr>
        <p:grpSpPr>
          <a:xfrm>
            <a:off x="757855" y="1673042"/>
            <a:ext cx="7628283" cy="2693503"/>
            <a:chOff x="750404" y="1227484"/>
            <a:chExt cx="7628283" cy="2693503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B7CFC6F-9FEB-4A3A-8961-A5EBF6502C9E}"/>
                </a:ext>
              </a:extLst>
            </p:cNvPr>
            <p:cNvSpPr/>
            <p:nvPr/>
          </p:nvSpPr>
          <p:spPr>
            <a:xfrm>
              <a:off x="750404" y="1227484"/>
              <a:ext cx="7628283" cy="2693503"/>
            </a:xfrm>
            <a:prstGeom prst="roundRect">
              <a:avLst>
                <a:gd name="adj" fmla="val 363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1939E38-F48C-4995-A51B-BBEC52B76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70" y="1290994"/>
              <a:ext cx="7513982" cy="255475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D78C96-7374-4CC8-A986-6C6BA7E19E2A}"/>
                  </a:ext>
                </a:extLst>
              </p:cNvPr>
              <p:cNvSpPr txBox="1"/>
              <p:nvPr/>
            </p:nvSpPr>
            <p:spPr>
              <a:xfrm>
                <a:off x="757855" y="1046056"/>
                <a:ext cx="3694875" cy="3873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模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m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剩余类环之间的同态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ba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决定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D78C96-7374-4CC8-A986-6C6BA7E19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5" y="1046056"/>
                <a:ext cx="3694875" cy="387350"/>
              </a:xfrm>
              <a:prstGeom prst="rect">
                <a:avLst/>
              </a:prstGeom>
              <a:blipFill>
                <a:blip r:embed="rId4"/>
                <a:stretch>
                  <a:fillRect l="-825" b="-17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95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C301E0-D18A-4BDB-B143-F048D690D693}"/>
              </a:ext>
            </a:extLst>
          </p:cNvPr>
          <p:cNvSpPr/>
          <p:nvPr/>
        </p:nvSpPr>
        <p:spPr>
          <a:xfrm>
            <a:off x="757855" y="725557"/>
            <a:ext cx="7628283" cy="8845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剩余类环之间的环同态（三）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3ED35F-5E02-4C21-963B-043FAF82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1" y="776955"/>
            <a:ext cx="7513982" cy="79251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2DCA1CAD-E10D-4D4B-8CC9-5E5F71ED8FB8}"/>
              </a:ext>
            </a:extLst>
          </p:cNvPr>
          <p:cNvGrpSpPr/>
          <p:nvPr/>
        </p:nvGrpSpPr>
        <p:grpSpPr>
          <a:xfrm>
            <a:off x="757855" y="1764196"/>
            <a:ext cx="7628283" cy="3016526"/>
            <a:chOff x="757855" y="1764196"/>
            <a:chExt cx="7628283" cy="301652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F83C6C2-8698-43AC-8503-39DE3B87DFEA}"/>
                </a:ext>
              </a:extLst>
            </p:cNvPr>
            <p:cNvSpPr/>
            <p:nvPr/>
          </p:nvSpPr>
          <p:spPr>
            <a:xfrm>
              <a:off x="757855" y="1764196"/>
              <a:ext cx="7628283" cy="3016526"/>
            </a:xfrm>
            <a:prstGeom prst="roundRect">
              <a:avLst>
                <a:gd name="adj" fmla="val 4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93FDC90-DC9E-4BF4-B71C-0F1CFC78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520" y="1812060"/>
              <a:ext cx="7513983" cy="2912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853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C301E0-D18A-4BDB-B143-F048D690D693}"/>
              </a:ext>
            </a:extLst>
          </p:cNvPr>
          <p:cNvSpPr/>
          <p:nvPr/>
        </p:nvSpPr>
        <p:spPr>
          <a:xfrm>
            <a:off x="757855" y="725557"/>
            <a:ext cx="7628283" cy="8845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剩余类环之间的环同态（四）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3ED35F-5E02-4C21-963B-043FAF82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1" y="776955"/>
            <a:ext cx="7513982" cy="79251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10E6CC7-43CE-4374-8DE9-6F4C0A4EE6BC}"/>
              </a:ext>
            </a:extLst>
          </p:cNvPr>
          <p:cNvGrpSpPr/>
          <p:nvPr/>
        </p:nvGrpSpPr>
        <p:grpSpPr>
          <a:xfrm>
            <a:off x="757855" y="1878131"/>
            <a:ext cx="7628283" cy="1515657"/>
            <a:chOff x="757855" y="1764196"/>
            <a:chExt cx="7628283" cy="1515657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F83C6C2-8698-43AC-8503-39DE3B87DFEA}"/>
                </a:ext>
              </a:extLst>
            </p:cNvPr>
            <p:cNvSpPr/>
            <p:nvPr/>
          </p:nvSpPr>
          <p:spPr>
            <a:xfrm>
              <a:off x="757855" y="1764196"/>
              <a:ext cx="7628283" cy="1515657"/>
            </a:xfrm>
            <a:prstGeom prst="roundRect">
              <a:avLst>
                <a:gd name="adj" fmla="val 4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C116FAF-26A6-4D36-9ABA-21FB736EF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520" y="1811808"/>
              <a:ext cx="7513983" cy="1409619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6DB0BBA-0DA1-45D8-993F-C74B5201E0C1}"/>
              </a:ext>
            </a:extLst>
          </p:cNvPr>
          <p:cNvGrpSpPr/>
          <p:nvPr/>
        </p:nvGrpSpPr>
        <p:grpSpPr>
          <a:xfrm>
            <a:off x="757855" y="3612874"/>
            <a:ext cx="7628283" cy="839856"/>
            <a:chOff x="757855" y="3612874"/>
            <a:chExt cx="7628283" cy="83985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AAF1513-0C9D-48B8-A7A7-7D1575019EFC}"/>
                </a:ext>
              </a:extLst>
            </p:cNvPr>
            <p:cNvSpPr/>
            <p:nvPr/>
          </p:nvSpPr>
          <p:spPr>
            <a:xfrm>
              <a:off x="757855" y="3612874"/>
              <a:ext cx="7628283" cy="839856"/>
            </a:xfrm>
            <a:prstGeom prst="roundRect">
              <a:avLst>
                <a:gd name="adj" fmla="val 119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6C746EF-D53F-40C8-B666-2F0BD4071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520" y="3661781"/>
              <a:ext cx="7513983" cy="756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139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3C301E0-D18A-4BDB-B143-F048D690D693}"/>
              </a:ext>
            </a:extLst>
          </p:cNvPr>
          <p:cNvSpPr/>
          <p:nvPr/>
        </p:nvSpPr>
        <p:spPr>
          <a:xfrm>
            <a:off x="757855" y="725557"/>
            <a:ext cx="7628283" cy="8845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剩余类环之间的环同态（五）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3ED35F-5E02-4C21-963B-043FAF82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1" y="776955"/>
            <a:ext cx="7513982" cy="79251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2943D107-5B1D-4851-A073-195232170626}"/>
              </a:ext>
            </a:extLst>
          </p:cNvPr>
          <p:cNvGrpSpPr/>
          <p:nvPr/>
        </p:nvGrpSpPr>
        <p:grpSpPr>
          <a:xfrm>
            <a:off x="757855" y="2276061"/>
            <a:ext cx="7628283" cy="1674743"/>
            <a:chOff x="757855" y="1764196"/>
            <a:chExt cx="7628283" cy="167474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F83C6C2-8698-43AC-8503-39DE3B87DFEA}"/>
                </a:ext>
              </a:extLst>
            </p:cNvPr>
            <p:cNvSpPr/>
            <p:nvPr/>
          </p:nvSpPr>
          <p:spPr>
            <a:xfrm>
              <a:off x="757855" y="1764196"/>
              <a:ext cx="7628283" cy="1674743"/>
            </a:xfrm>
            <a:prstGeom prst="roundRect">
              <a:avLst>
                <a:gd name="adj" fmla="val 4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B1CCAE5-B57E-44F2-A8B5-C18E119D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520" y="1812614"/>
              <a:ext cx="7513983" cy="1576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91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剩余类环之间的环同态练习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8B00F7-14D6-43C0-8792-E1834BB25031}"/>
                  </a:ext>
                </a:extLst>
              </p:cNvPr>
              <p:cNvSpPr txBox="1"/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的所有环同态。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8B00F7-14D6-43C0-8792-E1834BB25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blipFill>
                <a:blip r:embed="rId3"/>
                <a:stretch>
                  <a:fillRect l="-852" t="-8197" r="-489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34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剩余类环之间的环同态练习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8B00F7-14D6-43C0-8792-E1834BB25031}"/>
                  </a:ext>
                </a:extLst>
              </p:cNvPr>
              <p:cNvSpPr txBox="1"/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的所有环同态。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8B00F7-14D6-43C0-8792-E1834BB25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blipFill>
                <a:blip r:embed="rId3"/>
                <a:stretch>
                  <a:fillRect l="-852" t="-8197" r="-489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3D1ED557-F36D-4DEC-A471-0D08DD433523}"/>
              </a:ext>
            </a:extLst>
          </p:cNvPr>
          <p:cNvGrpSpPr/>
          <p:nvPr/>
        </p:nvGrpSpPr>
        <p:grpSpPr>
          <a:xfrm>
            <a:off x="859735" y="1719470"/>
            <a:ext cx="7424530" cy="2529508"/>
            <a:chOff x="859735" y="1719470"/>
            <a:chExt cx="7424530" cy="252950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2B461E6-FC0F-405D-881F-9F241B5329E0}"/>
                </a:ext>
              </a:extLst>
            </p:cNvPr>
            <p:cNvSpPr/>
            <p:nvPr/>
          </p:nvSpPr>
          <p:spPr>
            <a:xfrm>
              <a:off x="859735" y="1719470"/>
              <a:ext cx="7424530" cy="2529508"/>
            </a:xfrm>
            <a:prstGeom prst="roundRect">
              <a:avLst>
                <a:gd name="adj" fmla="val 527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C9C011E-E21B-48F6-8265-38E294064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427" y="1768607"/>
              <a:ext cx="7325139" cy="2437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015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剩余类环之间的环同态练习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8B00F7-14D6-43C0-8792-E1834BB25031}"/>
                  </a:ext>
                </a:extLst>
              </p:cNvPr>
              <p:cNvSpPr txBox="1"/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的所有环同态。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8B00F7-14D6-43C0-8792-E1834BB25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blipFill>
                <a:blip r:embed="rId3"/>
                <a:stretch>
                  <a:fillRect l="-852" t="-8197" r="-489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2BBAA98A-7054-49B7-A6B9-9D7ADCD1B4BF}"/>
              </a:ext>
            </a:extLst>
          </p:cNvPr>
          <p:cNvGrpSpPr/>
          <p:nvPr/>
        </p:nvGrpSpPr>
        <p:grpSpPr>
          <a:xfrm>
            <a:off x="859735" y="1719470"/>
            <a:ext cx="7424530" cy="2350604"/>
            <a:chOff x="859735" y="1719470"/>
            <a:chExt cx="7424530" cy="235060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2B461E6-FC0F-405D-881F-9F241B5329E0}"/>
                </a:ext>
              </a:extLst>
            </p:cNvPr>
            <p:cNvSpPr/>
            <p:nvPr/>
          </p:nvSpPr>
          <p:spPr>
            <a:xfrm>
              <a:off x="859735" y="1719470"/>
              <a:ext cx="7424530" cy="2350604"/>
            </a:xfrm>
            <a:prstGeom prst="roundRect">
              <a:avLst>
                <a:gd name="adj" fmla="val 527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B2F2B32-1016-4CBD-8DD7-5E3C4BFC9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432" y="1765605"/>
              <a:ext cx="7335079" cy="2246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720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环同态与子环、理想（一）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BD8FAAA-DAB9-4D85-A117-9DB2D031146C}"/>
              </a:ext>
            </a:extLst>
          </p:cNvPr>
          <p:cNvGrpSpPr/>
          <p:nvPr/>
        </p:nvGrpSpPr>
        <p:grpSpPr>
          <a:xfrm>
            <a:off x="894517" y="1011093"/>
            <a:ext cx="7354957" cy="1436204"/>
            <a:chOff x="899491" y="1053548"/>
            <a:chExt cx="7354957" cy="143620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45686BA-B64F-41E8-98E6-451663057B0A}"/>
                </a:ext>
              </a:extLst>
            </p:cNvPr>
            <p:cNvSpPr/>
            <p:nvPr/>
          </p:nvSpPr>
          <p:spPr>
            <a:xfrm>
              <a:off x="899491" y="1053548"/>
              <a:ext cx="7354957" cy="1436204"/>
            </a:xfrm>
            <a:prstGeom prst="roundRect">
              <a:avLst>
                <a:gd name="adj" fmla="val 76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6C36C23-8D8E-4A12-BABB-E7CC090BC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288" y="1097937"/>
              <a:ext cx="7251423" cy="135256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CAD4081-73C7-4CAE-A1FA-F07B33EEADE9}"/>
              </a:ext>
            </a:extLst>
          </p:cNvPr>
          <p:cNvGrpSpPr/>
          <p:nvPr/>
        </p:nvGrpSpPr>
        <p:grpSpPr>
          <a:xfrm>
            <a:off x="894521" y="2797865"/>
            <a:ext cx="7354957" cy="1679713"/>
            <a:chOff x="894517" y="2797865"/>
            <a:chExt cx="7354957" cy="167971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ADEFD0F-1C21-4F1A-8225-4DE17E848BC7}"/>
                </a:ext>
              </a:extLst>
            </p:cNvPr>
            <p:cNvSpPr/>
            <p:nvPr/>
          </p:nvSpPr>
          <p:spPr>
            <a:xfrm>
              <a:off x="894517" y="2797865"/>
              <a:ext cx="7354957" cy="1679713"/>
            </a:xfrm>
            <a:prstGeom prst="roundRect">
              <a:avLst>
                <a:gd name="adj" fmla="val 8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9F00814-BBFE-4ABA-A9B4-5C64C6B3F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85" y="2842435"/>
              <a:ext cx="7251423" cy="1595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1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环同态与子环、理想（二）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BD8FAAA-DAB9-4D85-A117-9DB2D031146C}"/>
              </a:ext>
            </a:extLst>
          </p:cNvPr>
          <p:cNvGrpSpPr/>
          <p:nvPr/>
        </p:nvGrpSpPr>
        <p:grpSpPr>
          <a:xfrm>
            <a:off x="894517" y="1011093"/>
            <a:ext cx="7354957" cy="1436204"/>
            <a:chOff x="899491" y="1053548"/>
            <a:chExt cx="7354957" cy="143620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45686BA-B64F-41E8-98E6-451663057B0A}"/>
                </a:ext>
              </a:extLst>
            </p:cNvPr>
            <p:cNvSpPr/>
            <p:nvPr/>
          </p:nvSpPr>
          <p:spPr>
            <a:xfrm>
              <a:off x="899491" y="1053548"/>
              <a:ext cx="7354957" cy="1436204"/>
            </a:xfrm>
            <a:prstGeom prst="roundRect">
              <a:avLst>
                <a:gd name="adj" fmla="val 76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6C36C23-8D8E-4A12-BABB-E7CC090BC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288" y="1097937"/>
              <a:ext cx="7251423" cy="1352567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6393061-D048-4F71-84C0-D6B1AA6E35E9}"/>
              </a:ext>
            </a:extLst>
          </p:cNvPr>
          <p:cNvGrpSpPr/>
          <p:nvPr/>
        </p:nvGrpSpPr>
        <p:grpSpPr>
          <a:xfrm>
            <a:off x="894521" y="2797865"/>
            <a:ext cx="7354957" cy="1679713"/>
            <a:chOff x="894521" y="2797865"/>
            <a:chExt cx="7354957" cy="167971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ADEFD0F-1C21-4F1A-8225-4DE17E848BC7}"/>
                </a:ext>
              </a:extLst>
            </p:cNvPr>
            <p:cNvSpPr/>
            <p:nvPr/>
          </p:nvSpPr>
          <p:spPr>
            <a:xfrm>
              <a:off x="894521" y="2797865"/>
              <a:ext cx="7354957" cy="1679713"/>
            </a:xfrm>
            <a:prstGeom prst="roundRect">
              <a:avLst>
                <a:gd name="adj" fmla="val 8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EC04037-43D7-4465-96E9-0B1738CA2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14" y="2848391"/>
              <a:ext cx="7251423" cy="1578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833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环同态与子环、理想（三）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F595AF5-6E37-40EF-BCA4-751DFAA40825}"/>
              </a:ext>
            </a:extLst>
          </p:cNvPr>
          <p:cNvGrpSpPr/>
          <p:nvPr/>
        </p:nvGrpSpPr>
        <p:grpSpPr>
          <a:xfrm>
            <a:off x="894517" y="1011093"/>
            <a:ext cx="7354957" cy="1436204"/>
            <a:chOff x="899491" y="1053548"/>
            <a:chExt cx="7354957" cy="1436204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1A77EE2-36C7-492C-B218-91E97BF48AC4}"/>
                </a:ext>
              </a:extLst>
            </p:cNvPr>
            <p:cNvSpPr/>
            <p:nvPr/>
          </p:nvSpPr>
          <p:spPr>
            <a:xfrm>
              <a:off x="899491" y="1053548"/>
              <a:ext cx="7354957" cy="1436204"/>
            </a:xfrm>
            <a:prstGeom prst="roundRect">
              <a:avLst>
                <a:gd name="adj" fmla="val 76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9F5F305-898E-4EF8-9068-B0DD9B0F5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288" y="1097937"/>
              <a:ext cx="7251423" cy="1352567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EB6B0B-0E66-4416-954D-AAF964403EA2}"/>
              </a:ext>
            </a:extLst>
          </p:cNvPr>
          <p:cNvGrpSpPr/>
          <p:nvPr/>
        </p:nvGrpSpPr>
        <p:grpSpPr>
          <a:xfrm>
            <a:off x="894521" y="2797866"/>
            <a:ext cx="7354957" cy="1436204"/>
            <a:chOff x="894521" y="2797866"/>
            <a:chExt cx="7354957" cy="1436204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17CA8AC-EF55-48F5-BFCA-A90143EE4082}"/>
                </a:ext>
              </a:extLst>
            </p:cNvPr>
            <p:cNvSpPr/>
            <p:nvPr/>
          </p:nvSpPr>
          <p:spPr>
            <a:xfrm>
              <a:off x="894521" y="2797866"/>
              <a:ext cx="7354957" cy="1436204"/>
            </a:xfrm>
            <a:prstGeom prst="roundRect">
              <a:avLst>
                <a:gd name="adj" fmla="val 8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0B9F41-2B2D-426F-BDDF-E37A26AEC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14" y="2837432"/>
              <a:ext cx="7251423" cy="1357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866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1040820" y="1222768"/>
            <a:ext cx="7062356" cy="161582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熟悉环同态的概念，能判断环之间的函数是否是同态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熟悉环同态核的概念，能给出环关于同态核的商环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了解环的特征和素域的概念，熟记整环和域的特征只能是素数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1040820" y="3383760"/>
            <a:ext cx="7062356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如何判断一个函数是否是环同态？如何给出环关于同态核的商环？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环同态与子环、理想（四）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F595AF5-6E37-40EF-BCA4-751DFAA40825}"/>
              </a:ext>
            </a:extLst>
          </p:cNvPr>
          <p:cNvGrpSpPr/>
          <p:nvPr/>
        </p:nvGrpSpPr>
        <p:grpSpPr>
          <a:xfrm>
            <a:off x="894517" y="1011093"/>
            <a:ext cx="7354957" cy="1436204"/>
            <a:chOff x="899491" y="1053548"/>
            <a:chExt cx="7354957" cy="1436204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1A77EE2-36C7-492C-B218-91E97BF48AC4}"/>
                </a:ext>
              </a:extLst>
            </p:cNvPr>
            <p:cNvSpPr/>
            <p:nvPr/>
          </p:nvSpPr>
          <p:spPr>
            <a:xfrm>
              <a:off x="899491" y="1053548"/>
              <a:ext cx="7354957" cy="1436204"/>
            </a:xfrm>
            <a:prstGeom prst="roundRect">
              <a:avLst>
                <a:gd name="adj" fmla="val 76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9F5F305-898E-4EF8-9068-B0DD9B0F5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288" y="1097937"/>
              <a:ext cx="7251423" cy="1352567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F2795DC-07C8-45A4-BE02-78D40121C279}"/>
              </a:ext>
            </a:extLst>
          </p:cNvPr>
          <p:cNvGrpSpPr/>
          <p:nvPr/>
        </p:nvGrpSpPr>
        <p:grpSpPr>
          <a:xfrm>
            <a:off x="894521" y="2792896"/>
            <a:ext cx="7354957" cy="1396447"/>
            <a:chOff x="894521" y="2792896"/>
            <a:chExt cx="7354957" cy="139644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17CA8AC-EF55-48F5-BFCA-A90143EE4082}"/>
                </a:ext>
              </a:extLst>
            </p:cNvPr>
            <p:cNvSpPr/>
            <p:nvPr/>
          </p:nvSpPr>
          <p:spPr>
            <a:xfrm>
              <a:off x="894521" y="2792896"/>
              <a:ext cx="7354957" cy="1396447"/>
            </a:xfrm>
            <a:prstGeom prst="roundRect">
              <a:avLst>
                <a:gd name="adj" fmla="val 8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524C5A2-D93C-4B13-9535-7C8F5A19D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14" y="2828354"/>
              <a:ext cx="7251423" cy="1318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919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68537" y="1105584"/>
            <a:ext cx="3550298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环的特征与素域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26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环同态的同态核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BBDB96D-918D-42EE-8D32-5E0396050B78}"/>
              </a:ext>
            </a:extLst>
          </p:cNvPr>
          <p:cNvGrpSpPr/>
          <p:nvPr/>
        </p:nvGrpSpPr>
        <p:grpSpPr>
          <a:xfrm>
            <a:off x="1300163" y="904875"/>
            <a:ext cx="6524625" cy="1071563"/>
            <a:chOff x="1300163" y="904875"/>
            <a:chExt cx="6524625" cy="107156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1533FD6-441D-4C44-B804-7B22C82730FF}"/>
                </a:ext>
              </a:extLst>
            </p:cNvPr>
            <p:cNvSpPr/>
            <p:nvPr/>
          </p:nvSpPr>
          <p:spPr>
            <a:xfrm>
              <a:off x="1300163" y="904875"/>
              <a:ext cx="6524625" cy="1071563"/>
            </a:xfrm>
            <a:prstGeom prst="roundRect">
              <a:avLst>
                <a:gd name="adj" fmla="val 83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2445D3F-DB0D-4600-BC5D-FA8F7ED76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6598" y="946451"/>
              <a:ext cx="6450803" cy="98726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68BAE1-418F-482C-8943-C8F0DF45D5BC}"/>
                  </a:ext>
                </a:extLst>
              </p:cNvPr>
              <p:cNvSpPr txBox="1"/>
              <p:nvPr/>
            </p:nvSpPr>
            <p:spPr>
              <a:xfrm>
                <a:off x="1346598" y="2282456"/>
                <a:ext cx="645080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的环同态，则同态核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𝐊𝐞𝐫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68BAE1-418F-482C-8943-C8F0DF45D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8" y="2282456"/>
                <a:ext cx="6450803" cy="369332"/>
              </a:xfrm>
              <a:prstGeom prst="rect">
                <a:avLst/>
              </a:prstGeom>
              <a:blipFill>
                <a:blip r:embed="rId3"/>
                <a:stretch>
                  <a:fillRect l="-851" t="-8197" r="-425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4F52632A-6E15-4C4D-91DA-463DC5D847C7}"/>
              </a:ext>
            </a:extLst>
          </p:cNvPr>
          <p:cNvGrpSpPr/>
          <p:nvPr/>
        </p:nvGrpSpPr>
        <p:grpSpPr>
          <a:xfrm>
            <a:off x="1300163" y="2847561"/>
            <a:ext cx="6524625" cy="1575352"/>
            <a:chOff x="1300163" y="2847561"/>
            <a:chExt cx="6524625" cy="1575352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BF34E2B-2660-485E-B0CC-5722B19E7FFA}"/>
                </a:ext>
              </a:extLst>
            </p:cNvPr>
            <p:cNvSpPr/>
            <p:nvPr/>
          </p:nvSpPr>
          <p:spPr>
            <a:xfrm>
              <a:off x="1300163" y="2847561"/>
              <a:ext cx="6524625" cy="1575352"/>
            </a:xfrm>
            <a:prstGeom prst="roundRect">
              <a:avLst>
                <a:gd name="adj" fmla="val 56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687CC02-9F2A-4487-ACE7-39C949036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7073" y="2880552"/>
              <a:ext cx="6450803" cy="1502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17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环同态核的例子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4A2D00-65C1-46E8-8555-185E621BFBA1}"/>
              </a:ext>
            </a:extLst>
          </p:cNvPr>
          <p:cNvGrpSpPr/>
          <p:nvPr/>
        </p:nvGrpSpPr>
        <p:grpSpPr>
          <a:xfrm>
            <a:off x="933653" y="2648444"/>
            <a:ext cx="6669782" cy="1366630"/>
            <a:chOff x="933653" y="2529509"/>
            <a:chExt cx="6669782" cy="136663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08C2CFF-8FB2-484E-B0BA-213D8E6DE52A}"/>
                </a:ext>
              </a:extLst>
            </p:cNvPr>
            <p:cNvSpPr/>
            <p:nvPr/>
          </p:nvSpPr>
          <p:spPr>
            <a:xfrm>
              <a:off x="933653" y="2529509"/>
              <a:ext cx="6669782" cy="1366630"/>
            </a:xfrm>
            <a:prstGeom prst="roundRect">
              <a:avLst>
                <a:gd name="adj" fmla="val 794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AAE2F01-4DA9-47AA-A3E3-5B72075B9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190" y="2571750"/>
              <a:ext cx="6585480" cy="1289602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CDAA5DB-7A2A-4673-870B-8755F5D8E2BC}"/>
              </a:ext>
            </a:extLst>
          </p:cNvPr>
          <p:cNvGrpSpPr/>
          <p:nvPr/>
        </p:nvGrpSpPr>
        <p:grpSpPr>
          <a:xfrm>
            <a:off x="933653" y="1128426"/>
            <a:ext cx="7276688" cy="959126"/>
            <a:chOff x="778978" y="1147970"/>
            <a:chExt cx="7276688" cy="95912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A378954-7706-48BF-B137-24D58DD0646C}"/>
                </a:ext>
              </a:extLst>
            </p:cNvPr>
            <p:cNvSpPr/>
            <p:nvPr/>
          </p:nvSpPr>
          <p:spPr>
            <a:xfrm>
              <a:off x="778978" y="1147970"/>
              <a:ext cx="7276688" cy="959126"/>
            </a:xfrm>
            <a:prstGeom prst="roundRect">
              <a:avLst>
                <a:gd name="adj" fmla="val 1304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DFCE49C-6E26-4878-85F2-D06C66A13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515" y="1182754"/>
              <a:ext cx="7181525" cy="884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738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环同态核练习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28424BC-7418-475C-9004-E54EF8081640}"/>
              </a:ext>
            </a:extLst>
          </p:cNvPr>
          <p:cNvGrpSpPr/>
          <p:nvPr/>
        </p:nvGrpSpPr>
        <p:grpSpPr>
          <a:xfrm>
            <a:off x="834884" y="729291"/>
            <a:ext cx="7474226" cy="1083365"/>
            <a:chOff x="839857" y="1088335"/>
            <a:chExt cx="7474226" cy="10833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102B18E-A76C-4646-8608-00D226CD8879}"/>
                </a:ext>
              </a:extLst>
            </p:cNvPr>
            <p:cNvSpPr/>
            <p:nvPr/>
          </p:nvSpPr>
          <p:spPr>
            <a:xfrm>
              <a:off x="839857" y="1088335"/>
              <a:ext cx="7474226" cy="1083365"/>
            </a:xfrm>
            <a:prstGeom prst="roundRect">
              <a:avLst>
                <a:gd name="adj" fmla="val 1162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11163D5-8E4C-4446-8053-FC587F5E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935" y="1140157"/>
              <a:ext cx="7386003" cy="984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8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环同态核练习解答（一）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28424BC-7418-475C-9004-E54EF8081640}"/>
              </a:ext>
            </a:extLst>
          </p:cNvPr>
          <p:cNvGrpSpPr/>
          <p:nvPr/>
        </p:nvGrpSpPr>
        <p:grpSpPr>
          <a:xfrm>
            <a:off x="834884" y="729291"/>
            <a:ext cx="7474226" cy="1083365"/>
            <a:chOff x="839857" y="1088335"/>
            <a:chExt cx="7474226" cy="10833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102B18E-A76C-4646-8608-00D226CD8879}"/>
                </a:ext>
              </a:extLst>
            </p:cNvPr>
            <p:cNvSpPr/>
            <p:nvPr/>
          </p:nvSpPr>
          <p:spPr>
            <a:xfrm>
              <a:off x="839857" y="1088335"/>
              <a:ext cx="7474226" cy="1083365"/>
            </a:xfrm>
            <a:prstGeom prst="roundRect">
              <a:avLst>
                <a:gd name="adj" fmla="val 1162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11163D5-8E4C-4446-8053-FC587F5E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935" y="1140157"/>
              <a:ext cx="7386003" cy="984801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FC7E0D5-1319-426D-B1A8-22BCBD538E43}"/>
              </a:ext>
            </a:extLst>
          </p:cNvPr>
          <p:cNvGrpSpPr/>
          <p:nvPr/>
        </p:nvGrpSpPr>
        <p:grpSpPr>
          <a:xfrm>
            <a:off x="834884" y="1982857"/>
            <a:ext cx="7474226" cy="2668656"/>
            <a:chOff x="834884" y="1982857"/>
            <a:chExt cx="7474226" cy="266865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789D558-DCA2-4C61-9112-347DE99971A8}"/>
                </a:ext>
              </a:extLst>
            </p:cNvPr>
            <p:cNvSpPr/>
            <p:nvPr/>
          </p:nvSpPr>
          <p:spPr>
            <a:xfrm>
              <a:off x="834884" y="1982857"/>
              <a:ext cx="7474226" cy="2668656"/>
            </a:xfrm>
            <a:prstGeom prst="roundRect">
              <a:avLst>
                <a:gd name="adj" fmla="val 343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8833FA5-1604-470C-B8B3-6E0D42A99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995" y="2032649"/>
              <a:ext cx="7386003" cy="2576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541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环同态核练习解答（二）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28424BC-7418-475C-9004-E54EF8081640}"/>
              </a:ext>
            </a:extLst>
          </p:cNvPr>
          <p:cNvGrpSpPr/>
          <p:nvPr/>
        </p:nvGrpSpPr>
        <p:grpSpPr>
          <a:xfrm>
            <a:off x="834884" y="729291"/>
            <a:ext cx="7474226" cy="1083365"/>
            <a:chOff x="839857" y="1088335"/>
            <a:chExt cx="7474226" cy="10833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102B18E-A76C-4646-8608-00D226CD8879}"/>
                </a:ext>
              </a:extLst>
            </p:cNvPr>
            <p:cNvSpPr/>
            <p:nvPr/>
          </p:nvSpPr>
          <p:spPr>
            <a:xfrm>
              <a:off x="839857" y="1088335"/>
              <a:ext cx="7474226" cy="1083365"/>
            </a:xfrm>
            <a:prstGeom prst="roundRect">
              <a:avLst>
                <a:gd name="adj" fmla="val 1162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11163D5-8E4C-4446-8053-FC587F5E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935" y="1140157"/>
              <a:ext cx="7386003" cy="984801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0BF02D2-D273-4D82-8F6C-6125CAD546EF}"/>
              </a:ext>
            </a:extLst>
          </p:cNvPr>
          <p:cNvGrpSpPr/>
          <p:nvPr/>
        </p:nvGrpSpPr>
        <p:grpSpPr>
          <a:xfrm>
            <a:off x="834884" y="2089257"/>
            <a:ext cx="7474226" cy="2379530"/>
            <a:chOff x="834884" y="1982857"/>
            <a:chExt cx="7474226" cy="237953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789D558-DCA2-4C61-9112-347DE99971A8}"/>
                </a:ext>
              </a:extLst>
            </p:cNvPr>
            <p:cNvSpPr/>
            <p:nvPr/>
          </p:nvSpPr>
          <p:spPr>
            <a:xfrm>
              <a:off x="834884" y="1982857"/>
              <a:ext cx="7474226" cy="2379530"/>
            </a:xfrm>
            <a:prstGeom prst="roundRect">
              <a:avLst>
                <a:gd name="adj" fmla="val 343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465ED05-381D-414C-89AB-0A9200BAB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962" y="2036272"/>
              <a:ext cx="7386003" cy="2264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6537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环同态基本定理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2335AC-F74F-4B37-8884-990983E9DFD7}"/>
              </a:ext>
            </a:extLst>
          </p:cNvPr>
          <p:cNvGrpSpPr/>
          <p:nvPr/>
        </p:nvGrpSpPr>
        <p:grpSpPr>
          <a:xfrm>
            <a:off x="790161" y="1368736"/>
            <a:ext cx="7568648" cy="2254077"/>
            <a:chOff x="790161" y="1368736"/>
            <a:chExt cx="7568648" cy="225407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473B8CF-DEF9-4522-93CD-A7A929311327}"/>
                </a:ext>
              </a:extLst>
            </p:cNvPr>
            <p:cNvSpPr/>
            <p:nvPr/>
          </p:nvSpPr>
          <p:spPr>
            <a:xfrm>
              <a:off x="790161" y="1368736"/>
              <a:ext cx="7568648" cy="2254077"/>
            </a:xfrm>
            <a:prstGeom prst="roundRect">
              <a:avLst>
                <a:gd name="adj" fmla="val 56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51507BD-A7AF-4926-B36B-892F1D01B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369" y="1411995"/>
              <a:ext cx="7479196" cy="2157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750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环同构的例子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3347F14-3908-45AA-B715-9E99ABC0200F}"/>
              </a:ext>
            </a:extLst>
          </p:cNvPr>
          <p:cNvGrpSpPr/>
          <p:nvPr/>
        </p:nvGrpSpPr>
        <p:grpSpPr>
          <a:xfrm>
            <a:off x="894522" y="1466022"/>
            <a:ext cx="7444408" cy="2211456"/>
            <a:chOff x="894522" y="1466022"/>
            <a:chExt cx="7444408" cy="221145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D4FB6D5-B4EB-4BB6-8394-A9AB746ECBAE}"/>
                </a:ext>
              </a:extLst>
            </p:cNvPr>
            <p:cNvSpPr/>
            <p:nvPr/>
          </p:nvSpPr>
          <p:spPr>
            <a:xfrm>
              <a:off x="894522" y="1466022"/>
              <a:ext cx="7444408" cy="2211456"/>
            </a:xfrm>
            <a:prstGeom prst="roundRect">
              <a:avLst>
                <a:gd name="adj" fmla="val 475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C62774B-5D33-40D7-8153-0F93C8ED3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187" y="1521191"/>
              <a:ext cx="7349987" cy="2111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8847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环的第二同构定理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82AAE9C-5651-4EB3-BB3A-EECFA87CF6E1}"/>
              </a:ext>
            </a:extLst>
          </p:cNvPr>
          <p:cNvGrpSpPr/>
          <p:nvPr/>
        </p:nvGrpSpPr>
        <p:grpSpPr>
          <a:xfrm>
            <a:off x="859735" y="1077286"/>
            <a:ext cx="5978387" cy="716727"/>
            <a:chOff x="859735" y="1077286"/>
            <a:chExt cx="5978387" cy="71672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4B7CAC0-BB82-46D9-87F3-AA4B5C054038}"/>
                </a:ext>
              </a:extLst>
            </p:cNvPr>
            <p:cNvSpPr/>
            <p:nvPr/>
          </p:nvSpPr>
          <p:spPr>
            <a:xfrm>
              <a:off x="859735" y="1077286"/>
              <a:ext cx="5978387" cy="716727"/>
            </a:xfrm>
            <a:prstGeom prst="roundRect">
              <a:avLst>
                <a:gd name="adj" fmla="val 11814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B59AD98-4609-4977-B87D-5424364E3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29" y="1117921"/>
              <a:ext cx="5888935" cy="634365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33AF299-A748-44AB-AFEC-AF83C3C8DFB0}"/>
              </a:ext>
            </a:extLst>
          </p:cNvPr>
          <p:cNvGrpSpPr/>
          <p:nvPr/>
        </p:nvGrpSpPr>
        <p:grpSpPr>
          <a:xfrm>
            <a:off x="859735" y="2102126"/>
            <a:ext cx="7429500" cy="2226365"/>
            <a:chOff x="859735" y="2102126"/>
            <a:chExt cx="7429500" cy="222636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0900912-2690-45D2-8E7C-17E968E1A9A7}"/>
                </a:ext>
              </a:extLst>
            </p:cNvPr>
            <p:cNvSpPr/>
            <p:nvPr/>
          </p:nvSpPr>
          <p:spPr>
            <a:xfrm>
              <a:off x="859735" y="2102126"/>
              <a:ext cx="7429500" cy="2226365"/>
            </a:xfrm>
            <a:prstGeom prst="roundRect">
              <a:avLst>
                <a:gd name="adj" fmla="val 506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E430AF7-60D0-4EA9-8318-23C1AD7D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395" y="2147731"/>
              <a:ext cx="7325143" cy="2140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669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68537" y="1105584"/>
            <a:ext cx="3550298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环同态定义与例子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环的特征与素域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B153C1-8EAA-454F-BDF5-53D2905AB861}"/>
              </a:ext>
            </a:extLst>
          </p:cNvPr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F94CBC-95AA-4476-93E0-83381F86889A}"/>
                </a:ext>
              </a:extLst>
            </p:cNvPr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0EAD3B-2E76-406E-95E1-85371A7E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AD9F053-7C22-4376-962A-0DB53540F9CA}"/>
              </a:ext>
            </a:extLst>
          </p:cNvPr>
          <p:cNvGrpSpPr/>
          <p:nvPr/>
        </p:nvGrpSpPr>
        <p:grpSpPr>
          <a:xfrm>
            <a:off x="914398" y="2107331"/>
            <a:ext cx="7300291" cy="1719234"/>
            <a:chOff x="914398" y="2107331"/>
            <a:chExt cx="7300291" cy="1719234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981F45B-A52B-41B6-A4E8-87528A5DD84E}"/>
                </a:ext>
              </a:extLst>
            </p:cNvPr>
            <p:cNvSpPr/>
            <p:nvPr/>
          </p:nvSpPr>
          <p:spPr>
            <a:xfrm>
              <a:off x="914398" y="2107331"/>
              <a:ext cx="7300291" cy="1719234"/>
            </a:xfrm>
            <a:prstGeom prst="roundRect">
              <a:avLst>
                <a:gd name="adj" fmla="val 68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B49C6C-EEDA-4FDF-8E20-703D44645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384" y="2149549"/>
              <a:ext cx="7223279" cy="1626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736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B153C1-8EAA-454F-BDF5-53D2905AB861}"/>
              </a:ext>
            </a:extLst>
          </p:cNvPr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F94CBC-95AA-4476-93E0-83381F86889A}"/>
                </a:ext>
              </a:extLst>
            </p:cNvPr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0EAD3B-2E76-406E-95E1-85371A7E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EE2D727-3DD5-4117-A6DF-F4C1B8F7553F}"/>
              </a:ext>
            </a:extLst>
          </p:cNvPr>
          <p:cNvGrpSpPr/>
          <p:nvPr/>
        </p:nvGrpSpPr>
        <p:grpSpPr>
          <a:xfrm>
            <a:off x="914398" y="2571750"/>
            <a:ext cx="7300291" cy="1719234"/>
            <a:chOff x="914398" y="2571750"/>
            <a:chExt cx="7300291" cy="1719234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981F45B-A52B-41B6-A4E8-87528A5DD84E}"/>
                </a:ext>
              </a:extLst>
            </p:cNvPr>
            <p:cNvSpPr/>
            <p:nvPr/>
          </p:nvSpPr>
          <p:spPr>
            <a:xfrm>
              <a:off x="914398" y="2571750"/>
              <a:ext cx="7300291" cy="1719234"/>
            </a:xfrm>
            <a:prstGeom prst="roundRect">
              <a:avLst>
                <a:gd name="adj" fmla="val 68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22B6A7E-409F-4271-87DF-50130737A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386" y="2609626"/>
              <a:ext cx="7223279" cy="1643482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46F1ED-5101-43F3-9CC7-3FD3A280D5B3}"/>
              </a:ext>
            </a:extLst>
          </p:cNvPr>
          <p:cNvGrpSpPr/>
          <p:nvPr/>
        </p:nvGrpSpPr>
        <p:grpSpPr>
          <a:xfrm>
            <a:off x="1630017" y="2042011"/>
            <a:ext cx="1987826" cy="262420"/>
            <a:chOff x="1222513" y="2031874"/>
            <a:chExt cx="1987826" cy="26242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2596B7-60D9-4F11-8BE3-C1FA181E5A16}"/>
                </a:ext>
              </a:extLst>
            </p:cNvPr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D69CF4D-EF93-41CB-90A1-1FD9968C0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FBE10F0-E5A7-44DA-BCA8-71D0669C4756}"/>
              </a:ext>
            </a:extLst>
          </p:cNvPr>
          <p:cNvGrpSpPr/>
          <p:nvPr/>
        </p:nvGrpSpPr>
        <p:grpSpPr>
          <a:xfrm>
            <a:off x="4631636" y="1836421"/>
            <a:ext cx="2847560" cy="610875"/>
            <a:chOff x="3334580" y="1839118"/>
            <a:chExt cx="2847560" cy="61087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09A051-5700-4DF4-BEB0-2735455F1275}"/>
                </a:ext>
              </a:extLst>
            </p:cNvPr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8762B0E-879C-4BDE-9E48-D2E9EE37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DCC2432-4037-4D08-80BA-711676ED4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547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B153C1-8EAA-454F-BDF5-53D2905AB861}"/>
              </a:ext>
            </a:extLst>
          </p:cNvPr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F94CBC-95AA-4476-93E0-83381F86889A}"/>
                </a:ext>
              </a:extLst>
            </p:cNvPr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0EAD3B-2E76-406E-95E1-85371A7E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46F1ED-5101-43F3-9CC7-3FD3A280D5B3}"/>
              </a:ext>
            </a:extLst>
          </p:cNvPr>
          <p:cNvGrpSpPr/>
          <p:nvPr/>
        </p:nvGrpSpPr>
        <p:grpSpPr>
          <a:xfrm>
            <a:off x="1630017" y="2042011"/>
            <a:ext cx="1987826" cy="262420"/>
            <a:chOff x="1222513" y="2031874"/>
            <a:chExt cx="1987826" cy="26242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2596B7-60D9-4F11-8BE3-C1FA181E5A16}"/>
                </a:ext>
              </a:extLst>
            </p:cNvPr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D69CF4D-EF93-41CB-90A1-1FD9968C0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FBE10F0-E5A7-44DA-BCA8-71D0669C4756}"/>
              </a:ext>
            </a:extLst>
          </p:cNvPr>
          <p:cNvGrpSpPr/>
          <p:nvPr/>
        </p:nvGrpSpPr>
        <p:grpSpPr>
          <a:xfrm>
            <a:off x="4631636" y="1836421"/>
            <a:ext cx="2847560" cy="610875"/>
            <a:chOff x="3334580" y="1839118"/>
            <a:chExt cx="2847560" cy="61087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09A051-5700-4DF4-BEB0-2735455F1275}"/>
                </a:ext>
              </a:extLst>
            </p:cNvPr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8762B0E-879C-4BDE-9E48-D2E9EE37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DCC2432-4037-4D08-80BA-711676ED4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6435247-1488-414D-9881-6B4EA1B687A2}"/>
              </a:ext>
            </a:extLst>
          </p:cNvPr>
          <p:cNvGrpSpPr/>
          <p:nvPr/>
        </p:nvGrpSpPr>
        <p:grpSpPr>
          <a:xfrm>
            <a:off x="914398" y="2571750"/>
            <a:ext cx="7300291" cy="1473476"/>
            <a:chOff x="914398" y="2571750"/>
            <a:chExt cx="7300291" cy="147347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981F45B-A52B-41B6-A4E8-87528A5DD84E}"/>
                </a:ext>
              </a:extLst>
            </p:cNvPr>
            <p:cNvSpPr/>
            <p:nvPr/>
          </p:nvSpPr>
          <p:spPr>
            <a:xfrm>
              <a:off x="914398" y="2571750"/>
              <a:ext cx="7300291" cy="1473476"/>
            </a:xfrm>
            <a:prstGeom prst="roundRect">
              <a:avLst>
                <a:gd name="adj" fmla="val 68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5911200-52BB-4F06-B02F-42B771262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9191" y="2617491"/>
              <a:ext cx="7223279" cy="1378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173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环的扩张定理（挖补定理）（四）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B153C1-8EAA-454F-BDF5-53D2905AB861}"/>
              </a:ext>
            </a:extLst>
          </p:cNvPr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F94CBC-95AA-4476-93E0-83381F86889A}"/>
                </a:ext>
              </a:extLst>
            </p:cNvPr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0EAD3B-2E76-406E-95E1-85371A7E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46F1ED-5101-43F3-9CC7-3FD3A280D5B3}"/>
              </a:ext>
            </a:extLst>
          </p:cNvPr>
          <p:cNvGrpSpPr/>
          <p:nvPr/>
        </p:nvGrpSpPr>
        <p:grpSpPr>
          <a:xfrm>
            <a:off x="1630017" y="2042011"/>
            <a:ext cx="1987826" cy="262420"/>
            <a:chOff x="1222513" y="2031874"/>
            <a:chExt cx="1987826" cy="26242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2596B7-60D9-4F11-8BE3-C1FA181E5A16}"/>
                </a:ext>
              </a:extLst>
            </p:cNvPr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D69CF4D-EF93-41CB-90A1-1FD9968C0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FBE10F0-E5A7-44DA-BCA8-71D0669C4756}"/>
              </a:ext>
            </a:extLst>
          </p:cNvPr>
          <p:cNvGrpSpPr/>
          <p:nvPr/>
        </p:nvGrpSpPr>
        <p:grpSpPr>
          <a:xfrm>
            <a:off x="4631636" y="1836421"/>
            <a:ext cx="2847560" cy="610875"/>
            <a:chOff x="3334580" y="1839118"/>
            <a:chExt cx="2847560" cy="61087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09A051-5700-4DF4-BEB0-2735455F1275}"/>
                </a:ext>
              </a:extLst>
            </p:cNvPr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8762B0E-879C-4BDE-9E48-D2E9EE37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DCC2432-4037-4D08-80BA-711676ED4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49CB366-EF5D-4173-B1F6-1FB09F78DC4C}"/>
              </a:ext>
            </a:extLst>
          </p:cNvPr>
          <p:cNvGrpSpPr/>
          <p:nvPr/>
        </p:nvGrpSpPr>
        <p:grpSpPr>
          <a:xfrm>
            <a:off x="914398" y="2571750"/>
            <a:ext cx="7300291" cy="2228850"/>
            <a:chOff x="914398" y="2571750"/>
            <a:chExt cx="7300291" cy="222885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981F45B-A52B-41B6-A4E8-87528A5DD84E}"/>
                </a:ext>
              </a:extLst>
            </p:cNvPr>
            <p:cNvSpPr/>
            <p:nvPr/>
          </p:nvSpPr>
          <p:spPr>
            <a:xfrm>
              <a:off x="914398" y="2571750"/>
              <a:ext cx="7300291" cy="2228850"/>
            </a:xfrm>
            <a:prstGeom prst="roundRect">
              <a:avLst>
                <a:gd name="adj" fmla="val 46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DD7CD9D-A7C7-49BC-A5AF-CFB2590D2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386" y="2613422"/>
              <a:ext cx="7223279" cy="2153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0688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981F45B-A52B-41B6-A4E8-87528A5DD84E}"/>
              </a:ext>
            </a:extLst>
          </p:cNvPr>
          <p:cNvSpPr/>
          <p:nvPr/>
        </p:nvSpPr>
        <p:spPr>
          <a:xfrm>
            <a:off x="914398" y="2571750"/>
            <a:ext cx="7300291" cy="1528141"/>
          </a:xfrm>
          <a:prstGeom prst="roundRect">
            <a:avLst>
              <a:gd name="adj" fmla="val 4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环的扩张定理（挖补定理）（五）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B153C1-8EAA-454F-BDF5-53D2905AB861}"/>
              </a:ext>
            </a:extLst>
          </p:cNvPr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F94CBC-95AA-4476-93E0-83381F86889A}"/>
                </a:ext>
              </a:extLst>
            </p:cNvPr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0EAD3B-2E76-406E-95E1-85371A7E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46F1ED-5101-43F3-9CC7-3FD3A280D5B3}"/>
              </a:ext>
            </a:extLst>
          </p:cNvPr>
          <p:cNvGrpSpPr/>
          <p:nvPr/>
        </p:nvGrpSpPr>
        <p:grpSpPr>
          <a:xfrm>
            <a:off x="1630017" y="2042011"/>
            <a:ext cx="1987826" cy="262420"/>
            <a:chOff x="1222513" y="2031874"/>
            <a:chExt cx="1987826" cy="26242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2596B7-60D9-4F11-8BE3-C1FA181E5A16}"/>
                </a:ext>
              </a:extLst>
            </p:cNvPr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D69CF4D-EF93-41CB-90A1-1FD9968C0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FBE10F0-E5A7-44DA-BCA8-71D0669C4756}"/>
              </a:ext>
            </a:extLst>
          </p:cNvPr>
          <p:cNvGrpSpPr/>
          <p:nvPr/>
        </p:nvGrpSpPr>
        <p:grpSpPr>
          <a:xfrm>
            <a:off x="4631636" y="1836421"/>
            <a:ext cx="2847560" cy="610875"/>
            <a:chOff x="3334580" y="1839118"/>
            <a:chExt cx="2847560" cy="61087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309A051-5700-4DF4-BEB0-2735455F1275}"/>
                </a:ext>
              </a:extLst>
            </p:cNvPr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8762B0E-879C-4BDE-9E48-D2E9EE37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DCC2432-4037-4D08-80BA-711676ED4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59428FB-6CA5-49AC-AE2F-9F800AF45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86" y="2625239"/>
            <a:ext cx="7223279" cy="1427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2F35DF7-20B7-4095-B840-5A435F3A14C0}"/>
                  </a:ext>
                </a:extLst>
              </p:cNvPr>
              <p:cNvSpPr txBox="1"/>
              <p:nvPr/>
            </p:nvSpPr>
            <p:spPr>
              <a:xfrm>
                <a:off x="914398" y="4283765"/>
                <a:ext cx="7341279" cy="276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存在单同态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，意味着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的子环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𝝍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同构，上面定理说就存在与环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同构，且包含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为子环的环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2F35DF7-20B7-4095-B840-5A435F3A1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4283765"/>
                <a:ext cx="7341279" cy="276999"/>
              </a:xfrm>
              <a:prstGeom prst="rect">
                <a:avLst/>
              </a:prstGeom>
              <a:blipFill>
                <a:blip r:embed="rId7"/>
                <a:stretch>
                  <a:fillRect t="-2222" r="-207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880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环的扩张定理（挖补定理）（六）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B153C1-8EAA-454F-BDF5-53D2905AB861}"/>
              </a:ext>
            </a:extLst>
          </p:cNvPr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F94CBC-95AA-4476-93E0-83381F86889A}"/>
                </a:ext>
              </a:extLst>
            </p:cNvPr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0EAD3B-2E76-406E-95E1-85371A7E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3D4F29-CC7D-411D-810C-8B37BCC09DBE}"/>
                  </a:ext>
                </a:extLst>
              </p:cNvPr>
              <p:cNvSpPr txBox="1"/>
              <p:nvPr/>
            </p:nvSpPr>
            <p:spPr>
              <a:xfrm>
                <a:off x="952904" y="2648606"/>
                <a:ext cx="7223280" cy="19221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也就是说，若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的某个子环同构，就可以将其扩张为与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同构的环，这是后面扩张域的一种重要方法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这种扩张通过将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中的子环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挖掉，然后补上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的元素而得到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的两个元素，如果都在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中，就做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的运算，如果都不在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中，就做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中的运算，如果一个在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中，一个在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中，就将</a:t>
                </a:r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映射到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中，再做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的运算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如果运算结果是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中元素的像，就映射回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的元素，或者运算结果就是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中的元素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3D4F29-CC7D-411D-810C-8B37BCC09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4" y="2648606"/>
                <a:ext cx="7223280" cy="1922129"/>
              </a:xfrm>
              <a:prstGeom prst="rect">
                <a:avLst/>
              </a:prstGeom>
              <a:blipFill>
                <a:blip r:embed="rId3"/>
                <a:stretch>
                  <a:fillRect l="-422" b="-1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811C0A-7B79-4AE0-9533-D8D1BA888B37}"/>
              </a:ext>
            </a:extLst>
          </p:cNvPr>
          <p:cNvGrpSpPr/>
          <p:nvPr/>
        </p:nvGrpSpPr>
        <p:grpSpPr>
          <a:xfrm>
            <a:off x="952904" y="2053668"/>
            <a:ext cx="1987826" cy="262420"/>
            <a:chOff x="1222513" y="2031874"/>
            <a:chExt cx="1987826" cy="26242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DC71DFB-9FEF-4042-BC23-3AD6D91A2AB3}"/>
                </a:ext>
              </a:extLst>
            </p:cNvPr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8DEF92E-5536-4AB7-8F82-42456D135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788A47-F910-4C1C-95CC-A4FA5F5D9EF5}"/>
              </a:ext>
            </a:extLst>
          </p:cNvPr>
          <p:cNvGrpSpPr/>
          <p:nvPr/>
        </p:nvGrpSpPr>
        <p:grpSpPr>
          <a:xfrm>
            <a:off x="3222461" y="1884019"/>
            <a:ext cx="2847560" cy="610875"/>
            <a:chOff x="3334580" y="1839118"/>
            <a:chExt cx="2847560" cy="61087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FF36288-EC41-4D53-9785-0DFCD2E15ADE}"/>
                </a:ext>
              </a:extLst>
            </p:cNvPr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CB55AB3-ED03-41B3-B5A8-EC22EE7A0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187D2142-183D-407B-8781-5C92DFA41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314F426-41A5-492B-9517-B83FDF128E45}"/>
              </a:ext>
            </a:extLst>
          </p:cNvPr>
          <p:cNvGrpSpPr/>
          <p:nvPr/>
        </p:nvGrpSpPr>
        <p:grpSpPr>
          <a:xfrm>
            <a:off x="6351752" y="1909421"/>
            <a:ext cx="1839344" cy="550914"/>
            <a:chOff x="6420186" y="1943980"/>
            <a:chExt cx="1839344" cy="55091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CEED6DC-DEE4-4AE3-BDDB-6F7EA6FFAA2B}"/>
                </a:ext>
              </a:extLst>
            </p:cNvPr>
            <p:cNvSpPr/>
            <p:nvPr/>
          </p:nvSpPr>
          <p:spPr>
            <a:xfrm>
              <a:off x="6420186" y="1943980"/>
              <a:ext cx="1839344" cy="5509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59B6055-6AA0-4DC6-AFD7-459C84C9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66322" y="1970412"/>
              <a:ext cx="1758417" cy="5053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1662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环的扩张例子（一）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417691-12E7-4891-B72B-216756E200B2}"/>
              </a:ext>
            </a:extLst>
          </p:cNvPr>
          <p:cNvGrpSpPr/>
          <p:nvPr/>
        </p:nvGrpSpPr>
        <p:grpSpPr>
          <a:xfrm>
            <a:off x="983974" y="1565413"/>
            <a:ext cx="7176052" cy="2937013"/>
            <a:chOff x="983974" y="1565413"/>
            <a:chExt cx="7176052" cy="293701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C9EB8F-648D-471F-9A4A-5513B455E802}"/>
                </a:ext>
              </a:extLst>
            </p:cNvPr>
            <p:cNvSpPr/>
            <p:nvPr/>
          </p:nvSpPr>
          <p:spPr>
            <a:xfrm>
              <a:off x="983974" y="1565413"/>
              <a:ext cx="7176052" cy="2937013"/>
            </a:xfrm>
            <a:prstGeom prst="roundRect">
              <a:avLst>
                <a:gd name="adj" fmla="val 33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819231C-14D2-4ED0-A8A2-F5FB71529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1182" y="1606234"/>
              <a:ext cx="7081630" cy="285068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DA1D2C-A2FD-48BD-B791-C10AA826F080}"/>
                  </a:ext>
                </a:extLst>
              </p:cNvPr>
              <p:cNvSpPr txBox="1"/>
              <p:nvPr/>
            </p:nvSpPr>
            <p:spPr>
              <a:xfrm>
                <a:off x="983974" y="936932"/>
                <a:ext cx="7176052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是一个没有单位元的环，则存在一个有单位元的环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的子环。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DA1D2C-A2FD-48BD-B791-C10AA826F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74" y="936932"/>
                <a:ext cx="7176052" cy="338554"/>
              </a:xfrm>
              <a:prstGeom prst="rect">
                <a:avLst/>
              </a:prstGeom>
              <a:blipFill>
                <a:blip r:embed="rId3"/>
                <a:stretch>
                  <a:fillRect l="-424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7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环的扩张例子（二）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DA1D2C-A2FD-48BD-B791-C10AA826F080}"/>
                  </a:ext>
                </a:extLst>
              </p:cNvPr>
              <p:cNvSpPr txBox="1"/>
              <p:nvPr/>
            </p:nvSpPr>
            <p:spPr>
              <a:xfrm>
                <a:off x="983974" y="936932"/>
                <a:ext cx="7176052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是一个没有单位元的环，则存在一个有单位元的环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的子环。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DA1D2C-A2FD-48BD-B791-C10AA826F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74" y="936932"/>
                <a:ext cx="7176052" cy="338554"/>
              </a:xfrm>
              <a:prstGeom prst="rect">
                <a:avLst/>
              </a:prstGeom>
              <a:blipFill>
                <a:blip r:embed="rId2"/>
                <a:stretch>
                  <a:fillRect l="-424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B9E5C36A-D932-4F62-8B86-362AEC980851}"/>
              </a:ext>
            </a:extLst>
          </p:cNvPr>
          <p:cNvGrpSpPr/>
          <p:nvPr/>
        </p:nvGrpSpPr>
        <p:grpSpPr>
          <a:xfrm>
            <a:off x="983974" y="1451113"/>
            <a:ext cx="7176052" cy="3195430"/>
            <a:chOff x="983974" y="1565413"/>
            <a:chExt cx="7176052" cy="319543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C9EB8F-648D-471F-9A4A-5513B455E802}"/>
                </a:ext>
              </a:extLst>
            </p:cNvPr>
            <p:cNvSpPr/>
            <p:nvPr/>
          </p:nvSpPr>
          <p:spPr>
            <a:xfrm>
              <a:off x="983974" y="1565413"/>
              <a:ext cx="7176052" cy="3195430"/>
            </a:xfrm>
            <a:prstGeom prst="roundRect">
              <a:avLst>
                <a:gd name="adj" fmla="val 33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000D685-1EAA-4683-A819-B94C7D5CA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151" y="1617383"/>
              <a:ext cx="7071692" cy="3090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158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68537" y="1105584"/>
            <a:ext cx="3550298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环同态基本定理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环的特征与素域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97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环的特征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5D66274-CE52-4326-A81D-92BE703A982A}"/>
                  </a:ext>
                </a:extLst>
              </p:cNvPr>
              <p:cNvSpPr txBox="1"/>
              <p:nvPr/>
            </p:nvSpPr>
            <p:spPr>
              <a:xfrm>
                <a:off x="872774" y="874644"/>
                <a:ext cx="7398446" cy="6849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是环。若存在最小正整数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使得对所有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特征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。如果不存在这样的正整数，则称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的特征为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的特征记为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𝐂𝐡𝐚𝐫</m:t>
                    </m:r>
                    <m:r>
                      <a:rPr lang="en-US" altLang="zh-CN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5D66274-CE52-4326-A81D-92BE703A9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4" y="874644"/>
                <a:ext cx="7398446" cy="684996"/>
              </a:xfrm>
              <a:prstGeom prst="rect">
                <a:avLst/>
              </a:prstGeom>
              <a:blipFill>
                <a:blip r:embed="rId2"/>
                <a:stretch>
                  <a:fillRect l="-412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762A1D8-A1D2-4B2C-BE4D-6F0E5A62841F}"/>
                  </a:ext>
                </a:extLst>
              </p:cNvPr>
              <p:cNvSpPr txBox="1"/>
              <p:nvPr/>
            </p:nvSpPr>
            <p:spPr>
              <a:xfrm>
                <a:off x="872774" y="1888435"/>
                <a:ext cx="5557843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数域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的特征都是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，而模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的特征是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762A1D8-A1D2-4B2C-BE4D-6F0E5A62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4" y="1888435"/>
                <a:ext cx="5557843" cy="338554"/>
              </a:xfrm>
              <a:prstGeom prst="rect">
                <a:avLst/>
              </a:prstGeom>
              <a:blipFill>
                <a:blip r:embed="rId3"/>
                <a:stretch>
                  <a:fillRect l="-548" t="-5455" r="-4276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EEE76A-D392-4044-8764-86F832BE7284}"/>
                  </a:ext>
                </a:extLst>
              </p:cNvPr>
              <p:cNvSpPr txBox="1"/>
              <p:nvPr/>
            </p:nvSpPr>
            <p:spPr>
              <a:xfrm>
                <a:off x="872774" y="2571750"/>
                <a:ext cx="7177922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的环。若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关于加法的阶为无穷大，则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𝐂𝐡𝐚𝐫</m:t>
                    </m:r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，否则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𝐂𝐡𝐚𝐫</m:t>
                    </m:r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在环的加群中的阶。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EEE76A-D392-4044-8764-86F832BE7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4" y="2571750"/>
                <a:ext cx="7177922" cy="684996"/>
              </a:xfrm>
              <a:prstGeom prst="rect">
                <a:avLst/>
              </a:prstGeom>
              <a:blipFill>
                <a:blip r:embed="rId4"/>
                <a:stretch>
                  <a:fillRect l="-424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CDE326C-CF8C-4AE0-B8E1-3EF6A2D4A3FA}"/>
                  </a:ext>
                </a:extLst>
              </p:cNvPr>
              <p:cNvSpPr txBox="1"/>
              <p:nvPr/>
            </p:nvSpPr>
            <p:spPr>
              <a:xfrm>
                <a:off x="872774" y="3523422"/>
                <a:ext cx="7177922" cy="6401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zh-CN" altLang="en-US" sz="1600" b="1">
                    <a:solidFill>
                      <a:srgbClr val="002060"/>
                    </a:solidFill>
                  </a:rPr>
                  <a:t>证明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 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的加法的阶为无穷大，则不存在正整数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𝐂𝐡𝐚𝐫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，否则，若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，从而对任意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𝒏𝒆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CDE326C-CF8C-4AE0-B8E1-3EF6A2D4A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4" y="3523422"/>
                <a:ext cx="7177922" cy="640112"/>
              </a:xfrm>
              <a:prstGeom prst="rect">
                <a:avLst/>
              </a:prstGeom>
              <a:blipFill>
                <a:blip r:embed="rId5"/>
                <a:stretch>
                  <a:fillRect l="-424" r="-3226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A2291F3-66C9-48CA-ADC1-A5C23B01230A}"/>
              </a:ext>
            </a:extLst>
          </p:cNvPr>
          <p:cNvGrpSpPr/>
          <p:nvPr/>
        </p:nvGrpSpPr>
        <p:grpSpPr>
          <a:xfrm>
            <a:off x="871537" y="1269310"/>
            <a:ext cx="7400925" cy="2009775"/>
            <a:chOff x="871538" y="1438275"/>
            <a:chExt cx="7400925" cy="200977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3018F25-B77A-4FE9-891B-2EE8573D6EEC}"/>
                </a:ext>
              </a:extLst>
            </p:cNvPr>
            <p:cNvSpPr/>
            <p:nvPr/>
          </p:nvSpPr>
          <p:spPr>
            <a:xfrm>
              <a:off x="871538" y="1438275"/>
              <a:ext cx="7400925" cy="2009775"/>
            </a:xfrm>
            <a:prstGeom prst="roundRect">
              <a:avLst>
                <a:gd name="adj" fmla="val 518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945DA7C-7AB9-45B1-900E-1BCAD9189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989" y="1485384"/>
              <a:ext cx="7323956" cy="1913885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184A286-31B2-4763-ABC1-F2C34327BED9}"/>
              </a:ext>
            </a:extLst>
          </p:cNvPr>
          <p:cNvSpPr txBox="1"/>
          <p:nvPr/>
        </p:nvSpPr>
        <p:spPr>
          <a:xfrm>
            <a:off x="914988" y="3637722"/>
            <a:ext cx="51385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环的同态就是与环的加法与乘法都可交换的函数</a:t>
            </a:r>
          </a:p>
        </p:txBody>
      </p:sp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整环的特征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B16946F-8465-45C3-8C05-0D684B4EFB43}"/>
                  </a:ext>
                </a:extLst>
              </p:cNvPr>
              <p:cNvSpPr txBox="1"/>
              <p:nvPr/>
            </p:nvSpPr>
            <p:spPr>
              <a:xfrm>
                <a:off x="911915" y="1108088"/>
                <a:ext cx="674370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整环的特征是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或是一个素数，进而域的特征也只能是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或是素数。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B16946F-8465-45C3-8C05-0D684B4EF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5" y="1108088"/>
                <a:ext cx="6743700" cy="369332"/>
              </a:xfrm>
              <a:prstGeom prst="rect">
                <a:avLst/>
              </a:prstGeom>
              <a:blipFill>
                <a:blip r:embed="rId2"/>
                <a:stretch>
                  <a:fillRect l="-814" t="-10000" r="-406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2376DB2E-08AF-4D1B-9A7B-ED9EC187C01D}"/>
              </a:ext>
            </a:extLst>
          </p:cNvPr>
          <p:cNvGrpSpPr/>
          <p:nvPr/>
        </p:nvGrpSpPr>
        <p:grpSpPr>
          <a:xfrm>
            <a:off x="911915" y="2002735"/>
            <a:ext cx="7320169" cy="1639956"/>
            <a:chOff x="894522" y="2002735"/>
            <a:chExt cx="7320169" cy="163995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9DE449D-B7D9-44F1-B936-DCDC4EFA9C78}"/>
                </a:ext>
              </a:extLst>
            </p:cNvPr>
            <p:cNvSpPr/>
            <p:nvPr/>
          </p:nvSpPr>
          <p:spPr>
            <a:xfrm>
              <a:off x="894522" y="2002735"/>
              <a:ext cx="7320169" cy="1639956"/>
            </a:xfrm>
            <a:prstGeom prst="roundRect">
              <a:avLst>
                <a:gd name="adj" fmla="val 60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2F9BFBD-C61A-4CFA-92E1-6E9802348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791" y="2035739"/>
              <a:ext cx="7250597" cy="1565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38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素域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8BF8DB-D306-469D-A2DB-BDA441CDE4E6}"/>
                  </a:ext>
                </a:extLst>
              </p:cNvPr>
              <p:cNvSpPr txBox="1"/>
              <p:nvPr/>
            </p:nvSpPr>
            <p:spPr>
              <a:xfrm>
                <a:off x="1157906" y="840561"/>
                <a:ext cx="6828182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的环，定义函数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的同态。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08BF8DB-D306-469D-A2DB-BDA441CD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06" y="840561"/>
                <a:ext cx="6828182" cy="684996"/>
              </a:xfrm>
              <a:prstGeom prst="rect">
                <a:avLst/>
              </a:prstGeom>
              <a:blipFill>
                <a:blip r:embed="rId2"/>
                <a:stretch>
                  <a:fillRect l="-536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D2E05A-FF4E-43BA-89C3-2B0B52CE3A53}"/>
                  </a:ext>
                </a:extLst>
              </p:cNvPr>
              <p:cNvSpPr txBox="1"/>
              <p:nvPr/>
            </p:nvSpPr>
            <p:spPr>
              <a:xfrm>
                <a:off x="1157905" y="1678507"/>
                <a:ext cx="5595733" cy="9848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推论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的环。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的特征为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包含一个与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同构的子环；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的特征为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包含一个与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同构的子环。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D2E05A-FF4E-43BA-89C3-2B0B52CE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05" y="1678507"/>
                <a:ext cx="5595733" cy="984885"/>
              </a:xfrm>
              <a:prstGeom prst="rect">
                <a:avLst/>
              </a:prstGeom>
              <a:blipFill>
                <a:blip r:embed="rId3"/>
                <a:stretch>
                  <a:fillRect l="-654" t="-1852"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9D1B51-9D0B-4DBF-8E86-676874205EA9}"/>
                  </a:ext>
                </a:extLst>
              </p:cNvPr>
              <p:cNvSpPr txBox="1"/>
              <p:nvPr/>
            </p:nvSpPr>
            <p:spPr>
              <a:xfrm>
                <a:off x="1157906" y="2816342"/>
                <a:ext cx="6649281" cy="10069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推论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是域。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的特征为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包含一个与有理数域同构的子域；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的特征是素数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包含一个与模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同构的子域。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9D1B51-9D0B-4DBF-8E86-676874205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06" y="2816342"/>
                <a:ext cx="6649281" cy="1006942"/>
              </a:xfrm>
              <a:prstGeom prst="rect">
                <a:avLst/>
              </a:prstGeom>
              <a:blipFill>
                <a:blip r:embed="rId4"/>
                <a:stretch>
                  <a:fillRect l="-550" t="-1818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509486-AE2B-46C1-BEF0-8305C213A299}"/>
                  </a:ext>
                </a:extLst>
              </p:cNvPr>
              <p:cNvSpPr txBox="1"/>
              <p:nvPr/>
            </p:nvSpPr>
            <p:spPr>
              <a:xfrm>
                <a:off x="1157905" y="4133662"/>
                <a:ext cx="5098774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若域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不包含任何真子域，则称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素域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(prime field)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509486-AE2B-46C1-BEF0-8305C213A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05" y="4133662"/>
                <a:ext cx="5098774" cy="338554"/>
              </a:xfrm>
              <a:prstGeom prst="rect">
                <a:avLst/>
              </a:prstGeom>
              <a:blipFill>
                <a:blip r:embed="rId5"/>
                <a:stretch>
                  <a:fillRect l="-718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91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环的特征练习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59F565-F42D-47A7-9D6E-747FC7A18815}"/>
              </a:ext>
            </a:extLst>
          </p:cNvPr>
          <p:cNvGrpSpPr/>
          <p:nvPr/>
        </p:nvGrpSpPr>
        <p:grpSpPr>
          <a:xfrm>
            <a:off x="1072123" y="853880"/>
            <a:ext cx="6987209" cy="357808"/>
            <a:chOff x="1063487" y="1033670"/>
            <a:chExt cx="6987209" cy="35780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336308F-15CB-49C4-A099-806F1B450041}"/>
                </a:ext>
              </a:extLst>
            </p:cNvPr>
            <p:cNvSpPr/>
            <p:nvPr/>
          </p:nvSpPr>
          <p:spPr>
            <a:xfrm>
              <a:off x="1063487" y="1033670"/>
              <a:ext cx="6987209" cy="3578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F2A54B8-4AB4-430C-B2F9-CDEDD8792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330" y="1071597"/>
              <a:ext cx="6937513" cy="289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88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环的特征练习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59F565-F42D-47A7-9D6E-747FC7A18815}"/>
              </a:ext>
            </a:extLst>
          </p:cNvPr>
          <p:cNvGrpSpPr/>
          <p:nvPr/>
        </p:nvGrpSpPr>
        <p:grpSpPr>
          <a:xfrm>
            <a:off x="1078395" y="791027"/>
            <a:ext cx="6987209" cy="357808"/>
            <a:chOff x="1063487" y="1033670"/>
            <a:chExt cx="6987209" cy="35780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336308F-15CB-49C4-A099-806F1B450041}"/>
                </a:ext>
              </a:extLst>
            </p:cNvPr>
            <p:cNvSpPr/>
            <p:nvPr/>
          </p:nvSpPr>
          <p:spPr>
            <a:xfrm>
              <a:off x="1063487" y="1033670"/>
              <a:ext cx="6987209" cy="3578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F2A54B8-4AB4-430C-B2F9-CDEDD8792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330" y="1071597"/>
              <a:ext cx="6937513" cy="289566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EEC90CF-F43A-420D-B848-F656C1219D12}"/>
              </a:ext>
            </a:extLst>
          </p:cNvPr>
          <p:cNvGrpSpPr/>
          <p:nvPr/>
        </p:nvGrpSpPr>
        <p:grpSpPr>
          <a:xfrm>
            <a:off x="1037330" y="1259840"/>
            <a:ext cx="7056784" cy="3555999"/>
            <a:chOff x="1037330" y="1259840"/>
            <a:chExt cx="7056784" cy="3555999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AE2BBFD-6F7E-4EC3-99CF-5A656F17FBD9}"/>
                </a:ext>
              </a:extLst>
            </p:cNvPr>
            <p:cNvSpPr/>
            <p:nvPr/>
          </p:nvSpPr>
          <p:spPr>
            <a:xfrm>
              <a:off x="1037330" y="1259840"/>
              <a:ext cx="7056784" cy="3555999"/>
            </a:xfrm>
            <a:prstGeom prst="roundRect">
              <a:avLst>
                <a:gd name="adj" fmla="val 347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67899E1-A236-4713-A135-385E5A70609D}"/>
                </a:ext>
              </a:extLst>
            </p:cNvPr>
            <p:cNvSpPr/>
            <p:nvPr/>
          </p:nvSpPr>
          <p:spPr>
            <a:xfrm>
              <a:off x="1094370" y="1312413"/>
              <a:ext cx="6944143" cy="3464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141458E-8600-4729-A2BE-73C21BE03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5487" y="1312416"/>
              <a:ext cx="6909407" cy="196427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7F480CE-752D-4212-A858-BB9F20E63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3190" y="3332974"/>
              <a:ext cx="6909407" cy="1443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100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981486" y="747677"/>
            <a:ext cx="7181022" cy="213904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环的同态与环的特征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环的同态是环之间与环的加法和乘法运算都交换的函数</a:t>
            </a:r>
            <a:r>
              <a:rPr lang="en-US" altLang="zh-CN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环同态的核是函数值为零元的元素构成的集合，它是环的理想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环同态基本定理表明环关于同态核的商环与环的同态像同构</a:t>
            </a:r>
            <a:r>
              <a:rPr lang="en-US" altLang="zh-CN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环的扩张定理表明可以通过挖补的方法进行扩张，从而具备某些性质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整环的特征只能是素数，素域是不包含任何真子域的域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981486" y="3102156"/>
            <a:ext cx="7181022" cy="1585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熟悉环同态的概念，能判断环之间的函数是否是同态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熟悉环同态核的概念，能给出环关于同态核的商环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了解环的特征和素域的概念，熟记整环和域的特征只能是素数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96222" y="1754799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在线平台练习（环的同态与环的特征部分）！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A2355-D6F6-43B7-B2EC-B55B36A14285}"/>
              </a:ext>
            </a:extLst>
          </p:cNvPr>
          <p:cNvSpPr txBox="1"/>
          <p:nvPr/>
        </p:nvSpPr>
        <p:spPr>
          <a:xfrm>
            <a:off x="796222" y="2856070"/>
            <a:ext cx="73488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3-4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题，习题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3-6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题，第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3D06D0-B483-4F73-9AF5-A8E7D2FB869E}"/>
                  </a:ext>
                </a:extLst>
              </p:cNvPr>
              <p:cNvSpPr txBox="1"/>
              <p:nvPr/>
            </p:nvSpPr>
            <p:spPr>
              <a:xfrm>
                <a:off x="910668" y="923853"/>
                <a:ext cx="7322658" cy="352615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是两个环，定义函数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的零元，则容易验证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是同态，这个同态称为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零同态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(zero homomorphism)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有很自然的满同态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的理想，则很自然地有同态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ba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，这里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ba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所在的等价类，即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。这个同态称为商环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自然同态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(natural morphism)</a:t>
                </a:r>
              </a:p>
              <a:p>
                <a:pPr marL="742950" lvl="1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这是满同态，上面给出的整数环到模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剩余类环就是这样的例子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3D06D0-B483-4F73-9AF5-A8E7D2FB8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68" y="923853"/>
                <a:ext cx="7322658" cy="3526158"/>
              </a:xfrm>
              <a:prstGeom prst="rect">
                <a:avLst/>
              </a:prstGeom>
              <a:blipFill>
                <a:blip r:embed="rId2"/>
                <a:stretch>
                  <a:fillRect l="-499" b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4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环同态保持倍数与幂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9E9EC75-B40A-46B8-8B5D-E51A4A734946}"/>
              </a:ext>
            </a:extLst>
          </p:cNvPr>
          <p:cNvGrpSpPr/>
          <p:nvPr/>
        </p:nvGrpSpPr>
        <p:grpSpPr>
          <a:xfrm>
            <a:off x="906945" y="1166106"/>
            <a:ext cx="7330109" cy="1169589"/>
            <a:chOff x="904456" y="1166105"/>
            <a:chExt cx="7330109" cy="1169589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54303AEA-06CC-4558-B6B8-9811204C8612}"/>
                </a:ext>
              </a:extLst>
            </p:cNvPr>
            <p:cNvSpPr/>
            <p:nvPr/>
          </p:nvSpPr>
          <p:spPr>
            <a:xfrm>
              <a:off x="904456" y="1166105"/>
              <a:ext cx="7330109" cy="1169589"/>
            </a:xfrm>
            <a:prstGeom prst="roundRect">
              <a:avLst>
                <a:gd name="adj" fmla="val 8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47D318C-72B4-45F3-959D-652444F06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453" y="1206252"/>
              <a:ext cx="7239094" cy="1089495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2A82966-557F-4EB3-AA24-05AEED1EFAE0}"/>
              </a:ext>
            </a:extLst>
          </p:cNvPr>
          <p:cNvGrpSpPr/>
          <p:nvPr/>
        </p:nvGrpSpPr>
        <p:grpSpPr>
          <a:xfrm>
            <a:off x="906945" y="2887899"/>
            <a:ext cx="7330109" cy="1089495"/>
            <a:chOff x="909430" y="2782957"/>
            <a:chExt cx="7330109" cy="108949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FA3B23F-84E4-4F69-A0C3-967AF32EC3FC}"/>
                </a:ext>
              </a:extLst>
            </p:cNvPr>
            <p:cNvSpPr/>
            <p:nvPr/>
          </p:nvSpPr>
          <p:spPr>
            <a:xfrm>
              <a:off x="909430" y="2782957"/>
              <a:ext cx="7330109" cy="1089495"/>
            </a:xfrm>
            <a:prstGeom prst="roundRect">
              <a:avLst>
                <a:gd name="adj" fmla="val 8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BC684D9-885E-4D28-B4C1-84F24E9F0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419" y="2818603"/>
              <a:ext cx="7239095" cy="1013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30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环同态与单位（一）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4F75785-17DA-4406-BA10-86FC1A4BACDC}"/>
              </a:ext>
            </a:extLst>
          </p:cNvPr>
          <p:cNvGrpSpPr/>
          <p:nvPr/>
        </p:nvGrpSpPr>
        <p:grpSpPr>
          <a:xfrm>
            <a:off x="961608" y="921263"/>
            <a:ext cx="7220778" cy="1157909"/>
            <a:chOff x="954157" y="1028700"/>
            <a:chExt cx="7220778" cy="115790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8461A2D-9FFE-4428-8D82-0D98F16AB043}"/>
                </a:ext>
              </a:extLst>
            </p:cNvPr>
            <p:cNvSpPr/>
            <p:nvPr/>
          </p:nvSpPr>
          <p:spPr>
            <a:xfrm>
              <a:off x="954157" y="1028700"/>
              <a:ext cx="7220778" cy="1157909"/>
            </a:xfrm>
            <a:prstGeom prst="roundRect">
              <a:avLst>
                <a:gd name="adj" fmla="val 8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D76922F-C94E-4DF6-8B90-A56917002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64" y="1067171"/>
              <a:ext cx="7141266" cy="1079841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9169CC-80B3-4F89-A907-349048C967BD}"/>
              </a:ext>
            </a:extLst>
          </p:cNvPr>
          <p:cNvGrpSpPr/>
          <p:nvPr/>
        </p:nvGrpSpPr>
        <p:grpSpPr>
          <a:xfrm>
            <a:off x="993916" y="2678006"/>
            <a:ext cx="7220778" cy="1382125"/>
            <a:chOff x="993916" y="2678006"/>
            <a:chExt cx="7220778" cy="138212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50D3375-4C0D-4B53-8DBF-50532828F87A}"/>
                </a:ext>
              </a:extLst>
            </p:cNvPr>
            <p:cNvSpPr/>
            <p:nvPr/>
          </p:nvSpPr>
          <p:spPr>
            <a:xfrm>
              <a:off x="993916" y="2678006"/>
              <a:ext cx="7220778" cy="1382125"/>
            </a:xfrm>
            <a:prstGeom prst="roundRect">
              <a:avLst>
                <a:gd name="adj" fmla="val 8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F16D0A4-44D7-443F-BA75-2E185B8D4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638" y="2717766"/>
              <a:ext cx="7141266" cy="1310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2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50D3375-4C0D-4B53-8DBF-50532828F87A}"/>
              </a:ext>
            </a:extLst>
          </p:cNvPr>
          <p:cNvSpPr/>
          <p:nvPr/>
        </p:nvSpPr>
        <p:spPr>
          <a:xfrm>
            <a:off x="961608" y="2242830"/>
            <a:ext cx="7220778" cy="2403713"/>
          </a:xfrm>
          <a:prstGeom prst="roundRect">
            <a:avLst>
              <a:gd name="adj" fmla="val 5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9A5E2A-470B-45A1-A51A-8EEB936D75F9}"/>
              </a:ext>
            </a:extLst>
          </p:cNvPr>
          <p:cNvSpPr/>
          <p:nvPr/>
        </p:nvSpPr>
        <p:spPr>
          <a:xfrm>
            <a:off x="1000487" y="3289724"/>
            <a:ext cx="7141266" cy="1322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环同态与单位（二）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1434D6-830B-4C8A-BF76-AAC5A5B19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64" y="2277621"/>
            <a:ext cx="7141266" cy="10121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1BB077-B18F-4F46-A7B4-20495A09F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87" y="3289724"/>
            <a:ext cx="7141266" cy="1322667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3A78692-3D9E-4ACF-9719-515F6735B5F4}"/>
              </a:ext>
            </a:extLst>
          </p:cNvPr>
          <p:cNvGrpSpPr/>
          <p:nvPr/>
        </p:nvGrpSpPr>
        <p:grpSpPr>
          <a:xfrm>
            <a:off x="961608" y="921263"/>
            <a:ext cx="7220778" cy="1157909"/>
            <a:chOff x="954157" y="1028700"/>
            <a:chExt cx="7220778" cy="115790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553D7F6-846E-4F12-BCA4-3026DFA595A1}"/>
                </a:ext>
              </a:extLst>
            </p:cNvPr>
            <p:cNvSpPr/>
            <p:nvPr/>
          </p:nvSpPr>
          <p:spPr>
            <a:xfrm>
              <a:off x="954157" y="1028700"/>
              <a:ext cx="7220778" cy="1157909"/>
            </a:xfrm>
            <a:prstGeom prst="roundRect">
              <a:avLst>
                <a:gd name="adj" fmla="val 8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19958E6-7825-4A53-972E-CCA6D0A2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1364" y="1067171"/>
              <a:ext cx="7141266" cy="1079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12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剩余类环之间的环同态（一）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8955AE-B540-4CA1-AFBD-C984A9D069AD}"/>
              </a:ext>
            </a:extLst>
          </p:cNvPr>
          <p:cNvGrpSpPr/>
          <p:nvPr/>
        </p:nvGrpSpPr>
        <p:grpSpPr>
          <a:xfrm>
            <a:off x="757855" y="1302026"/>
            <a:ext cx="7628283" cy="3284883"/>
            <a:chOff x="750404" y="1028700"/>
            <a:chExt cx="7628283" cy="3284883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B7CFC6F-9FEB-4A3A-8961-A5EBF6502C9E}"/>
                </a:ext>
              </a:extLst>
            </p:cNvPr>
            <p:cNvSpPr/>
            <p:nvPr/>
          </p:nvSpPr>
          <p:spPr>
            <a:xfrm>
              <a:off x="750404" y="1028700"/>
              <a:ext cx="7628283" cy="3284883"/>
            </a:xfrm>
            <a:prstGeom prst="roundRect">
              <a:avLst>
                <a:gd name="adj" fmla="val 363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E642E89-4AFD-4737-878B-4E62CDDC8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312" y="1081032"/>
              <a:ext cx="7521436" cy="3167866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144FDAA-A09B-4D88-8731-33B04F054298}"/>
              </a:ext>
            </a:extLst>
          </p:cNvPr>
          <p:cNvSpPr txBox="1"/>
          <p:nvPr/>
        </p:nvSpPr>
        <p:spPr>
          <a:xfrm>
            <a:off x="757855" y="774194"/>
            <a:ext cx="406262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明确模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剩余类的元素，及元素之间的关系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287492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2357</Words>
  <Application>Microsoft Office PowerPoint</Application>
  <PresentationFormat>全屏显示(16:9)</PresentationFormat>
  <Paragraphs>286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53</cp:revision>
  <dcterms:created xsi:type="dcterms:W3CDTF">2022-01-01T06:39:40Z</dcterms:created>
  <dcterms:modified xsi:type="dcterms:W3CDTF">2024-05-31T00:36:35Z</dcterms:modified>
</cp:coreProperties>
</file>