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2" r:id="rId3"/>
    <p:sldId id="259" r:id="rId4"/>
    <p:sldId id="257" r:id="rId5"/>
    <p:sldId id="313" r:id="rId6"/>
    <p:sldId id="315" r:id="rId7"/>
    <p:sldId id="314" r:id="rId8"/>
    <p:sldId id="316" r:id="rId9"/>
    <p:sldId id="321" r:id="rId10"/>
    <p:sldId id="322" r:id="rId11"/>
    <p:sldId id="281" r:id="rId12"/>
    <p:sldId id="317" r:id="rId13"/>
    <p:sldId id="325" r:id="rId14"/>
    <p:sldId id="326" r:id="rId15"/>
    <p:sldId id="327" r:id="rId16"/>
    <p:sldId id="328" r:id="rId17"/>
    <p:sldId id="318" r:id="rId18"/>
    <p:sldId id="329" r:id="rId19"/>
    <p:sldId id="323" r:id="rId20"/>
    <p:sldId id="324" r:id="rId21"/>
    <p:sldId id="331" r:id="rId22"/>
    <p:sldId id="319" r:id="rId23"/>
    <p:sldId id="332" r:id="rId24"/>
    <p:sldId id="333" r:id="rId25"/>
    <p:sldId id="334" r:id="rId26"/>
    <p:sldId id="330" r:id="rId27"/>
    <p:sldId id="337" r:id="rId28"/>
    <p:sldId id="338" r:id="rId29"/>
    <p:sldId id="339" r:id="rId30"/>
    <p:sldId id="340" r:id="rId31"/>
    <p:sldId id="272" r:id="rId32"/>
    <p:sldId id="280" r:id="rId33"/>
    <p:sldId id="262"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2024/6/7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第十一讲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素理想与极大理想</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2024</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5</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B9A92CA-67E3-4180-A100-1F6C9367F8E4}"/>
                  </a:ext>
                </a:extLst>
              </p:cNvPr>
              <p:cNvSpPr txBox="1"/>
              <p:nvPr/>
            </p:nvSpPr>
            <p:spPr>
              <a:xfrm>
                <a:off x="1048001" y="1124289"/>
                <a:ext cx="428434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的所有极大理想。</a:t>
                </a:r>
              </a:p>
            </p:txBody>
          </p:sp>
        </mc:Choice>
        <mc:Fallback xmlns="">
          <p:sp>
            <p:nvSpPr>
              <p:cNvPr id="8" name="文本框 7">
                <a:extLst>
                  <a:ext uri="{FF2B5EF4-FFF2-40B4-BE49-F238E27FC236}">
                    <a16:creationId xmlns:a16="http://schemas.microsoft.com/office/drawing/2014/main" id="{AB9A92CA-67E3-4180-A100-1F6C9367F8E4}"/>
                  </a:ext>
                </a:extLst>
              </p:cNvPr>
              <p:cNvSpPr txBox="1">
                <a:spLocks noRot="1" noChangeAspect="1" noMove="1" noResize="1" noEditPoints="1" noAdjustHandles="1" noChangeArrowheads="1" noChangeShapeType="1" noTextEdit="1"/>
              </p:cNvSpPr>
              <p:nvPr/>
            </p:nvSpPr>
            <p:spPr>
              <a:xfrm>
                <a:off x="1048001" y="1124289"/>
                <a:ext cx="4284342" cy="369332"/>
              </a:xfrm>
              <a:prstGeom prst="rect">
                <a:avLst/>
              </a:prstGeom>
              <a:blipFill>
                <a:blip r:embed="rId2"/>
                <a:stretch>
                  <a:fillRect l="-1280" t="-8197" r="-284" b="-2459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3AD3D648-7BAE-4FBA-845B-86B587DB486A}"/>
              </a:ext>
            </a:extLst>
          </p:cNvPr>
          <p:cNvGrpSpPr/>
          <p:nvPr/>
        </p:nvGrpSpPr>
        <p:grpSpPr>
          <a:xfrm>
            <a:off x="1048001" y="1984442"/>
            <a:ext cx="7121964" cy="2082248"/>
            <a:chOff x="1048001" y="1615110"/>
            <a:chExt cx="7121964" cy="2082248"/>
          </a:xfrm>
        </p:grpSpPr>
        <p:sp>
          <p:nvSpPr>
            <p:cNvPr id="4" name="矩形: 圆角 3">
              <a:extLst>
                <a:ext uri="{FF2B5EF4-FFF2-40B4-BE49-F238E27FC236}">
                  <a16:creationId xmlns:a16="http://schemas.microsoft.com/office/drawing/2014/main" id="{0AD9D277-9A1F-44EA-A56E-FDF54554616A}"/>
                </a:ext>
              </a:extLst>
            </p:cNvPr>
            <p:cNvSpPr/>
            <p:nvPr/>
          </p:nvSpPr>
          <p:spPr>
            <a:xfrm>
              <a:off x="1048001" y="1615110"/>
              <a:ext cx="7121964" cy="2082248"/>
            </a:xfrm>
            <a:prstGeom prst="roundRect">
              <a:avLst>
                <a:gd name="adj" fmla="val 3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10355E8B-B34E-4E22-9EBB-77142EE0F81E}"/>
                </a:ext>
              </a:extLst>
            </p:cNvPr>
            <p:cNvPicPr>
              <a:picLocks noChangeAspect="1"/>
            </p:cNvPicPr>
            <p:nvPr/>
          </p:nvPicPr>
          <p:blipFill>
            <a:blip r:embed="rId3"/>
            <a:stretch>
              <a:fillRect/>
            </a:stretch>
          </p:blipFill>
          <p:spPr>
            <a:xfrm>
              <a:off x="1118152" y="1664745"/>
              <a:ext cx="6992757" cy="1980249"/>
            </a:xfrm>
            <a:prstGeom prst="rect">
              <a:avLst/>
            </a:prstGeom>
          </p:spPr>
        </p:pic>
      </p:grpSp>
    </p:spTree>
    <p:extLst>
      <p:ext uri="{BB962C8B-B14F-4D97-AF65-F5344CB8AC3E}">
        <p14:creationId xmlns:p14="http://schemas.microsoft.com/office/powerpoint/2010/main" val="204013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整数环的极大理想</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1FAD3C6-8ED0-4530-B720-ACD9026E0B5A}"/>
                  </a:ext>
                </a:extLst>
              </p:cNvPr>
              <p:cNvSpPr txBox="1"/>
              <p:nvPr/>
            </p:nvSpPr>
            <p:spPr>
              <a:xfrm>
                <a:off x="998883" y="998882"/>
                <a:ext cx="619704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是正整数，</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e>
                    </m:d>
                  </m:oMath>
                </a14:m>
                <a:r>
                  <a:rPr lang="zh-CN" altLang="en-US" b="1">
                    <a:solidFill>
                      <a:schemeClr val="accent2">
                        <a:lumMod val="50000"/>
                      </a:schemeClr>
                    </a:solidFill>
                  </a:rPr>
                  <a:t>是整数环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的极大理想当且仅当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是素数。</a:t>
                </a:r>
              </a:p>
            </p:txBody>
          </p:sp>
        </mc:Choice>
        <mc:Fallback xmlns="">
          <p:sp>
            <p:nvSpPr>
              <p:cNvPr id="2" name="文本框 1">
                <a:extLst>
                  <a:ext uri="{FF2B5EF4-FFF2-40B4-BE49-F238E27FC236}">
                    <a16:creationId xmlns:a16="http://schemas.microsoft.com/office/drawing/2014/main" id="{91FAD3C6-8ED0-4530-B720-ACD9026E0B5A}"/>
                  </a:ext>
                </a:extLst>
              </p:cNvPr>
              <p:cNvSpPr txBox="1">
                <a:spLocks noRot="1" noChangeAspect="1" noMove="1" noResize="1" noEditPoints="1" noAdjustHandles="1" noChangeArrowheads="1" noChangeShapeType="1" noTextEdit="1"/>
              </p:cNvSpPr>
              <p:nvPr/>
            </p:nvSpPr>
            <p:spPr>
              <a:xfrm>
                <a:off x="998883" y="998882"/>
                <a:ext cx="6197047" cy="369332"/>
              </a:xfrm>
              <a:prstGeom prst="rect">
                <a:avLst/>
              </a:prstGeom>
              <a:blipFill>
                <a:blip r:embed="rId2"/>
                <a:stretch>
                  <a:fillRect l="-886" t="-10000" r="-591" b="-2666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3F3A0687-8777-4B15-B2B8-33D4ACB54D6E}"/>
              </a:ext>
            </a:extLst>
          </p:cNvPr>
          <p:cNvGrpSpPr/>
          <p:nvPr/>
        </p:nvGrpSpPr>
        <p:grpSpPr>
          <a:xfrm>
            <a:off x="993910" y="1920008"/>
            <a:ext cx="7156174" cy="1846008"/>
            <a:chOff x="998883" y="1697292"/>
            <a:chExt cx="7156174" cy="1846008"/>
          </a:xfrm>
        </p:grpSpPr>
        <p:sp>
          <p:nvSpPr>
            <p:cNvPr id="5" name="矩形: 圆角 4">
              <a:extLst>
                <a:ext uri="{FF2B5EF4-FFF2-40B4-BE49-F238E27FC236}">
                  <a16:creationId xmlns:a16="http://schemas.microsoft.com/office/drawing/2014/main" id="{883E9E87-0365-4E78-BD32-569E287FC261}"/>
                </a:ext>
              </a:extLst>
            </p:cNvPr>
            <p:cNvSpPr/>
            <p:nvPr/>
          </p:nvSpPr>
          <p:spPr>
            <a:xfrm>
              <a:off x="998883" y="1697292"/>
              <a:ext cx="7156174" cy="1846008"/>
            </a:xfrm>
            <a:prstGeom prst="roundRect">
              <a:avLst>
                <a:gd name="adj" fmla="val 589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EB1EDB50-76EE-4FAE-BD64-911487124A46}"/>
                </a:ext>
              </a:extLst>
            </p:cNvPr>
            <p:cNvPicPr>
              <a:picLocks noChangeAspect="1"/>
            </p:cNvPicPr>
            <p:nvPr/>
          </p:nvPicPr>
          <p:blipFill>
            <a:blip r:embed="rId3"/>
            <a:stretch>
              <a:fillRect/>
            </a:stretch>
          </p:blipFill>
          <p:spPr>
            <a:xfrm>
              <a:off x="1039395" y="1751627"/>
              <a:ext cx="7065210" cy="1739646"/>
            </a:xfrm>
            <a:prstGeom prst="rect">
              <a:avLst/>
            </a:prstGeom>
          </p:spPr>
        </p:pic>
      </p:grpSp>
    </p:spTree>
    <p:extLst>
      <p:ext uri="{BB962C8B-B14F-4D97-AF65-F5344CB8AC3E}">
        <p14:creationId xmlns:p14="http://schemas.microsoft.com/office/powerpoint/2010/main" val="3458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极大理想不一定是素理想</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231D57-57D8-4A04-9608-D84AFF1E8FF4}"/>
                  </a:ext>
                </a:extLst>
              </p:cNvPr>
              <p:cNvSpPr txBox="1"/>
              <p:nvPr/>
            </p:nvSpPr>
            <p:spPr>
              <a:xfrm>
                <a:off x="1068454" y="1175275"/>
                <a:ext cx="630141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的极大理想，但不是素理想。</a:t>
                </a:r>
              </a:p>
            </p:txBody>
          </p:sp>
        </mc:Choice>
        <mc:Fallback xmlns="">
          <p:sp>
            <p:nvSpPr>
              <p:cNvPr id="2" name="文本框 1">
                <a:extLst>
                  <a:ext uri="{FF2B5EF4-FFF2-40B4-BE49-F238E27FC236}">
                    <a16:creationId xmlns:a16="http://schemas.microsoft.com/office/drawing/2014/main" id="{54231D57-57D8-4A04-9608-D84AFF1E8FF4}"/>
                  </a:ext>
                </a:extLst>
              </p:cNvPr>
              <p:cNvSpPr txBox="1">
                <a:spLocks noRot="1" noChangeAspect="1" noMove="1" noResize="1" noEditPoints="1" noAdjustHandles="1" noChangeArrowheads="1" noChangeShapeType="1" noTextEdit="1"/>
              </p:cNvSpPr>
              <p:nvPr/>
            </p:nvSpPr>
            <p:spPr>
              <a:xfrm>
                <a:off x="1068454" y="1175275"/>
                <a:ext cx="6301412" cy="369332"/>
              </a:xfrm>
              <a:prstGeom prst="rect">
                <a:avLst/>
              </a:prstGeom>
              <a:blipFill>
                <a:blip r:embed="rId2"/>
                <a:stretch>
                  <a:fillRect l="-774" t="-10000" r="-87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844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极大理想不一定是素理想</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231D57-57D8-4A04-9608-D84AFF1E8FF4}"/>
                  </a:ext>
                </a:extLst>
              </p:cNvPr>
              <p:cNvSpPr txBox="1"/>
              <p:nvPr/>
            </p:nvSpPr>
            <p:spPr>
              <a:xfrm>
                <a:off x="1068454" y="1175275"/>
                <a:ext cx="630141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的极大理想，但不是素理想。</a:t>
                </a:r>
              </a:p>
            </p:txBody>
          </p:sp>
        </mc:Choice>
        <mc:Fallback xmlns="">
          <p:sp>
            <p:nvSpPr>
              <p:cNvPr id="2" name="文本框 1">
                <a:extLst>
                  <a:ext uri="{FF2B5EF4-FFF2-40B4-BE49-F238E27FC236}">
                    <a16:creationId xmlns:a16="http://schemas.microsoft.com/office/drawing/2014/main" id="{54231D57-57D8-4A04-9608-D84AFF1E8FF4}"/>
                  </a:ext>
                </a:extLst>
              </p:cNvPr>
              <p:cNvSpPr txBox="1">
                <a:spLocks noRot="1" noChangeAspect="1" noMove="1" noResize="1" noEditPoints="1" noAdjustHandles="1" noChangeArrowheads="1" noChangeShapeType="1" noTextEdit="1"/>
              </p:cNvSpPr>
              <p:nvPr/>
            </p:nvSpPr>
            <p:spPr>
              <a:xfrm>
                <a:off x="1068454" y="1175275"/>
                <a:ext cx="6301412" cy="369332"/>
              </a:xfrm>
              <a:prstGeom prst="rect">
                <a:avLst/>
              </a:prstGeom>
              <a:blipFill>
                <a:blip r:embed="rId2"/>
                <a:stretch>
                  <a:fillRect l="-774" t="-10000" r="-870" b="-2666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F8971405-19D2-48F0-A907-C5E594FCE1C0}"/>
              </a:ext>
            </a:extLst>
          </p:cNvPr>
          <p:cNvGrpSpPr/>
          <p:nvPr/>
        </p:nvGrpSpPr>
        <p:grpSpPr>
          <a:xfrm>
            <a:off x="1068454" y="2272855"/>
            <a:ext cx="7007092" cy="1073426"/>
            <a:chOff x="1068454" y="2027583"/>
            <a:chExt cx="7007092" cy="1073426"/>
          </a:xfrm>
        </p:grpSpPr>
        <p:sp>
          <p:nvSpPr>
            <p:cNvPr id="5" name="矩形: 圆角 4">
              <a:extLst>
                <a:ext uri="{FF2B5EF4-FFF2-40B4-BE49-F238E27FC236}">
                  <a16:creationId xmlns:a16="http://schemas.microsoft.com/office/drawing/2014/main" id="{3EAEEA73-2BA5-491E-B36B-FBC57C450365}"/>
                </a:ext>
              </a:extLst>
            </p:cNvPr>
            <p:cNvSpPr/>
            <p:nvPr/>
          </p:nvSpPr>
          <p:spPr>
            <a:xfrm>
              <a:off x="1068454" y="2027583"/>
              <a:ext cx="7007092" cy="1073426"/>
            </a:xfrm>
            <a:prstGeom prst="roundRect">
              <a:avLst>
                <a:gd name="adj" fmla="val 1157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17877306-E15B-460F-8940-A40A1A76801E}"/>
                </a:ext>
              </a:extLst>
            </p:cNvPr>
            <p:cNvPicPr>
              <a:picLocks noChangeAspect="1"/>
            </p:cNvPicPr>
            <p:nvPr/>
          </p:nvPicPr>
          <p:blipFill>
            <a:blip r:embed="rId3"/>
            <a:stretch>
              <a:fillRect/>
            </a:stretch>
          </p:blipFill>
          <p:spPr>
            <a:xfrm>
              <a:off x="1118151" y="2079242"/>
              <a:ext cx="6907697" cy="975075"/>
            </a:xfrm>
            <a:prstGeom prst="rect">
              <a:avLst/>
            </a:prstGeom>
          </p:spPr>
        </p:pic>
      </p:grpSp>
    </p:spTree>
    <p:extLst>
      <p:ext uri="{BB962C8B-B14F-4D97-AF65-F5344CB8AC3E}">
        <p14:creationId xmlns:p14="http://schemas.microsoft.com/office/powerpoint/2010/main" val="3210345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231D57-57D8-4A04-9608-D84AFF1E8FF4}"/>
                  </a:ext>
                </a:extLst>
              </p:cNvPr>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a:extLst>
                  <a:ext uri="{FF2B5EF4-FFF2-40B4-BE49-F238E27FC236}">
                    <a16:creationId xmlns:a16="http://schemas.microsoft.com/office/drawing/2014/main" id="{54231D57-57D8-4A04-9608-D84AFF1E8FF4}"/>
                  </a:ext>
                </a:extLst>
              </p:cNvPr>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a:blip r:embed="rId2"/>
                <a:stretch>
                  <a:fillRect l="-1351" t="-3030" r="-1520" b="-2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325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多项式环的极大理想证明练习解答（一）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231D57-57D8-4A04-9608-D84AFF1E8FF4}"/>
                  </a:ext>
                </a:extLst>
              </p:cNvPr>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a:extLst>
                  <a:ext uri="{FF2B5EF4-FFF2-40B4-BE49-F238E27FC236}">
                    <a16:creationId xmlns:a16="http://schemas.microsoft.com/office/drawing/2014/main" id="{54231D57-57D8-4A04-9608-D84AFF1E8FF4}"/>
                  </a:ext>
                </a:extLst>
              </p:cNvPr>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a:blip r:embed="rId2"/>
                <a:stretch>
                  <a:fillRect l="-1351" t="-3030" r="-1520" b="-21212"/>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AD8420A0-5212-456E-B1FB-2E325A5FF8CD}"/>
              </a:ext>
            </a:extLst>
          </p:cNvPr>
          <p:cNvGrpSpPr/>
          <p:nvPr/>
        </p:nvGrpSpPr>
        <p:grpSpPr>
          <a:xfrm>
            <a:off x="1068451" y="2025097"/>
            <a:ext cx="7007092" cy="1933188"/>
            <a:chOff x="1068451" y="2025097"/>
            <a:chExt cx="7007092" cy="1933188"/>
          </a:xfrm>
        </p:grpSpPr>
        <p:sp>
          <p:nvSpPr>
            <p:cNvPr id="5" name="矩形: 圆角 4">
              <a:extLst>
                <a:ext uri="{FF2B5EF4-FFF2-40B4-BE49-F238E27FC236}">
                  <a16:creationId xmlns:a16="http://schemas.microsoft.com/office/drawing/2014/main" id="{3EAEEA73-2BA5-491E-B36B-FBC57C450365}"/>
                </a:ext>
              </a:extLst>
            </p:cNvPr>
            <p:cNvSpPr/>
            <p:nvPr/>
          </p:nvSpPr>
          <p:spPr>
            <a:xfrm>
              <a:off x="1068451" y="2025097"/>
              <a:ext cx="7007092" cy="1933188"/>
            </a:xfrm>
            <a:prstGeom prst="roundRect">
              <a:avLst>
                <a:gd name="adj" fmla="val 566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247DDD6-BED8-469F-97F3-6E2413B75568}"/>
                </a:ext>
              </a:extLst>
            </p:cNvPr>
            <p:cNvPicPr>
              <a:picLocks noChangeAspect="1"/>
            </p:cNvPicPr>
            <p:nvPr/>
          </p:nvPicPr>
          <p:blipFill>
            <a:blip r:embed="rId3"/>
            <a:stretch>
              <a:fillRect/>
            </a:stretch>
          </p:blipFill>
          <p:spPr>
            <a:xfrm>
              <a:off x="1128087" y="2064855"/>
              <a:ext cx="6887819" cy="1850864"/>
            </a:xfrm>
            <a:prstGeom prst="rect">
              <a:avLst/>
            </a:prstGeom>
          </p:spPr>
        </p:pic>
      </p:grpSp>
    </p:spTree>
    <p:extLst>
      <p:ext uri="{BB962C8B-B14F-4D97-AF65-F5344CB8AC3E}">
        <p14:creationId xmlns:p14="http://schemas.microsoft.com/office/powerpoint/2010/main" val="110174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多项式环的极大理想证明练习解答（二）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231D57-57D8-4A04-9608-D84AFF1E8FF4}"/>
                  </a:ext>
                </a:extLst>
              </p:cNvPr>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a:extLst>
                  <a:ext uri="{FF2B5EF4-FFF2-40B4-BE49-F238E27FC236}">
                    <a16:creationId xmlns:a16="http://schemas.microsoft.com/office/drawing/2014/main" id="{54231D57-57D8-4A04-9608-D84AFF1E8FF4}"/>
                  </a:ext>
                </a:extLst>
              </p:cNvPr>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a:blip r:embed="rId2"/>
                <a:stretch>
                  <a:fillRect l="-1351" t="-3030" r="-1520" b="-21212"/>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00CB71A-1CE3-4CFF-A446-8D8CB76DC38B}"/>
              </a:ext>
            </a:extLst>
          </p:cNvPr>
          <p:cNvGrpSpPr/>
          <p:nvPr/>
        </p:nvGrpSpPr>
        <p:grpSpPr>
          <a:xfrm>
            <a:off x="1068454" y="1817708"/>
            <a:ext cx="7007092" cy="2531994"/>
            <a:chOff x="1068451" y="2025097"/>
            <a:chExt cx="7007092" cy="2531994"/>
          </a:xfrm>
        </p:grpSpPr>
        <p:sp>
          <p:nvSpPr>
            <p:cNvPr id="5" name="矩形: 圆角 4">
              <a:extLst>
                <a:ext uri="{FF2B5EF4-FFF2-40B4-BE49-F238E27FC236}">
                  <a16:creationId xmlns:a16="http://schemas.microsoft.com/office/drawing/2014/main" id="{3EAEEA73-2BA5-491E-B36B-FBC57C450365}"/>
                </a:ext>
              </a:extLst>
            </p:cNvPr>
            <p:cNvSpPr/>
            <p:nvPr/>
          </p:nvSpPr>
          <p:spPr>
            <a:xfrm>
              <a:off x="1068451" y="2025097"/>
              <a:ext cx="7007092" cy="2531994"/>
            </a:xfrm>
            <a:prstGeom prst="roundRect">
              <a:avLst>
                <a:gd name="adj" fmla="val 566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4752668-3B69-456A-86BC-EE77C30CA37D}"/>
                </a:ext>
              </a:extLst>
            </p:cNvPr>
            <p:cNvPicPr>
              <a:picLocks noChangeAspect="1"/>
            </p:cNvPicPr>
            <p:nvPr/>
          </p:nvPicPr>
          <p:blipFill>
            <a:blip r:embed="rId3"/>
            <a:stretch>
              <a:fillRect/>
            </a:stretch>
          </p:blipFill>
          <p:spPr>
            <a:xfrm>
              <a:off x="1120633" y="2087712"/>
              <a:ext cx="6902727" cy="2408565"/>
            </a:xfrm>
            <a:prstGeom prst="rect">
              <a:avLst/>
            </a:prstGeom>
          </p:spPr>
        </p:pic>
      </p:grpSp>
    </p:spTree>
    <p:extLst>
      <p:ext uri="{BB962C8B-B14F-4D97-AF65-F5344CB8AC3E}">
        <p14:creationId xmlns:p14="http://schemas.microsoft.com/office/powerpoint/2010/main" val="98603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极大理想和域（一）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AF15379-B0BE-4CCE-93AB-0CBE9FADF503}"/>
                  </a:ext>
                </a:extLst>
              </p:cNvPr>
              <p:cNvSpPr txBox="1"/>
              <p:nvPr/>
            </p:nvSpPr>
            <p:spPr>
              <a:xfrm>
                <a:off x="874643" y="874644"/>
                <a:ext cx="7394713" cy="736612"/>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的极大理想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是域</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6AF15379-B0BE-4CCE-93AB-0CBE9FADF503}"/>
                  </a:ext>
                </a:extLst>
              </p:cNvPr>
              <p:cNvSpPr txBox="1">
                <a:spLocks noRot="1" noChangeAspect="1" noMove="1" noResize="1" noEditPoints="1" noAdjustHandles="1" noChangeArrowheads="1" noChangeShapeType="1" noTextEdit="1"/>
              </p:cNvSpPr>
              <p:nvPr/>
            </p:nvSpPr>
            <p:spPr>
              <a:xfrm>
                <a:off x="874643" y="874644"/>
                <a:ext cx="7394713" cy="736612"/>
              </a:xfrm>
              <a:prstGeom prst="rect">
                <a:avLst/>
              </a:prstGeom>
              <a:blipFill>
                <a:blip r:embed="rId2"/>
                <a:stretch>
                  <a:fillRect l="-659" r="-659" b="-1239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D3FFC7E-1886-42A9-9B4D-266B35927550}"/>
              </a:ext>
            </a:extLst>
          </p:cNvPr>
          <p:cNvGrpSpPr/>
          <p:nvPr/>
        </p:nvGrpSpPr>
        <p:grpSpPr>
          <a:xfrm>
            <a:off x="874643" y="1928191"/>
            <a:ext cx="7394713" cy="2529509"/>
            <a:chOff x="874643" y="1928191"/>
            <a:chExt cx="7394713" cy="2529509"/>
          </a:xfrm>
        </p:grpSpPr>
        <p:sp>
          <p:nvSpPr>
            <p:cNvPr id="5" name="矩形: 圆角 4">
              <a:extLst>
                <a:ext uri="{FF2B5EF4-FFF2-40B4-BE49-F238E27FC236}">
                  <a16:creationId xmlns:a16="http://schemas.microsoft.com/office/drawing/2014/main" id="{9ED6C60D-625A-42E7-A4E2-CCF3E83CC85F}"/>
                </a:ext>
              </a:extLst>
            </p:cNvPr>
            <p:cNvSpPr/>
            <p:nvPr/>
          </p:nvSpPr>
          <p:spPr>
            <a:xfrm>
              <a:off x="874643" y="1928191"/>
              <a:ext cx="7394713" cy="2529509"/>
            </a:xfrm>
            <a:prstGeom prst="roundRect">
              <a:avLst>
                <a:gd name="adj" fmla="val 5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AD91177-4607-4DC9-A6B4-B7F8DC98B437}"/>
                </a:ext>
              </a:extLst>
            </p:cNvPr>
            <p:cNvPicPr>
              <a:picLocks noChangeAspect="1"/>
            </p:cNvPicPr>
            <p:nvPr/>
          </p:nvPicPr>
          <p:blipFill>
            <a:blip r:embed="rId3"/>
            <a:stretch>
              <a:fillRect/>
            </a:stretch>
          </p:blipFill>
          <p:spPr>
            <a:xfrm>
              <a:off x="931790" y="1982503"/>
              <a:ext cx="7280414" cy="2419107"/>
            </a:xfrm>
            <a:prstGeom prst="rect">
              <a:avLst/>
            </a:prstGeom>
          </p:spPr>
        </p:pic>
      </p:grpSp>
    </p:spTree>
    <p:extLst>
      <p:ext uri="{BB962C8B-B14F-4D97-AF65-F5344CB8AC3E}">
        <p14:creationId xmlns:p14="http://schemas.microsoft.com/office/powerpoint/2010/main" val="187053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极大理想和域（二）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AF15379-B0BE-4CCE-93AB-0CBE9FADF503}"/>
                  </a:ext>
                </a:extLst>
              </p:cNvPr>
              <p:cNvSpPr txBox="1"/>
              <p:nvPr/>
            </p:nvSpPr>
            <p:spPr>
              <a:xfrm>
                <a:off x="874643" y="874644"/>
                <a:ext cx="7394713" cy="736612"/>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的极大理想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是域</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6AF15379-B0BE-4CCE-93AB-0CBE9FADF503}"/>
                  </a:ext>
                </a:extLst>
              </p:cNvPr>
              <p:cNvSpPr txBox="1">
                <a:spLocks noRot="1" noChangeAspect="1" noMove="1" noResize="1" noEditPoints="1" noAdjustHandles="1" noChangeArrowheads="1" noChangeShapeType="1" noTextEdit="1"/>
              </p:cNvSpPr>
              <p:nvPr/>
            </p:nvSpPr>
            <p:spPr>
              <a:xfrm>
                <a:off x="874643" y="874644"/>
                <a:ext cx="7394713" cy="736612"/>
              </a:xfrm>
              <a:prstGeom prst="rect">
                <a:avLst/>
              </a:prstGeom>
              <a:blipFill>
                <a:blip r:embed="rId2"/>
                <a:stretch>
                  <a:fillRect l="-659" r="-659" b="-12397"/>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567773B8-D139-4B4C-B89C-E258B3881976}"/>
              </a:ext>
            </a:extLst>
          </p:cNvPr>
          <p:cNvGrpSpPr/>
          <p:nvPr/>
        </p:nvGrpSpPr>
        <p:grpSpPr>
          <a:xfrm>
            <a:off x="874640" y="1816346"/>
            <a:ext cx="7394713" cy="1088334"/>
            <a:chOff x="874643" y="1928192"/>
            <a:chExt cx="7394713" cy="1088334"/>
          </a:xfrm>
        </p:grpSpPr>
        <p:sp>
          <p:nvSpPr>
            <p:cNvPr id="5" name="矩形: 圆角 4">
              <a:extLst>
                <a:ext uri="{FF2B5EF4-FFF2-40B4-BE49-F238E27FC236}">
                  <a16:creationId xmlns:a16="http://schemas.microsoft.com/office/drawing/2014/main" id="{9ED6C60D-625A-42E7-A4E2-CCF3E83CC85F}"/>
                </a:ext>
              </a:extLst>
            </p:cNvPr>
            <p:cNvSpPr/>
            <p:nvPr/>
          </p:nvSpPr>
          <p:spPr>
            <a:xfrm>
              <a:off x="874643" y="1928192"/>
              <a:ext cx="7394713" cy="1088334"/>
            </a:xfrm>
            <a:prstGeom prst="roundRect">
              <a:avLst>
                <a:gd name="adj" fmla="val 5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D38A3C28-CD66-4038-90B6-98FC441247BF}"/>
                </a:ext>
              </a:extLst>
            </p:cNvPr>
            <p:cNvPicPr>
              <a:picLocks noChangeAspect="1"/>
            </p:cNvPicPr>
            <p:nvPr/>
          </p:nvPicPr>
          <p:blipFill>
            <a:blip r:embed="rId3"/>
            <a:stretch>
              <a:fillRect/>
            </a:stretch>
          </p:blipFill>
          <p:spPr>
            <a:xfrm>
              <a:off x="919370" y="1973477"/>
              <a:ext cx="7305260" cy="997763"/>
            </a:xfrm>
            <a:prstGeom prst="rect">
              <a:avLst/>
            </a:prstGeom>
          </p:spPr>
        </p:pic>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8F4EEC5-ED5B-4CCD-8680-7250F795AB6C}"/>
                  </a:ext>
                </a:extLst>
              </p:cNvPr>
              <p:cNvSpPr txBox="1"/>
              <p:nvPr/>
            </p:nvSpPr>
            <p:spPr>
              <a:xfrm>
                <a:off x="874640" y="3084373"/>
                <a:ext cx="7394713" cy="1073114"/>
              </a:xfrm>
              <a:prstGeom prst="rect">
                <a:avLst/>
              </a:prstGeom>
              <a:solidFill>
                <a:schemeClr val="accent4">
                  <a:lumMod val="20000"/>
                  <a:lumOff val="80000"/>
                </a:schemeClr>
              </a:solidFill>
            </p:spPr>
            <p:txBody>
              <a:bodyPr wrap="square" rtlCol="0">
                <a:spAutoFit/>
              </a:bodyPr>
              <a:lstStyle/>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在交换环</a:t>
                </a:r>
                <a14:m>
                  <m:oMath xmlns:m="http://schemas.openxmlformats.org/officeDocument/2006/math">
                    <m:r>
                      <a:rPr lang="en-US" altLang="zh-CN" sz="1400" b="1" i="1">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的素理想当且仅当在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𝒂</m:t>
                        </m:r>
                      </m:e>
                    </m:ba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𝒃</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蕴涵</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𝒂</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𝒃</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的每个元素不是零因子</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在有单位元交换环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的极大理想当且仅当每个真包含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的理想都包含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的单位元（从而就包含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的所有元素）</a:t>
                </a:r>
              </a:p>
            </p:txBody>
          </p:sp>
        </mc:Choice>
        <mc:Fallback xmlns="">
          <p:sp>
            <p:nvSpPr>
              <p:cNvPr id="8" name="文本框 7">
                <a:extLst>
                  <a:ext uri="{FF2B5EF4-FFF2-40B4-BE49-F238E27FC236}">
                    <a16:creationId xmlns:a16="http://schemas.microsoft.com/office/drawing/2014/main" id="{F8F4EEC5-ED5B-4CCD-8680-7250F795AB6C}"/>
                  </a:ext>
                </a:extLst>
              </p:cNvPr>
              <p:cNvSpPr txBox="1">
                <a:spLocks noRot="1" noChangeAspect="1" noMove="1" noResize="1" noEditPoints="1" noAdjustHandles="1" noChangeArrowheads="1" noChangeShapeType="1" noTextEdit="1"/>
              </p:cNvSpPr>
              <p:nvPr/>
            </p:nvSpPr>
            <p:spPr>
              <a:xfrm>
                <a:off x="874640" y="3084373"/>
                <a:ext cx="7394713" cy="1073114"/>
              </a:xfrm>
              <a:prstGeom prst="rect">
                <a:avLst/>
              </a:prstGeom>
              <a:blipFill>
                <a:blip r:embed="rId4"/>
                <a:stretch>
                  <a:fillRect l="-82" t="-568" b="-3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5E423D9-8229-4646-A52B-0A5427B7E9D5}"/>
                  </a:ext>
                </a:extLst>
              </p:cNvPr>
              <p:cNvSpPr txBox="1"/>
              <p:nvPr/>
            </p:nvSpPr>
            <p:spPr>
              <a:xfrm>
                <a:off x="874640" y="4317599"/>
                <a:ext cx="7394713" cy="307777"/>
              </a:xfrm>
              <a:prstGeom prst="rect">
                <a:avLst/>
              </a:prstGeom>
              <a:solidFill>
                <a:schemeClr val="accent5">
                  <a:lumMod val="20000"/>
                  <a:lumOff val="80000"/>
                </a:schemeClr>
              </a:solidFill>
            </p:spPr>
            <p:txBody>
              <a:bodyPr wrap="square" rtlCol="0">
                <a:spAutoFit/>
              </a:bodyPr>
              <a:lstStyle/>
              <a:p>
                <a:r>
                  <a:rPr lang="en-US" altLang="zh-CN" sz="1400" b="1">
                    <a:solidFill>
                      <a:schemeClr val="accent2">
                        <a:lumMod val="50000"/>
                      </a:schemeClr>
                    </a:solidFill>
                  </a:rPr>
                  <a:t>【</a:t>
                </a:r>
                <a:r>
                  <a:rPr lang="zh-CN" altLang="en-US" sz="1400" b="1">
                    <a:solidFill>
                      <a:schemeClr val="accent2">
                        <a:lumMod val="50000"/>
                      </a:schemeClr>
                    </a:solidFill>
                  </a:rPr>
                  <a:t>推论</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是有单位元的交换环，由于域都是整环，因此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的每个极大理想都是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的素理想。</a:t>
                </a:r>
              </a:p>
            </p:txBody>
          </p:sp>
        </mc:Choice>
        <mc:Fallback xmlns="">
          <p:sp>
            <p:nvSpPr>
              <p:cNvPr id="9" name="文本框 8">
                <a:extLst>
                  <a:ext uri="{FF2B5EF4-FFF2-40B4-BE49-F238E27FC236}">
                    <a16:creationId xmlns:a16="http://schemas.microsoft.com/office/drawing/2014/main" id="{C5E423D9-8229-4646-A52B-0A5427B7E9D5}"/>
                  </a:ext>
                </a:extLst>
              </p:cNvPr>
              <p:cNvSpPr txBox="1">
                <a:spLocks noRot="1" noChangeAspect="1" noMove="1" noResize="1" noEditPoints="1" noAdjustHandles="1" noChangeArrowheads="1" noChangeShapeType="1" noTextEdit="1"/>
              </p:cNvSpPr>
              <p:nvPr/>
            </p:nvSpPr>
            <p:spPr>
              <a:xfrm>
                <a:off x="874640" y="4317599"/>
                <a:ext cx="7394713" cy="307777"/>
              </a:xfrm>
              <a:prstGeom prst="rect">
                <a:avLst/>
              </a:prstGeom>
              <a:blipFill>
                <a:blip r:embed="rId5"/>
                <a:stretch>
                  <a:fillRect l="-247" t="-1961" r="-2636"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89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极大理想与素理想之间的关系</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6161E3E-4D1C-44FA-9352-248E2D863C3D}"/>
                  </a:ext>
                </a:extLst>
              </p:cNvPr>
              <p:cNvSpPr txBox="1"/>
              <p:nvPr/>
            </p:nvSpPr>
            <p:spPr>
              <a:xfrm>
                <a:off x="854762" y="1092042"/>
                <a:ext cx="6484410" cy="769441"/>
              </a:xfrm>
              <a:prstGeom prst="rect">
                <a:avLst/>
              </a:prstGeom>
              <a:solidFill>
                <a:schemeClr val="accent4">
                  <a:lumMod val="20000"/>
                  <a:lumOff val="80000"/>
                </a:schemeClr>
              </a:solidFill>
            </p:spPr>
            <p:txBody>
              <a:bodyPr wrap="square">
                <a:spAutoFit/>
              </a:bodyPr>
              <a:lstStyle/>
              <a:p>
                <a:pPr>
                  <a:spcBef>
                    <a:spcPts val="600"/>
                  </a:spcBef>
                  <a:spcAft>
                    <a:spcPts val="600"/>
                  </a:spcAft>
                </a:pPr>
                <a:r>
                  <a:rPr lang="zh-CN" altLang="en-US" b="1">
                    <a:solidFill>
                      <a:schemeClr val="accent2">
                        <a:lumMod val="50000"/>
                      </a:schemeClr>
                    </a:solidFill>
                  </a:rPr>
                  <a:t>如果没有单位元，则极大理想不一定是素理想</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例如对于</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𝟐</m:t>
                    </m:r>
                    <m:r>
                      <a:rPr lang="en-US" altLang="zh-CN" sz="1600" b="1" i="1" smtClean="0">
                        <a:solidFill>
                          <a:schemeClr val="accent6">
                            <a:lumMod val="50000"/>
                          </a:schemeClr>
                        </a:solidFill>
                        <a:latin typeface="Cambria Math" panose="02040503050406030204" pitchFamily="18" charset="0"/>
                      </a:rPr>
                      <m:t>ℤ</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𝟒</m:t>
                    </m:r>
                    <m:r>
                      <a:rPr lang="en-US" altLang="zh-CN" sz="1600" b="1" i="1" smtClean="0">
                        <a:solidFill>
                          <a:schemeClr val="accent6">
                            <a:lumMod val="50000"/>
                          </a:schemeClr>
                        </a:solidFill>
                        <a:latin typeface="Cambria Math" panose="02040503050406030204" pitchFamily="18" charset="0"/>
                      </a:rPr>
                      <m:t>ℤ</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的极大理想，但</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不是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的素理想</a:t>
                </a:r>
              </a:p>
            </p:txBody>
          </p:sp>
        </mc:Choice>
        <mc:Fallback xmlns="">
          <p:sp>
            <p:nvSpPr>
              <p:cNvPr id="18" name="文本框 17">
                <a:extLst>
                  <a:ext uri="{FF2B5EF4-FFF2-40B4-BE49-F238E27FC236}">
                    <a16:creationId xmlns:a16="http://schemas.microsoft.com/office/drawing/2014/main" id="{A6161E3E-4D1C-44FA-9352-248E2D863C3D}"/>
                  </a:ext>
                </a:extLst>
              </p:cNvPr>
              <p:cNvSpPr txBox="1">
                <a:spLocks noRot="1" noChangeAspect="1" noMove="1" noResize="1" noEditPoints="1" noAdjustHandles="1" noChangeArrowheads="1" noChangeShapeType="1" noTextEdit="1"/>
              </p:cNvSpPr>
              <p:nvPr/>
            </p:nvSpPr>
            <p:spPr>
              <a:xfrm>
                <a:off x="854762" y="1092042"/>
                <a:ext cx="6484410" cy="769441"/>
              </a:xfrm>
              <a:prstGeom prst="rect">
                <a:avLst/>
              </a:prstGeom>
              <a:blipFill>
                <a:blip r:embed="rId2"/>
                <a:stretch>
                  <a:fillRect l="-752" t="-3968" r="-94" b="-8730"/>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F344886D-C516-4D89-A630-586F075FD259}"/>
              </a:ext>
            </a:extLst>
          </p:cNvPr>
          <p:cNvSpPr txBox="1"/>
          <p:nvPr/>
        </p:nvSpPr>
        <p:spPr>
          <a:xfrm>
            <a:off x="854762" y="2337617"/>
            <a:ext cx="5704187" cy="369332"/>
          </a:xfrm>
          <a:prstGeom prst="rect">
            <a:avLst/>
          </a:prstGeom>
          <a:solidFill>
            <a:schemeClr val="accent4">
              <a:lumMod val="20000"/>
              <a:lumOff val="80000"/>
            </a:schemeClr>
          </a:solidFill>
        </p:spPr>
        <p:txBody>
          <a:bodyPr wrap="square">
            <a:spAutoFit/>
          </a:bodyPr>
          <a:lstStyle/>
          <a:p>
            <a:pPr>
              <a:spcBef>
                <a:spcPts val="600"/>
              </a:spcBef>
              <a:spcAft>
                <a:spcPts val="600"/>
              </a:spcAft>
            </a:pPr>
            <a:r>
              <a:rPr lang="zh-CN" altLang="en-US" b="1">
                <a:solidFill>
                  <a:schemeClr val="accent2">
                    <a:lumMod val="50000"/>
                  </a:schemeClr>
                </a:solidFill>
              </a:rPr>
              <a:t>一个素理想（即使是非零素理想）也不一定是极大理想</a:t>
            </a:r>
            <a:endParaRPr lang="en-US" altLang="zh-CN" b="1">
              <a:solidFill>
                <a:schemeClr val="accent2">
                  <a:lumMod val="50000"/>
                </a:schemeClr>
              </a:solidFill>
            </a:endParaRPr>
          </a:p>
        </p:txBody>
      </p:sp>
      <p:grpSp>
        <p:nvGrpSpPr>
          <p:cNvPr id="21" name="组合 20">
            <a:extLst>
              <a:ext uri="{FF2B5EF4-FFF2-40B4-BE49-F238E27FC236}">
                <a16:creationId xmlns:a16="http://schemas.microsoft.com/office/drawing/2014/main" id="{35040B1B-55FB-47FB-B689-D7365C17BAFE}"/>
              </a:ext>
            </a:extLst>
          </p:cNvPr>
          <p:cNvGrpSpPr/>
          <p:nvPr/>
        </p:nvGrpSpPr>
        <p:grpSpPr>
          <a:xfrm>
            <a:off x="854762" y="2882955"/>
            <a:ext cx="7434469" cy="1364607"/>
            <a:chOff x="854762" y="2882955"/>
            <a:chExt cx="7434469" cy="1364607"/>
          </a:xfrm>
        </p:grpSpPr>
        <p:sp>
          <p:nvSpPr>
            <p:cNvPr id="17" name="矩形: 圆角 16">
              <a:extLst>
                <a:ext uri="{FF2B5EF4-FFF2-40B4-BE49-F238E27FC236}">
                  <a16:creationId xmlns:a16="http://schemas.microsoft.com/office/drawing/2014/main" id="{159F2A0F-BC45-4B40-8573-3130261BF80E}"/>
                </a:ext>
              </a:extLst>
            </p:cNvPr>
            <p:cNvSpPr/>
            <p:nvPr/>
          </p:nvSpPr>
          <p:spPr>
            <a:xfrm>
              <a:off x="854762" y="2882955"/>
              <a:ext cx="7434469" cy="1364607"/>
            </a:xfrm>
            <a:prstGeom prst="roundRect">
              <a:avLst>
                <a:gd name="adj" fmla="val 8291"/>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754B75BA-4141-4CF3-87A7-CC15D623F276}"/>
                </a:ext>
              </a:extLst>
            </p:cNvPr>
            <p:cNvPicPr>
              <a:picLocks noChangeAspect="1"/>
            </p:cNvPicPr>
            <p:nvPr/>
          </p:nvPicPr>
          <p:blipFill>
            <a:blip r:embed="rId3"/>
            <a:stretch>
              <a:fillRect/>
            </a:stretch>
          </p:blipFill>
          <p:spPr>
            <a:xfrm>
              <a:off x="904457" y="2941354"/>
              <a:ext cx="7335078" cy="1253462"/>
            </a:xfrm>
            <a:prstGeom prst="rect">
              <a:avLst/>
            </a:prstGeom>
          </p:spPr>
        </p:pic>
      </p:grpSp>
    </p:spTree>
    <p:extLst>
      <p:ext uri="{BB962C8B-B14F-4D97-AF65-F5344CB8AC3E}">
        <p14:creationId xmlns:p14="http://schemas.microsoft.com/office/powerpoint/2010/main" val="118205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417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050">
                <a:latin typeface="楷体" panose="02010609060101010101" pitchFamily="49" charset="-122"/>
                <a:ea typeface="楷体" panose="02010609060101010101" pitchFamily="49" charset="-122"/>
              </a:rPr>
              <a:t>提示</a:t>
            </a:r>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41757"/>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a:extLst>
              <a:ext uri="{FF2B5EF4-FFF2-40B4-BE49-F238E27FC236}">
                <a16:creationId xmlns:a16="http://schemas.microsoft.com/office/drawing/2014/main" id="{318C8156-B6E9-4049-9054-EB38920B4B5B}"/>
              </a:ext>
            </a:extLst>
          </p:cNvPr>
          <p:cNvSpPr/>
          <p:nvPr/>
        </p:nvSpPr>
        <p:spPr>
          <a:xfrm>
            <a:off x="0" y="4892475"/>
            <a:ext cx="3039763" cy="2417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3039763" y="4892473"/>
            <a:ext cx="3064476" cy="241757"/>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892473"/>
            <a:ext cx="3039762" cy="241757"/>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Arial" panose="020B0604020202020204" pitchFamily="34" charset="0"/>
                <a:ea typeface="楷体" panose="02010609060101010101" pitchFamily="49" charset="-122"/>
                <a:cs typeface="Arial" panose="020B0604020202020204" pitchFamily="34" charset="0"/>
              </a:rPr>
              <a:t>2024</a:t>
            </a:r>
            <a:r>
              <a:rPr lang="zh-CN" altLang="en-US" sz="1350">
                <a:latin typeface="Arial" panose="020B0604020202020204" pitchFamily="34" charset="0"/>
                <a:ea typeface="楷体" panose="02010609060101010101" pitchFamily="49" charset="-122"/>
                <a:cs typeface="Arial" panose="020B0604020202020204" pitchFamily="34" charset="0"/>
              </a:rPr>
              <a:t>年</a:t>
            </a:r>
            <a:r>
              <a:rPr lang="en-US" altLang="zh-CN" sz="1350">
                <a:latin typeface="Arial" panose="020B0604020202020204" pitchFamily="34" charset="0"/>
                <a:ea typeface="楷体" panose="02010609060101010101" pitchFamily="49" charset="-122"/>
                <a:cs typeface="Arial" panose="020B0604020202020204" pitchFamily="34" charset="0"/>
              </a:rPr>
              <a:t>5</a:t>
            </a:r>
            <a:r>
              <a:rPr lang="zh-CN" altLang="en-US" sz="1350">
                <a:latin typeface="Arial" panose="020B0604020202020204" pitchFamily="34" charset="0"/>
                <a:ea typeface="楷体" panose="02010609060101010101" pitchFamily="49" charset="-122"/>
                <a:cs typeface="Arial" panose="020B0604020202020204" pitchFamily="34" charset="0"/>
              </a:rPr>
              <a:t>月 </a:t>
            </a:r>
            <a:r>
              <a:rPr lang="en-US" altLang="zh-CN" sz="1350">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z="1350" smtClean="0">
                <a:latin typeface="Arial" panose="020B0604020202020204" pitchFamily="34" charset="0"/>
                <a:ea typeface="楷体" panose="02010609060101010101" pitchFamily="49" charset="-122"/>
                <a:cs typeface="Arial" panose="020B0604020202020204" pitchFamily="34" charset="0"/>
              </a:rPr>
              <a:t>2</a:t>
            </a:fld>
            <a:r>
              <a:rPr lang="en-US" altLang="zh-CN" sz="1350">
                <a:latin typeface="Arial" panose="020B0604020202020204" pitchFamily="34" charset="0"/>
                <a:ea typeface="楷体" panose="02010609060101010101" pitchFamily="49" charset="-122"/>
                <a:cs typeface="Arial" panose="020B0604020202020204" pitchFamily="34" charset="0"/>
              </a:rPr>
              <a:t>/32</a:t>
            </a:r>
            <a:endParaRPr lang="zh-CN" altLang="en-US" sz="1350">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241757"/>
            <a:ext cx="9144002" cy="34446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0"/>
              <a:t>学习目标与学习重点</a:t>
            </a:r>
          </a:p>
        </p:txBody>
      </p:sp>
      <p:sp>
        <p:nvSpPr>
          <p:cNvPr id="11" name="文本框 10">
            <a:extLst>
              <a:ext uri="{FF2B5EF4-FFF2-40B4-BE49-F238E27FC236}">
                <a16:creationId xmlns:a16="http://schemas.microsoft.com/office/drawing/2014/main" id="{17E765DC-2D6D-4AC3-BAF6-7EEB0AC64C92}"/>
              </a:ext>
            </a:extLst>
          </p:cNvPr>
          <p:cNvSpPr txBox="1"/>
          <p:nvPr/>
        </p:nvSpPr>
        <p:spPr>
          <a:xfrm>
            <a:off x="687682" y="1235419"/>
            <a:ext cx="7768634" cy="1210588"/>
          </a:xfrm>
          <a:prstGeom prst="rect">
            <a:avLst/>
          </a:prstGeom>
          <a:solidFill>
            <a:schemeClr val="accent2">
              <a:lumMod val="20000"/>
              <a:lumOff val="80000"/>
              <a:alpha val="60000"/>
            </a:schemeClr>
          </a:solidFill>
        </p:spPr>
        <p:txBody>
          <a:bodyPr wrap="square" rtlCol="0">
            <a:spAutoFit/>
          </a:bodyPr>
          <a:lstStyle/>
          <a:p>
            <a:pPr algn="ctr">
              <a:lnSpc>
                <a:spcPts val="2400"/>
              </a:lnSpc>
              <a:spcBef>
                <a:spcPts val="450"/>
              </a:spcBef>
              <a:spcAft>
                <a:spcPts val="450"/>
              </a:spcAft>
            </a:pPr>
            <a:r>
              <a:rPr lang="zh-CN" altLang="en-US" sz="2100" b="1">
                <a:solidFill>
                  <a:srgbClr val="C00000"/>
                </a:solidFill>
                <a:latin typeface="楷体" panose="02010609060101010101" pitchFamily="49" charset="-122"/>
                <a:ea typeface="楷体" panose="02010609060101010101" pitchFamily="49" charset="-122"/>
              </a:rPr>
              <a:t>学习目标</a:t>
            </a:r>
          </a:p>
          <a:p>
            <a:pPr marL="257175" indent="-257175">
              <a:spcBef>
                <a:spcPts val="450"/>
              </a:spcBef>
              <a:spcAft>
                <a:spcPts val="450"/>
              </a:spcAft>
              <a:buFont typeface="Arial" panose="020B0604020202020204" pitchFamily="34" charset="0"/>
              <a:buChar char="•"/>
            </a:pPr>
            <a:r>
              <a:rPr lang="zh-CN" altLang="en-US" b="1">
                <a:solidFill>
                  <a:srgbClr val="002060"/>
                </a:solidFill>
                <a:latin typeface="+mn-ea"/>
              </a:rPr>
              <a:t>熟悉素理想和极大理想定义，及素理想与整环、极大理想和域之间的联系</a:t>
            </a:r>
            <a:endParaRPr lang="en-US" altLang="zh-CN" b="1">
              <a:solidFill>
                <a:srgbClr val="002060"/>
              </a:solidFill>
              <a:latin typeface="+mn-ea"/>
            </a:endParaRPr>
          </a:p>
          <a:p>
            <a:pPr marL="257175" indent="-257175">
              <a:spcBef>
                <a:spcPts val="450"/>
              </a:spcBef>
              <a:spcAft>
                <a:spcPts val="450"/>
              </a:spcAft>
              <a:buFont typeface="Arial" panose="020B0604020202020204" pitchFamily="34" charset="0"/>
              <a:buChar char="•"/>
            </a:pPr>
            <a:r>
              <a:rPr lang="zh-CN" altLang="en-US" b="1">
                <a:solidFill>
                  <a:srgbClr val="002060"/>
                </a:solidFill>
                <a:latin typeface="+mn-ea"/>
              </a:rPr>
              <a:t>能证明一个理想是否是素理想或极大理想</a:t>
            </a:r>
            <a:endParaRPr lang="zh-CN" altLang="zh-CN" b="1">
              <a:solidFill>
                <a:srgbClr val="002060"/>
              </a:solidFill>
              <a:latin typeface="+mn-ea"/>
            </a:endParaRPr>
          </a:p>
        </p:txBody>
      </p:sp>
      <p:sp>
        <p:nvSpPr>
          <p:cNvPr id="12" name="文本框 11">
            <a:extLst>
              <a:ext uri="{FF2B5EF4-FFF2-40B4-BE49-F238E27FC236}">
                <a16:creationId xmlns:a16="http://schemas.microsoft.com/office/drawing/2014/main" id="{858A4FB3-E946-4AFE-AEF0-D0516B0DC2F8}"/>
              </a:ext>
            </a:extLst>
          </p:cNvPr>
          <p:cNvSpPr txBox="1"/>
          <p:nvPr/>
        </p:nvSpPr>
        <p:spPr>
          <a:xfrm>
            <a:off x="687682" y="3223187"/>
            <a:ext cx="7947834" cy="872162"/>
          </a:xfrm>
          <a:prstGeom prst="rect">
            <a:avLst/>
          </a:prstGeom>
          <a:solidFill>
            <a:schemeClr val="accent4">
              <a:lumMod val="20000"/>
              <a:lumOff val="80000"/>
              <a:alpha val="60000"/>
            </a:schemeClr>
          </a:solidFill>
        </p:spPr>
        <p:txBody>
          <a:bodyPr wrap="square" rtlCol="0">
            <a:spAutoFit/>
          </a:bodyPr>
          <a:lstStyle/>
          <a:p>
            <a:pPr algn="ctr">
              <a:lnSpc>
                <a:spcPts val="2400"/>
              </a:lnSpc>
              <a:spcBef>
                <a:spcPts val="900"/>
              </a:spcBef>
              <a:spcAft>
                <a:spcPts val="450"/>
              </a:spcAft>
            </a:pPr>
            <a:r>
              <a:rPr lang="zh-CN" altLang="en-US" sz="2100" b="1">
                <a:solidFill>
                  <a:srgbClr val="C00000"/>
                </a:solidFill>
                <a:latin typeface="楷体" panose="02010609060101010101" pitchFamily="49" charset="-122"/>
                <a:ea typeface="楷体" panose="02010609060101010101" pitchFamily="49" charset="-122"/>
              </a:rPr>
              <a:t>学习重点</a:t>
            </a:r>
          </a:p>
          <a:p>
            <a:pPr marL="257175" indent="-257175">
              <a:lnSpc>
                <a:spcPts val="2400"/>
              </a:lnSpc>
              <a:spcBef>
                <a:spcPts val="900"/>
              </a:spcBef>
              <a:spcAft>
                <a:spcPts val="450"/>
              </a:spcAft>
              <a:buFont typeface="Arial" panose="020B0604020202020204" pitchFamily="34" charset="0"/>
              <a:buChar char="•"/>
            </a:pPr>
            <a:r>
              <a:rPr lang="zh-CN" altLang="en-US" b="1">
                <a:solidFill>
                  <a:schemeClr val="accent6">
                    <a:lumMod val="50000"/>
                  </a:schemeClr>
                </a:solidFill>
                <a:latin typeface="+mn-ea"/>
              </a:rPr>
              <a:t>如何证明理想是极大理想，并给出环关于极大理想的商环（域）的形式？</a:t>
            </a:r>
            <a:endParaRPr lang="en-US" altLang="zh-CN" b="1">
              <a:solidFill>
                <a:schemeClr val="accent6">
                  <a:lumMod val="50000"/>
                </a:schemeClr>
              </a:solidFill>
              <a:latin typeface="+mn-ea"/>
            </a:endParaRPr>
          </a:p>
        </p:txBody>
      </p:sp>
    </p:spTree>
    <p:extLst>
      <p:ext uri="{BB962C8B-B14F-4D97-AF65-F5344CB8AC3E}">
        <p14:creationId xmlns:p14="http://schemas.microsoft.com/office/powerpoint/2010/main" val="351046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高斯整环上的极大理想例子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 name="组合 4">
            <a:extLst>
              <a:ext uri="{FF2B5EF4-FFF2-40B4-BE49-F238E27FC236}">
                <a16:creationId xmlns:a16="http://schemas.microsoft.com/office/drawing/2014/main" id="{CB30B827-D20E-46E6-A7AD-A7197BE9A653}"/>
              </a:ext>
            </a:extLst>
          </p:cNvPr>
          <p:cNvGrpSpPr/>
          <p:nvPr/>
        </p:nvGrpSpPr>
        <p:grpSpPr>
          <a:xfrm>
            <a:off x="641074" y="1590261"/>
            <a:ext cx="7851913" cy="1704561"/>
            <a:chOff x="641074" y="1590261"/>
            <a:chExt cx="7851913" cy="1704561"/>
          </a:xfrm>
        </p:grpSpPr>
        <p:sp>
          <p:nvSpPr>
            <p:cNvPr id="4" name="矩形: 圆角 3">
              <a:extLst>
                <a:ext uri="{FF2B5EF4-FFF2-40B4-BE49-F238E27FC236}">
                  <a16:creationId xmlns:a16="http://schemas.microsoft.com/office/drawing/2014/main" id="{DFA6ED7F-4DFC-4BAF-899D-2ABE71159658}"/>
                </a:ext>
              </a:extLst>
            </p:cNvPr>
            <p:cNvSpPr/>
            <p:nvPr/>
          </p:nvSpPr>
          <p:spPr>
            <a:xfrm>
              <a:off x="641074" y="1590261"/>
              <a:ext cx="7851913" cy="1704561"/>
            </a:xfrm>
            <a:prstGeom prst="roundRect">
              <a:avLst>
                <a:gd name="adj" fmla="val 8795"/>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B07FB0B-514A-45ED-B883-75F4864BB5CF}"/>
                </a:ext>
              </a:extLst>
            </p:cNvPr>
            <p:cNvPicPr>
              <a:picLocks noChangeAspect="1"/>
            </p:cNvPicPr>
            <p:nvPr/>
          </p:nvPicPr>
          <p:blipFill>
            <a:blip r:embed="rId2"/>
            <a:stretch>
              <a:fillRect/>
            </a:stretch>
          </p:blipFill>
          <p:spPr>
            <a:xfrm>
              <a:off x="706917" y="1655397"/>
              <a:ext cx="7730159" cy="1583799"/>
            </a:xfrm>
            <a:prstGeom prst="rect">
              <a:avLst/>
            </a:prstGeom>
          </p:spPr>
        </p:pic>
      </p:grpSp>
    </p:spTree>
    <p:extLst>
      <p:ext uri="{BB962C8B-B14F-4D97-AF65-F5344CB8AC3E}">
        <p14:creationId xmlns:p14="http://schemas.microsoft.com/office/powerpoint/2010/main" val="1622117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8270469-641D-4780-A2E8-F060C8507913}"/>
              </a:ext>
            </a:extLst>
          </p:cNvPr>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4BC4E290-A80F-43DF-AFC5-5045FF76D062}"/>
              </a:ext>
            </a:extLst>
          </p:cNvPr>
          <p:cNvPicPr>
            <a:picLocks noChangeAspect="1"/>
          </p:cNvPicPr>
          <p:nvPr/>
        </p:nvPicPr>
        <p:blipFill>
          <a:blip r:embed="rId2"/>
          <a:stretch>
            <a:fillRect/>
          </a:stretch>
        </p:blipFill>
        <p:spPr>
          <a:xfrm>
            <a:off x="959126" y="1009582"/>
            <a:ext cx="5461014" cy="291642"/>
          </a:xfrm>
          <a:prstGeom prst="rect">
            <a:avLst/>
          </a:prstGeom>
        </p:spPr>
      </p:pic>
    </p:spTree>
    <p:extLst>
      <p:ext uri="{BB962C8B-B14F-4D97-AF65-F5344CB8AC3E}">
        <p14:creationId xmlns:p14="http://schemas.microsoft.com/office/powerpoint/2010/main" val="2705631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8270469-641D-4780-A2E8-F060C8507913}"/>
              </a:ext>
            </a:extLst>
          </p:cNvPr>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4BC4E290-A80F-43DF-AFC5-5045FF76D062}"/>
              </a:ext>
            </a:extLst>
          </p:cNvPr>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a:extLst>
              <a:ext uri="{FF2B5EF4-FFF2-40B4-BE49-F238E27FC236}">
                <a16:creationId xmlns:a16="http://schemas.microsoft.com/office/drawing/2014/main" id="{1A6E3A44-D23B-460B-8507-DB32BEB76C4C}"/>
              </a:ext>
            </a:extLst>
          </p:cNvPr>
          <p:cNvGrpSpPr/>
          <p:nvPr/>
        </p:nvGrpSpPr>
        <p:grpSpPr>
          <a:xfrm>
            <a:off x="914400" y="1709530"/>
            <a:ext cx="7315200" cy="2648779"/>
            <a:chOff x="914400" y="1709530"/>
            <a:chExt cx="7315200" cy="2648779"/>
          </a:xfrm>
        </p:grpSpPr>
        <p:sp>
          <p:nvSpPr>
            <p:cNvPr id="7" name="矩形: 圆角 6">
              <a:extLst>
                <a:ext uri="{FF2B5EF4-FFF2-40B4-BE49-F238E27FC236}">
                  <a16:creationId xmlns:a16="http://schemas.microsoft.com/office/drawing/2014/main" id="{903A903B-96EB-4A03-A21D-9148E01BB831}"/>
                </a:ext>
              </a:extLst>
            </p:cNvPr>
            <p:cNvSpPr/>
            <p:nvPr/>
          </p:nvSpPr>
          <p:spPr>
            <a:xfrm>
              <a:off x="914400" y="1709530"/>
              <a:ext cx="7315200" cy="2648779"/>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4222B42B-88E4-42E5-A08C-C6796C025586}"/>
                </a:ext>
              </a:extLst>
            </p:cNvPr>
            <p:cNvPicPr>
              <a:picLocks noChangeAspect="1"/>
            </p:cNvPicPr>
            <p:nvPr/>
          </p:nvPicPr>
          <p:blipFill>
            <a:blip r:embed="rId3"/>
            <a:stretch>
              <a:fillRect/>
            </a:stretch>
          </p:blipFill>
          <p:spPr>
            <a:xfrm>
              <a:off x="959126" y="1757275"/>
              <a:ext cx="7225748" cy="2553288"/>
            </a:xfrm>
            <a:prstGeom prst="rect">
              <a:avLst/>
            </a:prstGeom>
          </p:spPr>
        </p:pic>
      </p:grpSp>
    </p:spTree>
    <p:extLst>
      <p:ext uri="{BB962C8B-B14F-4D97-AF65-F5344CB8AC3E}">
        <p14:creationId xmlns:p14="http://schemas.microsoft.com/office/powerpoint/2010/main" val="1456276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8270469-641D-4780-A2E8-F060C8507913}"/>
              </a:ext>
            </a:extLst>
          </p:cNvPr>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4BC4E290-A80F-43DF-AFC5-5045FF76D062}"/>
              </a:ext>
            </a:extLst>
          </p:cNvPr>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a:extLst>
              <a:ext uri="{FF2B5EF4-FFF2-40B4-BE49-F238E27FC236}">
                <a16:creationId xmlns:a16="http://schemas.microsoft.com/office/drawing/2014/main" id="{283F27BA-2B3A-4423-A0C7-F98347C7CD84}"/>
              </a:ext>
            </a:extLst>
          </p:cNvPr>
          <p:cNvGrpSpPr/>
          <p:nvPr/>
        </p:nvGrpSpPr>
        <p:grpSpPr>
          <a:xfrm>
            <a:off x="914400" y="1709531"/>
            <a:ext cx="7315200" cy="2484782"/>
            <a:chOff x="914400" y="1709531"/>
            <a:chExt cx="7315200" cy="2484782"/>
          </a:xfrm>
        </p:grpSpPr>
        <p:sp>
          <p:nvSpPr>
            <p:cNvPr id="7" name="矩形: 圆角 6">
              <a:extLst>
                <a:ext uri="{FF2B5EF4-FFF2-40B4-BE49-F238E27FC236}">
                  <a16:creationId xmlns:a16="http://schemas.microsoft.com/office/drawing/2014/main" id="{903A903B-96EB-4A03-A21D-9148E01BB831}"/>
                </a:ext>
              </a:extLst>
            </p:cNvPr>
            <p:cNvSpPr/>
            <p:nvPr/>
          </p:nvSpPr>
          <p:spPr>
            <a:xfrm>
              <a:off x="914400" y="1709531"/>
              <a:ext cx="7315200" cy="2484782"/>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960CCA3-2BD6-49C7-9D6C-FD4F16D1777C}"/>
                </a:ext>
              </a:extLst>
            </p:cNvPr>
            <p:cNvPicPr>
              <a:picLocks noChangeAspect="1"/>
            </p:cNvPicPr>
            <p:nvPr/>
          </p:nvPicPr>
          <p:blipFill>
            <a:blip r:embed="rId3"/>
            <a:stretch>
              <a:fillRect/>
            </a:stretch>
          </p:blipFill>
          <p:spPr>
            <a:xfrm>
              <a:off x="959126" y="1757025"/>
              <a:ext cx="7225748" cy="2387588"/>
            </a:xfrm>
            <a:prstGeom prst="rect">
              <a:avLst/>
            </a:prstGeom>
          </p:spPr>
        </p:pic>
      </p:grpSp>
    </p:spTree>
    <p:extLst>
      <p:ext uri="{BB962C8B-B14F-4D97-AF65-F5344CB8AC3E}">
        <p14:creationId xmlns:p14="http://schemas.microsoft.com/office/powerpoint/2010/main" val="2384143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8270469-641D-4780-A2E8-F060C8507913}"/>
              </a:ext>
            </a:extLst>
          </p:cNvPr>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4BC4E290-A80F-43DF-AFC5-5045FF76D062}"/>
              </a:ext>
            </a:extLst>
          </p:cNvPr>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a:extLst>
              <a:ext uri="{FF2B5EF4-FFF2-40B4-BE49-F238E27FC236}">
                <a16:creationId xmlns:a16="http://schemas.microsoft.com/office/drawing/2014/main" id="{3D7707F1-2B28-465A-B1D9-A81E6D899724}"/>
              </a:ext>
            </a:extLst>
          </p:cNvPr>
          <p:cNvGrpSpPr/>
          <p:nvPr/>
        </p:nvGrpSpPr>
        <p:grpSpPr>
          <a:xfrm>
            <a:off x="914400" y="1709531"/>
            <a:ext cx="7315200" cy="2424387"/>
            <a:chOff x="914400" y="1709531"/>
            <a:chExt cx="7315200" cy="2424387"/>
          </a:xfrm>
        </p:grpSpPr>
        <p:sp>
          <p:nvSpPr>
            <p:cNvPr id="7" name="矩形: 圆角 6">
              <a:extLst>
                <a:ext uri="{FF2B5EF4-FFF2-40B4-BE49-F238E27FC236}">
                  <a16:creationId xmlns:a16="http://schemas.microsoft.com/office/drawing/2014/main" id="{903A903B-96EB-4A03-A21D-9148E01BB831}"/>
                </a:ext>
              </a:extLst>
            </p:cNvPr>
            <p:cNvSpPr/>
            <p:nvPr/>
          </p:nvSpPr>
          <p:spPr>
            <a:xfrm>
              <a:off x="914400" y="1709531"/>
              <a:ext cx="7315200" cy="2424387"/>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B129139E-0EAF-47F8-8856-2F6F3F04B04C}"/>
                </a:ext>
              </a:extLst>
            </p:cNvPr>
            <p:cNvPicPr>
              <a:picLocks noChangeAspect="1"/>
            </p:cNvPicPr>
            <p:nvPr/>
          </p:nvPicPr>
          <p:blipFill>
            <a:blip r:embed="rId3"/>
            <a:stretch>
              <a:fillRect/>
            </a:stretch>
          </p:blipFill>
          <p:spPr>
            <a:xfrm>
              <a:off x="959123" y="1753712"/>
              <a:ext cx="7225748" cy="2326839"/>
            </a:xfrm>
            <a:prstGeom prst="rect">
              <a:avLst/>
            </a:prstGeom>
          </p:spPr>
        </p:pic>
      </p:grpSp>
    </p:spTree>
    <p:extLst>
      <p:ext uri="{BB962C8B-B14F-4D97-AF65-F5344CB8AC3E}">
        <p14:creationId xmlns:p14="http://schemas.microsoft.com/office/powerpoint/2010/main" val="2750013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8270469-641D-4780-A2E8-F060C8507913}"/>
              </a:ext>
            </a:extLst>
          </p:cNvPr>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高斯整环上极大理想的证明练习解答（四）</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4BC4E290-A80F-43DF-AFC5-5045FF76D062}"/>
              </a:ext>
            </a:extLst>
          </p:cNvPr>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a:extLst>
              <a:ext uri="{FF2B5EF4-FFF2-40B4-BE49-F238E27FC236}">
                <a16:creationId xmlns:a16="http://schemas.microsoft.com/office/drawing/2014/main" id="{FB62BE29-8ED3-469F-BEA7-0FBC72AD178A}"/>
              </a:ext>
            </a:extLst>
          </p:cNvPr>
          <p:cNvGrpSpPr/>
          <p:nvPr/>
        </p:nvGrpSpPr>
        <p:grpSpPr>
          <a:xfrm>
            <a:off x="914400" y="1709531"/>
            <a:ext cx="7315200" cy="2763078"/>
            <a:chOff x="914400" y="1709531"/>
            <a:chExt cx="7315200" cy="2763078"/>
          </a:xfrm>
        </p:grpSpPr>
        <p:sp>
          <p:nvSpPr>
            <p:cNvPr id="7" name="矩形: 圆角 6">
              <a:extLst>
                <a:ext uri="{FF2B5EF4-FFF2-40B4-BE49-F238E27FC236}">
                  <a16:creationId xmlns:a16="http://schemas.microsoft.com/office/drawing/2014/main" id="{903A903B-96EB-4A03-A21D-9148E01BB831}"/>
                </a:ext>
              </a:extLst>
            </p:cNvPr>
            <p:cNvSpPr/>
            <p:nvPr/>
          </p:nvSpPr>
          <p:spPr>
            <a:xfrm>
              <a:off x="914400" y="1709531"/>
              <a:ext cx="7315200" cy="2763078"/>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5D94476-E519-43BC-BB9E-D31D96D42016}"/>
                </a:ext>
              </a:extLst>
            </p:cNvPr>
            <p:cNvPicPr>
              <a:picLocks noChangeAspect="1"/>
            </p:cNvPicPr>
            <p:nvPr/>
          </p:nvPicPr>
          <p:blipFill>
            <a:blip r:embed="rId3"/>
            <a:stretch>
              <a:fillRect/>
            </a:stretch>
          </p:blipFill>
          <p:spPr>
            <a:xfrm>
              <a:off x="959126" y="1757518"/>
              <a:ext cx="7225748" cy="2659715"/>
            </a:xfrm>
            <a:prstGeom prst="rect">
              <a:avLst/>
            </a:prstGeom>
          </p:spPr>
        </p:pic>
      </p:grpSp>
    </p:spTree>
    <p:extLst>
      <p:ext uri="{BB962C8B-B14F-4D97-AF65-F5344CB8AC3E}">
        <p14:creationId xmlns:p14="http://schemas.microsoft.com/office/powerpoint/2010/main" val="2191160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 name="组合 4">
            <a:extLst>
              <a:ext uri="{FF2B5EF4-FFF2-40B4-BE49-F238E27FC236}">
                <a16:creationId xmlns:a16="http://schemas.microsoft.com/office/drawing/2014/main" id="{B7E33F25-4E23-4C7B-9091-53FFFDB47B98}"/>
              </a:ext>
            </a:extLst>
          </p:cNvPr>
          <p:cNvGrpSpPr/>
          <p:nvPr/>
        </p:nvGrpSpPr>
        <p:grpSpPr>
          <a:xfrm>
            <a:off x="790161" y="909430"/>
            <a:ext cx="7548769" cy="3543300"/>
            <a:chOff x="790161" y="909430"/>
            <a:chExt cx="7548769" cy="3543300"/>
          </a:xfrm>
        </p:grpSpPr>
        <p:sp>
          <p:nvSpPr>
            <p:cNvPr id="4" name="矩形: 圆角 3">
              <a:extLst>
                <a:ext uri="{FF2B5EF4-FFF2-40B4-BE49-F238E27FC236}">
                  <a16:creationId xmlns:a16="http://schemas.microsoft.com/office/drawing/2014/main" id="{F5ABE258-8839-4C82-9893-4BE2E79A395E}"/>
                </a:ext>
              </a:extLst>
            </p:cNvPr>
            <p:cNvSpPr/>
            <p:nvPr/>
          </p:nvSpPr>
          <p:spPr>
            <a:xfrm>
              <a:off x="790161" y="909430"/>
              <a:ext cx="7548769" cy="3543300"/>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416ECE9-E95B-48F7-930E-70F45451FF99}"/>
                </a:ext>
              </a:extLst>
            </p:cNvPr>
            <p:cNvPicPr>
              <a:picLocks noChangeAspect="1"/>
            </p:cNvPicPr>
            <p:nvPr/>
          </p:nvPicPr>
          <p:blipFill>
            <a:blip r:embed="rId2"/>
            <a:stretch>
              <a:fillRect/>
            </a:stretch>
          </p:blipFill>
          <p:spPr>
            <a:xfrm>
              <a:off x="839858" y="957213"/>
              <a:ext cx="7464284" cy="3438670"/>
            </a:xfrm>
            <a:prstGeom prst="rect">
              <a:avLst/>
            </a:prstGeom>
          </p:spPr>
        </p:pic>
      </p:grpSp>
    </p:spTree>
    <p:extLst>
      <p:ext uri="{BB962C8B-B14F-4D97-AF65-F5344CB8AC3E}">
        <p14:creationId xmlns:p14="http://schemas.microsoft.com/office/powerpoint/2010/main" val="132149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a:extLst>
              <a:ext uri="{FF2B5EF4-FFF2-40B4-BE49-F238E27FC236}">
                <a16:creationId xmlns:a16="http://schemas.microsoft.com/office/drawing/2014/main" id="{9E4017B3-6316-44C2-86A2-729042BDD88A}"/>
              </a:ext>
            </a:extLst>
          </p:cNvPr>
          <p:cNvGrpSpPr/>
          <p:nvPr/>
        </p:nvGrpSpPr>
        <p:grpSpPr>
          <a:xfrm>
            <a:off x="790161" y="909429"/>
            <a:ext cx="7548769" cy="3622814"/>
            <a:chOff x="790161" y="909429"/>
            <a:chExt cx="7548769" cy="3622814"/>
          </a:xfrm>
        </p:grpSpPr>
        <p:sp>
          <p:nvSpPr>
            <p:cNvPr id="4" name="矩形: 圆角 3">
              <a:extLst>
                <a:ext uri="{FF2B5EF4-FFF2-40B4-BE49-F238E27FC236}">
                  <a16:creationId xmlns:a16="http://schemas.microsoft.com/office/drawing/2014/main" id="{F5ABE258-8839-4C82-9893-4BE2E79A395E}"/>
                </a:ext>
              </a:extLst>
            </p:cNvPr>
            <p:cNvSpPr/>
            <p:nvPr/>
          </p:nvSpPr>
          <p:spPr>
            <a:xfrm>
              <a:off x="790161" y="909429"/>
              <a:ext cx="7548769" cy="3622814"/>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8DF25EAA-BF79-4C51-B36E-F7B57E6C5746}"/>
                </a:ext>
              </a:extLst>
            </p:cNvPr>
            <p:cNvPicPr>
              <a:picLocks noChangeAspect="1"/>
            </p:cNvPicPr>
            <p:nvPr/>
          </p:nvPicPr>
          <p:blipFill>
            <a:blip r:embed="rId2"/>
            <a:stretch>
              <a:fillRect/>
            </a:stretch>
          </p:blipFill>
          <p:spPr>
            <a:xfrm>
              <a:off x="857246" y="976950"/>
              <a:ext cx="7429501" cy="3480750"/>
            </a:xfrm>
            <a:prstGeom prst="rect">
              <a:avLst/>
            </a:prstGeom>
          </p:spPr>
        </p:pic>
      </p:grpSp>
    </p:spTree>
    <p:extLst>
      <p:ext uri="{BB962C8B-B14F-4D97-AF65-F5344CB8AC3E}">
        <p14:creationId xmlns:p14="http://schemas.microsoft.com/office/powerpoint/2010/main" val="2096141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a:extLst>
              <a:ext uri="{FF2B5EF4-FFF2-40B4-BE49-F238E27FC236}">
                <a16:creationId xmlns:a16="http://schemas.microsoft.com/office/drawing/2014/main" id="{79B8E61D-D102-4A2D-81F0-2EE9831B9FA2}"/>
              </a:ext>
            </a:extLst>
          </p:cNvPr>
          <p:cNvGrpSpPr/>
          <p:nvPr/>
        </p:nvGrpSpPr>
        <p:grpSpPr>
          <a:xfrm>
            <a:off x="797615" y="855648"/>
            <a:ext cx="7548769" cy="3662569"/>
            <a:chOff x="797615" y="834887"/>
            <a:chExt cx="7548769" cy="3662569"/>
          </a:xfrm>
        </p:grpSpPr>
        <p:sp>
          <p:nvSpPr>
            <p:cNvPr id="4" name="矩形: 圆角 3">
              <a:extLst>
                <a:ext uri="{FF2B5EF4-FFF2-40B4-BE49-F238E27FC236}">
                  <a16:creationId xmlns:a16="http://schemas.microsoft.com/office/drawing/2014/main" id="{F5ABE258-8839-4C82-9893-4BE2E79A395E}"/>
                </a:ext>
              </a:extLst>
            </p:cNvPr>
            <p:cNvSpPr/>
            <p:nvPr/>
          </p:nvSpPr>
          <p:spPr>
            <a:xfrm>
              <a:off x="797615" y="834887"/>
              <a:ext cx="7548769" cy="3662569"/>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D1AC8F6E-FC03-4F9C-9BC0-D79CFB23CA17}"/>
                </a:ext>
              </a:extLst>
            </p:cNvPr>
            <p:cNvPicPr>
              <a:picLocks noChangeAspect="1"/>
            </p:cNvPicPr>
            <p:nvPr/>
          </p:nvPicPr>
          <p:blipFill>
            <a:blip r:embed="rId2"/>
            <a:stretch>
              <a:fillRect/>
            </a:stretch>
          </p:blipFill>
          <p:spPr>
            <a:xfrm>
              <a:off x="859731" y="889371"/>
              <a:ext cx="7439440" cy="1374424"/>
            </a:xfrm>
            <a:prstGeom prst="rect">
              <a:avLst/>
            </a:prstGeom>
          </p:spPr>
        </p:pic>
        <p:pic>
          <p:nvPicPr>
            <p:cNvPr id="3" name="图片 2">
              <a:extLst>
                <a:ext uri="{FF2B5EF4-FFF2-40B4-BE49-F238E27FC236}">
                  <a16:creationId xmlns:a16="http://schemas.microsoft.com/office/drawing/2014/main" id="{4A62B255-3A50-4011-913B-43FCF87418AE}"/>
                </a:ext>
              </a:extLst>
            </p:cNvPr>
            <p:cNvPicPr>
              <a:picLocks noChangeAspect="1"/>
            </p:cNvPicPr>
            <p:nvPr/>
          </p:nvPicPr>
          <p:blipFill>
            <a:blip r:embed="rId3"/>
            <a:stretch>
              <a:fillRect/>
            </a:stretch>
          </p:blipFill>
          <p:spPr>
            <a:xfrm>
              <a:off x="859731" y="2189069"/>
              <a:ext cx="7439439" cy="2261636"/>
            </a:xfrm>
            <a:prstGeom prst="rect">
              <a:avLst/>
            </a:prstGeom>
          </p:spPr>
        </p:pic>
      </p:grpSp>
    </p:spTree>
    <p:extLst>
      <p:ext uri="{BB962C8B-B14F-4D97-AF65-F5344CB8AC3E}">
        <p14:creationId xmlns:p14="http://schemas.microsoft.com/office/powerpoint/2010/main" val="2288169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A0D2299-C435-4255-B736-3F6DCB397A73}"/>
                  </a:ext>
                </a:extLst>
              </p:cNvPr>
              <p:cNvSpPr txBox="1"/>
              <p:nvPr/>
            </p:nvSpPr>
            <p:spPr>
              <a:xfrm>
                <a:off x="884583" y="891103"/>
                <a:ext cx="451236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证明高斯整环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𝐢</m:t>
                        </m:r>
                      </m:e>
                    </m:d>
                  </m:oMath>
                </a14:m>
                <a:r>
                  <a:rPr lang="zh-CN" altLang="en-US" b="1">
                    <a:solidFill>
                      <a:schemeClr val="accent2">
                        <a:lumMod val="50000"/>
                      </a:schemeClr>
                    </a:solidFill>
                  </a:rPr>
                  <a:t>的主理想</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𝟑</m:t>
                        </m:r>
                      </m:e>
                    </m:d>
                  </m:oMath>
                </a14:m>
                <a:r>
                  <a:rPr lang="zh-CN" altLang="en-US" b="1">
                    <a:solidFill>
                      <a:schemeClr val="accent2">
                        <a:lumMod val="50000"/>
                      </a:schemeClr>
                    </a:solidFill>
                  </a:rPr>
                  <a:t>是极大理想。</a:t>
                </a:r>
              </a:p>
            </p:txBody>
          </p:sp>
        </mc:Choice>
        <mc:Fallback xmlns="">
          <p:sp>
            <p:nvSpPr>
              <p:cNvPr id="2" name="文本框 1">
                <a:extLst>
                  <a:ext uri="{FF2B5EF4-FFF2-40B4-BE49-F238E27FC236}">
                    <a16:creationId xmlns:a16="http://schemas.microsoft.com/office/drawing/2014/main" id="{DA0D2299-C435-4255-B736-3F6DCB397A73}"/>
                  </a:ext>
                </a:extLst>
              </p:cNvPr>
              <p:cNvSpPr txBox="1">
                <a:spLocks noRot="1" noChangeAspect="1" noMove="1" noResize="1" noEditPoints="1" noAdjustHandles="1" noChangeArrowheads="1" noChangeShapeType="1" noTextEdit="1"/>
              </p:cNvSpPr>
              <p:nvPr/>
            </p:nvSpPr>
            <p:spPr>
              <a:xfrm>
                <a:off x="884583" y="891103"/>
                <a:ext cx="4512365" cy="369332"/>
              </a:xfrm>
              <a:prstGeom prst="rect">
                <a:avLst/>
              </a:prstGeom>
              <a:blipFill>
                <a:blip r:embed="rId2"/>
                <a:stretch>
                  <a:fillRect l="-1081" t="-8197" r="-621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032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930438" y="1795619"/>
            <a:ext cx="3550298" cy="1667764"/>
          </a:xfrm>
          <a:prstGeom prst="rect">
            <a:avLst/>
          </a:prstGeom>
          <a:noFill/>
        </p:spPr>
        <p:txBody>
          <a:bodyPr wrap="square" rtlCol="0">
            <a:spAutoFit/>
          </a:bodyPr>
          <a:lstStyle/>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素理想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极大理想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A0D2299-C435-4255-B736-3F6DCB397A73}"/>
                  </a:ext>
                </a:extLst>
              </p:cNvPr>
              <p:cNvSpPr txBox="1"/>
              <p:nvPr/>
            </p:nvSpPr>
            <p:spPr>
              <a:xfrm>
                <a:off x="884583" y="891103"/>
                <a:ext cx="451236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证明高斯整环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𝐢</m:t>
                        </m:r>
                      </m:e>
                    </m:d>
                  </m:oMath>
                </a14:m>
                <a:r>
                  <a:rPr lang="zh-CN" altLang="en-US" b="1">
                    <a:solidFill>
                      <a:schemeClr val="accent2">
                        <a:lumMod val="50000"/>
                      </a:schemeClr>
                    </a:solidFill>
                  </a:rPr>
                  <a:t>的主理想</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𝟑</m:t>
                        </m:r>
                      </m:e>
                    </m:d>
                  </m:oMath>
                </a14:m>
                <a:r>
                  <a:rPr lang="zh-CN" altLang="en-US" b="1">
                    <a:solidFill>
                      <a:schemeClr val="accent2">
                        <a:lumMod val="50000"/>
                      </a:schemeClr>
                    </a:solidFill>
                  </a:rPr>
                  <a:t>是极大理想。</a:t>
                </a:r>
              </a:p>
            </p:txBody>
          </p:sp>
        </mc:Choice>
        <mc:Fallback xmlns="">
          <p:sp>
            <p:nvSpPr>
              <p:cNvPr id="2" name="文本框 1">
                <a:extLst>
                  <a:ext uri="{FF2B5EF4-FFF2-40B4-BE49-F238E27FC236}">
                    <a16:creationId xmlns:a16="http://schemas.microsoft.com/office/drawing/2014/main" id="{DA0D2299-C435-4255-B736-3F6DCB397A73}"/>
                  </a:ext>
                </a:extLst>
              </p:cNvPr>
              <p:cNvSpPr txBox="1">
                <a:spLocks noRot="1" noChangeAspect="1" noMove="1" noResize="1" noEditPoints="1" noAdjustHandles="1" noChangeArrowheads="1" noChangeShapeType="1" noTextEdit="1"/>
              </p:cNvSpPr>
              <p:nvPr/>
            </p:nvSpPr>
            <p:spPr>
              <a:xfrm>
                <a:off x="884583" y="891103"/>
                <a:ext cx="4512365" cy="369332"/>
              </a:xfrm>
              <a:prstGeom prst="rect">
                <a:avLst/>
              </a:prstGeom>
              <a:blipFill>
                <a:blip r:embed="rId2"/>
                <a:stretch>
                  <a:fillRect l="-1081" t="-8197" r="-6216" b="-24590"/>
                </a:stretch>
              </a:blipFill>
            </p:spPr>
            <p:txBody>
              <a:bodyPr/>
              <a:lstStyle/>
              <a:p>
                <a:r>
                  <a:rPr lang="zh-CN" altLang="en-US">
                    <a:noFill/>
                  </a:rPr>
                  <a:t> </a:t>
                </a:r>
              </a:p>
            </p:txBody>
          </p:sp>
        </mc:Fallback>
      </mc:AlternateContent>
      <p:sp>
        <p:nvSpPr>
          <p:cNvPr id="7" name="矩形: 圆角 6">
            <a:extLst>
              <a:ext uri="{FF2B5EF4-FFF2-40B4-BE49-F238E27FC236}">
                <a16:creationId xmlns:a16="http://schemas.microsoft.com/office/drawing/2014/main" id="{38C4FEF8-D260-4B82-AC40-D7A00970087A}"/>
              </a:ext>
            </a:extLst>
          </p:cNvPr>
          <p:cNvSpPr/>
          <p:nvPr/>
        </p:nvSpPr>
        <p:spPr>
          <a:xfrm>
            <a:off x="884583" y="1466023"/>
            <a:ext cx="7374834" cy="2963738"/>
          </a:xfrm>
          <a:prstGeom prst="roundRect">
            <a:avLst>
              <a:gd name="adj" fmla="val 493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5E4CB373-F74B-4E57-957F-F1825BD4B473}"/>
              </a:ext>
            </a:extLst>
          </p:cNvPr>
          <p:cNvPicPr>
            <a:picLocks noChangeAspect="1"/>
          </p:cNvPicPr>
          <p:nvPr/>
        </p:nvPicPr>
        <p:blipFill>
          <a:blip r:embed="rId3"/>
          <a:stretch>
            <a:fillRect/>
          </a:stretch>
        </p:blipFill>
        <p:spPr>
          <a:xfrm>
            <a:off x="961812" y="1518119"/>
            <a:ext cx="7220375" cy="2872558"/>
          </a:xfrm>
          <a:prstGeom prst="rect">
            <a:avLst/>
          </a:prstGeom>
        </p:spPr>
      </p:pic>
    </p:spTree>
    <p:extLst>
      <p:ext uri="{BB962C8B-B14F-4D97-AF65-F5344CB8AC3E}">
        <p14:creationId xmlns:p14="http://schemas.microsoft.com/office/powerpoint/2010/main" val="272036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659885" y="862600"/>
            <a:ext cx="7824223" cy="226728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b="1">
                <a:solidFill>
                  <a:srgbClr val="002060"/>
                </a:solidFill>
              </a:rPr>
              <a:t>素理想与极大理想</a:t>
            </a:r>
            <a:endParaRPr lang="zh-CN" altLang="en-US" sz="1800" b="1">
              <a:solidFill>
                <a:srgbClr val="002060"/>
              </a:solidFill>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交换环的素理想是环的任意两个元素乘积属于该理想，则这两个元素中至少有一个元素属于该理想</a:t>
            </a:r>
            <a:endParaRPr lang="en-US" altLang="zh-CN"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一个理想是有单位元交换环的素理想当且仅当环关于该理想的商环是整环</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环的极大理想是真包含这个理想的理想只能是环本身</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一个理想是有单位元交换环的极大理想当且仅当环关于该理想的商环是域</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659885" y="3364516"/>
            <a:ext cx="782422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熟悉素理想和极大理想定义，及素理想与整环、极大理想和域之间的联系</a:t>
            </a:r>
            <a:endParaRPr lang="en-US" altLang="zh-CN"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能证明一个理想是否是素理想或极大理想</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EF1AFF-D150-4D24-BB32-695DDFCBCE6E}"/>
              </a:ext>
            </a:extLst>
          </p:cNvPr>
          <p:cNvSpPr txBox="1"/>
          <p:nvPr/>
        </p:nvSpPr>
        <p:spPr>
          <a:xfrm>
            <a:off x="796222" y="1754799"/>
            <a:ext cx="6827897" cy="461665"/>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在线课程平台练习（素理想与极大理想部分）！</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sp>
        <p:nvSpPr>
          <p:cNvPr id="9" name="文本框 8">
            <a:extLst>
              <a:ext uri="{FF2B5EF4-FFF2-40B4-BE49-F238E27FC236}">
                <a16:creationId xmlns:a16="http://schemas.microsoft.com/office/drawing/2014/main" id="{745A2355-D6F6-43B7-B2EC-B55B36A14285}"/>
              </a:ext>
            </a:extLst>
          </p:cNvPr>
          <p:cNvSpPr txBox="1"/>
          <p:nvPr/>
        </p:nvSpPr>
        <p:spPr>
          <a:xfrm>
            <a:off x="796222" y="2856070"/>
            <a:ext cx="7348896" cy="830997"/>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教材习题可尝试完成习题</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3-5</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的第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题至第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3</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6</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题至第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18</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素理想的定义和练习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D4B98EC-45C5-4CAE-A745-1F6ABD258350}"/>
                  </a:ext>
                </a:extLst>
              </p:cNvPr>
              <p:cNvSpPr txBox="1"/>
              <p:nvPr/>
            </p:nvSpPr>
            <p:spPr>
              <a:xfrm>
                <a:off x="1323972" y="1119188"/>
                <a:ext cx="6496050" cy="781496"/>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的真理想。若对任意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zh-CN" altLang="en-US"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蕴涵</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a:t>
                </a:r>
                <a:r>
                  <a:rPr lang="zh-CN" altLang="en-US" b="1">
                    <a:solidFill>
                      <a:srgbClr val="C00000"/>
                    </a:solidFill>
                  </a:rPr>
                  <a:t>素理想</a:t>
                </a:r>
                <a:r>
                  <a:rPr lang="en-US" altLang="zh-CN" b="1">
                    <a:solidFill>
                      <a:schemeClr val="accent2">
                        <a:lumMod val="50000"/>
                      </a:schemeClr>
                    </a:solidFill>
                  </a:rPr>
                  <a:t>(prime ideal)</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ED4B98EC-45C5-4CAE-A745-1F6ABD258350}"/>
                  </a:ext>
                </a:extLst>
              </p:cNvPr>
              <p:cNvSpPr txBox="1">
                <a:spLocks noRot="1" noChangeAspect="1" noMove="1" noResize="1" noEditPoints="1" noAdjustHandles="1" noChangeArrowheads="1" noChangeShapeType="1" noTextEdit="1"/>
              </p:cNvSpPr>
              <p:nvPr/>
            </p:nvSpPr>
            <p:spPr>
              <a:xfrm>
                <a:off x="1323972" y="1119188"/>
                <a:ext cx="6496050" cy="781496"/>
              </a:xfrm>
              <a:prstGeom prst="rect">
                <a:avLst/>
              </a:prstGeom>
              <a:blipFill>
                <a:blip r:embed="rId2"/>
                <a:stretch>
                  <a:fillRect l="-750" b="-1171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F21990B-683C-4A0C-9263-C8CD66F69685}"/>
              </a:ext>
            </a:extLst>
          </p:cNvPr>
          <p:cNvSpPr txBox="1"/>
          <p:nvPr/>
        </p:nvSpPr>
        <p:spPr>
          <a:xfrm>
            <a:off x="1323973" y="2363767"/>
            <a:ext cx="3700258" cy="685637"/>
          </a:xfrm>
          <a:prstGeom prst="rect">
            <a:avLst/>
          </a:prstGeom>
          <a:solidFill>
            <a:schemeClr val="accent4">
              <a:lumMod val="40000"/>
              <a:lumOff val="60000"/>
            </a:schemeClr>
          </a:solidFill>
        </p:spPr>
        <p:txBody>
          <a:bodyPr wrap="square" rtlCol="0">
            <a:spAutoFit/>
          </a:bodyPr>
          <a:lstStyle/>
          <a:p>
            <a:pPr>
              <a:lnSpc>
                <a:spcPts val="2400"/>
              </a:lnSpc>
            </a:pPr>
            <a:r>
              <a:rPr lang="zh-CN" altLang="en-US" sz="1600" b="1">
                <a:solidFill>
                  <a:schemeClr val="accent2">
                    <a:lumMod val="50000"/>
                  </a:schemeClr>
                </a:solidFill>
              </a:rPr>
              <a:t>非交换环上也可以定义素理想，但这里只考类交换环上的素理想和极大理想！</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35B7D5-BE39-4D2F-BE25-BB6C62E2D57A}"/>
                  </a:ext>
                </a:extLst>
              </p:cNvPr>
              <p:cNvSpPr txBox="1"/>
              <p:nvPr/>
            </p:nvSpPr>
            <p:spPr>
              <a:xfrm>
                <a:off x="1323973" y="3543300"/>
                <a:ext cx="3983524"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的所有素理想。</a:t>
                </a:r>
              </a:p>
            </p:txBody>
          </p:sp>
        </mc:Choice>
        <mc:Fallback xmlns="">
          <p:sp>
            <p:nvSpPr>
              <p:cNvPr id="4" name="文本框 3">
                <a:extLst>
                  <a:ext uri="{FF2B5EF4-FFF2-40B4-BE49-F238E27FC236}">
                    <a16:creationId xmlns:a16="http://schemas.microsoft.com/office/drawing/2014/main" id="{DA35B7D5-BE39-4D2F-BE25-BB6C62E2D57A}"/>
                  </a:ext>
                </a:extLst>
              </p:cNvPr>
              <p:cNvSpPr txBox="1">
                <a:spLocks noRot="1" noChangeAspect="1" noMove="1" noResize="1" noEditPoints="1" noAdjustHandles="1" noChangeArrowheads="1" noChangeShapeType="1" noTextEdit="1"/>
              </p:cNvSpPr>
              <p:nvPr/>
            </p:nvSpPr>
            <p:spPr>
              <a:xfrm>
                <a:off x="1323973" y="3543300"/>
                <a:ext cx="3983524" cy="369332"/>
              </a:xfrm>
              <a:prstGeom prst="rect">
                <a:avLst/>
              </a:prstGeom>
              <a:blipFill>
                <a:blip r:embed="rId3"/>
                <a:stretch>
                  <a:fillRect l="-1223" t="-8197" r="-6881"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73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B9A92CA-67E3-4180-A100-1F6C9367F8E4}"/>
                  </a:ext>
                </a:extLst>
              </p:cNvPr>
              <p:cNvSpPr txBox="1"/>
              <p:nvPr/>
            </p:nvSpPr>
            <p:spPr>
              <a:xfrm>
                <a:off x="1048001" y="969066"/>
                <a:ext cx="3983524"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的所有素理想。</a:t>
                </a:r>
              </a:p>
            </p:txBody>
          </p:sp>
        </mc:Choice>
        <mc:Fallback xmlns="">
          <p:sp>
            <p:nvSpPr>
              <p:cNvPr id="8" name="文本框 7">
                <a:extLst>
                  <a:ext uri="{FF2B5EF4-FFF2-40B4-BE49-F238E27FC236}">
                    <a16:creationId xmlns:a16="http://schemas.microsoft.com/office/drawing/2014/main" id="{AB9A92CA-67E3-4180-A100-1F6C9367F8E4}"/>
                  </a:ext>
                </a:extLst>
              </p:cNvPr>
              <p:cNvSpPr txBox="1">
                <a:spLocks noRot="1" noChangeAspect="1" noMove="1" noResize="1" noEditPoints="1" noAdjustHandles="1" noChangeArrowheads="1" noChangeShapeType="1" noTextEdit="1"/>
              </p:cNvSpPr>
              <p:nvPr/>
            </p:nvSpPr>
            <p:spPr>
              <a:xfrm>
                <a:off x="1048001" y="969066"/>
                <a:ext cx="3983524" cy="369332"/>
              </a:xfrm>
              <a:prstGeom prst="rect">
                <a:avLst/>
              </a:prstGeom>
              <a:blipFill>
                <a:blip r:embed="rId2"/>
                <a:stretch>
                  <a:fillRect l="-1378" t="-9836" r="-6891" b="-24590"/>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0AD9D277-9A1F-44EA-A56E-FDF54554616A}"/>
              </a:ext>
            </a:extLst>
          </p:cNvPr>
          <p:cNvSpPr/>
          <p:nvPr/>
        </p:nvSpPr>
        <p:spPr>
          <a:xfrm>
            <a:off x="1048001" y="1615109"/>
            <a:ext cx="7121964" cy="2733371"/>
          </a:xfrm>
          <a:prstGeom prst="roundRect">
            <a:avLst>
              <a:gd name="adj" fmla="val 3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DE3F58A2-3C77-4E07-A5F9-1CBE9026BAE3}"/>
              </a:ext>
            </a:extLst>
          </p:cNvPr>
          <p:cNvPicPr>
            <a:picLocks noChangeAspect="1"/>
          </p:cNvPicPr>
          <p:nvPr/>
        </p:nvPicPr>
        <p:blipFill>
          <a:blip r:embed="rId3"/>
          <a:stretch>
            <a:fillRect/>
          </a:stretch>
        </p:blipFill>
        <p:spPr>
          <a:xfrm>
            <a:off x="1097747" y="1663918"/>
            <a:ext cx="7022472" cy="2629791"/>
          </a:xfrm>
          <a:prstGeom prst="rect">
            <a:avLst/>
          </a:prstGeom>
        </p:spPr>
      </p:pic>
    </p:spTree>
    <p:extLst>
      <p:ext uri="{BB962C8B-B14F-4D97-AF65-F5344CB8AC3E}">
        <p14:creationId xmlns:p14="http://schemas.microsoft.com/office/powerpoint/2010/main" val="211491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素理想的例子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a:extLst>
              <a:ext uri="{FF2B5EF4-FFF2-40B4-BE49-F238E27FC236}">
                <a16:creationId xmlns:a16="http://schemas.microsoft.com/office/drawing/2014/main" id="{32D5F57E-1837-42EF-8CF4-11D35CACA3C1}"/>
              </a:ext>
            </a:extLst>
          </p:cNvPr>
          <p:cNvGrpSpPr/>
          <p:nvPr/>
        </p:nvGrpSpPr>
        <p:grpSpPr>
          <a:xfrm>
            <a:off x="879610" y="994029"/>
            <a:ext cx="5297556" cy="357809"/>
            <a:chOff x="879614" y="957649"/>
            <a:chExt cx="5297556" cy="357809"/>
          </a:xfrm>
        </p:grpSpPr>
        <p:sp>
          <p:nvSpPr>
            <p:cNvPr id="4" name="矩形: 圆角 3">
              <a:extLst>
                <a:ext uri="{FF2B5EF4-FFF2-40B4-BE49-F238E27FC236}">
                  <a16:creationId xmlns:a16="http://schemas.microsoft.com/office/drawing/2014/main" id="{D03E41C5-B439-44E5-8EDD-AD4554FBF3AC}"/>
                </a:ext>
              </a:extLst>
            </p:cNvPr>
            <p:cNvSpPr/>
            <p:nvPr/>
          </p:nvSpPr>
          <p:spPr>
            <a:xfrm>
              <a:off x="879614" y="957649"/>
              <a:ext cx="5297556" cy="35780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1B8182C-0EA0-4875-94D3-2F32A9BD0FF9}"/>
                </a:ext>
              </a:extLst>
            </p:cNvPr>
            <p:cNvPicPr>
              <a:picLocks noChangeAspect="1"/>
            </p:cNvPicPr>
            <p:nvPr/>
          </p:nvPicPr>
          <p:blipFill>
            <a:blip r:embed="rId2"/>
            <a:stretch>
              <a:fillRect/>
            </a:stretch>
          </p:blipFill>
          <p:spPr>
            <a:xfrm>
              <a:off x="921440" y="994029"/>
              <a:ext cx="5212616" cy="293922"/>
            </a:xfrm>
            <a:prstGeom prst="rect">
              <a:avLst/>
            </a:prstGeom>
          </p:spPr>
        </p:pic>
      </p:grpSp>
      <p:grpSp>
        <p:nvGrpSpPr>
          <p:cNvPr id="9" name="组合 8">
            <a:extLst>
              <a:ext uri="{FF2B5EF4-FFF2-40B4-BE49-F238E27FC236}">
                <a16:creationId xmlns:a16="http://schemas.microsoft.com/office/drawing/2014/main" id="{EE5DBD23-1C3E-4B30-9A2F-F495EC914747}"/>
              </a:ext>
            </a:extLst>
          </p:cNvPr>
          <p:cNvGrpSpPr/>
          <p:nvPr/>
        </p:nvGrpSpPr>
        <p:grpSpPr>
          <a:xfrm>
            <a:off x="879610" y="1672257"/>
            <a:ext cx="7384773" cy="1321905"/>
            <a:chOff x="879614" y="1903343"/>
            <a:chExt cx="7384773" cy="1321905"/>
          </a:xfrm>
        </p:grpSpPr>
        <p:sp>
          <p:nvSpPr>
            <p:cNvPr id="8" name="矩形: 圆角 7">
              <a:extLst>
                <a:ext uri="{FF2B5EF4-FFF2-40B4-BE49-F238E27FC236}">
                  <a16:creationId xmlns:a16="http://schemas.microsoft.com/office/drawing/2014/main" id="{83A60B1A-8C81-4628-8BCF-0656CA71E4FA}"/>
                </a:ext>
              </a:extLst>
            </p:cNvPr>
            <p:cNvSpPr/>
            <p:nvPr/>
          </p:nvSpPr>
          <p:spPr>
            <a:xfrm>
              <a:off x="879614" y="1903343"/>
              <a:ext cx="7384773" cy="1321905"/>
            </a:xfrm>
            <a:prstGeom prst="roundRect">
              <a:avLst>
                <a:gd name="adj" fmla="val 426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E2B4B35-5F72-457D-B522-64C1F3F4957F}"/>
                </a:ext>
              </a:extLst>
            </p:cNvPr>
            <p:cNvPicPr>
              <a:picLocks noChangeAspect="1"/>
            </p:cNvPicPr>
            <p:nvPr/>
          </p:nvPicPr>
          <p:blipFill>
            <a:blip r:embed="rId3"/>
            <a:stretch>
              <a:fillRect/>
            </a:stretch>
          </p:blipFill>
          <p:spPr>
            <a:xfrm>
              <a:off x="915965" y="1944257"/>
              <a:ext cx="7312064" cy="1245716"/>
            </a:xfrm>
            <a:prstGeom prst="rect">
              <a:avLst/>
            </a:prstGeom>
          </p:spPr>
        </p:pic>
      </p:grpSp>
      <p:sp>
        <p:nvSpPr>
          <p:cNvPr id="18" name="矩形: 圆角 17">
            <a:extLst>
              <a:ext uri="{FF2B5EF4-FFF2-40B4-BE49-F238E27FC236}">
                <a16:creationId xmlns:a16="http://schemas.microsoft.com/office/drawing/2014/main" id="{94335A52-50CD-4940-9537-C78E2B41EF7D}"/>
              </a:ext>
            </a:extLst>
          </p:cNvPr>
          <p:cNvSpPr/>
          <p:nvPr/>
        </p:nvSpPr>
        <p:spPr>
          <a:xfrm>
            <a:off x="879606" y="3583406"/>
            <a:ext cx="7384773" cy="566065"/>
          </a:xfrm>
          <a:prstGeom prst="roundRect">
            <a:avLst>
              <a:gd name="adj" fmla="val 1432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00521AF1-7E9E-4695-B626-EF2AAFC94306}"/>
              </a:ext>
            </a:extLst>
          </p:cNvPr>
          <p:cNvPicPr>
            <a:picLocks noChangeAspect="1"/>
          </p:cNvPicPr>
          <p:nvPr/>
        </p:nvPicPr>
        <p:blipFill>
          <a:blip r:embed="rId4"/>
          <a:stretch>
            <a:fillRect/>
          </a:stretch>
        </p:blipFill>
        <p:spPr>
          <a:xfrm>
            <a:off x="915961" y="3619913"/>
            <a:ext cx="7312064" cy="479380"/>
          </a:xfrm>
          <a:prstGeom prst="rect">
            <a:avLst/>
          </a:prstGeom>
        </p:spPr>
      </p:pic>
    </p:spTree>
    <p:extLst>
      <p:ext uri="{BB962C8B-B14F-4D97-AF65-F5344CB8AC3E}">
        <p14:creationId xmlns:p14="http://schemas.microsoft.com/office/powerpoint/2010/main" val="60481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素理想与整环</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2FAC8B2-4CA9-427E-ADB4-BA27D5F15D23}"/>
                  </a:ext>
                </a:extLst>
              </p:cNvPr>
              <p:cNvSpPr txBox="1"/>
              <p:nvPr/>
            </p:nvSpPr>
            <p:spPr>
              <a:xfrm>
                <a:off x="884577" y="1125108"/>
                <a:ext cx="7374839" cy="714170"/>
              </a:xfrm>
              <a:prstGeom prst="rect">
                <a:avLst/>
              </a:prstGeom>
              <a:solidFill>
                <a:schemeClr val="accent5">
                  <a:lumMod val="20000"/>
                  <a:lumOff val="80000"/>
                </a:schemeClr>
              </a:solidFill>
            </p:spPr>
            <p:txBody>
              <a:bodyPr wrap="square" rtlCol="0">
                <a:spAutoFit/>
              </a:bodyPr>
              <a:lstStyle/>
              <a:p>
                <a:pPr>
                  <a:lnSpc>
                    <a:spcPts val="25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的素理想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是整环</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92FAC8B2-4CA9-427E-ADB4-BA27D5F15D23}"/>
                  </a:ext>
                </a:extLst>
              </p:cNvPr>
              <p:cNvSpPr txBox="1">
                <a:spLocks noRot="1" noChangeAspect="1" noMove="1" noResize="1" noEditPoints="1" noAdjustHandles="1" noChangeArrowheads="1" noChangeShapeType="1" noTextEdit="1"/>
              </p:cNvSpPr>
              <p:nvPr/>
            </p:nvSpPr>
            <p:spPr>
              <a:xfrm>
                <a:off x="884577" y="1125108"/>
                <a:ext cx="7374839" cy="714170"/>
              </a:xfrm>
              <a:prstGeom prst="rect">
                <a:avLst/>
              </a:prstGeom>
              <a:blipFill>
                <a:blip r:embed="rId2"/>
                <a:stretch>
                  <a:fillRect l="-661" t="-1709" r="-744" b="-12821"/>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5E507E91-87CC-4C74-A6A8-86439959AD0F}"/>
              </a:ext>
            </a:extLst>
          </p:cNvPr>
          <p:cNvGrpSpPr/>
          <p:nvPr/>
        </p:nvGrpSpPr>
        <p:grpSpPr>
          <a:xfrm>
            <a:off x="884577" y="2131944"/>
            <a:ext cx="7374839" cy="1098274"/>
            <a:chOff x="884577" y="2131944"/>
            <a:chExt cx="7374839" cy="1098274"/>
          </a:xfrm>
        </p:grpSpPr>
        <p:sp>
          <p:nvSpPr>
            <p:cNvPr id="5" name="矩形: 圆角 4">
              <a:extLst>
                <a:ext uri="{FF2B5EF4-FFF2-40B4-BE49-F238E27FC236}">
                  <a16:creationId xmlns:a16="http://schemas.microsoft.com/office/drawing/2014/main" id="{AA7F3707-7804-4F37-A05F-7ED84B7CAFC5}"/>
                </a:ext>
              </a:extLst>
            </p:cNvPr>
            <p:cNvSpPr/>
            <p:nvPr/>
          </p:nvSpPr>
          <p:spPr>
            <a:xfrm>
              <a:off x="884577" y="2131944"/>
              <a:ext cx="7374839" cy="1098274"/>
            </a:xfrm>
            <a:prstGeom prst="roundRect">
              <a:avLst>
                <a:gd name="adj" fmla="val 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F62B9C8-C509-4E18-AC33-E7CED559EC0D}"/>
                </a:ext>
              </a:extLst>
            </p:cNvPr>
            <p:cNvPicPr>
              <a:picLocks noChangeAspect="1"/>
            </p:cNvPicPr>
            <p:nvPr/>
          </p:nvPicPr>
          <p:blipFill>
            <a:blip r:embed="rId3"/>
            <a:stretch>
              <a:fillRect/>
            </a:stretch>
          </p:blipFill>
          <p:spPr>
            <a:xfrm>
              <a:off x="936763" y="2174967"/>
              <a:ext cx="7270474" cy="1022865"/>
            </a:xfrm>
            <a:prstGeom prst="rect">
              <a:avLst/>
            </a:prstGeom>
          </p:spPr>
        </p:pic>
      </p:grpSp>
      <p:grpSp>
        <p:nvGrpSpPr>
          <p:cNvPr id="8" name="组合 7">
            <a:extLst>
              <a:ext uri="{FF2B5EF4-FFF2-40B4-BE49-F238E27FC236}">
                <a16:creationId xmlns:a16="http://schemas.microsoft.com/office/drawing/2014/main" id="{5E7C682B-100F-45BB-B53B-683CB09E93EC}"/>
              </a:ext>
            </a:extLst>
          </p:cNvPr>
          <p:cNvGrpSpPr/>
          <p:nvPr/>
        </p:nvGrpSpPr>
        <p:grpSpPr>
          <a:xfrm>
            <a:off x="884577" y="3445334"/>
            <a:ext cx="7374839" cy="788735"/>
            <a:chOff x="884577" y="3360852"/>
            <a:chExt cx="7374839" cy="788735"/>
          </a:xfrm>
        </p:grpSpPr>
        <p:sp>
          <p:nvSpPr>
            <p:cNvPr id="17" name="矩形: 圆角 16">
              <a:extLst>
                <a:ext uri="{FF2B5EF4-FFF2-40B4-BE49-F238E27FC236}">
                  <a16:creationId xmlns:a16="http://schemas.microsoft.com/office/drawing/2014/main" id="{E6A3F5C1-5143-49A2-AE40-10A052FBE62A}"/>
                </a:ext>
              </a:extLst>
            </p:cNvPr>
            <p:cNvSpPr/>
            <p:nvPr/>
          </p:nvSpPr>
          <p:spPr>
            <a:xfrm>
              <a:off x="884577" y="3360852"/>
              <a:ext cx="7374839" cy="788735"/>
            </a:xfrm>
            <a:prstGeom prst="roundRect">
              <a:avLst>
                <a:gd name="adj" fmla="val 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A65DC6C-8889-4251-B5D2-DAE2EB7017B9}"/>
                </a:ext>
              </a:extLst>
            </p:cNvPr>
            <p:cNvPicPr>
              <a:picLocks noChangeAspect="1"/>
            </p:cNvPicPr>
            <p:nvPr/>
          </p:nvPicPr>
          <p:blipFill>
            <a:blip r:embed="rId4"/>
            <a:stretch>
              <a:fillRect/>
            </a:stretch>
          </p:blipFill>
          <p:spPr>
            <a:xfrm>
              <a:off x="936759" y="3400551"/>
              <a:ext cx="7270474" cy="709031"/>
            </a:xfrm>
            <a:prstGeom prst="rect">
              <a:avLst/>
            </a:prstGeom>
          </p:spPr>
        </p:pic>
      </p:grpSp>
    </p:spTree>
    <p:extLst>
      <p:ext uri="{BB962C8B-B14F-4D97-AF65-F5344CB8AC3E}">
        <p14:creationId xmlns:p14="http://schemas.microsoft.com/office/powerpoint/2010/main" val="16404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930438" y="1795619"/>
            <a:ext cx="3550298" cy="1667764"/>
          </a:xfrm>
          <a:prstGeom prst="rect">
            <a:avLst/>
          </a:prstGeom>
          <a:noFill/>
        </p:spPr>
        <p:txBody>
          <a:bodyPr wrap="square" rtlCol="0">
            <a:spAutoFit/>
          </a:bodyPr>
          <a:lstStyle/>
          <a:p>
            <a:pPr>
              <a:lnSpc>
                <a:spcPct val="150000"/>
              </a:lnSpc>
            </a:pPr>
            <a:r>
              <a:rPr lang="zh-CN" altLang="en-US" sz="2400" b="1">
                <a:solidFill>
                  <a:schemeClr val="bg1">
                    <a:lumMod val="95000"/>
                  </a:schemeClr>
                </a:solidFill>
                <a:latin typeface="仿宋" panose="02010609060101010101" pitchFamily="49" charset="-122"/>
                <a:ea typeface="仿宋" panose="02010609060101010101" pitchFamily="49" charset="-122"/>
              </a:rPr>
              <a:t>素理想</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150000"/>
              </a:lnSpc>
            </a:pP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极大理想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4602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极大理想的定义和练习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D4B98EC-45C5-4CAE-A745-1F6ABD258350}"/>
                  </a:ext>
                </a:extLst>
              </p:cNvPr>
              <p:cNvSpPr txBox="1"/>
              <p:nvPr/>
            </p:nvSpPr>
            <p:spPr>
              <a:xfrm>
                <a:off x="1323972" y="1119188"/>
                <a:ext cx="6496050" cy="782202"/>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的真理想。若对</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的任意包含</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a:solidFill>
                      <a:schemeClr val="accent2">
                        <a:lumMod val="50000"/>
                      </a:schemeClr>
                    </a:solidFill>
                  </a:rPr>
                  <a:t>的理想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oMath>
                </a14:m>
                <a:r>
                  <a:rPr lang="zh-CN" altLang="en-US" b="1">
                    <a:solidFill>
                      <a:schemeClr val="accent2">
                        <a:lumMod val="50000"/>
                      </a:schemeClr>
                    </a:solidFill>
                  </a:rPr>
                  <a:t>，必有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𝑴</m:t>
                    </m:r>
                  </m:oMath>
                </a14:m>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a:t>
                </a:r>
                <a:r>
                  <a:rPr lang="en-US" altLang="zh-CN" b="1">
                    <a:solidFill>
                      <a:schemeClr val="accent2">
                        <a:lumMod val="50000"/>
                      </a:schemeClr>
                    </a:solidFill>
                  </a:rPr>
                  <a:t>(maximal ideal)</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ED4B98EC-45C5-4CAE-A745-1F6ABD258350}"/>
                  </a:ext>
                </a:extLst>
              </p:cNvPr>
              <p:cNvSpPr txBox="1">
                <a:spLocks noRot="1" noChangeAspect="1" noMove="1" noResize="1" noEditPoints="1" noAdjustHandles="1" noChangeArrowheads="1" noChangeShapeType="1" noTextEdit="1"/>
              </p:cNvSpPr>
              <p:nvPr/>
            </p:nvSpPr>
            <p:spPr>
              <a:xfrm>
                <a:off x="1323972" y="1119188"/>
                <a:ext cx="6496050" cy="782202"/>
              </a:xfrm>
              <a:prstGeom prst="rect">
                <a:avLst/>
              </a:prstGeom>
              <a:blipFill>
                <a:blip r:embed="rId2"/>
                <a:stretch>
                  <a:fillRect l="-750" r="-4221" b="-1171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F21990B-683C-4A0C-9263-C8CD66F69685}"/>
              </a:ext>
            </a:extLst>
          </p:cNvPr>
          <p:cNvSpPr txBox="1"/>
          <p:nvPr/>
        </p:nvSpPr>
        <p:spPr>
          <a:xfrm>
            <a:off x="1323972" y="2363767"/>
            <a:ext cx="3913949" cy="685637"/>
          </a:xfrm>
          <a:prstGeom prst="rect">
            <a:avLst/>
          </a:prstGeom>
          <a:solidFill>
            <a:schemeClr val="accent4">
              <a:lumMod val="40000"/>
              <a:lumOff val="60000"/>
            </a:schemeClr>
          </a:solidFill>
        </p:spPr>
        <p:txBody>
          <a:bodyPr wrap="square" rtlCol="0">
            <a:spAutoFit/>
          </a:bodyPr>
          <a:lstStyle/>
          <a:p>
            <a:pPr>
              <a:lnSpc>
                <a:spcPts val="2400"/>
              </a:lnSpc>
            </a:pPr>
            <a:r>
              <a:rPr lang="zh-CN" altLang="en-US" sz="1600" b="1">
                <a:solidFill>
                  <a:schemeClr val="accent2">
                    <a:lumMod val="50000"/>
                  </a:schemeClr>
                </a:solidFill>
              </a:rPr>
              <a:t>非交换环上的极大理想也可如上定义，但这里只考类交换环上的素理想和极大理想！</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35B7D5-BE39-4D2F-BE25-BB6C62E2D57A}"/>
                  </a:ext>
                </a:extLst>
              </p:cNvPr>
              <p:cNvSpPr txBox="1"/>
              <p:nvPr/>
            </p:nvSpPr>
            <p:spPr>
              <a:xfrm>
                <a:off x="1323973" y="3543300"/>
                <a:ext cx="4261818"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的所有极大理想。</a:t>
                </a:r>
              </a:p>
            </p:txBody>
          </p:sp>
        </mc:Choice>
        <mc:Fallback xmlns="">
          <p:sp>
            <p:nvSpPr>
              <p:cNvPr id="4" name="文本框 3">
                <a:extLst>
                  <a:ext uri="{FF2B5EF4-FFF2-40B4-BE49-F238E27FC236}">
                    <a16:creationId xmlns:a16="http://schemas.microsoft.com/office/drawing/2014/main" id="{DA35B7D5-BE39-4D2F-BE25-BB6C62E2D57A}"/>
                  </a:ext>
                </a:extLst>
              </p:cNvPr>
              <p:cNvSpPr txBox="1">
                <a:spLocks noRot="1" noChangeAspect="1" noMove="1" noResize="1" noEditPoints="1" noAdjustHandles="1" noChangeArrowheads="1" noChangeShapeType="1" noTextEdit="1"/>
              </p:cNvSpPr>
              <p:nvPr/>
            </p:nvSpPr>
            <p:spPr>
              <a:xfrm>
                <a:off x="1323973" y="3543300"/>
                <a:ext cx="4261818" cy="369332"/>
              </a:xfrm>
              <a:prstGeom prst="rect">
                <a:avLst/>
              </a:prstGeom>
              <a:blipFill>
                <a:blip r:embed="rId3"/>
                <a:stretch>
                  <a:fillRect l="-1144" t="-8197" r="-1001"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580201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TotalTime>
  <Words>1375</Words>
  <Application>Microsoft Office PowerPoint</Application>
  <PresentationFormat>全屏显示(16:9)</PresentationFormat>
  <Paragraphs>212</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等线</vt:lpstr>
      <vt:lpstr>等线 Light</vt:lpstr>
      <vt:lpstr>仿宋</vt:lpstr>
      <vt:lpstr>华文新魏</vt:lpstr>
      <vt:lpstr>楷体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51</cp:revision>
  <dcterms:created xsi:type="dcterms:W3CDTF">2022-01-01T06:39:40Z</dcterms:created>
  <dcterms:modified xsi:type="dcterms:W3CDTF">2024-06-07T00:43:06Z</dcterms:modified>
</cp:coreProperties>
</file>