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315" r:id="rId6"/>
    <p:sldId id="316" r:id="rId7"/>
    <p:sldId id="313" r:id="rId8"/>
    <p:sldId id="317" r:id="rId9"/>
    <p:sldId id="314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281" r:id="rId19"/>
    <p:sldId id="326" r:id="rId20"/>
    <p:sldId id="327" r:id="rId21"/>
    <p:sldId id="328" r:id="rId22"/>
    <p:sldId id="330" r:id="rId23"/>
    <p:sldId id="331" r:id="rId24"/>
    <p:sldId id="329" r:id="rId25"/>
    <p:sldId id="332" r:id="rId26"/>
    <p:sldId id="333" r:id="rId27"/>
    <p:sldId id="336" r:id="rId28"/>
    <p:sldId id="337" r:id="rId29"/>
    <p:sldId id="334" r:id="rId30"/>
    <p:sldId id="341" r:id="rId31"/>
    <p:sldId id="342" r:id="rId32"/>
    <p:sldId id="343" r:id="rId33"/>
    <p:sldId id="344" r:id="rId34"/>
    <p:sldId id="338" r:id="rId35"/>
    <p:sldId id="339" r:id="rId36"/>
    <p:sldId id="345" r:id="rId37"/>
    <p:sldId id="346" r:id="rId38"/>
    <p:sldId id="340" r:id="rId39"/>
    <p:sldId id="347" r:id="rId40"/>
    <p:sldId id="348" r:id="rId41"/>
    <p:sldId id="349" r:id="rId42"/>
    <p:sldId id="350" r:id="rId43"/>
    <p:sldId id="335" r:id="rId44"/>
    <p:sldId id="282" r:id="rId45"/>
    <p:sldId id="272" r:id="rId46"/>
    <p:sldId id="280" r:id="rId47"/>
    <p:sldId id="262" r:id="rId4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第十二讲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一些特殊的环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C1105A1-8E7A-4999-8004-F4AE05C4B574}"/>
              </a:ext>
            </a:extLst>
          </p:cNvPr>
          <p:cNvSpPr/>
          <p:nvPr/>
        </p:nvSpPr>
        <p:spPr>
          <a:xfrm>
            <a:off x="1147970" y="1212574"/>
            <a:ext cx="5878995" cy="1401417"/>
          </a:xfrm>
          <a:prstGeom prst="roundRect">
            <a:avLst>
              <a:gd name="adj" fmla="val 6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整除的基本性质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352990-F94C-4595-B1B4-200854F47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5" y="1263361"/>
            <a:ext cx="5768762" cy="130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1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元素相伴及其性质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4C3E80F-8DAF-4CAD-B7B2-B0CA81D53C34}"/>
                  </a:ext>
                </a:extLst>
              </p:cNvPr>
              <p:cNvSpPr txBox="1"/>
              <p:nvPr/>
            </p:nvSpPr>
            <p:spPr>
              <a:xfrm>
                <a:off x="976516" y="847123"/>
                <a:ext cx="7190961" cy="11466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是有单位元的交换环，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相伴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(associated) elements)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，或说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互为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伴元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(associated elements)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4C3E80F-8DAF-4CAD-B7B2-B0CA81D53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16" y="847123"/>
                <a:ext cx="7190961" cy="1146661"/>
              </a:xfrm>
              <a:prstGeom prst="rect">
                <a:avLst/>
              </a:prstGeom>
              <a:blipFill>
                <a:blip r:embed="rId2"/>
                <a:stretch>
                  <a:fillRect l="-678" t="-3723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6B919982-EDA1-48C6-AF1E-E2879B32FBDA}"/>
              </a:ext>
            </a:extLst>
          </p:cNvPr>
          <p:cNvGrpSpPr/>
          <p:nvPr/>
        </p:nvGrpSpPr>
        <p:grpSpPr>
          <a:xfrm>
            <a:off x="976516" y="2226365"/>
            <a:ext cx="7190961" cy="2186609"/>
            <a:chOff x="976516" y="2226365"/>
            <a:chExt cx="7190961" cy="2186609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7900E8D8-C70E-4D8A-8D0B-E6F0195F078A}"/>
                </a:ext>
              </a:extLst>
            </p:cNvPr>
            <p:cNvSpPr/>
            <p:nvPr/>
          </p:nvSpPr>
          <p:spPr>
            <a:xfrm>
              <a:off x="976516" y="2226365"/>
              <a:ext cx="7190961" cy="2186609"/>
            </a:xfrm>
            <a:prstGeom prst="roundRect">
              <a:avLst>
                <a:gd name="adj" fmla="val 484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79D235B-D20F-418B-80A3-937F5EF73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848" y="2268364"/>
              <a:ext cx="7113929" cy="21019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85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不可约元与素元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7000B19-1817-468C-B227-5D360152CFF5}"/>
                  </a:ext>
                </a:extLst>
              </p:cNvPr>
              <p:cNvSpPr txBox="1"/>
              <p:nvPr/>
            </p:nvSpPr>
            <p:spPr>
              <a:xfrm>
                <a:off x="987072" y="1280768"/>
                <a:ext cx="7169845" cy="120680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是有单位元的交换环，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中非零非单位且无真因子的元素称为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不可约元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(irreducible element)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，也翻译为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既约元</a:t>
                </a:r>
                <a:endParaRPr lang="en-US" altLang="zh-CN" b="1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也即，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的不可约元当且仅当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是单位或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16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是单位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7000B19-1817-468C-B227-5D360152C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072" y="1280768"/>
                <a:ext cx="7169845" cy="1206805"/>
              </a:xfrm>
              <a:prstGeom prst="rect">
                <a:avLst/>
              </a:prstGeom>
              <a:blipFill>
                <a:blip r:embed="rId2"/>
                <a:stretch>
                  <a:fillRect l="-765" b="-5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373D4B-E919-493C-908C-0ADF53F3BA5D}"/>
                  </a:ext>
                </a:extLst>
              </p:cNvPr>
              <p:cNvSpPr txBox="1"/>
              <p:nvPr/>
            </p:nvSpPr>
            <p:spPr>
              <a:xfrm>
                <a:off x="935822" y="3127051"/>
                <a:ext cx="7272343" cy="73661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2600"/>
                  </a:lnSpc>
                  <a:spcBef>
                    <a:spcPts val="600"/>
                  </a:spcBef>
                  <a:spcAft>
                    <a:spcPts val="600"/>
                  </a:spcAft>
                </a:lvl1pPr>
              </a:lstStyle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是有单位元交换环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的一个非零非单位的元素，如果对任意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可推出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素元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(prime element)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C373D4B-E919-493C-908C-0ADF53F3B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22" y="3127051"/>
                <a:ext cx="7272343" cy="736612"/>
              </a:xfrm>
              <a:prstGeom prst="rect">
                <a:avLst/>
              </a:prstGeom>
              <a:blipFill>
                <a:blip r:embed="rId3"/>
                <a:stretch>
                  <a:fillRect l="-755" r="-3943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2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84441EF-9E86-419A-8272-7960AAD261DF}"/>
              </a:ext>
            </a:extLst>
          </p:cNvPr>
          <p:cNvSpPr/>
          <p:nvPr/>
        </p:nvSpPr>
        <p:spPr>
          <a:xfrm>
            <a:off x="819978" y="1744317"/>
            <a:ext cx="7509013" cy="1649896"/>
          </a:xfrm>
          <a:prstGeom prst="roundRect">
            <a:avLst>
              <a:gd name="adj" fmla="val 70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不可约元和素元的基本性质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6A099A-9DE7-480E-9B7B-6E754AF1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88" y="1788379"/>
            <a:ext cx="7409623" cy="15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唯一分解整环的定义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BBAF0DF-F7FB-42F0-8AD3-E268C1C6CC23}"/>
              </a:ext>
            </a:extLst>
          </p:cNvPr>
          <p:cNvGrpSpPr/>
          <p:nvPr/>
        </p:nvGrpSpPr>
        <p:grpSpPr>
          <a:xfrm>
            <a:off x="867186" y="913024"/>
            <a:ext cx="7409622" cy="2559326"/>
            <a:chOff x="889552" y="949187"/>
            <a:chExt cx="7409622" cy="255932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016ED03-971B-4B68-88E8-7C88D1D650DC}"/>
                </a:ext>
              </a:extLst>
            </p:cNvPr>
            <p:cNvSpPr/>
            <p:nvPr/>
          </p:nvSpPr>
          <p:spPr>
            <a:xfrm>
              <a:off x="889552" y="949187"/>
              <a:ext cx="7409622" cy="2559326"/>
            </a:xfrm>
            <a:prstGeom prst="roundRect">
              <a:avLst>
                <a:gd name="adj" fmla="val 482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8D32857-290F-46F9-B722-E728B7FEA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277" y="999271"/>
              <a:ext cx="7295321" cy="245870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8A435A-347A-421F-B3C4-0E636D4290AA}"/>
                  </a:ext>
                </a:extLst>
              </p:cNvPr>
              <p:cNvSpPr txBox="1"/>
              <p:nvPr/>
            </p:nvSpPr>
            <p:spPr>
              <a:xfrm>
                <a:off x="911911" y="3778134"/>
                <a:ext cx="7280413" cy="6924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是整环，如果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的每个非零非单位的元素都有唯一分解，则称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唯一分解环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(unique factorization domain)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，记作</a:t>
                </a:r>
                <a:r>
                  <a:rPr lang="en-US" altLang="zh-CN" b="1">
                    <a:solidFill>
                      <a:srgbClr val="C00000"/>
                    </a:solidFill>
                  </a:rPr>
                  <a:t>UFD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88A435A-347A-421F-B3C4-0E636D429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11" y="3778134"/>
                <a:ext cx="7280413" cy="692434"/>
              </a:xfrm>
              <a:prstGeom prst="rect">
                <a:avLst/>
              </a:prstGeom>
              <a:blipFill>
                <a:blip r:embed="rId3"/>
                <a:stretch>
                  <a:fillRect l="-754" t="-2655" b="-14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73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整环是唯一分解环的充要条件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A1A4984-E0C5-4B24-A2E1-87930F3E0E3D}"/>
              </a:ext>
            </a:extLst>
          </p:cNvPr>
          <p:cNvGrpSpPr/>
          <p:nvPr/>
        </p:nvGrpSpPr>
        <p:grpSpPr>
          <a:xfrm>
            <a:off x="800099" y="1307813"/>
            <a:ext cx="7538830" cy="1217544"/>
            <a:chOff x="800100" y="1391478"/>
            <a:chExt cx="7538830" cy="121754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0C853DF-FEFE-4738-B7BE-01DC3E5AE00F}"/>
                </a:ext>
              </a:extLst>
            </p:cNvPr>
            <p:cNvSpPr/>
            <p:nvPr/>
          </p:nvSpPr>
          <p:spPr>
            <a:xfrm>
              <a:off x="800100" y="1391478"/>
              <a:ext cx="7538830" cy="1217544"/>
            </a:xfrm>
            <a:prstGeom prst="roundRect">
              <a:avLst>
                <a:gd name="adj" fmla="val 1054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160D526-1E5E-47E1-BD6B-48E498F01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2884" y="1435258"/>
              <a:ext cx="7458231" cy="113649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4E8887-A7C5-46EE-847F-CAF269DA8CC8}"/>
                  </a:ext>
                </a:extLst>
              </p:cNvPr>
              <p:cNvSpPr txBox="1"/>
              <p:nvPr/>
            </p:nvSpPr>
            <p:spPr>
              <a:xfrm>
                <a:off x="840398" y="2904455"/>
                <a:ext cx="7458231" cy="73731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altLang="zh-CN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是唯一分解环的当且仅当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的每个真因子链都有限，且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的每个不可约元都是素元。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D4E8887-A7C5-46EE-847F-CAF269DA8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98" y="2904455"/>
                <a:ext cx="7458231" cy="737318"/>
              </a:xfrm>
              <a:prstGeom prst="rect">
                <a:avLst/>
              </a:prstGeom>
              <a:blipFill>
                <a:blip r:embed="rId3"/>
                <a:stretch>
                  <a:fillRect l="-736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72912973-9BAF-4DCD-97A6-33DDBA251C93}"/>
              </a:ext>
            </a:extLst>
          </p:cNvPr>
          <p:cNvSpPr txBox="1"/>
          <p:nvPr/>
        </p:nvSpPr>
        <p:spPr>
          <a:xfrm>
            <a:off x="840397" y="3980621"/>
            <a:ext cx="7458231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注意，在整数环中，每个不可约元都是素元，但在一般的整环中，不可约元不一定是素元</a:t>
            </a:r>
          </a:p>
        </p:txBody>
      </p:sp>
    </p:spTree>
    <p:extLst>
      <p:ext uri="{BB962C8B-B14F-4D97-AF65-F5344CB8AC3E}">
        <p14:creationId xmlns:p14="http://schemas.microsoft.com/office/powerpoint/2010/main" val="139205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最大公因子与互素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4E8887-A7C5-46EE-847F-CAF269DA8CC8}"/>
              </a:ext>
            </a:extLst>
          </p:cNvPr>
          <p:cNvSpPr txBox="1"/>
          <p:nvPr/>
        </p:nvSpPr>
        <p:spPr>
          <a:xfrm>
            <a:off x="840397" y="2863323"/>
            <a:ext cx="6037481" cy="4038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b="1">
                <a:solidFill>
                  <a:srgbClr val="002060"/>
                </a:solidFill>
              </a:rPr>
              <a:t>【</a:t>
            </a:r>
            <a:r>
              <a:rPr lang="zh-CN" altLang="en-US" b="1">
                <a:solidFill>
                  <a:srgbClr val="002060"/>
                </a:solidFill>
              </a:rPr>
              <a:t>定理</a:t>
            </a:r>
            <a:r>
              <a:rPr lang="en-US" altLang="zh-CN" b="1">
                <a:solidFill>
                  <a:srgbClr val="002060"/>
                </a:solidFill>
              </a:rPr>
              <a:t>】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在唯一分解环中，任何两个元素都有最大公因子。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81D818B-2E02-439C-A7E6-A954D2C83837}"/>
              </a:ext>
            </a:extLst>
          </p:cNvPr>
          <p:cNvGrpSpPr/>
          <p:nvPr/>
        </p:nvGrpSpPr>
        <p:grpSpPr>
          <a:xfrm>
            <a:off x="800099" y="1307814"/>
            <a:ext cx="7538830" cy="834070"/>
            <a:chOff x="800099" y="1307814"/>
            <a:chExt cx="7538830" cy="83407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70C853DF-FEFE-4738-B7BE-01DC3E5AE00F}"/>
                </a:ext>
              </a:extLst>
            </p:cNvPr>
            <p:cNvSpPr/>
            <p:nvPr/>
          </p:nvSpPr>
          <p:spPr>
            <a:xfrm>
              <a:off x="800099" y="1307814"/>
              <a:ext cx="7538830" cy="834070"/>
            </a:xfrm>
            <a:prstGeom prst="roundRect">
              <a:avLst>
                <a:gd name="adj" fmla="val 1054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432F038-9B9C-446C-9F94-F07E1C065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397" y="1364714"/>
              <a:ext cx="7458231" cy="731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9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59012" y="1150532"/>
            <a:ext cx="403208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整环的商域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唯一分解整环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主理想整环与欧几里得整环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5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主理想整环与欧几里得整环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主理想整环（一）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0EC70-BA6C-41DB-AB75-D8B1EA1A9A87}"/>
                  </a:ext>
                </a:extLst>
              </p:cNvPr>
              <p:cNvSpPr txBox="1"/>
              <p:nvPr/>
            </p:nvSpPr>
            <p:spPr>
              <a:xfrm>
                <a:off x="845341" y="929777"/>
                <a:ext cx="7453312" cy="30777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在整数环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中，若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，则存在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𝒂𝒔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𝒃𝒕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，这里将这个性质推广到一般环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0EC70-BA6C-41DB-AB75-D8B1EA1A9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41" y="929777"/>
                <a:ext cx="7453312" cy="307777"/>
              </a:xfrm>
              <a:prstGeom prst="rect">
                <a:avLst/>
              </a:prstGeom>
              <a:blipFill>
                <a:blip r:embed="rId2"/>
                <a:stretch>
                  <a:fillRect l="-24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823D7A-1ACD-4E1B-B0BA-0E2C31B739F5}"/>
                  </a:ext>
                </a:extLst>
              </p:cNvPr>
              <p:cNvSpPr txBox="1"/>
              <p:nvPr/>
            </p:nvSpPr>
            <p:spPr>
              <a:xfrm>
                <a:off x="845347" y="1756298"/>
                <a:ext cx="7453306" cy="73661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是整环，若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的每个理想都是主理想（即由一个元素生成的理想），则称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主理想整环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 (principal ideal domain)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，简称</a:t>
                </a:r>
                <a:r>
                  <a:rPr lang="en-US" altLang="zh-CN" b="1">
                    <a:solidFill>
                      <a:srgbClr val="C00000"/>
                    </a:solidFill>
                  </a:rPr>
                  <a:t>PID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823D7A-1ACD-4E1B-B0BA-0E2C31B73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47" y="1756298"/>
                <a:ext cx="7453306" cy="736612"/>
              </a:xfrm>
              <a:prstGeom prst="rect">
                <a:avLst/>
              </a:prstGeom>
              <a:blipFill>
                <a:blip r:embed="rId3"/>
                <a:stretch>
                  <a:fillRect l="-736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177AE122-CF0C-4139-B7A6-8093A7E5E0B0}"/>
              </a:ext>
            </a:extLst>
          </p:cNvPr>
          <p:cNvSpPr txBox="1"/>
          <p:nvPr/>
        </p:nvSpPr>
        <p:spPr>
          <a:xfrm>
            <a:off x="845341" y="3080409"/>
            <a:ext cx="4750389" cy="382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2060"/>
                </a:solidFill>
              </a:rPr>
              <a:t>【</a:t>
            </a:r>
            <a:r>
              <a:rPr lang="zh-CN" altLang="en-US" b="1">
                <a:solidFill>
                  <a:srgbClr val="002060"/>
                </a:solidFill>
              </a:rPr>
              <a:t>定理</a:t>
            </a:r>
            <a:r>
              <a:rPr lang="en-US" altLang="zh-CN" b="1">
                <a:solidFill>
                  <a:srgbClr val="002060"/>
                </a:solidFill>
              </a:rPr>
              <a:t>】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每个主理想整环都是唯一分解整环。</a:t>
            </a:r>
          </a:p>
        </p:txBody>
      </p:sp>
    </p:spTree>
    <p:extLst>
      <p:ext uri="{BB962C8B-B14F-4D97-AF65-F5344CB8AC3E}">
        <p14:creationId xmlns:p14="http://schemas.microsoft.com/office/powerpoint/2010/main" val="3458734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主理想整环与欧几里得整环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主理想整环（二）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27E94C-BE4B-45D2-AD13-ECF31E05C0CB}"/>
                  </a:ext>
                </a:extLst>
              </p:cNvPr>
              <p:cNvSpPr txBox="1"/>
              <p:nvPr/>
            </p:nvSpPr>
            <p:spPr>
              <a:xfrm>
                <a:off x="959122" y="1071546"/>
                <a:ext cx="3478696" cy="22238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是主理想整环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的一个非零非单位的元素，则下列命题等价：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是素元；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是不可约元；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是极大理想；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是素理想。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527E94C-BE4B-45D2-AD13-ECF31E05C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22" y="1071546"/>
                <a:ext cx="3478696" cy="2223879"/>
              </a:xfrm>
              <a:prstGeom prst="rect">
                <a:avLst/>
              </a:prstGeom>
              <a:blipFill>
                <a:blip r:embed="rId2"/>
                <a:stretch>
                  <a:fillRect l="-876" r="-5604"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E9B9E7-F45F-4599-8BBD-5725036CECB9}"/>
                  </a:ext>
                </a:extLst>
              </p:cNvPr>
              <p:cNvSpPr txBox="1"/>
              <p:nvPr/>
            </p:nvSpPr>
            <p:spPr>
              <a:xfrm>
                <a:off x="4880119" y="1071546"/>
                <a:ext cx="3304759" cy="684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推论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是主理想整环，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/⟨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是域当且仅当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是素元。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E9B9E7-F45F-4599-8BBD-5725036CE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119" y="1071546"/>
                <a:ext cx="3304759" cy="684996"/>
              </a:xfrm>
              <a:prstGeom prst="rect">
                <a:avLst/>
              </a:prstGeom>
              <a:blipFill>
                <a:blip r:embed="rId3"/>
                <a:stretch>
                  <a:fillRect l="-1107" r="-7011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DF2DE1-FCFC-44A6-92BA-CFE6E0552E6C}"/>
                  </a:ext>
                </a:extLst>
              </p:cNvPr>
              <p:cNvSpPr txBox="1"/>
              <p:nvPr/>
            </p:nvSpPr>
            <p:spPr>
              <a:xfrm>
                <a:off x="4880119" y="2289637"/>
                <a:ext cx="3255065" cy="100578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推论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模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是域，当且仅当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是素数。将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伽罗华域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，有时也记为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𝑮𝑭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9DF2DE1-FCFC-44A6-92BA-CFE6E0552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119" y="2289637"/>
                <a:ext cx="3255065" cy="1005788"/>
              </a:xfrm>
              <a:prstGeom prst="rect">
                <a:avLst/>
              </a:prstGeom>
              <a:blipFill>
                <a:blip r:embed="rId4"/>
                <a:stretch>
                  <a:fillRect l="-1124" r="-7303" b="-4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F02BCAF-3A2A-4437-BF9A-8118A9C74EB5}"/>
                  </a:ext>
                </a:extLst>
              </p:cNvPr>
              <p:cNvSpPr txBox="1"/>
              <p:nvPr/>
            </p:nvSpPr>
            <p:spPr>
              <a:xfrm>
                <a:off x="959122" y="3770425"/>
                <a:ext cx="7176062" cy="3385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是主理想整环，则：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使得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16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𝐠𝐜𝐝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</m:func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𝒂𝒖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𝒃𝒗</m:t>
                    </m:r>
                  </m:oMath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F02BCAF-3A2A-4437-BF9A-8118A9C74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22" y="3770425"/>
                <a:ext cx="7176062" cy="338554"/>
              </a:xfrm>
              <a:prstGeom prst="rect">
                <a:avLst/>
              </a:prstGeom>
              <a:blipFill>
                <a:blip r:embed="rId5"/>
                <a:stretch>
                  <a:fillRect l="-424"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11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964094" y="1174280"/>
            <a:ext cx="7215810" cy="148758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了解整除、因子、不可约元、素元、相伴、互素、带余除法等概念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能在域上的多项式环中进行乘法、带余式除法，并能判断多项式是否是不可约多项式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964094" y="2961833"/>
            <a:ext cx="7215810" cy="1359475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如何进行多项式的乘法和带余式除法？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如何判断一个多项式是否是不可约多项式？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主理想整环与欧几里得整环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欧几里得整环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3B93B8D-3879-4146-AD59-4501ACAA0A7F}"/>
              </a:ext>
            </a:extLst>
          </p:cNvPr>
          <p:cNvSpPr txBox="1"/>
          <p:nvPr/>
        </p:nvSpPr>
        <p:spPr>
          <a:xfrm>
            <a:off x="931790" y="1105872"/>
            <a:ext cx="62169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将整数环的带余数除法和辗转相除法计算最大公因子推广到一般环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F55F9E6-25BC-4EE4-B60F-0A5DB517FF75}"/>
              </a:ext>
            </a:extLst>
          </p:cNvPr>
          <p:cNvGrpSpPr/>
          <p:nvPr/>
        </p:nvGrpSpPr>
        <p:grpSpPr>
          <a:xfrm>
            <a:off x="931790" y="2103273"/>
            <a:ext cx="7280413" cy="856608"/>
            <a:chOff x="924339" y="2070466"/>
            <a:chExt cx="7280413" cy="85660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1D1F78D3-2093-4F20-A8D5-A7B1D724675F}"/>
                </a:ext>
              </a:extLst>
            </p:cNvPr>
            <p:cNvSpPr/>
            <p:nvPr/>
          </p:nvSpPr>
          <p:spPr>
            <a:xfrm>
              <a:off x="924339" y="2070466"/>
              <a:ext cx="7280413" cy="856608"/>
            </a:xfrm>
            <a:prstGeom prst="roundRect">
              <a:avLst>
                <a:gd name="adj" fmla="val 1260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73C945E-6D1D-408E-B2DC-C7C58675F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518" y="2121801"/>
              <a:ext cx="7190958" cy="753662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285FFE9-A140-4196-A63A-BCD1FBAA42FF}"/>
              </a:ext>
            </a:extLst>
          </p:cNvPr>
          <p:cNvSpPr txBox="1"/>
          <p:nvPr/>
        </p:nvSpPr>
        <p:spPr>
          <a:xfrm>
            <a:off x="931790" y="3555140"/>
            <a:ext cx="728041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002060"/>
                </a:solidFill>
              </a:rPr>
              <a:t>【</a:t>
            </a:r>
            <a:r>
              <a:rPr lang="zh-CN" altLang="en-US" b="1">
                <a:solidFill>
                  <a:srgbClr val="002060"/>
                </a:solidFill>
              </a:rPr>
              <a:t>定理</a:t>
            </a:r>
            <a:r>
              <a:rPr lang="en-US" altLang="zh-CN" b="1">
                <a:solidFill>
                  <a:srgbClr val="002060"/>
                </a:solidFill>
              </a:rPr>
              <a:t>】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每个欧几里得整环都是主理想整环，因而也是唯一分解整环。</a:t>
            </a:r>
          </a:p>
        </p:txBody>
      </p:sp>
    </p:spTree>
    <p:extLst>
      <p:ext uri="{BB962C8B-B14F-4D97-AF65-F5344CB8AC3E}">
        <p14:creationId xmlns:p14="http://schemas.microsoft.com/office/powerpoint/2010/main" val="1044638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主理想整环与欧几里得整环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欧几里得整环例子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0A3131-F629-4A17-B6B2-946E8F153C3F}"/>
              </a:ext>
            </a:extLst>
          </p:cNvPr>
          <p:cNvGrpSpPr/>
          <p:nvPr/>
        </p:nvGrpSpPr>
        <p:grpSpPr>
          <a:xfrm>
            <a:off x="879610" y="1242390"/>
            <a:ext cx="7384774" cy="1714500"/>
            <a:chOff x="879613" y="1709530"/>
            <a:chExt cx="7384774" cy="171450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700CD47-8545-43E7-9FE2-414286281349}"/>
                </a:ext>
              </a:extLst>
            </p:cNvPr>
            <p:cNvSpPr/>
            <p:nvPr/>
          </p:nvSpPr>
          <p:spPr>
            <a:xfrm>
              <a:off x="879613" y="1709530"/>
              <a:ext cx="7384774" cy="1714500"/>
            </a:xfrm>
            <a:prstGeom prst="roundRect">
              <a:avLst>
                <a:gd name="adj" fmla="val 6812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E9076A8-16FD-45A2-AB33-6552C2A7A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339" y="1757008"/>
              <a:ext cx="7295321" cy="1609603"/>
            </a:xfrm>
            <a:prstGeom prst="rect">
              <a:avLst/>
            </a:prstGeom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E8EE7A1-C7D3-4AED-9144-1F42727F2722}"/>
              </a:ext>
            </a:extLst>
          </p:cNvPr>
          <p:cNvSpPr txBox="1"/>
          <p:nvPr/>
        </p:nvSpPr>
        <p:spPr>
          <a:xfrm>
            <a:off x="879610" y="3543157"/>
            <a:ext cx="7384774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这意味着，在这些整环中都成立</a:t>
            </a:r>
            <a:r>
              <a:rPr lang="zh-CN" altLang="en-US" b="1">
                <a:solidFill>
                  <a:srgbClr val="C00000"/>
                </a:solidFill>
              </a:rPr>
              <a:t>带余数除法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，都有</a:t>
            </a:r>
            <a:r>
              <a:rPr lang="zh-CN" altLang="en-US" b="1">
                <a:solidFill>
                  <a:srgbClr val="C00000"/>
                </a:solidFill>
              </a:rPr>
              <a:t>贝祖定理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（即最大公因子可表示为两个数的线性组合），都可使用</a:t>
            </a:r>
            <a:r>
              <a:rPr lang="zh-CN" altLang="en-US" b="1">
                <a:solidFill>
                  <a:srgbClr val="C00000"/>
                </a:solidFill>
              </a:rPr>
              <a:t>辗转相除法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计算贝祖系数。</a:t>
            </a:r>
          </a:p>
        </p:txBody>
      </p:sp>
    </p:spTree>
    <p:extLst>
      <p:ext uri="{BB962C8B-B14F-4D97-AF65-F5344CB8AC3E}">
        <p14:creationId xmlns:p14="http://schemas.microsoft.com/office/powerpoint/2010/main" val="3087515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主理想整环与欧几里得整环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各种整环之间的关系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87F666A-6333-4E37-8BA1-94DB2384547E}"/>
              </a:ext>
            </a:extLst>
          </p:cNvPr>
          <p:cNvGrpSpPr/>
          <p:nvPr/>
        </p:nvGrpSpPr>
        <p:grpSpPr>
          <a:xfrm>
            <a:off x="993913" y="965238"/>
            <a:ext cx="7156174" cy="2817743"/>
            <a:chOff x="988943" y="1033670"/>
            <a:chExt cx="7156174" cy="281774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182B33F-0003-4B52-8F9E-4B9E5C2013E9}"/>
                </a:ext>
              </a:extLst>
            </p:cNvPr>
            <p:cNvSpPr/>
            <p:nvPr/>
          </p:nvSpPr>
          <p:spPr>
            <a:xfrm>
              <a:off x="988943" y="1033670"/>
              <a:ext cx="7156174" cy="2817743"/>
            </a:xfrm>
            <a:prstGeom prst="roundRect">
              <a:avLst>
                <a:gd name="adj" fmla="val 485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CB85F58-36B1-4373-8337-BE68C4038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217" y="1085878"/>
              <a:ext cx="7063560" cy="2712897"/>
            </a:xfrm>
            <a:prstGeom prst="rect">
              <a:avLst/>
            </a:prstGeom>
          </p:spPr>
        </p:pic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99290282-509E-41FC-A495-F59A0119FE61}"/>
              </a:ext>
            </a:extLst>
          </p:cNvPr>
          <p:cNvSpPr txBox="1"/>
          <p:nvPr/>
        </p:nvSpPr>
        <p:spPr>
          <a:xfrm>
            <a:off x="993913" y="4008985"/>
            <a:ext cx="7106479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即存在不是欧几里得的主理想整环，也存在不是主理想整环的唯一分解整环！</a:t>
            </a:r>
          </a:p>
        </p:txBody>
      </p:sp>
    </p:spTree>
    <p:extLst>
      <p:ext uri="{BB962C8B-B14F-4D97-AF65-F5344CB8AC3E}">
        <p14:creationId xmlns:p14="http://schemas.microsoft.com/office/powerpoint/2010/main" val="736366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59012" y="1150532"/>
            <a:ext cx="403208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整环的商域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唯一分解整环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主理想整环与欧几里得整环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468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多项式的未定元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D9336D-7AF8-437D-A344-55DABF833594}"/>
              </a:ext>
            </a:extLst>
          </p:cNvPr>
          <p:cNvGrpSpPr/>
          <p:nvPr/>
        </p:nvGrpSpPr>
        <p:grpSpPr>
          <a:xfrm>
            <a:off x="926303" y="1049437"/>
            <a:ext cx="7291387" cy="1357312"/>
            <a:chOff x="919163" y="985838"/>
            <a:chExt cx="7291387" cy="135731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A9FAAAE-4210-446A-8B12-71EFB096EAF4}"/>
                </a:ext>
              </a:extLst>
            </p:cNvPr>
            <p:cNvSpPr/>
            <p:nvPr/>
          </p:nvSpPr>
          <p:spPr>
            <a:xfrm>
              <a:off x="919163" y="985838"/>
              <a:ext cx="7291387" cy="1357312"/>
            </a:xfrm>
            <a:prstGeom prst="roundRect">
              <a:avLst>
                <a:gd name="adj" fmla="val 824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4873719-2E21-4B70-B47D-CB0561288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403" y="1028568"/>
              <a:ext cx="7215187" cy="1273940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7A85CFF-2D31-4FA8-8690-3032330EA750}"/>
              </a:ext>
            </a:extLst>
          </p:cNvPr>
          <p:cNvGrpSpPr/>
          <p:nvPr/>
        </p:nvGrpSpPr>
        <p:grpSpPr>
          <a:xfrm>
            <a:off x="926303" y="2900025"/>
            <a:ext cx="7291387" cy="1411356"/>
            <a:chOff x="919163" y="2837622"/>
            <a:chExt cx="7291387" cy="141135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D2DE38C-3FD3-48CF-8E26-8F103F0C12E4}"/>
                </a:ext>
              </a:extLst>
            </p:cNvPr>
            <p:cNvSpPr/>
            <p:nvPr/>
          </p:nvSpPr>
          <p:spPr>
            <a:xfrm>
              <a:off x="919163" y="2837622"/>
              <a:ext cx="7291387" cy="1411356"/>
            </a:xfrm>
            <a:prstGeom prst="roundRect">
              <a:avLst>
                <a:gd name="adj" fmla="val 78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77A767B-57C9-44B6-B470-BF38752C6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8923" y="2881963"/>
              <a:ext cx="7215188" cy="13342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0075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环上多项式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295058-0426-49A6-9961-2C6C2EB77C31}"/>
              </a:ext>
            </a:extLst>
          </p:cNvPr>
          <p:cNvGrpSpPr/>
          <p:nvPr/>
        </p:nvGrpSpPr>
        <p:grpSpPr>
          <a:xfrm>
            <a:off x="800100" y="1614078"/>
            <a:ext cx="7538830" cy="1998796"/>
            <a:chOff x="800100" y="1614078"/>
            <a:chExt cx="7538830" cy="199879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1813B87-DCDE-456C-BA25-190A167FBF7E}"/>
                </a:ext>
              </a:extLst>
            </p:cNvPr>
            <p:cNvSpPr/>
            <p:nvPr/>
          </p:nvSpPr>
          <p:spPr>
            <a:xfrm>
              <a:off x="800100" y="1614078"/>
              <a:ext cx="7538830" cy="1998796"/>
            </a:xfrm>
            <a:prstGeom prst="roundRect">
              <a:avLst>
                <a:gd name="adj" fmla="val 746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7BB5433-3373-414D-922C-10155D94A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1039" y="1662128"/>
              <a:ext cx="7441921" cy="19060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417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E4B8FF5-66FF-43F9-9F32-E13E25F87441}"/>
              </a:ext>
            </a:extLst>
          </p:cNvPr>
          <p:cNvGrpSpPr/>
          <p:nvPr/>
        </p:nvGrpSpPr>
        <p:grpSpPr>
          <a:xfrm>
            <a:off x="1048578" y="889552"/>
            <a:ext cx="7051813" cy="1192696"/>
            <a:chOff x="1048578" y="889552"/>
            <a:chExt cx="7051813" cy="119269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EA61B4F-8109-4075-B444-7BBF76FB2985}"/>
                </a:ext>
              </a:extLst>
            </p:cNvPr>
            <p:cNvSpPr/>
            <p:nvPr/>
          </p:nvSpPr>
          <p:spPr>
            <a:xfrm>
              <a:off x="1048578" y="889552"/>
              <a:ext cx="7051813" cy="1192696"/>
            </a:xfrm>
            <a:prstGeom prst="roundRect">
              <a:avLst>
                <a:gd name="adj" fmla="val 9584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96FAE84-C315-4DF2-84B5-CA57C4271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336" y="931723"/>
              <a:ext cx="6967327" cy="110884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EE53670-0B0E-4DFB-B691-55168FB3157B}"/>
                  </a:ext>
                </a:extLst>
              </p:cNvPr>
              <p:cNvSpPr txBox="1"/>
              <p:nvPr/>
            </p:nvSpPr>
            <p:spPr>
              <a:xfrm>
                <a:off x="1043610" y="2463143"/>
                <a:ext cx="7051813" cy="7141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是有单位元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上的一个未定元，称环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上的以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为未定元的一元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多项式环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(polynomial ring)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EE53670-0B0E-4DFB-B691-55168FB31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10" y="2463143"/>
                <a:ext cx="7051813" cy="714170"/>
              </a:xfrm>
              <a:prstGeom prst="rect">
                <a:avLst/>
              </a:prstGeom>
              <a:blipFill>
                <a:blip r:embed="rId3"/>
                <a:stretch>
                  <a:fillRect l="-691" t="-855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10A813-0C99-452F-AD1A-E3FDAC11D755}"/>
                  </a:ext>
                </a:extLst>
              </p:cNvPr>
              <p:cNvSpPr txBox="1"/>
              <p:nvPr/>
            </p:nvSpPr>
            <p:spPr>
              <a:xfrm>
                <a:off x="1043610" y="3548267"/>
                <a:ext cx="7051813" cy="7590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700"/>
                  </a:lnSpc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【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定理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是两个有单位元的环，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分别是其上的未定元。若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，即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多项式环在同构的意义下是唯一的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C10A813-0C99-452F-AD1A-E3FDAC11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10" y="3548267"/>
                <a:ext cx="7051813" cy="759054"/>
              </a:xfrm>
              <a:prstGeom prst="rect">
                <a:avLst/>
              </a:prstGeom>
              <a:blipFill>
                <a:blip r:embed="rId4"/>
                <a:stretch>
                  <a:fillRect l="-691" r="-259" b="-1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3523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多项式环基本性质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C37E8A-7AD2-4045-AEE8-D972021629D3}"/>
                  </a:ext>
                </a:extLst>
              </p:cNvPr>
              <p:cNvSpPr txBox="1"/>
              <p:nvPr/>
            </p:nvSpPr>
            <p:spPr>
              <a:xfrm>
                <a:off x="914397" y="880924"/>
                <a:ext cx="7315200" cy="233910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是有单位元的环，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上的一个未定元。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的零元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就是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零元（即零多项式）；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是有单位元的环，且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的单位元就是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的单位元；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是无零因子环，则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也是无零因子环，且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的单位就是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的单位；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是交换环，则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也是交换环；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是整环，则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也是整环。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AC37E8A-7AD2-4045-AEE8-D97202162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7" y="880924"/>
                <a:ext cx="7315200" cy="2339102"/>
              </a:xfrm>
              <a:prstGeom prst="rect">
                <a:avLst/>
              </a:prstGeom>
              <a:blipFill>
                <a:blip r:embed="rId2"/>
                <a:stretch>
                  <a:fillRect l="-417" t="-783" b="-2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6FC62AA-3B88-4263-8836-0CAA28E14FDD}"/>
                  </a:ext>
                </a:extLst>
              </p:cNvPr>
              <p:cNvSpPr txBox="1"/>
              <p:nvPr/>
            </p:nvSpPr>
            <p:spPr>
              <a:xfrm>
                <a:off x="914398" y="3339961"/>
                <a:ext cx="7315199" cy="122931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  <a:spcBef>
                    <a:spcPts val="600"/>
                  </a:spcBef>
                </a:pPr>
                <a:r>
                  <a:rPr lang="en-US" altLang="zh-CN" sz="12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200" b="1">
                    <a:solidFill>
                      <a:srgbClr val="002060"/>
                    </a:solidFill>
                  </a:rPr>
                  <a:t>证明概要</a:t>
                </a:r>
                <a:r>
                  <a:rPr lang="en-US" altLang="zh-CN" sz="1200" b="1">
                    <a:solidFill>
                      <a:srgbClr val="002060"/>
                    </a:solidFill>
                  </a:rPr>
                  <a:t>】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(1),(2)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显然，对于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(3)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是无零因子环时，由于两个非零多项式的最高次项系数相乘总不为零，因此两个非零多项式相乘也总不为零多项式。两个多项式中有一个的次数大于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的话，则相乘不可能是单位元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，因此只能是两个常数相乘才可能是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，而常数实际上就是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的元素。对于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(4)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是交换环时，则两个多项式相乘的系数中不计较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元素相乘的顺序，从而这两个多项式相乘也是可交换的，从而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是交换环。最后由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(2),(3),(4)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得到当</a:t>
                </a:r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R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是整环时，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也是整环。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6FC62AA-3B88-4263-8836-0CAA28E1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98" y="3339961"/>
                <a:ext cx="7315199" cy="1229311"/>
              </a:xfrm>
              <a:prstGeom prst="rect">
                <a:avLst/>
              </a:prstGeom>
              <a:blipFill>
                <a:blip r:embed="rId3"/>
                <a:stretch>
                  <a:fillRect b="-2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396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多项式乘积的次数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88C345B-B3C9-4696-BD31-62C5E478A9F6}"/>
              </a:ext>
            </a:extLst>
          </p:cNvPr>
          <p:cNvGrpSpPr/>
          <p:nvPr/>
        </p:nvGrpSpPr>
        <p:grpSpPr>
          <a:xfrm>
            <a:off x="986458" y="1252330"/>
            <a:ext cx="7171083" cy="561561"/>
            <a:chOff x="988943" y="1252330"/>
            <a:chExt cx="7171083" cy="56156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F392BC9-FEEA-4664-A717-92544E11C07C}"/>
                </a:ext>
              </a:extLst>
            </p:cNvPr>
            <p:cNvSpPr/>
            <p:nvPr/>
          </p:nvSpPr>
          <p:spPr>
            <a:xfrm>
              <a:off x="988943" y="1252330"/>
              <a:ext cx="7171083" cy="561561"/>
            </a:xfrm>
            <a:prstGeom prst="roundRect">
              <a:avLst>
                <a:gd name="adj" fmla="val 12242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81FA819-EB41-4052-A594-914488E52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1247" y="1292832"/>
              <a:ext cx="7101506" cy="47642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69419B1-0020-4B7D-874A-51C7684D617B}"/>
              </a:ext>
            </a:extLst>
          </p:cNvPr>
          <p:cNvGrpSpPr/>
          <p:nvPr/>
        </p:nvGrpSpPr>
        <p:grpSpPr>
          <a:xfrm>
            <a:off x="986458" y="2524539"/>
            <a:ext cx="7171083" cy="1326874"/>
            <a:chOff x="986458" y="2524539"/>
            <a:chExt cx="7171083" cy="1326874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2C5471CB-CF4C-4587-B244-63D3A0FA7AFB}"/>
                </a:ext>
              </a:extLst>
            </p:cNvPr>
            <p:cNvSpPr/>
            <p:nvPr/>
          </p:nvSpPr>
          <p:spPr>
            <a:xfrm>
              <a:off x="986458" y="2524539"/>
              <a:ext cx="7171083" cy="1326874"/>
            </a:xfrm>
            <a:prstGeom prst="roundRect">
              <a:avLst>
                <a:gd name="adj" fmla="val 505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8561A03-1F85-4DA1-BEB7-AA239BB03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8762" y="2566780"/>
              <a:ext cx="7101506" cy="12518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480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多项式相乘练习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D78538-7842-469A-BA5A-370CE13F9378}"/>
              </a:ext>
            </a:extLst>
          </p:cNvPr>
          <p:cNvGrpSpPr/>
          <p:nvPr/>
        </p:nvGrpSpPr>
        <p:grpSpPr>
          <a:xfrm>
            <a:off x="1113183" y="1023730"/>
            <a:ext cx="4522304" cy="1287118"/>
            <a:chOff x="1113183" y="1023730"/>
            <a:chExt cx="4522304" cy="128711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72F5C7B-7173-4D9F-A512-8DF2B182D3D0}"/>
                </a:ext>
              </a:extLst>
            </p:cNvPr>
            <p:cNvSpPr/>
            <p:nvPr/>
          </p:nvSpPr>
          <p:spPr>
            <a:xfrm>
              <a:off x="1113183" y="1023730"/>
              <a:ext cx="4522304" cy="1287118"/>
            </a:xfrm>
            <a:prstGeom prst="roundRect">
              <a:avLst>
                <a:gd name="adj" fmla="val 740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A53C2E4-CA92-4DBC-A994-7C50F8C0B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878" y="1068096"/>
              <a:ext cx="4424376" cy="1204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781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59012" y="1150532"/>
            <a:ext cx="403208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整环的商域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唯一分解整环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主理想整环与欧几里得整环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9DA6290C-24B8-4D3A-844A-1A754B7C1B72}"/>
              </a:ext>
            </a:extLst>
          </p:cNvPr>
          <p:cNvSpPr/>
          <p:nvPr/>
        </p:nvSpPr>
        <p:spPr>
          <a:xfrm>
            <a:off x="1113183" y="2788286"/>
            <a:ext cx="6236804" cy="1331484"/>
          </a:xfrm>
          <a:prstGeom prst="roundRect">
            <a:avLst>
              <a:gd name="adj" fmla="val 808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多项式相乘练习解答（一）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D78538-7842-469A-BA5A-370CE13F9378}"/>
              </a:ext>
            </a:extLst>
          </p:cNvPr>
          <p:cNvGrpSpPr/>
          <p:nvPr/>
        </p:nvGrpSpPr>
        <p:grpSpPr>
          <a:xfrm>
            <a:off x="1113183" y="1023730"/>
            <a:ext cx="4522304" cy="1287118"/>
            <a:chOff x="1113183" y="1023730"/>
            <a:chExt cx="4522304" cy="128711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72F5C7B-7173-4D9F-A512-8DF2B182D3D0}"/>
                </a:ext>
              </a:extLst>
            </p:cNvPr>
            <p:cNvSpPr/>
            <p:nvPr/>
          </p:nvSpPr>
          <p:spPr>
            <a:xfrm>
              <a:off x="1113183" y="1023730"/>
              <a:ext cx="4522304" cy="1287118"/>
            </a:xfrm>
            <a:prstGeom prst="roundRect">
              <a:avLst>
                <a:gd name="adj" fmla="val 740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A53C2E4-CA92-4DBC-A994-7C50F8C0B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878" y="1068096"/>
              <a:ext cx="4424376" cy="1204146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D80EDAF3-CFD2-4C24-9545-75FC3493E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78" y="2823382"/>
            <a:ext cx="6154742" cy="125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59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9DA6290C-24B8-4D3A-844A-1A754B7C1B72}"/>
              </a:ext>
            </a:extLst>
          </p:cNvPr>
          <p:cNvSpPr/>
          <p:nvPr/>
        </p:nvSpPr>
        <p:spPr>
          <a:xfrm>
            <a:off x="1113183" y="2788286"/>
            <a:ext cx="6236804" cy="938888"/>
          </a:xfrm>
          <a:prstGeom prst="roundRect">
            <a:avLst>
              <a:gd name="adj" fmla="val 808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多项式相乘练习解答（二）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D78538-7842-469A-BA5A-370CE13F9378}"/>
              </a:ext>
            </a:extLst>
          </p:cNvPr>
          <p:cNvGrpSpPr/>
          <p:nvPr/>
        </p:nvGrpSpPr>
        <p:grpSpPr>
          <a:xfrm>
            <a:off x="1113183" y="1023730"/>
            <a:ext cx="4522304" cy="1287118"/>
            <a:chOff x="1113183" y="1023730"/>
            <a:chExt cx="4522304" cy="128711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72F5C7B-7173-4D9F-A512-8DF2B182D3D0}"/>
                </a:ext>
              </a:extLst>
            </p:cNvPr>
            <p:cNvSpPr/>
            <p:nvPr/>
          </p:nvSpPr>
          <p:spPr>
            <a:xfrm>
              <a:off x="1113183" y="1023730"/>
              <a:ext cx="4522304" cy="1287118"/>
            </a:xfrm>
            <a:prstGeom prst="roundRect">
              <a:avLst>
                <a:gd name="adj" fmla="val 740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A53C2E4-CA92-4DBC-A994-7C50F8C0B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878" y="1068096"/>
              <a:ext cx="4424376" cy="1204146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618957E-BB71-45B5-838C-73CA7282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878" y="2824894"/>
            <a:ext cx="6132444" cy="84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20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多项式相乘练习解答（三）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1D78538-7842-469A-BA5A-370CE13F9378}"/>
              </a:ext>
            </a:extLst>
          </p:cNvPr>
          <p:cNvGrpSpPr/>
          <p:nvPr/>
        </p:nvGrpSpPr>
        <p:grpSpPr>
          <a:xfrm>
            <a:off x="1113183" y="1023730"/>
            <a:ext cx="4522304" cy="1287118"/>
            <a:chOff x="1113183" y="1023730"/>
            <a:chExt cx="4522304" cy="128711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72F5C7B-7173-4D9F-A512-8DF2B182D3D0}"/>
                </a:ext>
              </a:extLst>
            </p:cNvPr>
            <p:cNvSpPr/>
            <p:nvPr/>
          </p:nvSpPr>
          <p:spPr>
            <a:xfrm>
              <a:off x="1113183" y="1023730"/>
              <a:ext cx="4522304" cy="1287118"/>
            </a:xfrm>
            <a:prstGeom prst="roundRect">
              <a:avLst>
                <a:gd name="adj" fmla="val 740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A53C2E4-CA92-4DBC-A994-7C50F8C0B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878" y="1068096"/>
              <a:ext cx="4424376" cy="1204146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08DD2A-F31D-4D00-8D58-C14157613F1B}"/>
              </a:ext>
            </a:extLst>
          </p:cNvPr>
          <p:cNvGrpSpPr/>
          <p:nvPr/>
        </p:nvGrpSpPr>
        <p:grpSpPr>
          <a:xfrm>
            <a:off x="1113183" y="2788285"/>
            <a:ext cx="6236804" cy="1287117"/>
            <a:chOff x="1113183" y="2788285"/>
            <a:chExt cx="6236804" cy="128711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DA6290C-24B8-4D3A-844A-1A754B7C1B72}"/>
                </a:ext>
              </a:extLst>
            </p:cNvPr>
            <p:cNvSpPr/>
            <p:nvPr/>
          </p:nvSpPr>
          <p:spPr>
            <a:xfrm>
              <a:off x="1113183" y="2788285"/>
              <a:ext cx="6236804" cy="1287117"/>
            </a:xfrm>
            <a:prstGeom prst="roundRect">
              <a:avLst>
                <a:gd name="adj" fmla="val 8083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AB93057-FE8E-4646-91DF-24A4516E8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0393" y="2838652"/>
              <a:ext cx="6142383" cy="1200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5887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多项式环的理想练习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12035C6-7E23-462E-A101-C342D513A1C0}"/>
              </a:ext>
            </a:extLst>
          </p:cNvPr>
          <p:cNvGrpSpPr/>
          <p:nvPr/>
        </p:nvGrpSpPr>
        <p:grpSpPr>
          <a:xfrm>
            <a:off x="998883" y="924339"/>
            <a:ext cx="5789544" cy="1023731"/>
            <a:chOff x="1242391" y="924339"/>
            <a:chExt cx="5789544" cy="102373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C2F2BB9-790B-4144-A774-004B8C2E44F7}"/>
                </a:ext>
              </a:extLst>
            </p:cNvPr>
            <p:cNvSpPr/>
            <p:nvPr/>
          </p:nvSpPr>
          <p:spPr>
            <a:xfrm>
              <a:off x="1242391" y="924339"/>
              <a:ext cx="5789544" cy="1023731"/>
            </a:xfrm>
            <a:prstGeom prst="roundRect">
              <a:avLst>
                <a:gd name="adj" fmla="val 938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CCB23F0-E659-4EB8-9BAA-8461940DA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118" y="971427"/>
              <a:ext cx="5702696" cy="9197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181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多项式环的理想练习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12035C6-7E23-462E-A101-C342D513A1C0}"/>
              </a:ext>
            </a:extLst>
          </p:cNvPr>
          <p:cNvGrpSpPr/>
          <p:nvPr/>
        </p:nvGrpSpPr>
        <p:grpSpPr>
          <a:xfrm>
            <a:off x="998883" y="924339"/>
            <a:ext cx="5789544" cy="1023731"/>
            <a:chOff x="1242391" y="924339"/>
            <a:chExt cx="5789544" cy="1023731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C2F2BB9-790B-4144-A774-004B8C2E44F7}"/>
                </a:ext>
              </a:extLst>
            </p:cNvPr>
            <p:cNvSpPr/>
            <p:nvPr/>
          </p:nvSpPr>
          <p:spPr>
            <a:xfrm>
              <a:off x="1242391" y="924339"/>
              <a:ext cx="5789544" cy="1023731"/>
            </a:xfrm>
            <a:prstGeom prst="roundRect">
              <a:avLst>
                <a:gd name="adj" fmla="val 938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CCB23F0-E659-4EB8-9BAA-8461940DA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118" y="971427"/>
              <a:ext cx="5702696" cy="91978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122937D-9B2C-4274-8334-6A8E540FEB96}"/>
                  </a:ext>
                </a:extLst>
              </p:cNvPr>
              <p:cNvSpPr txBox="1"/>
              <p:nvPr/>
            </p:nvSpPr>
            <p:spPr>
              <a:xfrm>
                <a:off x="6922605" y="1185796"/>
                <a:ext cx="1321903" cy="5847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的商环是什么？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122937D-9B2C-4274-8334-6A8E540FE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605" y="1185796"/>
                <a:ext cx="1321903" cy="584775"/>
              </a:xfrm>
              <a:prstGeom prst="rect">
                <a:avLst/>
              </a:prstGeom>
              <a:blipFill>
                <a:blip r:embed="rId4"/>
                <a:stretch>
                  <a:fillRect l="-2778" t="-3158" r="-8796" b="-1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ED756B76-E154-45AE-B78C-DDF688A2DD23}"/>
              </a:ext>
            </a:extLst>
          </p:cNvPr>
          <p:cNvGrpSpPr/>
          <p:nvPr/>
        </p:nvGrpSpPr>
        <p:grpSpPr>
          <a:xfrm>
            <a:off x="998883" y="2301254"/>
            <a:ext cx="7151204" cy="2086045"/>
            <a:chOff x="998883" y="2301254"/>
            <a:chExt cx="7151204" cy="208604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C159C01-F561-4EB0-9492-DEC8322A4B90}"/>
                </a:ext>
              </a:extLst>
            </p:cNvPr>
            <p:cNvSpPr/>
            <p:nvPr/>
          </p:nvSpPr>
          <p:spPr>
            <a:xfrm>
              <a:off x="998883" y="2301254"/>
              <a:ext cx="7151204" cy="2086045"/>
            </a:xfrm>
            <a:prstGeom prst="roundRect">
              <a:avLst>
                <a:gd name="adj" fmla="val 241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B5ACF40-315F-4277-95F2-04B2CEDAC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3614" y="2357219"/>
              <a:ext cx="7064065" cy="1979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754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多项式环证明练习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370139C-2B44-4F1E-B6CD-795DC7EA05CC}"/>
              </a:ext>
            </a:extLst>
          </p:cNvPr>
          <p:cNvGrpSpPr/>
          <p:nvPr/>
        </p:nvGrpSpPr>
        <p:grpSpPr>
          <a:xfrm>
            <a:off x="911915" y="924339"/>
            <a:ext cx="6462920" cy="362778"/>
            <a:chOff x="911915" y="924339"/>
            <a:chExt cx="6462920" cy="36277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E2580CD-B887-4181-9F65-05CACEE052C5}"/>
                </a:ext>
              </a:extLst>
            </p:cNvPr>
            <p:cNvSpPr/>
            <p:nvPr/>
          </p:nvSpPr>
          <p:spPr>
            <a:xfrm>
              <a:off x="911915" y="924339"/>
              <a:ext cx="6462920" cy="3627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99F23E9-C437-4747-84C1-252CB0473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671" y="963383"/>
              <a:ext cx="6385891" cy="28827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10990237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多项式环证明练习解答（一）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370139C-2B44-4F1E-B6CD-795DC7EA05CC}"/>
              </a:ext>
            </a:extLst>
          </p:cNvPr>
          <p:cNvGrpSpPr/>
          <p:nvPr/>
        </p:nvGrpSpPr>
        <p:grpSpPr>
          <a:xfrm>
            <a:off x="911915" y="924339"/>
            <a:ext cx="6462920" cy="362778"/>
            <a:chOff x="911915" y="924339"/>
            <a:chExt cx="6462920" cy="36277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E2580CD-B887-4181-9F65-05CACEE052C5}"/>
                </a:ext>
              </a:extLst>
            </p:cNvPr>
            <p:cNvSpPr/>
            <p:nvPr/>
          </p:nvSpPr>
          <p:spPr>
            <a:xfrm>
              <a:off x="911915" y="924339"/>
              <a:ext cx="6462920" cy="3627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99F23E9-C437-4747-84C1-252CB0473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671" y="963383"/>
              <a:ext cx="6385891" cy="28827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4406088-8627-41C2-9125-E64CDEE6C66B}"/>
              </a:ext>
            </a:extLst>
          </p:cNvPr>
          <p:cNvGrpSpPr/>
          <p:nvPr/>
        </p:nvGrpSpPr>
        <p:grpSpPr>
          <a:xfrm>
            <a:off x="911915" y="1461052"/>
            <a:ext cx="7320170" cy="3175552"/>
            <a:chOff x="829917" y="1451113"/>
            <a:chExt cx="7320170" cy="317555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70D3067-8176-4F58-8008-A308C38D3B3A}"/>
                </a:ext>
              </a:extLst>
            </p:cNvPr>
            <p:cNvSpPr/>
            <p:nvPr/>
          </p:nvSpPr>
          <p:spPr>
            <a:xfrm>
              <a:off x="829917" y="1451113"/>
              <a:ext cx="7320170" cy="3175552"/>
            </a:xfrm>
            <a:prstGeom prst="roundRect">
              <a:avLst>
                <a:gd name="adj" fmla="val 38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EBD468-5B3E-4EE0-9E16-71384DDED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4583" y="1501232"/>
              <a:ext cx="7210841" cy="3069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2023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多项式环证明练习解答（二）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370139C-2B44-4F1E-B6CD-795DC7EA05CC}"/>
              </a:ext>
            </a:extLst>
          </p:cNvPr>
          <p:cNvGrpSpPr/>
          <p:nvPr/>
        </p:nvGrpSpPr>
        <p:grpSpPr>
          <a:xfrm>
            <a:off x="911915" y="924339"/>
            <a:ext cx="6462920" cy="362778"/>
            <a:chOff x="911915" y="924339"/>
            <a:chExt cx="6462920" cy="36277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4E2580CD-B887-4181-9F65-05CACEE052C5}"/>
                </a:ext>
              </a:extLst>
            </p:cNvPr>
            <p:cNvSpPr/>
            <p:nvPr/>
          </p:nvSpPr>
          <p:spPr>
            <a:xfrm>
              <a:off x="911915" y="924339"/>
              <a:ext cx="6462920" cy="36277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99F23E9-C437-4747-84C1-252CB0473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1671" y="963383"/>
              <a:ext cx="6385891" cy="28827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0E79C15-7E2A-47A6-979D-AC822404A4CF}"/>
              </a:ext>
            </a:extLst>
          </p:cNvPr>
          <p:cNvGrpSpPr/>
          <p:nvPr/>
        </p:nvGrpSpPr>
        <p:grpSpPr>
          <a:xfrm>
            <a:off x="911915" y="1780871"/>
            <a:ext cx="7320170" cy="2305878"/>
            <a:chOff x="911915" y="1461052"/>
            <a:chExt cx="7320170" cy="230587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70D3067-8176-4F58-8008-A308C38D3B3A}"/>
                </a:ext>
              </a:extLst>
            </p:cNvPr>
            <p:cNvSpPr/>
            <p:nvPr/>
          </p:nvSpPr>
          <p:spPr>
            <a:xfrm>
              <a:off x="911915" y="1461052"/>
              <a:ext cx="7320170" cy="2305878"/>
            </a:xfrm>
            <a:prstGeom prst="roundRect">
              <a:avLst>
                <a:gd name="adj" fmla="val 38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7807176-44C9-425D-B8A8-FBE564086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0779" y="1515990"/>
              <a:ext cx="7242442" cy="2191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3883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多项式的整除与因式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837BC2D-36B4-4088-9493-CF89E2B1EE74}"/>
              </a:ext>
            </a:extLst>
          </p:cNvPr>
          <p:cNvGrpSpPr/>
          <p:nvPr/>
        </p:nvGrpSpPr>
        <p:grpSpPr>
          <a:xfrm>
            <a:off x="941732" y="1083365"/>
            <a:ext cx="7260535" cy="1361661"/>
            <a:chOff x="939248" y="1063487"/>
            <a:chExt cx="7260535" cy="1361661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503DF72-E432-4050-AFA5-871D7B6E3EC8}"/>
                </a:ext>
              </a:extLst>
            </p:cNvPr>
            <p:cNvSpPr/>
            <p:nvPr/>
          </p:nvSpPr>
          <p:spPr>
            <a:xfrm>
              <a:off x="939248" y="1063487"/>
              <a:ext cx="7260535" cy="1361661"/>
            </a:xfrm>
            <a:prstGeom prst="roundRect">
              <a:avLst>
                <a:gd name="adj" fmla="val 10462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09A24A3-B2A5-40DC-8E2D-F8E93DFC8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8940" y="1119763"/>
              <a:ext cx="7166113" cy="1251673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69C8E1C-0389-495F-A29D-E1BD2953A66F}"/>
              </a:ext>
            </a:extLst>
          </p:cNvPr>
          <p:cNvSpPr txBox="1"/>
          <p:nvPr/>
        </p:nvSpPr>
        <p:spPr>
          <a:xfrm>
            <a:off x="941732" y="2816358"/>
            <a:ext cx="7260535" cy="14069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任意多项式有两种因式，非零的常数多项式和该多项式本身（为什么？），将这两种因式称为</a:t>
            </a:r>
            <a:r>
              <a:rPr lang="zh-CN" altLang="en-US" sz="1600" b="1">
                <a:solidFill>
                  <a:srgbClr val="C00000"/>
                </a:solidFill>
              </a:rPr>
              <a:t>平凡因式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，否则称为</a:t>
            </a:r>
            <a:r>
              <a:rPr lang="zh-CN" altLang="en-US" sz="1600" b="1">
                <a:solidFill>
                  <a:srgbClr val="C00000"/>
                </a:solidFill>
              </a:rPr>
              <a:t>非平凡因式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，或说</a:t>
            </a:r>
            <a:r>
              <a:rPr lang="zh-CN" altLang="en-US" sz="1600" b="1">
                <a:solidFill>
                  <a:srgbClr val="C00000"/>
                </a:solidFill>
              </a:rPr>
              <a:t>真因式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。</a:t>
            </a:r>
            <a:endParaRPr lang="en-US" altLang="zh-CN" sz="1600" b="1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>
              <a:lnSpc>
                <a:spcPts val="23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如果一个多项式不能写成两个非平凡因式的乘积，就称这个多项式为</a:t>
            </a:r>
            <a:r>
              <a:rPr lang="zh-CN" altLang="en-US" sz="1600" b="1">
                <a:solidFill>
                  <a:srgbClr val="C00000"/>
                </a:solidFill>
              </a:rPr>
              <a:t>不可约多项式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或说</a:t>
            </a:r>
            <a:r>
              <a:rPr lang="zh-CN" altLang="en-US" sz="1600" b="1">
                <a:solidFill>
                  <a:srgbClr val="C00000"/>
                </a:solidFill>
              </a:rPr>
              <a:t>既约多项式</a:t>
            </a: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23145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2FCEC09E-079E-4A24-93C8-42FAF20106EF}"/>
              </a:ext>
            </a:extLst>
          </p:cNvPr>
          <p:cNvSpPr/>
          <p:nvPr/>
        </p:nvSpPr>
        <p:spPr>
          <a:xfrm>
            <a:off x="1018761" y="879613"/>
            <a:ext cx="7106478" cy="1411357"/>
          </a:xfrm>
          <a:prstGeom prst="roundRect">
            <a:avLst>
              <a:gd name="adj" fmla="val 71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多项式带余式除法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35ED7E-F719-4B76-B318-B97D65D13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29" y="931533"/>
            <a:ext cx="7031935" cy="131009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5C16988B-8EE6-42B5-AE33-DCB1C1B24D62}"/>
              </a:ext>
            </a:extLst>
          </p:cNvPr>
          <p:cNvGrpSpPr/>
          <p:nvPr/>
        </p:nvGrpSpPr>
        <p:grpSpPr>
          <a:xfrm>
            <a:off x="1018761" y="2394475"/>
            <a:ext cx="4184374" cy="2292732"/>
            <a:chOff x="1008821" y="2453203"/>
            <a:chExt cx="4184374" cy="229273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D261C80-9A6C-451D-A423-1F6524B5A64C}"/>
                </a:ext>
              </a:extLst>
            </p:cNvPr>
            <p:cNvSpPr/>
            <p:nvPr/>
          </p:nvSpPr>
          <p:spPr>
            <a:xfrm>
              <a:off x="1008821" y="2453203"/>
              <a:ext cx="4184374" cy="2292732"/>
            </a:xfrm>
            <a:prstGeom prst="roundRect">
              <a:avLst>
                <a:gd name="adj" fmla="val 366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CB2739-793C-4C41-93A6-0EBBF3EBB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6029" y="2478053"/>
              <a:ext cx="4104861" cy="223400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6DE0C379-AAB7-402A-8D18-09E861381627}"/>
              </a:ext>
            </a:extLst>
          </p:cNvPr>
          <p:cNvSpPr txBox="1"/>
          <p:nvPr/>
        </p:nvSpPr>
        <p:spPr>
          <a:xfrm>
            <a:off x="5772146" y="2843260"/>
            <a:ext cx="2082248" cy="1253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这个定理给出了多项式带余式除法的过程，通过下面的例子即可明白这里的证明思路</a:t>
            </a:r>
          </a:p>
        </p:txBody>
      </p:sp>
    </p:spTree>
    <p:extLst>
      <p:ext uri="{BB962C8B-B14F-4D97-AF65-F5344CB8AC3E}">
        <p14:creationId xmlns:p14="http://schemas.microsoft.com/office/powerpoint/2010/main" val="5474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B07A80-824B-47C0-A8EB-2E45E255763C}"/>
              </a:ext>
            </a:extLst>
          </p:cNvPr>
          <p:cNvSpPr/>
          <p:nvPr/>
        </p:nvSpPr>
        <p:spPr>
          <a:xfrm>
            <a:off x="1026212" y="2286000"/>
            <a:ext cx="6552375" cy="1808922"/>
          </a:xfrm>
          <a:prstGeom prst="roundRect">
            <a:avLst>
              <a:gd name="adj" fmla="val 8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整环的商域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整环的商域构造（一）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1D53F9-25C7-4422-8020-2355FD9850B8}"/>
              </a:ext>
            </a:extLst>
          </p:cNvPr>
          <p:cNvSpPr txBox="1"/>
          <p:nvPr/>
        </p:nvSpPr>
        <p:spPr>
          <a:xfrm>
            <a:off x="1026212" y="999503"/>
            <a:ext cx="66675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将从整数构造有理数的方法推广到一般的整环就得到整环的商域。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/>
              <p:nvPr/>
            </p:nvSpPr>
            <p:spPr>
              <a:xfrm>
                <a:off x="1026212" y="1736647"/>
                <a:ext cx="709157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下面设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是整环，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的单位元，通过下面几步构造整环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的商域。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12" y="1736647"/>
                <a:ext cx="7091570" cy="369332"/>
              </a:xfrm>
              <a:prstGeom prst="rect">
                <a:avLst/>
              </a:prstGeom>
              <a:blipFill>
                <a:blip r:embed="rId2"/>
                <a:stretch>
                  <a:fillRect l="-68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889D57C-158E-47FD-B6A4-D1E008B43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42" y="2342588"/>
            <a:ext cx="6471619" cy="17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多项式带余式除法的例子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2368434-7ABE-4F68-9497-CADEE85B5270}"/>
              </a:ext>
            </a:extLst>
          </p:cNvPr>
          <p:cNvGrpSpPr/>
          <p:nvPr/>
        </p:nvGrpSpPr>
        <p:grpSpPr>
          <a:xfrm>
            <a:off x="934278" y="1306996"/>
            <a:ext cx="7275444" cy="2708413"/>
            <a:chOff x="934278" y="1306996"/>
            <a:chExt cx="7275444" cy="270841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FFC8F64-EBC5-433A-B556-6CBBA40739E8}"/>
                </a:ext>
              </a:extLst>
            </p:cNvPr>
            <p:cNvSpPr/>
            <p:nvPr/>
          </p:nvSpPr>
          <p:spPr>
            <a:xfrm>
              <a:off x="934278" y="1306996"/>
              <a:ext cx="7275444" cy="2708413"/>
            </a:xfrm>
            <a:prstGeom prst="roundRect">
              <a:avLst>
                <a:gd name="adj" fmla="val 419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F947CB6-9B93-48C9-9E04-A7289333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6669" y="1356691"/>
              <a:ext cx="7190662" cy="26132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3163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015BB904-C3A3-429D-880F-F2F49BFF4919}"/>
              </a:ext>
            </a:extLst>
          </p:cNvPr>
          <p:cNvSpPr/>
          <p:nvPr/>
        </p:nvSpPr>
        <p:spPr>
          <a:xfrm>
            <a:off x="857246" y="1754257"/>
            <a:ext cx="7429500" cy="2310847"/>
          </a:xfrm>
          <a:prstGeom prst="roundRect">
            <a:avLst>
              <a:gd name="adj" fmla="val 6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域上多项式环是主理想整环和欧几里得整环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F9F3666-16DD-47D9-A14D-AFD4F1DB43C0}"/>
              </a:ext>
            </a:extLst>
          </p:cNvPr>
          <p:cNvGrpSpPr/>
          <p:nvPr/>
        </p:nvGrpSpPr>
        <p:grpSpPr>
          <a:xfrm>
            <a:off x="857246" y="943764"/>
            <a:ext cx="7429500" cy="611257"/>
            <a:chOff x="854765" y="993913"/>
            <a:chExt cx="7429500" cy="61125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9C7B99C-8109-4CC7-8A49-1C2216103E34}"/>
                </a:ext>
              </a:extLst>
            </p:cNvPr>
            <p:cNvSpPr/>
            <p:nvPr/>
          </p:nvSpPr>
          <p:spPr>
            <a:xfrm>
              <a:off x="854765" y="993913"/>
              <a:ext cx="7429500" cy="61125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CA1481C-E920-42EB-B16A-EBA87C20D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518" y="1037669"/>
              <a:ext cx="7354957" cy="534484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94649C63-F9A7-439B-BDF9-1317FA11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17" y="1798231"/>
            <a:ext cx="7354957" cy="2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9B3BA5-5CFB-4032-A02D-93EF1E861F50}"/>
                  </a:ext>
                </a:extLst>
              </p:cNvPr>
              <p:cNvSpPr txBox="1"/>
              <p:nvPr/>
            </p:nvSpPr>
            <p:spPr>
              <a:xfrm>
                <a:off x="857246" y="4264340"/>
                <a:ext cx="7384774" cy="30078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实际上，根据多项式带余式除法，域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上的多项式环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:r>
                  <a:rPr lang="zh-CN" altLang="en-US" sz="1200" b="1">
                    <a:solidFill>
                      <a:srgbClr val="C00000"/>
                    </a:solidFill>
                  </a:rPr>
                  <a:t>欧几里得整环</a:t>
                </a: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，欧氏映射是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↦</m:t>
                    </m:r>
                    <m:func>
                      <m:func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12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𝐝𝐞𝐠</m:t>
                        </m:r>
                      </m:fName>
                      <m:e>
                        <m:d>
                          <m:dPr>
                            <m:ctrlP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2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sz="12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2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9B3BA5-5CFB-4032-A02D-93EF1E861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6" y="4264340"/>
                <a:ext cx="7384774" cy="300788"/>
              </a:xfrm>
              <a:prstGeom prst="rect">
                <a:avLst/>
              </a:prstGeom>
              <a:blipFill>
                <a:blip r:embed="rId4"/>
                <a:stretch>
                  <a:fillRect l="-83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227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域上多项式环的极大理想和唯一分解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17D145E-1906-4F43-B407-0CBE4CD3D9B9}"/>
                  </a:ext>
                </a:extLst>
              </p:cNvPr>
              <p:cNvSpPr txBox="1"/>
              <p:nvPr/>
            </p:nvSpPr>
            <p:spPr>
              <a:xfrm>
                <a:off x="1033668" y="864051"/>
                <a:ext cx="7076665" cy="684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altLang="zh-CN" sz="16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600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sz="16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是域，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，则：主理想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是极大理想当且仅当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是不可约多项式，从而商环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]/⟨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)⟩ 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是域当且仅当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</a:rPr>
                  <a:t>是不可约多项式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17D145E-1906-4F43-B407-0CBE4CD3D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68" y="864051"/>
                <a:ext cx="7076665" cy="684996"/>
              </a:xfrm>
              <a:prstGeom prst="rect">
                <a:avLst/>
              </a:prstGeom>
              <a:blipFill>
                <a:blip r:embed="rId2"/>
                <a:stretch>
                  <a:fillRect l="-517" b="-11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DA3CA89-F400-46D3-A2D8-CD4CA526F2E0}"/>
                  </a:ext>
                </a:extLst>
              </p:cNvPr>
              <p:cNvSpPr txBox="1"/>
              <p:nvPr/>
            </p:nvSpPr>
            <p:spPr>
              <a:xfrm>
                <a:off x="1048582" y="1773485"/>
                <a:ext cx="7086600" cy="58843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zh-CN" sz="14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400" b="1">
                    <a:solidFill>
                      <a:srgbClr val="002060"/>
                    </a:solidFill>
                  </a:rPr>
                  <a:t>证明</a:t>
                </a:r>
                <a:r>
                  <a:rPr lang="en-US" altLang="zh-CN" sz="14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是主理想整环，在主理想整环中，元素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生成的主理想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是极大理想当且仅当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是不可约元，而不可约多项式就是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的不可约元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DA3CA89-F400-46D3-A2D8-CD4CA526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82" y="1773485"/>
                <a:ext cx="7086600" cy="588431"/>
              </a:xfrm>
              <a:prstGeom prst="rect">
                <a:avLst/>
              </a:prstGeom>
              <a:blipFill>
                <a:blip r:embed="rId3"/>
                <a:stretch>
                  <a:fillRect l="-258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61921DE1-6B20-48EC-AFC5-7C56C045A27F}"/>
              </a:ext>
            </a:extLst>
          </p:cNvPr>
          <p:cNvGrpSpPr/>
          <p:nvPr/>
        </p:nvGrpSpPr>
        <p:grpSpPr>
          <a:xfrm>
            <a:off x="1048578" y="2636699"/>
            <a:ext cx="7046843" cy="1449091"/>
            <a:chOff x="1088334" y="2412261"/>
            <a:chExt cx="7046843" cy="144909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439FAD7-A029-4FCD-BC38-002B8958DD36}"/>
                </a:ext>
              </a:extLst>
            </p:cNvPr>
            <p:cNvSpPr/>
            <p:nvPr/>
          </p:nvSpPr>
          <p:spPr>
            <a:xfrm>
              <a:off x="1088334" y="2412261"/>
              <a:ext cx="7046843" cy="1449091"/>
            </a:xfrm>
            <a:prstGeom prst="roundRect">
              <a:avLst>
                <a:gd name="adj" fmla="val 70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F13DD49-E446-41D7-B321-99A345A32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3123" y="2448148"/>
              <a:ext cx="6987210" cy="137209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DA6FC85-52EA-4EB6-8612-4009BB8DC425}"/>
                  </a:ext>
                </a:extLst>
              </p:cNvPr>
              <p:cNvSpPr txBox="1"/>
              <p:nvPr/>
            </p:nvSpPr>
            <p:spPr>
              <a:xfrm>
                <a:off x="1033668" y="4195390"/>
                <a:ext cx="4348375" cy="33195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zh-CN" sz="1400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sz="1400" b="1">
                    <a:solidFill>
                      <a:srgbClr val="002060"/>
                    </a:solidFill>
                  </a:rPr>
                  <a:t>证明</a:t>
                </a:r>
                <a:r>
                  <a:rPr lang="en-US" altLang="zh-CN" sz="1400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是主理想整环，也是唯一分解整环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DA6FC85-52EA-4EB6-8612-4009BB8DC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68" y="4195390"/>
                <a:ext cx="4348375" cy="331950"/>
              </a:xfrm>
              <a:prstGeom prst="rect">
                <a:avLst/>
              </a:prstGeom>
              <a:blipFill>
                <a:blip r:embed="rId5"/>
                <a:stretch>
                  <a:fillRect l="-421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97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多项式的公因式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D8FF88B-4708-4AF8-9160-B062D9BE73FB}"/>
              </a:ext>
            </a:extLst>
          </p:cNvPr>
          <p:cNvGrpSpPr/>
          <p:nvPr/>
        </p:nvGrpSpPr>
        <p:grpSpPr>
          <a:xfrm>
            <a:off x="832402" y="959798"/>
            <a:ext cx="7479196" cy="1505778"/>
            <a:chOff x="824947" y="964096"/>
            <a:chExt cx="7479196" cy="1505778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B0512D6A-0D8A-4348-B41D-DFCFAE59D8EC}"/>
                </a:ext>
              </a:extLst>
            </p:cNvPr>
            <p:cNvSpPr/>
            <p:nvPr/>
          </p:nvSpPr>
          <p:spPr>
            <a:xfrm>
              <a:off x="824947" y="964096"/>
              <a:ext cx="7479196" cy="1505778"/>
            </a:xfrm>
            <a:prstGeom prst="roundRect">
              <a:avLst>
                <a:gd name="adj" fmla="val 907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66AFF3E-9790-43BD-8EF2-70174C20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280" y="1008821"/>
              <a:ext cx="7387559" cy="1414765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D8FB888-BC28-4C3C-B16C-8C70A2B9F30C}"/>
              </a:ext>
            </a:extLst>
          </p:cNvPr>
          <p:cNvGrpSpPr/>
          <p:nvPr/>
        </p:nvGrpSpPr>
        <p:grpSpPr>
          <a:xfrm>
            <a:off x="832402" y="2908290"/>
            <a:ext cx="7479196" cy="1410262"/>
            <a:chOff x="983975" y="2862471"/>
            <a:chExt cx="7479196" cy="141026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C3BB5B0-77EC-4AE9-BD40-4FDAD9E7DFA5}"/>
                </a:ext>
              </a:extLst>
            </p:cNvPr>
            <p:cNvSpPr/>
            <p:nvPr/>
          </p:nvSpPr>
          <p:spPr>
            <a:xfrm>
              <a:off x="983975" y="2862471"/>
              <a:ext cx="7479196" cy="1410262"/>
            </a:xfrm>
            <a:prstGeom prst="roundRect">
              <a:avLst>
                <a:gd name="adj" fmla="val 72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1F16A0B-CE3F-403D-A536-9B948EB1D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308" y="2908290"/>
              <a:ext cx="7387559" cy="13060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997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多项式环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多项式的互素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F41482C-88F6-4F8D-8C42-72641A13A8DD}"/>
              </a:ext>
            </a:extLst>
          </p:cNvPr>
          <p:cNvGrpSpPr/>
          <p:nvPr/>
        </p:nvGrpSpPr>
        <p:grpSpPr>
          <a:xfrm>
            <a:off x="964096" y="1013791"/>
            <a:ext cx="5670274" cy="1167848"/>
            <a:chOff x="964096" y="1013791"/>
            <a:chExt cx="5670274" cy="116784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30BCD77-73D1-46A0-A456-FB47D3BF98A8}"/>
                </a:ext>
              </a:extLst>
            </p:cNvPr>
            <p:cNvSpPr/>
            <p:nvPr/>
          </p:nvSpPr>
          <p:spPr>
            <a:xfrm>
              <a:off x="964096" y="1013791"/>
              <a:ext cx="5670274" cy="1167848"/>
            </a:xfrm>
            <a:prstGeom prst="roundRect">
              <a:avLst>
                <a:gd name="adj" fmla="val 9858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D51ABCC-79EC-43B5-8ED9-3E44F4D7F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3849" y="1059159"/>
              <a:ext cx="5585795" cy="1081471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C47899F-C57A-4DEA-BBDA-9C3C3DEA9CE9}"/>
              </a:ext>
            </a:extLst>
          </p:cNvPr>
          <p:cNvGrpSpPr/>
          <p:nvPr/>
        </p:nvGrpSpPr>
        <p:grpSpPr>
          <a:xfrm>
            <a:off x="964097" y="2467387"/>
            <a:ext cx="7290352" cy="1036156"/>
            <a:chOff x="964097" y="2467387"/>
            <a:chExt cx="7290352" cy="1036156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EC4292E-4C85-4BA6-9CEA-BCFCB35714E5}"/>
                </a:ext>
              </a:extLst>
            </p:cNvPr>
            <p:cNvSpPr/>
            <p:nvPr/>
          </p:nvSpPr>
          <p:spPr>
            <a:xfrm>
              <a:off x="964097" y="2467387"/>
              <a:ext cx="7290352" cy="1036156"/>
            </a:xfrm>
            <a:prstGeom prst="roundRect">
              <a:avLst>
                <a:gd name="adj" fmla="val 840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3AD5CFE-27A0-41AA-8F48-7250D80E8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3849" y="2502179"/>
              <a:ext cx="7210842" cy="962585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12592E8-84F7-4BDC-9C33-DF9FF5D58C61}"/>
              </a:ext>
            </a:extLst>
          </p:cNvPr>
          <p:cNvGrpSpPr/>
          <p:nvPr/>
        </p:nvGrpSpPr>
        <p:grpSpPr>
          <a:xfrm>
            <a:off x="966577" y="3776228"/>
            <a:ext cx="7210839" cy="616226"/>
            <a:chOff x="964096" y="3712265"/>
            <a:chExt cx="7210839" cy="616226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0FF99610-A1B2-4CE5-AE1E-848B4B9BF9A5}"/>
                </a:ext>
              </a:extLst>
            </p:cNvPr>
            <p:cNvSpPr/>
            <p:nvPr/>
          </p:nvSpPr>
          <p:spPr>
            <a:xfrm>
              <a:off x="964096" y="3712265"/>
              <a:ext cx="7210839" cy="616226"/>
            </a:xfrm>
            <a:prstGeom prst="roundRect">
              <a:avLst>
                <a:gd name="adj" fmla="val 126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9FCD904-EAD5-4A3A-8C15-3472F1624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3845" y="3751763"/>
              <a:ext cx="7136303" cy="535792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332389D5-BA92-492D-8FB1-CC1DF3EA8E14}"/>
              </a:ext>
            </a:extLst>
          </p:cNvPr>
          <p:cNvSpPr txBox="1"/>
          <p:nvPr/>
        </p:nvSpPr>
        <p:spPr>
          <a:xfrm>
            <a:off x="7012057" y="1063412"/>
            <a:ext cx="1242392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accent2">
                    <a:lumMod val="50000"/>
                  </a:schemeClr>
                </a:solidFill>
              </a:rPr>
              <a:t>因此，整数上很多性质可推广到域上多项式</a:t>
            </a:r>
          </a:p>
        </p:txBody>
      </p:sp>
    </p:spTree>
    <p:extLst>
      <p:ext uri="{BB962C8B-B14F-4D97-AF65-F5344CB8AC3E}">
        <p14:creationId xmlns:p14="http://schemas.microsoft.com/office/powerpoint/2010/main" val="211580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F550948-0A88-4D14-B7D1-47069CABE5F1}"/>
              </a:ext>
            </a:extLst>
          </p:cNvPr>
          <p:cNvSpPr txBox="1"/>
          <p:nvPr/>
        </p:nvSpPr>
        <p:spPr>
          <a:xfrm>
            <a:off x="882453" y="726476"/>
            <a:ext cx="7379085" cy="226728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b="1">
                <a:solidFill>
                  <a:srgbClr val="002060"/>
                </a:solidFill>
              </a:rPr>
              <a:t>一些特殊的环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每个整环都可参照整数扩充到有理数的方法扩充为一个商域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一般整环中都有整除、因子、不可约元、素元、相伴等概念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唯一分解环的每个元素都可分解成不可约元的乘积，主理想整环的每个理想都是主理想，欧几里得整环的元素可做带余式除法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整环上的多项式环仍是整环，域上的多项式环是欧几里得整环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882453" y="3190581"/>
            <a:ext cx="7379085" cy="1456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了解整除、因子、不可约元、素元、相伴、互素、带余除法等概念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能在域上的多项式环中进行乘法、带余式除法，并能判断多项式是否是不可约多项式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796222" y="1754799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在线课程平台练习（一些特殊的环部分）！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5A2355-D6F6-43B7-B2EC-B55B36A14285}"/>
              </a:ext>
            </a:extLst>
          </p:cNvPr>
          <p:cNvSpPr txBox="1"/>
          <p:nvPr/>
        </p:nvSpPr>
        <p:spPr>
          <a:xfrm>
            <a:off x="796222" y="2856070"/>
            <a:ext cx="734889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教材习题可尝试完成习题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4-1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题、习题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4-2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题，习题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4-3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题、第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B07A80-824B-47C0-A8EB-2E45E255763C}"/>
              </a:ext>
            </a:extLst>
          </p:cNvPr>
          <p:cNvSpPr/>
          <p:nvPr/>
        </p:nvSpPr>
        <p:spPr>
          <a:xfrm>
            <a:off x="1026212" y="1870487"/>
            <a:ext cx="7049399" cy="2303947"/>
          </a:xfrm>
          <a:prstGeom prst="roundRect">
            <a:avLst>
              <a:gd name="adj" fmla="val 4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整环的商域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整环的商域构造（二）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/>
              <p:nvPr/>
            </p:nvSpPr>
            <p:spPr>
              <a:xfrm>
                <a:off x="1026212" y="1094759"/>
                <a:ext cx="709157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下面设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是整环，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的单位元，通过下面几步构造整环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的商域。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12" y="1094759"/>
                <a:ext cx="7091570" cy="369332"/>
              </a:xfrm>
              <a:prstGeom prst="rect">
                <a:avLst/>
              </a:prstGeom>
              <a:blipFill>
                <a:blip r:embed="rId2"/>
                <a:stretch>
                  <a:fillRect l="-68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BC8F1CE-2F01-41D1-B80A-4C6F50229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89" y="1906638"/>
            <a:ext cx="6957516" cy="221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6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2CB07A80-824B-47C0-A8EB-2E45E255763C}"/>
              </a:ext>
            </a:extLst>
          </p:cNvPr>
          <p:cNvSpPr/>
          <p:nvPr/>
        </p:nvSpPr>
        <p:spPr>
          <a:xfrm>
            <a:off x="1026212" y="1726369"/>
            <a:ext cx="7049399" cy="2706483"/>
          </a:xfrm>
          <a:prstGeom prst="roundRect">
            <a:avLst>
              <a:gd name="adj" fmla="val 44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整环的商域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整环的商域构造（三）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/>
              <p:nvPr/>
            </p:nvSpPr>
            <p:spPr>
              <a:xfrm>
                <a:off x="1026212" y="1094759"/>
                <a:ext cx="7091570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下面设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是整环，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的单位元，通过下面几步构造整环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的商域。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884D5E0-BA2D-4C20-99D6-ED9EAA334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212" y="1094759"/>
                <a:ext cx="7091570" cy="369332"/>
              </a:xfrm>
              <a:prstGeom prst="rect">
                <a:avLst/>
              </a:prstGeom>
              <a:blipFill>
                <a:blip r:embed="rId2"/>
                <a:stretch>
                  <a:fillRect l="-68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72FA013-B3EA-4E1F-8FAC-B86C2A252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80" y="1770598"/>
            <a:ext cx="6947521" cy="26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614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946036-8B68-4940-963A-32636389D43A}"/>
              </a:ext>
            </a:extLst>
          </p:cNvPr>
          <p:cNvSpPr/>
          <p:nvPr/>
        </p:nvSpPr>
        <p:spPr>
          <a:xfrm>
            <a:off x="680830" y="1267239"/>
            <a:ext cx="7787309" cy="2599083"/>
          </a:xfrm>
          <a:prstGeom prst="roundRect">
            <a:avLst>
              <a:gd name="adj" fmla="val 5003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整环的商域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整环的商域例子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580E51-9FF8-46AE-96F3-4B52F925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65" y="1322242"/>
            <a:ext cx="7680463" cy="247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6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959012" y="1150532"/>
            <a:ext cx="403208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整环的商域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唯一分解整环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主理想整环与欧几里得整环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多项式环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8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唯一分解整环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因子与整除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第十二讲  一些特殊的环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/46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2FF0098-D785-4F2A-AC94-18FEF153C63E}"/>
                  </a:ext>
                </a:extLst>
              </p:cNvPr>
              <p:cNvSpPr txBox="1"/>
              <p:nvPr/>
            </p:nvSpPr>
            <p:spPr>
              <a:xfrm>
                <a:off x="1114420" y="974088"/>
                <a:ext cx="6915153" cy="166314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是有单位元的交换环，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US" altLang="zh-CN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若存在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𝒃𝒄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因子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(divisor)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，并称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能被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rgbClr val="C00000"/>
                    </a:solidFill>
                  </a:rPr>
                  <a:t>整除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的因子，则称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不能被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整除，或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不整除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2FF0098-D785-4F2A-AC94-18FEF153C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0" y="974088"/>
                <a:ext cx="6915153" cy="1663148"/>
              </a:xfrm>
              <a:prstGeom prst="rect">
                <a:avLst/>
              </a:prstGeom>
              <a:blipFill>
                <a:blip r:embed="rId2"/>
                <a:stretch>
                  <a:fillRect l="-794" t="-2198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B70373-7FB2-44FC-9724-84E319AFBEC7}"/>
                  </a:ext>
                </a:extLst>
              </p:cNvPr>
              <p:cNvSpPr txBox="1"/>
              <p:nvPr/>
            </p:nvSpPr>
            <p:spPr>
              <a:xfrm>
                <a:off x="1114420" y="2998899"/>
                <a:ext cx="6915153" cy="145507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实际上一个可逆元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称为单位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(unit)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是因为它是单位元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的因子。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，对环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的任意单位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sSup>
                          <m:sSupPr>
                            <m:ctrlP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𝒂𝒖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的因子，这两类因子都称为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平凡因子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的非平凡因子（如果有的话）称为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真因子</a:t>
                </a:r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(proper divisor)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7B70373-7FB2-44FC-9724-84E319AFB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0" y="2998899"/>
                <a:ext cx="6915153" cy="1455078"/>
              </a:xfrm>
              <a:prstGeom prst="rect">
                <a:avLst/>
              </a:prstGeom>
              <a:blipFill>
                <a:blip r:embed="rId3"/>
                <a:stretch>
                  <a:fillRect l="-353" b="-4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57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</TotalTime>
  <Words>2602</Words>
  <Application>Microsoft Office PowerPoint</Application>
  <PresentationFormat>全屏显示(16:9)</PresentationFormat>
  <Paragraphs>317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63</cp:revision>
  <dcterms:created xsi:type="dcterms:W3CDTF">2022-01-01T06:39:40Z</dcterms:created>
  <dcterms:modified xsi:type="dcterms:W3CDTF">2024-06-05T03:04:39Z</dcterms:modified>
</cp:coreProperties>
</file>