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9" r:id="rId21"/>
    <p:sldId id="280" r:id="rId22"/>
    <p:sldId id="276" r:id="rId23"/>
    <p:sldId id="277" r:id="rId24"/>
    <p:sldId id="278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0F00"/>
    <a:srgbClr val="581414"/>
    <a:srgbClr val="39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794" autoAdjust="0"/>
  </p:normalViewPr>
  <p:slideViewPr>
    <p:cSldViewPr snapToGrid="0">
      <p:cViewPr>
        <p:scale>
          <a:sx n="100" d="100"/>
          <a:sy n="100" d="100"/>
        </p:scale>
        <p:origin x="-305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6A1DA-3C55-4D92-985D-68A0A2CDAA8B}" type="datetimeFigureOut">
              <a:rPr lang="en-IL" smtClean="0"/>
              <a:t>10/01/2019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D95A5-9FA3-460D-A2BD-21601B3F198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39271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D95A5-9FA3-460D-A2BD-21601B3F198A}" type="slidenum">
              <a:rPr lang="en-IL" smtClean="0"/>
              <a:t>19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61142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D95A5-9FA3-460D-A2BD-21601B3F198A}" type="slidenum">
              <a:rPr lang="en-IL" smtClean="0"/>
              <a:t>21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7914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D95A5-9FA3-460D-A2BD-21601B3F198A}" type="slidenum">
              <a:rPr lang="en-IL" smtClean="0"/>
              <a:t>23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53941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E37F-7CDF-467D-A6A5-6A500EF4C897}" type="datetime8">
              <a:rPr lang="he-IL" smtClean="0"/>
              <a:t>10 ינואר 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©2018 MadQL, subsidiary of One SW solutions, All rights reserved.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13A-F155-41FE-A51D-9F417BC4CB2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08049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E481-DFA0-45B9-AEAB-51A93DA39FE9}" type="datetime8">
              <a:rPr lang="he-IL" smtClean="0"/>
              <a:t>10 ינואר 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©2018 MadQL, subsidiary of One SW solutions, All rights reserved.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13A-F155-41FE-A51D-9F417BC4CB2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93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9408D-C2D9-4A52-82FA-D4837647F4B7}" type="datetime8">
              <a:rPr lang="he-IL" smtClean="0"/>
              <a:t>10 ינואר 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©2018 MadQL, subsidiary of One SW solutions, All rights reserved.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13A-F155-41FE-A51D-9F417BC4CB2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2147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0AAD-009B-407C-84C2-219576B4375C}" type="datetime8">
              <a:rPr lang="he-IL" smtClean="0"/>
              <a:t>10 ינואר 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©2018 MadQL, subsidiary of One SW solutions, All rights reserved.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13A-F155-41FE-A51D-9F417BC4CB2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6235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A0BC-C384-49B8-8355-845D9AFE6AC1}" type="datetime8">
              <a:rPr lang="he-IL" smtClean="0"/>
              <a:t>10 ינואר 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©2018 MadQL, subsidiary of One SW solutions, All rights reserved.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13A-F155-41FE-A51D-9F417BC4CB2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407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6D7B3-8AA6-4D4C-ABC5-998CB886FED5}" type="datetime8">
              <a:rPr lang="he-IL" smtClean="0"/>
              <a:t>10 ינואר 19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©2018 MadQL, subsidiary of One SW solutions, All rights reserved.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13A-F155-41FE-A51D-9F417BC4CB2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020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762D-C293-4D4F-ABE2-0B6C7FA317D7}" type="datetime8">
              <a:rPr lang="he-IL" smtClean="0"/>
              <a:t>10 ינואר 19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©2018 MadQL, subsidiary of One SW solutions, All rights reserved.</a:t>
            </a:r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13A-F155-41FE-A51D-9F417BC4CB2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7123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2A0D-873D-4B20-BC44-AA6B6E8A14EE}" type="datetime8">
              <a:rPr lang="he-IL" smtClean="0"/>
              <a:t>10 ינואר 19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©2018 MadQL, subsidiary of One SW solutions, All rights reserved.</a:t>
            </a: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13A-F155-41FE-A51D-9F417BC4CB2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00833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BD66-2038-4323-97A1-8B17DF8F9207}" type="datetime8">
              <a:rPr lang="he-IL" smtClean="0"/>
              <a:t>10 ינואר 19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©2018 MadQL, subsidiary of One SW solutions, All rights reserved.</a:t>
            </a:r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13A-F155-41FE-A51D-9F417BC4CB2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9980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A32B-AB4B-4B82-BEA9-F90BAA36E1A1}" type="datetime8">
              <a:rPr lang="he-IL" smtClean="0"/>
              <a:t>10 ינואר 19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©2018 MadQL, subsidiary of One SW solutions, All rights reserved.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13A-F155-41FE-A51D-9F417BC4CB2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6029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D55D-7C7B-4F17-A4C8-F3163940041F}" type="datetime8">
              <a:rPr lang="he-IL" smtClean="0"/>
              <a:t>10 ינואר 19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©2018 MadQL, subsidiary of One SW solutions, All rights reserved.</a:t>
            </a: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13A-F155-41FE-A51D-9F417BC4CB2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1623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5A458-8D56-4615-83B0-FA43F66D2A62}" type="datetime8">
              <a:rPr lang="he-IL" smtClean="0"/>
              <a:t>10 ינואר 19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©2018 MadQL, subsidiary of One SW solutions, All rights reserved.</a:t>
            </a: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5C13A-F155-41FE-A51D-9F417BC4CB2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600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4154" y="2614539"/>
            <a:ext cx="4645250" cy="2889114"/>
          </a:xfrm>
        </p:spPr>
        <p:txBody>
          <a:bodyPr anchor="b">
            <a:normAutofit/>
          </a:bodyPr>
          <a:lstStyle/>
          <a:p>
            <a:pPr algn="l"/>
            <a:br>
              <a:rPr lang="he-IL" dirty="0"/>
            </a:b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1900" dirty="0">
                <a:solidFill>
                  <a:schemeClr val="bg1"/>
                </a:solidFill>
              </a:rPr>
              <a:t>Internal log</a:t>
            </a:r>
          </a:p>
          <a:p>
            <a:pPr algn="l"/>
            <a:r>
              <a:rPr lang="en-US" sz="1900" dirty="0">
                <a:solidFill>
                  <a:schemeClr val="bg1"/>
                </a:solidFill>
              </a:rPr>
              <a:t>Case ID: 77-322-40LS</a:t>
            </a:r>
          </a:p>
          <a:p>
            <a:pPr algn="l"/>
            <a:r>
              <a:rPr lang="en-US" sz="1900" dirty="0">
                <a:solidFill>
                  <a:schemeClr val="bg1"/>
                </a:solidFill>
              </a:rPr>
              <a:t>Customer : TopShape Sports Center</a:t>
            </a:r>
            <a:endParaRPr lang="he-IL" sz="1900" dirty="0">
              <a:solidFill>
                <a:schemeClr val="bg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CA5CE4-AA24-4B88-8BB4-330E810C6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21" y="2156622"/>
            <a:ext cx="5063931" cy="17981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B0F4F7-6A36-4760-909C-742F13B8CCC0}"/>
              </a:ext>
            </a:extLst>
          </p:cNvPr>
          <p:cNvSpPr txBox="1"/>
          <p:nvPr/>
        </p:nvSpPr>
        <p:spPr>
          <a:xfrm>
            <a:off x="979846" y="1717817"/>
            <a:ext cx="3459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Wide Latin" panose="020A0A07050505020404" pitchFamily="18" charset="0"/>
              </a:rPr>
              <a:t>Mad</a:t>
            </a:r>
            <a:r>
              <a:rPr lang="en-US" sz="4000" dirty="0">
                <a:solidFill>
                  <a:srgbClr val="6C0F00"/>
                </a:solidFill>
                <a:latin typeface="Wide Latin" panose="020A0A07050505020404" pitchFamily="18" charset="0"/>
              </a:rPr>
              <a:t>QL</a:t>
            </a:r>
            <a:endParaRPr lang="en-IL" sz="4000" dirty="0">
              <a:solidFill>
                <a:srgbClr val="6C0F00"/>
              </a:solidFill>
              <a:latin typeface="Wide Latin" panose="020A0A070505050204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6003B0-D1DE-43AA-A1E1-EF6262FC0D54}"/>
              </a:ext>
            </a:extLst>
          </p:cNvPr>
          <p:cNvSpPr txBox="1"/>
          <p:nvPr/>
        </p:nvSpPr>
        <p:spPr>
          <a:xfrm>
            <a:off x="177621" y="4911073"/>
            <a:ext cx="4194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Obviously fake company by:</a:t>
            </a:r>
          </a:p>
          <a:p>
            <a:r>
              <a:rPr lang="en-US" dirty="0"/>
              <a:t>Chen Zecharya</a:t>
            </a:r>
          </a:p>
          <a:p>
            <a:r>
              <a:rPr lang="en-US" dirty="0"/>
              <a:t>Harel Azim</a:t>
            </a:r>
          </a:p>
          <a:p>
            <a:r>
              <a:rPr lang="en-US" dirty="0"/>
              <a:t>Rani Daas</a:t>
            </a:r>
            <a:endParaRPr lang="en-IL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55AC400-28E9-4928-926B-2D6ACCE1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13A-F155-41FE-A51D-9F417BC4CB2E}" type="slidenum">
              <a:rPr lang="he-IL" smtClean="0"/>
              <a:t>1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F96A72-CE90-4A76-9B1F-33C070BE5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423372" cy="365125"/>
          </a:xfrm>
        </p:spPr>
        <p:txBody>
          <a:bodyPr/>
          <a:lstStyle/>
          <a:p>
            <a:r>
              <a:rPr lang="en-US" dirty="0"/>
              <a:t>©2018 </a:t>
            </a:r>
            <a:r>
              <a:rPr lang="en-US" dirty="0" err="1"/>
              <a:t>MadQL</a:t>
            </a:r>
            <a:r>
              <a:rPr lang="en-US" dirty="0"/>
              <a:t>, subsidiary of One SW solutions, All rights reserved.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85397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E97E1-7D54-44AC-AA82-01B75E74A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Entities(3): 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A12BC-EDEA-45EE-9589-66D559DCE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Scheduled class: </a:t>
            </a:r>
            <a:r>
              <a:rPr lang="en-US" u="sng" dirty="0"/>
              <a:t>Class ID</a:t>
            </a:r>
            <a:r>
              <a:rPr lang="en-US" dirty="0"/>
              <a:t>, taught by(instructor id), day of week, class name, time, duration, location</a:t>
            </a:r>
          </a:p>
          <a:p>
            <a:r>
              <a:rPr lang="en-US" dirty="0"/>
              <a:t>Actual class: </a:t>
            </a:r>
            <a:r>
              <a:rPr lang="en-US" u="sng" dirty="0"/>
              <a:t>Class ID</a:t>
            </a:r>
            <a:r>
              <a:rPr lang="en-US" dirty="0"/>
              <a:t>, Instructor ID, location, start time, end time</a:t>
            </a:r>
          </a:p>
          <a:p>
            <a:r>
              <a:rPr lang="en-US" dirty="0"/>
              <a:t>Participation in class: Code, class ID, member ID</a:t>
            </a:r>
            <a:endParaRPr lang="he-IL" dirty="0"/>
          </a:p>
          <a:p>
            <a:endParaRPr lang="en-US" dirty="0"/>
          </a:p>
          <a:p>
            <a:endParaRPr lang="he-IL" dirty="0"/>
          </a:p>
          <a:p>
            <a:r>
              <a:rPr lang="en-US" dirty="0"/>
              <a:t>Seeing tables is boring, but </a:t>
            </a:r>
          </a:p>
          <a:p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722BBFE-E98C-4AC9-B262-6CC0F1CE58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307588"/>
              </p:ext>
            </p:extLst>
          </p:nvPr>
        </p:nvGraphicFramePr>
        <p:xfrm>
          <a:off x="4974439" y="4605302"/>
          <a:ext cx="1263708" cy="1048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Packager Shell Object" showAsIcon="1" r:id="rId3" imgW="635040" imgH="527400" progId="Package">
                  <p:embed/>
                </p:oleObj>
              </mc:Choice>
              <mc:Fallback>
                <p:oleObj name="Packager Shell Object" showAsIcon="1" r:id="rId3" imgW="635040" imgH="52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74439" y="4605302"/>
                        <a:ext cx="1263708" cy="10488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6F89C-72A4-42E2-A4A9-867C567E5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13A-F155-41FE-A51D-9F417BC4CB2E}" type="slidenum">
              <a:rPr lang="he-IL" smtClean="0"/>
              <a:t>10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969B3-46EF-4BED-A334-02D17BE0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466208" cy="365125"/>
          </a:xfrm>
        </p:spPr>
        <p:txBody>
          <a:bodyPr/>
          <a:lstStyle/>
          <a:p>
            <a:r>
              <a:rPr lang="en-US" dirty="0"/>
              <a:t>©2018 </a:t>
            </a:r>
            <a:r>
              <a:rPr lang="en-US" dirty="0" err="1"/>
              <a:t>MadQL</a:t>
            </a:r>
            <a:r>
              <a:rPr lang="en-US" dirty="0"/>
              <a:t>, subsidiary of One SW solutions, All rights reserved.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46212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ABFCE8AB-7C08-4B8D-9B14-2FDB36E4C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596" y="643467"/>
            <a:ext cx="9246584" cy="55710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3325BC-A4EF-4F7C-B55F-A000F7079C2B}"/>
              </a:ext>
            </a:extLst>
          </p:cNvPr>
          <p:cNvSpPr txBox="1"/>
          <p:nvPr/>
        </p:nvSpPr>
        <p:spPr>
          <a:xfrm>
            <a:off x="6820250" y="830510"/>
            <a:ext cx="33639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Logical ERD</a:t>
            </a:r>
            <a:endParaRPr lang="en-IL" sz="4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1E34F-AC1B-44DF-9A19-E70326D1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1114" y="6036451"/>
            <a:ext cx="2743200" cy="365125"/>
          </a:xfrm>
        </p:spPr>
        <p:txBody>
          <a:bodyPr/>
          <a:lstStyle/>
          <a:p>
            <a:fld id="{8745C13A-F155-41FE-A51D-9F417BC4CB2E}" type="slidenum">
              <a:rPr lang="he-IL" smtClean="0"/>
              <a:t>11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70616-99C1-4494-84D7-CE82C2DDA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2855" y="6058364"/>
            <a:ext cx="4459387" cy="365125"/>
          </a:xfrm>
        </p:spPr>
        <p:txBody>
          <a:bodyPr/>
          <a:lstStyle/>
          <a:p>
            <a:r>
              <a:rPr lang="en-US" dirty="0"/>
              <a:t>©2018 </a:t>
            </a:r>
            <a:r>
              <a:rPr lang="en-US" dirty="0" err="1"/>
              <a:t>MadQL</a:t>
            </a:r>
            <a:r>
              <a:rPr lang="en-US" dirty="0"/>
              <a:t>, subsidiary of One SW solutions, All rights reserved.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25208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CC366C-A5B5-4A72-85B6-E04FF720E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031" y="0"/>
            <a:ext cx="10167938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1E46D3-34B7-4238-BC79-77A8576B9D99}"/>
              </a:ext>
            </a:extLst>
          </p:cNvPr>
          <p:cNvSpPr txBox="1"/>
          <p:nvPr/>
        </p:nvSpPr>
        <p:spPr>
          <a:xfrm>
            <a:off x="3716323" y="1929467"/>
            <a:ext cx="1778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Physical ERD</a:t>
            </a:r>
            <a:endParaRPr lang="en-IL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96D2DF-07E5-4EDC-B2F6-D321F0C42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87143" y="6356350"/>
            <a:ext cx="2743200" cy="365125"/>
          </a:xfrm>
        </p:spPr>
        <p:txBody>
          <a:bodyPr/>
          <a:lstStyle/>
          <a:p>
            <a:fld id="{8745C13A-F155-41FE-A51D-9F417BC4CB2E}" type="slidenum">
              <a:rPr lang="he-IL" smtClean="0"/>
              <a:t>12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5202C-D895-4D93-ADC9-D0DDB14E4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8974" y="6356350"/>
            <a:ext cx="4398169" cy="365125"/>
          </a:xfrm>
        </p:spPr>
        <p:txBody>
          <a:bodyPr/>
          <a:lstStyle/>
          <a:p>
            <a:r>
              <a:rPr lang="en-US" dirty="0"/>
              <a:t>©2018 </a:t>
            </a:r>
            <a:r>
              <a:rPr lang="en-US" dirty="0" err="1"/>
              <a:t>MadQL</a:t>
            </a:r>
            <a:r>
              <a:rPr lang="en-US" dirty="0"/>
              <a:t>, subsidiary of One SW solutions, All rights reserved.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65810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E97E1-7D54-44AC-AA82-01B75E74A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meeting with Mr. Danny Green, CFO </a:t>
            </a:r>
            <a:br>
              <a:rPr lang="en-US" dirty="0"/>
            </a:br>
            <a:r>
              <a:rPr lang="en-US" dirty="0"/>
              <a:t>on 13.2.2019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A12BC-EDEA-45EE-9589-66D559DCE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meeting, Mr. Green raised some concerns about the way manufacturers were being handled. Manufacturers that have changed their names, additions of new manufacturers or ending relations with current manufacturers. </a:t>
            </a:r>
          </a:p>
          <a:p>
            <a:r>
              <a:rPr lang="en-US" dirty="0"/>
              <a:t>To address this, the team suggested the addition of an Audit table for manufacturers that will maintain records of any change made to a manufacturer. </a:t>
            </a:r>
          </a:p>
          <a:p>
            <a:r>
              <a:rPr lang="en-US" dirty="0"/>
              <a:t>In order to ensure that the audit will be updated actively, we’ve set a few triggers in the database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5B97E-8D89-4623-BD9A-7C7BD04E2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13A-F155-41FE-A51D-9F417BC4CB2E}" type="slidenum">
              <a:rPr lang="he-IL" smtClean="0"/>
              <a:t>13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572A1-BCDE-4EF9-A84B-FF77352BF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377431" cy="365125"/>
          </a:xfrm>
        </p:spPr>
        <p:txBody>
          <a:bodyPr/>
          <a:lstStyle/>
          <a:p>
            <a:r>
              <a:rPr lang="en-US" dirty="0"/>
              <a:t>©2018 </a:t>
            </a:r>
            <a:r>
              <a:rPr lang="en-US" dirty="0" err="1"/>
              <a:t>MadQL</a:t>
            </a:r>
            <a:r>
              <a:rPr lang="en-US" dirty="0"/>
              <a:t>, subsidiary of One SW solutions, All rights reserved.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43820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BFA4C-1257-4039-B92C-7902DC0AC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92" y="129550"/>
            <a:ext cx="3651467" cy="1676603"/>
          </a:xfrm>
        </p:spPr>
        <p:txBody>
          <a:bodyPr>
            <a:normAutofit fontScale="90000"/>
          </a:bodyPr>
          <a:lstStyle/>
          <a:p>
            <a:r>
              <a:rPr lang="en-US" dirty="0"/>
              <a:t>Update manufacturer information</a:t>
            </a:r>
            <a:endParaRPr lang="en-IL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7FF2A59-6961-4BE8-A677-47F1F38A00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4" r="3172" b="2156"/>
          <a:stretch/>
        </p:blipFill>
        <p:spPr>
          <a:xfrm>
            <a:off x="3221371" y="0"/>
            <a:ext cx="8649051" cy="596457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9B5110-0D7B-4F7E-82C7-002896181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13A-F155-41FE-A51D-9F417BC4CB2E}" type="slidenum">
              <a:rPr lang="he-IL" smtClean="0"/>
              <a:t>14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1C5C2-82DC-486C-B64A-950422E9D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430697" cy="365125"/>
          </a:xfrm>
        </p:spPr>
        <p:txBody>
          <a:bodyPr/>
          <a:lstStyle/>
          <a:p>
            <a:r>
              <a:rPr lang="en-US" dirty="0"/>
              <a:t>©2018 </a:t>
            </a:r>
            <a:r>
              <a:rPr lang="en-US" dirty="0" err="1"/>
              <a:t>MadQL</a:t>
            </a:r>
            <a:r>
              <a:rPr lang="en-US" dirty="0"/>
              <a:t>, subsidiary of One SW solutions, All rights reserved.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58577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BFA4C-1257-4039-B92C-7902DC0AC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70" y="365038"/>
            <a:ext cx="11202490" cy="1676603"/>
          </a:xfrm>
        </p:spPr>
        <p:txBody>
          <a:bodyPr>
            <a:normAutofit/>
          </a:bodyPr>
          <a:lstStyle/>
          <a:p>
            <a:r>
              <a:rPr lang="en-US" dirty="0"/>
              <a:t>Inserting a new manufacturer information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F3B9D3-AB47-4207-8B5F-C53D66AB51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7" t="7762" r="6011" b="25016"/>
          <a:stretch/>
        </p:blipFill>
        <p:spPr>
          <a:xfrm>
            <a:off x="268447" y="2355209"/>
            <a:ext cx="11661723" cy="312280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78777F-9141-44F1-8E95-1C33AEF6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13A-F155-41FE-A51D-9F417BC4CB2E}" type="slidenum">
              <a:rPr lang="he-IL" smtClean="0"/>
              <a:t>15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417DC-3236-4AFC-AE38-E421F872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341920" cy="365125"/>
          </a:xfrm>
        </p:spPr>
        <p:txBody>
          <a:bodyPr/>
          <a:lstStyle/>
          <a:p>
            <a:r>
              <a:rPr lang="en-US" dirty="0"/>
              <a:t>©2018 </a:t>
            </a:r>
            <a:r>
              <a:rPr lang="en-US" dirty="0" err="1"/>
              <a:t>MadQL</a:t>
            </a:r>
            <a:r>
              <a:rPr lang="en-US" dirty="0"/>
              <a:t>, subsidiary of One SW solutions, All rights reserved.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40331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BFA4C-1257-4039-B92C-7902DC0AC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92" y="129550"/>
            <a:ext cx="7024772" cy="1676603"/>
          </a:xfrm>
        </p:spPr>
        <p:txBody>
          <a:bodyPr>
            <a:normAutofit/>
          </a:bodyPr>
          <a:lstStyle/>
          <a:p>
            <a:r>
              <a:rPr lang="en-US" dirty="0"/>
              <a:t>Removing a manufacturer</a:t>
            </a:r>
            <a:endParaRPr lang="en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4FB671-7958-43E7-B595-52BD694942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85" t="10692" r="2609" b="18910"/>
          <a:stretch/>
        </p:blipFill>
        <p:spPr>
          <a:xfrm>
            <a:off x="233018" y="1612782"/>
            <a:ext cx="11941656" cy="343906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8C3FC-7D44-4AE6-8A57-8D1DEC84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13A-F155-41FE-A51D-9F417BC4CB2E}" type="slidenum">
              <a:rPr lang="he-IL" smtClean="0"/>
              <a:t>16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E1F6C-F5E6-4707-9A3C-A023D8B45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439575" cy="365125"/>
          </a:xfrm>
        </p:spPr>
        <p:txBody>
          <a:bodyPr/>
          <a:lstStyle/>
          <a:p>
            <a:r>
              <a:rPr lang="en-US" dirty="0"/>
              <a:t>©2018 </a:t>
            </a:r>
            <a:r>
              <a:rPr lang="en-US" dirty="0" err="1"/>
              <a:t>MadQL</a:t>
            </a:r>
            <a:r>
              <a:rPr lang="en-US" dirty="0"/>
              <a:t>, subsidiary of One SW solutions, All rights reserved.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31089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0392B-DA88-444F-8BDB-96EF3B75B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 results</a:t>
            </a:r>
            <a:endParaRPr lang="en-I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213000-6249-41E3-B330-DB63C34D0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82" t="5627" r="6369" b="13363"/>
          <a:stretch/>
        </p:blipFill>
        <p:spPr>
          <a:xfrm>
            <a:off x="838200" y="1623576"/>
            <a:ext cx="10268124" cy="470000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1D3DF2-7B7C-458B-82EB-9FBBC62F1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13A-F155-41FE-A51D-9F417BC4CB2E}" type="slidenum">
              <a:rPr lang="he-IL" smtClean="0"/>
              <a:t>17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EC5EE-13CF-45A3-AE4C-AA6A4DB8D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324165" cy="365125"/>
          </a:xfrm>
        </p:spPr>
        <p:txBody>
          <a:bodyPr/>
          <a:lstStyle/>
          <a:p>
            <a:r>
              <a:rPr lang="en-US" dirty="0"/>
              <a:t>©2018 </a:t>
            </a:r>
            <a:r>
              <a:rPr lang="en-US" dirty="0" err="1"/>
              <a:t>MadQL</a:t>
            </a:r>
            <a:r>
              <a:rPr lang="en-US" dirty="0"/>
              <a:t>, subsidiary of One SW solutions, All rights reserved.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55851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21797-F7C7-4971-9075-A24050C1F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 with management ~27.2.2019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3B7F-BE5E-44E5-A6AB-2C193A770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Meeting took place after the initial integration of the database to the customer’s servers.</a:t>
            </a:r>
          </a:p>
          <a:p>
            <a:r>
              <a:rPr lang="en-US" dirty="0"/>
              <a:t>In the meeting, Mr. Green expressed concerns regarding money usage and equipment maintenance, we’ve established queries to allow the customer to tackle those issues.</a:t>
            </a:r>
          </a:p>
          <a:p>
            <a:r>
              <a:rPr lang="en-US" dirty="0"/>
              <a:t>In addition, Ms. Holt had asked us to handle integration between the database and the app members use on their mobile.</a:t>
            </a:r>
          </a:p>
          <a:p>
            <a:r>
              <a:rPr lang="en-US" dirty="0"/>
              <a:t>To tackle those issues, we’ve established alongside with a team from the customer side some queries.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1436D-36D2-4595-8382-436E0CF3E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13A-F155-41FE-A51D-9F417BC4CB2E}" type="slidenum">
              <a:rPr lang="he-IL" smtClean="0"/>
              <a:t>18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9564C-E8FB-4DA7-8669-F3C0298B1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368553" cy="365125"/>
          </a:xfrm>
        </p:spPr>
        <p:txBody>
          <a:bodyPr/>
          <a:lstStyle/>
          <a:p>
            <a:r>
              <a:rPr lang="en-US" dirty="0"/>
              <a:t>©2018 </a:t>
            </a:r>
            <a:r>
              <a:rPr lang="en-US" dirty="0" err="1"/>
              <a:t>MadQL</a:t>
            </a:r>
            <a:r>
              <a:rPr lang="en-US" dirty="0"/>
              <a:t>, subsidiary of One SW solutions, All rights reserved.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35940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2D41C-2A5F-44A4-81CE-FEE65ED24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management queries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F2E20-E0C7-496F-9EB6-0EAD198AF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1: How much do we pay monthly for all of our employees, how many employees are there?</a:t>
            </a:r>
          </a:p>
          <a:p>
            <a:endParaRPr lang="en-US" dirty="0"/>
          </a:p>
          <a:p>
            <a:r>
              <a:rPr lang="en-US" dirty="0"/>
              <a:t>2: What is the most popular location, how many classes are being held there?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3: Who is the most senior employee in the company?</a:t>
            </a:r>
          </a:p>
          <a:p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748E67-F86B-4556-809E-6252006B89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427" b="15399"/>
          <a:stretch/>
        </p:blipFill>
        <p:spPr>
          <a:xfrm>
            <a:off x="1073092" y="5132660"/>
            <a:ext cx="5400675" cy="500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671770-746D-449E-B783-1264E8387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092" y="2683117"/>
            <a:ext cx="5353050" cy="52387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1D26C-2BBA-4581-B6F2-4E06A20A5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13A-F155-41FE-A51D-9F417BC4CB2E}" type="slidenum">
              <a:rPr lang="he-IL" smtClean="0"/>
              <a:t>19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FB6272-7E99-4D95-A52B-89D2B6B39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386309" cy="365125"/>
          </a:xfrm>
        </p:spPr>
        <p:txBody>
          <a:bodyPr/>
          <a:lstStyle/>
          <a:p>
            <a:r>
              <a:rPr lang="en-US" dirty="0"/>
              <a:t>©2018 </a:t>
            </a:r>
            <a:r>
              <a:rPr lang="en-US" dirty="0" err="1"/>
              <a:t>MadQL</a:t>
            </a:r>
            <a:r>
              <a:rPr lang="en-US" dirty="0"/>
              <a:t>, subsidiary of One SW solutions, All rights reserved.</a:t>
            </a:r>
            <a:endParaRPr lang="he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FA0326-08A3-4106-8069-D791A62C7C2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549"/>
          <a:stretch/>
        </p:blipFill>
        <p:spPr>
          <a:xfrm>
            <a:off x="1073092" y="4001294"/>
            <a:ext cx="5800725" cy="68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98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statement ~12.1.2019	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customer had approached our company in order to improve their internal efficiency. We were asked to analyze and build an improved data-base structure for the customer’s systems.</a:t>
            </a:r>
          </a:p>
          <a:p>
            <a:r>
              <a:rPr lang="en-US" dirty="0"/>
              <a:t>After a short analysis by our experts, it was established that amending the system that the customer was using at the moment would take more resources than implementing a new one altogether. Hence it is to be scrapped.</a:t>
            </a:r>
          </a:p>
          <a:p>
            <a:r>
              <a:rPr lang="en-US" dirty="0"/>
              <a:t>The customer would deliver 10% of the fee for each met condition in the roadmap, and the rest upon completion. </a:t>
            </a:r>
          </a:p>
          <a:p>
            <a:r>
              <a:rPr lang="en-US" dirty="0"/>
              <a:t>The total pricing of the project is </a:t>
            </a:r>
            <a:r>
              <a:rPr lang="en-US" strike="sngStrike" dirty="0">
                <a:highlight>
                  <a:srgbClr val="000000"/>
                </a:highlight>
              </a:rPr>
              <a:t>REDACTED</a:t>
            </a:r>
            <a:r>
              <a:rPr lang="en-US" dirty="0">
                <a:highlight>
                  <a:srgbClr val="000000"/>
                </a:highlight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E638E-B80D-4F0F-8717-B8FD7AC40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13A-F155-41FE-A51D-9F417BC4CB2E}" type="slidenum">
              <a:rPr lang="he-IL" smtClean="0"/>
              <a:t>2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5D50B-7D98-4394-B6FE-E9005442C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457330" cy="365125"/>
          </a:xfrm>
        </p:spPr>
        <p:txBody>
          <a:bodyPr/>
          <a:lstStyle/>
          <a:p>
            <a:r>
              <a:rPr lang="en-US" dirty="0"/>
              <a:t>©2018 </a:t>
            </a:r>
            <a:r>
              <a:rPr lang="en-US" dirty="0" err="1"/>
              <a:t>MadQL</a:t>
            </a:r>
            <a:r>
              <a:rPr lang="en-US" dirty="0"/>
              <a:t>, subsidiary of One SW solutions, All rights reserved.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83179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2D41C-2A5F-44A4-81CE-FEE65ED24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management queries(2)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F2E20-E0C7-496F-9EB6-0EAD198AF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4: Get a list of all equipment that took at least half a year to repair, and all equipment that is currently broken.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5: What is the most profitable training session?</a:t>
            </a:r>
          </a:p>
          <a:p>
            <a:endParaRPr lang="en-US" dirty="0"/>
          </a:p>
          <a:p>
            <a:endParaRPr lang="en-US" dirty="0"/>
          </a:p>
          <a:p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925D31-80CE-404E-9F32-0E7CC9639B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776"/>
          <a:stretch/>
        </p:blipFill>
        <p:spPr>
          <a:xfrm>
            <a:off x="838200" y="2695838"/>
            <a:ext cx="11210925" cy="7939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59C9DE-45EB-4FC1-A149-9ADF2174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88"/>
          <a:stretch/>
        </p:blipFill>
        <p:spPr>
          <a:xfrm>
            <a:off x="838200" y="4182436"/>
            <a:ext cx="11210925" cy="8096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F6D1E-7DB4-4680-9C72-E0172BC9A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13A-F155-41FE-A51D-9F417BC4CB2E}" type="slidenum">
              <a:rPr lang="he-IL" smtClean="0"/>
              <a:t>20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A4251-0850-4553-90BD-009B5366E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359676" cy="365125"/>
          </a:xfrm>
        </p:spPr>
        <p:txBody>
          <a:bodyPr/>
          <a:lstStyle/>
          <a:p>
            <a:r>
              <a:rPr lang="en-US" dirty="0"/>
              <a:t>©2018 </a:t>
            </a:r>
            <a:r>
              <a:rPr lang="en-US" dirty="0" err="1"/>
              <a:t>MadQL</a:t>
            </a:r>
            <a:r>
              <a:rPr lang="en-US" dirty="0"/>
              <a:t>, subsidiary of One SW solutions, All rights reserved.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34704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2D41C-2A5F-44A4-81CE-FEE65ED24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management queries(3)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F2E20-E0C7-496F-9EB6-0EAD198AF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6: Returns all classes where the instructor was changed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7: Returns classes with classes discrepancies or delays, and shows how long those classes took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DB9A91-E954-4087-8BAA-9571F7FA5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08" y="4698032"/>
            <a:ext cx="10153650" cy="10763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A889CFE-465E-410F-93C2-6B72E61A9E28}"/>
              </a:ext>
            </a:extLst>
          </p:cNvPr>
          <p:cNvSpPr/>
          <p:nvPr/>
        </p:nvSpPr>
        <p:spPr>
          <a:xfrm>
            <a:off x="5914239" y="5545123"/>
            <a:ext cx="503339" cy="360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7809F7-89AD-4BBB-8F27-96608F132ED7}"/>
              </a:ext>
            </a:extLst>
          </p:cNvPr>
          <p:cNvSpPr/>
          <p:nvPr/>
        </p:nvSpPr>
        <p:spPr>
          <a:xfrm>
            <a:off x="7302616" y="4891575"/>
            <a:ext cx="109057" cy="18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402C78-E234-4C0C-9CA2-AD86505D0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13A-F155-41FE-A51D-9F417BC4CB2E}" type="slidenum">
              <a:rPr lang="he-IL" smtClean="0"/>
              <a:t>21</a:t>
            </a:fld>
            <a:endParaRPr lang="he-IL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DDE348B-5338-49A5-A2BA-27587EA50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448452" cy="365125"/>
          </a:xfrm>
        </p:spPr>
        <p:txBody>
          <a:bodyPr/>
          <a:lstStyle/>
          <a:p>
            <a:r>
              <a:rPr lang="en-US" dirty="0"/>
              <a:t>©2018 </a:t>
            </a:r>
            <a:r>
              <a:rPr lang="en-US" dirty="0" err="1"/>
              <a:t>MadQL</a:t>
            </a:r>
            <a:r>
              <a:rPr lang="en-US" dirty="0"/>
              <a:t>, subsidiary of One SW solutions, All rights reserved.</a:t>
            </a:r>
            <a:endParaRPr lang="he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EDDEE2-D9B1-4016-9D21-9EF8F9BFC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08" y="2258008"/>
            <a:ext cx="120396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421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89913-ADFD-4C3F-8A50-5362856E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member queries: </a:t>
            </a:r>
            <a:br>
              <a:rPr lang="en-US" dirty="0"/>
            </a:br>
            <a:r>
              <a:rPr lang="en-US" dirty="0"/>
              <a:t>(variable information is redacted)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16C34-FAB2-4EA4-82B9-3E0EA8AD2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1: Which equipment is the highest rated?</a:t>
            </a:r>
          </a:p>
          <a:p>
            <a:endParaRPr lang="en-US" dirty="0"/>
          </a:p>
          <a:p>
            <a:r>
              <a:rPr lang="en-US" dirty="0"/>
              <a:t>2: When, what and where is my class?</a:t>
            </a:r>
          </a:p>
          <a:p>
            <a:pPr marL="0" indent="0">
              <a:buNone/>
            </a:pPr>
            <a:endParaRPr lang="he-IL" dirty="0"/>
          </a:p>
          <a:p>
            <a:r>
              <a:rPr lang="en-US" dirty="0"/>
              <a:t>3: Return a list of all equipment I’ve used and is currently broken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520053F-A71B-48B6-A12B-B38D0A9B4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13A-F155-41FE-A51D-9F417BC4CB2E}" type="slidenum">
              <a:rPr lang="he-IL" smtClean="0"/>
              <a:t>22</a:t>
            </a:fld>
            <a:endParaRPr lang="he-IL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5C2C47B-2336-46D5-AF35-FE2428E84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466208" cy="365125"/>
          </a:xfrm>
        </p:spPr>
        <p:txBody>
          <a:bodyPr/>
          <a:lstStyle/>
          <a:p>
            <a:r>
              <a:rPr lang="en-US" dirty="0"/>
              <a:t>©2018 </a:t>
            </a:r>
            <a:r>
              <a:rPr lang="en-US" dirty="0" err="1"/>
              <a:t>MadQL</a:t>
            </a:r>
            <a:r>
              <a:rPr lang="en-US" dirty="0"/>
              <a:t>, subsidiary of One SW solutions, All rights reserved.</a:t>
            </a:r>
            <a:endParaRPr lang="he-IL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719FC2-D991-4F9A-BAEC-4887FE28A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666" y="2297242"/>
            <a:ext cx="6858000" cy="571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57C88BC-C229-49B8-ABCD-B7D020805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666" y="3302649"/>
            <a:ext cx="7543800" cy="6572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B66551A-EA87-469F-A5C5-C4769CC3BD52}"/>
              </a:ext>
            </a:extLst>
          </p:cNvPr>
          <p:cNvSpPr/>
          <p:nvPr/>
        </p:nvSpPr>
        <p:spPr>
          <a:xfrm>
            <a:off x="2876937" y="3769598"/>
            <a:ext cx="223935" cy="1646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63625F2-60C4-4D4C-8EE8-F0C68665C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666" y="4326447"/>
            <a:ext cx="6534150" cy="9334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A009F71-7FFD-4285-A3E2-0BFF34134CE8}"/>
              </a:ext>
            </a:extLst>
          </p:cNvPr>
          <p:cNvSpPr/>
          <p:nvPr/>
        </p:nvSpPr>
        <p:spPr>
          <a:xfrm>
            <a:off x="2988904" y="4903719"/>
            <a:ext cx="223935" cy="1646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831670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5B4C8-1FC6-44A9-A037-617CDA181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member queries(2):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AB17E-E2D1-4B34-A096-7FA2E1FB8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4: What’s the name of the class and the instructor on the last class of a specific day.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5: How much do I pay for the month? Base fee + training sessions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L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22DB2C-1095-4DC5-92E1-DDC49A135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13A-F155-41FE-A51D-9F417BC4CB2E}" type="slidenum">
              <a:rPr lang="he-IL" smtClean="0"/>
              <a:t>23</a:t>
            </a:fld>
            <a:endParaRPr lang="he-IL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284878A-14C2-42EE-88FB-0744B58AC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572000" cy="365125"/>
          </a:xfrm>
        </p:spPr>
        <p:txBody>
          <a:bodyPr/>
          <a:lstStyle/>
          <a:p>
            <a:r>
              <a:rPr lang="en-US" dirty="0"/>
              <a:t>©2018 </a:t>
            </a:r>
            <a:r>
              <a:rPr lang="en-US" dirty="0" err="1"/>
              <a:t>MadQL</a:t>
            </a:r>
            <a:r>
              <a:rPr lang="en-US" dirty="0"/>
              <a:t>, subsidiary of One SW solutions, All rights reserved.</a:t>
            </a:r>
            <a:endParaRPr lang="he-IL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06AA5F-783E-4D57-8C19-40068882B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19324"/>
            <a:ext cx="8553450" cy="6667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9F3DED-743C-41B2-962D-7D8426307731}"/>
              </a:ext>
            </a:extLst>
          </p:cNvPr>
          <p:cNvSpPr/>
          <p:nvPr/>
        </p:nvSpPr>
        <p:spPr>
          <a:xfrm>
            <a:off x="3348872" y="3154894"/>
            <a:ext cx="390346" cy="1027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C422ED-C7B6-4E91-8935-C85A6BD51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653392"/>
            <a:ext cx="6762750" cy="6477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D171C46-18E9-455F-8918-259236824974}"/>
              </a:ext>
            </a:extLst>
          </p:cNvPr>
          <p:cNvSpPr/>
          <p:nvPr/>
        </p:nvSpPr>
        <p:spPr>
          <a:xfrm>
            <a:off x="2713489" y="4009814"/>
            <a:ext cx="151002" cy="699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5954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0D7CB-14FD-4562-B4D0-FE77B8588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member queries(3):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53F11-3AFA-40EB-BE7D-F26884F40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6: Which class has the most participants, who teaches it?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Bonus: </a:t>
            </a:r>
            <a:r>
              <a:rPr lang="en-US" u="sng" dirty="0"/>
              <a:t>Due to popular demand</a:t>
            </a:r>
            <a:r>
              <a:rPr lang="en-US" dirty="0"/>
              <a:t>: What’s the name of the receptionist that works the night shift?</a:t>
            </a:r>
          </a:p>
          <a:p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3FAA6-85B7-4C7B-883F-AAD5DA86B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13A-F155-41FE-A51D-9F417BC4CB2E}" type="slidenum">
              <a:rPr lang="he-IL" smtClean="0"/>
              <a:t>24</a:t>
            </a:fld>
            <a:endParaRPr lang="he-IL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43A713F-7495-42A4-AD04-C29B169FC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572000" cy="365125"/>
          </a:xfrm>
        </p:spPr>
        <p:txBody>
          <a:bodyPr/>
          <a:lstStyle/>
          <a:p>
            <a:r>
              <a:rPr lang="en-US" dirty="0"/>
              <a:t>©2018 </a:t>
            </a:r>
            <a:r>
              <a:rPr lang="en-US" dirty="0" err="1"/>
              <a:t>MadQL</a:t>
            </a:r>
            <a:r>
              <a:rPr lang="en-US" dirty="0"/>
              <a:t>, subsidiary of One SW solutions, All rights reserved.</a:t>
            </a:r>
            <a:endParaRPr lang="he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DF3E5C-B775-4E31-A54B-ADC9C3FD2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5525"/>
            <a:ext cx="8639175" cy="1133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2BD074-1914-4AF1-B12E-5379AEA68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00587"/>
            <a:ext cx="562927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7045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0D7CB-14FD-4562-B4D0-FE77B8588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initialization, Pre-launch changes ~13.3.2019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53F11-3AFA-40EB-BE7D-F26884F40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 ‘Sale’ table – added a new field – amount. To specify how many items were bought of the type in that sale.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To avoid mistakes, in ‘Actual_Class’ table – replaced column named ‘trainer’ to ‘instructor_id’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To avoid mistakes, in ‘Scheduled_Class’ – replaced ‘taught by’ with ‘instructor_id’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 ‘Equipment’ dropped ‘working’ – not needed. </a:t>
            </a: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58805D-F413-42C3-B55B-526F5C5340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69" b="40199"/>
          <a:stretch/>
        </p:blipFill>
        <p:spPr>
          <a:xfrm>
            <a:off x="7368782" y="2289852"/>
            <a:ext cx="1609725" cy="3787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5DC1EE-DFCE-4744-9334-644A35F69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086" y="3179436"/>
            <a:ext cx="4714875" cy="676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35460D-0EDC-44CE-A698-439E908056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8537" y="4602638"/>
            <a:ext cx="5114925" cy="742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C5446E-1BA7-4D6D-A5C4-61566092C6B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640" b="23375"/>
          <a:stretch/>
        </p:blipFill>
        <p:spPr>
          <a:xfrm>
            <a:off x="8173644" y="5557839"/>
            <a:ext cx="1819275" cy="389956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4A7DA51-50FB-4E0E-864F-6733EA262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13A-F155-41FE-A51D-9F417BC4CB2E}" type="slidenum">
              <a:rPr lang="he-IL" smtClean="0"/>
              <a:t>25</a:t>
            </a:fld>
            <a:endParaRPr lang="he-IL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3B021FC-5B8A-4FB4-9E43-2B3856C10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439575" cy="365125"/>
          </a:xfrm>
        </p:spPr>
        <p:txBody>
          <a:bodyPr/>
          <a:lstStyle/>
          <a:p>
            <a:r>
              <a:rPr lang="en-US"/>
              <a:t>©2018 MadQL, subsidiary of One SW solutions, All rights reserved.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6567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23014-23EE-40B8-95DF-EF96318F4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summary ~27.3.2019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BB329-A1C7-4A3E-A072-A0D958E6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458"/>
            <a:ext cx="10515600" cy="4351338"/>
          </a:xfrm>
        </p:spPr>
        <p:txBody>
          <a:bodyPr/>
          <a:lstStyle/>
          <a:p>
            <a:r>
              <a:rPr lang="en-US" dirty="0"/>
              <a:t>Initial database establishment with the customer, TopShape Sports Center began at 12.01.2019 and final meeting will take place on 03.04.2019.</a:t>
            </a:r>
          </a:p>
          <a:p>
            <a:r>
              <a:rPr lang="en-US" dirty="0"/>
              <a:t>Per the agreement, the team will receive a 10% bonus for completing the project ahead of schedule.</a:t>
            </a:r>
          </a:p>
          <a:p>
            <a:r>
              <a:rPr lang="en-US" dirty="0"/>
              <a:t>Future changes, updates or upgrades will be discussed individually.</a:t>
            </a:r>
          </a:p>
          <a:p>
            <a:endParaRPr lang="en-US" dirty="0"/>
          </a:p>
          <a:p>
            <a:r>
              <a:rPr lang="en-US" dirty="0"/>
              <a:t>We wish TopShape Sports Center the best of luck in their journey.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BB083-6109-4273-84E7-14E5984C5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13A-F155-41FE-A51D-9F417BC4CB2E}" type="slidenum">
              <a:rPr lang="he-IL" smtClean="0"/>
              <a:t>26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B8E66-9358-4B22-91FF-7A7E7DD86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572000" cy="365125"/>
          </a:xfrm>
        </p:spPr>
        <p:txBody>
          <a:bodyPr/>
          <a:lstStyle/>
          <a:p>
            <a:r>
              <a:rPr lang="en-US" dirty="0"/>
              <a:t>©2018 </a:t>
            </a:r>
            <a:r>
              <a:rPr lang="en-US" dirty="0" err="1"/>
              <a:t>MadQL</a:t>
            </a:r>
            <a:r>
              <a:rPr lang="en-US" dirty="0"/>
              <a:t>, subsidiary of One SW solutions, All rights reserved.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12958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EE131-3932-427E-9DA8-C5DD02FCC6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781F1-180E-4210-BDE9-929E324C8C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 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AC4C3C-A79D-4A9E-8F18-924CCD127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13A-F155-41FE-A51D-9F417BC4CB2E}" type="slidenum">
              <a:rPr lang="he-IL" smtClean="0"/>
              <a:t>27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D0653-2AAF-4D20-82C5-5D7E75FB2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377431" cy="365125"/>
          </a:xfrm>
        </p:spPr>
        <p:txBody>
          <a:bodyPr/>
          <a:lstStyle/>
          <a:p>
            <a:r>
              <a:rPr lang="en-US" dirty="0"/>
              <a:t>©2018 </a:t>
            </a:r>
            <a:r>
              <a:rPr lang="en-US" dirty="0" err="1"/>
              <a:t>MadQL</a:t>
            </a:r>
            <a:r>
              <a:rPr lang="en-US" dirty="0"/>
              <a:t>, subsidiary of One SW solutions, All rights reserved.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83542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introduction and Goals ~16.1.2019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our initial introduction, we’ve met with Mr. Raymond Sawyer, CEO, Mr. Danny Green, CFO and Ms. Rebecca Holt, head of HR.</a:t>
            </a:r>
          </a:p>
          <a:p>
            <a:r>
              <a:rPr lang="en-US" dirty="0"/>
              <a:t>Reports will be made on a weekly basis on a meeting currently scheduled to Wednesdays at 14:00 at the company HQ.</a:t>
            </a:r>
          </a:p>
          <a:p>
            <a:r>
              <a:rPr lang="en-US" dirty="0"/>
              <a:t>Mr. Green asked us to focus on monetary usage and to allow them to find holes and ways to improve.</a:t>
            </a:r>
          </a:p>
          <a:p>
            <a:r>
              <a:rPr lang="en-US" dirty="0"/>
              <a:t>Ms. Holt insisted that customer comfort should be top priority.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0B4FE-D6C1-4C50-AE49-D1EAFF17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13A-F155-41FE-A51D-9F417BC4CB2E}" type="slidenum">
              <a:rPr lang="he-IL" smtClean="0"/>
              <a:t>3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3ECA4-547D-4566-92ED-91BD6514C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395186" cy="365125"/>
          </a:xfrm>
        </p:spPr>
        <p:txBody>
          <a:bodyPr/>
          <a:lstStyle/>
          <a:p>
            <a:r>
              <a:rPr lang="en-US" dirty="0"/>
              <a:t>©2018 </a:t>
            </a:r>
            <a:r>
              <a:rPr lang="en-US" dirty="0" err="1"/>
              <a:t>MadQL</a:t>
            </a:r>
            <a:r>
              <a:rPr lang="en-US" dirty="0"/>
              <a:t>, subsidiary of One SW solutions, All rights reserved.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37313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inspection ~29.1.2019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first two weeks we’ve sent a team to go over the systems currently being used in order to learn what information is being kept, what is not and what does the customer actually need.</a:t>
            </a:r>
          </a:p>
          <a:p>
            <a:r>
              <a:rPr lang="en-US" dirty="0"/>
              <a:t>While the team had raised some very concerning issues, most of the collected information by the customer was valuable and should still be maintained.</a:t>
            </a:r>
          </a:p>
          <a:p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D489D-BE49-4E14-B83C-BD76DCF15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13A-F155-41FE-A51D-9F417BC4CB2E}" type="slidenum">
              <a:rPr lang="he-IL" smtClean="0"/>
              <a:t>4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4C424-ABD6-45DA-BB40-154E94DE6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475085" cy="365125"/>
          </a:xfrm>
        </p:spPr>
        <p:txBody>
          <a:bodyPr/>
          <a:lstStyle/>
          <a:p>
            <a:r>
              <a:rPr lang="en-US" dirty="0"/>
              <a:t>©2018 </a:t>
            </a:r>
            <a:r>
              <a:rPr lang="en-US" dirty="0" err="1"/>
              <a:t>MadQL</a:t>
            </a:r>
            <a:r>
              <a:rPr lang="en-US" dirty="0"/>
              <a:t>, subsidiary of One SW solutions, All rights reserved.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55947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Gathered information: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Members: Members are the main income from the sports club, they can use equipment, sign up to classes or contact an administrator in order to establish a training session.</a:t>
            </a:r>
          </a:p>
          <a:p>
            <a:r>
              <a:rPr lang="en-US" dirty="0"/>
              <a:t>Manufacturers sell equipment to the sports club. Most manufacturers specialize in one field, although they sell all kinds of equipment. Equipment</a:t>
            </a:r>
            <a:r>
              <a:rPr lang="he-IL" dirty="0"/>
              <a:t>:</a:t>
            </a:r>
            <a:r>
              <a:rPr lang="en-US" dirty="0"/>
              <a:t> Everything that can be used by members in order to assist in their workout. From weights to treadmills to a state of the art Olympic swimming pool. Equipment is maintained by some administrators.</a:t>
            </a:r>
          </a:p>
          <a:p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529CD-46CA-40DD-99AE-0D9D2B4A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13A-F155-41FE-A51D-9F417BC4CB2E}" type="slidenum">
              <a:rPr lang="he-IL" smtClean="0"/>
              <a:t>5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46167-BEED-4341-81E5-58C9C4A7E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65228"/>
            <a:ext cx="4350798" cy="365125"/>
          </a:xfrm>
        </p:spPr>
        <p:txBody>
          <a:bodyPr/>
          <a:lstStyle/>
          <a:p>
            <a:r>
              <a:rPr lang="en-US"/>
              <a:t>©2018 MadQL, subsidiary of One SW solutions, All rights reserved.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3433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Gathered information(2):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Employees: The employees who work for the sports center are split into three main groups.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Personal Trainers – They provide private training sessions for the members.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Instructors – Instructors aren’t always on site, they teach classes here, but in other places too.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Administrators – Administrators are split into two sub groups by their role.</a:t>
            </a:r>
          </a:p>
          <a:p>
            <a:pPr marL="457200" lvl="1" indent="0">
              <a:buNone/>
            </a:pPr>
            <a:r>
              <a:rPr lang="en-US" dirty="0"/>
              <a:t>	- The front desk is responsible for connecting between personal trainers and members.</a:t>
            </a:r>
          </a:p>
          <a:p>
            <a:pPr marL="457200" lvl="1" indent="0">
              <a:buNone/>
            </a:pPr>
            <a:r>
              <a:rPr lang="en-US" dirty="0"/>
              <a:t>	- Repairmen are responsible for taking care of all equipment.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847A2-6487-4761-A3AB-F4401CCD5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13A-F155-41FE-A51D-9F417BC4CB2E}" type="slidenum">
              <a:rPr lang="he-IL" smtClean="0"/>
              <a:t>6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A6B00-16A1-4189-B581-6D3CF25F5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350798" cy="365125"/>
          </a:xfrm>
        </p:spPr>
        <p:txBody>
          <a:bodyPr/>
          <a:lstStyle/>
          <a:p>
            <a:r>
              <a:rPr lang="en-US" dirty="0"/>
              <a:t>©2018 </a:t>
            </a:r>
            <a:r>
              <a:rPr lang="en-US" dirty="0" err="1"/>
              <a:t>MadQL</a:t>
            </a:r>
            <a:r>
              <a:rPr lang="en-US" dirty="0"/>
              <a:t>, subsidiary of One SW solutions, All rights reserved.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50818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3A81F-FA65-4144-A3B1-6C9A32243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Gathered information(3):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7F052-150E-43E8-8BA6-233D97D38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Classes: As there were some issues with the way classes were being held( i.e. delays, changes in location, instructors swaps, etc.) our team suggested to maintain class information in a more sophisticated method.</a:t>
            </a:r>
          </a:p>
          <a:p>
            <a:r>
              <a:rPr lang="en-US" dirty="0"/>
              <a:t>Scheduled classes are planned in advance, with all the variables scheduled as planned.</a:t>
            </a:r>
          </a:p>
          <a:p>
            <a:r>
              <a:rPr lang="en-US" dirty="0"/>
              <a:t>An actual class information is put into the system only after the class took place. In it we’ll keep information as to changes in the variables as they may occur.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BA6C1-1F0B-49C9-A613-09B358816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13A-F155-41FE-A51D-9F417BC4CB2E}" type="slidenum">
              <a:rPr lang="he-IL" smtClean="0"/>
              <a:t>7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9EB02-EA24-40C7-B00C-86BB96E85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377431" cy="365125"/>
          </a:xfrm>
        </p:spPr>
        <p:txBody>
          <a:bodyPr/>
          <a:lstStyle/>
          <a:p>
            <a:r>
              <a:rPr lang="en-US" dirty="0"/>
              <a:t>©2018 </a:t>
            </a:r>
            <a:r>
              <a:rPr lang="en-US" dirty="0" err="1"/>
              <a:t>MadQL</a:t>
            </a:r>
            <a:r>
              <a:rPr lang="en-US" dirty="0"/>
              <a:t>, subsidiary of One SW solutions, All rights reserved.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72339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F39CF-D49A-45CF-A649-895F03304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Entities: 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D15A9-04ED-417B-B8E9-81FCC664E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Manufacturers: </a:t>
            </a:r>
            <a:r>
              <a:rPr lang="en-US" u="sng" dirty="0"/>
              <a:t>Manufacturer ID</a:t>
            </a:r>
            <a:r>
              <a:rPr lang="en-US" dirty="0"/>
              <a:t>, name, specialty. </a:t>
            </a:r>
          </a:p>
          <a:p>
            <a:r>
              <a:rPr lang="en-US" dirty="0"/>
              <a:t>Equipment: </a:t>
            </a:r>
            <a:r>
              <a:rPr lang="en-US" u="sng" dirty="0"/>
              <a:t>Serial number</a:t>
            </a:r>
            <a:r>
              <a:rPr lang="en-US" dirty="0"/>
              <a:t>, description, working condition</a:t>
            </a:r>
          </a:p>
          <a:p>
            <a:r>
              <a:rPr lang="en-US" dirty="0"/>
              <a:t>Sale:  </a:t>
            </a:r>
            <a:r>
              <a:rPr lang="en-US" u="sng" dirty="0"/>
              <a:t>Sale ID</a:t>
            </a:r>
            <a:r>
              <a:rPr lang="en-US" dirty="0"/>
              <a:t>, Manufacturer ID, equipment Serial number, price, purchase date.</a:t>
            </a:r>
          </a:p>
          <a:p>
            <a:r>
              <a:rPr lang="en-US" dirty="0"/>
              <a:t>Manufacturer audit – To be discussed later.</a:t>
            </a:r>
          </a:p>
          <a:p>
            <a:r>
              <a:rPr lang="en-US" dirty="0"/>
              <a:t>Members: </a:t>
            </a:r>
            <a:r>
              <a:rPr lang="en-US" u="sng" dirty="0"/>
              <a:t>Member ID</a:t>
            </a:r>
            <a:r>
              <a:rPr lang="en-US" dirty="0"/>
              <a:t>, first name, last name, date of birth, member since, monthly fee and deal.</a:t>
            </a:r>
          </a:p>
          <a:p>
            <a:r>
              <a:rPr lang="en-US" dirty="0"/>
              <a:t>Equipment Usage: </a:t>
            </a:r>
            <a:r>
              <a:rPr lang="en-US" u="sng" dirty="0"/>
              <a:t>Member ID</a:t>
            </a:r>
            <a:r>
              <a:rPr lang="en-US" dirty="0"/>
              <a:t>, </a:t>
            </a:r>
            <a:r>
              <a:rPr lang="en-US" u="sng" dirty="0"/>
              <a:t>equipment serial number</a:t>
            </a:r>
            <a:r>
              <a:rPr lang="en-US" dirty="0"/>
              <a:t>, used on date, rating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B5C151-DB42-4A7C-89F5-5117CF6E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13A-F155-41FE-A51D-9F417BC4CB2E}" type="slidenum">
              <a:rPr lang="he-IL" smtClean="0"/>
              <a:t>8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D5D90-7ECF-41B2-9FBF-D9A949499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386309" cy="365125"/>
          </a:xfrm>
        </p:spPr>
        <p:txBody>
          <a:bodyPr/>
          <a:lstStyle/>
          <a:p>
            <a:r>
              <a:rPr lang="en-US" dirty="0"/>
              <a:t>©2018 </a:t>
            </a:r>
            <a:r>
              <a:rPr lang="en-US" dirty="0" err="1"/>
              <a:t>MadQL</a:t>
            </a:r>
            <a:r>
              <a:rPr lang="en-US" dirty="0"/>
              <a:t>, subsidiary of One SW solutions, All rights reserved.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36578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74E70-1430-4EEF-95F4-937843B4C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Entities(2): 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84E2C-55EC-4320-BAB9-E2C7D8FD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Employees: </a:t>
            </a:r>
            <a:r>
              <a:rPr lang="en-US" u="sng" dirty="0"/>
              <a:t>ID</a:t>
            </a:r>
            <a:r>
              <a:rPr lang="en-US" dirty="0"/>
              <a:t>, first name, last name, salary, working since.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Personal trainers : Specialty.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Administrators: shift time, role.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Instructors: teaches, availability.</a:t>
            </a:r>
          </a:p>
          <a:p>
            <a:r>
              <a:rPr lang="en-US" dirty="0"/>
              <a:t>Repair Session: </a:t>
            </a:r>
            <a:r>
              <a:rPr lang="en-US" u="sng" dirty="0"/>
              <a:t>Session ID</a:t>
            </a:r>
            <a:r>
              <a:rPr lang="en-US" dirty="0"/>
              <a:t>, employee ID, equipment serial number, decommission date, reason, fixed date.</a:t>
            </a:r>
          </a:p>
          <a:p>
            <a:r>
              <a:rPr lang="en-US" dirty="0"/>
              <a:t>Training session: </a:t>
            </a:r>
            <a:r>
              <a:rPr lang="en-US" u="sng" dirty="0"/>
              <a:t>Session ID</a:t>
            </a:r>
            <a:r>
              <a:rPr lang="en-US" dirty="0"/>
              <a:t>, member ID, personal trainer ID, Admin ID, time, date, price.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1A0FA1-2A92-4F9F-A3DE-0D0D56AC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13A-F155-41FE-A51D-9F417BC4CB2E}" type="slidenum">
              <a:rPr lang="he-IL" smtClean="0"/>
              <a:t>9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B1F73-FAE8-4445-91B3-8DF0D3BE0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412942" cy="365125"/>
          </a:xfrm>
        </p:spPr>
        <p:txBody>
          <a:bodyPr/>
          <a:lstStyle/>
          <a:p>
            <a:r>
              <a:rPr lang="en-US" dirty="0"/>
              <a:t>©2018 </a:t>
            </a:r>
            <a:r>
              <a:rPr lang="en-US" dirty="0" err="1"/>
              <a:t>MadQL</a:t>
            </a:r>
            <a:r>
              <a:rPr lang="en-US" dirty="0"/>
              <a:t>, subsidiary of One SW solutions, All rights reserved.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40722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1790</Words>
  <Application>Microsoft Office PowerPoint</Application>
  <PresentationFormat>Widescreen</PresentationFormat>
  <Paragraphs>180</Paragraphs>
  <Slides>27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Times New Roman</vt:lpstr>
      <vt:lpstr>Wide Latin</vt:lpstr>
      <vt:lpstr>Wingdings</vt:lpstr>
      <vt:lpstr>Office Theme</vt:lpstr>
      <vt:lpstr>Packager Shell Object</vt:lpstr>
      <vt:lpstr> </vt:lpstr>
      <vt:lpstr>Project statement ~12.1.2019 </vt:lpstr>
      <vt:lpstr>Team introduction and Goals ~16.1.2019</vt:lpstr>
      <vt:lpstr>Basic inspection ~29.1.2019</vt:lpstr>
      <vt:lpstr>Gathered information:</vt:lpstr>
      <vt:lpstr>Gathered information(2):</vt:lpstr>
      <vt:lpstr>Gathered information(3):</vt:lpstr>
      <vt:lpstr>Entities: </vt:lpstr>
      <vt:lpstr>Entities(2): </vt:lpstr>
      <vt:lpstr>Entities(3): </vt:lpstr>
      <vt:lpstr>PowerPoint Presentation</vt:lpstr>
      <vt:lpstr>PowerPoint Presentation</vt:lpstr>
      <vt:lpstr>Private meeting with Mr. Danny Green, CFO  on 13.2.2019</vt:lpstr>
      <vt:lpstr>Update manufacturer information</vt:lpstr>
      <vt:lpstr>Inserting a new manufacturer information</vt:lpstr>
      <vt:lpstr>Removing a manufacturer</vt:lpstr>
      <vt:lpstr>Triggers results</vt:lpstr>
      <vt:lpstr>Meeting with management ~27.2.2019</vt:lpstr>
      <vt:lpstr>Sample management queries</vt:lpstr>
      <vt:lpstr>Sample management queries(2)</vt:lpstr>
      <vt:lpstr>Sample management queries(3)</vt:lpstr>
      <vt:lpstr>Sample member queries:  (variable information is redacted)</vt:lpstr>
      <vt:lpstr>Sample member queries(2):</vt:lpstr>
      <vt:lpstr>Sample member queries(3):</vt:lpstr>
      <vt:lpstr>Post initialization, Pre-launch changes ~13.3.2019</vt:lpstr>
      <vt:lpstr>Report summary ~27.3.2019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MadQL</dc:title>
  <dc:creator>Afeka</dc:creator>
  <cp:lastModifiedBy>Dreamest</cp:lastModifiedBy>
  <cp:revision>52</cp:revision>
  <dcterms:created xsi:type="dcterms:W3CDTF">2018-12-23T09:02:14Z</dcterms:created>
  <dcterms:modified xsi:type="dcterms:W3CDTF">2019-01-10T17:27:04Z</dcterms:modified>
</cp:coreProperties>
</file>